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17"/>
  </p:notesMasterIdLst>
  <p:sldIdLst>
    <p:sldId id="268" r:id="rId5"/>
    <p:sldId id="327" r:id="rId6"/>
    <p:sldId id="328" r:id="rId7"/>
    <p:sldId id="298" r:id="rId8"/>
    <p:sldId id="329" r:id="rId9"/>
    <p:sldId id="330" r:id="rId10"/>
    <p:sldId id="306" r:id="rId11"/>
    <p:sldId id="331" r:id="rId12"/>
    <p:sldId id="332" r:id="rId13"/>
    <p:sldId id="333" r:id="rId14"/>
    <p:sldId id="305" r:id="rId15"/>
    <p:sldId id="270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orient="horz" pos="169">
          <p15:clr>
            <a:srgbClr val="A4A3A4"/>
          </p15:clr>
        </p15:guide>
        <p15:guide id="10" pos="2880">
          <p15:clr>
            <a:srgbClr val="A4A3A4"/>
          </p15:clr>
        </p15:guide>
        <p15:guide id="11" pos="198" userDrawn="1">
          <p15:clr>
            <a:srgbClr val="A4A3A4"/>
          </p15:clr>
        </p15:guide>
        <p15:guide id="12" pos="5562" userDrawn="1">
          <p15:clr>
            <a:srgbClr val="A4A3A4"/>
          </p15:clr>
        </p15:guide>
        <p15:guide id="13" orient="horz" pos="637" userDrawn="1">
          <p15:clr>
            <a:srgbClr val="A4A3A4"/>
          </p15:clr>
        </p15:guide>
        <p15:guide id="14" orient="horz" pos="746" userDrawn="1">
          <p15:clr>
            <a:srgbClr val="A4A3A4"/>
          </p15:clr>
        </p15:guide>
        <p15:guide id="15" orient="horz" pos="1620" userDrawn="1">
          <p15:clr>
            <a:srgbClr val="A4A3A4"/>
          </p15:clr>
        </p15:guide>
        <p15:guide id="16" orient="horz" pos="28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D200"/>
    <a:srgbClr val="FFFFFF"/>
    <a:srgbClr val="A885D8"/>
    <a:srgbClr val="FF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4222" autoAdjust="0"/>
  </p:normalViewPr>
  <p:slideViewPr>
    <p:cSldViewPr showGuides="1">
      <p:cViewPr varScale="1">
        <p:scale>
          <a:sx n="143" d="100"/>
          <a:sy n="143" d="100"/>
        </p:scale>
        <p:origin x="1092" y="114"/>
      </p:cViewPr>
      <p:guideLst>
        <p:guide orient="horz" pos="169"/>
        <p:guide pos="2880"/>
        <p:guide pos="198"/>
        <p:guide pos="5562"/>
        <p:guide orient="horz" pos="637"/>
        <p:guide orient="horz" pos="746"/>
        <p:guide orient="horz" pos="1620"/>
        <p:guide orient="horz" pos="2890"/>
      </p:guideLst>
    </p:cSldViewPr>
  </p:slideViewPr>
  <p:outlineViewPr>
    <p:cViewPr>
      <p:scale>
        <a:sx n="33" d="100"/>
        <a:sy n="33" d="100"/>
      </p:scale>
      <p:origin x="0" y="14958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38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14F63557-65CD-470F-8999-4C3C411BE899}" type="datetimeFigureOut">
              <a:rPr lang="en-GB" smtClean="0"/>
              <a:pPr/>
              <a:t>15/11/2024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885932DF-9606-4758-A2B5-AF1153FB1ABB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180000" bIns="45720" rtlCol="0"/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230188" marR="0" lvl="1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Second level</a:t>
            </a:r>
          </a:p>
          <a:p>
            <a:pPr marL="360363" marR="0" lvl="2" indent="-147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522288" marR="0" lvl="3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668338" marR="0" lvl="4" indent="-146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Fifth level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22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2075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1pPr>
    <a:lvl2pPr marL="2301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Wingdings" panose="05000000000000000000" pitchFamily="2" charset="2"/>
      <a:buChar char="§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2pPr>
    <a:lvl3pPr marL="360363" marR="0" indent="-14763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3pPr>
    <a:lvl4pPr marL="5222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4pPr>
    <a:lvl5pPr marL="668338" marR="0" indent="-1460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</a:p>
        </p:txBody>
      </p:sp>
    </p:spTree>
    <p:extLst>
      <p:ext uri="{BB962C8B-B14F-4D97-AF65-F5344CB8AC3E}">
        <p14:creationId xmlns:p14="http://schemas.microsoft.com/office/powerpoint/2010/main" val="20353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u DYS 1 colonne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27584" y="268288"/>
            <a:ext cx="8064896" cy="742950"/>
          </a:xfrm>
          <a:prstGeom prst="rect">
            <a:avLst/>
          </a:prstGeom>
        </p:spPr>
        <p:txBody>
          <a:bodyPr/>
          <a:lstStyle>
            <a:lvl1pPr>
              <a:defRPr sz="2200" b="1">
                <a:solidFill>
                  <a:srgbClr val="F16E00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4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1436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90488" y="4702969"/>
            <a:ext cx="4095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 75 Bold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 75 Bold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54745B31-5615-40C5-AE1B-3D867612660B}" type="slidenum">
              <a:rPr lang="en-GB" altLang="fr-FR" sz="800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fr-FR" altLang="fr-FR" sz="800" b="1" dirty="0">
              <a:solidFill>
                <a:srgbClr val="000000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27584" y="1184274"/>
            <a:ext cx="8064896" cy="33321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Calibri" pitchFamily="34" charset="0"/>
              <a:buNone/>
              <a:tabLst/>
              <a:defRPr sz="1400" baseline="0">
                <a:solidFill>
                  <a:schemeClr val="tx1"/>
                </a:solidFill>
              </a:defRPr>
            </a:lvl1pPr>
            <a:lvl2pPr>
              <a:defRPr sz="1800" baseline="0">
                <a:solidFill>
                  <a:srgbClr val="F16E00"/>
                </a:solidFill>
              </a:defRPr>
            </a:lvl2pPr>
            <a:lvl3pPr marL="180975" marR="0" indent="-1809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7900"/>
              </a:buClr>
              <a:buSzTx/>
              <a:buFont typeface="Wingdings" panose="05000000000000000000" pitchFamily="2" charset="2"/>
              <a:buChar char="§"/>
              <a:tabLst/>
              <a:defRPr sz="1400" baseline="0">
                <a:solidFill>
                  <a:schemeClr val="tx1"/>
                </a:solidFill>
              </a:defRPr>
            </a:lvl3pPr>
            <a:lvl4pPr marL="407988" marR="0" indent="-1905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 baseline="0">
                <a:solidFill>
                  <a:schemeClr val="tx1"/>
                </a:solidFill>
              </a:defRPr>
            </a:lvl4pPr>
            <a:lvl5pPr marL="595313" indent="-173038">
              <a:buClrTx/>
              <a:buFont typeface="Arial" panose="020B0604020202020204" pitchFamily="34" charset="0"/>
              <a:buChar char="•"/>
              <a:defRPr sz="1400" baseline="0">
                <a:solidFill>
                  <a:schemeClr val="tx1"/>
                </a:solidFill>
              </a:defRPr>
            </a:lvl5pPr>
            <a:lvl6pPr>
              <a:buClrTx/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32568415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4326" y="268289"/>
            <a:ext cx="4828498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00725" y="266701"/>
            <a:ext cx="3028950" cy="340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687" y="2704144"/>
            <a:ext cx="4831185" cy="966156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13535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8287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</a:p>
        </p:txBody>
      </p:sp>
    </p:spTree>
    <p:extLst>
      <p:ext uri="{BB962C8B-B14F-4D97-AF65-F5344CB8AC3E}">
        <p14:creationId xmlns:p14="http://schemas.microsoft.com/office/powerpoint/2010/main" val="21277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7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</a:p>
        </p:txBody>
      </p:sp>
    </p:spTree>
    <p:extLst>
      <p:ext uri="{BB962C8B-B14F-4D97-AF65-F5344CB8AC3E}">
        <p14:creationId xmlns:p14="http://schemas.microsoft.com/office/powerpoint/2010/main" val="6248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5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</a:p>
        </p:txBody>
      </p:sp>
    </p:spTree>
    <p:extLst>
      <p:ext uri="{BB962C8B-B14F-4D97-AF65-F5344CB8AC3E}">
        <p14:creationId xmlns:p14="http://schemas.microsoft.com/office/powerpoint/2010/main" val="36686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</a:p>
        </p:txBody>
      </p:sp>
    </p:spTree>
    <p:extLst>
      <p:ext uri="{BB962C8B-B14F-4D97-AF65-F5344CB8AC3E}">
        <p14:creationId xmlns:p14="http://schemas.microsoft.com/office/powerpoint/2010/main" val="41992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8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</a:p>
        </p:txBody>
      </p:sp>
    </p:spTree>
    <p:extLst>
      <p:ext uri="{BB962C8B-B14F-4D97-AF65-F5344CB8AC3E}">
        <p14:creationId xmlns:p14="http://schemas.microsoft.com/office/powerpoint/2010/main" val="3630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27584" y="268288"/>
            <a:ext cx="8064896" cy="742950"/>
          </a:xfrm>
          <a:prstGeom prst="rect">
            <a:avLst/>
          </a:prstGeom>
        </p:spPr>
        <p:txBody>
          <a:bodyPr/>
          <a:lstStyle>
            <a:lvl1pPr>
              <a:defRPr sz="2200" b="1">
                <a:solidFill>
                  <a:srgbClr val="F16E00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4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1436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0488" y="4702969"/>
            <a:ext cx="4095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 75 Bold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 75 Bold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54745B31-5615-40C5-AE1B-3D867612660B}" type="slidenum">
              <a:rPr lang="en-GB" altLang="fr-FR" sz="800" b="1">
                <a:solidFill>
                  <a:srgbClr val="FFFFFF"/>
                </a:solidFill>
                <a:ea typeface="ＭＳ Ｐゴシック" pitchFamily="34" charset="-128"/>
                <a:cs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‹N°›</a:t>
            </a:fld>
            <a:endParaRPr lang="fr-FR" altLang="fr-FR" sz="800" b="1" dirty="0">
              <a:solidFill>
                <a:srgbClr val="000000"/>
              </a:solidFill>
              <a:ea typeface="ＭＳ Ｐゴシック" pitchFamily="34" charset="-128"/>
              <a:cs typeface="Arial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27584" y="1184274"/>
            <a:ext cx="8064896" cy="33321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Calibri" pitchFamily="34" charset="0"/>
              <a:buNone/>
              <a:tabLst/>
              <a:defRPr sz="1400" baseline="0">
                <a:solidFill>
                  <a:schemeClr val="tx1"/>
                </a:solidFill>
              </a:defRPr>
            </a:lvl1pPr>
            <a:lvl2pPr>
              <a:defRPr sz="1800" baseline="0">
                <a:solidFill>
                  <a:srgbClr val="F16E00"/>
                </a:solidFill>
              </a:defRPr>
            </a:lvl2pPr>
            <a:lvl3pPr marL="180975" marR="0" indent="-1809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7900"/>
              </a:buClr>
              <a:buSzTx/>
              <a:buFont typeface="Wingdings" panose="05000000000000000000" pitchFamily="2" charset="2"/>
              <a:buChar char="§"/>
              <a:tabLst/>
              <a:defRPr sz="1400" baseline="0">
                <a:solidFill>
                  <a:schemeClr val="tx1"/>
                </a:solidFill>
              </a:defRPr>
            </a:lvl3pPr>
            <a:lvl4pPr marL="407988" marR="0" indent="-1905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 baseline="0">
                <a:solidFill>
                  <a:schemeClr val="tx1"/>
                </a:solidFill>
              </a:defRPr>
            </a:lvl4pPr>
            <a:lvl5pPr marL="595313" indent="-173038">
              <a:buClrTx/>
              <a:buFont typeface="Arial" panose="020B0604020202020204" pitchFamily="34" charset="0"/>
              <a:buChar char="•"/>
              <a:defRPr sz="1400" baseline="0">
                <a:solidFill>
                  <a:schemeClr val="tx1"/>
                </a:solidFill>
              </a:defRPr>
            </a:lvl5pPr>
            <a:lvl6pPr>
              <a:buClrTx/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720157407"/>
      </p:ext>
    </p:extLst>
  </p:cSld>
  <p:clrMapOvr>
    <a:masterClrMapping/>
  </p:clrMapOvr>
  <p:transition spd="med">
    <p:fade/>
  </p:transition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4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5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‹N°›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A779DAF-15A2-870B-6D8C-F9B5DD47413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125913" y="5021580"/>
            <a:ext cx="9207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800">
                <a:solidFill>
                  <a:srgbClr val="ED7D31"/>
                </a:solidFill>
                <a:latin typeface="Helvetica 75 Bold" panose="02000803050000020004" pitchFamily="2" charset="0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15070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5" r:id="rId3"/>
    <p:sldLayoutId id="2147483664" r:id="rId4"/>
    <p:sldLayoutId id="2147483661" r:id="rId5"/>
    <p:sldLayoutId id="2147483662" r:id="rId6"/>
    <p:sldLayoutId id="2147483663" r:id="rId7"/>
    <p:sldLayoutId id="2147483666" r:id="rId8"/>
    <p:sldLayoutId id="2147483667" r:id="rId9"/>
    <p:sldLayoutId id="2147483668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paciellogroup.com/resources/contrastanalyser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Exercice d’annotations d’a11y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Patricia Loubet</a:t>
            </a:r>
          </a:p>
          <a:p>
            <a:r>
              <a:rPr lang="fr-FR" dirty="0"/>
              <a:t>Vincent aniort</a:t>
            </a:r>
          </a:p>
          <a:p>
            <a:r>
              <a:rPr lang="fr-FR" dirty="0"/>
              <a:t>Master 2 Ergonomie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019CDD-3114-E919-0C33-222E607858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4865" y="1710381"/>
            <a:ext cx="5224810" cy="3164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310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55576" y="144462"/>
            <a:ext cx="2160240" cy="987128"/>
          </a:xfrm>
          <a:prstGeom prst="rect">
            <a:avLst/>
          </a:prstGeom>
          <a:solidFill>
            <a:srgbClr val="FFFFFF"/>
          </a:solidFill>
          <a:ln w="317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cs typeface="Arial" pitchFamily="34" charset="0"/>
              </a:rPr>
              <a:t>Nom accessible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cs typeface="Arial" pitchFamily="34" charset="0"/>
            </a:endParaRPr>
          </a:p>
        </p:txBody>
      </p:sp>
      <p:sp>
        <p:nvSpPr>
          <p:cNvPr id="8" name="Zone de texte 2"/>
          <p:cNvSpPr txBox="1">
            <a:spLocks noChangeArrowheads="1"/>
          </p:cNvSpPr>
          <p:nvPr/>
        </p:nvSpPr>
        <p:spPr bwMode="auto">
          <a:xfrm>
            <a:off x="721786" y="2284056"/>
            <a:ext cx="2446566" cy="92229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Liens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fr-FR" altLang="fr-FR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Rajouter du texte pour désambiguïser les liens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fr-FR" altLang="fr-FR" sz="1100" dirty="0">
                <a:latin typeface="Calibri" pitchFamily="34" charset="0"/>
                <a:cs typeface="Arial" pitchFamily="34" charset="0"/>
              </a:rPr>
              <a:t>Toujours reprendre en premier le texte du lien visuellement présent</a:t>
            </a:r>
            <a:endParaRPr kumimoji="0" lang="fr-FR" altLang="fr-FR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5F3B8C1-9B1F-77B7-3772-35034FB42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-8179"/>
            <a:ext cx="3203115" cy="5143500"/>
          </a:xfrm>
          <a:prstGeom prst="rect">
            <a:avLst/>
          </a:prstGeom>
        </p:spPr>
      </p:pic>
      <p:sp>
        <p:nvSpPr>
          <p:cNvPr id="12" name="Bulle narrative : rectangle 11">
            <a:extLst>
              <a:ext uri="{FF2B5EF4-FFF2-40B4-BE49-F238E27FC236}">
                <a16:creationId xmlns:a16="http://schemas.microsoft.com/office/drawing/2014/main" id="{5EC88367-2049-B420-3F65-425C928EF0A4}"/>
              </a:ext>
            </a:extLst>
          </p:cNvPr>
          <p:cNvSpPr/>
          <p:nvPr/>
        </p:nvSpPr>
        <p:spPr>
          <a:xfrm>
            <a:off x="1214933" y="526500"/>
            <a:ext cx="1808387" cy="576019"/>
          </a:xfrm>
          <a:prstGeom prst="wedgeRectCallout">
            <a:avLst>
              <a:gd name="adj1" fmla="val 85625"/>
              <a:gd name="adj2" fmla="val -10472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000000"/>
                </a:solidFill>
              </a:rPr>
              <a:t>Nom accessible :</a:t>
            </a:r>
            <a:br>
              <a:rPr lang="fr-FR" sz="1050" dirty="0">
                <a:solidFill>
                  <a:srgbClr val="000000"/>
                </a:solidFill>
              </a:rPr>
            </a:br>
            <a:r>
              <a:rPr lang="fr-FR" sz="1050" dirty="0">
                <a:solidFill>
                  <a:srgbClr val="000000"/>
                </a:solidFill>
              </a:rPr>
              <a:t>Cité des sciences et de l’industrie – accueil</a:t>
            </a:r>
          </a:p>
        </p:txBody>
      </p:sp>
      <p:sp>
        <p:nvSpPr>
          <p:cNvPr id="13" name="Bulle narrative : rectangle 12">
            <a:extLst>
              <a:ext uri="{FF2B5EF4-FFF2-40B4-BE49-F238E27FC236}">
                <a16:creationId xmlns:a16="http://schemas.microsoft.com/office/drawing/2014/main" id="{2EF55942-647B-1FEC-D3F4-4F6D2433EB36}"/>
              </a:ext>
            </a:extLst>
          </p:cNvPr>
          <p:cNvSpPr/>
          <p:nvPr/>
        </p:nvSpPr>
        <p:spPr>
          <a:xfrm>
            <a:off x="6731507" y="3081215"/>
            <a:ext cx="2232981" cy="498647"/>
          </a:xfrm>
          <a:prstGeom prst="wedgeRectCallout">
            <a:avLst>
              <a:gd name="adj1" fmla="val -90498"/>
              <a:gd name="adj2" fmla="val -5435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000000"/>
                </a:solidFill>
              </a:rPr>
              <a:t>Nom accessible :</a:t>
            </a:r>
            <a:br>
              <a:rPr lang="fr-FR" sz="1050" dirty="0">
                <a:solidFill>
                  <a:srgbClr val="000000"/>
                </a:solidFill>
              </a:rPr>
            </a:br>
            <a:r>
              <a:rPr lang="fr-FR" sz="1050" dirty="0">
                <a:solidFill>
                  <a:srgbClr val="000000"/>
                </a:solidFill>
              </a:rPr>
              <a:t>Lire Stage de science, vacances de noël</a:t>
            </a:r>
          </a:p>
        </p:txBody>
      </p:sp>
      <p:sp>
        <p:nvSpPr>
          <p:cNvPr id="14" name="Bulle narrative : rectangle 13">
            <a:extLst>
              <a:ext uri="{FF2B5EF4-FFF2-40B4-BE49-F238E27FC236}">
                <a16:creationId xmlns:a16="http://schemas.microsoft.com/office/drawing/2014/main" id="{1F598AA8-64D9-5F4D-7FD8-B96B237484DA}"/>
              </a:ext>
            </a:extLst>
          </p:cNvPr>
          <p:cNvSpPr/>
          <p:nvPr/>
        </p:nvSpPr>
        <p:spPr>
          <a:xfrm>
            <a:off x="6731604" y="4011910"/>
            <a:ext cx="2232884" cy="498647"/>
          </a:xfrm>
          <a:prstGeom prst="wedgeRectCallout">
            <a:avLst>
              <a:gd name="adj1" fmla="val -104700"/>
              <a:gd name="adj2" fmla="val -1227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000000"/>
                </a:solidFill>
              </a:rPr>
              <a:t>Nom accessible :</a:t>
            </a:r>
            <a:br>
              <a:rPr lang="fr-FR" sz="1050" dirty="0">
                <a:solidFill>
                  <a:srgbClr val="000000"/>
                </a:solidFill>
              </a:rPr>
            </a:br>
            <a:r>
              <a:rPr lang="fr-FR" sz="1050" dirty="0">
                <a:solidFill>
                  <a:srgbClr val="000000"/>
                </a:solidFill>
              </a:rPr>
              <a:t>Rejoignez-nous sur Facebook</a:t>
            </a:r>
          </a:p>
        </p:txBody>
      </p:sp>
      <p:sp>
        <p:nvSpPr>
          <p:cNvPr id="15" name="Bulle narrative : rectangle 14">
            <a:extLst>
              <a:ext uri="{FF2B5EF4-FFF2-40B4-BE49-F238E27FC236}">
                <a16:creationId xmlns:a16="http://schemas.microsoft.com/office/drawing/2014/main" id="{8BB6162B-294C-97D8-403B-11058ABF7ACF}"/>
              </a:ext>
            </a:extLst>
          </p:cNvPr>
          <p:cNvSpPr/>
          <p:nvPr/>
        </p:nvSpPr>
        <p:spPr>
          <a:xfrm>
            <a:off x="6586475" y="743771"/>
            <a:ext cx="2232884" cy="602678"/>
          </a:xfrm>
          <a:prstGeom prst="wedgeRectCallout">
            <a:avLst>
              <a:gd name="adj1" fmla="val -82635"/>
              <a:gd name="adj2" fmla="val -2204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000000"/>
                </a:solidFill>
              </a:rPr>
              <a:t>Nom accessible :</a:t>
            </a:r>
            <a:br>
              <a:rPr lang="fr-FR" sz="1050" dirty="0">
                <a:solidFill>
                  <a:srgbClr val="000000"/>
                </a:solidFill>
              </a:rPr>
            </a:br>
            <a:r>
              <a:rPr lang="fr-FR" sz="1050" dirty="0">
                <a:solidFill>
                  <a:srgbClr val="000000"/>
                </a:solidFill>
              </a:rPr>
              <a:t>En savoir plus sur Fragile ! Le cahier d’activité</a:t>
            </a:r>
          </a:p>
        </p:txBody>
      </p:sp>
      <p:sp>
        <p:nvSpPr>
          <p:cNvPr id="16" name="Bulle narrative : rectangle 15">
            <a:extLst>
              <a:ext uri="{FF2B5EF4-FFF2-40B4-BE49-F238E27FC236}">
                <a16:creationId xmlns:a16="http://schemas.microsoft.com/office/drawing/2014/main" id="{F8ADCA3A-5250-7F34-0E91-E1BD8917206A}"/>
              </a:ext>
            </a:extLst>
          </p:cNvPr>
          <p:cNvSpPr/>
          <p:nvPr/>
        </p:nvSpPr>
        <p:spPr>
          <a:xfrm>
            <a:off x="862952" y="1261302"/>
            <a:ext cx="2232884" cy="602678"/>
          </a:xfrm>
          <a:prstGeom prst="wedgeRectCallout">
            <a:avLst>
              <a:gd name="adj1" fmla="val 79931"/>
              <a:gd name="adj2" fmla="val -6137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000000"/>
                </a:solidFill>
              </a:rPr>
              <a:t>Nom accessible :</a:t>
            </a:r>
            <a:br>
              <a:rPr lang="fr-FR" sz="1050" dirty="0">
                <a:solidFill>
                  <a:srgbClr val="000000"/>
                </a:solidFill>
              </a:rPr>
            </a:br>
            <a:r>
              <a:rPr lang="fr-FR" sz="1050" dirty="0">
                <a:solidFill>
                  <a:srgbClr val="000000"/>
                </a:solidFill>
              </a:rPr>
              <a:t>Faites un  don pour diffuser la culture scientifique et technique</a:t>
            </a:r>
          </a:p>
        </p:txBody>
      </p:sp>
      <p:sp>
        <p:nvSpPr>
          <p:cNvPr id="17" name="Bulle narrative : rectangle 16">
            <a:extLst>
              <a:ext uri="{FF2B5EF4-FFF2-40B4-BE49-F238E27FC236}">
                <a16:creationId xmlns:a16="http://schemas.microsoft.com/office/drawing/2014/main" id="{94C23302-A82C-34E9-124B-23DEE4F6BB1A}"/>
              </a:ext>
            </a:extLst>
          </p:cNvPr>
          <p:cNvSpPr/>
          <p:nvPr/>
        </p:nvSpPr>
        <p:spPr>
          <a:xfrm>
            <a:off x="6588224" y="1779662"/>
            <a:ext cx="2232981" cy="498647"/>
          </a:xfrm>
          <a:prstGeom prst="wedgeRectCallout">
            <a:avLst>
              <a:gd name="adj1" fmla="val -151923"/>
              <a:gd name="adj2" fmla="val -24918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>
                <a:solidFill>
                  <a:srgbClr val="000000"/>
                </a:solidFill>
              </a:rPr>
              <a:t>Nom accessible :</a:t>
            </a:r>
            <a:br>
              <a:rPr lang="fr-FR" sz="1050" dirty="0">
                <a:solidFill>
                  <a:srgbClr val="000000"/>
                </a:solidFill>
              </a:rPr>
            </a:br>
            <a:r>
              <a:rPr lang="fr-FR" sz="1050" dirty="0">
                <a:solidFill>
                  <a:srgbClr val="000000"/>
                </a:solidFill>
              </a:rPr>
              <a:t>Revue découverte (</a:t>
            </a:r>
            <a:r>
              <a:rPr lang="fr-FR" sz="1050">
                <a:solidFill>
                  <a:srgbClr val="000000"/>
                </a:solidFill>
              </a:rPr>
              <a:t>nouvelle page)</a:t>
            </a:r>
            <a:endParaRPr lang="fr-FR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0561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5F12B0C6-B283-8345-2DCF-B6CBA41B1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339" y="0"/>
            <a:ext cx="3203115" cy="5143500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55576" y="123478"/>
            <a:ext cx="2160240" cy="562322"/>
          </a:xfrm>
          <a:prstGeom prst="rect">
            <a:avLst/>
          </a:prstGeom>
          <a:solidFill>
            <a:srgbClr val="FFFFFF"/>
          </a:solidFill>
          <a:ln w="317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fontAlgn="base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  <a:defRPr kumimoji="0" sz="14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cs typeface="Arial" pitchFamily="34" charset="0"/>
              </a:defRPr>
            </a:lvl1pPr>
          </a:lstStyle>
          <a:p>
            <a:r>
              <a:rPr lang="fr-FR" altLang="fr-FR" dirty="0" err="1"/>
              <a:t>Landmarks</a:t>
            </a:r>
            <a:endParaRPr lang="fr-FR" altLang="fr-FR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5965652" y="538833"/>
            <a:ext cx="3136429" cy="144016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Navigation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Globalement vu la structure de la page (quantité de contenu, scroll vertical, nombre de liens), il faut mettre en place des liens d’évitement (skip links)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On doit aussi, en plus, proposer de mettre en place des régions (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landmarks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)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B7EE7E6-3079-CF63-CA87-EC5ADA9EF7B9}"/>
              </a:ext>
            </a:extLst>
          </p:cNvPr>
          <p:cNvSpPr/>
          <p:nvPr/>
        </p:nvSpPr>
        <p:spPr>
          <a:xfrm>
            <a:off x="2411760" y="0"/>
            <a:ext cx="3437909" cy="339502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1DE883D-1FFD-639B-55D8-6D7F35F32AA1}"/>
              </a:ext>
            </a:extLst>
          </p:cNvPr>
          <p:cNvSpPr/>
          <p:nvPr/>
        </p:nvSpPr>
        <p:spPr>
          <a:xfrm>
            <a:off x="2713240" y="432048"/>
            <a:ext cx="3136429" cy="365187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DC638F5-50F6-DCA6-4BEF-DFE93E6EE426}"/>
              </a:ext>
            </a:extLst>
          </p:cNvPr>
          <p:cNvSpPr/>
          <p:nvPr/>
        </p:nvSpPr>
        <p:spPr>
          <a:xfrm>
            <a:off x="2411760" y="4147542"/>
            <a:ext cx="3444259" cy="944488"/>
          </a:xfrm>
          <a:custGeom>
            <a:avLst/>
            <a:gdLst>
              <a:gd name="connsiteX0" fmla="*/ 0 w 3437909"/>
              <a:gd name="connsiteY0" fmla="*/ 157418 h 944488"/>
              <a:gd name="connsiteX1" fmla="*/ 157418 w 3437909"/>
              <a:gd name="connsiteY1" fmla="*/ 0 h 944488"/>
              <a:gd name="connsiteX2" fmla="*/ 3280491 w 3437909"/>
              <a:gd name="connsiteY2" fmla="*/ 0 h 944488"/>
              <a:gd name="connsiteX3" fmla="*/ 3437909 w 3437909"/>
              <a:gd name="connsiteY3" fmla="*/ 157418 h 944488"/>
              <a:gd name="connsiteX4" fmla="*/ 3437909 w 3437909"/>
              <a:gd name="connsiteY4" fmla="*/ 787070 h 944488"/>
              <a:gd name="connsiteX5" fmla="*/ 3280491 w 3437909"/>
              <a:gd name="connsiteY5" fmla="*/ 944488 h 944488"/>
              <a:gd name="connsiteX6" fmla="*/ 157418 w 3437909"/>
              <a:gd name="connsiteY6" fmla="*/ 944488 h 944488"/>
              <a:gd name="connsiteX7" fmla="*/ 0 w 3437909"/>
              <a:gd name="connsiteY7" fmla="*/ 787070 h 944488"/>
              <a:gd name="connsiteX8" fmla="*/ 0 w 3437909"/>
              <a:gd name="connsiteY8" fmla="*/ 157418 h 944488"/>
              <a:gd name="connsiteX0" fmla="*/ 0 w 3437909"/>
              <a:gd name="connsiteY0" fmla="*/ 157418 h 944488"/>
              <a:gd name="connsiteX1" fmla="*/ 157418 w 3437909"/>
              <a:gd name="connsiteY1" fmla="*/ 0 h 944488"/>
              <a:gd name="connsiteX2" fmla="*/ 2448641 w 3437909"/>
              <a:gd name="connsiteY2" fmla="*/ 317500 h 944488"/>
              <a:gd name="connsiteX3" fmla="*/ 3437909 w 3437909"/>
              <a:gd name="connsiteY3" fmla="*/ 157418 h 944488"/>
              <a:gd name="connsiteX4" fmla="*/ 3437909 w 3437909"/>
              <a:gd name="connsiteY4" fmla="*/ 787070 h 944488"/>
              <a:gd name="connsiteX5" fmla="*/ 3280491 w 3437909"/>
              <a:gd name="connsiteY5" fmla="*/ 944488 h 944488"/>
              <a:gd name="connsiteX6" fmla="*/ 157418 w 3437909"/>
              <a:gd name="connsiteY6" fmla="*/ 944488 h 944488"/>
              <a:gd name="connsiteX7" fmla="*/ 0 w 3437909"/>
              <a:gd name="connsiteY7" fmla="*/ 787070 h 944488"/>
              <a:gd name="connsiteX8" fmla="*/ 0 w 3437909"/>
              <a:gd name="connsiteY8" fmla="*/ 157418 h 944488"/>
              <a:gd name="connsiteX0" fmla="*/ 0 w 3444259"/>
              <a:gd name="connsiteY0" fmla="*/ 157418 h 944488"/>
              <a:gd name="connsiteX1" fmla="*/ 157418 w 3444259"/>
              <a:gd name="connsiteY1" fmla="*/ 0 h 944488"/>
              <a:gd name="connsiteX2" fmla="*/ 2448641 w 3444259"/>
              <a:gd name="connsiteY2" fmla="*/ 317500 h 944488"/>
              <a:gd name="connsiteX3" fmla="*/ 3444259 w 3444259"/>
              <a:gd name="connsiteY3" fmla="*/ 341568 h 944488"/>
              <a:gd name="connsiteX4" fmla="*/ 3437909 w 3444259"/>
              <a:gd name="connsiteY4" fmla="*/ 787070 h 944488"/>
              <a:gd name="connsiteX5" fmla="*/ 3280491 w 3444259"/>
              <a:gd name="connsiteY5" fmla="*/ 944488 h 944488"/>
              <a:gd name="connsiteX6" fmla="*/ 157418 w 3444259"/>
              <a:gd name="connsiteY6" fmla="*/ 944488 h 944488"/>
              <a:gd name="connsiteX7" fmla="*/ 0 w 3444259"/>
              <a:gd name="connsiteY7" fmla="*/ 787070 h 944488"/>
              <a:gd name="connsiteX8" fmla="*/ 0 w 3444259"/>
              <a:gd name="connsiteY8" fmla="*/ 157418 h 94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4259" h="944488">
                <a:moveTo>
                  <a:pt x="0" y="157418"/>
                </a:moveTo>
                <a:cubicBezTo>
                  <a:pt x="0" y="70478"/>
                  <a:pt x="70478" y="0"/>
                  <a:pt x="157418" y="0"/>
                </a:cubicBezTo>
                <a:cubicBezTo>
                  <a:pt x="1198442" y="0"/>
                  <a:pt x="1407617" y="317500"/>
                  <a:pt x="2448641" y="317500"/>
                </a:cubicBezTo>
                <a:cubicBezTo>
                  <a:pt x="2535581" y="317500"/>
                  <a:pt x="3444259" y="254628"/>
                  <a:pt x="3444259" y="341568"/>
                </a:cubicBezTo>
                <a:cubicBezTo>
                  <a:pt x="3442142" y="490069"/>
                  <a:pt x="3440026" y="638569"/>
                  <a:pt x="3437909" y="787070"/>
                </a:cubicBezTo>
                <a:cubicBezTo>
                  <a:pt x="3437909" y="874010"/>
                  <a:pt x="3367431" y="944488"/>
                  <a:pt x="3280491" y="944488"/>
                </a:cubicBezTo>
                <a:lnTo>
                  <a:pt x="157418" y="944488"/>
                </a:lnTo>
                <a:cubicBezTo>
                  <a:pt x="70478" y="944488"/>
                  <a:pt x="0" y="874010"/>
                  <a:pt x="0" y="787070"/>
                </a:cubicBezTo>
                <a:lnTo>
                  <a:pt x="0" y="157418"/>
                </a:lnTo>
                <a:close/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7CEE0C0-B24A-8F6B-590D-3E98330B1D96}"/>
              </a:ext>
            </a:extLst>
          </p:cNvPr>
          <p:cNvSpPr/>
          <p:nvPr/>
        </p:nvSpPr>
        <p:spPr>
          <a:xfrm>
            <a:off x="2397875" y="1184275"/>
            <a:ext cx="315364" cy="667395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D570F43-43EC-CFA5-9690-73A96B9752F5}"/>
              </a:ext>
            </a:extLst>
          </p:cNvPr>
          <p:cNvSpPr/>
          <p:nvPr/>
        </p:nvSpPr>
        <p:spPr>
          <a:xfrm>
            <a:off x="3006594" y="157686"/>
            <a:ext cx="1205366" cy="110602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57C59E4-C6BE-C383-30AC-FB0F56D7FB4E}"/>
              </a:ext>
            </a:extLst>
          </p:cNvPr>
          <p:cNvSpPr/>
          <p:nvPr/>
        </p:nvSpPr>
        <p:spPr>
          <a:xfrm>
            <a:off x="2691048" y="-5608"/>
            <a:ext cx="1152347" cy="70747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D6061F3F-5B4B-94BA-0F33-12D4B8F5F8EE}"/>
              </a:ext>
            </a:extLst>
          </p:cNvPr>
          <p:cNvSpPr/>
          <p:nvPr/>
        </p:nvSpPr>
        <p:spPr>
          <a:xfrm>
            <a:off x="2588845" y="4443958"/>
            <a:ext cx="1152347" cy="105817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4670483-4C41-8962-90C1-D7402A0C33E3}"/>
              </a:ext>
            </a:extLst>
          </p:cNvPr>
          <p:cNvSpPr/>
          <p:nvPr/>
        </p:nvSpPr>
        <p:spPr>
          <a:xfrm>
            <a:off x="4716016" y="4147542"/>
            <a:ext cx="864096" cy="26168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FD596EC7-679A-B403-4707-279BBE0C043E}"/>
              </a:ext>
            </a:extLst>
          </p:cNvPr>
          <p:cNvSpPr/>
          <p:nvPr/>
        </p:nvSpPr>
        <p:spPr>
          <a:xfrm>
            <a:off x="4995883" y="157685"/>
            <a:ext cx="584229" cy="88205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22" name="Rectangle : avec coin rogné 21">
            <a:extLst>
              <a:ext uri="{FF2B5EF4-FFF2-40B4-BE49-F238E27FC236}">
                <a16:creationId xmlns:a16="http://schemas.microsoft.com/office/drawing/2014/main" id="{63E56E5B-81CF-9907-8E3C-F4231500C7FC}"/>
              </a:ext>
            </a:extLst>
          </p:cNvPr>
          <p:cNvSpPr/>
          <p:nvPr/>
        </p:nvSpPr>
        <p:spPr>
          <a:xfrm>
            <a:off x="5996508" y="0"/>
            <a:ext cx="866256" cy="421135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altLang="fr-FR" sz="1200">
                <a:latin typeface="Arial" panose="020B0604020202020204" pitchFamily="34" charset="0"/>
              </a:rPr>
              <a:t>Header</a:t>
            </a:r>
            <a:endParaRPr kumimoji="0" lang="fr-FR" alt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 : avec coin rogné 22">
            <a:extLst>
              <a:ext uri="{FF2B5EF4-FFF2-40B4-BE49-F238E27FC236}">
                <a16:creationId xmlns:a16="http://schemas.microsoft.com/office/drawing/2014/main" id="{55EB3D09-9645-C0C6-61E6-579E1BB59B6B}"/>
              </a:ext>
            </a:extLst>
          </p:cNvPr>
          <p:cNvSpPr/>
          <p:nvPr/>
        </p:nvSpPr>
        <p:spPr>
          <a:xfrm>
            <a:off x="1825674" y="3087713"/>
            <a:ext cx="866256" cy="421135"/>
          </a:xfrm>
          <a:prstGeom prst="snip1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altLang="fr-FR" sz="1200">
                <a:latin typeface="Arial" panose="020B0604020202020204" pitchFamily="34" charset="0"/>
              </a:rPr>
              <a:t>Main</a:t>
            </a:r>
            <a:endParaRPr kumimoji="0" lang="fr-FR" alt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 : avec coin rogné 23">
            <a:extLst>
              <a:ext uri="{FF2B5EF4-FFF2-40B4-BE49-F238E27FC236}">
                <a16:creationId xmlns:a16="http://schemas.microsoft.com/office/drawing/2014/main" id="{71B98583-D71D-2BF0-A9D7-73EB4DAAB957}"/>
              </a:ext>
            </a:extLst>
          </p:cNvPr>
          <p:cNvSpPr/>
          <p:nvPr/>
        </p:nvSpPr>
        <p:spPr>
          <a:xfrm>
            <a:off x="1610133" y="1850448"/>
            <a:ext cx="866256" cy="421135"/>
          </a:xfrm>
          <a:prstGeom prst="snip1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altLang="fr-FR" sz="1200" err="1">
                <a:latin typeface="Arial" panose="020B0604020202020204" pitchFamily="34" charset="0"/>
              </a:rPr>
              <a:t>Aside</a:t>
            </a:r>
            <a:endParaRPr kumimoji="0" lang="fr-FR" alt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 : avec coin rogné 24">
            <a:extLst>
              <a:ext uri="{FF2B5EF4-FFF2-40B4-BE49-F238E27FC236}">
                <a16:creationId xmlns:a16="http://schemas.microsoft.com/office/drawing/2014/main" id="{B2F67097-6710-48FC-0D7B-32564A494EDE}"/>
              </a:ext>
            </a:extLst>
          </p:cNvPr>
          <p:cNvSpPr/>
          <p:nvPr/>
        </p:nvSpPr>
        <p:spPr>
          <a:xfrm>
            <a:off x="5889525" y="4598887"/>
            <a:ext cx="866256" cy="421135"/>
          </a:xfrm>
          <a:prstGeom prst="snip1Rect">
            <a:avLst/>
          </a:prstGeom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altLang="fr-FR" sz="1200" err="1">
                <a:latin typeface="Arial" panose="020B0604020202020204" pitchFamily="34" charset="0"/>
              </a:rPr>
              <a:t>Footer</a:t>
            </a:r>
            <a:endParaRPr kumimoji="0" lang="fr-FR" alt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 : avec coin rogné 25">
            <a:extLst>
              <a:ext uri="{FF2B5EF4-FFF2-40B4-BE49-F238E27FC236}">
                <a16:creationId xmlns:a16="http://schemas.microsoft.com/office/drawing/2014/main" id="{D88D2E7A-F812-F82D-657D-659683D44F22}"/>
              </a:ext>
            </a:extLst>
          </p:cNvPr>
          <p:cNvSpPr/>
          <p:nvPr/>
        </p:nvSpPr>
        <p:spPr>
          <a:xfrm>
            <a:off x="1532847" y="555928"/>
            <a:ext cx="866256" cy="421135"/>
          </a:xfrm>
          <a:prstGeom prst="snip1Rect">
            <a:avLst/>
          </a:prstGeom>
          <a:ln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altLang="fr-FR" sz="1200">
                <a:latin typeface="Arial" panose="020B0604020202020204" pitchFamily="34" charset="0"/>
              </a:rPr>
              <a:t>Nav</a:t>
            </a:r>
            <a:endParaRPr kumimoji="0" lang="fr-FR" alt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 : avec coin arrondi 26">
            <a:extLst>
              <a:ext uri="{FF2B5EF4-FFF2-40B4-BE49-F238E27FC236}">
                <a16:creationId xmlns:a16="http://schemas.microsoft.com/office/drawing/2014/main" id="{D4800E4C-3B68-B10C-FE32-9F4D27A4A071}"/>
              </a:ext>
            </a:extLst>
          </p:cNvPr>
          <p:cNvSpPr/>
          <p:nvPr/>
        </p:nvSpPr>
        <p:spPr>
          <a:xfrm>
            <a:off x="6222824" y="3160012"/>
            <a:ext cx="972192" cy="503435"/>
          </a:xfrm>
          <a:prstGeom prst="round1Rect">
            <a:avLst/>
          </a:prstGeom>
          <a:solidFill>
            <a:schemeClr val="bg1"/>
          </a:solidFill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err="1">
                <a:solidFill>
                  <a:srgbClr val="000000"/>
                </a:solidFill>
              </a:rPr>
              <a:t>Search</a:t>
            </a:r>
          </a:p>
        </p:txBody>
      </p:sp>
      <p:sp>
        <p:nvSpPr>
          <p:cNvPr id="28" name="Rectangle : avec coin rogné 27">
            <a:extLst>
              <a:ext uri="{FF2B5EF4-FFF2-40B4-BE49-F238E27FC236}">
                <a16:creationId xmlns:a16="http://schemas.microsoft.com/office/drawing/2014/main" id="{33B268DD-35F4-E8BD-4972-6BD7D8F773E5}"/>
              </a:ext>
            </a:extLst>
          </p:cNvPr>
          <p:cNvSpPr/>
          <p:nvPr/>
        </p:nvSpPr>
        <p:spPr>
          <a:xfrm>
            <a:off x="5645555" y="3955293"/>
            <a:ext cx="866256" cy="421135"/>
          </a:xfrm>
          <a:prstGeom prst="snip1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altLang="fr-FR" sz="1200" err="1">
                <a:latin typeface="Arial" panose="020B0604020202020204" pitchFamily="34" charset="0"/>
              </a:rPr>
              <a:t>Aside</a:t>
            </a:r>
            <a:endParaRPr kumimoji="0" lang="fr-FR" altLang="fr-F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DEB32181-98F4-3C08-A184-2BF74788B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636" y="2421313"/>
            <a:ext cx="2184510" cy="638714"/>
          </a:xfrm>
          <a:prstGeom prst="rect">
            <a:avLst/>
          </a:prstGeom>
        </p:spPr>
      </p:pic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7238706A-F9FF-8FAE-B96F-B00D2D2253DC}"/>
              </a:ext>
            </a:extLst>
          </p:cNvPr>
          <p:cNvSpPr/>
          <p:nvPr/>
        </p:nvSpPr>
        <p:spPr>
          <a:xfrm>
            <a:off x="6755781" y="2571749"/>
            <a:ext cx="1416619" cy="211262"/>
          </a:xfrm>
          <a:prstGeom prst="round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45E29616-E7AA-E890-4D46-9765E76B794D}"/>
              </a:ext>
            </a:extLst>
          </p:cNvPr>
          <p:cNvSpPr/>
          <p:nvPr/>
        </p:nvSpPr>
        <p:spPr>
          <a:xfrm>
            <a:off x="6429636" y="2397435"/>
            <a:ext cx="1895164" cy="470731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33" name="Rectangle : avec coin arrondi 32">
            <a:extLst>
              <a:ext uri="{FF2B5EF4-FFF2-40B4-BE49-F238E27FC236}">
                <a16:creationId xmlns:a16="http://schemas.microsoft.com/office/drawing/2014/main" id="{B0F82502-02FB-198B-7462-DA8BB19A9AAA}"/>
              </a:ext>
            </a:extLst>
          </p:cNvPr>
          <p:cNvSpPr/>
          <p:nvPr/>
        </p:nvSpPr>
        <p:spPr>
          <a:xfrm>
            <a:off x="7474849" y="2882996"/>
            <a:ext cx="972192" cy="503435"/>
          </a:xfrm>
          <a:prstGeom prst="round1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0000"/>
                </a:solidFill>
              </a:rPr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4273176276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Merci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627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45968" y="339502"/>
            <a:ext cx="8470899" cy="4392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fr-FR" sz="2000" dirty="0"/>
              <a:t> Les contrastes avec </a:t>
            </a:r>
            <a:r>
              <a:rPr lang="fr-FR" sz="2000" dirty="0" err="1"/>
              <a:t>Color</a:t>
            </a:r>
            <a:r>
              <a:rPr lang="fr-FR" sz="2000" dirty="0"/>
              <a:t> </a:t>
            </a:r>
            <a:r>
              <a:rPr lang="fr-FR" sz="2000" dirty="0" err="1"/>
              <a:t>Contrast</a:t>
            </a:r>
            <a:r>
              <a:rPr lang="fr-FR" sz="2000" dirty="0"/>
              <a:t> Analyser</a:t>
            </a:r>
          </a:p>
          <a:p>
            <a:endParaRPr lang="fr-F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https://developer.paciellogroup.com/resources/contrastanalyser/</a:t>
            </a:r>
            <a:r>
              <a:rPr lang="fr-F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:</a:t>
            </a:r>
            <a:b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Cet outil permet de mesurer la différence de contraste entre deux couleurs (la couleur du premier plan et la couleur du fond).</a:t>
            </a:r>
          </a:p>
          <a:p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Celles-ci peuvent être sélectionnées à l’aide d’une pipette </a:t>
            </a:r>
          </a:p>
          <a:p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directement dans une page web, une image ou une application. 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Petit texte (inférieur à 18 points, ou à 14 points pour du texte en gras) : </a:t>
            </a:r>
            <a:b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contraste minimum de 4.5:1</a:t>
            </a:r>
          </a:p>
          <a:p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Grand texte (minimum 18 points, ou 14 points pour du texte en gras) : </a:t>
            </a:r>
            <a:b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contraste minimum de 3:1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Composants d'interface ou composants graphiques (non applicable aux éléments inactifs):</a:t>
            </a:r>
            <a:b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contraste minimum de 3:1</a:t>
            </a:r>
          </a:p>
          <a:p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32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27584" y="123478"/>
            <a:ext cx="8064896" cy="742950"/>
          </a:xfrm>
        </p:spPr>
        <p:txBody>
          <a:bodyPr/>
          <a:lstStyle/>
          <a:p>
            <a:r>
              <a:rPr lang="fr-FR" dirty="0"/>
              <a:t>Méthode de test</a:t>
            </a:r>
            <a:br>
              <a:rPr lang="fr-FR" dirty="0"/>
            </a:br>
            <a:r>
              <a:rPr lang="fr-FR" dirty="0" err="1"/>
              <a:t>Color</a:t>
            </a:r>
            <a:r>
              <a:rPr lang="fr-FR" dirty="0"/>
              <a:t> </a:t>
            </a:r>
            <a:r>
              <a:rPr lang="fr-FR" dirty="0" err="1"/>
              <a:t>Contrast</a:t>
            </a:r>
            <a:r>
              <a:rPr lang="fr-FR" dirty="0"/>
              <a:t> Analyser</a:t>
            </a:r>
            <a:br>
              <a:rPr lang="fr-FR" dirty="0"/>
            </a:b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half" idx="1"/>
          </p:nvPr>
        </p:nvSpPr>
        <p:spPr>
          <a:xfrm>
            <a:off x="827584" y="1184274"/>
            <a:ext cx="8064896" cy="39592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fontScale="85000" lnSpcReduction="20000"/>
          </a:bodyPr>
          <a:lstStyle/>
          <a:p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 tester ?</a:t>
            </a:r>
          </a:p>
          <a:p>
            <a:endParaRPr lang="fr-F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 choisis la couleur de premier plan</a:t>
            </a:r>
          </a:p>
          <a:p>
            <a:pPr marL="342900" indent="-342900">
              <a:buFont typeface="+mj-lt"/>
              <a:buAutoNum type="arabicParenR"/>
            </a:pPr>
            <a:endParaRPr lang="fr-F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endParaRPr lang="fr-F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endParaRPr lang="fr-F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 choisis la couleur de fond</a:t>
            </a:r>
          </a:p>
          <a:p>
            <a:pPr marL="342900" indent="-342900">
              <a:buFont typeface="+mj-lt"/>
              <a:buAutoNum type="arabicParenR"/>
            </a:pPr>
            <a:endParaRPr lang="fr-F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endParaRPr lang="fr-F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arenR"/>
            </a:pP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niveau de contraste s’affiche</a:t>
            </a:r>
          </a:p>
          <a:p>
            <a:pPr marL="342900" indent="-342900">
              <a:buFont typeface="+mj-lt"/>
              <a:buAutoNum type="arabicParenR"/>
            </a:pPr>
            <a:endParaRPr lang="fr-F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L’outil m’indique la validité de ce niveau </a:t>
            </a:r>
            <a:b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contraste pour le niveau AA de texte </a:t>
            </a:r>
            <a:b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taille standard ou de grande taille</a:t>
            </a:r>
            <a:b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pour les graphiques, icônes…</a:t>
            </a:r>
            <a:br>
              <a:rPr lang="fr-F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endParaRPr lang="fr-F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pour ceux qui sont sur mac :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300" dirty="0">
                <a:latin typeface="Arial" panose="020B0604020202020204" pitchFamily="34" charset="0"/>
                <a:cs typeface="Arial" panose="020B0604020202020204" pitchFamily="34" charset="0"/>
              </a:rPr>
              <a:t>https://github.com/ThePacielloGroup/CCAe/releases/tag/v3.1.2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télécharger le CCA-3.1.2.dmg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15" y="483518"/>
            <a:ext cx="3377252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necteur droit avec flèche 10"/>
          <p:cNvCxnSpPr/>
          <p:nvPr/>
        </p:nvCxnSpPr>
        <p:spPr>
          <a:xfrm flipV="1">
            <a:off x="7812360" y="1455626"/>
            <a:ext cx="360040" cy="18002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7812360" y="2247714"/>
            <a:ext cx="360040" cy="18002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4067944" y="3219822"/>
            <a:ext cx="396044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H="1">
            <a:off x="4067944" y="2427734"/>
            <a:ext cx="37444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4067944" y="1635646"/>
            <a:ext cx="37444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3635896" y="3867894"/>
            <a:ext cx="1332148" cy="208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4968044" y="3507854"/>
            <a:ext cx="0" cy="99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4968044" y="3507854"/>
            <a:ext cx="360040" cy="1702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4968044" y="4498945"/>
            <a:ext cx="324036" cy="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50744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Rien ne va plus à la cité</a:t>
            </a:r>
            <a:br>
              <a:rPr lang="fr-FR" dirty="0"/>
            </a:br>
            <a:r>
              <a:rPr lang="fr-FR" dirty="0"/>
              <a:t>des sciences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D005085-B861-5387-C74A-D1227963F7C0}"/>
              </a:ext>
            </a:extLst>
          </p:cNvPr>
          <p:cNvSpPr txBox="1"/>
          <p:nvPr/>
        </p:nvSpPr>
        <p:spPr>
          <a:xfrm>
            <a:off x="971600" y="1194306"/>
            <a:ext cx="4572000" cy="3462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tabLst>
                <a:tab pos="360363" algn="l"/>
              </a:tabLst>
            </a:pPr>
            <a:r>
              <a:rPr lang="fr-FR" altLang="fr-FR" sz="1800" dirty="0">
                <a:latin typeface="Helvetica 55 Roman" panose="020B0604020202020204" pitchFamily="34" charset="0"/>
              </a:rPr>
              <a:t>Le contraste et les couleurs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55 Roman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Les formulaires </a:t>
            </a: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Helvetica 55 Roman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</a:pPr>
            <a:r>
              <a:rPr lang="fr-FR" altLang="fr-FR" sz="1800" dirty="0">
                <a:latin typeface="Helvetica 55 Roman" panose="020B0604020202020204" pitchFamily="34" charset="0"/>
              </a:rPr>
              <a:t>L'ordre de déplacement du focus et sa visibilité / de lecture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 </a:t>
            </a:r>
            <a:endParaRPr lang="fr-FR" altLang="fr-FR" sz="1800" b="1" dirty="0">
              <a:solidFill>
                <a:schemeClr val="accent3">
                  <a:lumMod val="75000"/>
                </a:schemeClr>
              </a:solidFill>
              <a:latin typeface="Helvetica 55 Roman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tabLst/>
            </a:pPr>
            <a:r>
              <a:rPr lang="fr-FR" altLang="fr-FR" sz="1800" dirty="0">
                <a:latin typeface="Helvetica 55 Roman" panose="020B0604020202020204" pitchFamily="34" charset="0"/>
              </a:rPr>
              <a:t>Les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 alternatives textuelles pour les images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Helvetica 55 Roman" panose="020B0604020202020204" pitchFamily="34" charset="0"/>
              </a:rPr>
              <a:t> </a:t>
            </a:r>
            <a:endParaRPr kumimoji="0" lang="fr-FR" altLang="fr-FR" sz="1800" b="0" i="0" u="none" strike="sng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55 Roman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La sémantique HTML (titres,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landmarks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55 Roman" panose="020B0604020202020204" pitchFamily="34" charset="0"/>
              </a:rPr>
              <a:t>, listes, paragraphes...) </a:t>
            </a: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Helvetica 55 Roman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Tx/>
              <a:tabLst/>
            </a:pPr>
            <a:r>
              <a:rPr lang="fr-FR" altLang="fr-FR" sz="1800" dirty="0">
                <a:latin typeface="Helvetica 55 Roman" panose="020B0604020202020204" pitchFamily="34" charset="0"/>
              </a:rPr>
              <a:t>Le nom accessible </a:t>
            </a:r>
            <a:endParaRPr lang="fr-FR" altLang="fr-FR" sz="1800" b="1" dirty="0">
              <a:solidFill>
                <a:schemeClr val="accent3">
                  <a:lumMod val="75000"/>
                </a:schemeClr>
              </a:solidFill>
              <a:latin typeface="Helvetica 55 Roman" panose="020B06040202020202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045B7B2-6D84-D545-D046-E437A0A6F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20538"/>
            <a:ext cx="32031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1919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55576" y="144462"/>
            <a:ext cx="2160240" cy="987128"/>
          </a:xfrm>
          <a:prstGeom prst="rect">
            <a:avLst/>
          </a:prstGeom>
          <a:solidFill>
            <a:srgbClr val="FFFFFF"/>
          </a:solidFill>
          <a:ln w="317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cs typeface="Arial" pitchFamily="34" charset="0"/>
              </a:rPr>
              <a:t>Contraste et couleurs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cs typeface="Arial" pitchFamily="34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21785" y="3363838"/>
            <a:ext cx="3058127" cy="67714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fr-FR" altLang="fr-FR" sz="1100" b="1" dirty="0">
                <a:latin typeface="Calibri" pitchFamily="34" charset="0"/>
                <a:cs typeface="Arial" pitchFamily="34" charset="0"/>
              </a:rPr>
              <a:t>Contraste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Blanc/vert d’eau, rouge/blanc et rouge/gris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Zone de texte 2"/>
          <p:cNvSpPr txBox="1">
            <a:spLocks noChangeArrowheads="1"/>
          </p:cNvSpPr>
          <p:nvPr/>
        </p:nvSpPr>
        <p:spPr bwMode="auto">
          <a:xfrm>
            <a:off x="721786" y="1347614"/>
            <a:ext cx="3058126" cy="133884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Couleur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Information </a:t>
            </a:r>
            <a:r>
              <a:rPr lang="fr-FR" altLang="fr-FR" sz="1100" dirty="0">
                <a:latin typeface="Calibri" pitchFamily="34" charset="0"/>
                <a:cs typeface="Arial" pitchFamily="34" charset="0"/>
              </a:rPr>
              <a:t>sur l’élément actif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dans le menu ne doit pas être passée que par la couleur. Proposer un soulignement et une inactivation du lien, par exemple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204E9CA-45E7-13E0-EF92-65C40C928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0538"/>
            <a:ext cx="320311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09865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55576" y="144462"/>
            <a:ext cx="2160240" cy="987128"/>
          </a:xfrm>
          <a:prstGeom prst="rect">
            <a:avLst/>
          </a:prstGeom>
          <a:solidFill>
            <a:srgbClr val="FFFFFF"/>
          </a:solidFill>
          <a:ln w="317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lang="fr-FR" altLang="fr-FR" sz="1400" b="1" dirty="0">
                <a:solidFill>
                  <a:schemeClr val="bg2"/>
                </a:solidFill>
                <a:cs typeface="Arial" pitchFamily="34" charset="0"/>
              </a:rPr>
              <a:t>F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cs typeface="Arial" pitchFamily="34" charset="0"/>
              </a:rPr>
              <a:t>ormulaires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cs typeface="Arial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516216" y="207924"/>
            <a:ext cx="2520280" cy="2147801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</a:pPr>
            <a:r>
              <a:rPr lang="fr-FR" altLang="fr-FR" sz="1100" b="1" dirty="0">
                <a:latin typeface="Calibri" pitchFamily="34" charset="0"/>
                <a:cs typeface="Arial" pitchFamily="34" charset="0"/>
              </a:rPr>
              <a:t>Formulaire newsletter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Indiquer que le texte « 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Incrivez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-vous… » est bien le label du champ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fr-FR" altLang="fr-FR" sz="1100" dirty="0">
                <a:latin typeface="Calibri" pitchFamily="34" charset="0"/>
                <a:cs typeface="Arial" pitchFamily="34" charset="0"/>
              </a:rPr>
              <a:t>Le </a:t>
            </a:r>
            <a:r>
              <a:rPr lang="fr-FR" altLang="fr-FR" sz="1100" dirty="0" err="1">
                <a:latin typeface="Calibri" pitchFamily="34" charset="0"/>
                <a:cs typeface="Arial" pitchFamily="34" charset="0"/>
              </a:rPr>
              <a:t>placeholder</a:t>
            </a:r>
            <a:r>
              <a:rPr lang="fr-FR" altLang="fr-FR" sz="1100" dirty="0">
                <a:latin typeface="Calibri" pitchFamily="34" charset="0"/>
                <a:cs typeface="Arial" pitchFamily="34" charset="0"/>
              </a:rPr>
              <a:t> contient des infos sur le format attendu et un exemple :</a:t>
            </a:r>
          </a:p>
          <a:p>
            <a:pPr marL="171450" marR="0" lvl="0" indent="-171450" algn="l" defTabSz="914400" rtl="0" eaLnBrk="1" fontAlgn="base" latinLnBrk="0" hangingPunct="1">
              <a:spcBef>
                <a:spcPct val="0"/>
              </a:spcBef>
              <a:buClrTx/>
              <a:buSzTx/>
              <a:buFontTx/>
              <a:buChar char="-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Le format doit être mis dans l’étiquette du champ</a:t>
            </a:r>
          </a:p>
          <a:p>
            <a:pPr marL="176213" marR="0" lvl="0" indent="-176213" algn="l" defTabSz="914400" rtl="0" eaLnBrk="1" fontAlgn="base" latinLnBrk="0" hangingPunct="1">
              <a:spcBef>
                <a:spcPct val="0"/>
              </a:spcBef>
              <a:buClrTx/>
              <a:buSzTx/>
              <a:buFontTx/>
              <a:buChar char="-"/>
              <a:tabLst/>
            </a:pPr>
            <a:r>
              <a:rPr lang="fr-FR" altLang="fr-FR" sz="1100" dirty="0">
                <a:latin typeface="Calibri" pitchFamily="34" charset="0"/>
                <a:cs typeface="Arial" pitchFamily="34" charset="0"/>
              </a:rPr>
              <a:t>L’exemple peut être laissé dans le </a:t>
            </a:r>
            <a:r>
              <a:rPr lang="fr-FR" altLang="fr-FR" sz="1100" dirty="0" err="1">
                <a:latin typeface="Calibri" pitchFamily="34" charset="0"/>
                <a:cs typeface="Arial" pitchFamily="34" charset="0"/>
              </a:rPr>
              <a:t>placeholder</a:t>
            </a:r>
            <a:r>
              <a:rPr lang="fr-FR" altLang="fr-FR" sz="1100" dirty="0">
                <a:latin typeface="Calibri" pitchFamily="34" charset="0"/>
                <a:cs typeface="Arial" pitchFamily="34" charset="0"/>
              </a:rPr>
              <a:t>, info non essentielle</a:t>
            </a:r>
          </a:p>
          <a:p>
            <a:pPr marL="176213" marR="0" lvl="0" indent="-176213" algn="l" defTabSz="914400" rtl="0" eaLnBrk="1" fontAlgn="base" latinLnBrk="0" hangingPunct="1">
              <a:spcBef>
                <a:spcPct val="0"/>
              </a:spcBef>
              <a:buClrTx/>
              <a:buSzTx/>
              <a:buFontTx/>
              <a:buChar char="-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Proposer des messages d’erreur, liés au champ</a:t>
            </a:r>
          </a:p>
          <a:p>
            <a:pPr marL="176213" marR="0" lvl="0" indent="-176213" algn="l" defTabSz="914400" rtl="0" eaLnBrk="1" fontAlgn="base" latinLnBrk="0" hangingPunct="1">
              <a:spcBef>
                <a:spcPct val="0"/>
              </a:spcBef>
              <a:buClrTx/>
              <a:buSzTx/>
              <a:buFontTx/>
              <a:buChar char="-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516216" y="3228291"/>
            <a:ext cx="2520280" cy="158485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Formulaire recherche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S’assurer que les devs ne se contentent pas d’un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placeholder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, demander une étiquette cachée pour ce champ « rechercher sur le site »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Le bouton de soumission du formulaire doit exister (la loupe ?) et être placé après le champ de recherche (contrôle utilisateur)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1CDEE7D-C5E0-2666-8237-A2ACB2091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0"/>
            <a:ext cx="320311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41120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4014B9BE-9008-D37C-41C8-D901F05EC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285" y="0"/>
            <a:ext cx="3203115" cy="5143500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55576" y="144462"/>
            <a:ext cx="2160240" cy="987128"/>
          </a:xfrm>
          <a:prstGeom prst="rect">
            <a:avLst/>
          </a:prstGeom>
          <a:solidFill>
            <a:srgbClr val="FFFFFF"/>
          </a:solidFill>
          <a:ln w="317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cs typeface="Arial" pitchFamily="34" charset="0"/>
              </a:rPr>
              <a:t>Navigation clavier et ordre de lecture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cs typeface="Arial" pitchFamily="34" charset="0"/>
            </a:endParaRPr>
          </a:p>
        </p:txBody>
      </p:sp>
      <p:sp>
        <p:nvSpPr>
          <p:cNvPr id="8" name="Zone de texte 2"/>
          <p:cNvSpPr txBox="1">
            <a:spLocks noChangeArrowheads="1"/>
          </p:cNvSpPr>
          <p:nvPr/>
        </p:nvSpPr>
        <p:spPr bwMode="auto">
          <a:xfrm>
            <a:off x="2733818" y="341816"/>
            <a:ext cx="2087259" cy="133884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fr-FR" altLang="fr-FR" sz="1100" b="1" dirty="0">
                <a:latin typeface="Calibri" pitchFamily="34" charset="0"/>
                <a:cs typeface="Arial" pitchFamily="34" charset="0"/>
              </a:rPr>
              <a:t>Visibilité du focus</a:t>
            </a:r>
            <a:endParaRPr kumimoji="0" lang="fr-FR" altLang="fr-FR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fr-FR" altLang="fr-FR" sz="1100" dirty="0">
                <a:latin typeface="Calibri" pitchFamily="34" charset="0"/>
                <a:cs typeface="Arial" pitchFamily="34" charset="0"/>
              </a:rPr>
              <a:t>Fournir les visuels du focus sur tous les éléments, à mettre dans les maquettes des composants (attention au contraste)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253EEB6-9734-BE81-2C82-9BE0E9F72B5E}"/>
              </a:ext>
            </a:extLst>
          </p:cNvPr>
          <p:cNvCxnSpPr>
            <a:cxnSpLocks/>
          </p:cNvCxnSpPr>
          <p:nvPr/>
        </p:nvCxnSpPr>
        <p:spPr>
          <a:xfrm>
            <a:off x="5940152" y="247427"/>
            <a:ext cx="1440160" cy="596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A907F62-9DE7-866A-E124-00C59AF64595}"/>
              </a:ext>
            </a:extLst>
          </p:cNvPr>
          <p:cNvCxnSpPr>
            <a:cxnSpLocks/>
          </p:cNvCxnSpPr>
          <p:nvPr/>
        </p:nvCxnSpPr>
        <p:spPr>
          <a:xfrm>
            <a:off x="5372472" y="411510"/>
            <a:ext cx="0" cy="792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8DF184B-4602-E831-A569-FFF81B34F146}"/>
              </a:ext>
            </a:extLst>
          </p:cNvPr>
          <p:cNvCxnSpPr>
            <a:cxnSpLocks/>
          </p:cNvCxnSpPr>
          <p:nvPr/>
        </p:nvCxnSpPr>
        <p:spPr>
          <a:xfrm flipV="1">
            <a:off x="5436096" y="1131590"/>
            <a:ext cx="2304256" cy="32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518385B-173A-A408-41F2-6A5BF1A0E2D3}"/>
              </a:ext>
            </a:extLst>
          </p:cNvPr>
          <p:cNvCxnSpPr>
            <a:cxnSpLocks/>
          </p:cNvCxnSpPr>
          <p:nvPr/>
        </p:nvCxnSpPr>
        <p:spPr>
          <a:xfrm flipH="1">
            <a:off x="5076056" y="1203598"/>
            <a:ext cx="2664296" cy="1772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E690BDB8-98F7-5EB7-623D-F64B364CBE45}"/>
              </a:ext>
            </a:extLst>
          </p:cNvPr>
          <p:cNvCxnSpPr>
            <a:cxnSpLocks/>
          </p:cNvCxnSpPr>
          <p:nvPr/>
        </p:nvCxnSpPr>
        <p:spPr>
          <a:xfrm>
            <a:off x="4983796" y="1707654"/>
            <a:ext cx="388676" cy="126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CA4878E0-122C-12E7-5F8D-106A49E1C459}"/>
              </a:ext>
            </a:extLst>
          </p:cNvPr>
          <p:cNvCxnSpPr>
            <a:cxnSpLocks/>
          </p:cNvCxnSpPr>
          <p:nvPr/>
        </p:nvCxnSpPr>
        <p:spPr>
          <a:xfrm>
            <a:off x="5372472" y="3971987"/>
            <a:ext cx="1791816" cy="2559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794D58E4-E14D-E5AD-D647-C221975412AE}"/>
              </a:ext>
            </a:extLst>
          </p:cNvPr>
          <p:cNvCxnSpPr>
            <a:cxnSpLocks/>
          </p:cNvCxnSpPr>
          <p:nvPr/>
        </p:nvCxnSpPr>
        <p:spPr>
          <a:xfrm flipH="1">
            <a:off x="5508104" y="4332027"/>
            <a:ext cx="23762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70E5676F-C8E2-4CC0-3F97-5E8C9E0FC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341" y="2004547"/>
            <a:ext cx="3141272" cy="179133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772FD31-7505-ED37-6314-DBEC545BAEC4}"/>
              </a:ext>
            </a:extLst>
          </p:cNvPr>
          <p:cNvSpPr/>
          <p:nvPr/>
        </p:nvSpPr>
        <p:spPr>
          <a:xfrm>
            <a:off x="1322220" y="3332882"/>
            <a:ext cx="483745" cy="17497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BBDC42-4807-BE6B-ADF4-A82D136332C1}"/>
              </a:ext>
            </a:extLst>
          </p:cNvPr>
          <p:cNvSpPr/>
          <p:nvPr/>
        </p:nvSpPr>
        <p:spPr>
          <a:xfrm>
            <a:off x="2627783" y="2381876"/>
            <a:ext cx="1369901" cy="18987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BA37813C-9DA4-B62F-7482-7A82C0BAE4D3}"/>
              </a:ext>
            </a:extLst>
          </p:cNvPr>
          <p:cNvCxnSpPr/>
          <p:nvPr/>
        </p:nvCxnSpPr>
        <p:spPr>
          <a:xfrm>
            <a:off x="2627783" y="2283718"/>
            <a:ext cx="38502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DF2460D-2987-8A5D-DD52-EA15CFD080F8}"/>
              </a:ext>
            </a:extLst>
          </p:cNvPr>
          <p:cNvSpPr/>
          <p:nvPr/>
        </p:nvSpPr>
        <p:spPr>
          <a:xfrm>
            <a:off x="2987824" y="3219823"/>
            <a:ext cx="1651063" cy="1691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20B2DE31-1B5C-3D23-8F55-E66EBFFE31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61"/>
          <a:stretch/>
        </p:blipFill>
        <p:spPr>
          <a:xfrm>
            <a:off x="3059832" y="3256818"/>
            <a:ext cx="1579055" cy="16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11135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55576" y="144462"/>
            <a:ext cx="2160240" cy="987128"/>
          </a:xfrm>
          <a:prstGeom prst="rect">
            <a:avLst/>
          </a:prstGeom>
          <a:solidFill>
            <a:srgbClr val="FFFFFF"/>
          </a:solidFill>
          <a:ln w="317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cs typeface="Arial" pitchFamily="34" charset="0"/>
              </a:rPr>
              <a:t>Texte de remplacement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cs typeface="Arial" pitchFamily="34" charset="0"/>
            </a:endParaRPr>
          </a:p>
        </p:txBody>
      </p:sp>
      <p:sp>
        <p:nvSpPr>
          <p:cNvPr id="8" name="Zone de texte 2"/>
          <p:cNvSpPr txBox="1">
            <a:spLocks noChangeArrowheads="1"/>
          </p:cNvSpPr>
          <p:nvPr/>
        </p:nvSpPr>
        <p:spPr bwMode="auto">
          <a:xfrm>
            <a:off x="721785" y="1347614"/>
            <a:ext cx="3203115" cy="23762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B8CCE4"/>
              </a:gs>
            </a:gsLst>
            <a:lin ang="5400000" scaled="1"/>
          </a:gradFill>
          <a:ln w="12700">
            <a:solidFill>
              <a:srgbClr val="95B3D7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Alternatives aux images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Toutes les images ont une alternative vide sauf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-"/>
              <a:tabLst/>
            </a:pPr>
            <a:r>
              <a:rPr lang="fr-FR" altLang="fr-FR" sz="1100" dirty="0">
                <a:latin typeface="Calibri" pitchFamily="34" charset="0"/>
                <a:cs typeface="Arial" pitchFamily="34" charset="0"/>
              </a:rPr>
              <a:t>Logo cité du haut : « cité des sciences et de l’industrie »</a:t>
            </a:r>
          </a:p>
          <a:p>
            <a:pPr marL="176213" marR="0" lvl="0" indent="-1762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-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La loupe : « recherche sur le site »</a:t>
            </a:r>
          </a:p>
          <a:p>
            <a:pPr marL="176213" marR="0" lvl="0" indent="-1762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-"/>
              <a:tabLst/>
            </a:pPr>
            <a:r>
              <a:rPr lang="fr-FR" altLang="fr-FR" sz="1100" dirty="0" err="1">
                <a:latin typeface="Calibri" pitchFamily="34" charset="0"/>
                <a:cs typeface="Arial" pitchFamily="34" charset="0"/>
              </a:rPr>
              <a:t>Arteum</a:t>
            </a:r>
            <a:r>
              <a:rPr lang="fr-FR" altLang="fr-FR" sz="1100" dirty="0">
                <a:latin typeface="Calibri" pitchFamily="34" charset="0"/>
                <a:cs typeface="Arial" pitchFamily="34" charset="0"/>
              </a:rPr>
              <a:t> e-boutique </a:t>
            </a:r>
          </a:p>
          <a:p>
            <a:pPr marL="176213" marR="0" lvl="0" indent="-1762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-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Logo 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universcience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« </a:t>
            </a:r>
            <a:r>
              <a:rPr kumimoji="0" lang="fr-FR" altLang="fr-FR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universcience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 »</a:t>
            </a:r>
          </a:p>
          <a:p>
            <a:pPr marL="176213" marR="0" lvl="0" indent="-1762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-"/>
              <a:tabLst/>
            </a:pPr>
            <a:r>
              <a:rPr lang="fr-FR" altLang="fr-FR" sz="1100" dirty="0">
                <a:latin typeface="Calibri" pitchFamily="34" charset="0"/>
                <a:cs typeface="Arial" pitchFamily="34" charset="0"/>
              </a:rPr>
              <a:t>« + » « lire l’article xxx»</a:t>
            </a:r>
          </a:p>
          <a:p>
            <a:pPr marL="176213" marR="0" lvl="0" indent="-1762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-"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Logo réseaux sociaux « Facebook »…</a:t>
            </a:r>
          </a:p>
          <a:p>
            <a:pPr marL="176213" marR="0" lvl="0" indent="-1762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-"/>
              <a:tabLst/>
            </a:pPr>
            <a:r>
              <a:rPr lang="fr-FR" altLang="fr-FR" sz="1100" dirty="0">
                <a:latin typeface="Calibri" pitchFamily="34" charset="0"/>
                <a:cs typeface="Arial" pitchFamily="34" charset="0"/>
              </a:rPr>
              <a:t>Drapeau « EN – English »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6E11C49-3C28-66CC-C861-10C7D5E42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51470"/>
            <a:ext cx="320311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45319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39">
            <a:extLst>
              <a:ext uri="{FF2B5EF4-FFF2-40B4-BE49-F238E27FC236}">
                <a16:creationId xmlns:a16="http://schemas.microsoft.com/office/drawing/2014/main" id="{78B17752-57FD-4A29-A067-7E4A37267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0"/>
            <a:ext cx="3203115" cy="514350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153B37FA-EB4D-9024-4AD5-15099B37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131590"/>
            <a:ext cx="2079683" cy="203953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4959896-9A37-4A10-590B-7E4F76AF0E4B}"/>
              </a:ext>
            </a:extLst>
          </p:cNvPr>
          <p:cNvSpPr/>
          <p:nvPr/>
        </p:nvSpPr>
        <p:spPr>
          <a:xfrm>
            <a:off x="5184013" y="1271549"/>
            <a:ext cx="3564451" cy="283896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755576" y="144462"/>
            <a:ext cx="2160240" cy="987128"/>
          </a:xfrm>
          <a:prstGeom prst="rect">
            <a:avLst/>
          </a:prstGeom>
          <a:solidFill>
            <a:srgbClr val="FFFFFF"/>
          </a:solidFill>
          <a:ln w="317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cs typeface="Arial" pitchFamily="34" charset="0"/>
              </a:rPr>
              <a:t>Sémantique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cs typeface="Arial" pitchFamily="34" charset="0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C45AAE9-51EC-0D2C-0708-A4105B9D4C5F}"/>
              </a:ext>
            </a:extLst>
          </p:cNvPr>
          <p:cNvSpPr/>
          <p:nvPr/>
        </p:nvSpPr>
        <p:spPr>
          <a:xfrm>
            <a:off x="4380004" y="2387884"/>
            <a:ext cx="888049" cy="2943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 ordonnée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C47333E-0AEA-97D6-7688-D52410C2911D}"/>
              </a:ext>
            </a:extLst>
          </p:cNvPr>
          <p:cNvSpPr txBox="1"/>
          <p:nvPr/>
        </p:nvSpPr>
        <p:spPr>
          <a:xfrm>
            <a:off x="4687715" y="430365"/>
            <a:ext cx="657751" cy="153233"/>
          </a:xfrm>
          <a:prstGeom prst="roundRect">
            <a:avLst/>
          </a:prstGeom>
          <a:solidFill>
            <a:srgbClr val="2C207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Titre H2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82ED979-EC56-3E32-7D2F-1DE9716BD7D0}"/>
              </a:ext>
            </a:extLst>
          </p:cNvPr>
          <p:cNvSpPr/>
          <p:nvPr/>
        </p:nvSpPr>
        <p:spPr>
          <a:xfrm>
            <a:off x="1256622" y="3075806"/>
            <a:ext cx="1875218" cy="5065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Lien sur la croix à étendre à toute cette surface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54B639F4-55FF-74A9-EAC3-ECA9F615E360}"/>
              </a:ext>
            </a:extLst>
          </p:cNvPr>
          <p:cNvSpPr/>
          <p:nvPr/>
        </p:nvSpPr>
        <p:spPr>
          <a:xfrm>
            <a:off x="8213993" y="4822104"/>
            <a:ext cx="578789" cy="263525"/>
          </a:xfrm>
          <a:prstGeom prst="roundRect">
            <a:avLst/>
          </a:prstGeom>
          <a:solidFill>
            <a:srgbClr val="237E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Bouton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68C71F9-A98C-60A8-9F11-AC6071E8284A}"/>
              </a:ext>
            </a:extLst>
          </p:cNvPr>
          <p:cNvSpPr txBox="1"/>
          <p:nvPr/>
        </p:nvSpPr>
        <p:spPr>
          <a:xfrm>
            <a:off x="6876256" y="1032988"/>
            <a:ext cx="657751" cy="153233"/>
          </a:xfrm>
          <a:prstGeom prst="roundRect">
            <a:avLst/>
          </a:prstGeom>
          <a:solidFill>
            <a:srgbClr val="2C207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Titre H2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EFF7BD0-437A-6558-22F1-F5E0CD641A5D}"/>
              </a:ext>
            </a:extLst>
          </p:cNvPr>
          <p:cNvSpPr txBox="1"/>
          <p:nvPr/>
        </p:nvSpPr>
        <p:spPr>
          <a:xfrm>
            <a:off x="4687715" y="863229"/>
            <a:ext cx="657751" cy="153233"/>
          </a:xfrm>
          <a:prstGeom prst="roundRect">
            <a:avLst/>
          </a:prstGeom>
          <a:solidFill>
            <a:srgbClr val="2C207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Titre H2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B5ACA0A-34FF-DB60-E7A7-1F06D41F387D}"/>
              </a:ext>
            </a:extLst>
          </p:cNvPr>
          <p:cNvSpPr txBox="1"/>
          <p:nvPr/>
        </p:nvSpPr>
        <p:spPr>
          <a:xfrm>
            <a:off x="4855138" y="163393"/>
            <a:ext cx="657751" cy="153233"/>
          </a:xfrm>
          <a:prstGeom prst="roundRect">
            <a:avLst/>
          </a:prstGeom>
          <a:solidFill>
            <a:srgbClr val="2C207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Titre h1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F1786DA-0A84-1359-E719-0426BDFD0888}"/>
              </a:ext>
            </a:extLst>
          </p:cNvPr>
          <p:cNvSpPr txBox="1"/>
          <p:nvPr/>
        </p:nvSpPr>
        <p:spPr>
          <a:xfrm>
            <a:off x="6998712" y="4511357"/>
            <a:ext cx="657751" cy="153233"/>
          </a:xfrm>
          <a:prstGeom prst="roundRect">
            <a:avLst/>
          </a:prstGeom>
          <a:solidFill>
            <a:srgbClr val="2C207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Titre H3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7AA967-86A5-01E5-22A4-184DB841728E}"/>
              </a:ext>
            </a:extLst>
          </p:cNvPr>
          <p:cNvSpPr/>
          <p:nvPr/>
        </p:nvSpPr>
        <p:spPr>
          <a:xfrm>
            <a:off x="7452320" y="4155926"/>
            <a:ext cx="1160512" cy="2635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7C12D444-24C8-352B-1DE6-50E2CB65E7FC}"/>
              </a:ext>
            </a:extLst>
          </p:cNvPr>
          <p:cNvSpPr/>
          <p:nvPr/>
        </p:nvSpPr>
        <p:spPr>
          <a:xfrm>
            <a:off x="8239813" y="4320510"/>
            <a:ext cx="888049" cy="29430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 non ordonnée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17A3BC0-4817-B7B8-63DF-6812683B750E}"/>
              </a:ext>
            </a:extLst>
          </p:cNvPr>
          <p:cNvSpPr/>
          <p:nvPr/>
        </p:nvSpPr>
        <p:spPr>
          <a:xfrm>
            <a:off x="1256622" y="2139703"/>
            <a:ext cx="1947226" cy="96294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847ED3B1-12BE-2A44-F68E-07625069CD2D}"/>
              </a:ext>
            </a:extLst>
          </p:cNvPr>
          <p:cNvSpPr/>
          <p:nvPr/>
        </p:nvSpPr>
        <p:spPr>
          <a:xfrm>
            <a:off x="3027047" y="2500545"/>
            <a:ext cx="796608" cy="19559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fr-FR" sz="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Paragraphe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41E9D9-7F32-1778-B253-BFBDD8E2990B}"/>
              </a:ext>
            </a:extLst>
          </p:cNvPr>
          <p:cNvSpPr/>
          <p:nvPr/>
        </p:nvSpPr>
        <p:spPr>
          <a:xfrm>
            <a:off x="1331640" y="2491348"/>
            <a:ext cx="1695407" cy="45236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6A7D1C7-CDB7-B756-3CED-BBC2170253D6}"/>
              </a:ext>
            </a:extLst>
          </p:cNvPr>
          <p:cNvSpPr/>
          <p:nvPr/>
        </p:nvSpPr>
        <p:spPr>
          <a:xfrm>
            <a:off x="1296752" y="2164199"/>
            <a:ext cx="1143744" cy="263535"/>
          </a:xfrm>
          <a:prstGeom prst="rect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C3D9764-67C6-FB91-DEA6-876E05F3F65E}"/>
              </a:ext>
            </a:extLst>
          </p:cNvPr>
          <p:cNvSpPr txBox="1"/>
          <p:nvPr/>
        </p:nvSpPr>
        <p:spPr>
          <a:xfrm>
            <a:off x="2369296" y="2238909"/>
            <a:ext cx="657751" cy="153233"/>
          </a:xfrm>
          <a:prstGeom prst="roundRect">
            <a:avLst/>
          </a:prstGeom>
          <a:solidFill>
            <a:srgbClr val="2C207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Titre H3</a:t>
            </a:r>
          </a:p>
        </p:txBody>
      </p:sp>
    </p:spTree>
    <p:extLst>
      <p:ext uri="{BB962C8B-B14F-4D97-AF65-F5344CB8AC3E}">
        <p14:creationId xmlns:p14="http://schemas.microsoft.com/office/powerpoint/2010/main" val="125698730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R_template_restricted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R_OBS-template_external.potx" id="{8E63A4C0-0D5B-4AB0-9B17-28650E3A1109}" vid="{213D95EF-7056-43E0-9767-0E799F7889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c68e8be-33a4-4dd1-a692-c345828b879c">
      <Terms xmlns="http://schemas.microsoft.com/office/infopath/2007/PartnerControls"/>
    </lcf76f155ced4ddcb4097134ff3c332f>
    <TaxCatchAll xmlns="9ae5175c-4f0f-4b0c-8248-288663f9a0a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4CC4CE1F7FC548B9EA24ACBA2901B0" ma:contentTypeVersion="14" ma:contentTypeDescription="Crée un document." ma:contentTypeScope="" ma:versionID="7365728d31504409d85b15baf9ba52ee">
  <xsd:schema xmlns:xsd="http://www.w3.org/2001/XMLSchema" xmlns:xs="http://www.w3.org/2001/XMLSchema" xmlns:p="http://schemas.microsoft.com/office/2006/metadata/properties" xmlns:ns2="5c68e8be-33a4-4dd1-a692-c345828b879c" xmlns:ns3="9ae5175c-4f0f-4b0c-8248-288663f9a0a6" targetNamespace="http://schemas.microsoft.com/office/2006/metadata/properties" ma:root="true" ma:fieldsID="e7d0280b73d6c211f82e12f069c395e8" ns2:_="" ns3:_="">
    <xsd:import namespace="5c68e8be-33a4-4dd1-a692-c345828b879c"/>
    <xsd:import namespace="9ae5175c-4f0f-4b0c-8248-288663f9a0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68e8be-33a4-4dd1-a692-c345828b87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Balises d’images" ma:readOnly="false" ma:fieldId="{5cf76f15-5ced-4ddc-b409-7134ff3c332f}" ma:taxonomyMulti="true" ma:sspId="aa8976df-9c6d-4c47-88b7-85635e50fb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e5175c-4f0f-4b0c-8248-288663f9a0a6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bd6b786-f283-425a-8f0e-6b8a41c71fbb}" ma:internalName="TaxCatchAll" ma:showField="CatchAllData" ma:web="9ae5175c-4f0f-4b0c-8248-288663f9a0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E40BB0-D921-4D57-8114-37E7582833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9C55D-28B4-4ABC-B8D5-0EB330B4D9B8}">
  <ds:schemaRefs>
    <ds:schemaRef ds:uri="http://purl.org/dc/elements/1.1/"/>
    <ds:schemaRef ds:uri="http://purl.org/dc/dcmitype/"/>
    <ds:schemaRef ds:uri="http://purl.org/dc/terms/"/>
    <ds:schemaRef ds:uri="5c68e8be-33a4-4dd1-a692-c345828b879c"/>
    <ds:schemaRef ds:uri="9ae5175c-4f0f-4b0c-8248-288663f9a0a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1DC3845-6686-441E-979D-9F8E01EC9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68e8be-33a4-4dd1-a692-c345828b879c"/>
    <ds:schemaRef ds:uri="9ae5175c-4f0f-4b0c-8248-288663f9a0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e6c818a6-e1a0-4a6e-a969-20d857c5dc62}" enabled="1" method="Standard" siteId="{90c7a20a-f34b-40bf-bc48-b9253b6f5d2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9627</TotalTime>
  <Words>711</Words>
  <Application>Microsoft Office PowerPoint</Application>
  <PresentationFormat>Affichage à l'écran (16:9)</PresentationFormat>
  <Paragraphs>103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1" baseType="lpstr">
      <vt:lpstr>ＭＳ Ｐゴシック</vt:lpstr>
      <vt:lpstr>Arial</vt:lpstr>
      <vt:lpstr>Calibri</vt:lpstr>
      <vt:lpstr>Courier New</vt:lpstr>
      <vt:lpstr>Helvetica 55 Roman</vt:lpstr>
      <vt:lpstr>Helvetica 75</vt:lpstr>
      <vt:lpstr>Helvetica 75 Bold</vt:lpstr>
      <vt:lpstr>Wingdings</vt:lpstr>
      <vt:lpstr>OFR_template_restricted</vt:lpstr>
      <vt:lpstr>Exercice d’annotations d’a11y</vt:lpstr>
      <vt:lpstr>Présentation PowerPoint</vt:lpstr>
      <vt:lpstr>Méthode de test Color Contrast Analyser </vt:lpstr>
      <vt:lpstr>Rien ne va plus à la cité des sciences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Exercice d’annotation d’a11y</dc:title>
  <dc:creator>ANIORT Vincent TGI/OLS</dc:creator>
  <cp:lastModifiedBy>ANIORT Vincent TGI/OLS</cp:lastModifiedBy>
  <cp:revision>4</cp:revision>
  <dcterms:created xsi:type="dcterms:W3CDTF">2023-11-28T10:50:02Z</dcterms:created>
  <dcterms:modified xsi:type="dcterms:W3CDTF">2024-11-15T14:16:06Z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OFR_template_restricted:5</vt:lpwstr>
  </property>
  <property fmtid="{D5CDD505-2E9C-101B-9397-08002B2CF9AE}" pid="3" name="ClassificationContentMarkingFooterText">
    <vt:lpwstr>Orange Restricted</vt:lpwstr>
  </property>
  <property fmtid="{D5CDD505-2E9C-101B-9397-08002B2CF9AE}" pid="4" name="ContentTypeId">
    <vt:lpwstr>0x010100C54CC4CE1F7FC548B9EA24ACBA2901B0</vt:lpwstr>
  </property>
</Properties>
</file>