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0" r:id="rId2"/>
    <p:sldId id="278" r:id="rId3"/>
    <p:sldId id="282" r:id="rId4"/>
    <p:sldId id="286" r:id="rId5"/>
    <p:sldId id="284" r:id="rId6"/>
    <p:sldId id="291" r:id="rId7"/>
    <p:sldId id="292" r:id="rId8"/>
    <p:sldId id="285" r:id="rId9"/>
    <p:sldId id="307" r:id="rId10"/>
    <p:sldId id="308" r:id="rId11"/>
    <p:sldId id="287" r:id="rId12"/>
    <p:sldId id="299" r:id="rId13"/>
    <p:sldId id="289" r:id="rId14"/>
    <p:sldId id="306" r:id="rId15"/>
    <p:sldId id="290" r:id="rId16"/>
    <p:sldId id="301" r:id="rId17"/>
    <p:sldId id="302" r:id="rId18"/>
    <p:sldId id="303" r:id="rId19"/>
    <p:sldId id="304" r:id="rId20"/>
    <p:sldId id="300" r:id="rId21"/>
    <p:sldId id="288" r:id="rId22"/>
    <p:sldId id="295" r:id="rId23"/>
    <p:sldId id="309" r:id="rId24"/>
    <p:sldId id="305" r:id="rId25"/>
    <p:sldId id="298" r:id="rId26"/>
    <p:sldId id="294" r:id="rId27"/>
    <p:sldId id="293" r:id="rId28"/>
    <p:sldId id="296" r:id="rId29"/>
    <p:sldId id="297" r:id="rId30"/>
    <p:sldId id="283" r:id="rId31"/>
    <p:sldId id="281"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280"/>
          </p14:sldIdLst>
        </p14:section>
        <p14:section name="contenu du diaporama" id="{7C415485-64F3-4240-AEC1-14455B505EAE}">
          <p14:sldIdLst>
            <p14:sldId id="278"/>
            <p14:sldId id="282"/>
            <p14:sldId id="286"/>
            <p14:sldId id="284"/>
            <p14:sldId id="291"/>
            <p14:sldId id="292"/>
            <p14:sldId id="285"/>
            <p14:sldId id="307"/>
            <p14:sldId id="308"/>
            <p14:sldId id="287"/>
            <p14:sldId id="299"/>
            <p14:sldId id="289"/>
            <p14:sldId id="306"/>
            <p14:sldId id="290"/>
            <p14:sldId id="301"/>
            <p14:sldId id="302"/>
            <p14:sldId id="303"/>
            <p14:sldId id="304"/>
            <p14:sldId id="300"/>
            <p14:sldId id="288"/>
            <p14:sldId id="295"/>
            <p14:sldId id="309"/>
            <p14:sldId id="305"/>
            <p14:sldId id="298"/>
          </p14:sldIdLst>
        </p14:section>
        <p14:section name="merci : dernière diapo" id="{FD249092-554B-47FC-BF3F-1E9DB05FF9BC}">
          <p14:sldIdLst>
            <p14:sldId id="294"/>
            <p14:sldId id="293"/>
            <p14:sldId id="296"/>
            <p14:sldId id="297"/>
            <p14:sldId id="283"/>
            <p14:sldId id="2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howGuides="1">
      <p:cViewPr varScale="1">
        <p:scale>
          <a:sx n="109" d="100"/>
          <a:sy n="109" d="100"/>
        </p:scale>
        <p:origin x="630" y="90"/>
      </p:cViewPr>
      <p:guideLst>
        <p:guide orient="horz" pos="2160"/>
        <p:guide pos="384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ORT Vincent INNOV/IT-S" userId="a1eb08a1-d519-438c-825e-77e05deaf611" providerId="ADAL" clId="{E3E77E1A-BFD0-4279-B16A-A225F396F427}"/>
    <pc:docChg chg="undo custSel modSld">
      <pc:chgData name="ANIORT Vincent INNOV/IT-S" userId="a1eb08a1-d519-438c-825e-77e05deaf611" providerId="ADAL" clId="{E3E77E1A-BFD0-4279-B16A-A225F396F427}" dt="2025-03-12T08:30:38.429" v="2" actId="121"/>
      <pc:docMkLst>
        <pc:docMk/>
      </pc:docMkLst>
      <pc:sldChg chg="modSp mod">
        <pc:chgData name="ANIORT Vincent INNOV/IT-S" userId="a1eb08a1-d519-438c-825e-77e05deaf611" providerId="ADAL" clId="{E3E77E1A-BFD0-4279-B16A-A225F396F427}" dt="2025-03-12T08:30:38.429" v="2" actId="121"/>
        <pc:sldMkLst>
          <pc:docMk/>
          <pc:sldMk cId="1028317490" sldId="280"/>
        </pc:sldMkLst>
        <pc:spChg chg="mod">
          <ac:chgData name="ANIORT Vincent INNOV/IT-S" userId="a1eb08a1-d519-438c-825e-77e05deaf611" providerId="ADAL" clId="{E3E77E1A-BFD0-4279-B16A-A225F396F427}" dt="2025-03-12T08:30:38.429" v="2" actId="121"/>
          <ac:spMkLst>
            <pc:docMk/>
            <pc:sldMk cId="1028317490" sldId="28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11/03/2025</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a:xfrm>
            <a:off x="381000" y="685800"/>
            <a:ext cx="6096000" cy="3429000"/>
          </a:xfrm>
          <a:ln/>
        </p:spPr>
      </p:sp>
      <p:sp>
        <p:nvSpPr>
          <p:cNvPr id="44035" name="Espace réservé des commentaires 2"/>
          <p:cNvSpPr>
            <a:spLocks noGrp="1"/>
          </p:cNvSpPr>
          <p:nvPr>
            <p:ph type="body" idx="1"/>
          </p:nvPr>
        </p:nvSpPr>
        <p:spPr>
          <a:noFill/>
        </p:spPr>
        <p:txBody>
          <a:bodyPr/>
          <a:lstStyle/>
          <a:p>
            <a:endParaRPr lang="fr-FR" altLang="fr-FR"/>
          </a:p>
        </p:txBody>
      </p:sp>
      <p:sp>
        <p:nvSpPr>
          <p:cNvPr id="4" name="Espace réservé du pied de page 3"/>
          <p:cNvSpPr>
            <a:spLocks noGrp="1"/>
          </p:cNvSpPr>
          <p:nvPr>
            <p:ph type="ftr" sz="quarter" idx="4"/>
          </p:nvPr>
        </p:nvSpPr>
        <p:spPr/>
        <p:txBody>
          <a:bodyPr/>
          <a:lstStyle/>
          <a:p>
            <a:pPr>
              <a:defRPr/>
            </a:pPr>
            <a:r>
              <a:rPr lang="en-US"/>
              <a:t>presentation title</a:t>
            </a:r>
          </a:p>
        </p:txBody>
      </p:sp>
      <p:sp>
        <p:nvSpPr>
          <p:cNvPr id="5" name="Espace réservé du numéro de diapositive 4"/>
          <p:cNvSpPr>
            <a:spLocks noGrp="1"/>
          </p:cNvSpPr>
          <p:nvPr>
            <p:ph type="sldNum" sz="quarter" idx="5"/>
          </p:nvPr>
        </p:nvSpPr>
        <p:spPr/>
        <p:txBody>
          <a:bodyPr/>
          <a:lstStyle/>
          <a:p>
            <a:pPr>
              <a:defRPr/>
            </a:pPr>
            <a:fld id="{D2750C26-65EF-4B26-995F-17122459CFA9}"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391478" y="1772816"/>
            <a:ext cx="9409873" cy="936000"/>
          </a:xfrm>
        </p:spPr>
        <p:txBody>
          <a:bodyPr/>
          <a:lstStyle>
            <a:lvl1pPr algn="l">
              <a:defRPr sz="6600">
                <a:latin typeface="Helvetica 35 Thin" pitchFamily="34" charset="0"/>
              </a:defRPr>
            </a:lvl1pPr>
          </a:lstStyle>
          <a:p>
            <a:r>
              <a:rPr lang="fr-FR" dirty="0"/>
              <a:t>modifiez le texte</a:t>
            </a:r>
          </a:p>
        </p:txBody>
      </p:sp>
      <p:sp>
        <p:nvSpPr>
          <p:cNvPr id="3" name="Sous-titre 2"/>
          <p:cNvSpPr>
            <a:spLocks noGrp="1"/>
          </p:cNvSpPr>
          <p:nvPr>
            <p:ph type="subTitle" idx="1" hasCustomPrompt="1"/>
          </p:nvPr>
        </p:nvSpPr>
        <p:spPr>
          <a:xfrm>
            <a:off x="1350537" y="4393968"/>
            <a:ext cx="94464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a:t>nom de l’auteur – nom de l’entité date, présentation à </a:t>
            </a:r>
            <a:r>
              <a:rPr lang="fr-FR" noProof="0" dirty="0" err="1"/>
              <a:t>xyz</a:t>
            </a:r>
            <a:endParaRPr lang="fr-FR" noProof="0" dirty="0"/>
          </a:p>
        </p:txBody>
      </p:sp>
      <p:sp>
        <p:nvSpPr>
          <p:cNvPr id="7" name="Espace réservé du texte 8"/>
          <p:cNvSpPr>
            <a:spLocks noGrp="1"/>
          </p:cNvSpPr>
          <p:nvPr>
            <p:ph type="body" sz="quarter" idx="13" hasCustomPrompt="1"/>
          </p:nvPr>
        </p:nvSpPr>
        <p:spPr>
          <a:xfrm>
            <a:off x="1391478" y="2714620"/>
            <a:ext cx="9407151"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01352" y="5876925"/>
            <a:ext cx="958849"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4360" y="404813"/>
            <a:ext cx="9446400" cy="982800"/>
          </a:xfrm>
        </p:spPr>
        <p:txBody>
          <a:bodyPr/>
          <a:lstStyle>
            <a:lvl1pPr algn="l">
              <a:defRPr/>
            </a:lvl1pPr>
          </a:lstStyle>
          <a:p>
            <a:r>
              <a:rPr lang="fr-FR" dirty="0"/>
              <a:t>chiffres ou points clefs à mettre en valeur</a:t>
            </a:r>
          </a:p>
        </p:txBody>
      </p:sp>
      <p:sp>
        <p:nvSpPr>
          <p:cNvPr id="13" name="Espace réservé du texte 7"/>
          <p:cNvSpPr>
            <a:spLocks noGrp="1"/>
          </p:cNvSpPr>
          <p:nvPr>
            <p:ph type="body" sz="quarter" idx="13" hasCustomPrompt="1"/>
          </p:nvPr>
        </p:nvSpPr>
        <p:spPr>
          <a:xfrm>
            <a:off x="2538123" y="3359626"/>
            <a:ext cx="8263228" cy="504000"/>
          </a:xfrm>
        </p:spPr>
        <p:txBody>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5" name="Espace réservé du texte 7"/>
          <p:cNvSpPr>
            <a:spLocks noGrp="1"/>
          </p:cNvSpPr>
          <p:nvPr>
            <p:ph type="body" sz="quarter" idx="15" hasCustomPrompt="1"/>
          </p:nvPr>
        </p:nvSpPr>
        <p:spPr>
          <a:xfrm>
            <a:off x="2538123" y="3969226"/>
            <a:ext cx="8263228" cy="504000"/>
          </a:xfrm>
        </p:spPr>
        <p:txBody>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7" name="Espace réservé du texte 7"/>
          <p:cNvSpPr>
            <a:spLocks noGrp="1"/>
          </p:cNvSpPr>
          <p:nvPr>
            <p:ph type="body" sz="quarter" idx="17" hasCustomPrompt="1"/>
          </p:nvPr>
        </p:nvSpPr>
        <p:spPr>
          <a:xfrm>
            <a:off x="2538123" y="4581276"/>
            <a:ext cx="8263228" cy="504000"/>
          </a:xfrm>
        </p:spPr>
        <p:txBody>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9" name="Espace réservé du texte 7"/>
          <p:cNvSpPr>
            <a:spLocks noGrp="1"/>
          </p:cNvSpPr>
          <p:nvPr>
            <p:ph type="body" sz="quarter" idx="19" hasCustomPrompt="1"/>
          </p:nvPr>
        </p:nvSpPr>
        <p:spPr>
          <a:xfrm>
            <a:off x="2538123" y="5229200"/>
            <a:ext cx="8263228" cy="504000"/>
          </a:xfrm>
        </p:spPr>
        <p:txBody>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20" name="Espace réservé du texte 13"/>
          <p:cNvSpPr>
            <a:spLocks noGrp="1"/>
          </p:cNvSpPr>
          <p:nvPr>
            <p:ph type="body" sz="quarter" idx="20" hasCustomPrompt="1"/>
          </p:nvPr>
        </p:nvSpPr>
        <p:spPr>
          <a:xfrm>
            <a:off x="1354667" y="1781176"/>
            <a:ext cx="9446684" cy="1152525"/>
          </a:xfrm>
        </p:spPr>
        <p:txBody>
          <a:bodyPr/>
          <a:lstStyle>
            <a:lvl1pPr marL="0" indent="0">
              <a:buNone/>
              <a:defRPr sz="7500" baseline="0">
                <a:solidFill>
                  <a:schemeClr val="tx1"/>
                </a:solidFill>
                <a:latin typeface="Helvetica 35 Thin" pitchFamily="34" charset="0"/>
              </a:defRPr>
            </a:lvl1pPr>
          </a:lstStyle>
          <a:p>
            <a:pPr lvl="0"/>
            <a:r>
              <a:rPr lang="fr-FR" dirty="0"/>
              <a:t>chiffres clefs</a:t>
            </a:r>
          </a:p>
        </p:txBody>
      </p:sp>
      <p:sp>
        <p:nvSpPr>
          <p:cNvPr id="6" name="Espace réservé du texte 5"/>
          <p:cNvSpPr>
            <a:spLocks noGrp="1"/>
          </p:cNvSpPr>
          <p:nvPr>
            <p:ph type="body" sz="quarter" idx="21" hasCustomPrompt="1"/>
          </p:nvPr>
        </p:nvSpPr>
        <p:spPr>
          <a:xfrm>
            <a:off x="1391477" y="3359627"/>
            <a:ext cx="1102784"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a:t>###</a:t>
            </a:r>
          </a:p>
        </p:txBody>
      </p:sp>
      <p:sp>
        <p:nvSpPr>
          <p:cNvPr id="21" name="Espace réservé du texte 5"/>
          <p:cNvSpPr>
            <a:spLocks noGrp="1"/>
          </p:cNvSpPr>
          <p:nvPr>
            <p:ph type="body" sz="quarter" idx="22" hasCustomPrompt="1"/>
          </p:nvPr>
        </p:nvSpPr>
        <p:spPr>
          <a:xfrm>
            <a:off x="1391477" y="3969226"/>
            <a:ext cx="1102784"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a:t>###</a:t>
            </a:r>
          </a:p>
        </p:txBody>
      </p:sp>
      <p:sp>
        <p:nvSpPr>
          <p:cNvPr id="22" name="Espace réservé du texte 5"/>
          <p:cNvSpPr>
            <a:spLocks noGrp="1"/>
          </p:cNvSpPr>
          <p:nvPr>
            <p:ph type="body" sz="quarter" idx="23" hasCustomPrompt="1"/>
          </p:nvPr>
        </p:nvSpPr>
        <p:spPr>
          <a:xfrm>
            <a:off x="1391477" y="4581276"/>
            <a:ext cx="1102784"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a:t>###</a:t>
            </a:r>
          </a:p>
        </p:txBody>
      </p:sp>
      <p:sp>
        <p:nvSpPr>
          <p:cNvPr id="23" name="Espace réservé du texte 5"/>
          <p:cNvSpPr>
            <a:spLocks noGrp="1"/>
          </p:cNvSpPr>
          <p:nvPr>
            <p:ph type="body" sz="quarter" idx="24" hasCustomPrompt="1"/>
          </p:nvPr>
        </p:nvSpPr>
        <p:spPr>
          <a:xfrm>
            <a:off x="1391477" y="5229200"/>
            <a:ext cx="1102784"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a:t>###</a:t>
            </a:r>
          </a:p>
        </p:txBody>
      </p:sp>
      <p:sp>
        <p:nvSpPr>
          <p:cNvPr id="12"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14"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0" y="404813"/>
            <a:ext cx="9446400" cy="982800"/>
          </a:xfrm>
        </p:spPr>
        <p:txBody>
          <a:bodyPr/>
          <a:lstStyle>
            <a:lvl1pPr algn="l">
              <a:defRPr/>
            </a:lvl1pPr>
          </a:lstStyle>
          <a:p>
            <a:r>
              <a:rPr lang="fr-FR" dirty="0"/>
              <a:t>chiffres ou points clefs à mettre en valeur</a:t>
            </a:r>
          </a:p>
        </p:txBody>
      </p:sp>
      <p:sp>
        <p:nvSpPr>
          <p:cNvPr id="12" name="Espace réservé du texte 5"/>
          <p:cNvSpPr>
            <a:spLocks noGrp="1"/>
          </p:cNvSpPr>
          <p:nvPr>
            <p:ph type="body" sz="quarter" idx="12" hasCustomPrompt="1"/>
          </p:nvPr>
        </p:nvSpPr>
        <p:spPr>
          <a:xfrm>
            <a:off x="1354667" y="3357562"/>
            <a:ext cx="1165016" cy="504000"/>
          </a:xfrm>
        </p:spPr>
        <p:txBody>
          <a:bodyPr/>
          <a:lstStyle>
            <a:lvl1pPr marL="0" indent="0">
              <a:buNone/>
              <a:defRPr sz="3200">
                <a:solidFill>
                  <a:srgbClr val="FF6600"/>
                </a:solidFill>
                <a:latin typeface="Helvetica 55 Roman" pitchFamily="34" charset="0"/>
              </a:defRPr>
            </a:lvl1pPr>
          </a:lstStyle>
          <a:p>
            <a:pPr lvl="0"/>
            <a:r>
              <a:rPr lang="fr-FR" dirty="0">
                <a:solidFill>
                  <a:schemeClr val="tx2"/>
                </a:solidFill>
              </a:rPr>
              <a:t>###</a:t>
            </a:r>
            <a:endParaRPr lang="fr-FR" dirty="0"/>
          </a:p>
        </p:txBody>
      </p:sp>
      <p:sp>
        <p:nvSpPr>
          <p:cNvPr id="13" name="Espace réservé du texte 7"/>
          <p:cNvSpPr>
            <a:spLocks noGrp="1"/>
          </p:cNvSpPr>
          <p:nvPr>
            <p:ph type="body" sz="quarter" idx="13" hasCustomPrompt="1"/>
          </p:nvPr>
        </p:nvSpPr>
        <p:spPr>
          <a:xfrm>
            <a:off x="2538124" y="3359626"/>
            <a:ext cx="3557877" cy="504000"/>
          </a:xfrm>
        </p:spPr>
        <p:txBody>
          <a:bodyPr>
            <a:normAutofit/>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4" name="Espace réservé du texte 5"/>
          <p:cNvSpPr>
            <a:spLocks noGrp="1"/>
          </p:cNvSpPr>
          <p:nvPr>
            <p:ph type="body" sz="quarter" idx="14" hasCustomPrompt="1"/>
          </p:nvPr>
        </p:nvSpPr>
        <p:spPr>
          <a:xfrm>
            <a:off x="6347220" y="3356992"/>
            <a:ext cx="1165016" cy="504000"/>
          </a:xfrm>
        </p:spPr>
        <p:txBody>
          <a:bodyPr/>
          <a:lstStyle>
            <a:lvl1pPr marL="0" indent="0">
              <a:buNone/>
              <a:defRPr sz="3200">
                <a:solidFill>
                  <a:srgbClr val="FF6600"/>
                </a:solidFill>
                <a:latin typeface="Helvetica 55 Roman" pitchFamily="34" charset="0"/>
              </a:defRPr>
            </a:lvl1pPr>
          </a:lstStyle>
          <a:p>
            <a:pPr lvl="0"/>
            <a:r>
              <a:rPr lang="fr-FR" dirty="0">
                <a:solidFill>
                  <a:schemeClr val="tx2"/>
                </a:solidFill>
              </a:rPr>
              <a:t>###</a:t>
            </a:r>
            <a:endParaRPr lang="fr-FR" dirty="0"/>
          </a:p>
        </p:txBody>
      </p:sp>
      <p:sp>
        <p:nvSpPr>
          <p:cNvPr id="15" name="Espace réservé du texte 7"/>
          <p:cNvSpPr>
            <a:spLocks noGrp="1"/>
          </p:cNvSpPr>
          <p:nvPr>
            <p:ph type="body" sz="quarter" idx="15" hasCustomPrompt="1"/>
          </p:nvPr>
        </p:nvSpPr>
        <p:spPr>
          <a:xfrm>
            <a:off x="7530678" y="3359056"/>
            <a:ext cx="3557877" cy="504000"/>
          </a:xfrm>
        </p:spPr>
        <p:txBody>
          <a:bodyPr>
            <a:normAutofit/>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6" name="Espace réservé du texte 5"/>
          <p:cNvSpPr>
            <a:spLocks noGrp="1"/>
          </p:cNvSpPr>
          <p:nvPr>
            <p:ph type="body" sz="quarter" idx="16" hasCustomPrompt="1"/>
          </p:nvPr>
        </p:nvSpPr>
        <p:spPr>
          <a:xfrm>
            <a:off x="1354667" y="4579212"/>
            <a:ext cx="1165016" cy="504000"/>
          </a:xfrm>
        </p:spPr>
        <p:txBody>
          <a:bodyPr/>
          <a:lstStyle>
            <a:lvl1pPr marL="0" indent="0">
              <a:buNone/>
              <a:defRPr sz="3200">
                <a:solidFill>
                  <a:srgbClr val="FF6600"/>
                </a:solidFill>
                <a:latin typeface="Helvetica 55 Roman" pitchFamily="34" charset="0"/>
              </a:defRPr>
            </a:lvl1pPr>
          </a:lstStyle>
          <a:p>
            <a:pPr lvl="0"/>
            <a:r>
              <a:rPr lang="fr-FR" dirty="0">
                <a:solidFill>
                  <a:schemeClr val="tx2"/>
                </a:solidFill>
              </a:rPr>
              <a:t>###</a:t>
            </a:r>
            <a:endParaRPr lang="fr-FR" dirty="0"/>
          </a:p>
        </p:txBody>
      </p:sp>
      <p:sp>
        <p:nvSpPr>
          <p:cNvPr id="17" name="Espace réservé du texte 7"/>
          <p:cNvSpPr>
            <a:spLocks noGrp="1"/>
          </p:cNvSpPr>
          <p:nvPr>
            <p:ph type="body" sz="quarter" idx="17" hasCustomPrompt="1"/>
          </p:nvPr>
        </p:nvSpPr>
        <p:spPr>
          <a:xfrm>
            <a:off x="2538124" y="4581276"/>
            <a:ext cx="3557877" cy="504000"/>
          </a:xfrm>
        </p:spPr>
        <p:txBody>
          <a:bodyPr>
            <a:normAutofit/>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18" name="Espace réservé du texte 5"/>
          <p:cNvSpPr>
            <a:spLocks noGrp="1"/>
          </p:cNvSpPr>
          <p:nvPr>
            <p:ph type="body" sz="quarter" idx="18" hasCustomPrompt="1"/>
          </p:nvPr>
        </p:nvSpPr>
        <p:spPr>
          <a:xfrm>
            <a:off x="6347220" y="4581128"/>
            <a:ext cx="1165016" cy="504000"/>
          </a:xfrm>
        </p:spPr>
        <p:txBody>
          <a:bodyPr/>
          <a:lstStyle>
            <a:lvl1pPr marL="0" indent="0">
              <a:buNone/>
              <a:defRPr sz="3200">
                <a:solidFill>
                  <a:srgbClr val="FF6600"/>
                </a:solidFill>
                <a:latin typeface="Helvetica 55 Roman" pitchFamily="34" charset="0"/>
              </a:defRPr>
            </a:lvl1pPr>
          </a:lstStyle>
          <a:p>
            <a:pPr lvl="0"/>
            <a:r>
              <a:rPr lang="fr-FR" dirty="0">
                <a:solidFill>
                  <a:schemeClr val="tx2"/>
                </a:solidFill>
              </a:rPr>
              <a:t>###</a:t>
            </a:r>
            <a:endParaRPr lang="fr-FR" dirty="0"/>
          </a:p>
        </p:txBody>
      </p:sp>
      <p:sp>
        <p:nvSpPr>
          <p:cNvPr id="19" name="Espace réservé du texte 7"/>
          <p:cNvSpPr>
            <a:spLocks noGrp="1"/>
          </p:cNvSpPr>
          <p:nvPr>
            <p:ph type="body" sz="quarter" idx="19" hasCustomPrompt="1"/>
          </p:nvPr>
        </p:nvSpPr>
        <p:spPr>
          <a:xfrm>
            <a:off x="7530678" y="4583192"/>
            <a:ext cx="3557877" cy="504000"/>
          </a:xfrm>
        </p:spPr>
        <p:txBody>
          <a:bodyPr>
            <a:normAutofit/>
          </a:bodyPr>
          <a:lstStyle>
            <a:lvl1pPr marL="0" indent="0">
              <a:buNone/>
              <a:defRPr sz="3200">
                <a:solidFill>
                  <a:schemeClr val="tx1"/>
                </a:solidFill>
                <a:latin typeface="Helvetica 45 Light" pitchFamily="34" charset="0"/>
              </a:defRPr>
            </a:lvl1pPr>
          </a:lstStyle>
          <a:p>
            <a:pPr lvl="0"/>
            <a:r>
              <a:rPr lang="fr-FR" dirty="0"/>
              <a:t>chiffres clefs</a:t>
            </a:r>
          </a:p>
        </p:txBody>
      </p:sp>
      <p:sp>
        <p:nvSpPr>
          <p:cNvPr id="20" name="Espace réservé du texte 13"/>
          <p:cNvSpPr>
            <a:spLocks noGrp="1"/>
          </p:cNvSpPr>
          <p:nvPr>
            <p:ph type="body" sz="quarter" idx="20" hasCustomPrompt="1"/>
          </p:nvPr>
        </p:nvSpPr>
        <p:spPr>
          <a:xfrm>
            <a:off x="1354667" y="1781176"/>
            <a:ext cx="9446684" cy="1152525"/>
          </a:xfrm>
        </p:spPr>
        <p:txBody>
          <a:bodyPr/>
          <a:lstStyle>
            <a:lvl1pPr marL="0" indent="0">
              <a:buNone/>
              <a:defRPr sz="7500" baseline="0">
                <a:solidFill>
                  <a:schemeClr val="tx1"/>
                </a:solidFill>
                <a:latin typeface="Helvetica 35 Thin" pitchFamily="34" charset="0"/>
              </a:defRPr>
            </a:lvl1pPr>
          </a:lstStyle>
          <a:p>
            <a:pPr lvl="0"/>
            <a:r>
              <a:rPr lang="fr-FR" dirty="0"/>
              <a:t>chiffres clefs</a:t>
            </a:r>
          </a:p>
        </p:txBody>
      </p:sp>
      <p:sp>
        <p:nvSpPr>
          <p:cNvPr id="21"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22"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1" y="404813"/>
            <a:ext cx="9410700" cy="982800"/>
          </a:xfrm>
        </p:spPr>
        <p:txBody>
          <a:bodyPr/>
          <a:lstStyle>
            <a:lvl1pPr algn="l">
              <a:defRPr/>
            </a:lvl1pPr>
          </a:lstStyle>
          <a:p>
            <a:r>
              <a:rPr lang="fr-FR" dirty="0"/>
              <a:t>texte, visuel et annotation</a:t>
            </a:r>
          </a:p>
        </p:txBody>
      </p:sp>
      <p:sp>
        <p:nvSpPr>
          <p:cNvPr id="4" name="Espace réservé du texte 6"/>
          <p:cNvSpPr>
            <a:spLocks noGrp="1"/>
          </p:cNvSpPr>
          <p:nvPr>
            <p:ph type="body" sz="quarter" idx="11" hasCustomPrompt="1"/>
          </p:nvPr>
        </p:nvSpPr>
        <p:spPr>
          <a:xfrm>
            <a:off x="1391477" y="1773239"/>
            <a:ext cx="4453467" cy="3870340"/>
          </a:xfrm>
        </p:spPr>
        <p:txBody>
          <a:bodyPr/>
          <a:lstStyle>
            <a:lvl1pPr>
              <a:spcAft>
                <a:spcPts val="0"/>
              </a:spcAft>
              <a:defRPr sz="1800" baseline="0"/>
            </a:lvl1pPr>
          </a:lstStyle>
          <a:p>
            <a:r>
              <a:rPr lang="fr-FR" dirty="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6420678" y="4370752"/>
            <a:ext cx="4417484"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a:solidFill>
                  <a:schemeClr val="tx2"/>
                </a:solidFill>
              </a:rPr>
              <a:t>annotation</a:t>
            </a:r>
          </a:p>
        </p:txBody>
      </p:sp>
      <p:sp>
        <p:nvSpPr>
          <p:cNvPr id="6" name="Espace réservé pour une image  3"/>
          <p:cNvSpPr>
            <a:spLocks noGrp="1"/>
          </p:cNvSpPr>
          <p:nvPr>
            <p:ph type="pic" sz="quarter" idx="14" hasCustomPrompt="1"/>
          </p:nvPr>
        </p:nvSpPr>
        <p:spPr>
          <a:xfrm>
            <a:off x="6420678" y="1773239"/>
            <a:ext cx="4417484" cy="2232025"/>
          </a:xfrm>
        </p:spPr>
        <p:txBody>
          <a:bodyPr/>
          <a:lstStyle>
            <a:lvl1pPr>
              <a:spcAft>
                <a:spcPts val="0"/>
              </a:spcAft>
              <a:defRPr sz="1800"/>
            </a:lvl1pPr>
          </a:lstStyle>
          <a:p>
            <a:r>
              <a:rPr lang="fr-FR"/>
              <a:t>cliquez ici pour insérer une image</a:t>
            </a:r>
          </a:p>
        </p:txBody>
      </p:sp>
      <p:sp>
        <p:nvSpPr>
          <p:cNvPr id="7"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8"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353600" y="404813"/>
            <a:ext cx="4459816" cy="984250"/>
          </a:xfrm>
        </p:spPr>
        <p:txBody>
          <a:bodyPr/>
          <a:lstStyle>
            <a:lvl1pPr algn="l">
              <a:defRPr/>
            </a:lvl1pPr>
          </a:lstStyle>
          <a:p>
            <a:r>
              <a:rPr lang="fr-FR" dirty="0"/>
              <a:t>visuel sur une </a:t>
            </a:r>
            <a:br>
              <a:rPr lang="fr-FR" dirty="0"/>
            </a:br>
            <a:r>
              <a:rPr lang="fr-FR" dirty="0"/>
              <a:t>moitié de page</a:t>
            </a:r>
          </a:p>
        </p:txBody>
      </p:sp>
      <p:sp>
        <p:nvSpPr>
          <p:cNvPr id="4" name="Espace réservé du texte 6"/>
          <p:cNvSpPr>
            <a:spLocks noGrp="1"/>
          </p:cNvSpPr>
          <p:nvPr>
            <p:ph type="body" sz="quarter" idx="11" hasCustomPrompt="1"/>
          </p:nvPr>
        </p:nvSpPr>
        <p:spPr>
          <a:xfrm>
            <a:off x="1386168" y="1773238"/>
            <a:ext cx="4453467"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6096000" y="0"/>
            <a:ext cx="6096000" cy="6858000"/>
          </a:xfrm>
        </p:spPr>
        <p:txBody>
          <a:bodyPr/>
          <a:lstStyle/>
          <a:p>
            <a:r>
              <a:rPr lang="fr-FR"/>
              <a:t>cliquez sur l'icône pour ajouter une image</a:t>
            </a:r>
          </a:p>
        </p:txBody>
      </p:sp>
      <p:sp>
        <p:nvSpPr>
          <p:cNvPr id="6"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7"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1" y="404664"/>
            <a:ext cx="9401505" cy="982800"/>
          </a:xfrm>
        </p:spPr>
        <p:txBody>
          <a:bodyPr/>
          <a:lstStyle>
            <a:lvl1pPr algn="l">
              <a:defRPr/>
            </a:lvl1pPr>
          </a:lstStyle>
          <a:p>
            <a:r>
              <a:rPr lang="fr-FR" dirty="0"/>
              <a:t>visuels multiples</a:t>
            </a:r>
          </a:p>
        </p:txBody>
      </p:sp>
      <p:sp>
        <p:nvSpPr>
          <p:cNvPr id="3" name="Espace réservé pour une image  3"/>
          <p:cNvSpPr>
            <a:spLocks noGrp="1"/>
          </p:cNvSpPr>
          <p:nvPr>
            <p:ph type="pic" sz="quarter" idx="12" hasCustomPrompt="1"/>
          </p:nvPr>
        </p:nvSpPr>
        <p:spPr>
          <a:xfrm>
            <a:off x="1385506" y="1773238"/>
            <a:ext cx="4422628" cy="2303834"/>
          </a:xfrm>
        </p:spPr>
        <p:txBody>
          <a:bodyPr/>
          <a:lstStyle>
            <a:lvl1pPr marL="0" indent="0">
              <a:buNone/>
              <a:defRPr baseline="0"/>
            </a:lvl1pPr>
          </a:lstStyle>
          <a:p>
            <a:r>
              <a:rPr lang="fr-FR"/>
              <a:t>cliquez sur l’icône pour insérer une image</a:t>
            </a:r>
          </a:p>
        </p:txBody>
      </p:sp>
      <p:sp>
        <p:nvSpPr>
          <p:cNvPr id="4" name="Espace réservé pour une image  3"/>
          <p:cNvSpPr>
            <a:spLocks noGrp="1"/>
          </p:cNvSpPr>
          <p:nvPr>
            <p:ph type="pic" sz="quarter" idx="13" hasCustomPrompt="1"/>
          </p:nvPr>
        </p:nvSpPr>
        <p:spPr>
          <a:xfrm>
            <a:off x="6383039" y="1773238"/>
            <a:ext cx="4386645" cy="2303834"/>
          </a:xfrm>
        </p:spPr>
        <p:txBody>
          <a:bodyPr/>
          <a:lstStyle>
            <a:lvl1pPr marL="0" indent="0">
              <a:buNone/>
              <a:defRPr baseline="0"/>
            </a:lvl1pPr>
          </a:lstStyle>
          <a:p>
            <a:r>
              <a:rPr lang="fr-FR"/>
              <a:t>cliquez sur l’icône pour insérer une image</a:t>
            </a:r>
          </a:p>
        </p:txBody>
      </p:sp>
      <p:sp>
        <p:nvSpPr>
          <p:cNvPr id="5" name="Espace réservé du texte 7"/>
          <p:cNvSpPr>
            <a:spLocks noGrp="1"/>
          </p:cNvSpPr>
          <p:nvPr>
            <p:ph type="body" sz="quarter" idx="14" hasCustomPrompt="1"/>
          </p:nvPr>
        </p:nvSpPr>
        <p:spPr>
          <a:xfrm>
            <a:off x="1385507" y="4365625"/>
            <a:ext cx="4422628"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a:p>
        </p:txBody>
      </p:sp>
      <p:sp>
        <p:nvSpPr>
          <p:cNvPr id="6" name="Espace réservé du texte 7"/>
          <p:cNvSpPr>
            <a:spLocks noGrp="1"/>
          </p:cNvSpPr>
          <p:nvPr>
            <p:ph type="body" sz="quarter" idx="15" hasCustomPrompt="1"/>
          </p:nvPr>
        </p:nvSpPr>
        <p:spPr>
          <a:xfrm>
            <a:off x="6383205" y="4365104"/>
            <a:ext cx="439279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vous pouvez trouver d’autres images sur le site de la marque www.brand.orange.com</a:t>
            </a:r>
          </a:p>
        </p:txBody>
      </p:sp>
      <p:sp>
        <p:nvSpPr>
          <p:cNvPr id="7"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8"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4951" y="403669"/>
            <a:ext cx="9446400" cy="982800"/>
          </a:xfrm>
        </p:spPr>
        <p:txBody>
          <a:bodyPr/>
          <a:lstStyle>
            <a:lvl1pPr algn="l">
              <a:defRPr/>
            </a:lvl1pPr>
          </a:lstStyle>
          <a:p>
            <a:r>
              <a:rPr lang="fr-FR" dirty="0"/>
              <a:t>visuels multiples</a:t>
            </a:r>
          </a:p>
        </p:txBody>
      </p:sp>
      <p:sp>
        <p:nvSpPr>
          <p:cNvPr id="3" name="Espace réservé pour une image  3"/>
          <p:cNvSpPr>
            <a:spLocks noGrp="1"/>
          </p:cNvSpPr>
          <p:nvPr>
            <p:ph type="pic" sz="quarter" idx="14" hasCustomPrompt="1"/>
          </p:nvPr>
        </p:nvSpPr>
        <p:spPr>
          <a:xfrm>
            <a:off x="6269877" y="2287800"/>
            <a:ext cx="2074315" cy="1141200"/>
          </a:xfrm>
        </p:spPr>
        <p:txBody>
          <a:bodyPr/>
          <a:lstStyle>
            <a:lvl1pPr marL="0" indent="0">
              <a:buNone/>
              <a:defRPr baseline="0"/>
            </a:lvl1pPr>
          </a:lstStyle>
          <a:p>
            <a:r>
              <a:rPr lang="fr-FR"/>
              <a:t>cliquez sur l’icône pour insérer une image</a:t>
            </a:r>
          </a:p>
        </p:txBody>
      </p:sp>
      <p:sp>
        <p:nvSpPr>
          <p:cNvPr id="4" name="Espace réservé pour une image  3"/>
          <p:cNvSpPr>
            <a:spLocks noGrp="1"/>
          </p:cNvSpPr>
          <p:nvPr>
            <p:ph type="pic" sz="quarter" idx="15" hasCustomPrompt="1"/>
          </p:nvPr>
        </p:nvSpPr>
        <p:spPr>
          <a:xfrm>
            <a:off x="8705952" y="2287800"/>
            <a:ext cx="2074315" cy="1141200"/>
          </a:xfrm>
        </p:spPr>
        <p:txBody>
          <a:bodyPr/>
          <a:lstStyle>
            <a:lvl1pPr marL="0" indent="0">
              <a:buNone/>
              <a:defRPr baseline="0"/>
            </a:lvl1pPr>
          </a:lstStyle>
          <a:p>
            <a:r>
              <a:rPr lang="fr-FR"/>
              <a:t>cliquez sur l’icône pour insérer une image</a:t>
            </a:r>
          </a:p>
        </p:txBody>
      </p:sp>
      <p:sp>
        <p:nvSpPr>
          <p:cNvPr id="5" name="Espace réservé pour une image  3"/>
          <p:cNvSpPr>
            <a:spLocks noGrp="1"/>
          </p:cNvSpPr>
          <p:nvPr>
            <p:ph type="pic" sz="quarter" idx="16" hasCustomPrompt="1"/>
          </p:nvPr>
        </p:nvSpPr>
        <p:spPr>
          <a:xfrm>
            <a:off x="1397731" y="2287800"/>
            <a:ext cx="2074315" cy="1141200"/>
          </a:xfrm>
        </p:spPr>
        <p:txBody>
          <a:bodyPr/>
          <a:lstStyle>
            <a:lvl1pPr marL="0" indent="0">
              <a:buNone/>
              <a:defRPr baseline="0"/>
            </a:lvl1pPr>
          </a:lstStyle>
          <a:p>
            <a:r>
              <a:rPr lang="fr-FR"/>
              <a:t>cliquez sur l’icône pour insérer une image</a:t>
            </a:r>
          </a:p>
        </p:txBody>
      </p:sp>
      <p:sp>
        <p:nvSpPr>
          <p:cNvPr id="6" name="Espace réservé pour une image  3"/>
          <p:cNvSpPr>
            <a:spLocks noGrp="1"/>
          </p:cNvSpPr>
          <p:nvPr>
            <p:ph type="pic" sz="quarter" idx="17" hasCustomPrompt="1"/>
          </p:nvPr>
        </p:nvSpPr>
        <p:spPr>
          <a:xfrm>
            <a:off x="3833804" y="2287800"/>
            <a:ext cx="2074315" cy="1141200"/>
          </a:xfrm>
        </p:spPr>
        <p:txBody>
          <a:bodyPr/>
          <a:lstStyle>
            <a:lvl1pPr marL="0" indent="0">
              <a:buNone/>
              <a:defRPr baseline="0"/>
            </a:lvl1pPr>
          </a:lstStyle>
          <a:p>
            <a:r>
              <a:rPr lang="fr-FR"/>
              <a:t>cliquez sur l’icône pour insérer une image</a:t>
            </a:r>
          </a:p>
        </p:txBody>
      </p:sp>
      <p:sp>
        <p:nvSpPr>
          <p:cNvPr id="7" name="Espace réservé du texte 7"/>
          <p:cNvSpPr>
            <a:spLocks noGrp="1"/>
          </p:cNvSpPr>
          <p:nvPr>
            <p:ph type="body" sz="quarter" idx="18" hasCustomPrompt="1"/>
          </p:nvPr>
        </p:nvSpPr>
        <p:spPr>
          <a:xfrm>
            <a:off x="1397732" y="3777530"/>
            <a:ext cx="2053035"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3834295" y="3776340"/>
            <a:ext cx="2053035"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vous pouvez trouver d’autres images sur le site de la marque www.brand.orange.com</a:t>
            </a:r>
          </a:p>
        </p:txBody>
      </p:sp>
      <p:sp>
        <p:nvSpPr>
          <p:cNvPr id="9" name="Espace réservé du texte 7"/>
          <p:cNvSpPr>
            <a:spLocks noGrp="1"/>
          </p:cNvSpPr>
          <p:nvPr>
            <p:ph type="body" sz="quarter" idx="20" hasCustomPrompt="1"/>
          </p:nvPr>
        </p:nvSpPr>
        <p:spPr>
          <a:xfrm>
            <a:off x="6270857" y="3777530"/>
            <a:ext cx="2053035"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8707421" y="3776340"/>
            <a:ext cx="2053035"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a:t>vous pouvez trouver d’autres images sur le site de la marque www.brand.orange.com</a:t>
            </a:r>
          </a:p>
        </p:txBody>
      </p:sp>
      <p:sp>
        <p:nvSpPr>
          <p:cNvPr id="11"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12"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9916" y="2996952"/>
            <a:ext cx="9446400" cy="982800"/>
          </a:xfrm>
        </p:spPr>
        <p:txBody>
          <a:bodyPr/>
          <a:lstStyle>
            <a:lvl1pPr algn="l">
              <a:defRPr sz="5200">
                <a:latin typeface="Helvetica 35 Thin" pitchFamily="34" charset="0"/>
              </a:defRPr>
            </a:lvl1pPr>
          </a:lstStyle>
          <a:p>
            <a:pPr lvl="0"/>
            <a:r>
              <a:rPr lang="fr-FR" dirty="0"/>
              <a:t>page de transition</a:t>
            </a:r>
          </a:p>
        </p:txBody>
      </p:sp>
      <p:sp>
        <p:nvSpPr>
          <p:cNvPr id="3"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402350" y="4365104"/>
            <a:ext cx="9446684"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a:t>image pleine page</a:t>
            </a:r>
          </a:p>
        </p:txBody>
      </p:sp>
      <p:sp>
        <p:nvSpPr>
          <p:cNvPr id="5"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12192000" cy="6858000"/>
          </a:xfrm>
        </p:spPr>
        <p:txBody>
          <a:bodyPr/>
          <a:lstStyle>
            <a:lvl1pPr marL="0" indent="0">
              <a:buNone/>
              <a:defRPr baseline="0"/>
            </a:lvl1pPr>
          </a:lstStyle>
          <a:p>
            <a:r>
              <a:rPr lang="fr-FR"/>
              <a:t>cliquez sur l’icône pour insérer une image pleine page</a:t>
            </a:r>
          </a:p>
        </p:txBody>
      </p:sp>
    </p:spTree>
    <p:extLst>
      <p:ext uri="{BB962C8B-B14F-4D97-AF65-F5344CB8AC3E}">
        <p14:creationId xmlns:p14="http://schemas.microsoft.com/office/powerpoint/2010/main" val="208759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0" y="404813"/>
            <a:ext cx="9446400" cy="982800"/>
          </a:xfrm>
        </p:spPr>
        <p:txBody>
          <a:bodyPr/>
          <a:lstStyle>
            <a:lvl1pPr algn="l">
              <a:defRPr/>
            </a:lvl1pPr>
          </a:lstStyle>
          <a:p>
            <a:r>
              <a:rPr lang="fr-FR" dirty="0"/>
              <a:t>diapositive avec diagramme</a:t>
            </a:r>
          </a:p>
        </p:txBody>
      </p:sp>
      <p:sp>
        <p:nvSpPr>
          <p:cNvPr id="3" name="Espace réservé du graphique 5"/>
          <p:cNvSpPr>
            <a:spLocks noGrp="1"/>
          </p:cNvSpPr>
          <p:nvPr>
            <p:ph type="chart" sz="quarter" idx="11" hasCustomPrompt="1"/>
          </p:nvPr>
        </p:nvSpPr>
        <p:spPr>
          <a:xfrm>
            <a:off x="1391856" y="1773238"/>
            <a:ext cx="4416277" cy="3384550"/>
          </a:xfrm>
        </p:spPr>
        <p:txBody>
          <a:bodyPr/>
          <a:lstStyle>
            <a:lvl1pPr>
              <a:defRPr/>
            </a:lvl1pPr>
          </a:lstStyle>
          <a:p>
            <a:r>
              <a:rPr lang="fr-FR"/>
              <a:t>cliquez sur l’icône pour insérer un graphique</a:t>
            </a:r>
          </a:p>
        </p:txBody>
      </p:sp>
      <p:sp>
        <p:nvSpPr>
          <p:cNvPr id="4" name="Espace réservé du texte 7"/>
          <p:cNvSpPr>
            <a:spLocks noGrp="1"/>
          </p:cNvSpPr>
          <p:nvPr>
            <p:ph type="body" sz="quarter" idx="12" hasCustomPrompt="1"/>
          </p:nvPr>
        </p:nvSpPr>
        <p:spPr>
          <a:xfrm>
            <a:off x="6389390" y="1773238"/>
            <a:ext cx="4411133"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a:t>notes et remarques</a:t>
            </a:r>
          </a:p>
          <a:p>
            <a:pPr lvl="0"/>
            <a:endParaRPr lang="fr-FR" dirty="0"/>
          </a:p>
        </p:txBody>
      </p:sp>
      <p:sp>
        <p:nvSpPr>
          <p:cNvPr id="5"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6"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1" y="404813"/>
            <a:ext cx="9410700" cy="982800"/>
          </a:xfrm>
        </p:spPr>
        <p:txBody>
          <a:bodyPr/>
          <a:lstStyle>
            <a:lvl1pPr algn="l">
              <a:defRPr/>
            </a:lvl1pPr>
          </a:lstStyle>
          <a:p>
            <a:r>
              <a:rPr lang="fr-FR" dirty="0"/>
              <a:t>résumé</a:t>
            </a:r>
          </a:p>
        </p:txBody>
      </p:sp>
      <p:sp>
        <p:nvSpPr>
          <p:cNvPr id="3" name="Espace réservé du texte 7"/>
          <p:cNvSpPr>
            <a:spLocks noGrp="1"/>
          </p:cNvSpPr>
          <p:nvPr>
            <p:ph type="body" sz="quarter" idx="12" hasCustomPrompt="1"/>
          </p:nvPr>
        </p:nvSpPr>
        <p:spPr>
          <a:xfrm>
            <a:off x="1374634" y="1773238"/>
            <a:ext cx="9426717"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a:t>points clés de votre présentation</a:t>
            </a:r>
          </a:p>
          <a:p>
            <a:pPr lvl="0"/>
            <a:endParaRPr lang="fr-FR" dirty="0"/>
          </a:p>
        </p:txBody>
      </p:sp>
      <p:sp>
        <p:nvSpPr>
          <p:cNvPr id="4"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5"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0" y="403200"/>
            <a:ext cx="9399832" cy="982800"/>
          </a:xfrm>
        </p:spPr>
        <p:txBody>
          <a:bodyPr/>
          <a:lstStyle>
            <a:lvl1pPr algn="l">
              <a:defRPr/>
            </a:lvl1pPr>
          </a:lstStyle>
          <a:p>
            <a:r>
              <a:rPr lang="fr-FR" dirty="0"/>
              <a:t>sommaire ou ordre du jour</a:t>
            </a:r>
          </a:p>
        </p:txBody>
      </p:sp>
      <p:sp>
        <p:nvSpPr>
          <p:cNvPr id="6" name="Espace réservé du texte 4"/>
          <p:cNvSpPr>
            <a:spLocks noGrp="1"/>
          </p:cNvSpPr>
          <p:nvPr>
            <p:ph type="body" sz="quarter" idx="13" hasCustomPrompt="1"/>
          </p:nvPr>
        </p:nvSpPr>
        <p:spPr>
          <a:xfrm>
            <a:off x="1383528" y="1773238"/>
            <a:ext cx="1920280" cy="373268"/>
          </a:xfrm>
        </p:spPr>
        <p:txBody>
          <a:bodyPr/>
          <a:lstStyle>
            <a:lvl1pPr marL="0" indent="0">
              <a:buNone/>
              <a:defRPr>
                <a:solidFill>
                  <a:srgbClr val="FF6600"/>
                </a:solidFill>
              </a:defRPr>
            </a:lvl1pPr>
          </a:lstStyle>
          <a:p>
            <a:pPr lvl="0"/>
            <a:r>
              <a:rPr lang="fr-FR" dirty="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383528" y="2203611"/>
            <a:ext cx="1920280" cy="373268"/>
          </a:xfrm>
        </p:spPr>
        <p:txBody>
          <a:bodyPr/>
          <a:lstStyle>
            <a:lvl1pPr marL="0" indent="0">
              <a:buNone/>
              <a:defRPr>
                <a:solidFill>
                  <a:srgbClr val="FF6600"/>
                </a:solidFill>
              </a:defRPr>
            </a:lvl1pPr>
          </a:lstStyle>
          <a:p>
            <a:pPr lvl="0"/>
            <a:r>
              <a:rPr lang="fr-FR" dirty="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383528" y="2633984"/>
            <a:ext cx="1920280" cy="373268"/>
          </a:xfrm>
        </p:spPr>
        <p:txBody>
          <a:bodyPr/>
          <a:lstStyle>
            <a:lvl1pPr marL="0" indent="0">
              <a:buNone/>
              <a:defRPr>
                <a:solidFill>
                  <a:srgbClr val="FF6600"/>
                </a:solidFill>
              </a:defRPr>
            </a:lvl1pPr>
          </a:lstStyle>
          <a:p>
            <a:pPr lvl="0"/>
            <a:r>
              <a:rPr lang="fr-FR" dirty="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383528" y="3064357"/>
            <a:ext cx="1920280" cy="373268"/>
          </a:xfrm>
        </p:spPr>
        <p:txBody>
          <a:bodyPr/>
          <a:lstStyle>
            <a:lvl1pPr marL="0" indent="0">
              <a:buNone/>
              <a:defRPr>
                <a:solidFill>
                  <a:srgbClr val="FF6600"/>
                </a:solidFill>
              </a:defRPr>
            </a:lvl1pPr>
          </a:lstStyle>
          <a:p>
            <a:pPr lvl="0"/>
            <a:r>
              <a:rPr lang="fr-FR" dirty="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383528" y="3494730"/>
            <a:ext cx="1920280" cy="373268"/>
          </a:xfrm>
        </p:spPr>
        <p:txBody>
          <a:bodyPr/>
          <a:lstStyle>
            <a:lvl1pPr marL="0" indent="0">
              <a:buNone/>
              <a:defRPr>
                <a:solidFill>
                  <a:srgbClr val="FF6600"/>
                </a:solidFill>
              </a:defRPr>
            </a:lvl1pPr>
          </a:lstStyle>
          <a:p>
            <a:pPr lvl="0"/>
            <a:r>
              <a:rPr lang="fr-FR" dirty="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383528" y="3925103"/>
            <a:ext cx="1920280" cy="373268"/>
          </a:xfrm>
        </p:spPr>
        <p:txBody>
          <a:bodyPr/>
          <a:lstStyle>
            <a:lvl1pPr marL="0" indent="0">
              <a:buNone/>
              <a:defRPr>
                <a:solidFill>
                  <a:srgbClr val="FF6600"/>
                </a:solidFill>
              </a:defRPr>
            </a:lvl1pPr>
          </a:lstStyle>
          <a:p>
            <a:pPr lvl="0"/>
            <a:r>
              <a:rPr lang="fr-FR" dirty="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3464163" y="1773238"/>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3464163" y="2203611"/>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3464163" y="3925103"/>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3464163" y="3494730"/>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3464163" y="3064357"/>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3464163" y="2633984"/>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385504" y="4356901"/>
            <a:ext cx="1920280" cy="373268"/>
          </a:xfrm>
        </p:spPr>
        <p:txBody>
          <a:bodyPr/>
          <a:lstStyle>
            <a:lvl1pPr marL="0" indent="0">
              <a:buNone/>
              <a:defRPr>
                <a:solidFill>
                  <a:srgbClr val="FF6600"/>
                </a:solidFill>
              </a:defRPr>
            </a:lvl1pPr>
          </a:lstStyle>
          <a:p>
            <a:pPr lvl="0"/>
            <a:r>
              <a:rPr lang="fr-FR" dirty="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385504" y="4787274"/>
            <a:ext cx="1920280" cy="373268"/>
          </a:xfrm>
        </p:spPr>
        <p:txBody>
          <a:bodyPr/>
          <a:lstStyle>
            <a:lvl1pPr marL="0" indent="0">
              <a:buNone/>
              <a:defRPr>
                <a:solidFill>
                  <a:srgbClr val="FF6600"/>
                </a:solidFill>
              </a:defRPr>
            </a:lvl1pPr>
          </a:lstStyle>
          <a:p>
            <a:pPr lvl="0"/>
            <a:r>
              <a:rPr lang="fr-FR" dirty="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385504" y="5217647"/>
            <a:ext cx="1920280" cy="373268"/>
          </a:xfrm>
        </p:spPr>
        <p:txBody>
          <a:bodyPr/>
          <a:lstStyle>
            <a:lvl1pPr marL="0" indent="0">
              <a:buNone/>
              <a:defRPr>
                <a:solidFill>
                  <a:srgbClr val="FF6600"/>
                </a:solidFill>
              </a:defRPr>
            </a:lvl1pPr>
          </a:lstStyle>
          <a:p>
            <a:pPr lvl="0"/>
            <a:r>
              <a:rPr lang="fr-FR" dirty="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385504" y="5648020"/>
            <a:ext cx="1920280" cy="373268"/>
          </a:xfrm>
        </p:spPr>
        <p:txBody>
          <a:bodyPr/>
          <a:lstStyle>
            <a:lvl1pPr marL="0" indent="0">
              <a:buNone/>
              <a:defRPr>
                <a:solidFill>
                  <a:srgbClr val="FF6600"/>
                </a:solidFill>
              </a:defRPr>
            </a:lvl1pPr>
          </a:lstStyle>
          <a:p>
            <a:pPr lvl="0"/>
            <a:r>
              <a:rPr lang="fr-FR" dirty="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3466139" y="5648020"/>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3466139" y="5217647"/>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3466139" y="4356901"/>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3457148" y="4783924"/>
            <a:ext cx="7334384" cy="373268"/>
          </a:xfrm>
        </p:spPr>
        <p:txBody>
          <a:bodyPr/>
          <a:lstStyle>
            <a:lvl1pPr marL="0" indent="0">
              <a:spcAft>
                <a:spcPts val="0"/>
              </a:spcAft>
              <a:buNone/>
              <a:defRPr baseline="0">
                <a:solidFill>
                  <a:schemeClr val="tx1"/>
                </a:solidFill>
              </a:defRPr>
            </a:lvl1pPr>
          </a:lstStyle>
          <a:p>
            <a:pPr lvl="0"/>
            <a:r>
              <a:rPr lang="fr-FR" dirty="0">
                <a:solidFill>
                  <a:schemeClr val="tx2"/>
                </a:solidFill>
              </a:rPr>
              <a:t>titre de la partie</a:t>
            </a:r>
            <a:endParaRPr lang="fr-FR" dirty="0"/>
          </a:p>
        </p:txBody>
      </p:sp>
      <p:sp>
        <p:nvSpPr>
          <p:cNvPr id="26"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29"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98838" y="2565400"/>
            <a:ext cx="9402513" cy="982800"/>
          </a:xfrm>
        </p:spPr>
        <p:txBody>
          <a:bodyPr/>
          <a:lstStyle>
            <a:lvl1pPr algn="l">
              <a:defRPr sz="6600">
                <a:latin typeface="Helvetica 35 Thin" pitchFamily="34" charset="0"/>
              </a:defRPr>
            </a:lvl1pPr>
          </a:lstStyle>
          <a:p>
            <a:r>
              <a:rPr lang="fr-FR" dirty="0"/>
              <a:t>vos remerciements</a:t>
            </a:r>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01352" y="5876925"/>
            <a:ext cx="958849"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4"/>
          <p:cNvSpPr>
            <a:spLocks noGrp="1" noChangeArrowheads="1"/>
          </p:cNvSpPr>
          <p:nvPr>
            <p:ph type="dt" sz="half" idx="10"/>
          </p:nvPr>
        </p:nvSpPr>
        <p:spPr>
          <a:xfrm>
            <a:off x="264585" y="6359526"/>
            <a:ext cx="3890433" cy="360363"/>
          </a:xfrm>
          <a:prstGeom prst="rect">
            <a:avLst/>
          </a:prstGeom>
          <a:ln/>
        </p:spPr>
        <p:txBody>
          <a:bodyPr/>
          <a:lstStyle>
            <a:lvl1pPr>
              <a:defRPr/>
            </a:lvl1pPr>
          </a:lstStyle>
          <a:p>
            <a:pPr>
              <a:defRPr/>
            </a:pPr>
            <a:r>
              <a:rPr lang="en-US"/>
              <a:t>14/06/2010 – </a:t>
            </a:r>
            <a:fld id="{381411EE-6822-477F-B66C-5E912D42A698}" type="slidenum">
              <a:rPr lang="en-US"/>
              <a:pPr>
                <a:defRPr/>
              </a:pPr>
              <a:t>‹N°›</a:t>
            </a:fld>
            <a:endParaRPr lang="en-US"/>
          </a:p>
        </p:txBody>
      </p:sp>
    </p:spTree>
    <p:extLst>
      <p:ext uri="{BB962C8B-B14F-4D97-AF65-F5344CB8AC3E}">
        <p14:creationId xmlns:p14="http://schemas.microsoft.com/office/powerpoint/2010/main" val="402153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4951" y="403200"/>
            <a:ext cx="9446400" cy="982800"/>
          </a:xfrm>
        </p:spPr>
        <p:txBody>
          <a:bodyPr/>
          <a:lstStyle>
            <a:lvl1pPr algn="l">
              <a:defRPr baseline="0"/>
            </a:lvl1pPr>
          </a:lstStyle>
          <a:p>
            <a:r>
              <a:rPr lang="fr-FR" dirty="0"/>
              <a:t>pour ajouter une diapo différente &gt; Accueil &gt; Nouvelle diapositive (puis cliquez menu déroulant) </a:t>
            </a:r>
          </a:p>
        </p:txBody>
      </p:sp>
      <p:sp>
        <p:nvSpPr>
          <p:cNvPr id="26" name="Espace réservé du contenu 2"/>
          <p:cNvSpPr>
            <a:spLocks noGrp="1"/>
          </p:cNvSpPr>
          <p:nvPr>
            <p:ph idx="1" hasCustomPrompt="1"/>
          </p:nvPr>
        </p:nvSpPr>
        <p:spPr>
          <a:xfrm>
            <a:off x="1390651" y="1773238"/>
            <a:ext cx="9410700" cy="3887787"/>
          </a:xfrm>
        </p:spPr>
        <p:txBody>
          <a:bodyPr/>
          <a:lstStyle>
            <a:lvl1pPr>
              <a:defRPr sz="1800" baseline="0"/>
            </a:lvl1pPr>
            <a:lvl2pPr>
              <a:spcAft>
                <a:spcPct val="0"/>
              </a:spcAft>
              <a:buFont typeface="Arial" charset="0"/>
              <a:buChar char="–"/>
              <a:defRPr/>
            </a:lvl2pPr>
          </a:lstStyle>
          <a:p>
            <a:r>
              <a:rPr lang="fr-FR" dirty="0"/>
              <a:t>écrivez le texte ici, si besoin sélectionnez une icône ci-dessous pour ajouter un tableau, un graphique, un </a:t>
            </a:r>
            <a:r>
              <a:rPr lang="fr-FR" dirty="0" err="1"/>
              <a:t>SmartArt</a:t>
            </a:r>
            <a:r>
              <a:rPr lang="fr-FR" dirty="0"/>
              <a:t>, une image ou une vidéo</a:t>
            </a:r>
          </a:p>
        </p:txBody>
      </p:sp>
      <p:sp>
        <p:nvSpPr>
          <p:cNvPr id="4"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5"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1" y="404813"/>
            <a:ext cx="9428551" cy="982800"/>
          </a:xfrm>
        </p:spPr>
        <p:txBody>
          <a:bodyPr/>
          <a:lstStyle>
            <a:lvl1pPr algn="l">
              <a:defRPr/>
            </a:lvl1pPr>
          </a:lstStyle>
          <a:p>
            <a:r>
              <a:rPr lang="fr-FR" dirty="0"/>
              <a:t>diapositive avec plusieurs niveaux hiérarchiques</a:t>
            </a:r>
          </a:p>
        </p:txBody>
      </p:sp>
      <p:sp>
        <p:nvSpPr>
          <p:cNvPr id="4" name="Espace réservé du contenu 2"/>
          <p:cNvSpPr>
            <a:spLocks noGrp="1"/>
          </p:cNvSpPr>
          <p:nvPr>
            <p:ph idx="1" hasCustomPrompt="1"/>
          </p:nvPr>
        </p:nvSpPr>
        <p:spPr>
          <a:xfrm>
            <a:off x="1390651" y="1773238"/>
            <a:ext cx="9410700"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6"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1" y="403200"/>
            <a:ext cx="9410700" cy="982800"/>
          </a:xfrm>
        </p:spPr>
        <p:txBody>
          <a:bodyPr/>
          <a:lstStyle>
            <a:lvl1pPr algn="l">
              <a:defRPr/>
            </a:lvl1pPr>
          </a:lstStyle>
          <a:p>
            <a:r>
              <a:rPr lang="fr-FR" dirty="0"/>
              <a:t>diapositive avec paragraphes</a:t>
            </a:r>
          </a:p>
        </p:txBody>
      </p:sp>
      <p:sp>
        <p:nvSpPr>
          <p:cNvPr id="5" name="Espace réservé du texte 6"/>
          <p:cNvSpPr>
            <a:spLocks noGrp="1"/>
          </p:cNvSpPr>
          <p:nvPr>
            <p:ph type="body" sz="quarter" idx="11" hasCustomPrompt="1"/>
          </p:nvPr>
        </p:nvSpPr>
        <p:spPr>
          <a:xfrm>
            <a:off x="1391478" y="1768537"/>
            <a:ext cx="9382943"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p>
        </p:txBody>
      </p:sp>
      <p:sp>
        <p:nvSpPr>
          <p:cNvPr id="4"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6"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1" y="404664"/>
            <a:ext cx="9409873" cy="982800"/>
          </a:xfrm>
        </p:spPr>
        <p:txBody>
          <a:bodyPr/>
          <a:lstStyle>
            <a:lvl1pPr algn="l">
              <a:defRPr/>
            </a:lvl1pPr>
          </a:lstStyle>
          <a:p>
            <a:r>
              <a:rPr lang="fr-FR" dirty="0"/>
              <a:t>titre seul</a:t>
            </a:r>
          </a:p>
        </p:txBody>
      </p:sp>
      <p:sp>
        <p:nvSpPr>
          <p:cNvPr id="3"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4"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3600" y="404813"/>
            <a:ext cx="9446400" cy="982800"/>
          </a:xfrm>
        </p:spPr>
        <p:txBody>
          <a:bodyPr/>
          <a:lstStyle>
            <a:lvl1pPr algn="l">
              <a:defRPr/>
            </a:lvl1pPr>
          </a:lstStyle>
          <a:p>
            <a:r>
              <a:rPr lang="fr-FR" dirty="0"/>
              <a:t>diapositive sur deux colonnes</a:t>
            </a:r>
          </a:p>
        </p:txBody>
      </p:sp>
      <p:sp>
        <p:nvSpPr>
          <p:cNvPr id="3" name="Espace réservé du texte 6"/>
          <p:cNvSpPr>
            <a:spLocks noGrp="1"/>
          </p:cNvSpPr>
          <p:nvPr>
            <p:ph type="body" sz="quarter" idx="11" hasCustomPrompt="1"/>
          </p:nvPr>
        </p:nvSpPr>
        <p:spPr>
          <a:xfrm>
            <a:off x="1390651" y="1773238"/>
            <a:ext cx="4417484" cy="3743325"/>
          </a:xfrm>
        </p:spPr>
        <p:txBody>
          <a:bodyPr/>
          <a:lstStyle>
            <a:lvl1pPr marL="185738" indent="-185738">
              <a:spcAft>
                <a:spcPts val="0"/>
              </a:spcAft>
              <a:defRPr sz="1800"/>
            </a:lvl1pPr>
          </a:lstStyle>
          <a:p>
            <a:pPr marL="185738" indent="-185738"/>
            <a:r>
              <a:rPr lang="fr-FR" sz="1600" dirty="0"/>
              <a:t>le texte courant peut être écrit sur deux colonnes…</a:t>
            </a:r>
          </a:p>
        </p:txBody>
      </p:sp>
      <p:sp>
        <p:nvSpPr>
          <p:cNvPr id="4" name="Espace réservé du texte 6"/>
          <p:cNvSpPr>
            <a:spLocks noGrp="1"/>
          </p:cNvSpPr>
          <p:nvPr>
            <p:ph type="body" sz="quarter" idx="12" hasCustomPrompt="1"/>
          </p:nvPr>
        </p:nvSpPr>
        <p:spPr>
          <a:xfrm>
            <a:off x="6383867" y="1773238"/>
            <a:ext cx="4417484" cy="3743325"/>
          </a:xfrm>
        </p:spPr>
        <p:txBody>
          <a:bodyPr/>
          <a:lstStyle>
            <a:lvl1pPr marL="185738" indent="-185738">
              <a:spcAft>
                <a:spcPts val="0"/>
              </a:spcAft>
              <a:defRPr sz="1800"/>
            </a:lvl1pPr>
          </a:lstStyle>
          <a:p>
            <a:pPr marL="185738" indent="-185738"/>
            <a:r>
              <a:rPr lang="fr-FR" sz="1600" dirty="0"/>
              <a:t>le texte courant peut être écrit sur deux colonnes…</a:t>
            </a:r>
          </a:p>
        </p:txBody>
      </p:sp>
      <p:sp>
        <p:nvSpPr>
          <p:cNvPr id="5"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6"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4951" y="404813"/>
            <a:ext cx="9446400" cy="982800"/>
          </a:xfrm>
        </p:spPr>
        <p:txBody>
          <a:bodyPr/>
          <a:lstStyle>
            <a:lvl1pPr algn="l">
              <a:defRPr/>
            </a:lvl1pPr>
          </a:lstStyle>
          <a:p>
            <a:r>
              <a:rPr lang="fr-FR" dirty="0"/>
              <a:t>diapositive avec liste numérique</a:t>
            </a:r>
          </a:p>
        </p:txBody>
      </p:sp>
      <p:sp>
        <p:nvSpPr>
          <p:cNvPr id="3" name="Rectangle 8"/>
          <p:cNvSpPr>
            <a:spLocks noChangeArrowheads="1"/>
          </p:cNvSpPr>
          <p:nvPr userDrawn="1"/>
        </p:nvSpPr>
        <p:spPr bwMode="auto">
          <a:xfrm>
            <a:off x="1420259" y="1615292"/>
            <a:ext cx="115146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a:solidFill>
                  <a:srgbClr val="FF6600"/>
                </a:solidFill>
                <a:latin typeface="Helvetica 35 Thin" pitchFamily="34" charset="0"/>
              </a:rPr>
              <a:t>1</a:t>
            </a:r>
            <a:endParaRPr lang="en-GB" sz="520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2571727" y="1832706"/>
            <a:ext cx="5334036"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courant relatif au point 1</a:t>
            </a:r>
            <a:br>
              <a:rPr lang="fr-FR" dirty="0"/>
            </a:br>
            <a:r>
              <a:rPr lang="fr-FR" dirty="0"/>
              <a:t>texte courant relatif au point 1</a:t>
            </a:r>
          </a:p>
          <a:p>
            <a:pPr lvl="0"/>
            <a:endParaRPr lang="fr-FR" dirty="0"/>
          </a:p>
        </p:txBody>
      </p:sp>
      <p:sp>
        <p:nvSpPr>
          <p:cNvPr id="5" name="Rectangle 4"/>
          <p:cNvSpPr>
            <a:spLocks noChangeArrowheads="1"/>
          </p:cNvSpPr>
          <p:nvPr userDrawn="1"/>
        </p:nvSpPr>
        <p:spPr bwMode="auto">
          <a:xfrm>
            <a:off x="1420259" y="2724562"/>
            <a:ext cx="115146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a:solidFill>
                  <a:srgbClr val="FF6600"/>
                </a:solidFill>
                <a:latin typeface="Helvetica 35 Thin" pitchFamily="34" charset="0"/>
              </a:rPr>
              <a:t>2</a:t>
            </a:r>
            <a:endParaRPr lang="en-GB" sz="520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2571727" y="2984834"/>
            <a:ext cx="5334036"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courant relatif au point 2</a:t>
            </a:r>
            <a:br>
              <a:rPr lang="fr-FR" dirty="0"/>
            </a:br>
            <a:r>
              <a:rPr lang="fr-FR" dirty="0"/>
              <a:t>texte courant relatif au point 2</a:t>
            </a:r>
          </a:p>
          <a:p>
            <a:pPr lvl="0"/>
            <a:endParaRPr lang="fr-FR" dirty="0"/>
          </a:p>
        </p:txBody>
      </p:sp>
      <p:sp>
        <p:nvSpPr>
          <p:cNvPr id="7" name="Rectangle 6"/>
          <p:cNvSpPr>
            <a:spLocks noChangeArrowheads="1"/>
          </p:cNvSpPr>
          <p:nvPr userDrawn="1"/>
        </p:nvSpPr>
        <p:spPr bwMode="auto">
          <a:xfrm>
            <a:off x="1420259" y="3902082"/>
            <a:ext cx="115146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a:solidFill>
                  <a:srgbClr val="FF6600"/>
                </a:solidFill>
                <a:latin typeface="Helvetica 35 Thin" pitchFamily="34" charset="0"/>
              </a:rPr>
              <a:t>3</a:t>
            </a:r>
            <a:endParaRPr lang="en-GB" sz="520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2571727" y="4136962"/>
            <a:ext cx="5334036"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courant relatif au point 3</a:t>
            </a:r>
            <a:br>
              <a:rPr lang="fr-FR" dirty="0"/>
            </a:br>
            <a:r>
              <a:rPr lang="fr-FR" dirty="0"/>
              <a:t>texte courant relatif au point 3</a:t>
            </a:r>
          </a:p>
          <a:p>
            <a:pPr lvl="0"/>
            <a:endParaRPr lang="fr-FR" dirty="0"/>
          </a:p>
        </p:txBody>
      </p:sp>
      <p:sp>
        <p:nvSpPr>
          <p:cNvPr id="9"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10"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354951" y="404813"/>
            <a:ext cx="9446400" cy="982800"/>
          </a:xfrm>
        </p:spPr>
        <p:txBody>
          <a:bodyPr/>
          <a:lstStyle>
            <a:lvl1pPr algn="l">
              <a:defRPr/>
            </a:lvl1pPr>
          </a:lstStyle>
          <a:p>
            <a:r>
              <a:rPr lang="fr-FR" dirty="0"/>
              <a:t>chiffres ou points clefs à mettre en valeur</a:t>
            </a:r>
          </a:p>
        </p:txBody>
      </p:sp>
      <p:sp>
        <p:nvSpPr>
          <p:cNvPr id="3" name="Espace réservé du texte 4"/>
          <p:cNvSpPr>
            <a:spLocks noGrp="1"/>
          </p:cNvSpPr>
          <p:nvPr>
            <p:ph type="body" sz="quarter" idx="11" hasCustomPrompt="1"/>
          </p:nvPr>
        </p:nvSpPr>
        <p:spPr>
          <a:xfrm>
            <a:off x="1390651" y="1756660"/>
            <a:ext cx="9410700"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58452" y="3800476"/>
            <a:ext cx="1159933"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1</a:t>
            </a:r>
          </a:p>
        </p:txBody>
      </p:sp>
      <p:sp>
        <p:nvSpPr>
          <p:cNvPr id="5" name="Text Box 6"/>
          <p:cNvSpPr txBox="1">
            <a:spLocks noChangeArrowheads="1"/>
          </p:cNvSpPr>
          <p:nvPr userDrawn="1"/>
        </p:nvSpPr>
        <p:spPr bwMode="auto">
          <a:xfrm>
            <a:off x="2821475" y="3800476"/>
            <a:ext cx="1159933"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2</a:t>
            </a:r>
          </a:p>
        </p:txBody>
      </p:sp>
      <p:sp>
        <p:nvSpPr>
          <p:cNvPr id="6" name="Text Box 7"/>
          <p:cNvSpPr txBox="1">
            <a:spLocks noChangeArrowheads="1"/>
          </p:cNvSpPr>
          <p:nvPr userDrawn="1"/>
        </p:nvSpPr>
        <p:spPr bwMode="auto">
          <a:xfrm>
            <a:off x="5903342" y="3800476"/>
            <a:ext cx="1159933"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9002142" y="3800476"/>
            <a:ext cx="1159933"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403812" y="4365105"/>
            <a:ext cx="1536237"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a:t>
            </a:r>
          </a:p>
          <a:p>
            <a:pPr lvl="0"/>
            <a:endParaRPr lang="fr-FR" dirty="0"/>
          </a:p>
        </p:txBody>
      </p:sp>
      <p:sp>
        <p:nvSpPr>
          <p:cNvPr id="9" name="Espace réservé du texte 15"/>
          <p:cNvSpPr>
            <a:spLocks noGrp="1"/>
          </p:cNvSpPr>
          <p:nvPr>
            <p:ph type="body" sz="quarter" idx="17" hasCustomPrompt="1"/>
          </p:nvPr>
        </p:nvSpPr>
        <p:spPr>
          <a:xfrm>
            <a:off x="4380210" y="4365105"/>
            <a:ext cx="1536237"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7548562" y="4365105"/>
            <a:ext cx="1536237"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10592602" y="4365105"/>
            <a:ext cx="1536237"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a:t>texte qui accompagne le chiffre clef</a:t>
            </a:r>
          </a:p>
          <a:p>
            <a:pPr lvl="0"/>
            <a:endParaRPr lang="fr-FR" dirty="0"/>
          </a:p>
        </p:txBody>
      </p:sp>
      <p:sp>
        <p:nvSpPr>
          <p:cNvPr id="12" name="Rectangle 762"/>
          <p:cNvSpPr>
            <a:spLocks noChangeArrowheads="1"/>
          </p:cNvSpPr>
          <p:nvPr userDrawn="1"/>
        </p:nvSpPr>
        <p:spPr bwMode="auto">
          <a:xfrm>
            <a:off x="1340677" y="6408739"/>
            <a:ext cx="3727451"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a:solidFill>
                  <a:schemeClr val="bg1">
                    <a:lumMod val="50000"/>
                  </a:schemeClr>
                </a:solidFill>
                <a:latin typeface="Helvetica 55 Roman" pitchFamily="34" charset="0"/>
              </a:rPr>
              <a:t>interne</a:t>
            </a:r>
            <a:r>
              <a:rPr lang="en-US" sz="1000">
                <a:solidFill>
                  <a:schemeClr val="bg1">
                    <a:lumMod val="50000"/>
                  </a:schemeClr>
                </a:solidFill>
                <a:latin typeface="Helvetica 55 Roman" pitchFamily="34" charset="0"/>
              </a:rPr>
              <a:t> Orange</a:t>
            </a:r>
          </a:p>
        </p:txBody>
      </p:sp>
      <p:sp>
        <p:nvSpPr>
          <p:cNvPr id="13" name="Rectangle 762"/>
          <p:cNvSpPr>
            <a:spLocks noChangeArrowheads="1"/>
          </p:cNvSpPr>
          <p:nvPr userDrawn="1"/>
        </p:nvSpPr>
        <p:spPr bwMode="auto">
          <a:xfrm>
            <a:off x="527381" y="6408739"/>
            <a:ext cx="672075"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353601" y="404813"/>
            <a:ext cx="94107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a:t>cliquez</a:t>
            </a:r>
            <a:r>
              <a:rPr lang="en-GB" dirty="0"/>
              <a:t> </a:t>
            </a:r>
            <a:r>
              <a:rPr lang="en-GB" dirty="0" err="1"/>
              <a:t>ici</a:t>
            </a:r>
            <a:r>
              <a:rPr lang="en-GB" dirty="0"/>
              <a:t> pour </a:t>
            </a:r>
            <a:r>
              <a:rPr lang="en-GB" dirty="0" err="1"/>
              <a:t>saisir</a:t>
            </a:r>
            <a:r>
              <a:rPr lang="en-GB" dirty="0"/>
              <a:t> le titre principal</a:t>
            </a:r>
            <a:endParaRPr lang="fr-FR" dirty="0"/>
          </a:p>
        </p:txBody>
      </p:sp>
      <p:sp>
        <p:nvSpPr>
          <p:cNvPr id="3" name="Espace réservé du texte 2"/>
          <p:cNvSpPr>
            <a:spLocks noGrp="1"/>
          </p:cNvSpPr>
          <p:nvPr>
            <p:ph type="body" idx="1"/>
          </p:nvPr>
        </p:nvSpPr>
        <p:spPr>
          <a:xfrm>
            <a:off x="1390651" y="1600201"/>
            <a:ext cx="9410700"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a:t>modifiez les styles du texte du masque</a:t>
            </a:r>
          </a:p>
          <a:p>
            <a:pPr lvl="1"/>
            <a:r>
              <a:rPr lang="fr-FR" dirty="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a:t>cinquième niveau</a:t>
            </a:r>
          </a:p>
        </p:txBody>
      </p:sp>
      <p:sp>
        <p:nvSpPr>
          <p:cNvPr id="5" name="ZoneTexte 4">
            <a:extLst>
              <a:ext uri="{FF2B5EF4-FFF2-40B4-BE49-F238E27FC236}">
                <a16:creationId xmlns:a16="http://schemas.microsoft.com/office/drawing/2014/main" id="{EDFC50AE-F76E-5B13-688B-2C8CD0DDF7C9}"/>
              </a:ext>
            </a:extLst>
          </p:cNvPr>
          <p:cNvSpPr txBox="1"/>
          <p:nvPr userDrawn="1">
            <p:extLst>
              <p:ext uri="{1162E1C5-73C7-4A58-AE30-91384D911F3F}">
                <p184:classification xmlns:p184="http://schemas.microsoft.com/office/powerpoint/2018/4/main" val="ftr"/>
              </p:ext>
            </p:extLst>
          </p:nvPr>
        </p:nvSpPr>
        <p:spPr>
          <a:xfrm>
            <a:off x="5501217" y="6736080"/>
            <a:ext cx="1227667" cy="121920"/>
          </a:xfrm>
          <a:prstGeom prst="rect">
            <a:avLst/>
          </a:prstGeom>
        </p:spPr>
        <p:txBody>
          <a:bodyPr horzOverflow="overflow" lIns="0" tIns="0" rIns="0" bIns="0">
            <a:spAutoFit/>
          </a:bodyPr>
          <a:lstStyle/>
          <a:p>
            <a:pPr algn="l"/>
            <a:r>
              <a:rPr lang="fr-FR" sz="800">
                <a:solidFill>
                  <a:srgbClr val="ED7D31"/>
                </a:solidFill>
                <a:latin typeface="Helvetica 75 Bold" panose="02000803050000020004" pitchFamily="2" charset="0"/>
              </a:rPr>
              <a:t>Orange Restricted</a:t>
            </a:r>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 id="2147483679" r:id="rId21"/>
  </p:sldLayoutIdLst>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w3.org/TR/2018/WD-wai-aria-1.2-20180719/" TargetMode="External"/><Relationship Id="rId3" Type="http://schemas.openxmlformats.org/officeDocument/2006/relationships/hyperlink" Target="https://www.w3.org/TR/2023/PR-wai-aria-1.2-20230328/" TargetMode="External"/><Relationship Id="rId7" Type="http://schemas.openxmlformats.org/officeDocument/2006/relationships/hyperlink" Target="https://www.w3.org/TR/2018/WD-wai-aria-1.2-20181218/" TargetMode="External"/><Relationship Id="rId2" Type="http://schemas.openxmlformats.org/officeDocument/2006/relationships/hyperlink" Target="https://www.w3.org/TR/2023/REC-wai-aria-1.2-20230606/" TargetMode="External"/><Relationship Id="rId1" Type="http://schemas.openxmlformats.org/officeDocument/2006/relationships/slideLayout" Target="../slideLayouts/slideLayout3.xml"/><Relationship Id="rId6" Type="http://schemas.openxmlformats.org/officeDocument/2006/relationships/hyperlink" Target="https://www.w3.org/TR/2019/WD-wai-aria-1.2-20191218/" TargetMode="External"/><Relationship Id="rId5" Type="http://schemas.openxmlformats.org/officeDocument/2006/relationships/hyperlink" Target="https://www.w3.org/TR/2021/CR-wai-aria-1.2-20210302/" TargetMode="External"/><Relationship Id="rId4" Type="http://schemas.openxmlformats.org/officeDocument/2006/relationships/hyperlink" Target="https://www.w3.org/TR/2021/CRD-wai-aria-1.2-20211208/" TargetMode="External"/><Relationship Id="rId9" Type="http://schemas.openxmlformats.org/officeDocument/2006/relationships/hyperlink" Target="https://www.w3.org/TR/2024/WD-wai-aria-1.3-20240123/"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aniuse.com/" TargetMode="External"/><Relationship Id="rId2" Type="http://schemas.openxmlformats.org/officeDocument/2006/relationships/hyperlink" Target="https://a11ysupport.io/tests/" TargetMode="Externa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hyperlink" Target="https://www.powermapper.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6" Type="http://schemas.openxmlformats.org/officeDocument/2006/relationships/hyperlink" Target="https://w3c.github.io/aria/#menubar" TargetMode="External"/><Relationship Id="rId21" Type="http://schemas.openxmlformats.org/officeDocument/2006/relationships/hyperlink" Target="https://w3c.github.io/aria/#treeitem" TargetMode="External"/><Relationship Id="rId42" Type="http://schemas.openxmlformats.org/officeDocument/2006/relationships/hyperlink" Target="https://w3c.github.io/aria/#document" TargetMode="External"/><Relationship Id="rId47" Type="http://schemas.openxmlformats.org/officeDocument/2006/relationships/hyperlink" Target="https://w3c.github.io/aria/#group" TargetMode="External"/><Relationship Id="rId63" Type="http://schemas.openxmlformats.org/officeDocument/2006/relationships/hyperlink" Target="https://w3c.github.io/aria/#strong" TargetMode="External"/><Relationship Id="rId68" Type="http://schemas.openxmlformats.org/officeDocument/2006/relationships/hyperlink" Target="https://w3c.github.io/aria/#term" TargetMode="External"/><Relationship Id="rId84" Type="http://schemas.openxmlformats.org/officeDocument/2006/relationships/hyperlink" Target="https://w3c.github.io/aria/#timer" TargetMode="External"/><Relationship Id="rId16" Type="http://schemas.openxmlformats.org/officeDocument/2006/relationships/hyperlink" Target="https://w3c.github.io/aria/#spinbutton" TargetMode="External"/><Relationship Id="rId11" Type="http://schemas.openxmlformats.org/officeDocument/2006/relationships/hyperlink" Target="https://w3c.github.io/aria/#radio" TargetMode="External"/><Relationship Id="rId32" Type="http://schemas.openxmlformats.org/officeDocument/2006/relationships/hyperlink" Target="https://w3c.github.io/aria/#article" TargetMode="External"/><Relationship Id="rId37" Type="http://schemas.openxmlformats.org/officeDocument/2006/relationships/hyperlink" Target="https://w3c.github.io/aria/#columnheader" TargetMode="External"/><Relationship Id="rId53" Type="http://schemas.openxmlformats.org/officeDocument/2006/relationships/hyperlink" Target="https://w3c.github.io/aria/#mark" TargetMode="External"/><Relationship Id="rId58" Type="http://schemas.openxmlformats.org/officeDocument/2006/relationships/hyperlink" Target="https://w3c.github.io/aria/#paragraph" TargetMode="External"/><Relationship Id="rId74" Type="http://schemas.openxmlformats.org/officeDocument/2006/relationships/hyperlink" Target="https://w3c.github.io/aria/#contentinfo" TargetMode="External"/><Relationship Id="rId79" Type="http://schemas.openxmlformats.org/officeDocument/2006/relationships/hyperlink" Target="https://w3c.github.io/aria/#search" TargetMode="External"/><Relationship Id="rId5" Type="http://schemas.openxmlformats.org/officeDocument/2006/relationships/hyperlink" Target="https://w3c.github.io/aria/#link" TargetMode="External"/><Relationship Id="rId19" Type="http://schemas.openxmlformats.org/officeDocument/2006/relationships/hyperlink" Target="https://w3c.github.io/aria/#tabpanel" TargetMode="External"/><Relationship Id="rId14" Type="http://schemas.openxmlformats.org/officeDocument/2006/relationships/hyperlink" Target="https://w3c.github.io/aria/#separator" TargetMode="External"/><Relationship Id="rId22" Type="http://schemas.openxmlformats.org/officeDocument/2006/relationships/hyperlink" Target="https://w3c.github.io/aria/#combobox" TargetMode="External"/><Relationship Id="rId27" Type="http://schemas.openxmlformats.org/officeDocument/2006/relationships/hyperlink" Target="https://w3c.github.io/aria/#radiogroup" TargetMode="External"/><Relationship Id="rId30" Type="http://schemas.openxmlformats.org/officeDocument/2006/relationships/hyperlink" Target="https://w3c.github.io/aria/#treegrid" TargetMode="External"/><Relationship Id="rId35" Type="http://schemas.openxmlformats.org/officeDocument/2006/relationships/hyperlink" Target="https://w3c.github.io/aria/#cell" TargetMode="External"/><Relationship Id="rId43" Type="http://schemas.openxmlformats.org/officeDocument/2006/relationships/hyperlink" Target="https://w3c.github.io/aria/#emphasis" TargetMode="External"/><Relationship Id="rId48" Type="http://schemas.openxmlformats.org/officeDocument/2006/relationships/hyperlink" Target="https://w3c.github.io/aria/#heading" TargetMode="External"/><Relationship Id="rId56" Type="http://schemas.openxmlformats.org/officeDocument/2006/relationships/hyperlink" Target="https://w3c.github.io/aria/#none" TargetMode="External"/><Relationship Id="rId64" Type="http://schemas.openxmlformats.org/officeDocument/2006/relationships/hyperlink" Target="https://w3c.github.io/aria/#subscript" TargetMode="External"/><Relationship Id="rId69" Type="http://schemas.openxmlformats.org/officeDocument/2006/relationships/hyperlink" Target="https://w3c.github.io/aria/#time" TargetMode="External"/><Relationship Id="rId77" Type="http://schemas.openxmlformats.org/officeDocument/2006/relationships/hyperlink" Target="https://w3c.github.io/aria/#navigation" TargetMode="External"/><Relationship Id="rId8" Type="http://schemas.openxmlformats.org/officeDocument/2006/relationships/hyperlink" Target="https://w3c.github.io/aria/#menuitemradio" TargetMode="External"/><Relationship Id="rId51" Type="http://schemas.openxmlformats.org/officeDocument/2006/relationships/hyperlink" Target="https://w3c.github.io/aria/#list" TargetMode="External"/><Relationship Id="rId72" Type="http://schemas.openxmlformats.org/officeDocument/2006/relationships/hyperlink" Target="https://w3c.github.io/aria/#banner" TargetMode="External"/><Relationship Id="rId80" Type="http://schemas.openxmlformats.org/officeDocument/2006/relationships/hyperlink" Target="https://w3c.github.io/aria/#alert" TargetMode="External"/><Relationship Id="rId85" Type="http://schemas.openxmlformats.org/officeDocument/2006/relationships/hyperlink" Target="https://w3c.github.io/aria/#alertdialog" TargetMode="External"/><Relationship Id="rId3" Type="http://schemas.openxmlformats.org/officeDocument/2006/relationships/hyperlink" Target="https://w3c.github.io/aria/#checkbox" TargetMode="External"/><Relationship Id="rId12" Type="http://schemas.openxmlformats.org/officeDocument/2006/relationships/hyperlink" Target="https://w3c.github.io/aria/#scrollbar" TargetMode="External"/><Relationship Id="rId17" Type="http://schemas.openxmlformats.org/officeDocument/2006/relationships/hyperlink" Target="https://w3c.github.io/aria/#switch" TargetMode="External"/><Relationship Id="rId25" Type="http://schemas.openxmlformats.org/officeDocument/2006/relationships/hyperlink" Target="https://w3c.github.io/aria/#menu" TargetMode="External"/><Relationship Id="rId33" Type="http://schemas.openxmlformats.org/officeDocument/2006/relationships/hyperlink" Target="https://w3c.github.io/aria/#blockquote" TargetMode="External"/><Relationship Id="rId38" Type="http://schemas.openxmlformats.org/officeDocument/2006/relationships/hyperlink" Target="https://w3c.github.io/aria/#comment" TargetMode="External"/><Relationship Id="rId46" Type="http://schemas.openxmlformats.org/officeDocument/2006/relationships/hyperlink" Target="https://w3c.github.io/aria/#generic" TargetMode="External"/><Relationship Id="rId59" Type="http://schemas.openxmlformats.org/officeDocument/2006/relationships/hyperlink" Target="https://w3c.github.io/aria/#presentation" TargetMode="External"/><Relationship Id="rId67" Type="http://schemas.openxmlformats.org/officeDocument/2006/relationships/hyperlink" Target="https://w3c.github.io/aria/#table" TargetMode="External"/><Relationship Id="rId20" Type="http://schemas.openxmlformats.org/officeDocument/2006/relationships/hyperlink" Target="https://w3c.github.io/aria/#textbox" TargetMode="External"/><Relationship Id="rId41" Type="http://schemas.openxmlformats.org/officeDocument/2006/relationships/hyperlink" Target="https://w3c.github.io/aria/#directory" TargetMode="External"/><Relationship Id="rId54" Type="http://schemas.openxmlformats.org/officeDocument/2006/relationships/hyperlink" Target="https://w3c.github.io/aria/#math" TargetMode="External"/><Relationship Id="rId62" Type="http://schemas.openxmlformats.org/officeDocument/2006/relationships/hyperlink" Target="https://w3c.github.io/aria/#rowheader" TargetMode="External"/><Relationship Id="rId70" Type="http://schemas.openxmlformats.org/officeDocument/2006/relationships/hyperlink" Target="https://w3c.github.io/aria/#toolbar" TargetMode="External"/><Relationship Id="rId75" Type="http://schemas.openxmlformats.org/officeDocument/2006/relationships/hyperlink" Target="https://w3c.github.io/aria/#form" TargetMode="External"/><Relationship Id="rId83" Type="http://schemas.openxmlformats.org/officeDocument/2006/relationships/hyperlink" Target="https://w3c.github.io/aria/#status" TargetMode="External"/><Relationship Id="rId1" Type="http://schemas.openxmlformats.org/officeDocument/2006/relationships/slideLayout" Target="../slideLayouts/slideLayout3.xml"/><Relationship Id="rId6" Type="http://schemas.openxmlformats.org/officeDocument/2006/relationships/hyperlink" Target="https://w3c.github.io/aria/#menuitem" TargetMode="External"/><Relationship Id="rId15" Type="http://schemas.openxmlformats.org/officeDocument/2006/relationships/hyperlink" Target="https://w3c.github.io/aria/#slider" TargetMode="External"/><Relationship Id="rId23" Type="http://schemas.openxmlformats.org/officeDocument/2006/relationships/hyperlink" Target="https://w3c.github.io/aria/#grid" TargetMode="External"/><Relationship Id="rId28" Type="http://schemas.openxmlformats.org/officeDocument/2006/relationships/hyperlink" Target="https://w3c.github.io/aria/#tablist" TargetMode="External"/><Relationship Id="rId36" Type="http://schemas.openxmlformats.org/officeDocument/2006/relationships/hyperlink" Target="https://w3c.github.io/aria/#code" TargetMode="External"/><Relationship Id="rId49" Type="http://schemas.openxmlformats.org/officeDocument/2006/relationships/hyperlink" Target="https://w3c.github.io/aria/#img" TargetMode="External"/><Relationship Id="rId57" Type="http://schemas.openxmlformats.org/officeDocument/2006/relationships/hyperlink" Target="https://w3c.github.io/aria/#note" TargetMode="External"/><Relationship Id="rId10" Type="http://schemas.openxmlformats.org/officeDocument/2006/relationships/hyperlink" Target="https://w3c.github.io/aria/#progressbar" TargetMode="External"/><Relationship Id="rId31" Type="http://schemas.openxmlformats.org/officeDocument/2006/relationships/hyperlink" Target="https://w3c.github.io/aria/#application" TargetMode="External"/><Relationship Id="rId44" Type="http://schemas.openxmlformats.org/officeDocument/2006/relationships/hyperlink" Target="https://w3c.github.io/aria/#feed" TargetMode="External"/><Relationship Id="rId52" Type="http://schemas.openxmlformats.org/officeDocument/2006/relationships/hyperlink" Target="https://w3c.github.io/aria/#listitem" TargetMode="External"/><Relationship Id="rId60" Type="http://schemas.openxmlformats.org/officeDocument/2006/relationships/hyperlink" Target="https://w3c.github.io/aria/#row" TargetMode="External"/><Relationship Id="rId65" Type="http://schemas.openxmlformats.org/officeDocument/2006/relationships/hyperlink" Target="https://w3c.github.io/aria/#suggestion" TargetMode="External"/><Relationship Id="rId73" Type="http://schemas.openxmlformats.org/officeDocument/2006/relationships/hyperlink" Target="https://w3c.github.io/aria/#complementary" TargetMode="External"/><Relationship Id="rId78" Type="http://schemas.openxmlformats.org/officeDocument/2006/relationships/hyperlink" Target="https://w3c.github.io/aria/#region" TargetMode="External"/><Relationship Id="rId81" Type="http://schemas.openxmlformats.org/officeDocument/2006/relationships/hyperlink" Target="https://w3c.github.io/aria/#log" TargetMode="External"/><Relationship Id="rId86" Type="http://schemas.openxmlformats.org/officeDocument/2006/relationships/hyperlink" Target="https://w3c.github.io/aria/#dialog" TargetMode="External"/><Relationship Id="rId4" Type="http://schemas.openxmlformats.org/officeDocument/2006/relationships/hyperlink" Target="https://w3c.github.io/aria/#gridcell" TargetMode="External"/><Relationship Id="rId9" Type="http://schemas.openxmlformats.org/officeDocument/2006/relationships/hyperlink" Target="https://w3c.github.io/aria/#option" TargetMode="External"/><Relationship Id="rId13" Type="http://schemas.openxmlformats.org/officeDocument/2006/relationships/hyperlink" Target="https://w3c.github.io/aria/#searchbox" TargetMode="External"/><Relationship Id="rId18" Type="http://schemas.openxmlformats.org/officeDocument/2006/relationships/hyperlink" Target="https://w3c.github.io/aria/#tab" TargetMode="External"/><Relationship Id="rId39" Type="http://schemas.openxmlformats.org/officeDocument/2006/relationships/hyperlink" Target="https://w3c.github.io/aria/#definition" TargetMode="External"/><Relationship Id="rId34" Type="http://schemas.openxmlformats.org/officeDocument/2006/relationships/hyperlink" Target="https://w3c.github.io/aria/#caption" TargetMode="External"/><Relationship Id="rId50" Type="http://schemas.openxmlformats.org/officeDocument/2006/relationships/hyperlink" Target="https://w3c.github.io/aria/#insertion" TargetMode="External"/><Relationship Id="rId55" Type="http://schemas.openxmlformats.org/officeDocument/2006/relationships/hyperlink" Target="https://w3c.github.io/aria/#meter" TargetMode="External"/><Relationship Id="rId76" Type="http://schemas.openxmlformats.org/officeDocument/2006/relationships/hyperlink" Target="https://w3c.github.io/aria/#main" TargetMode="External"/><Relationship Id="rId7" Type="http://schemas.openxmlformats.org/officeDocument/2006/relationships/hyperlink" Target="https://w3c.github.io/aria/#menuitemcheckbox" TargetMode="External"/><Relationship Id="rId71" Type="http://schemas.openxmlformats.org/officeDocument/2006/relationships/hyperlink" Target="https://w3c.github.io/aria/#tooltip" TargetMode="External"/><Relationship Id="rId2" Type="http://schemas.openxmlformats.org/officeDocument/2006/relationships/hyperlink" Target="https://w3c.github.io/aria/#button" TargetMode="External"/><Relationship Id="rId29" Type="http://schemas.openxmlformats.org/officeDocument/2006/relationships/hyperlink" Target="https://w3c.github.io/aria/#tree" TargetMode="External"/><Relationship Id="rId24" Type="http://schemas.openxmlformats.org/officeDocument/2006/relationships/hyperlink" Target="https://w3c.github.io/aria/#listbox" TargetMode="External"/><Relationship Id="rId40" Type="http://schemas.openxmlformats.org/officeDocument/2006/relationships/hyperlink" Target="https://w3c.github.io/aria/#deletion" TargetMode="External"/><Relationship Id="rId45" Type="http://schemas.openxmlformats.org/officeDocument/2006/relationships/hyperlink" Target="https://w3c.github.io/aria/#figure" TargetMode="External"/><Relationship Id="rId66" Type="http://schemas.openxmlformats.org/officeDocument/2006/relationships/hyperlink" Target="https://w3c.github.io/aria/#superscript" TargetMode="External"/><Relationship Id="rId61" Type="http://schemas.openxmlformats.org/officeDocument/2006/relationships/hyperlink" Target="https://w3c.github.io/aria/#rowgroup" TargetMode="External"/><Relationship Id="rId82" Type="http://schemas.openxmlformats.org/officeDocument/2006/relationships/hyperlink" Target="https://w3c.github.io/aria/#marquee" TargetMode="External"/></Relationships>
</file>

<file path=ppt/slides/_rels/slide15.xml.rels><?xml version="1.0" encoding="UTF-8" standalone="yes"?>
<Relationships xmlns="http://schemas.openxmlformats.org/package/2006/relationships"><Relationship Id="rId13" Type="http://schemas.openxmlformats.org/officeDocument/2006/relationships/hyperlink" Target="https://w3c.github.io/aria/#aria-controls" TargetMode="External"/><Relationship Id="rId18" Type="http://schemas.openxmlformats.org/officeDocument/2006/relationships/hyperlink" Target="https://w3c.github.io/aria/#aria-labelledby" TargetMode="External"/><Relationship Id="rId26" Type="http://schemas.openxmlformats.org/officeDocument/2006/relationships/hyperlink" Target="https://w3c.github.io/aria/#aria-autocomplete" TargetMode="External"/><Relationship Id="rId39" Type="http://schemas.openxmlformats.org/officeDocument/2006/relationships/hyperlink" Target="https://w3c.github.io/aria/#aria-placeholder" TargetMode="External"/><Relationship Id="rId21" Type="http://schemas.openxmlformats.org/officeDocument/2006/relationships/hyperlink" Target="https://w3c.github.io/aria/#aria-rowcount" TargetMode="External"/><Relationship Id="rId34" Type="http://schemas.openxmlformats.org/officeDocument/2006/relationships/hyperlink" Target="https://w3c.github.io/aria/#aria-level" TargetMode="External"/><Relationship Id="rId42" Type="http://schemas.openxmlformats.org/officeDocument/2006/relationships/hyperlink" Target="https://w3c.github.io/aria/#aria-required" TargetMode="External"/><Relationship Id="rId47" Type="http://schemas.openxmlformats.org/officeDocument/2006/relationships/hyperlink" Target="https://w3c.github.io/aria/#aria-valuenow" TargetMode="External"/><Relationship Id="rId7" Type="http://schemas.openxmlformats.org/officeDocument/2006/relationships/hyperlink" Target="https://w3c.github.io/aria/#aria-grabbed" TargetMode="External"/><Relationship Id="rId2" Type="http://schemas.openxmlformats.org/officeDocument/2006/relationships/hyperlink" Target="https://w3c.github.io/aria/#aria-atomic" TargetMode="External"/><Relationship Id="rId16" Type="http://schemas.openxmlformats.org/officeDocument/2006/relationships/hyperlink" Target="https://w3c.github.io/aria/#aria-errormessage" TargetMode="External"/><Relationship Id="rId29" Type="http://schemas.openxmlformats.org/officeDocument/2006/relationships/hyperlink" Target="https://w3c.github.io/aria/#aria-expanded" TargetMode="External"/><Relationship Id="rId1" Type="http://schemas.openxmlformats.org/officeDocument/2006/relationships/slideLayout" Target="../slideLayouts/slideLayout3.xml"/><Relationship Id="rId6" Type="http://schemas.openxmlformats.org/officeDocument/2006/relationships/hyperlink" Target="https://w3c.github.io/aria/#aria-dropeffect" TargetMode="External"/><Relationship Id="rId11" Type="http://schemas.openxmlformats.org/officeDocument/2006/relationships/hyperlink" Target="https://w3c.github.io/aria/#aria-colindextext" TargetMode="External"/><Relationship Id="rId24" Type="http://schemas.openxmlformats.org/officeDocument/2006/relationships/hyperlink" Target="https://w3c.github.io/aria/#aria-rowspan" TargetMode="External"/><Relationship Id="rId32" Type="http://schemas.openxmlformats.org/officeDocument/2006/relationships/hyperlink" Target="https://w3c.github.io/aria/#aria-invalid" TargetMode="External"/><Relationship Id="rId37" Type="http://schemas.openxmlformats.org/officeDocument/2006/relationships/hyperlink" Target="https://w3c.github.io/aria/#aria-multiselectable" TargetMode="External"/><Relationship Id="rId40" Type="http://schemas.openxmlformats.org/officeDocument/2006/relationships/hyperlink" Target="https://w3c.github.io/aria/#aria-pressed" TargetMode="External"/><Relationship Id="rId45" Type="http://schemas.openxmlformats.org/officeDocument/2006/relationships/hyperlink" Target="https://w3c.github.io/aria/#aria-valuemax" TargetMode="External"/><Relationship Id="rId5" Type="http://schemas.openxmlformats.org/officeDocument/2006/relationships/hyperlink" Target="https://w3c.github.io/aria/#aria-relevant" TargetMode="External"/><Relationship Id="rId15" Type="http://schemas.openxmlformats.org/officeDocument/2006/relationships/hyperlink" Target="https://w3c.github.io/aria/#aria-details" TargetMode="External"/><Relationship Id="rId23" Type="http://schemas.openxmlformats.org/officeDocument/2006/relationships/hyperlink" Target="https://w3c.github.io/aria/#aria-rowindextext" TargetMode="External"/><Relationship Id="rId28" Type="http://schemas.openxmlformats.org/officeDocument/2006/relationships/hyperlink" Target="https://w3c.github.io/aria/#aria-disabled" TargetMode="External"/><Relationship Id="rId36" Type="http://schemas.openxmlformats.org/officeDocument/2006/relationships/hyperlink" Target="https://w3c.github.io/aria/#aria-multiline" TargetMode="External"/><Relationship Id="rId10" Type="http://schemas.openxmlformats.org/officeDocument/2006/relationships/hyperlink" Target="https://w3c.github.io/aria/#aria-colindex" TargetMode="External"/><Relationship Id="rId19" Type="http://schemas.openxmlformats.org/officeDocument/2006/relationships/hyperlink" Target="https://w3c.github.io/aria/#aria-owns" TargetMode="External"/><Relationship Id="rId31" Type="http://schemas.openxmlformats.org/officeDocument/2006/relationships/hyperlink" Target="https://w3c.github.io/aria/#aria-hidden" TargetMode="External"/><Relationship Id="rId44" Type="http://schemas.openxmlformats.org/officeDocument/2006/relationships/hyperlink" Target="https://w3c.github.io/aria/#aria-sort" TargetMode="External"/><Relationship Id="rId4" Type="http://schemas.openxmlformats.org/officeDocument/2006/relationships/hyperlink" Target="https://w3c.github.io/aria/#aria-live" TargetMode="External"/><Relationship Id="rId9" Type="http://schemas.openxmlformats.org/officeDocument/2006/relationships/hyperlink" Target="https://w3c.github.io/aria/#aria-colcount" TargetMode="External"/><Relationship Id="rId14" Type="http://schemas.openxmlformats.org/officeDocument/2006/relationships/hyperlink" Target="https://w3c.github.io/aria/#aria-describedby" TargetMode="External"/><Relationship Id="rId22" Type="http://schemas.openxmlformats.org/officeDocument/2006/relationships/hyperlink" Target="https://w3c.github.io/aria/#aria-rowindex" TargetMode="External"/><Relationship Id="rId27" Type="http://schemas.openxmlformats.org/officeDocument/2006/relationships/hyperlink" Target="https://w3c.github.io/aria/#aria-checked" TargetMode="External"/><Relationship Id="rId30" Type="http://schemas.openxmlformats.org/officeDocument/2006/relationships/hyperlink" Target="https://w3c.github.io/aria/#aria-haspopup" TargetMode="External"/><Relationship Id="rId35" Type="http://schemas.openxmlformats.org/officeDocument/2006/relationships/hyperlink" Target="https://w3c.github.io/aria/#aria-modal" TargetMode="External"/><Relationship Id="rId43" Type="http://schemas.openxmlformats.org/officeDocument/2006/relationships/hyperlink" Target="https://w3c.github.io/aria/#aria-selected" TargetMode="External"/><Relationship Id="rId48" Type="http://schemas.openxmlformats.org/officeDocument/2006/relationships/hyperlink" Target="https://w3c.github.io/aria/#aria-valuetext" TargetMode="External"/><Relationship Id="rId8" Type="http://schemas.openxmlformats.org/officeDocument/2006/relationships/hyperlink" Target="https://w3c.github.io/aria/#aria-activedescendant" TargetMode="External"/><Relationship Id="rId3" Type="http://schemas.openxmlformats.org/officeDocument/2006/relationships/hyperlink" Target="https://w3c.github.io/aria/#aria-busy" TargetMode="External"/><Relationship Id="rId12" Type="http://schemas.openxmlformats.org/officeDocument/2006/relationships/hyperlink" Target="https://w3c.github.io/aria/#aria-colspan" TargetMode="External"/><Relationship Id="rId17" Type="http://schemas.openxmlformats.org/officeDocument/2006/relationships/hyperlink" Target="https://w3c.github.io/aria/#aria-flowto" TargetMode="External"/><Relationship Id="rId25" Type="http://schemas.openxmlformats.org/officeDocument/2006/relationships/hyperlink" Target="https://w3c.github.io/aria/#aria-setsize" TargetMode="External"/><Relationship Id="rId33" Type="http://schemas.openxmlformats.org/officeDocument/2006/relationships/hyperlink" Target="https://w3c.github.io/aria/#aria-label" TargetMode="External"/><Relationship Id="rId38" Type="http://schemas.openxmlformats.org/officeDocument/2006/relationships/hyperlink" Target="https://w3c.github.io/aria/#aria-orientation" TargetMode="External"/><Relationship Id="rId46" Type="http://schemas.openxmlformats.org/officeDocument/2006/relationships/hyperlink" Target="https://w3c.github.io/aria/#aria-valuemin" TargetMode="External"/><Relationship Id="rId20" Type="http://schemas.openxmlformats.org/officeDocument/2006/relationships/hyperlink" Target="https://w3c.github.io/aria/#aria-posinset" TargetMode="External"/><Relationship Id="rId41" Type="http://schemas.openxmlformats.org/officeDocument/2006/relationships/hyperlink" Target="https://w3c.github.io/aria/#aria-readonl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hyperlink" Target="https://www.w3.org/WAI/WCAG22/Techniques/#aria" TargetMode="Externa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org/WAI/ARIA/apg/"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hyperlink" Target="http://pauljadam.com/demos/" TargetMode="External"/><Relationship Id="rId3" Type="http://schemas.openxmlformats.org/officeDocument/2006/relationships/hyperlink" Target="http://html.cita.illinois.edu/nav/form/aria/" TargetMode="External"/><Relationship Id="rId7" Type="http://schemas.openxmlformats.org/officeDocument/2006/relationships/hyperlink" Target="http://www.powermapper.com/tests/screen-readers/labelling/" TargetMode="External"/><Relationship Id="rId2" Type="http://schemas.openxmlformats.org/officeDocument/2006/relationships/hyperlink" Target="http://3needs.org/en/testing/sr-aria.html" TargetMode="External"/><Relationship Id="rId1" Type="http://schemas.openxmlformats.org/officeDocument/2006/relationships/slideLayout" Target="../slideLayouts/slideLayout21.xml"/><Relationship Id="rId6" Type="http://schemas.openxmlformats.org/officeDocument/2006/relationships/hyperlink" Target="http://maxdesign.com.au/jobs/sample-accessibility/index.html" TargetMode="External"/><Relationship Id="rId5" Type="http://schemas.openxmlformats.org/officeDocument/2006/relationships/hyperlink" Target="http://heydonworks.com/practical_aria_examples" TargetMode="External"/><Relationship Id="rId4" Type="http://schemas.openxmlformats.org/officeDocument/2006/relationships/hyperlink" Target="http://hanshillen.github.io/jqtest/" TargetMode="External"/><Relationship Id="rId9" Type="http://schemas.openxmlformats.org/officeDocument/2006/relationships/hyperlink" Target="https://a11y.nicolas-hoffmann.n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TR/using-aria/" TargetMode="External"/><Relationship Id="rId2" Type="http://schemas.openxmlformats.org/officeDocument/2006/relationships/hyperlink" Target="https://www.w3.org/TR/wai-aria-1.2/" TargetMode="External"/><Relationship Id="rId1" Type="http://schemas.openxmlformats.org/officeDocument/2006/relationships/slideLayout" Target="../slideLayouts/slideLayout3.xml"/><Relationship Id="rId6" Type="http://schemas.openxmlformats.org/officeDocument/2006/relationships/image" Target="../media/image10.jpeg"/><Relationship Id="rId5" Type="http://schemas.openxmlformats.org/officeDocument/2006/relationships/hyperlink" Target="https://www.w3.org/TR/html-aria/" TargetMode="External"/><Relationship Id="rId4" Type="http://schemas.openxmlformats.org/officeDocument/2006/relationships/hyperlink" Target="https://www.w3.org/WAI/ARIA/ap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3.org/TR/2008/WD-wai-aria-20080806/" TargetMode="External"/><Relationship Id="rId13" Type="http://schemas.openxmlformats.org/officeDocument/2006/relationships/hyperlink" Target="https://www.w3.org/TR/2007/WD-aria-state-20070601/" TargetMode="External"/><Relationship Id="rId18" Type="http://schemas.openxmlformats.org/officeDocument/2006/relationships/hyperlink" Target="https://www.w3.org/TR/2017/REC-wai-aria-1.1-20171214/" TargetMode="External"/><Relationship Id="rId26" Type="http://schemas.openxmlformats.org/officeDocument/2006/relationships/hyperlink" Target="https://www.w3.org/TR/2014/WD-wai-aria-1.1-20141211/" TargetMode="External"/><Relationship Id="rId3" Type="http://schemas.openxmlformats.org/officeDocument/2006/relationships/hyperlink" Target="https://www.w3.org/TR/2014/PR-wai-aria-20140206/" TargetMode="External"/><Relationship Id="rId21" Type="http://schemas.openxmlformats.org/officeDocument/2006/relationships/hyperlink" Target="https://www.w3.org/TR/2016/WD-wai-aria-1.1-20160721/" TargetMode="External"/><Relationship Id="rId7" Type="http://schemas.openxmlformats.org/officeDocument/2006/relationships/hyperlink" Target="https://www.w3.org/TR/2009/WD-wai-aria-20090224/" TargetMode="External"/><Relationship Id="rId12" Type="http://schemas.openxmlformats.org/officeDocument/2006/relationships/hyperlink" Target="https://www.w3.org/TR/2007/WD-aria-role-20070601/" TargetMode="External"/><Relationship Id="rId17" Type="http://schemas.openxmlformats.org/officeDocument/2006/relationships/hyperlink" Target="https://www.w3.org/TR/2006/WD-aria-state-20060926/" TargetMode="External"/><Relationship Id="rId25" Type="http://schemas.openxmlformats.org/officeDocument/2006/relationships/hyperlink" Target="https://www.w3.org/TR/2015/WD-wai-aria-1.1-20150514/" TargetMode="External"/><Relationship Id="rId2" Type="http://schemas.openxmlformats.org/officeDocument/2006/relationships/hyperlink" Target="https://www.w3.org/TR/2014/REC-wai-aria-20140320/" TargetMode="External"/><Relationship Id="rId16" Type="http://schemas.openxmlformats.org/officeDocument/2006/relationships/hyperlink" Target="https://www.w3.org/TR/2006/WD-aria-role-20060926/" TargetMode="External"/><Relationship Id="rId20" Type="http://schemas.openxmlformats.org/officeDocument/2006/relationships/hyperlink" Target="https://www.w3.org/TR/2016/CR-wai-aria-1.1-20161027/" TargetMode="External"/><Relationship Id="rId1" Type="http://schemas.openxmlformats.org/officeDocument/2006/relationships/slideLayout" Target="../slideLayouts/slideLayout3.xml"/><Relationship Id="rId6" Type="http://schemas.openxmlformats.org/officeDocument/2006/relationships/hyperlink" Target="https://www.w3.org/TR/2009/WD-wai-aria-20091215/" TargetMode="External"/><Relationship Id="rId11" Type="http://schemas.openxmlformats.org/officeDocument/2006/relationships/hyperlink" Target="https://www.w3.org/TR/2007/WD-aria-state-20071019/" TargetMode="External"/><Relationship Id="rId24" Type="http://schemas.openxmlformats.org/officeDocument/2006/relationships/hyperlink" Target="https://www.w3.org/TR/2015/WD-wai-aria-1.1-20150714/" TargetMode="External"/><Relationship Id="rId5" Type="http://schemas.openxmlformats.org/officeDocument/2006/relationships/hyperlink" Target="https://www.w3.org/TR/2010/WD-wai-aria-20100916/" TargetMode="External"/><Relationship Id="rId15" Type="http://schemas.openxmlformats.org/officeDocument/2006/relationships/hyperlink" Target="https://www.w3.org/TR/2006/WD-aria-state-20061220/" TargetMode="External"/><Relationship Id="rId23" Type="http://schemas.openxmlformats.org/officeDocument/2006/relationships/hyperlink" Target="https://www.w3.org/TR/2015/WD-wai-aria-1.1-20151119/" TargetMode="External"/><Relationship Id="rId28" Type="http://schemas.openxmlformats.org/officeDocument/2006/relationships/hyperlink" Target="https://www.w3.org/TR/2013/WD-wai-aria-1.1-20130926/" TargetMode="External"/><Relationship Id="rId10" Type="http://schemas.openxmlformats.org/officeDocument/2006/relationships/hyperlink" Target="https://www.w3.org/TR/2007/WD-aria-role-20071019/" TargetMode="External"/><Relationship Id="rId19" Type="http://schemas.openxmlformats.org/officeDocument/2006/relationships/hyperlink" Target="https://www.w3.org/TR/2017/PR-wai-aria-1.1-20171102/" TargetMode="External"/><Relationship Id="rId4" Type="http://schemas.openxmlformats.org/officeDocument/2006/relationships/hyperlink" Target="https://www.w3.org/TR/2011/CR-wai-aria-20110118/" TargetMode="External"/><Relationship Id="rId9" Type="http://schemas.openxmlformats.org/officeDocument/2006/relationships/hyperlink" Target="https://www.w3.org/TR/2008/WD-wai-aria-20080204/" TargetMode="External"/><Relationship Id="rId14" Type="http://schemas.openxmlformats.org/officeDocument/2006/relationships/hyperlink" Target="https://www.w3.org/TR/2006/WD-aria-role-20061220/" TargetMode="External"/><Relationship Id="rId22" Type="http://schemas.openxmlformats.org/officeDocument/2006/relationships/hyperlink" Target="https://www.w3.org/TR/2016/WD-wai-aria-1.1-20160317/" TargetMode="External"/><Relationship Id="rId27" Type="http://schemas.openxmlformats.org/officeDocument/2006/relationships/hyperlink" Target="https://www.w3.org/TR/2014/WD-wai-aria-1.1-2014061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12153" y="1035272"/>
            <a:ext cx="9409873" cy="936000"/>
          </a:xfrm>
        </p:spPr>
        <p:txBody>
          <a:bodyPr/>
          <a:lstStyle/>
          <a:p>
            <a:r>
              <a:rPr lang="fr-FR" dirty="0">
                <a:latin typeface="+mj-lt"/>
              </a:rPr>
              <a:t>ARIA </a:t>
            </a:r>
            <a:br>
              <a:rPr lang="fr-FR" dirty="0">
                <a:latin typeface="+mj-lt"/>
              </a:rPr>
            </a:br>
            <a:r>
              <a:rPr lang="fr-FR" dirty="0">
                <a:latin typeface="+mj-lt"/>
              </a:rPr>
              <a:t>Accessible Rich Internet Application</a:t>
            </a:r>
          </a:p>
        </p:txBody>
      </p:sp>
      <p:sp>
        <p:nvSpPr>
          <p:cNvPr id="3" name="Sous-titre 2"/>
          <p:cNvSpPr>
            <a:spLocks noGrp="1"/>
          </p:cNvSpPr>
          <p:nvPr>
            <p:ph type="subTitle" idx="1"/>
          </p:nvPr>
        </p:nvSpPr>
        <p:spPr/>
        <p:txBody>
          <a:bodyPr>
            <a:normAutofit lnSpcReduction="10000"/>
          </a:bodyPr>
          <a:lstStyle/>
          <a:p>
            <a:r>
              <a:rPr lang="fr-FR" dirty="0"/>
              <a:t>P. Loubet</a:t>
            </a:r>
          </a:p>
          <a:p>
            <a:r>
              <a:rPr lang="fr-FR" dirty="0"/>
              <a:t>V. Aniort  </a:t>
            </a:r>
          </a:p>
          <a:p>
            <a:endParaRPr lang="fr-FR" dirty="0"/>
          </a:p>
        </p:txBody>
      </p:sp>
    </p:spTree>
    <p:extLst>
      <p:ext uri="{BB962C8B-B14F-4D97-AF65-F5344CB8AC3E}">
        <p14:creationId xmlns:p14="http://schemas.microsoft.com/office/powerpoint/2010/main" val="102831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Une brève histoire d’ARIA 2/2</a:t>
            </a:r>
          </a:p>
        </p:txBody>
      </p:sp>
      <p:graphicFrame>
        <p:nvGraphicFramePr>
          <p:cNvPr id="4" name="Tableau 3">
            <a:extLst>
              <a:ext uri="{FF2B5EF4-FFF2-40B4-BE49-F238E27FC236}">
                <a16:creationId xmlns:a16="http://schemas.microsoft.com/office/drawing/2014/main" id="{5ADD3514-D50F-A751-C29A-0ACF79C30489}"/>
              </a:ext>
            </a:extLst>
          </p:cNvPr>
          <p:cNvGraphicFramePr>
            <a:graphicFrameLocks noGrp="1"/>
          </p:cNvGraphicFramePr>
          <p:nvPr>
            <p:extLst>
              <p:ext uri="{D42A27DB-BD31-4B8C-83A1-F6EECF244321}">
                <p14:modId xmlns:p14="http://schemas.microsoft.com/office/powerpoint/2010/main" val="2400334197"/>
              </p:ext>
            </p:extLst>
          </p:nvPr>
        </p:nvGraphicFramePr>
        <p:xfrm>
          <a:off x="2540213" y="1268760"/>
          <a:ext cx="7058024" cy="3474720"/>
        </p:xfrm>
        <a:graphic>
          <a:graphicData uri="http://schemas.openxmlformats.org/drawingml/2006/table">
            <a:tbl>
              <a:tblPr>
                <a:tableStyleId>{284E427A-3D55-4303-BF80-6455036E1DE7}</a:tableStyleId>
              </a:tblPr>
              <a:tblGrid>
                <a:gridCol w="2259643">
                  <a:extLst>
                    <a:ext uri="{9D8B030D-6E8A-4147-A177-3AD203B41FA5}">
                      <a16:colId xmlns:a16="http://schemas.microsoft.com/office/drawing/2014/main" val="3933669124"/>
                    </a:ext>
                  </a:extLst>
                </a:gridCol>
                <a:gridCol w="4798381">
                  <a:extLst>
                    <a:ext uri="{9D8B030D-6E8A-4147-A177-3AD203B41FA5}">
                      <a16:colId xmlns:a16="http://schemas.microsoft.com/office/drawing/2014/main" val="1024346030"/>
                    </a:ext>
                  </a:extLst>
                </a:gridCol>
              </a:tblGrid>
              <a:tr h="365760">
                <a:tc>
                  <a:txBody>
                    <a:bodyPr/>
                    <a:lstStyle/>
                    <a:p>
                      <a:pPr algn="ctr"/>
                      <a:r>
                        <a:rPr lang="fr-FR" sz="1800" dirty="0">
                          <a:effectLst/>
                        </a:rPr>
                        <a:t>Date</a:t>
                      </a:r>
                    </a:p>
                  </a:txBody>
                  <a:tcPr anchor="ctr">
                    <a:solidFill>
                      <a:schemeClr val="accent1">
                        <a:lumMod val="20000"/>
                        <a:lumOff val="80000"/>
                      </a:schemeClr>
                    </a:solidFill>
                  </a:tcPr>
                </a:tc>
                <a:tc>
                  <a:txBody>
                    <a:bodyPr/>
                    <a:lstStyle/>
                    <a:p>
                      <a:pPr algn="ctr"/>
                      <a:r>
                        <a:rPr lang="fr-FR" sz="1800" dirty="0" err="1"/>
                        <a:t>Status</a:t>
                      </a:r>
                      <a:endParaRPr lang="fr-FR" sz="1800" dirty="0"/>
                    </a:p>
                  </a:txBody>
                  <a:tcPr anchor="ctr">
                    <a:solidFill>
                      <a:schemeClr val="accent1">
                        <a:lumMod val="20000"/>
                        <a:lumOff val="80000"/>
                      </a:schemeClr>
                    </a:solidFill>
                  </a:tcPr>
                </a:tc>
                <a:extLst>
                  <a:ext uri="{0D108BD9-81ED-4DB2-BD59-A6C34878D82A}">
                    <a16:rowId xmlns:a16="http://schemas.microsoft.com/office/drawing/2014/main" val="108393995"/>
                  </a:ext>
                </a:extLst>
              </a:tr>
              <a:tr h="365760">
                <a:tc>
                  <a:txBody>
                    <a:bodyPr/>
                    <a:lstStyle/>
                    <a:p>
                      <a:r>
                        <a:rPr lang="fr-FR" sz="1800"/>
                        <a:t>6 June 2023</a:t>
                      </a:r>
                    </a:p>
                  </a:txBody>
                  <a:tcPr anchor="ctr"/>
                </a:tc>
                <a:tc>
                  <a:txBody>
                    <a:bodyPr/>
                    <a:lstStyle/>
                    <a:p>
                      <a:r>
                        <a:rPr lang="fr-FR" sz="1800">
                          <a:hlinkClick r:id="rId2"/>
                        </a:rPr>
                        <a:t>Recommendation</a:t>
                      </a:r>
                      <a:endParaRPr lang="fr-FR" sz="1800"/>
                    </a:p>
                  </a:txBody>
                  <a:tcPr anchor="ctr"/>
                </a:tc>
                <a:extLst>
                  <a:ext uri="{0D108BD9-81ED-4DB2-BD59-A6C34878D82A}">
                    <a16:rowId xmlns:a16="http://schemas.microsoft.com/office/drawing/2014/main" val="2249796044"/>
                  </a:ext>
                </a:extLst>
              </a:tr>
              <a:tr h="365760">
                <a:tc>
                  <a:txBody>
                    <a:bodyPr/>
                    <a:lstStyle/>
                    <a:p>
                      <a:r>
                        <a:rPr lang="fr-FR" sz="1800"/>
                        <a:t>28 March 2023</a:t>
                      </a:r>
                    </a:p>
                  </a:txBody>
                  <a:tcPr anchor="ctr"/>
                </a:tc>
                <a:tc>
                  <a:txBody>
                    <a:bodyPr/>
                    <a:lstStyle/>
                    <a:p>
                      <a:r>
                        <a:rPr lang="fr-FR" sz="1800">
                          <a:hlinkClick r:id="rId3"/>
                        </a:rPr>
                        <a:t>Proposed Recommendation</a:t>
                      </a:r>
                      <a:endParaRPr lang="fr-FR" sz="1800"/>
                    </a:p>
                  </a:txBody>
                  <a:tcPr anchor="ctr"/>
                </a:tc>
                <a:extLst>
                  <a:ext uri="{0D108BD9-81ED-4DB2-BD59-A6C34878D82A}">
                    <a16:rowId xmlns:a16="http://schemas.microsoft.com/office/drawing/2014/main" val="2689103227"/>
                  </a:ext>
                </a:extLst>
              </a:tr>
              <a:tr h="640080">
                <a:tc>
                  <a:txBody>
                    <a:bodyPr/>
                    <a:lstStyle/>
                    <a:p>
                      <a:r>
                        <a:rPr lang="fr-FR" sz="1800"/>
                        <a:t>8 December 2021</a:t>
                      </a:r>
                    </a:p>
                  </a:txBody>
                  <a:tcPr anchor="ctr"/>
                </a:tc>
                <a:tc>
                  <a:txBody>
                    <a:bodyPr/>
                    <a:lstStyle/>
                    <a:p>
                      <a:r>
                        <a:rPr lang="fr-FR" sz="1800">
                          <a:hlinkClick r:id="rId4"/>
                        </a:rPr>
                        <a:t>Candidate Recommendation Draft</a:t>
                      </a:r>
                      <a:endParaRPr lang="fr-FR" sz="1800"/>
                    </a:p>
                  </a:txBody>
                  <a:tcPr anchor="ctr"/>
                </a:tc>
                <a:extLst>
                  <a:ext uri="{0D108BD9-81ED-4DB2-BD59-A6C34878D82A}">
                    <a16:rowId xmlns:a16="http://schemas.microsoft.com/office/drawing/2014/main" val="1363497442"/>
                  </a:ext>
                </a:extLst>
              </a:tr>
              <a:tr h="640080">
                <a:tc>
                  <a:txBody>
                    <a:bodyPr/>
                    <a:lstStyle/>
                    <a:p>
                      <a:r>
                        <a:rPr lang="fr-FR" sz="1800"/>
                        <a:t>2 March 2021</a:t>
                      </a:r>
                    </a:p>
                  </a:txBody>
                  <a:tcPr anchor="ctr"/>
                </a:tc>
                <a:tc>
                  <a:txBody>
                    <a:bodyPr/>
                    <a:lstStyle/>
                    <a:p>
                      <a:r>
                        <a:rPr lang="fr-FR" sz="1800">
                          <a:hlinkClick r:id="rId5"/>
                        </a:rPr>
                        <a:t>Candidate Recommendation Snapshot</a:t>
                      </a:r>
                      <a:endParaRPr lang="fr-FR" sz="1800"/>
                    </a:p>
                  </a:txBody>
                  <a:tcPr anchor="ctr"/>
                </a:tc>
                <a:extLst>
                  <a:ext uri="{0D108BD9-81ED-4DB2-BD59-A6C34878D82A}">
                    <a16:rowId xmlns:a16="http://schemas.microsoft.com/office/drawing/2014/main" val="3465789228"/>
                  </a:ext>
                </a:extLst>
              </a:tr>
              <a:tr h="365760">
                <a:tc>
                  <a:txBody>
                    <a:bodyPr/>
                    <a:lstStyle/>
                    <a:p>
                      <a:r>
                        <a:rPr lang="fr-FR" sz="1800"/>
                        <a:t>18 December 2019</a:t>
                      </a:r>
                    </a:p>
                  </a:txBody>
                  <a:tcPr anchor="ctr"/>
                </a:tc>
                <a:tc>
                  <a:txBody>
                    <a:bodyPr/>
                    <a:lstStyle/>
                    <a:p>
                      <a:r>
                        <a:rPr lang="fr-FR" sz="1800">
                          <a:hlinkClick r:id="rId6"/>
                        </a:rPr>
                        <a:t>Working Draft</a:t>
                      </a:r>
                      <a:endParaRPr lang="fr-FR" sz="1800"/>
                    </a:p>
                  </a:txBody>
                  <a:tcPr anchor="ctr"/>
                </a:tc>
                <a:extLst>
                  <a:ext uri="{0D108BD9-81ED-4DB2-BD59-A6C34878D82A}">
                    <a16:rowId xmlns:a16="http://schemas.microsoft.com/office/drawing/2014/main" val="2677766665"/>
                  </a:ext>
                </a:extLst>
              </a:tr>
              <a:tr h="365760">
                <a:tc>
                  <a:txBody>
                    <a:bodyPr/>
                    <a:lstStyle/>
                    <a:p>
                      <a:r>
                        <a:rPr lang="fr-FR" sz="1800"/>
                        <a:t>18 December 2018</a:t>
                      </a:r>
                    </a:p>
                  </a:txBody>
                  <a:tcPr anchor="ctr"/>
                </a:tc>
                <a:tc>
                  <a:txBody>
                    <a:bodyPr/>
                    <a:lstStyle/>
                    <a:p>
                      <a:r>
                        <a:rPr lang="fr-FR" sz="1800">
                          <a:hlinkClick r:id="rId7"/>
                        </a:rPr>
                        <a:t>Working Draft</a:t>
                      </a:r>
                      <a:endParaRPr lang="fr-FR" sz="1800"/>
                    </a:p>
                  </a:txBody>
                  <a:tcPr anchor="ctr"/>
                </a:tc>
                <a:extLst>
                  <a:ext uri="{0D108BD9-81ED-4DB2-BD59-A6C34878D82A}">
                    <a16:rowId xmlns:a16="http://schemas.microsoft.com/office/drawing/2014/main" val="3620725859"/>
                  </a:ext>
                </a:extLst>
              </a:tr>
              <a:tr h="365760">
                <a:tc>
                  <a:txBody>
                    <a:bodyPr/>
                    <a:lstStyle/>
                    <a:p>
                      <a:r>
                        <a:rPr lang="fr-FR" sz="1800" dirty="0"/>
                        <a:t>19 July 2018</a:t>
                      </a:r>
                    </a:p>
                  </a:txBody>
                  <a:tcPr anchor="ctr"/>
                </a:tc>
                <a:tc>
                  <a:txBody>
                    <a:bodyPr/>
                    <a:lstStyle/>
                    <a:p>
                      <a:r>
                        <a:rPr lang="fr-FR" sz="1800" dirty="0">
                          <a:hlinkClick r:id="rId8"/>
                        </a:rPr>
                        <a:t>First Public </a:t>
                      </a:r>
                      <a:r>
                        <a:rPr lang="fr-FR" sz="1800" dirty="0" err="1">
                          <a:hlinkClick r:id="rId8"/>
                        </a:rPr>
                        <a:t>Working</a:t>
                      </a:r>
                      <a:r>
                        <a:rPr lang="fr-FR" sz="1800" dirty="0">
                          <a:hlinkClick r:id="rId8"/>
                        </a:rPr>
                        <a:t> Draft</a:t>
                      </a:r>
                      <a:endParaRPr lang="fr-FR" sz="1800" dirty="0"/>
                    </a:p>
                  </a:txBody>
                  <a:tcPr anchor="ctr"/>
                </a:tc>
                <a:extLst>
                  <a:ext uri="{0D108BD9-81ED-4DB2-BD59-A6C34878D82A}">
                    <a16:rowId xmlns:a16="http://schemas.microsoft.com/office/drawing/2014/main" val="2359243708"/>
                  </a:ext>
                </a:extLst>
              </a:tr>
            </a:tbl>
          </a:graphicData>
        </a:graphic>
      </p:graphicFrame>
      <p:sp>
        <p:nvSpPr>
          <p:cNvPr id="6" name="Rectangle 1">
            <a:extLst>
              <a:ext uri="{FF2B5EF4-FFF2-40B4-BE49-F238E27FC236}">
                <a16:creationId xmlns:a16="http://schemas.microsoft.com/office/drawing/2014/main" id="{A820EDD0-0D5D-78CA-3321-475CA6B24BB6}"/>
              </a:ext>
            </a:extLst>
          </p:cNvPr>
          <p:cNvSpPr>
            <a:spLocks noChangeArrowheads="1"/>
          </p:cNvSpPr>
          <p:nvPr/>
        </p:nvSpPr>
        <p:spPr bwMode="auto">
          <a:xfrm>
            <a:off x="5134322" y="836712"/>
            <a:ext cx="186980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2000" b="1" dirty="0">
                <a:latin typeface="Arial" panose="020B0604020202020204" pitchFamily="34" charset="0"/>
              </a:rPr>
              <a:t>WAI-ARIA 1.2 </a:t>
            </a:r>
          </a:p>
          <a:p>
            <a:pPr eaLnBrk="0" fontAlgn="base" hangingPunct="0">
              <a:spcBef>
                <a:spcPct val="0"/>
              </a:spcBef>
              <a:spcAft>
                <a:spcPct val="0"/>
              </a:spcAft>
            </a:pPr>
            <a:endParaRPr lang="fr-FR" altLang="fr-FR" sz="3200" dirty="0">
              <a:latin typeface="Arial" panose="020B0604020202020204" pitchFamily="34" charset="0"/>
            </a:endParaRPr>
          </a:p>
        </p:txBody>
      </p:sp>
      <p:sp>
        <p:nvSpPr>
          <p:cNvPr id="2" name="Rectangle 1">
            <a:extLst>
              <a:ext uri="{FF2B5EF4-FFF2-40B4-BE49-F238E27FC236}">
                <a16:creationId xmlns:a16="http://schemas.microsoft.com/office/drawing/2014/main" id="{E7BCD8FD-79C2-9379-5422-68F472FB60C3}"/>
              </a:ext>
            </a:extLst>
          </p:cNvPr>
          <p:cNvSpPr>
            <a:spLocks noChangeArrowheads="1"/>
          </p:cNvSpPr>
          <p:nvPr/>
        </p:nvSpPr>
        <p:spPr bwMode="auto">
          <a:xfrm>
            <a:off x="5286722" y="5344760"/>
            <a:ext cx="186980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2000" b="1" dirty="0">
                <a:latin typeface="Arial" panose="020B0604020202020204" pitchFamily="34" charset="0"/>
              </a:rPr>
              <a:t>WAI-ARIA 1.3 </a:t>
            </a:r>
          </a:p>
          <a:p>
            <a:pPr eaLnBrk="0" fontAlgn="base" hangingPunct="0">
              <a:spcBef>
                <a:spcPct val="0"/>
              </a:spcBef>
              <a:spcAft>
                <a:spcPct val="0"/>
              </a:spcAft>
            </a:pPr>
            <a:endParaRPr lang="fr-FR" altLang="fr-FR" sz="3200" dirty="0">
              <a:latin typeface="Arial" panose="020B0604020202020204" pitchFamily="34" charset="0"/>
            </a:endParaRPr>
          </a:p>
        </p:txBody>
      </p:sp>
      <p:graphicFrame>
        <p:nvGraphicFramePr>
          <p:cNvPr id="5" name="Tableau 4">
            <a:extLst>
              <a:ext uri="{FF2B5EF4-FFF2-40B4-BE49-F238E27FC236}">
                <a16:creationId xmlns:a16="http://schemas.microsoft.com/office/drawing/2014/main" id="{FFBBC0B5-B6FA-1C9C-1B35-532734CEA739}"/>
              </a:ext>
            </a:extLst>
          </p:cNvPr>
          <p:cNvGraphicFramePr>
            <a:graphicFrameLocks noGrp="1"/>
          </p:cNvGraphicFramePr>
          <p:nvPr>
            <p:extLst>
              <p:ext uri="{D42A27DB-BD31-4B8C-83A1-F6EECF244321}">
                <p14:modId xmlns:p14="http://schemas.microsoft.com/office/powerpoint/2010/main" val="4047862848"/>
              </p:ext>
            </p:extLst>
          </p:nvPr>
        </p:nvGraphicFramePr>
        <p:xfrm>
          <a:off x="3506278" y="5838408"/>
          <a:ext cx="5470042" cy="365760"/>
        </p:xfrm>
        <a:graphic>
          <a:graphicData uri="http://schemas.openxmlformats.org/drawingml/2006/table">
            <a:tbl>
              <a:tblPr/>
              <a:tblGrid>
                <a:gridCol w="1967805">
                  <a:extLst>
                    <a:ext uri="{9D8B030D-6E8A-4147-A177-3AD203B41FA5}">
                      <a16:colId xmlns:a16="http://schemas.microsoft.com/office/drawing/2014/main" val="3444372980"/>
                    </a:ext>
                  </a:extLst>
                </a:gridCol>
                <a:gridCol w="3502237">
                  <a:extLst>
                    <a:ext uri="{9D8B030D-6E8A-4147-A177-3AD203B41FA5}">
                      <a16:colId xmlns:a16="http://schemas.microsoft.com/office/drawing/2014/main" val="4224849880"/>
                    </a:ext>
                  </a:extLst>
                </a:gridCol>
              </a:tblGrid>
              <a:tr h="0">
                <a:tc>
                  <a:txBody>
                    <a:bodyPr/>
                    <a:lstStyle/>
                    <a:p>
                      <a:r>
                        <a:rPr lang="fr-FR"/>
                        <a:t>23 January 2024</a:t>
                      </a:r>
                    </a:p>
                  </a:txBody>
                  <a:tcPr anchor="ctr">
                    <a:lnL>
                      <a:noFill/>
                    </a:lnL>
                    <a:lnR>
                      <a:noFill/>
                    </a:lnR>
                    <a:lnT>
                      <a:noFill/>
                    </a:lnT>
                    <a:lnB>
                      <a:noFill/>
                    </a:lnB>
                    <a:noFill/>
                  </a:tcPr>
                </a:tc>
                <a:tc>
                  <a:txBody>
                    <a:bodyPr/>
                    <a:lstStyle/>
                    <a:p>
                      <a:r>
                        <a:rPr lang="fr-FR" dirty="0">
                          <a:hlinkClick r:id="rId9"/>
                        </a:rPr>
                        <a:t>First Public </a:t>
                      </a:r>
                      <a:r>
                        <a:rPr lang="fr-FR" dirty="0" err="1">
                          <a:hlinkClick r:id="rId9"/>
                        </a:rPr>
                        <a:t>Working</a:t>
                      </a:r>
                      <a:r>
                        <a:rPr lang="fr-FR" dirty="0">
                          <a:hlinkClick r:id="rId9"/>
                        </a:rPr>
                        <a:t> Draft</a:t>
                      </a:r>
                      <a:endParaRPr lang="fr-FR" dirty="0"/>
                    </a:p>
                  </a:txBody>
                  <a:tcPr anchor="ctr">
                    <a:lnL>
                      <a:noFill/>
                    </a:lnL>
                    <a:lnR>
                      <a:noFill/>
                    </a:lnR>
                    <a:lnT>
                      <a:noFill/>
                    </a:lnT>
                    <a:lnB>
                      <a:noFill/>
                    </a:lnB>
                    <a:noFill/>
                  </a:tcPr>
                </a:tc>
                <a:extLst>
                  <a:ext uri="{0D108BD9-81ED-4DB2-BD59-A6C34878D82A}">
                    <a16:rowId xmlns:a16="http://schemas.microsoft.com/office/drawing/2014/main" val="2025843965"/>
                  </a:ext>
                </a:extLst>
              </a:tr>
            </a:tbl>
          </a:graphicData>
        </a:graphic>
      </p:graphicFrame>
    </p:spTree>
    <p:extLst>
      <p:ext uri="{BB962C8B-B14F-4D97-AF65-F5344CB8AC3E}">
        <p14:creationId xmlns:p14="http://schemas.microsoft.com/office/powerpoint/2010/main" val="50593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ARIA, support</a:t>
            </a:r>
          </a:p>
        </p:txBody>
      </p:sp>
      <p:sp>
        <p:nvSpPr>
          <p:cNvPr id="4" name="Espace réservé du contenu 3"/>
          <p:cNvSpPr>
            <a:spLocks noGrp="1"/>
          </p:cNvSpPr>
          <p:nvPr>
            <p:ph idx="1"/>
          </p:nvPr>
        </p:nvSpPr>
        <p:spPr>
          <a:xfrm>
            <a:off x="1991544" y="1052736"/>
            <a:ext cx="8496944" cy="5184576"/>
          </a:xfrm>
        </p:spPr>
        <p:txBody>
          <a:bodyPr numCol="1">
            <a:normAutofit/>
          </a:bodyPr>
          <a:lstStyle/>
          <a:p>
            <a:pPr fontAlgn="ctr"/>
            <a:r>
              <a:rPr lang="fr-FR" dirty="0"/>
              <a:t>Navigateurs</a:t>
            </a:r>
          </a:p>
          <a:p>
            <a:pPr lvl="1" fontAlgn="ctr"/>
            <a:r>
              <a:rPr lang="fr-FR" dirty="0"/>
              <a:t>Firefox 3.0+</a:t>
            </a:r>
          </a:p>
          <a:p>
            <a:pPr lvl="1" fontAlgn="ctr"/>
            <a:r>
              <a:rPr lang="fr-FR" dirty="0"/>
              <a:t>Chrome 16</a:t>
            </a:r>
          </a:p>
          <a:p>
            <a:pPr lvl="1" fontAlgn="ctr"/>
            <a:r>
              <a:rPr lang="fr-FR" dirty="0"/>
              <a:t>Safari 4+</a:t>
            </a:r>
          </a:p>
          <a:p>
            <a:pPr lvl="1" fontAlgn="ctr"/>
            <a:r>
              <a:rPr lang="fr-FR" dirty="0" err="1"/>
              <a:t>Opera</a:t>
            </a:r>
            <a:r>
              <a:rPr lang="fr-FR" dirty="0"/>
              <a:t> 9.5+</a:t>
            </a:r>
          </a:p>
          <a:p>
            <a:pPr lvl="1" fontAlgn="ctr"/>
            <a:r>
              <a:rPr lang="fr-FR" dirty="0"/>
              <a:t>Internet Explorer 8+</a:t>
            </a:r>
          </a:p>
          <a:p>
            <a:pPr lvl="1" fontAlgn="ctr"/>
            <a:endParaRPr lang="fr-FR" dirty="0"/>
          </a:p>
          <a:p>
            <a:pPr lvl="1" fontAlgn="ctr"/>
            <a:endParaRPr lang="fr-FR" dirty="0"/>
          </a:p>
          <a:p>
            <a:pPr lvl="1" fontAlgn="ctr"/>
            <a:endParaRPr lang="fr-FR" dirty="0"/>
          </a:p>
          <a:p>
            <a:pPr lvl="1" fontAlgn="ctr"/>
            <a:endParaRPr lang="fr-FR" dirty="0"/>
          </a:p>
          <a:p>
            <a:pPr lvl="1" fontAlgn="ctr"/>
            <a:endParaRPr lang="fr-FR" dirty="0"/>
          </a:p>
          <a:p>
            <a:pPr>
              <a:defRPr/>
            </a:pPr>
            <a:r>
              <a:rPr lang="fr-FR" dirty="0"/>
              <a:t>Support dépend du couple navigateur/aide technique</a:t>
            </a:r>
          </a:p>
          <a:p>
            <a:pPr marL="834300" lvl="1">
              <a:defRPr/>
            </a:pPr>
            <a:r>
              <a:rPr lang="fr-FR" dirty="0"/>
              <a:t>FF/NVDA, </a:t>
            </a:r>
          </a:p>
          <a:p>
            <a:pPr marL="834300" lvl="1">
              <a:defRPr/>
            </a:pPr>
            <a:r>
              <a:rPr lang="fr-FR" dirty="0"/>
              <a:t>Chrome/</a:t>
            </a:r>
            <a:r>
              <a:rPr lang="fr-FR" dirty="0" err="1"/>
              <a:t>Jaws</a:t>
            </a:r>
            <a:r>
              <a:rPr lang="fr-FR" dirty="0"/>
              <a:t>/NVDA</a:t>
            </a:r>
          </a:p>
          <a:p>
            <a:pPr marL="834300" lvl="1">
              <a:defRPr/>
            </a:pPr>
            <a:r>
              <a:rPr lang="fr-FR" dirty="0" err="1"/>
              <a:t>Jaws</a:t>
            </a:r>
            <a:r>
              <a:rPr lang="fr-FR" dirty="0"/>
              <a:t>/Edge </a:t>
            </a:r>
          </a:p>
          <a:p>
            <a:pPr marL="834300" lvl="1">
              <a:defRPr/>
            </a:pPr>
            <a:r>
              <a:rPr lang="fr-FR" dirty="0"/>
              <a:t>Safari/</a:t>
            </a:r>
            <a:r>
              <a:rPr lang="fr-FR" dirty="0" err="1"/>
              <a:t>VoiceOver</a:t>
            </a:r>
            <a:endParaRPr lang="fr-FR" dirty="0"/>
          </a:p>
          <a:p>
            <a:pPr lvl="1" fontAlgn="ctr"/>
            <a:endParaRPr lang="fr-FR" dirty="0"/>
          </a:p>
          <a:p>
            <a:pPr lvl="1" fontAlgn="ctr"/>
            <a:endParaRPr lang="fr-FR" dirty="0"/>
          </a:p>
        </p:txBody>
      </p:sp>
      <p:sp>
        <p:nvSpPr>
          <p:cNvPr id="2" name="ZoneTexte 1"/>
          <p:cNvSpPr txBox="1"/>
          <p:nvPr/>
        </p:nvSpPr>
        <p:spPr>
          <a:xfrm>
            <a:off x="6023993" y="1052737"/>
            <a:ext cx="3935373" cy="2585323"/>
          </a:xfrm>
          <a:prstGeom prst="rect">
            <a:avLst/>
          </a:prstGeom>
          <a:noFill/>
        </p:spPr>
        <p:txBody>
          <a:bodyPr wrap="none" rtlCol="0">
            <a:spAutoFit/>
          </a:bodyPr>
          <a:lstStyle/>
          <a:p>
            <a:pPr marL="285750" indent="-285750" fontAlgn="ctr">
              <a:buBlip>
                <a:blip r:embed="rId2"/>
              </a:buBlip>
            </a:pPr>
            <a:r>
              <a:rPr lang="fr-FR">
                <a:latin typeface="Helvetica 55 Roman" pitchFamily="34" charset="0"/>
              </a:rPr>
              <a:t>Aides techniques</a:t>
            </a:r>
          </a:p>
          <a:p>
            <a:pPr lvl="1" fontAlgn="ctr"/>
            <a:endParaRPr lang="fr-FR"/>
          </a:p>
          <a:p>
            <a:pPr marL="742950" lvl="1" indent="-285750" fontAlgn="ctr">
              <a:buFont typeface="Arial" panose="020B0604020202020204" pitchFamily="34" charset="0"/>
              <a:buChar char="•"/>
            </a:pPr>
            <a:r>
              <a:rPr lang="fr-FR"/>
              <a:t>NVDA 2010.2</a:t>
            </a:r>
          </a:p>
          <a:p>
            <a:pPr marL="742950" lvl="1" indent="-285750" fontAlgn="ctr">
              <a:buFont typeface="Arial" panose="020B0604020202020204" pitchFamily="34" charset="0"/>
              <a:buChar char="•"/>
            </a:pPr>
            <a:r>
              <a:rPr lang="fr-FR" err="1"/>
              <a:t>Orca</a:t>
            </a:r>
            <a:r>
              <a:rPr lang="fr-FR"/>
              <a:t> 2+, </a:t>
            </a:r>
            <a:r>
              <a:rPr lang="fr-FR" err="1"/>
              <a:t>FireFox</a:t>
            </a:r>
            <a:r>
              <a:rPr lang="fr-FR"/>
              <a:t> uniquement</a:t>
            </a:r>
          </a:p>
          <a:p>
            <a:pPr marL="742950" lvl="1" indent="-285750" fontAlgn="ctr">
              <a:buFont typeface="Arial" panose="020B0604020202020204" pitchFamily="34" charset="0"/>
              <a:buChar char="•"/>
            </a:pPr>
            <a:r>
              <a:rPr lang="fr-FR" err="1"/>
              <a:t>VoiceOver</a:t>
            </a:r>
            <a:r>
              <a:rPr lang="fr-FR"/>
              <a:t> OSX 10.5, iOS 4</a:t>
            </a:r>
          </a:p>
          <a:p>
            <a:pPr marL="742950" lvl="1" indent="-285750" fontAlgn="ctr">
              <a:buFont typeface="Arial" panose="020B0604020202020204" pitchFamily="34" charset="0"/>
              <a:buChar char="•"/>
            </a:pPr>
            <a:r>
              <a:rPr lang="fr-FR"/>
              <a:t>JAWS 8</a:t>
            </a:r>
          </a:p>
          <a:p>
            <a:pPr marL="742950" lvl="1" indent="-285750" fontAlgn="ctr">
              <a:buFont typeface="Arial" panose="020B0604020202020204" pitchFamily="34" charset="0"/>
              <a:buChar char="•"/>
            </a:pPr>
            <a:r>
              <a:rPr lang="fr-FR" err="1"/>
              <a:t>Window-Eyes</a:t>
            </a:r>
            <a:r>
              <a:rPr lang="fr-FR"/>
              <a:t> 7</a:t>
            </a:r>
          </a:p>
          <a:p>
            <a:pPr marL="742950" lvl="1" indent="-285750" fontAlgn="ctr">
              <a:buFont typeface="Arial" panose="020B0604020202020204" pitchFamily="34" charset="0"/>
              <a:buChar char="•"/>
            </a:pPr>
            <a:r>
              <a:rPr lang="fr-FR" err="1"/>
              <a:t>ZoomText</a:t>
            </a:r>
            <a:r>
              <a:rPr lang="fr-FR"/>
              <a:t> 10+</a:t>
            </a:r>
          </a:p>
          <a:p>
            <a:endParaRPr lang="fr-FR"/>
          </a:p>
        </p:txBody>
      </p:sp>
    </p:spTree>
    <p:extLst>
      <p:ext uri="{BB962C8B-B14F-4D97-AF65-F5344CB8AC3E}">
        <p14:creationId xmlns:p14="http://schemas.microsoft.com/office/powerpoint/2010/main" val="2719582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Support d’Aria </a:t>
            </a:r>
          </a:p>
        </p:txBody>
      </p:sp>
      <p:sp>
        <p:nvSpPr>
          <p:cNvPr id="3" name="Espace réservé du texte 2"/>
          <p:cNvSpPr>
            <a:spLocks noGrp="1"/>
          </p:cNvSpPr>
          <p:nvPr>
            <p:ph type="body" sz="quarter" idx="11"/>
          </p:nvPr>
        </p:nvSpPr>
        <p:spPr>
          <a:xfrm>
            <a:off x="1343472" y="977117"/>
            <a:ext cx="9382943" cy="3748027"/>
          </a:xfrm>
        </p:spPr>
        <p:txBody>
          <a:bodyPr/>
          <a:lstStyle/>
          <a:p>
            <a:pPr marL="285750" indent="-285750">
              <a:buFont typeface="Arial" panose="020B0604020202020204" pitchFamily="34" charset="0"/>
              <a:buChar char="•"/>
            </a:pPr>
            <a:r>
              <a:rPr lang="fr-FR" dirty="0">
                <a:hlinkClick r:id="rId2"/>
              </a:rPr>
              <a:t>https://a11ysupport.io/tests/</a:t>
            </a:r>
            <a:r>
              <a:rPr lang="fr-FR" dirty="0"/>
              <a:t> </a:t>
            </a:r>
          </a:p>
          <a:p>
            <a:pPr marL="285750" indent="-285750">
              <a:spcBef>
                <a:spcPts val="0"/>
              </a:spcBef>
              <a:buFont typeface="Arial" panose="020B0604020202020204" pitchFamily="34" charset="0"/>
              <a:buChar char="•"/>
            </a:pPr>
            <a:r>
              <a:rPr lang="fr-FR">
                <a:latin typeface="Calibri" panose="020F0502020204030204" pitchFamily="34" charset="0"/>
                <a:hlinkClick r:id="rId3"/>
              </a:rPr>
              <a:t>https</a:t>
            </a:r>
            <a:r>
              <a:rPr lang="fr-FR" dirty="0">
                <a:latin typeface="Calibri" panose="020F0502020204030204" pitchFamily="34" charset="0"/>
                <a:hlinkClick r:id="rId3"/>
              </a:rPr>
              <a:t>://caniuse.com/</a:t>
            </a:r>
            <a:endParaRPr lang="fr-FR" dirty="0">
              <a:latin typeface="Calibri" panose="020F0502020204030204" pitchFamily="34" charset="0"/>
            </a:endParaRPr>
          </a:p>
          <a:p>
            <a:pPr marL="285750" indent="-285750">
              <a:spcBef>
                <a:spcPts val="0"/>
              </a:spcBef>
              <a:buFont typeface="Arial" panose="020B0604020202020204" pitchFamily="34" charset="0"/>
              <a:buChar char="•"/>
            </a:pPr>
            <a:r>
              <a:rPr lang="fr-FR" dirty="0">
                <a:latin typeface="Calibri" panose="020F0502020204030204" pitchFamily="34" charset="0"/>
                <a:hlinkClick r:id="rId4"/>
              </a:rPr>
              <a:t>https://www.powermapper.com/</a:t>
            </a:r>
            <a:endParaRPr lang="fr-FR" dirty="0">
              <a:latin typeface="Calibri" panose="020F0502020204030204" pitchFamily="34" charset="0"/>
            </a:endParaRPr>
          </a:p>
          <a:p>
            <a:pPr marL="285750" indent="-285750">
              <a:spcBef>
                <a:spcPts val="0"/>
              </a:spcBef>
              <a:buFont typeface="Arial" panose="020B0604020202020204" pitchFamily="34" charset="0"/>
              <a:buChar char="•"/>
            </a:pPr>
            <a:endParaRPr lang="fr-FR" dirty="0">
              <a:latin typeface="Calibri" panose="020F0502020204030204" pitchFamily="34" charset="0"/>
            </a:endParaRPr>
          </a:p>
          <a:p>
            <a:pPr marL="285750" indent="-285750">
              <a:spcBef>
                <a:spcPts val="0"/>
              </a:spcBef>
              <a:buFont typeface="Arial" panose="020B0604020202020204" pitchFamily="34" charset="0"/>
              <a:buChar char="•"/>
            </a:pPr>
            <a:endParaRPr lang="fr-FR" dirty="0">
              <a:latin typeface="Calibri" panose="020F0502020204030204" pitchFamily="34" charset="0"/>
            </a:endParaRPr>
          </a:p>
          <a:p>
            <a:r>
              <a:rPr lang="fr-FR" dirty="0"/>
              <a:t> </a:t>
            </a:r>
          </a:p>
        </p:txBody>
      </p:sp>
      <p:pic>
        <p:nvPicPr>
          <p:cNvPr id="7" name="Image 6">
            <a:extLst>
              <a:ext uri="{FF2B5EF4-FFF2-40B4-BE49-F238E27FC236}">
                <a16:creationId xmlns:a16="http://schemas.microsoft.com/office/drawing/2014/main" id="{72EC1BD8-F638-B121-7B7B-96E06EDC1836}"/>
              </a:ext>
            </a:extLst>
          </p:cNvPr>
          <p:cNvPicPr>
            <a:picLocks noChangeAspect="1"/>
          </p:cNvPicPr>
          <p:nvPr/>
        </p:nvPicPr>
        <p:blipFill>
          <a:blip r:embed="rId5"/>
          <a:stretch>
            <a:fillRect/>
          </a:stretch>
        </p:blipFill>
        <p:spPr>
          <a:xfrm>
            <a:off x="3705056" y="2132856"/>
            <a:ext cx="8486944" cy="4600817"/>
          </a:xfrm>
          <a:prstGeom prst="rect">
            <a:avLst/>
          </a:prstGeom>
        </p:spPr>
      </p:pic>
      <p:sp>
        <p:nvSpPr>
          <p:cNvPr id="8" name="Rectangle 7">
            <a:extLst>
              <a:ext uri="{FF2B5EF4-FFF2-40B4-BE49-F238E27FC236}">
                <a16:creationId xmlns:a16="http://schemas.microsoft.com/office/drawing/2014/main" id="{A0736CC6-72DF-AB6F-6CBF-E260F588AF33}"/>
              </a:ext>
            </a:extLst>
          </p:cNvPr>
          <p:cNvSpPr/>
          <p:nvPr/>
        </p:nvSpPr>
        <p:spPr>
          <a:xfrm>
            <a:off x="9624392" y="4719586"/>
            <a:ext cx="1224136" cy="3655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8331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ARIA, les rôles 1/2</a:t>
            </a:r>
          </a:p>
        </p:txBody>
      </p:sp>
      <p:sp>
        <p:nvSpPr>
          <p:cNvPr id="2" name="ZoneTexte 1"/>
          <p:cNvSpPr txBox="1"/>
          <p:nvPr/>
        </p:nvSpPr>
        <p:spPr>
          <a:xfrm>
            <a:off x="1271464" y="940419"/>
            <a:ext cx="8856984" cy="5656933"/>
          </a:xfrm>
          <a:prstGeom prst="rect">
            <a:avLst/>
          </a:prstGeom>
          <a:noFill/>
        </p:spPr>
        <p:txBody>
          <a:bodyPr wrap="square" rtlCol="0">
            <a:spAutoFit/>
          </a:bodyPr>
          <a:lstStyle/>
          <a:p>
            <a:pPr marL="263525" indent="-263525" eaLnBrk="0" fontAlgn="base" hangingPunct="0">
              <a:spcBef>
                <a:spcPct val="20000"/>
              </a:spcBef>
              <a:spcAft>
                <a:spcPct val="0"/>
              </a:spcAft>
              <a:buClr>
                <a:srgbClr val="FF6600"/>
              </a:buClr>
              <a:buSzPct val="80000"/>
              <a:buFont typeface="Wingdings" pitchFamily="2" charset="2"/>
              <a:buChar char="n"/>
            </a:pPr>
            <a:r>
              <a:rPr lang="fr-FR" altLang="fr-FR" sz="1600" kern="0" dirty="0">
                <a:cs typeface="Arial"/>
              </a:rPr>
              <a:t>Modifie/donne de la sémantique à un élément HTML, et décrire le contenu de la balise</a:t>
            </a:r>
          </a:p>
          <a:p>
            <a:pPr marL="263525" indent="-263525" eaLnBrk="0" fontAlgn="base" hangingPunct="0">
              <a:spcBef>
                <a:spcPct val="20000"/>
              </a:spcBef>
              <a:spcAft>
                <a:spcPct val="0"/>
              </a:spcAft>
              <a:buClr>
                <a:srgbClr val="FF6600"/>
              </a:buClr>
              <a:buSzPct val="80000"/>
              <a:buFont typeface="Wingdings" pitchFamily="2" charset="2"/>
              <a:buChar char="n"/>
            </a:pPr>
            <a:r>
              <a:rPr lang="fr-FR" altLang="fr-FR" sz="1600" kern="0" dirty="0">
                <a:cs typeface="Arial"/>
              </a:rPr>
              <a:t>Mise en place attribut : role="xxx", facile à mettre en œuvre et meilleur support d’ARIA</a:t>
            </a:r>
          </a:p>
          <a:p>
            <a:pPr eaLnBrk="0" fontAlgn="base" hangingPunct="0">
              <a:spcBef>
                <a:spcPct val="20000"/>
              </a:spcBef>
              <a:spcAft>
                <a:spcPct val="0"/>
              </a:spcAft>
              <a:buClr>
                <a:srgbClr val="FF6600"/>
              </a:buClr>
              <a:buSzPct val="80000"/>
            </a:pPr>
            <a:endParaRPr lang="fr-FR" altLang="fr-FR" sz="1600" kern="0" dirty="0">
              <a:cs typeface="Arial"/>
            </a:endParaRPr>
          </a:p>
          <a:p>
            <a:pPr marL="285750" indent="-285750" fontAlgn="t">
              <a:buClr>
                <a:schemeClr val="accent1"/>
              </a:buClr>
              <a:buFont typeface="Wingdings" panose="05000000000000000000" pitchFamily="2" charset="2"/>
              <a:buChar char="§"/>
            </a:pPr>
            <a:r>
              <a:rPr lang="fr-FR" altLang="fr-FR" dirty="0">
                <a:cs typeface="Arial" charset="0"/>
              </a:rPr>
              <a:t>Les rôles </a:t>
            </a:r>
            <a:r>
              <a:rPr lang="fr-FR" altLang="fr-FR" b="1" dirty="0">
                <a:cs typeface="Arial" charset="0"/>
              </a:rPr>
              <a:t>Widget</a:t>
            </a:r>
            <a:r>
              <a:rPr lang="fr-FR" altLang="fr-FR" dirty="0">
                <a:cs typeface="Arial" charset="0"/>
              </a:rPr>
              <a:t> permettent de décrire des widgets d'interface utilisateur autonomes, ainsi que des combinaisons de widgets :</a:t>
            </a:r>
          </a:p>
          <a:p>
            <a:pPr marL="363538" lvl="1" indent="-285750" fontAlgn="t">
              <a:buClr>
                <a:schemeClr val="accent1"/>
              </a:buClr>
              <a:buFont typeface="Courier New" panose="02070309020205020404" pitchFamily="49" charset="0"/>
              <a:buChar char="o"/>
            </a:pPr>
            <a:r>
              <a:rPr lang="fr-FR" b="1" dirty="0">
                <a:solidFill>
                  <a:srgbClr val="000000"/>
                </a:solidFill>
                <a:latin typeface="Helvetica 55 Roman" panose="02000503040000020004" pitchFamily="2" charset="0"/>
              </a:rPr>
              <a:t>Standalone user interface widget : </a:t>
            </a:r>
            <a:r>
              <a:rPr lang="fr-FR" dirty="0">
                <a:solidFill>
                  <a:srgbClr val="000000"/>
                </a:solidFill>
                <a:latin typeface="Helvetica 55 Roman" panose="02000503040000020004" pitchFamily="2" charset="0"/>
              </a:rPr>
              <a:t>composent des widgets plus complexes</a:t>
            </a:r>
            <a:endParaRPr lang="fr-FR" dirty="0">
              <a:latin typeface="Arial" panose="020B0604020202020204" pitchFamily="34" charset="0"/>
            </a:endParaRPr>
          </a:p>
          <a:p>
            <a:pPr marL="363538" lvl="1" indent="-285750" fontAlgn="t">
              <a:buClr>
                <a:schemeClr val="accent1"/>
              </a:buClr>
              <a:buFont typeface="Courier New" panose="02070309020205020404" pitchFamily="49" charset="0"/>
              <a:buChar char="o"/>
            </a:pPr>
            <a:r>
              <a:rPr lang="fr-FR" b="1" dirty="0">
                <a:solidFill>
                  <a:srgbClr val="000000"/>
                </a:solidFill>
                <a:latin typeface="Helvetica 55 Roman" panose="02000503040000020004" pitchFamily="2" charset="0"/>
              </a:rPr>
              <a:t>Composite user interface widget : </a:t>
            </a:r>
            <a:r>
              <a:rPr lang="fr-FR" dirty="0">
                <a:solidFill>
                  <a:srgbClr val="000000"/>
                </a:solidFill>
                <a:latin typeface="Helvetica 55 Roman" panose="02000503040000020004" pitchFamily="2" charset="0"/>
              </a:rPr>
              <a:t>agissent comme conteneurs pour les précédents</a:t>
            </a:r>
          </a:p>
          <a:p>
            <a:pPr marL="77788" lvl="1" fontAlgn="t">
              <a:buClr>
                <a:schemeClr val="accent1"/>
              </a:buClr>
            </a:pPr>
            <a:endParaRPr lang="fr-FR" dirty="0">
              <a:latin typeface="Arial" panose="020B0604020202020204" pitchFamily="34" charset="0"/>
            </a:endParaRPr>
          </a:p>
          <a:p>
            <a:pPr marL="285750" indent="-285750" fontAlgn="t">
              <a:buClr>
                <a:schemeClr val="accent1"/>
              </a:buClr>
              <a:buFont typeface="Wingdings" panose="05000000000000000000" pitchFamily="2" charset="2"/>
              <a:buChar char="§"/>
            </a:pPr>
            <a:r>
              <a:rPr lang="fr-FR" b="1" dirty="0">
                <a:solidFill>
                  <a:srgbClr val="000000"/>
                </a:solidFill>
                <a:latin typeface="Helvetica 55 Roman" panose="02000503040000020004" pitchFamily="2" charset="0"/>
              </a:rPr>
              <a:t>Document structure : </a:t>
            </a:r>
            <a:r>
              <a:rPr lang="fr-FR" altLang="fr-FR" dirty="0">
                <a:cs typeface="Arial" charset="0"/>
              </a:rPr>
              <a:t>clarifient la structure du document et permettent d'organiser le contenu. </a:t>
            </a:r>
          </a:p>
          <a:p>
            <a:pPr marL="285750" indent="-285750" fontAlgn="t">
              <a:buClr>
                <a:schemeClr val="accent1"/>
              </a:buClr>
              <a:buFont typeface="Wingdings" panose="05000000000000000000" pitchFamily="2" charset="2"/>
              <a:buChar char="§"/>
            </a:pPr>
            <a:endParaRPr lang="fr-FR" dirty="0">
              <a:latin typeface="Arial" panose="020B0604020202020204" pitchFamily="34" charset="0"/>
            </a:endParaRPr>
          </a:p>
          <a:p>
            <a:pPr marL="285750" indent="-285750" fontAlgn="t">
              <a:buClr>
                <a:schemeClr val="accent1"/>
              </a:buClr>
              <a:buFont typeface="Wingdings" panose="05000000000000000000" pitchFamily="2" charset="2"/>
              <a:buChar char="§"/>
            </a:pPr>
            <a:r>
              <a:rPr lang="fr-FR" b="1" dirty="0">
                <a:solidFill>
                  <a:srgbClr val="000000"/>
                </a:solidFill>
                <a:latin typeface="Helvetica 55 Roman" panose="02000503040000020004" pitchFamily="2" charset="0"/>
              </a:rPr>
              <a:t>Landmark : </a:t>
            </a:r>
            <a:r>
              <a:rPr lang="fr-FR" altLang="fr-FR" dirty="0">
                <a:cs typeface="Arial" charset="0"/>
              </a:rPr>
              <a:t>définissent les différentes sections du document et permettent d’orienter la navigation. </a:t>
            </a:r>
          </a:p>
          <a:p>
            <a:pPr marL="285750" indent="-285750" fontAlgn="t">
              <a:buClr>
                <a:schemeClr val="accent1"/>
              </a:buClr>
              <a:buFont typeface="Wingdings" panose="05000000000000000000" pitchFamily="2" charset="2"/>
              <a:buChar char="§"/>
            </a:pPr>
            <a:endParaRPr lang="fr-FR" dirty="0">
              <a:latin typeface="Arial" panose="020B0604020202020204" pitchFamily="34" charset="0"/>
            </a:endParaRPr>
          </a:p>
          <a:p>
            <a:pPr marL="285750" indent="-285750" fontAlgn="t">
              <a:buClr>
                <a:schemeClr val="accent1"/>
              </a:buClr>
              <a:buFont typeface="Wingdings" panose="05000000000000000000" pitchFamily="2" charset="2"/>
              <a:buChar char="§"/>
            </a:pPr>
            <a:r>
              <a:rPr lang="fr-FR" b="1" dirty="0">
                <a:solidFill>
                  <a:srgbClr val="000000"/>
                </a:solidFill>
                <a:latin typeface="Helvetica 55 Roman" panose="02000503040000020004" pitchFamily="2" charset="0"/>
              </a:rPr>
              <a:t>Live region : </a:t>
            </a:r>
            <a:r>
              <a:rPr lang="fr-FR" dirty="0">
                <a:solidFill>
                  <a:srgbClr val="000000"/>
                </a:solidFill>
                <a:latin typeface="Helvetica 55 Roman" panose="02000503040000020004" pitchFamily="2" charset="0"/>
              </a:rPr>
              <a:t>définissent les types de live region</a:t>
            </a:r>
            <a:endParaRPr lang="fr-FR" b="1" dirty="0">
              <a:solidFill>
                <a:srgbClr val="000000"/>
              </a:solidFill>
              <a:latin typeface="Helvetica 55 Roman" panose="02000503040000020004" pitchFamily="2" charset="0"/>
            </a:endParaRPr>
          </a:p>
          <a:p>
            <a:pPr fontAlgn="t">
              <a:buClr>
                <a:schemeClr val="accent1"/>
              </a:buClr>
            </a:pPr>
            <a:r>
              <a:rPr lang="fr-FR" b="1" dirty="0">
                <a:solidFill>
                  <a:srgbClr val="000000"/>
                </a:solidFill>
                <a:latin typeface="Helvetica 55 Roman" panose="02000503040000020004" pitchFamily="2" charset="0"/>
              </a:rPr>
              <a:t> </a:t>
            </a:r>
            <a:endParaRPr lang="fr-FR" dirty="0">
              <a:latin typeface="Arial" panose="020B0604020202020204" pitchFamily="34" charset="0"/>
            </a:endParaRPr>
          </a:p>
          <a:p>
            <a:pPr marL="285750" indent="-285750" fontAlgn="t">
              <a:buClr>
                <a:schemeClr val="accent1"/>
              </a:buClr>
              <a:buFont typeface="Wingdings" panose="05000000000000000000" pitchFamily="2" charset="2"/>
              <a:buChar char="§"/>
            </a:pPr>
            <a:r>
              <a:rPr lang="fr-FR" b="1" dirty="0" err="1">
                <a:solidFill>
                  <a:srgbClr val="000000"/>
                </a:solidFill>
                <a:latin typeface="Helvetica 55 Roman" panose="02000503040000020004" pitchFamily="2" charset="0"/>
              </a:rPr>
              <a:t>Window</a:t>
            </a:r>
            <a:r>
              <a:rPr lang="fr-FR" b="1" dirty="0">
                <a:solidFill>
                  <a:srgbClr val="000000"/>
                </a:solidFill>
                <a:latin typeface="Helvetica 55 Roman" panose="02000503040000020004" pitchFamily="2" charset="0"/>
              </a:rPr>
              <a:t> : </a:t>
            </a:r>
            <a:r>
              <a:rPr lang="fr-FR" altLang="fr-FR" dirty="0">
                <a:cs typeface="Arial" charset="0"/>
              </a:rPr>
              <a:t>agissent comme des fenêtres dans l’app ou le navigateur. </a:t>
            </a:r>
          </a:p>
          <a:p>
            <a:pPr marL="285750" indent="-285750" fontAlgn="t">
              <a:buClr>
                <a:schemeClr val="accent1"/>
              </a:buClr>
              <a:buFont typeface="Wingdings" panose="05000000000000000000" pitchFamily="2" charset="2"/>
              <a:buChar char="§"/>
            </a:pPr>
            <a:endParaRPr lang="fr-FR" dirty="0">
              <a:latin typeface="Arial" panose="020B0604020202020204" pitchFamily="34" charset="0"/>
            </a:endParaRPr>
          </a:p>
          <a:p>
            <a:pPr marL="263525" indent="-263525" eaLnBrk="0" fontAlgn="base" hangingPunct="0">
              <a:spcBef>
                <a:spcPct val="20000"/>
              </a:spcBef>
              <a:spcAft>
                <a:spcPct val="0"/>
              </a:spcAft>
              <a:buClr>
                <a:srgbClr val="FF6600"/>
              </a:buClr>
              <a:buSzPct val="80000"/>
              <a:buFont typeface="Wingdings" pitchFamily="2" charset="2"/>
              <a:buChar char="n"/>
            </a:pPr>
            <a:endParaRPr lang="fr-FR" altLang="fr-FR" sz="1600" kern="0" dirty="0">
              <a:cs typeface="Arial"/>
            </a:endParaRPr>
          </a:p>
        </p:txBody>
      </p:sp>
    </p:spTree>
    <p:extLst>
      <p:ext uri="{BB962C8B-B14F-4D97-AF65-F5344CB8AC3E}">
        <p14:creationId xmlns:p14="http://schemas.microsoft.com/office/powerpoint/2010/main" val="3197407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ARIA, les rôles 2/2 </a:t>
            </a:r>
          </a:p>
        </p:txBody>
      </p:sp>
      <p:sp>
        <p:nvSpPr>
          <p:cNvPr id="4" name="Espace réservé du contenu 3"/>
          <p:cNvSpPr>
            <a:spLocks noGrp="1"/>
          </p:cNvSpPr>
          <p:nvPr>
            <p:ph idx="1"/>
          </p:nvPr>
        </p:nvSpPr>
        <p:spPr>
          <a:xfrm>
            <a:off x="1991544" y="1052736"/>
            <a:ext cx="8496944" cy="5184576"/>
          </a:xfrm>
        </p:spPr>
        <p:txBody>
          <a:bodyPr numCol="1">
            <a:normAutofit/>
          </a:bodyPr>
          <a:lstStyle/>
          <a:p>
            <a:pPr lvl="1" fontAlgn="ctr"/>
            <a:endParaRPr lang="fr-FR"/>
          </a:p>
          <a:p>
            <a:pPr lvl="1" fontAlgn="ctr"/>
            <a:endParaRPr lang="fr-FR"/>
          </a:p>
        </p:txBody>
      </p:sp>
      <p:graphicFrame>
        <p:nvGraphicFramePr>
          <p:cNvPr id="9" name="Tableau 9">
            <a:extLst>
              <a:ext uri="{FF2B5EF4-FFF2-40B4-BE49-F238E27FC236}">
                <a16:creationId xmlns:a16="http://schemas.microsoft.com/office/drawing/2014/main" id="{070380BB-47B0-32AB-6924-AE65D5239326}"/>
              </a:ext>
            </a:extLst>
          </p:cNvPr>
          <p:cNvGraphicFramePr>
            <a:graphicFrameLocks noGrp="1"/>
          </p:cNvGraphicFramePr>
          <p:nvPr>
            <p:extLst>
              <p:ext uri="{D42A27DB-BD31-4B8C-83A1-F6EECF244321}">
                <p14:modId xmlns:p14="http://schemas.microsoft.com/office/powerpoint/2010/main" val="3800083634"/>
              </p:ext>
            </p:extLst>
          </p:nvPr>
        </p:nvGraphicFramePr>
        <p:xfrm>
          <a:off x="1343472" y="898882"/>
          <a:ext cx="9184591" cy="5730240"/>
        </p:xfrm>
        <a:graphic>
          <a:graphicData uri="http://schemas.openxmlformats.org/drawingml/2006/table">
            <a:tbl>
              <a:tblPr firstRow="1" bandRow="1">
                <a:tableStyleId>{5C22544A-7EE6-4342-B048-85BDC9FD1C3A}</a:tableStyleId>
              </a:tblPr>
              <a:tblGrid>
                <a:gridCol w="1866789">
                  <a:extLst>
                    <a:ext uri="{9D8B030D-6E8A-4147-A177-3AD203B41FA5}">
                      <a16:colId xmlns:a16="http://schemas.microsoft.com/office/drawing/2014/main" val="598356215"/>
                    </a:ext>
                  </a:extLst>
                </a:gridCol>
                <a:gridCol w="1172021">
                  <a:extLst>
                    <a:ext uri="{9D8B030D-6E8A-4147-A177-3AD203B41FA5}">
                      <a16:colId xmlns:a16="http://schemas.microsoft.com/office/drawing/2014/main" val="2227903000"/>
                    </a:ext>
                  </a:extLst>
                </a:gridCol>
                <a:gridCol w="1445103">
                  <a:extLst>
                    <a:ext uri="{9D8B030D-6E8A-4147-A177-3AD203B41FA5}">
                      <a16:colId xmlns:a16="http://schemas.microsoft.com/office/drawing/2014/main" val="2616235308"/>
                    </a:ext>
                  </a:extLst>
                </a:gridCol>
                <a:gridCol w="1300593">
                  <a:extLst>
                    <a:ext uri="{9D8B030D-6E8A-4147-A177-3AD203B41FA5}">
                      <a16:colId xmlns:a16="http://schemas.microsoft.com/office/drawing/2014/main" val="1702794668"/>
                    </a:ext>
                  </a:extLst>
                </a:gridCol>
                <a:gridCol w="1451790">
                  <a:extLst>
                    <a:ext uri="{9D8B030D-6E8A-4147-A177-3AD203B41FA5}">
                      <a16:colId xmlns:a16="http://schemas.microsoft.com/office/drawing/2014/main" val="3417906549"/>
                    </a:ext>
                  </a:extLst>
                </a:gridCol>
                <a:gridCol w="936104">
                  <a:extLst>
                    <a:ext uri="{9D8B030D-6E8A-4147-A177-3AD203B41FA5}">
                      <a16:colId xmlns:a16="http://schemas.microsoft.com/office/drawing/2014/main" val="3010876494"/>
                    </a:ext>
                  </a:extLst>
                </a:gridCol>
                <a:gridCol w="1012191">
                  <a:extLst>
                    <a:ext uri="{9D8B030D-6E8A-4147-A177-3AD203B41FA5}">
                      <a16:colId xmlns:a16="http://schemas.microsoft.com/office/drawing/2014/main" val="631598276"/>
                    </a:ext>
                  </a:extLst>
                </a:gridCol>
              </a:tblGrid>
              <a:tr h="885050">
                <a:tc>
                  <a:txBody>
                    <a:bodyPr/>
                    <a:lstStyle/>
                    <a:p>
                      <a:r>
                        <a:rPr lang="fr-FR" sz="1400" noProof="0">
                          <a:solidFill>
                            <a:schemeClr val="tx2"/>
                          </a:solidFill>
                        </a:rPr>
                        <a:t>Standalone user interface widget</a:t>
                      </a:r>
                    </a:p>
                  </a:txBody>
                  <a:tcPr/>
                </a:tc>
                <a:tc>
                  <a:txBody>
                    <a:bodyPr/>
                    <a:lstStyle/>
                    <a:p>
                      <a:r>
                        <a:rPr lang="fr-FR" sz="1400" noProof="0">
                          <a:solidFill>
                            <a:schemeClr val="tx2"/>
                          </a:solidFill>
                        </a:rPr>
                        <a:t>Composite user interface widget</a:t>
                      </a:r>
                    </a:p>
                  </a:txBody>
                  <a:tcPr/>
                </a:tc>
                <a:tc gridSpan="2">
                  <a:txBody>
                    <a:bodyPr/>
                    <a:lstStyle/>
                    <a:p>
                      <a:r>
                        <a:rPr lang="fr-FR" sz="1400" noProof="0" dirty="0">
                          <a:solidFill>
                            <a:schemeClr val="tx2"/>
                          </a:solidFill>
                        </a:rPr>
                        <a:t>Document structure</a:t>
                      </a:r>
                    </a:p>
                  </a:txBody>
                  <a:tcPr/>
                </a:tc>
                <a:tc hMerge="1">
                  <a:txBody>
                    <a:bodyPr/>
                    <a:lstStyle/>
                    <a:p>
                      <a:endParaRPr lang="fr-FR" dirty="0"/>
                    </a:p>
                  </a:txBody>
                  <a:tcPr/>
                </a:tc>
                <a:tc>
                  <a:txBody>
                    <a:bodyPr/>
                    <a:lstStyle/>
                    <a:p>
                      <a:r>
                        <a:rPr lang="fr-FR" sz="1400" noProof="0">
                          <a:solidFill>
                            <a:schemeClr val="tx2"/>
                          </a:solidFill>
                        </a:rPr>
                        <a:t>Landmark</a:t>
                      </a:r>
                    </a:p>
                  </a:txBody>
                  <a:tcPr/>
                </a:tc>
                <a:tc>
                  <a:txBody>
                    <a:bodyPr/>
                    <a:lstStyle/>
                    <a:p>
                      <a:r>
                        <a:rPr lang="fr-FR" sz="1400" noProof="0">
                          <a:solidFill>
                            <a:schemeClr val="tx2"/>
                          </a:solidFill>
                        </a:rPr>
                        <a:t>Live region</a:t>
                      </a:r>
                    </a:p>
                  </a:txBody>
                  <a:tcPr/>
                </a:tc>
                <a:tc>
                  <a:txBody>
                    <a:bodyPr/>
                    <a:lstStyle/>
                    <a:p>
                      <a:r>
                        <a:rPr lang="fr-FR" sz="1400" noProof="0">
                          <a:solidFill>
                            <a:schemeClr val="tx2"/>
                          </a:solidFill>
                        </a:rPr>
                        <a:t>Window</a:t>
                      </a:r>
                    </a:p>
                  </a:txBody>
                  <a:tcPr/>
                </a:tc>
                <a:extLst>
                  <a:ext uri="{0D108BD9-81ED-4DB2-BD59-A6C34878D82A}">
                    <a16:rowId xmlns:a16="http://schemas.microsoft.com/office/drawing/2014/main" val="2356664849"/>
                  </a:ext>
                </a:extLst>
              </a:tr>
              <a:tr h="4609575">
                <a:tc>
                  <a:txBody>
                    <a:bodyPr/>
                    <a:lstStyle/>
                    <a:p>
                      <a:r>
                        <a:rPr lang="fr-FR" sz="1400" dirty="0" err="1">
                          <a:solidFill>
                            <a:schemeClr val="tx1"/>
                          </a:solidFill>
                          <a:hlinkClick r:id="rId2">
                            <a:extLst>
                              <a:ext uri="{A12FA001-AC4F-418D-AE19-62706E023703}">
                                <ahyp:hlinkClr xmlns:ahyp="http://schemas.microsoft.com/office/drawing/2018/hyperlinkcolor" val="tx"/>
                              </a:ext>
                            </a:extLst>
                          </a:hlinkClick>
                        </a:rPr>
                        <a:t>button</a:t>
                      </a:r>
                      <a:endParaRPr lang="fr-FR" sz="1400" dirty="0">
                        <a:solidFill>
                          <a:schemeClr val="tx1"/>
                        </a:solidFill>
                      </a:endParaRPr>
                    </a:p>
                    <a:p>
                      <a:r>
                        <a:rPr lang="fr-FR" sz="1400" dirty="0" err="1">
                          <a:solidFill>
                            <a:schemeClr val="tx1"/>
                          </a:solidFill>
                          <a:hlinkClick r:id="rId3">
                            <a:extLst>
                              <a:ext uri="{A12FA001-AC4F-418D-AE19-62706E023703}">
                                <ahyp:hlinkClr xmlns:ahyp="http://schemas.microsoft.com/office/drawing/2018/hyperlinkcolor" val="tx"/>
                              </a:ext>
                            </a:extLst>
                          </a:hlinkClick>
                        </a:rPr>
                        <a:t>checkbox</a:t>
                      </a:r>
                      <a:endParaRPr lang="fr-FR" sz="1400" dirty="0">
                        <a:solidFill>
                          <a:schemeClr val="tx1"/>
                        </a:solidFill>
                      </a:endParaRPr>
                    </a:p>
                    <a:p>
                      <a:r>
                        <a:rPr lang="fr-FR" sz="1400" dirty="0" err="1">
                          <a:solidFill>
                            <a:schemeClr val="tx1"/>
                          </a:solidFill>
                          <a:hlinkClick r:id="rId4">
                            <a:extLst>
                              <a:ext uri="{A12FA001-AC4F-418D-AE19-62706E023703}">
                                <ahyp:hlinkClr xmlns:ahyp="http://schemas.microsoft.com/office/drawing/2018/hyperlinkcolor" val="tx"/>
                              </a:ext>
                            </a:extLst>
                          </a:hlinkClick>
                        </a:rPr>
                        <a:t>gridcell</a:t>
                      </a:r>
                      <a:endParaRPr lang="fr-FR" sz="1400" dirty="0">
                        <a:solidFill>
                          <a:schemeClr val="tx1"/>
                        </a:solidFill>
                      </a:endParaRPr>
                    </a:p>
                    <a:p>
                      <a:r>
                        <a:rPr lang="fr-FR" sz="1400" dirty="0" err="1">
                          <a:solidFill>
                            <a:schemeClr val="tx1"/>
                          </a:solidFill>
                          <a:hlinkClick r:id="rId5">
                            <a:extLst>
                              <a:ext uri="{A12FA001-AC4F-418D-AE19-62706E023703}">
                                <ahyp:hlinkClr xmlns:ahyp="http://schemas.microsoft.com/office/drawing/2018/hyperlinkcolor" val="tx"/>
                              </a:ext>
                            </a:extLst>
                          </a:hlinkClick>
                        </a:rPr>
                        <a:t>link</a:t>
                      </a:r>
                      <a:endParaRPr lang="fr-FR" sz="1400" dirty="0">
                        <a:solidFill>
                          <a:schemeClr val="tx1"/>
                        </a:solidFill>
                      </a:endParaRPr>
                    </a:p>
                    <a:p>
                      <a:r>
                        <a:rPr lang="fr-FR" sz="1400" dirty="0" err="1">
                          <a:solidFill>
                            <a:schemeClr val="tx1"/>
                          </a:solidFill>
                          <a:hlinkClick r:id="rId6">
                            <a:extLst>
                              <a:ext uri="{A12FA001-AC4F-418D-AE19-62706E023703}">
                                <ahyp:hlinkClr xmlns:ahyp="http://schemas.microsoft.com/office/drawing/2018/hyperlinkcolor" val="tx"/>
                              </a:ext>
                            </a:extLst>
                          </a:hlinkClick>
                        </a:rPr>
                        <a:t>menuitem</a:t>
                      </a:r>
                      <a:endParaRPr lang="fr-FR" sz="1400" dirty="0">
                        <a:solidFill>
                          <a:schemeClr val="tx1"/>
                        </a:solidFill>
                      </a:endParaRPr>
                    </a:p>
                    <a:p>
                      <a:r>
                        <a:rPr lang="fr-FR" sz="1400" dirty="0" err="1">
                          <a:solidFill>
                            <a:schemeClr val="tx1"/>
                          </a:solidFill>
                          <a:hlinkClick r:id="rId7">
                            <a:extLst>
                              <a:ext uri="{A12FA001-AC4F-418D-AE19-62706E023703}">
                                <ahyp:hlinkClr xmlns:ahyp="http://schemas.microsoft.com/office/drawing/2018/hyperlinkcolor" val="tx"/>
                              </a:ext>
                            </a:extLst>
                          </a:hlinkClick>
                        </a:rPr>
                        <a:t>menuitemcheckbox</a:t>
                      </a:r>
                      <a:endParaRPr lang="fr-FR" sz="1400" dirty="0">
                        <a:solidFill>
                          <a:schemeClr val="tx1"/>
                        </a:solidFill>
                      </a:endParaRPr>
                    </a:p>
                    <a:p>
                      <a:r>
                        <a:rPr lang="fr-FR" sz="1400" dirty="0" err="1">
                          <a:solidFill>
                            <a:schemeClr val="tx1"/>
                          </a:solidFill>
                          <a:hlinkClick r:id="rId8">
                            <a:extLst>
                              <a:ext uri="{A12FA001-AC4F-418D-AE19-62706E023703}">
                                <ahyp:hlinkClr xmlns:ahyp="http://schemas.microsoft.com/office/drawing/2018/hyperlinkcolor" val="tx"/>
                              </a:ext>
                            </a:extLst>
                          </a:hlinkClick>
                        </a:rPr>
                        <a:t>menuitemradio</a:t>
                      </a:r>
                      <a:endParaRPr lang="fr-FR" sz="1400" dirty="0">
                        <a:solidFill>
                          <a:schemeClr val="tx1"/>
                        </a:solidFill>
                      </a:endParaRPr>
                    </a:p>
                    <a:p>
                      <a:r>
                        <a:rPr lang="fr-FR" sz="1400" dirty="0">
                          <a:solidFill>
                            <a:schemeClr val="tx1"/>
                          </a:solidFill>
                          <a:hlinkClick r:id="rId9">
                            <a:extLst>
                              <a:ext uri="{A12FA001-AC4F-418D-AE19-62706E023703}">
                                <ahyp:hlinkClr xmlns:ahyp="http://schemas.microsoft.com/office/drawing/2018/hyperlinkcolor" val="tx"/>
                              </a:ext>
                            </a:extLst>
                          </a:hlinkClick>
                        </a:rPr>
                        <a:t>option</a:t>
                      </a:r>
                      <a:endParaRPr lang="fr-FR" sz="1400" dirty="0">
                        <a:solidFill>
                          <a:schemeClr val="tx1"/>
                        </a:solidFill>
                      </a:endParaRPr>
                    </a:p>
                    <a:p>
                      <a:r>
                        <a:rPr lang="fr-FR" sz="1400" dirty="0" err="1">
                          <a:solidFill>
                            <a:schemeClr val="tx1"/>
                          </a:solidFill>
                          <a:hlinkClick r:id="rId10">
                            <a:extLst>
                              <a:ext uri="{A12FA001-AC4F-418D-AE19-62706E023703}">
                                <ahyp:hlinkClr xmlns:ahyp="http://schemas.microsoft.com/office/drawing/2018/hyperlinkcolor" val="tx"/>
                              </a:ext>
                            </a:extLst>
                          </a:hlinkClick>
                        </a:rPr>
                        <a:t>progressbar</a:t>
                      </a:r>
                      <a:endParaRPr lang="fr-FR" sz="1400" dirty="0">
                        <a:solidFill>
                          <a:schemeClr val="tx1"/>
                        </a:solidFill>
                      </a:endParaRPr>
                    </a:p>
                    <a:p>
                      <a:r>
                        <a:rPr lang="fr-FR" sz="1400" dirty="0">
                          <a:solidFill>
                            <a:schemeClr val="tx1"/>
                          </a:solidFill>
                          <a:hlinkClick r:id="rId11">
                            <a:extLst>
                              <a:ext uri="{A12FA001-AC4F-418D-AE19-62706E023703}">
                                <ahyp:hlinkClr xmlns:ahyp="http://schemas.microsoft.com/office/drawing/2018/hyperlinkcolor" val="tx"/>
                              </a:ext>
                            </a:extLst>
                          </a:hlinkClick>
                        </a:rPr>
                        <a:t>radio</a:t>
                      </a:r>
                      <a:endParaRPr lang="fr-FR" sz="1400" dirty="0">
                        <a:solidFill>
                          <a:schemeClr val="tx1"/>
                        </a:solidFill>
                      </a:endParaRPr>
                    </a:p>
                    <a:p>
                      <a:r>
                        <a:rPr lang="fr-FR" sz="1400" dirty="0" err="1">
                          <a:solidFill>
                            <a:schemeClr val="tx1"/>
                          </a:solidFill>
                          <a:hlinkClick r:id="rId12">
                            <a:extLst>
                              <a:ext uri="{A12FA001-AC4F-418D-AE19-62706E023703}">
                                <ahyp:hlinkClr xmlns:ahyp="http://schemas.microsoft.com/office/drawing/2018/hyperlinkcolor" val="tx"/>
                              </a:ext>
                            </a:extLst>
                          </a:hlinkClick>
                        </a:rPr>
                        <a:t>scrollbar</a:t>
                      </a:r>
                      <a:endParaRPr lang="fr-FR" sz="1400" dirty="0">
                        <a:solidFill>
                          <a:schemeClr val="tx1"/>
                        </a:solidFill>
                      </a:endParaRPr>
                    </a:p>
                    <a:p>
                      <a:r>
                        <a:rPr lang="fr-FR" sz="1400" dirty="0" err="1">
                          <a:solidFill>
                            <a:schemeClr val="tx1"/>
                          </a:solidFill>
                          <a:hlinkClick r:id="rId13">
                            <a:extLst>
                              <a:ext uri="{A12FA001-AC4F-418D-AE19-62706E023703}">
                                <ahyp:hlinkClr xmlns:ahyp="http://schemas.microsoft.com/office/drawing/2018/hyperlinkcolor" val="tx"/>
                              </a:ext>
                            </a:extLst>
                          </a:hlinkClick>
                        </a:rPr>
                        <a:t>searchbox</a:t>
                      </a:r>
                      <a:endParaRPr lang="fr-FR" sz="1400" dirty="0">
                        <a:solidFill>
                          <a:schemeClr val="tx1"/>
                        </a:solidFill>
                      </a:endParaRPr>
                    </a:p>
                    <a:p>
                      <a:r>
                        <a:rPr lang="fr-FR" sz="1400" dirty="0" err="1">
                          <a:solidFill>
                            <a:schemeClr val="tx1"/>
                          </a:solidFill>
                          <a:hlinkClick r:id="rId14">
                            <a:extLst>
                              <a:ext uri="{A12FA001-AC4F-418D-AE19-62706E023703}">
                                <ahyp:hlinkClr xmlns:ahyp="http://schemas.microsoft.com/office/drawing/2018/hyperlinkcolor" val="tx"/>
                              </a:ext>
                            </a:extLst>
                          </a:hlinkClick>
                        </a:rPr>
                        <a:t>separator</a:t>
                      </a:r>
                      <a:r>
                        <a:rPr lang="fr-FR" sz="1400" dirty="0">
                          <a:solidFill>
                            <a:schemeClr val="tx1"/>
                          </a:solidFill>
                        </a:rPr>
                        <a:t> (</a:t>
                      </a:r>
                      <a:r>
                        <a:rPr lang="fr-FR" sz="1400" dirty="0" err="1">
                          <a:solidFill>
                            <a:schemeClr val="tx1"/>
                          </a:solidFill>
                        </a:rPr>
                        <a:t>when</a:t>
                      </a:r>
                      <a:r>
                        <a:rPr lang="fr-FR" sz="1400" dirty="0">
                          <a:solidFill>
                            <a:schemeClr val="tx1"/>
                          </a:solidFill>
                        </a:rPr>
                        <a:t> focusable)</a:t>
                      </a:r>
                    </a:p>
                    <a:p>
                      <a:r>
                        <a:rPr lang="fr-FR" sz="1400" dirty="0" err="1">
                          <a:solidFill>
                            <a:schemeClr val="tx1"/>
                          </a:solidFill>
                          <a:hlinkClick r:id="rId15">
                            <a:extLst>
                              <a:ext uri="{A12FA001-AC4F-418D-AE19-62706E023703}">
                                <ahyp:hlinkClr xmlns:ahyp="http://schemas.microsoft.com/office/drawing/2018/hyperlinkcolor" val="tx"/>
                              </a:ext>
                            </a:extLst>
                          </a:hlinkClick>
                        </a:rPr>
                        <a:t>slider</a:t>
                      </a:r>
                      <a:endParaRPr lang="fr-FR" sz="1400" dirty="0">
                        <a:solidFill>
                          <a:schemeClr val="tx1"/>
                        </a:solidFill>
                      </a:endParaRPr>
                    </a:p>
                    <a:p>
                      <a:r>
                        <a:rPr lang="fr-FR" sz="1400" dirty="0" err="1">
                          <a:solidFill>
                            <a:schemeClr val="tx1"/>
                          </a:solidFill>
                          <a:hlinkClick r:id="rId16">
                            <a:extLst>
                              <a:ext uri="{A12FA001-AC4F-418D-AE19-62706E023703}">
                                <ahyp:hlinkClr xmlns:ahyp="http://schemas.microsoft.com/office/drawing/2018/hyperlinkcolor" val="tx"/>
                              </a:ext>
                            </a:extLst>
                          </a:hlinkClick>
                        </a:rPr>
                        <a:t>spinbutton</a:t>
                      </a:r>
                      <a:endParaRPr lang="fr-FR" sz="1400" dirty="0">
                        <a:solidFill>
                          <a:schemeClr val="tx1"/>
                        </a:solidFill>
                      </a:endParaRPr>
                    </a:p>
                    <a:p>
                      <a:r>
                        <a:rPr lang="fr-FR" sz="1400" dirty="0">
                          <a:solidFill>
                            <a:schemeClr val="tx1"/>
                          </a:solidFill>
                          <a:hlinkClick r:id="rId17">
                            <a:extLst>
                              <a:ext uri="{A12FA001-AC4F-418D-AE19-62706E023703}">
                                <ahyp:hlinkClr xmlns:ahyp="http://schemas.microsoft.com/office/drawing/2018/hyperlinkcolor" val="tx"/>
                              </a:ext>
                            </a:extLst>
                          </a:hlinkClick>
                        </a:rPr>
                        <a:t>switch</a:t>
                      </a:r>
                      <a:endParaRPr lang="fr-FR" sz="1400" dirty="0">
                        <a:solidFill>
                          <a:schemeClr val="tx1"/>
                        </a:solidFill>
                      </a:endParaRPr>
                    </a:p>
                    <a:p>
                      <a:r>
                        <a:rPr lang="fr-FR" sz="1400" dirty="0">
                          <a:solidFill>
                            <a:schemeClr val="tx1"/>
                          </a:solidFill>
                          <a:hlinkClick r:id="rId18">
                            <a:extLst>
                              <a:ext uri="{A12FA001-AC4F-418D-AE19-62706E023703}">
                                <ahyp:hlinkClr xmlns:ahyp="http://schemas.microsoft.com/office/drawing/2018/hyperlinkcolor" val="tx"/>
                              </a:ext>
                            </a:extLst>
                          </a:hlinkClick>
                        </a:rPr>
                        <a:t>tab</a:t>
                      </a:r>
                      <a:endParaRPr lang="fr-FR" sz="1400" dirty="0">
                        <a:solidFill>
                          <a:schemeClr val="tx1"/>
                        </a:solidFill>
                      </a:endParaRPr>
                    </a:p>
                    <a:p>
                      <a:r>
                        <a:rPr lang="fr-FR" sz="1400" dirty="0" err="1">
                          <a:solidFill>
                            <a:schemeClr val="tx1"/>
                          </a:solidFill>
                          <a:hlinkClick r:id="rId19">
                            <a:extLst>
                              <a:ext uri="{A12FA001-AC4F-418D-AE19-62706E023703}">
                                <ahyp:hlinkClr xmlns:ahyp="http://schemas.microsoft.com/office/drawing/2018/hyperlinkcolor" val="tx"/>
                              </a:ext>
                            </a:extLst>
                          </a:hlinkClick>
                        </a:rPr>
                        <a:t>tabpanel</a:t>
                      </a:r>
                      <a:endParaRPr lang="fr-FR" sz="1400" dirty="0">
                        <a:solidFill>
                          <a:schemeClr val="tx1"/>
                        </a:solidFill>
                      </a:endParaRPr>
                    </a:p>
                    <a:p>
                      <a:r>
                        <a:rPr lang="fr-FR" sz="1400" dirty="0" err="1">
                          <a:solidFill>
                            <a:schemeClr val="tx1"/>
                          </a:solidFill>
                          <a:hlinkClick r:id="rId20">
                            <a:extLst>
                              <a:ext uri="{A12FA001-AC4F-418D-AE19-62706E023703}">
                                <ahyp:hlinkClr xmlns:ahyp="http://schemas.microsoft.com/office/drawing/2018/hyperlinkcolor" val="tx"/>
                              </a:ext>
                            </a:extLst>
                          </a:hlinkClick>
                        </a:rPr>
                        <a:t>textbox</a:t>
                      </a:r>
                      <a:endParaRPr lang="fr-FR" sz="1400" dirty="0">
                        <a:solidFill>
                          <a:schemeClr val="tx1"/>
                        </a:solidFill>
                      </a:endParaRPr>
                    </a:p>
                    <a:p>
                      <a:r>
                        <a:rPr lang="fr-FR" sz="1400" dirty="0" err="1">
                          <a:solidFill>
                            <a:schemeClr val="tx1"/>
                          </a:solidFill>
                          <a:hlinkClick r:id="rId21">
                            <a:extLst>
                              <a:ext uri="{A12FA001-AC4F-418D-AE19-62706E023703}">
                                <ahyp:hlinkClr xmlns:ahyp="http://schemas.microsoft.com/office/drawing/2018/hyperlinkcolor" val="tx"/>
                              </a:ext>
                            </a:extLst>
                          </a:hlinkClick>
                        </a:rPr>
                        <a:t>treeitem</a:t>
                      </a:r>
                      <a:endParaRPr lang="fr-FR" sz="1400" dirty="0">
                        <a:solidFill>
                          <a:schemeClr val="tx1"/>
                        </a:solidFill>
                      </a:endParaRPr>
                    </a:p>
                  </a:txBody>
                  <a:tcPr/>
                </a:tc>
                <a:tc>
                  <a:txBody>
                    <a:bodyPr/>
                    <a:lstStyle/>
                    <a:p>
                      <a:r>
                        <a:rPr lang="fr-FR" sz="1400" dirty="0" err="1">
                          <a:solidFill>
                            <a:schemeClr val="tx1"/>
                          </a:solidFill>
                          <a:hlinkClick r:id="rId22">
                            <a:extLst>
                              <a:ext uri="{A12FA001-AC4F-418D-AE19-62706E023703}">
                                <ahyp:hlinkClr xmlns:ahyp="http://schemas.microsoft.com/office/drawing/2018/hyperlinkcolor" val="tx"/>
                              </a:ext>
                            </a:extLst>
                          </a:hlinkClick>
                        </a:rPr>
                        <a:t>combobox</a:t>
                      </a:r>
                      <a:endParaRPr lang="fr-FR" sz="1400" dirty="0">
                        <a:solidFill>
                          <a:schemeClr val="tx1"/>
                        </a:solidFill>
                      </a:endParaRPr>
                    </a:p>
                    <a:p>
                      <a:r>
                        <a:rPr lang="fr-FR" sz="1400" dirty="0" err="1">
                          <a:solidFill>
                            <a:schemeClr val="tx1"/>
                          </a:solidFill>
                          <a:hlinkClick r:id="rId23">
                            <a:extLst>
                              <a:ext uri="{A12FA001-AC4F-418D-AE19-62706E023703}">
                                <ahyp:hlinkClr xmlns:ahyp="http://schemas.microsoft.com/office/drawing/2018/hyperlinkcolor" val="tx"/>
                              </a:ext>
                            </a:extLst>
                          </a:hlinkClick>
                        </a:rPr>
                        <a:t>grid</a:t>
                      </a:r>
                      <a:endParaRPr lang="fr-FR" sz="1400" dirty="0">
                        <a:solidFill>
                          <a:schemeClr val="tx1"/>
                        </a:solidFill>
                      </a:endParaRPr>
                    </a:p>
                    <a:p>
                      <a:r>
                        <a:rPr lang="fr-FR" sz="1400" dirty="0" err="1">
                          <a:solidFill>
                            <a:schemeClr val="tx1"/>
                          </a:solidFill>
                          <a:hlinkClick r:id="rId24">
                            <a:extLst>
                              <a:ext uri="{A12FA001-AC4F-418D-AE19-62706E023703}">
                                <ahyp:hlinkClr xmlns:ahyp="http://schemas.microsoft.com/office/drawing/2018/hyperlinkcolor" val="tx"/>
                              </a:ext>
                            </a:extLst>
                          </a:hlinkClick>
                        </a:rPr>
                        <a:t>listbox</a:t>
                      </a:r>
                      <a:endParaRPr lang="fr-FR" sz="1400" dirty="0">
                        <a:solidFill>
                          <a:schemeClr val="tx1"/>
                        </a:solidFill>
                      </a:endParaRPr>
                    </a:p>
                    <a:p>
                      <a:r>
                        <a:rPr lang="fr-FR" sz="1400" dirty="0">
                          <a:solidFill>
                            <a:schemeClr val="tx1"/>
                          </a:solidFill>
                          <a:hlinkClick r:id="rId25">
                            <a:extLst>
                              <a:ext uri="{A12FA001-AC4F-418D-AE19-62706E023703}">
                                <ahyp:hlinkClr xmlns:ahyp="http://schemas.microsoft.com/office/drawing/2018/hyperlinkcolor" val="tx"/>
                              </a:ext>
                            </a:extLst>
                          </a:hlinkClick>
                        </a:rPr>
                        <a:t>menu</a:t>
                      </a:r>
                      <a:endParaRPr lang="fr-FR" sz="1400" dirty="0">
                        <a:solidFill>
                          <a:schemeClr val="tx1"/>
                        </a:solidFill>
                      </a:endParaRPr>
                    </a:p>
                    <a:p>
                      <a:r>
                        <a:rPr lang="fr-FR" sz="1400" dirty="0" err="1">
                          <a:solidFill>
                            <a:schemeClr val="tx1"/>
                          </a:solidFill>
                          <a:hlinkClick r:id="rId26">
                            <a:extLst>
                              <a:ext uri="{A12FA001-AC4F-418D-AE19-62706E023703}">
                                <ahyp:hlinkClr xmlns:ahyp="http://schemas.microsoft.com/office/drawing/2018/hyperlinkcolor" val="tx"/>
                              </a:ext>
                            </a:extLst>
                          </a:hlinkClick>
                        </a:rPr>
                        <a:t>menubar</a:t>
                      </a:r>
                      <a:endParaRPr lang="fr-FR" sz="1400" dirty="0">
                        <a:solidFill>
                          <a:schemeClr val="tx1"/>
                        </a:solidFill>
                      </a:endParaRPr>
                    </a:p>
                    <a:p>
                      <a:r>
                        <a:rPr lang="fr-FR" sz="1400" dirty="0" err="1">
                          <a:solidFill>
                            <a:schemeClr val="tx1"/>
                          </a:solidFill>
                          <a:hlinkClick r:id="rId27">
                            <a:extLst>
                              <a:ext uri="{A12FA001-AC4F-418D-AE19-62706E023703}">
                                <ahyp:hlinkClr xmlns:ahyp="http://schemas.microsoft.com/office/drawing/2018/hyperlinkcolor" val="tx"/>
                              </a:ext>
                            </a:extLst>
                          </a:hlinkClick>
                        </a:rPr>
                        <a:t>radiogroup</a:t>
                      </a:r>
                      <a:endParaRPr lang="fr-FR" sz="1400" dirty="0">
                        <a:solidFill>
                          <a:schemeClr val="tx1"/>
                        </a:solidFill>
                      </a:endParaRPr>
                    </a:p>
                    <a:p>
                      <a:r>
                        <a:rPr lang="fr-FR" sz="1400" dirty="0" err="1">
                          <a:solidFill>
                            <a:schemeClr val="tx1"/>
                          </a:solidFill>
                          <a:hlinkClick r:id="rId28">
                            <a:extLst>
                              <a:ext uri="{A12FA001-AC4F-418D-AE19-62706E023703}">
                                <ahyp:hlinkClr xmlns:ahyp="http://schemas.microsoft.com/office/drawing/2018/hyperlinkcolor" val="tx"/>
                              </a:ext>
                            </a:extLst>
                          </a:hlinkClick>
                        </a:rPr>
                        <a:t>tablist</a:t>
                      </a:r>
                      <a:endParaRPr lang="fr-FR" sz="1400" dirty="0">
                        <a:solidFill>
                          <a:schemeClr val="tx1"/>
                        </a:solidFill>
                      </a:endParaRPr>
                    </a:p>
                    <a:p>
                      <a:r>
                        <a:rPr lang="fr-FR" sz="1400" dirty="0" err="1">
                          <a:solidFill>
                            <a:schemeClr val="tx1"/>
                          </a:solidFill>
                          <a:hlinkClick r:id="rId29">
                            <a:extLst>
                              <a:ext uri="{A12FA001-AC4F-418D-AE19-62706E023703}">
                                <ahyp:hlinkClr xmlns:ahyp="http://schemas.microsoft.com/office/drawing/2018/hyperlinkcolor" val="tx"/>
                              </a:ext>
                            </a:extLst>
                          </a:hlinkClick>
                        </a:rPr>
                        <a:t>tree</a:t>
                      </a:r>
                      <a:endParaRPr lang="fr-FR" sz="1400" dirty="0">
                        <a:solidFill>
                          <a:schemeClr val="tx1"/>
                        </a:solidFill>
                      </a:endParaRPr>
                    </a:p>
                    <a:p>
                      <a:r>
                        <a:rPr lang="fr-FR" sz="1400" dirty="0" err="1">
                          <a:solidFill>
                            <a:schemeClr val="tx1"/>
                          </a:solidFill>
                          <a:hlinkClick r:id="rId30">
                            <a:extLst>
                              <a:ext uri="{A12FA001-AC4F-418D-AE19-62706E023703}">
                                <ahyp:hlinkClr xmlns:ahyp="http://schemas.microsoft.com/office/drawing/2018/hyperlinkcolor" val="tx"/>
                              </a:ext>
                            </a:extLst>
                          </a:hlinkClick>
                        </a:rPr>
                        <a:t>treegrid</a:t>
                      </a:r>
                      <a:endParaRPr lang="fr-FR" sz="1400" dirty="0">
                        <a:solidFill>
                          <a:schemeClr val="tx1"/>
                        </a:solidFill>
                      </a:endParaRPr>
                    </a:p>
                  </a:txBody>
                  <a:tcPr/>
                </a:tc>
                <a:tc>
                  <a:txBody>
                    <a:bodyPr/>
                    <a:lstStyle/>
                    <a:p>
                      <a:pPr lvl="0"/>
                      <a:r>
                        <a:rPr lang="fr-FR" sz="1400" dirty="0">
                          <a:solidFill>
                            <a:schemeClr val="tx1"/>
                          </a:solidFill>
                          <a:hlinkClick r:id="rId31">
                            <a:extLst>
                              <a:ext uri="{A12FA001-AC4F-418D-AE19-62706E023703}">
                                <ahyp:hlinkClr xmlns:ahyp="http://schemas.microsoft.com/office/drawing/2018/hyperlinkcolor" val="tx"/>
                              </a:ext>
                            </a:extLst>
                          </a:hlinkClick>
                        </a:rPr>
                        <a:t>application</a:t>
                      </a:r>
                      <a:r>
                        <a:rPr lang="fr-FR" sz="1400" dirty="0">
                          <a:solidFill>
                            <a:schemeClr val="tx1"/>
                          </a:solidFill>
                        </a:rPr>
                        <a:t> </a:t>
                      </a:r>
                      <a:r>
                        <a:rPr lang="fr-FR" sz="1400" dirty="0">
                          <a:solidFill>
                            <a:schemeClr val="tx1"/>
                          </a:solidFill>
                          <a:hlinkClick r:id="rId32">
                            <a:extLst>
                              <a:ext uri="{A12FA001-AC4F-418D-AE19-62706E023703}">
                                <ahyp:hlinkClr xmlns:ahyp="http://schemas.microsoft.com/office/drawing/2018/hyperlinkcolor" val="tx"/>
                              </a:ext>
                            </a:extLst>
                          </a:hlinkClick>
                        </a:rPr>
                        <a:t>article</a:t>
                      </a:r>
                      <a:r>
                        <a:rPr lang="fr-FR" sz="1400" dirty="0">
                          <a:solidFill>
                            <a:schemeClr val="tx1"/>
                          </a:solidFill>
                        </a:rPr>
                        <a:t> </a:t>
                      </a:r>
                      <a:r>
                        <a:rPr lang="fr-FR" sz="1400" dirty="0" err="1">
                          <a:solidFill>
                            <a:schemeClr val="tx1"/>
                          </a:solidFill>
                          <a:hlinkClick r:id="rId33">
                            <a:extLst>
                              <a:ext uri="{A12FA001-AC4F-418D-AE19-62706E023703}">
                                <ahyp:hlinkClr xmlns:ahyp="http://schemas.microsoft.com/office/drawing/2018/hyperlinkcolor" val="tx"/>
                              </a:ext>
                            </a:extLst>
                          </a:hlinkClick>
                        </a:rPr>
                        <a:t>blockquote</a:t>
                      </a:r>
                      <a:r>
                        <a:rPr lang="fr-FR" sz="1400" dirty="0">
                          <a:solidFill>
                            <a:schemeClr val="tx1"/>
                          </a:solidFill>
                        </a:rPr>
                        <a:t> </a:t>
                      </a:r>
                      <a:r>
                        <a:rPr lang="fr-FR" sz="1400" dirty="0" err="1">
                          <a:solidFill>
                            <a:schemeClr val="tx1"/>
                          </a:solidFill>
                          <a:hlinkClick r:id="rId34">
                            <a:extLst>
                              <a:ext uri="{A12FA001-AC4F-418D-AE19-62706E023703}">
                                <ahyp:hlinkClr xmlns:ahyp="http://schemas.microsoft.com/office/drawing/2018/hyperlinkcolor" val="tx"/>
                              </a:ext>
                            </a:extLst>
                          </a:hlinkClick>
                        </a:rPr>
                        <a:t>caption</a:t>
                      </a:r>
                      <a:r>
                        <a:rPr lang="fr-FR" sz="1400" dirty="0">
                          <a:solidFill>
                            <a:schemeClr val="tx1"/>
                          </a:solidFill>
                        </a:rPr>
                        <a:t> </a:t>
                      </a:r>
                      <a:r>
                        <a:rPr lang="fr-FR" sz="1400" dirty="0" err="1">
                          <a:solidFill>
                            <a:schemeClr val="tx1"/>
                          </a:solidFill>
                          <a:hlinkClick r:id="rId35">
                            <a:extLst>
                              <a:ext uri="{A12FA001-AC4F-418D-AE19-62706E023703}">
                                <ahyp:hlinkClr xmlns:ahyp="http://schemas.microsoft.com/office/drawing/2018/hyperlinkcolor" val="tx"/>
                              </a:ext>
                            </a:extLst>
                          </a:hlinkClick>
                        </a:rPr>
                        <a:t>cell</a:t>
                      </a:r>
                      <a:r>
                        <a:rPr lang="fr-FR" sz="1400" dirty="0">
                          <a:solidFill>
                            <a:schemeClr val="tx1"/>
                          </a:solidFill>
                        </a:rPr>
                        <a:t> </a:t>
                      </a:r>
                      <a:r>
                        <a:rPr lang="fr-FR" sz="1400" dirty="0">
                          <a:solidFill>
                            <a:schemeClr val="tx1"/>
                          </a:solidFill>
                          <a:hlinkClick r:id="rId36">
                            <a:extLst>
                              <a:ext uri="{A12FA001-AC4F-418D-AE19-62706E023703}">
                                <ahyp:hlinkClr xmlns:ahyp="http://schemas.microsoft.com/office/drawing/2018/hyperlinkcolor" val="tx"/>
                              </a:ext>
                            </a:extLst>
                          </a:hlinkClick>
                        </a:rPr>
                        <a:t>code</a:t>
                      </a:r>
                      <a:r>
                        <a:rPr lang="fr-FR" sz="1400" dirty="0">
                          <a:solidFill>
                            <a:schemeClr val="tx1"/>
                          </a:solidFill>
                        </a:rPr>
                        <a:t> </a:t>
                      </a:r>
                      <a:r>
                        <a:rPr lang="fr-FR" sz="1400" dirty="0" err="1">
                          <a:solidFill>
                            <a:schemeClr val="tx1"/>
                          </a:solidFill>
                          <a:hlinkClick r:id="rId37">
                            <a:extLst>
                              <a:ext uri="{A12FA001-AC4F-418D-AE19-62706E023703}">
                                <ahyp:hlinkClr xmlns:ahyp="http://schemas.microsoft.com/office/drawing/2018/hyperlinkcolor" val="tx"/>
                              </a:ext>
                            </a:extLst>
                          </a:hlinkClick>
                        </a:rPr>
                        <a:t>columnheader</a:t>
                      </a:r>
                      <a:r>
                        <a:rPr lang="fr-FR" sz="1400" dirty="0">
                          <a:solidFill>
                            <a:schemeClr val="tx1"/>
                          </a:solidFill>
                        </a:rPr>
                        <a:t> </a:t>
                      </a:r>
                      <a:r>
                        <a:rPr lang="fr-FR" sz="1400" dirty="0">
                          <a:solidFill>
                            <a:schemeClr val="tx1"/>
                          </a:solidFill>
                          <a:hlinkClick r:id="rId38">
                            <a:extLst>
                              <a:ext uri="{A12FA001-AC4F-418D-AE19-62706E023703}">
                                <ahyp:hlinkClr xmlns:ahyp="http://schemas.microsoft.com/office/drawing/2018/hyperlinkcolor" val="tx"/>
                              </a:ext>
                            </a:extLst>
                          </a:hlinkClick>
                        </a:rPr>
                        <a:t>comment</a:t>
                      </a:r>
                      <a:r>
                        <a:rPr lang="fr-FR" sz="1400" dirty="0">
                          <a:solidFill>
                            <a:schemeClr val="tx1"/>
                          </a:solidFill>
                        </a:rPr>
                        <a:t> </a:t>
                      </a:r>
                      <a:r>
                        <a:rPr lang="fr-FR" sz="1400" dirty="0" err="1">
                          <a:solidFill>
                            <a:schemeClr val="tx1"/>
                          </a:solidFill>
                          <a:hlinkClick r:id="rId39">
                            <a:extLst>
                              <a:ext uri="{A12FA001-AC4F-418D-AE19-62706E023703}">
                                <ahyp:hlinkClr xmlns:ahyp="http://schemas.microsoft.com/office/drawing/2018/hyperlinkcolor" val="tx"/>
                              </a:ext>
                            </a:extLst>
                          </a:hlinkClick>
                        </a:rPr>
                        <a:t>definition</a:t>
                      </a:r>
                      <a:r>
                        <a:rPr lang="fr-FR" sz="1400" dirty="0">
                          <a:solidFill>
                            <a:schemeClr val="tx1"/>
                          </a:solidFill>
                        </a:rPr>
                        <a:t> </a:t>
                      </a:r>
                      <a:r>
                        <a:rPr lang="fr-FR" sz="1400" dirty="0" err="1">
                          <a:solidFill>
                            <a:schemeClr val="tx1"/>
                          </a:solidFill>
                          <a:hlinkClick r:id="rId40">
                            <a:extLst>
                              <a:ext uri="{A12FA001-AC4F-418D-AE19-62706E023703}">
                                <ahyp:hlinkClr xmlns:ahyp="http://schemas.microsoft.com/office/drawing/2018/hyperlinkcolor" val="tx"/>
                              </a:ext>
                            </a:extLst>
                          </a:hlinkClick>
                        </a:rPr>
                        <a:t>deletion</a:t>
                      </a:r>
                      <a:r>
                        <a:rPr lang="fr-FR" sz="1400" dirty="0">
                          <a:solidFill>
                            <a:schemeClr val="tx1"/>
                          </a:solidFill>
                        </a:rPr>
                        <a:t> </a:t>
                      </a:r>
                      <a:r>
                        <a:rPr lang="fr-FR" sz="1400" dirty="0">
                          <a:solidFill>
                            <a:schemeClr val="tx1"/>
                          </a:solidFill>
                          <a:hlinkClick r:id="rId41">
                            <a:extLst>
                              <a:ext uri="{A12FA001-AC4F-418D-AE19-62706E023703}">
                                <ahyp:hlinkClr xmlns:ahyp="http://schemas.microsoft.com/office/drawing/2018/hyperlinkcolor" val="tx"/>
                              </a:ext>
                            </a:extLst>
                          </a:hlinkClick>
                        </a:rPr>
                        <a:t>directory</a:t>
                      </a:r>
                      <a:r>
                        <a:rPr lang="fr-FR" sz="1400" dirty="0">
                          <a:solidFill>
                            <a:schemeClr val="tx1"/>
                          </a:solidFill>
                        </a:rPr>
                        <a:t> </a:t>
                      </a:r>
                      <a:r>
                        <a:rPr lang="fr-FR" sz="1400" dirty="0">
                          <a:solidFill>
                            <a:schemeClr val="tx1"/>
                          </a:solidFill>
                          <a:hlinkClick r:id="rId42">
                            <a:extLst>
                              <a:ext uri="{A12FA001-AC4F-418D-AE19-62706E023703}">
                                <ahyp:hlinkClr xmlns:ahyp="http://schemas.microsoft.com/office/drawing/2018/hyperlinkcolor" val="tx"/>
                              </a:ext>
                            </a:extLst>
                          </a:hlinkClick>
                        </a:rPr>
                        <a:t>document</a:t>
                      </a:r>
                      <a:r>
                        <a:rPr lang="fr-FR" sz="1400" dirty="0">
                          <a:solidFill>
                            <a:schemeClr val="tx1"/>
                          </a:solidFill>
                        </a:rPr>
                        <a:t> </a:t>
                      </a:r>
                      <a:r>
                        <a:rPr lang="fr-FR" sz="1400" dirty="0" err="1">
                          <a:solidFill>
                            <a:schemeClr val="tx1"/>
                          </a:solidFill>
                          <a:hlinkClick r:id="rId43">
                            <a:extLst>
                              <a:ext uri="{A12FA001-AC4F-418D-AE19-62706E023703}">
                                <ahyp:hlinkClr xmlns:ahyp="http://schemas.microsoft.com/office/drawing/2018/hyperlinkcolor" val="tx"/>
                              </a:ext>
                            </a:extLst>
                          </a:hlinkClick>
                        </a:rPr>
                        <a:t>emphasis</a:t>
                      </a:r>
                      <a:r>
                        <a:rPr lang="fr-FR" sz="1400" dirty="0">
                          <a:solidFill>
                            <a:schemeClr val="tx1"/>
                          </a:solidFill>
                        </a:rPr>
                        <a:t> </a:t>
                      </a:r>
                      <a:br>
                        <a:rPr lang="fr-FR" sz="1400" dirty="0">
                          <a:solidFill>
                            <a:schemeClr val="tx1"/>
                          </a:solidFill>
                        </a:rPr>
                      </a:br>
                      <a:r>
                        <a:rPr lang="fr-FR" sz="1400" dirty="0" err="1">
                          <a:solidFill>
                            <a:schemeClr val="tx1"/>
                          </a:solidFill>
                          <a:hlinkClick r:id="rId44">
                            <a:extLst>
                              <a:ext uri="{A12FA001-AC4F-418D-AE19-62706E023703}">
                                <ahyp:hlinkClr xmlns:ahyp="http://schemas.microsoft.com/office/drawing/2018/hyperlinkcolor" val="tx"/>
                              </a:ext>
                            </a:extLst>
                          </a:hlinkClick>
                        </a:rPr>
                        <a:t>feed</a:t>
                      </a:r>
                      <a:r>
                        <a:rPr lang="fr-FR" sz="1400" dirty="0">
                          <a:solidFill>
                            <a:schemeClr val="tx1"/>
                          </a:solidFill>
                        </a:rPr>
                        <a:t> </a:t>
                      </a:r>
                      <a:br>
                        <a:rPr lang="fr-FR" sz="1400" dirty="0">
                          <a:solidFill>
                            <a:schemeClr val="tx1"/>
                          </a:solidFill>
                        </a:rPr>
                      </a:br>
                      <a:r>
                        <a:rPr lang="fr-FR" sz="1400" dirty="0">
                          <a:solidFill>
                            <a:schemeClr val="tx1"/>
                          </a:solidFill>
                          <a:hlinkClick r:id="rId45">
                            <a:extLst>
                              <a:ext uri="{A12FA001-AC4F-418D-AE19-62706E023703}">
                                <ahyp:hlinkClr xmlns:ahyp="http://schemas.microsoft.com/office/drawing/2018/hyperlinkcolor" val="tx"/>
                              </a:ext>
                            </a:extLst>
                          </a:hlinkClick>
                        </a:rPr>
                        <a:t>figure</a:t>
                      </a:r>
                      <a:r>
                        <a:rPr lang="fr-FR" sz="1400" dirty="0">
                          <a:solidFill>
                            <a:schemeClr val="tx1"/>
                          </a:solidFill>
                        </a:rPr>
                        <a:t> </a:t>
                      </a:r>
                      <a:br>
                        <a:rPr lang="fr-FR" sz="1400" dirty="0">
                          <a:solidFill>
                            <a:schemeClr val="tx1"/>
                          </a:solidFill>
                        </a:rPr>
                      </a:br>
                      <a:r>
                        <a:rPr lang="fr-FR" sz="1400" dirty="0" err="1">
                          <a:solidFill>
                            <a:schemeClr val="tx1"/>
                          </a:solidFill>
                          <a:hlinkClick r:id="rId46">
                            <a:extLst>
                              <a:ext uri="{A12FA001-AC4F-418D-AE19-62706E023703}">
                                <ahyp:hlinkClr xmlns:ahyp="http://schemas.microsoft.com/office/drawing/2018/hyperlinkcolor" val="tx"/>
                              </a:ext>
                            </a:extLst>
                          </a:hlinkClick>
                        </a:rPr>
                        <a:t>generic</a:t>
                      </a:r>
                      <a:r>
                        <a:rPr lang="fr-FR" sz="1400" dirty="0">
                          <a:solidFill>
                            <a:schemeClr val="tx1"/>
                          </a:solidFill>
                        </a:rPr>
                        <a:t> </a:t>
                      </a:r>
                      <a:br>
                        <a:rPr lang="fr-FR" sz="1400" dirty="0">
                          <a:solidFill>
                            <a:schemeClr val="tx1"/>
                          </a:solidFill>
                        </a:rPr>
                      </a:br>
                      <a:r>
                        <a:rPr lang="fr-FR" sz="1400" dirty="0">
                          <a:solidFill>
                            <a:schemeClr val="tx1"/>
                          </a:solidFill>
                          <a:hlinkClick r:id="rId47">
                            <a:extLst>
                              <a:ext uri="{A12FA001-AC4F-418D-AE19-62706E023703}">
                                <ahyp:hlinkClr xmlns:ahyp="http://schemas.microsoft.com/office/drawing/2018/hyperlinkcolor" val="tx"/>
                              </a:ext>
                            </a:extLst>
                          </a:hlinkClick>
                        </a:rPr>
                        <a:t>group</a:t>
                      </a:r>
                      <a:r>
                        <a:rPr lang="fr-FR" sz="1400" dirty="0">
                          <a:solidFill>
                            <a:schemeClr val="tx1"/>
                          </a:solidFill>
                        </a:rPr>
                        <a:t> </a:t>
                      </a:r>
                      <a:br>
                        <a:rPr lang="fr-FR" sz="1400" dirty="0">
                          <a:solidFill>
                            <a:schemeClr val="tx1"/>
                          </a:solidFill>
                        </a:rPr>
                      </a:br>
                      <a:r>
                        <a:rPr lang="fr-FR" sz="1400" dirty="0">
                          <a:solidFill>
                            <a:schemeClr val="tx1"/>
                          </a:solidFill>
                          <a:hlinkClick r:id="rId48">
                            <a:extLst>
                              <a:ext uri="{A12FA001-AC4F-418D-AE19-62706E023703}">
                                <ahyp:hlinkClr xmlns:ahyp="http://schemas.microsoft.com/office/drawing/2018/hyperlinkcolor" val="tx"/>
                              </a:ext>
                            </a:extLst>
                          </a:hlinkClick>
                        </a:rPr>
                        <a:t>heading</a:t>
                      </a:r>
                      <a:r>
                        <a:rPr lang="fr-FR" sz="1400" dirty="0">
                          <a:solidFill>
                            <a:schemeClr val="tx1"/>
                          </a:solidFill>
                        </a:rPr>
                        <a:t> </a:t>
                      </a:r>
                      <a:br>
                        <a:rPr lang="fr-FR" sz="1400" dirty="0">
                          <a:solidFill>
                            <a:schemeClr val="tx1"/>
                          </a:solidFill>
                        </a:rPr>
                      </a:br>
                      <a:r>
                        <a:rPr lang="fr-FR" sz="1400" dirty="0" err="1">
                          <a:solidFill>
                            <a:schemeClr val="tx1"/>
                          </a:solidFill>
                          <a:hlinkClick r:id="rId49">
                            <a:extLst>
                              <a:ext uri="{A12FA001-AC4F-418D-AE19-62706E023703}">
                                <ahyp:hlinkClr xmlns:ahyp="http://schemas.microsoft.com/office/drawing/2018/hyperlinkcolor" val="tx"/>
                              </a:ext>
                            </a:extLst>
                          </a:hlinkClick>
                        </a:rPr>
                        <a:t>img</a:t>
                      </a:r>
                      <a:r>
                        <a:rPr lang="fr-FR" sz="1400" dirty="0">
                          <a:solidFill>
                            <a:schemeClr val="tx1"/>
                          </a:solidFill>
                        </a:rPr>
                        <a:t> </a:t>
                      </a:r>
                      <a:br>
                        <a:rPr lang="fr-FR" sz="1400" dirty="0">
                          <a:solidFill>
                            <a:schemeClr val="tx1"/>
                          </a:solidFill>
                        </a:rPr>
                      </a:br>
                      <a:r>
                        <a:rPr lang="fr-FR" sz="1400" dirty="0">
                          <a:solidFill>
                            <a:schemeClr val="tx1"/>
                          </a:solidFill>
                          <a:hlinkClick r:id="rId50">
                            <a:extLst>
                              <a:ext uri="{A12FA001-AC4F-418D-AE19-62706E023703}">
                                <ahyp:hlinkClr xmlns:ahyp="http://schemas.microsoft.com/office/drawing/2018/hyperlinkcolor" val="tx"/>
                              </a:ext>
                            </a:extLst>
                          </a:hlinkClick>
                        </a:rPr>
                        <a:t>insertion</a:t>
                      </a:r>
                      <a:r>
                        <a:rPr lang="fr-FR" sz="1400" dirty="0">
                          <a:solidFill>
                            <a:schemeClr val="tx1"/>
                          </a:solidFill>
                        </a:rPr>
                        <a:t> </a:t>
                      </a:r>
                      <a:br>
                        <a:rPr lang="fr-FR" sz="1400" dirty="0">
                          <a:solidFill>
                            <a:schemeClr val="tx1"/>
                          </a:solidFill>
                        </a:rPr>
                      </a:br>
                      <a:r>
                        <a:rPr lang="fr-FR" sz="1400" dirty="0" err="1">
                          <a:solidFill>
                            <a:schemeClr val="tx1"/>
                          </a:solidFill>
                          <a:hlinkClick r:id="rId51">
                            <a:extLst>
                              <a:ext uri="{A12FA001-AC4F-418D-AE19-62706E023703}">
                                <ahyp:hlinkClr xmlns:ahyp="http://schemas.microsoft.com/office/drawing/2018/hyperlinkcolor" val="tx"/>
                              </a:ext>
                            </a:extLst>
                          </a:hlinkClick>
                        </a:rPr>
                        <a:t>list</a:t>
                      </a:r>
                      <a:r>
                        <a:rPr lang="fr-FR" sz="1400" dirty="0">
                          <a:solidFill>
                            <a:schemeClr val="tx1"/>
                          </a:solidFill>
                        </a:rPr>
                        <a:t> </a:t>
                      </a:r>
                      <a:br>
                        <a:rPr lang="fr-FR" sz="1400" dirty="0">
                          <a:solidFill>
                            <a:schemeClr val="tx1"/>
                          </a:solidFill>
                        </a:rPr>
                      </a:br>
                      <a:r>
                        <a:rPr lang="fr-FR" sz="1400" dirty="0" err="1">
                          <a:solidFill>
                            <a:schemeClr val="tx1"/>
                          </a:solidFill>
                          <a:hlinkClick r:id="rId52">
                            <a:extLst>
                              <a:ext uri="{A12FA001-AC4F-418D-AE19-62706E023703}">
                                <ahyp:hlinkClr xmlns:ahyp="http://schemas.microsoft.com/office/drawing/2018/hyperlinkcolor" val="tx"/>
                              </a:ext>
                            </a:extLst>
                          </a:hlinkClick>
                        </a:rPr>
                        <a:t>listitem</a:t>
                      </a:r>
                      <a:r>
                        <a:rPr lang="fr-FR" sz="1400" dirty="0">
                          <a:solidFill>
                            <a:schemeClr val="tx1"/>
                          </a:solidFill>
                        </a:rPr>
                        <a:t> </a:t>
                      </a:r>
                      <a:br>
                        <a:rPr lang="fr-FR" sz="1400" dirty="0">
                          <a:solidFill>
                            <a:schemeClr val="tx1"/>
                          </a:solidFill>
                        </a:rPr>
                      </a:br>
                      <a:r>
                        <a:rPr lang="fr-FR" sz="1400" dirty="0">
                          <a:solidFill>
                            <a:schemeClr val="tx1"/>
                          </a:solidFill>
                          <a:hlinkClick r:id="rId53">
                            <a:extLst>
                              <a:ext uri="{A12FA001-AC4F-418D-AE19-62706E023703}">
                                <ahyp:hlinkClr xmlns:ahyp="http://schemas.microsoft.com/office/drawing/2018/hyperlinkcolor" val="tx"/>
                              </a:ext>
                            </a:extLst>
                          </a:hlinkClick>
                        </a:rPr>
                        <a:t>mark</a:t>
                      </a:r>
                      <a:endParaRPr lang="fr-FR" sz="1400" noProof="0" dirty="0">
                        <a:solidFill>
                          <a:schemeClr val="tx1"/>
                        </a:solidFill>
                      </a:endParaRPr>
                    </a:p>
                  </a:txBody>
                  <a:tcPr/>
                </a:tc>
                <a:tc>
                  <a:txBody>
                    <a:bodyPr/>
                    <a:lstStyle/>
                    <a:p>
                      <a:pPr lvl="0"/>
                      <a:r>
                        <a:rPr lang="fr-FR" sz="1400" dirty="0">
                          <a:solidFill>
                            <a:schemeClr val="tx1"/>
                          </a:solidFill>
                          <a:hlinkClick r:id="rId54">
                            <a:extLst>
                              <a:ext uri="{A12FA001-AC4F-418D-AE19-62706E023703}">
                                <ahyp:hlinkClr xmlns:ahyp="http://schemas.microsoft.com/office/drawing/2018/hyperlinkcolor" val="tx"/>
                              </a:ext>
                            </a:extLst>
                          </a:hlinkClick>
                        </a:rPr>
                        <a:t>math</a:t>
                      </a:r>
                      <a:r>
                        <a:rPr lang="fr-FR" sz="1400" dirty="0">
                          <a:solidFill>
                            <a:schemeClr val="tx1"/>
                          </a:solidFill>
                        </a:rPr>
                        <a:t> </a:t>
                      </a:r>
                      <a:br>
                        <a:rPr lang="fr-FR" sz="1400" dirty="0">
                          <a:solidFill>
                            <a:schemeClr val="tx1"/>
                          </a:solidFill>
                        </a:rPr>
                      </a:br>
                      <a:r>
                        <a:rPr lang="fr-FR" sz="1400" dirty="0" err="1">
                          <a:solidFill>
                            <a:schemeClr val="tx1"/>
                          </a:solidFill>
                          <a:hlinkClick r:id="rId55">
                            <a:extLst>
                              <a:ext uri="{A12FA001-AC4F-418D-AE19-62706E023703}">
                                <ahyp:hlinkClr xmlns:ahyp="http://schemas.microsoft.com/office/drawing/2018/hyperlinkcolor" val="tx"/>
                              </a:ext>
                            </a:extLst>
                          </a:hlinkClick>
                        </a:rPr>
                        <a:t>meter</a:t>
                      </a:r>
                      <a:br>
                        <a:rPr lang="fr-FR" sz="1400" dirty="0">
                          <a:solidFill>
                            <a:schemeClr val="tx1"/>
                          </a:solidFill>
                        </a:rPr>
                      </a:br>
                      <a:r>
                        <a:rPr lang="en-US" sz="1400" dirty="0">
                          <a:solidFill>
                            <a:schemeClr val="tx1"/>
                          </a:solidFill>
                          <a:hlinkClick r:id="rId56">
                            <a:extLst>
                              <a:ext uri="{A12FA001-AC4F-418D-AE19-62706E023703}">
                                <ahyp:hlinkClr xmlns:ahyp="http://schemas.microsoft.com/office/drawing/2018/hyperlinkcolor" val="tx"/>
                              </a:ext>
                            </a:extLst>
                          </a:hlinkClick>
                        </a:rPr>
                        <a:t>none</a:t>
                      </a:r>
                      <a:r>
                        <a:rPr lang="en-US" sz="1400" dirty="0">
                          <a:solidFill>
                            <a:schemeClr val="tx1"/>
                          </a:solidFill>
                        </a:rPr>
                        <a:t> </a:t>
                      </a:r>
                      <a:br>
                        <a:rPr lang="en-US" sz="1400" dirty="0">
                          <a:solidFill>
                            <a:schemeClr val="tx1"/>
                          </a:solidFill>
                        </a:rPr>
                      </a:br>
                      <a:r>
                        <a:rPr lang="en-US" sz="1400" dirty="0">
                          <a:solidFill>
                            <a:schemeClr val="tx1"/>
                          </a:solidFill>
                          <a:hlinkClick r:id="rId57">
                            <a:extLst>
                              <a:ext uri="{A12FA001-AC4F-418D-AE19-62706E023703}">
                                <ahyp:hlinkClr xmlns:ahyp="http://schemas.microsoft.com/office/drawing/2018/hyperlinkcolor" val="tx"/>
                              </a:ext>
                            </a:extLst>
                          </a:hlinkClick>
                        </a:rPr>
                        <a:t>note</a:t>
                      </a:r>
                      <a:r>
                        <a:rPr lang="en-US" sz="1400" dirty="0">
                          <a:solidFill>
                            <a:schemeClr val="tx1"/>
                          </a:solidFill>
                        </a:rPr>
                        <a:t> </a:t>
                      </a:r>
                      <a:r>
                        <a:rPr lang="en-US" sz="1400" dirty="0">
                          <a:solidFill>
                            <a:schemeClr val="tx1"/>
                          </a:solidFill>
                          <a:hlinkClick r:id="rId58">
                            <a:extLst>
                              <a:ext uri="{A12FA001-AC4F-418D-AE19-62706E023703}">
                                <ahyp:hlinkClr xmlns:ahyp="http://schemas.microsoft.com/office/drawing/2018/hyperlinkcolor" val="tx"/>
                              </a:ext>
                            </a:extLst>
                          </a:hlinkClick>
                        </a:rPr>
                        <a:t>paragraph</a:t>
                      </a:r>
                      <a:r>
                        <a:rPr lang="en-US" sz="1400" dirty="0">
                          <a:solidFill>
                            <a:schemeClr val="tx1"/>
                          </a:solidFill>
                        </a:rPr>
                        <a:t> </a:t>
                      </a:r>
                      <a:r>
                        <a:rPr lang="en-US" sz="1400" dirty="0">
                          <a:solidFill>
                            <a:schemeClr val="tx1"/>
                          </a:solidFill>
                          <a:hlinkClick r:id="rId59">
                            <a:extLst>
                              <a:ext uri="{A12FA001-AC4F-418D-AE19-62706E023703}">
                                <ahyp:hlinkClr xmlns:ahyp="http://schemas.microsoft.com/office/drawing/2018/hyperlinkcolor" val="tx"/>
                              </a:ext>
                            </a:extLst>
                          </a:hlinkClick>
                        </a:rPr>
                        <a:t>presentation</a:t>
                      </a:r>
                      <a:r>
                        <a:rPr lang="en-US" sz="1400" dirty="0">
                          <a:solidFill>
                            <a:schemeClr val="tx1"/>
                          </a:solidFill>
                        </a:rPr>
                        <a:t> </a:t>
                      </a:r>
                      <a:r>
                        <a:rPr lang="en-US" sz="1400" dirty="0">
                          <a:solidFill>
                            <a:schemeClr val="tx1"/>
                          </a:solidFill>
                          <a:hlinkClick r:id="rId60">
                            <a:extLst>
                              <a:ext uri="{A12FA001-AC4F-418D-AE19-62706E023703}">
                                <ahyp:hlinkClr xmlns:ahyp="http://schemas.microsoft.com/office/drawing/2018/hyperlinkcolor" val="tx"/>
                              </a:ext>
                            </a:extLst>
                          </a:hlinkClick>
                        </a:rPr>
                        <a:t>row</a:t>
                      </a:r>
                      <a:r>
                        <a:rPr lang="en-US" sz="1400" dirty="0">
                          <a:solidFill>
                            <a:schemeClr val="tx1"/>
                          </a:solidFill>
                        </a:rPr>
                        <a:t> </a:t>
                      </a:r>
                      <a:br>
                        <a:rPr lang="en-US" sz="1400" dirty="0">
                          <a:solidFill>
                            <a:schemeClr val="tx1"/>
                          </a:solidFill>
                        </a:rPr>
                      </a:br>
                      <a:r>
                        <a:rPr lang="en-US" sz="1400" dirty="0" err="1">
                          <a:solidFill>
                            <a:schemeClr val="tx1"/>
                          </a:solidFill>
                          <a:hlinkClick r:id="rId61">
                            <a:extLst>
                              <a:ext uri="{A12FA001-AC4F-418D-AE19-62706E023703}">
                                <ahyp:hlinkClr xmlns:ahyp="http://schemas.microsoft.com/office/drawing/2018/hyperlinkcolor" val="tx"/>
                              </a:ext>
                            </a:extLst>
                          </a:hlinkClick>
                        </a:rPr>
                        <a:t>rowgroup</a:t>
                      </a:r>
                      <a:r>
                        <a:rPr lang="en-US" sz="1400" dirty="0">
                          <a:solidFill>
                            <a:schemeClr val="tx1"/>
                          </a:solidFill>
                        </a:rPr>
                        <a:t> </a:t>
                      </a:r>
                      <a:r>
                        <a:rPr lang="en-US" sz="1400" dirty="0" err="1">
                          <a:solidFill>
                            <a:schemeClr val="tx1"/>
                          </a:solidFill>
                          <a:hlinkClick r:id="rId62">
                            <a:extLst>
                              <a:ext uri="{A12FA001-AC4F-418D-AE19-62706E023703}">
                                <ahyp:hlinkClr xmlns:ahyp="http://schemas.microsoft.com/office/drawing/2018/hyperlinkcolor" val="tx"/>
                              </a:ext>
                            </a:extLst>
                          </a:hlinkClick>
                        </a:rPr>
                        <a:t>rowheader</a:t>
                      </a:r>
                      <a:r>
                        <a:rPr lang="en-US" sz="1400" dirty="0">
                          <a:solidFill>
                            <a:schemeClr val="tx1"/>
                          </a:solidFill>
                        </a:rPr>
                        <a:t> </a:t>
                      </a:r>
                      <a:r>
                        <a:rPr lang="en-US" sz="1400" dirty="0">
                          <a:solidFill>
                            <a:schemeClr val="tx1"/>
                          </a:solidFill>
                          <a:hlinkClick r:id="rId14">
                            <a:extLst>
                              <a:ext uri="{A12FA001-AC4F-418D-AE19-62706E023703}">
                                <ahyp:hlinkClr xmlns:ahyp="http://schemas.microsoft.com/office/drawing/2018/hyperlinkcolor" val="tx"/>
                              </a:ext>
                            </a:extLst>
                          </a:hlinkClick>
                        </a:rPr>
                        <a:t>separator</a:t>
                      </a:r>
                      <a:r>
                        <a:rPr lang="en-US" sz="1400" dirty="0">
                          <a:solidFill>
                            <a:schemeClr val="tx1"/>
                          </a:solidFill>
                        </a:rPr>
                        <a:t> (when not focusable) </a:t>
                      </a:r>
                      <a:r>
                        <a:rPr lang="en-US" sz="1400" dirty="0">
                          <a:solidFill>
                            <a:schemeClr val="tx1"/>
                          </a:solidFill>
                          <a:hlinkClick r:id="rId63">
                            <a:extLst>
                              <a:ext uri="{A12FA001-AC4F-418D-AE19-62706E023703}">
                                <ahyp:hlinkClr xmlns:ahyp="http://schemas.microsoft.com/office/drawing/2018/hyperlinkcolor" val="tx"/>
                              </a:ext>
                            </a:extLst>
                          </a:hlinkClick>
                        </a:rPr>
                        <a:t>strong</a:t>
                      </a:r>
                      <a:r>
                        <a:rPr lang="en-US" sz="1400" dirty="0">
                          <a:solidFill>
                            <a:schemeClr val="tx1"/>
                          </a:solidFill>
                        </a:rPr>
                        <a:t> </a:t>
                      </a:r>
                      <a:r>
                        <a:rPr lang="en-US" sz="1400" dirty="0">
                          <a:solidFill>
                            <a:schemeClr val="tx1"/>
                          </a:solidFill>
                          <a:hlinkClick r:id="rId64">
                            <a:extLst>
                              <a:ext uri="{A12FA001-AC4F-418D-AE19-62706E023703}">
                                <ahyp:hlinkClr xmlns:ahyp="http://schemas.microsoft.com/office/drawing/2018/hyperlinkcolor" val="tx"/>
                              </a:ext>
                            </a:extLst>
                          </a:hlinkClick>
                        </a:rPr>
                        <a:t>subscript</a:t>
                      </a:r>
                      <a:r>
                        <a:rPr lang="en-US" sz="1400" dirty="0">
                          <a:solidFill>
                            <a:schemeClr val="tx1"/>
                          </a:solidFill>
                        </a:rPr>
                        <a:t> </a:t>
                      </a:r>
                      <a:r>
                        <a:rPr lang="en-US" sz="1400" dirty="0">
                          <a:solidFill>
                            <a:schemeClr val="tx1"/>
                          </a:solidFill>
                          <a:hlinkClick r:id="rId65">
                            <a:extLst>
                              <a:ext uri="{A12FA001-AC4F-418D-AE19-62706E023703}">
                                <ahyp:hlinkClr xmlns:ahyp="http://schemas.microsoft.com/office/drawing/2018/hyperlinkcolor" val="tx"/>
                              </a:ext>
                            </a:extLst>
                          </a:hlinkClick>
                        </a:rPr>
                        <a:t>suggestion</a:t>
                      </a:r>
                      <a:r>
                        <a:rPr lang="en-US" sz="1400" dirty="0">
                          <a:solidFill>
                            <a:schemeClr val="tx1"/>
                          </a:solidFill>
                        </a:rPr>
                        <a:t> </a:t>
                      </a:r>
                      <a:r>
                        <a:rPr lang="en-US" sz="1400" dirty="0">
                          <a:solidFill>
                            <a:schemeClr val="tx1"/>
                          </a:solidFill>
                          <a:hlinkClick r:id="rId66">
                            <a:extLst>
                              <a:ext uri="{A12FA001-AC4F-418D-AE19-62706E023703}">
                                <ahyp:hlinkClr xmlns:ahyp="http://schemas.microsoft.com/office/drawing/2018/hyperlinkcolor" val="tx"/>
                              </a:ext>
                            </a:extLst>
                          </a:hlinkClick>
                        </a:rPr>
                        <a:t>superscript</a:t>
                      </a:r>
                      <a:r>
                        <a:rPr lang="en-US" sz="1400" dirty="0">
                          <a:solidFill>
                            <a:schemeClr val="tx1"/>
                          </a:solidFill>
                        </a:rPr>
                        <a:t> </a:t>
                      </a:r>
                      <a:r>
                        <a:rPr lang="en-US" sz="1400" dirty="0">
                          <a:solidFill>
                            <a:schemeClr val="tx1"/>
                          </a:solidFill>
                          <a:hlinkClick r:id="rId67">
                            <a:extLst>
                              <a:ext uri="{A12FA001-AC4F-418D-AE19-62706E023703}">
                                <ahyp:hlinkClr xmlns:ahyp="http://schemas.microsoft.com/office/drawing/2018/hyperlinkcolor" val="tx"/>
                              </a:ext>
                            </a:extLst>
                          </a:hlinkClick>
                        </a:rPr>
                        <a:t>table</a:t>
                      </a:r>
                      <a:r>
                        <a:rPr lang="en-US" sz="1400" dirty="0">
                          <a:solidFill>
                            <a:schemeClr val="tx1"/>
                          </a:solidFill>
                        </a:rPr>
                        <a:t> </a:t>
                      </a:r>
                      <a:br>
                        <a:rPr lang="en-US" sz="1400" dirty="0">
                          <a:solidFill>
                            <a:schemeClr val="tx1"/>
                          </a:solidFill>
                        </a:rPr>
                      </a:br>
                      <a:r>
                        <a:rPr lang="en-US" sz="1400" dirty="0">
                          <a:solidFill>
                            <a:schemeClr val="tx1"/>
                          </a:solidFill>
                          <a:hlinkClick r:id="rId68">
                            <a:extLst>
                              <a:ext uri="{A12FA001-AC4F-418D-AE19-62706E023703}">
                                <ahyp:hlinkClr xmlns:ahyp="http://schemas.microsoft.com/office/drawing/2018/hyperlinkcolor" val="tx"/>
                              </a:ext>
                            </a:extLst>
                          </a:hlinkClick>
                        </a:rPr>
                        <a:t>term</a:t>
                      </a:r>
                      <a:r>
                        <a:rPr lang="en-US" sz="1400" dirty="0">
                          <a:solidFill>
                            <a:schemeClr val="tx1"/>
                          </a:solidFill>
                        </a:rPr>
                        <a:t> </a:t>
                      </a:r>
                      <a:br>
                        <a:rPr lang="en-US" sz="1400" dirty="0">
                          <a:solidFill>
                            <a:schemeClr val="tx1"/>
                          </a:solidFill>
                        </a:rPr>
                      </a:br>
                      <a:r>
                        <a:rPr lang="en-US" sz="1400" dirty="0">
                          <a:solidFill>
                            <a:schemeClr val="tx1"/>
                          </a:solidFill>
                          <a:hlinkClick r:id="rId69">
                            <a:extLst>
                              <a:ext uri="{A12FA001-AC4F-418D-AE19-62706E023703}">
                                <ahyp:hlinkClr xmlns:ahyp="http://schemas.microsoft.com/office/drawing/2018/hyperlinkcolor" val="tx"/>
                              </a:ext>
                            </a:extLst>
                          </a:hlinkClick>
                        </a:rPr>
                        <a:t>time</a:t>
                      </a:r>
                      <a:r>
                        <a:rPr lang="en-US" sz="1400" dirty="0">
                          <a:solidFill>
                            <a:schemeClr val="tx1"/>
                          </a:solidFill>
                        </a:rPr>
                        <a:t> </a:t>
                      </a:r>
                      <a:br>
                        <a:rPr lang="en-US" sz="1400" dirty="0">
                          <a:solidFill>
                            <a:schemeClr val="tx1"/>
                          </a:solidFill>
                        </a:rPr>
                      </a:br>
                      <a:r>
                        <a:rPr lang="en-US" sz="1400" dirty="0">
                          <a:solidFill>
                            <a:schemeClr val="tx1"/>
                          </a:solidFill>
                          <a:hlinkClick r:id="rId70">
                            <a:extLst>
                              <a:ext uri="{A12FA001-AC4F-418D-AE19-62706E023703}">
                                <ahyp:hlinkClr xmlns:ahyp="http://schemas.microsoft.com/office/drawing/2018/hyperlinkcolor" val="tx"/>
                              </a:ext>
                            </a:extLst>
                          </a:hlinkClick>
                        </a:rPr>
                        <a:t>toolbar</a:t>
                      </a:r>
                      <a:r>
                        <a:rPr lang="en-US" sz="1400" dirty="0">
                          <a:solidFill>
                            <a:schemeClr val="tx1"/>
                          </a:solidFill>
                        </a:rPr>
                        <a:t> </a:t>
                      </a:r>
                      <a:br>
                        <a:rPr lang="en-US" sz="1400" dirty="0">
                          <a:solidFill>
                            <a:schemeClr val="tx1"/>
                          </a:solidFill>
                        </a:rPr>
                      </a:br>
                      <a:r>
                        <a:rPr lang="en-US" sz="1400" dirty="0">
                          <a:solidFill>
                            <a:schemeClr val="tx1"/>
                          </a:solidFill>
                          <a:hlinkClick r:id="rId71">
                            <a:extLst>
                              <a:ext uri="{A12FA001-AC4F-418D-AE19-62706E023703}">
                                <ahyp:hlinkClr xmlns:ahyp="http://schemas.microsoft.com/office/drawing/2018/hyperlinkcolor" val="tx"/>
                              </a:ext>
                            </a:extLst>
                          </a:hlinkClick>
                        </a:rPr>
                        <a:t>tooltip</a:t>
                      </a:r>
                      <a:endParaRPr lang="fr-FR" sz="1400" noProof="0" dirty="0">
                        <a:solidFill>
                          <a:schemeClr val="tx1"/>
                        </a:solidFill>
                      </a:endParaRPr>
                    </a:p>
                  </a:txBody>
                  <a:tcPr/>
                </a:tc>
                <a:tc>
                  <a:txBody>
                    <a:bodyPr/>
                    <a:lstStyle/>
                    <a:p>
                      <a:r>
                        <a:rPr lang="en-US" sz="1400" dirty="0">
                          <a:solidFill>
                            <a:schemeClr val="tx1"/>
                          </a:solidFill>
                          <a:hlinkClick r:id="rId72">
                            <a:extLst>
                              <a:ext uri="{A12FA001-AC4F-418D-AE19-62706E023703}">
                                <ahyp:hlinkClr xmlns:ahyp="http://schemas.microsoft.com/office/drawing/2018/hyperlinkcolor" val="tx"/>
                              </a:ext>
                            </a:extLst>
                          </a:hlinkClick>
                        </a:rPr>
                        <a:t>banner</a:t>
                      </a:r>
                      <a:endParaRPr lang="en-US" sz="1400" dirty="0">
                        <a:solidFill>
                          <a:schemeClr val="tx1"/>
                        </a:solidFill>
                      </a:endParaRPr>
                    </a:p>
                    <a:p>
                      <a:r>
                        <a:rPr lang="en-US" sz="1400" dirty="0">
                          <a:solidFill>
                            <a:schemeClr val="tx1"/>
                          </a:solidFill>
                          <a:hlinkClick r:id="rId73">
                            <a:extLst>
                              <a:ext uri="{A12FA001-AC4F-418D-AE19-62706E023703}">
                                <ahyp:hlinkClr xmlns:ahyp="http://schemas.microsoft.com/office/drawing/2018/hyperlinkcolor" val="tx"/>
                              </a:ext>
                            </a:extLst>
                          </a:hlinkClick>
                        </a:rPr>
                        <a:t>complementary</a:t>
                      </a:r>
                      <a:endParaRPr lang="en-US" sz="1400" dirty="0">
                        <a:solidFill>
                          <a:schemeClr val="tx1"/>
                        </a:solidFill>
                      </a:endParaRPr>
                    </a:p>
                    <a:p>
                      <a:r>
                        <a:rPr lang="en-US" sz="1400" dirty="0" err="1">
                          <a:solidFill>
                            <a:schemeClr val="tx1"/>
                          </a:solidFill>
                          <a:hlinkClick r:id="rId74">
                            <a:extLst>
                              <a:ext uri="{A12FA001-AC4F-418D-AE19-62706E023703}">
                                <ahyp:hlinkClr xmlns:ahyp="http://schemas.microsoft.com/office/drawing/2018/hyperlinkcolor" val="tx"/>
                              </a:ext>
                            </a:extLst>
                          </a:hlinkClick>
                        </a:rPr>
                        <a:t>contentinfo</a:t>
                      </a:r>
                      <a:endParaRPr lang="en-US" sz="1400" dirty="0">
                        <a:solidFill>
                          <a:schemeClr val="tx1"/>
                        </a:solidFill>
                      </a:endParaRPr>
                    </a:p>
                    <a:p>
                      <a:r>
                        <a:rPr lang="en-US" sz="1400" dirty="0">
                          <a:solidFill>
                            <a:schemeClr val="tx1"/>
                          </a:solidFill>
                          <a:hlinkClick r:id="rId75">
                            <a:extLst>
                              <a:ext uri="{A12FA001-AC4F-418D-AE19-62706E023703}">
                                <ahyp:hlinkClr xmlns:ahyp="http://schemas.microsoft.com/office/drawing/2018/hyperlinkcolor" val="tx"/>
                              </a:ext>
                            </a:extLst>
                          </a:hlinkClick>
                        </a:rPr>
                        <a:t>form</a:t>
                      </a:r>
                      <a:endParaRPr lang="en-US" sz="1400" dirty="0">
                        <a:solidFill>
                          <a:schemeClr val="tx1"/>
                        </a:solidFill>
                      </a:endParaRPr>
                    </a:p>
                    <a:p>
                      <a:r>
                        <a:rPr lang="en-US" sz="1400" dirty="0">
                          <a:solidFill>
                            <a:schemeClr val="tx1"/>
                          </a:solidFill>
                          <a:hlinkClick r:id="rId76">
                            <a:extLst>
                              <a:ext uri="{A12FA001-AC4F-418D-AE19-62706E023703}">
                                <ahyp:hlinkClr xmlns:ahyp="http://schemas.microsoft.com/office/drawing/2018/hyperlinkcolor" val="tx"/>
                              </a:ext>
                            </a:extLst>
                          </a:hlinkClick>
                        </a:rPr>
                        <a:t>main</a:t>
                      </a:r>
                      <a:endParaRPr lang="en-US" sz="1400" dirty="0">
                        <a:solidFill>
                          <a:schemeClr val="tx1"/>
                        </a:solidFill>
                      </a:endParaRPr>
                    </a:p>
                    <a:p>
                      <a:r>
                        <a:rPr lang="en-US" sz="1400" dirty="0">
                          <a:solidFill>
                            <a:schemeClr val="tx1"/>
                          </a:solidFill>
                          <a:hlinkClick r:id="rId77">
                            <a:extLst>
                              <a:ext uri="{A12FA001-AC4F-418D-AE19-62706E023703}">
                                <ahyp:hlinkClr xmlns:ahyp="http://schemas.microsoft.com/office/drawing/2018/hyperlinkcolor" val="tx"/>
                              </a:ext>
                            </a:extLst>
                          </a:hlinkClick>
                        </a:rPr>
                        <a:t>navigation</a:t>
                      </a:r>
                      <a:endParaRPr lang="en-US" sz="1400" dirty="0">
                        <a:solidFill>
                          <a:schemeClr val="tx1"/>
                        </a:solidFill>
                      </a:endParaRPr>
                    </a:p>
                    <a:p>
                      <a:r>
                        <a:rPr lang="en-US" sz="1400" dirty="0">
                          <a:solidFill>
                            <a:schemeClr val="tx1"/>
                          </a:solidFill>
                          <a:hlinkClick r:id="rId78">
                            <a:extLst>
                              <a:ext uri="{A12FA001-AC4F-418D-AE19-62706E023703}">
                                <ahyp:hlinkClr xmlns:ahyp="http://schemas.microsoft.com/office/drawing/2018/hyperlinkcolor" val="tx"/>
                              </a:ext>
                            </a:extLst>
                          </a:hlinkClick>
                        </a:rPr>
                        <a:t>region</a:t>
                      </a:r>
                      <a:endParaRPr lang="en-US" sz="1400" dirty="0">
                        <a:solidFill>
                          <a:schemeClr val="tx1"/>
                        </a:solidFill>
                      </a:endParaRPr>
                    </a:p>
                    <a:p>
                      <a:r>
                        <a:rPr lang="en-US" sz="1400" dirty="0">
                          <a:solidFill>
                            <a:schemeClr val="tx1"/>
                          </a:solidFill>
                          <a:hlinkClick r:id="rId79">
                            <a:extLst>
                              <a:ext uri="{A12FA001-AC4F-418D-AE19-62706E023703}">
                                <ahyp:hlinkClr xmlns:ahyp="http://schemas.microsoft.com/office/drawing/2018/hyperlinkcolor" val="tx"/>
                              </a:ext>
                            </a:extLst>
                          </a:hlinkClick>
                        </a:rPr>
                        <a:t>search</a:t>
                      </a:r>
                      <a:endParaRPr lang="en-US" sz="1400" dirty="0">
                        <a:solidFill>
                          <a:schemeClr val="tx1"/>
                        </a:solidFill>
                      </a:endParaRPr>
                    </a:p>
                  </a:txBody>
                  <a:tcPr/>
                </a:tc>
                <a:tc>
                  <a:txBody>
                    <a:bodyPr/>
                    <a:lstStyle/>
                    <a:p>
                      <a:r>
                        <a:rPr lang="fr-FR" sz="1400" dirty="0">
                          <a:solidFill>
                            <a:schemeClr val="tx1"/>
                          </a:solidFill>
                          <a:hlinkClick r:id="rId80">
                            <a:extLst>
                              <a:ext uri="{A12FA001-AC4F-418D-AE19-62706E023703}">
                                <ahyp:hlinkClr xmlns:ahyp="http://schemas.microsoft.com/office/drawing/2018/hyperlinkcolor" val="tx"/>
                              </a:ext>
                            </a:extLst>
                          </a:hlinkClick>
                        </a:rPr>
                        <a:t>alert</a:t>
                      </a:r>
                      <a:endParaRPr lang="fr-FR" sz="1400" dirty="0">
                        <a:solidFill>
                          <a:schemeClr val="tx1"/>
                        </a:solidFill>
                      </a:endParaRPr>
                    </a:p>
                    <a:p>
                      <a:r>
                        <a:rPr lang="fr-FR" sz="1400" dirty="0">
                          <a:solidFill>
                            <a:schemeClr val="tx1"/>
                          </a:solidFill>
                          <a:hlinkClick r:id="rId81">
                            <a:extLst>
                              <a:ext uri="{A12FA001-AC4F-418D-AE19-62706E023703}">
                                <ahyp:hlinkClr xmlns:ahyp="http://schemas.microsoft.com/office/drawing/2018/hyperlinkcolor" val="tx"/>
                              </a:ext>
                            </a:extLst>
                          </a:hlinkClick>
                        </a:rPr>
                        <a:t>log</a:t>
                      </a:r>
                      <a:endParaRPr lang="fr-FR" sz="1400" dirty="0">
                        <a:solidFill>
                          <a:schemeClr val="tx1"/>
                        </a:solidFill>
                      </a:endParaRPr>
                    </a:p>
                    <a:p>
                      <a:r>
                        <a:rPr lang="fr-FR" sz="1400" dirty="0" err="1">
                          <a:solidFill>
                            <a:schemeClr val="tx1"/>
                          </a:solidFill>
                          <a:hlinkClick r:id="rId82">
                            <a:extLst>
                              <a:ext uri="{A12FA001-AC4F-418D-AE19-62706E023703}">
                                <ahyp:hlinkClr xmlns:ahyp="http://schemas.microsoft.com/office/drawing/2018/hyperlinkcolor" val="tx"/>
                              </a:ext>
                            </a:extLst>
                          </a:hlinkClick>
                        </a:rPr>
                        <a:t>marquee</a:t>
                      </a:r>
                      <a:endParaRPr lang="fr-FR" sz="1400" dirty="0">
                        <a:solidFill>
                          <a:schemeClr val="tx1"/>
                        </a:solidFill>
                      </a:endParaRPr>
                    </a:p>
                    <a:p>
                      <a:r>
                        <a:rPr lang="fr-FR" sz="1400" dirty="0" err="1">
                          <a:solidFill>
                            <a:schemeClr val="tx1"/>
                          </a:solidFill>
                          <a:hlinkClick r:id="rId83">
                            <a:extLst>
                              <a:ext uri="{A12FA001-AC4F-418D-AE19-62706E023703}">
                                <ahyp:hlinkClr xmlns:ahyp="http://schemas.microsoft.com/office/drawing/2018/hyperlinkcolor" val="tx"/>
                              </a:ext>
                            </a:extLst>
                          </a:hlinkClick>
                        </a:rPr>
                        <a:t>status</a:t>
                      </a:r>
                      <a:endParaRPr lang="fr-FR" sz="1400" dirty="0">
                        <a:solidFill>
                          <a:schemeClr val="tx1"/>
                        </a:solidFill>
                      </a:endParaRPr>
                    </a:p>
                    <a:p>
                      <a:r>
                        <a:rPr lang="fr-FR" sz="1400" dirty="0" err="1">
                          <a:solidFill>
                            <a:schemeClr val="tx1"/>
                          </a:solidFill>
                          <a:hlinkClick r:id="rId84">
                            <a:extLst>
                              <a:ext uri="{A12FA001-AC4F-418D-AE19-62706E023703}">
                                <ahyp:hlinkClr xmlns:ahyp="http://schemas.microsoft.com/office/drawing/2018/hyperlinkcolor" val="tx"/>
                              </a:ext>
                            </a:extLst>
                          </a:hlinkClick>
                        </a:rPr>
                        <a:t>timer</a:t>
                      </a:r>
                      <a:endParaRPr lang="fr-FR" sz="1400" dirty="0">
                        <a:solidFill>
                          <a:schemeClr val="tx1"/>
                        </a:solidFill>
                      </a:endParaRPr>
                    </a:p>
                  </a:txBody>
                  <a:tcPr/>
                </a:tc>
                <a:tc>
                  <a:txBody>
                    <a:bodyPr/>
                    <a:lstStyle/>
                    <a:p>
                      <a:r>
                        <a:rPr lang="fr-FR" sz="1400" dirty="0" err="1">
                          <a:solidFill>
                            <a:schemeClr val="tx1"/>
                          </a:solidFill>
                          <a:hlinkClick r:id="rId85">
                            <a:extLst>
                              <a:ext uri="{A12FA001-AC4F-418D-AE19-62706E023703}">
                                <ahyp:hlinkClr xmlns:ahyp="http://schemas.microsoft.com/office/drawing/2018/hyperlinkcolor" val="tx"/>
                              </a:ext>
                            </a:extLst>
                          </a:hlinkClick>
                        </a:rPr>
                        <a:t>alertdialog</a:t>
                      </a:r>
                      <a:endParaRPr lang="fr-FR" sz="1400" dirty="0">
                        <a:solidFill>
                          <a:schemeClr val="tx1"/>
                        </a:solidFill>
                      </a:endParaRPr>
                    </a:p>
                    <a:p>
                      <a:r>
                        <a:rPr lang="fr-FR" sz="1400" dirty="0" err="1">
                          <a:solidFill>
                            <a:schemeClr val="tx1"/>
                          </a:solidFill>
                          <a:hlinkClick r:id="rId86">
                            <a:extLst>
                              <a:ext uri="{A12FA001-AC4F-418D-AE19-62706E023703}">
                                <ahyp:hlinkClr xmlns:ahyp="http://schemas.microsoft.com/office/drawing/2018/hyperlinkcolor" val="tx"/>
                              </a:ext>
                            </a:extLst>
                          </a:hlinkClick>
                        </a:rPr>
                        <a:t>dialog</a:t>
                      </a:r>
                      <a:endParaRPr lang="fr-FR" sz="1400" dirty="0">
                        <a:solidFill>
                          <a:schemeClr val="tx1"/>
                        </a:solidFill>
                      </a:endParaRPr>
                    </a:p>
                  </a:txBody>
                  <a:tcPr/>
                </a:tc>
                <a:extLst>
                  <a:ext uri="{0D108BD9-81ED-4DB2-BD59-A6C34878D82A}">
                    <a16:rowId xmlns:a16="http://schemas.microsoft.com/office/drawing/2014/main" val="142250552"/>
                  </a:ext>
                </a:extLst>
              </a:tr>
            </a:tbl>
          </a:graphicData>
        </a:graphic>
      </p:graphicFrame>
    </p:spTree>
    <p:extLst>
      <p:ext uri="{BB962C8B-B14F-4D97-AF65-F5344CB8AC3E}">
        <p14:creationId xmlns:p14="http://schemas.microsoft.com/office/powerpoint/2010/main" val="3014026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ARIA, les attributs (les propriétés et les états)</a:t>
            </a:r>
          </a:p>
        </p:txBody>
      </p:sp>
      <p:sp>
        <p:nvSpPr>
          <p:cNvPr id="4" name="Espace réservé du contenu 3"/>
          <p:cNvSpPr>
            <a:spLocks noGrp="1"/>
          </p:cNvSpPr>
          <p:nvPr>
            <p:ph idx="1"/>
          </p:nvPr>
        </p:nvSpPr>
        <p:spPr>
          <a:xfrm>
            <a:off x="1991544" y="1052736"/>
            <a:ext cx="8496944" cy="5184576"/>
          </a:xfrm>
        </p:spPr>
        <p:txBody>
          <a:bodyPr numCol="1">
            <a:normAutofit/>
          </a:bodyPr>
          <a:lstStyle/>
          <a:p>
            <a:pPr lvl="1" fontAlgn="ctr"/>
            <a:endParaRPr lang="fr-FR"/>
          </a:p>
          <a:p>
            <a:pPr lvl="1" fontAlgn="ctr"/>
            <a:endParaRPr lang="fr-FR"/>
          </a:p>
        </p:txBody>
      </p:sp>
      <p:sp>
        <p:nvSpPr>
          <p:cNvPr id="2" name="ZoneTexte 1"/>
          <p:cNvSpPr txBox="1"/>
          <p:nvPr/>
        </p:nvSpPr>
        <p:spPr>
          <a:xfrm>
            <a:off x="1271464" y="769203"/>
            <a:ext cx="8208912" cy="1311128"/>
          </a:xfrm>
          <a:prstGeom prst="rect">
            <a:avLst/>
          </a:prstGeom>
          <a:noFill/>
        </p:spPr>
        <p:txBody>
          <a:bodyPr wrap="square" rtlCol="0">
            <a:spAutoFit/>
          </a:bodyPr>
          <a:lstStyle/>
          <a:p>
            <a:pPr marL="263525" indent="-263525" eaLnBrk="0" fontAlgn="base" hangingPunct="0">
              <a:spcBef>
                <a:spcPct val="20000"/>
              </a:spcBef>
              <a:spcAft>
                <a:spcPct val="0"/>
              </a:spcAft>
              <a:buClr>
                <a:srgbClr val="FF6600"/>
              </a:buClr>
              <a:buSzPct val="80000"/>
              <a:buFont typeface="Wingdings" pitchFamily="2" charset="2"/>
              <a:buChar char="n"/>
            </a:pPr>
            <a:r>
              <a:rPr lang="fr-FR" altLang="fr-FR" kern="0" dirty="0">
                <a:latin typeface="Arial"/>
                <a:cs typeface="Arial"/>
              </a:rPr>
              <a:t>propriétés et les états sont des couples attributs, valeurs appliquées à un élément HTML, l’élément renvoie alors des informations spécifiques</a:t>
            </a:r>
          </a:p>
          <a:p>
            <a:pPr marL="720725" lvl="1" indent="-263525" eaLnBrk="0" fontAlgn="base" hangingPunct="0">
              <a:spcBef>
                <a:spcPct val="20000"/>
              </a:spcBef>
              <a:spcAft>
                <a:spcPct val="0"/>
              </a:spcAft>
              <a:buClr>
                <a:srgbClr val="FF6600"/>
              </a:buClr>
              <a:buSzPct val="80000"/>
              <a:buFont typeface="Wingdings" pitchFamily="2" charset="2"/>
              <a:buChar char="n"/>
            </a:pPr>
            <a:r>
              <a:rPr lang="fr-FR" altLang="fr-FR" kern="0" dirty="0">
                <a:latin typeface="Arial"/>
                <a:cs typeface="Arial"/>
              </a:rPr>
              <a:t>propriété : fixe dans le temps (peu modifiée) </a:t>
            </a:r>
          </a:p>
          <a:p>
            <a:pPr marL="720725" lvl="1" indent="-263525" eaLnBrk="0" fontAlgn="base" hangingPunct="0">
              <a:spcBef>
                <a:spcPct val="20000"/>
              </a:spcBef>
              <a:spcAft>
                <a:spcPct val="0"/>
              </a:spcAft>
              <a:buClr>
                <a:srgbClr val="FF6600"/>
              </a:buClr>
              <a:buSzPct val="80000"/>
              <a:buFont typeface="Wingdings" pitchFamily="2" charset="2"/>
              <a:buChar char="n"/>
            </a:pPr>
            <a:r>
              <a:rPr lang="fr-FR" altLang="fr-FR" kern="0" dirty="0">
                <a:latin typeface="Arial"/>
                <a:cs typeface="Arial"/>
              </a:rPr>
              <a:t>état : dynamique en fonction des actions utilisateurs</a:t>
            </a:r>
          </a:p>
        </p:txBody>
      </p:sp>
      <p:graphicFrame>
        <p:nvGraphicFramePr>
          <p:cNvPr id="6" name="Tableau 5"/>
          <p:cNvGraphicFramePr>
            <a:graphicFrameLocks noGrp="1"/>
          </p:cNvGraphicFramePr>
          <p:nvPr>
            <p:extLst>
              <p:ext uri="{D42A27DB-BD31-4B8C-83A1-F6EECF244321}">
                <p14:modId xmlns:p14="http://schemas.microsoft.com/office/powerpoint/2010/main" val="3028402884"/>
              </p:ext>
            </p:extLst>
          </p:nvPr>
        </p:nvGraphicFramePr>
        <p:xfrm>
          <a:off x="1415480" y="2231152"/>
          <a:ext cx="8114286" cy="4144666"/>
        </p:xfrm>
        <a:graphic>
          <a:graphicData uri="http://schemas.openxmlformats.org/drawingml/2006/table">
            <a:tbl>
              <a:tblPr>
                <a:tableStyleId>{284E427A-3D55-4303-BF80-6455036E1DE7}</a:tableStyleId>
              </a:tblPr>
              <a:tblGrid>
                <a:gridCol w="1705575">
                  <a:extLst>
                    <a:ext uri="{9D8B030D-6E8A-4147-A177-3AD203B41FA5}">
                      <a16:colId xmlns:a16="http://schemas.microsoft.com/office/drawing/2014/main" val="20001"/>
                    </a:ext>
                  </a:extLst>
                </a:gridCol>
                <a:gridCol w="2267043">
                  <a:extLst>
                    <a:ext uri="{9D8B030D-6E8A-4147-A177-3AD203B41FA5}">
                      <a16:colId xmlns:a16="http://schemas.microsoft.com/office/drawing/2014/main" val="1077111389"/>
                    </a:ext>
                  </a:extLst>
                </a:gridCol>
                <a:gridCol w="2070834">
                  <a:extLst>
                    <a:ext uri="{9D8B030D-6E8A-4147-A177-3AD203B41FA5}">
                      <a16:colId xmlns:a16="http://schemas.microsoft.com/office/drawing/2014/main" val="20002"/>
                    </a:ext>
                  </a:extLst>
                </a:gridCol>
                <a:gridCol w="2070834">
                  <a:extLst>
                    <a:ext uri="{9D8B030D-6E8A-4147-A177-3AD203B41FA5}">
                      <a16:colId xmlns:a16="http://schemas.microsoft.com/office/drawing/2014/main" val="1219842956"/>
                    </a:ext>
                  </a:extLst>
                </a:gridCol>
              </a:tblGrid>
              <a:tr h="4078168">
                <a:tc>
                  <a:txBody>
                    <a:bodyPr/>
                    <a:lstStyle/>
                    <a:p>
                      <a:r>
                        <a:rPr lang="en-US" sz="1600" b="1" noProof="0" dirty="0"/>
                        <a:t>Live region </a:t>
                      </a:r>
                      <a:r>
                        <a:rPr lang="en-US" sz="1400" noProof="0" dirty="0"/>
                        <a:t>: :</a:t>
                      </a:r>
                    </a:p>
                    <a:p>
                      <a:r>
                        <a:rPr lang="fr-FR" sz="1400" dirty="0">
                          <a:hlinkClick r:id="rId2"/>
                        </a:rPr>
                        <a:t>aria-</a:t>
                      </a:r>
                      <a:r>
                        <a:rPr lang="fr-FR" sz="1400" dirty="0" err="1">
                          <a:hlinkClick r:id="rId2"/>
                        </a:rPr>
                        <a:t>atomic</a:t>
                      </a:r>
                      <a:endParaRPr lang="fr-FR" sz="1400" dirty="0"/>
                    </a:p>
                    <a:p>
                      <a:r>
                        <a:rPr lang="fr-FR" sz="1400" dirty="0">
                          <a:hlinkClick r:id="rId3"/>
                        </a:rPr>
                        <a:t>aria-</a:t>
                      </a:r>
                      <a:r>
                        <a:rPr lang="fr-FR" sz="1400" dirty="0" err="1">
                          <a:hlinkClick r:id="rId3"/>
                        </a:rPr>
                        <a:t>busy</a:t>
                      </a:r>
                      <a:endParaRPr lang="fr-FR" sz="1400" dirty="0"/>
                    </a:p>
                    <a:p>
                      <a:r>
                        <a:rPr lang="fr-FR" sz="1400" dirty="0">
                          <a:hlinkClick r:id="rId4"/>
                        </a:rPr>
                        <a:t>aria-live</a:t>
                      </a:r>
                      <a:endParaRPr lang="fr-FR" sz="1400" dirty="0"/>
                    </a:p>
                    <a:p>
                      <a:r>
                        <a:rPr lang="fr-FR" sz="1400" dirty="0">
                          <a:hlinkClick r:id="rId5"/>
                        </a:rPr>
                        <a:t>aria-relevant</a:t>
                      </a:r>
                      <a:endParaRPr lang="fr-FR" sz="1400" dirty="0"/>
                    </a:p>
                    <a:p>
                      <a:endParaRPr lang="en-US" sz="1400" noProof="0" dirty="0"/>
                    </a:p>
                    <a:p>
                      <a:r>
                        <a:rPr lang="en-US" sz="1600" b="1" kern="1200" noProof="0" dirty="0">
                          <a:solidFill>
                            <a:schemeClr val="dk1"/>
                          </a:solidFill>
                          <a:latin typeface="+mn-lt"/>
                          <a:ea typeface="+mn-ea"/>
                          <a:cs typeface="+mn-cs"/>
                        </a:rPr>
                        <a:t>Drag &amp; Drop : </a:t>
                      </a:r>
                    </a:p>
                    <a:p>
                      <a:r>
                        <a:rPr lang="fr-FR" sz="1400" dirty="0">
                          <a:hlinkClick r:id="rId6"/>
                        </a:rPr>
                        <a:t>aria-</a:t>
                      </a:r>
                      <a:r>
                        <a:rPr lang="fr-FR" sz="1400" dirty="0" err="1">
                          <a:hlinkClick r:id="rId6"/>
                        </a:rPr>
                        <a:t>dropeffect</a:t>
                      </a:r>
                      <a:endParaRPr lang="fr-FR" sz="1400" dirty="0"/>
                    </a:p>
                    <a:p>
                      <a:r>
                        <a:rPr lang="fr-FR" sz="1400" dirty="0">
                          <a:hlinkClick r:id="rId7"/>
                        </a:rPr>
                        <a:t>aria-</a:t>
                      </a:r>
                      <a:r>
                        <a:rPr lang="fr-FR" sz="1400" dirty="0" err="1">
                          <a:hlinkClick r:id="rId7"/>
                        </a:rPr>
                        <a:t>grabbed</a:t>
                      </a:r>
                      <a:endParaRPr lang="fr-FR" sz="1400" dirty="0"/>
                    </a:p>
                  </a:txBody>
                  <a:tcPr marL="60346" marR="60346" marT="30173" marB="30173" anchor="ctr"/>
                </a:tc>
                <a:tc>
                  <a:txBody>
                    <a:bodyPr/>
                    <a:lstStyle/>
                    <a:p>
                      <a:pPr marL="0" algn="l" defTabSz="914400" rtl="0" eaLnBrk="1" latinLnBrk="0" hangingPunct="1"/>
                      <a:r>
                        <a:rPr lang="en-US" sz="1600" b="1" kern="1200" noProof="0" dirty="0">
                          <a:solidFill>
                            <a:schemeClr val="dk1"/>
                          </a:solidFill>
                          <a:latin typeface="+mn-lt"/>
                          <a:ea typeface="+mn-ea"/>
                          <a:cs typeface="+mn-cs"/>
                        </a:rPr>
                        <a:t>Relationship :</a:t>
                      </a:r>
                    </a:p>
                    <a:p>
                      <a:r>
                        <a:rPr lang="fr-FR" sz="1400" dirty="0">
                          <a:hlinkClick r:id="rId8"/>
                        </a:rPr>
                        <a:t>aria-</a:t>
                      </a:r>
                      <a:r>
                        <a:rPr lang="fr-FR" sz="1400" dirty="0" err="1">
                          <a:hlinkClick r:id="rId8"/>
                        </a:rPr>
                        <a:t>activedescendant</a:t>
                      </a:r>
                      <a:endParaRPr lang="fr-FR" sz="1400" dirty="0"/>
                    </a:p>
                    <a:p>
                      <a:r>
                        <a:rPr lang="fr-FR" sz="1400" dirty="0">
                          <a:hlinkClick r:id="rId9"/>
                        </a:rPr>
                        <a:t>aria-</a:t>
                      </a:r>
                      <a:r>
                        <a:rPr lang="fr-FR" sz="1400" dirty="0" err="1">
                          <a:hlinkClick r:id="rId9"/>
                        </a:rPr>
                        <a:t>colcount</a:t>
                      </a:r>
                      <a:endParaRPr lang="fr-FR" sz="1400" dirty="0"/>
                    </a:p>
                    <a:p>
                      <a:r>
                        <a:rPr lang="fr-FR" sz="1400" dirty="0">
                          <a:hlinkClick r:id="rId10"/>
                        </a:rPr>
                        <a:t>aria-</a:t>
                      </a:r>
                      <a:r>
                        <a:rPr lang="fr-FR" sz="1400" dirty="0" err="1">
                          <a:hlinkClick r:id="rId10"/>
                        </a:rPr>
                        <a:t>colindex</a:t>
                      </a:r>
                      <a:endParaRPr lang="fr-FR" sz="1400" dirty="0"/>
                    </a:p>
                    <a:p>
                      <a:r>
                        <a:rPr lang="fr-FR" sz="1400" dirty="0">
                          <a:hlinkClick r:id="rId11"/>
                        </a:rPr>
                        <a:t>aria-</a:t>
                      </a:r>
                      <a:r>
                        <a:rPr lang="fr-FR" sz="1400" dirty="0" err="1">
                          <a:hlinkClick r:id="rId11"/>
                        </a:rPr>
                        <a:t>colindextext</a:t>
                      </a:r>
                      <a:endParaRPr lang="fr-FR" sz="1400" dirty="0"/>
                    </a:p>
                    <a:p>
                      <a:r>
                        <a:rPr lang="fr-FR" sz="1400" dirty="0">
                          <a:hlinkClick r:id="rId12"/>
                        </a:rPr>
                        <a:t>aria-</a:t>
                      </a:r>
                      <a:r>
                        <a:rPr lang="fr-FR" sz="1400" dirty="0" err="1">
                          <a:hlinkClick r:id="rId12"/>
                        </a:rPr>
                        <a:t>colspan</a:t>
                      </a:r>
                      <a:endParaRPr lang="fr-FR" sz="1400" dirty="0"/>
                    </a:p>
                    <a:p>
                      <a:r>
                        <a:rPr lang="fr-FR" sz="1400" dirty="0">
                          <a:hlinkClick r:id="rId13"/>
                        </a:rPr>
                        <a:t>aria-</a:t>
                      </a:r>
                      <a:r>
                        <a:rPr lang="fr-FR" sz="1400" dirty="0" err="1">
                          <a:hlinkClick r:id="rId13"/>
                        </a:rPr>
                        <a:t>controls</a:t>
                      </a:r>
                      <a:endParaRPr lang="fr-FR" sz="1400" dirty="0"/>
                    </a:p>
                    <a:p>
                      <a:r>
                        <a:rPr lang="fr-FR" sz="1400" dirty="0">
                          <a:hlinkClick r:id="rId14"/>
                        </a:rPr>
                        <a:t>aria-</a:t>
                      </a:r>
                      <a:r>
                        <a:rPr lang="fr-FR" sz="1400" dirty="0" err="1">
                          <a:hlinkClick r:id="rId14"/>
                        </a:rPr>
                        <a:t>describedby</a:t>
                      </a:r>
                      <a:endParaRPr lang="fr-FR" sz="1400" dirty="0"/>
                    </a:p>
                    <a:p>
                      <a:r>
                        <a:rPr lang="fr-FR" sz="1400" dirty="0">
                          <a:hlinkClick r:id="rId15"/>
                        </a:rPr>
                        <a:t>aria-</a:t>
                      </a:r>
                      <a:r>
                        <a:rPr lang="fr-FR" sz="1400" dirty="0" err="1">
                          <a:hlinkClick r:id="rId15"/>
                        </a:rPr>
                        <a:t>details</a:t>
                      </a:r>
                      <a:endParaRPr lang="fr-FR" sz="1400" dirty="0"/>
                    </a:p>
                    <a:p>
                      <a:r>
                        <a:rPr lang="fr-FR" sz="1400" dirty="0">
                          <a:hlinkClick r:id="rId16"/>
                        </a:rPr>
                        <a:t>aria-</a:t>
                      </a:r>
                      <a:r>
                        <a:rPr lang="fr-FR" sz="1400" dirty="0" err="1">
                          <a:hlinkClick r:id="rId16"/>
                        </a:rPr>
                        <a:t>errormessage</a:t>
                      </a:r>
                      <a:endParaRPr lang="fr-FR" sz="1400" dirty="0"/>
                    </a:p>
                    <a:p>
                      <a:r>
                        <a:rPr lang="fr-FR" sz="1400" dirty="0">
                          <a:hlinkClick r:id="rId17"/>
                        </a:rPr>
                        <a:t>aria-</a:t>
                      </a:r>
                      <a:r>
                        <a:rPr lang="fr-FR" sz="1400" dirty="0" err="1">
                          <a:hlinkClick r:id="rId17"/>
                        </a:rPr>
                        <a:t>flowto</a:t>
                      </a:r>
                      <a:endParaRPr lang="fr-FR" sz="1400" dirty="0"/>
                    </a:p>
                    <a:p>
                      <a:r>
                        <a:rPr lang="fr-FR" sz="1400" dirty="0">
                          <a:hlinkClick r:id="rId18"/>
                        </a:rPr>
                        <a:t>aria-labelledby</a:t>
                      </a:r>
                      <a:endParaRPr lang="fr-FR" sz="1400" dirty="0"/>
                    </a:p>
                    <a:p>
                      <a:r>
                        <a:rPr lang="fr-FR" sz="1400" dirty="0">
                          <a:hlinkClick r:id="rId19"/>
                        </a:rPr>
                        <a:t>aria-</a:t>
                      </a:r>
                      <a:r>
                        <a:rPr lang="fr-FR" sz="1400" dirty="0" err="1">
                          <a:hlinkClick r:id="rId19"/>
                        </a:rPr>
                        <a:t>owns</a:t>
                      </a:r>
                      <a:endParaRPr lang="fr-FR" sz="1400" dirty="0"/>
                    </a:p>
                    <a:p>
                      <a:r>
                        <a:rPr lang="fr-FR" sz="1400" dirty="0">
                          <a:hlinkClick r:id="rId20"/>
                        </a:rPr>
                        <a:t>aria-</a:t>
                      </a:r>
                      <a:r>
                        <a:rPr lang="fr-FR" sz="1400" dirty="0" err="1">
                          <a:hlinkClick r:id="rId20"/>
                        </a:rPr>
                        <a:t>posinset</a:t>
                      </a:r>
                      <a:endParaRPr lang="fr-FR" sz="1400" dirty="0"/>
                    </a:p>
                    <a:p>
                      <a:r>
                        <a:rPr lang="fr-FR" sz="1400" dirty="0">
                          <a:hlinkClick r:id="rId21"/>
                        </a:rPr>
                        <a:t>aria-</a:t>
                      </a:r>
                      <a:r>
                        <a:rPr lang="fr-FR" sz="1400" dirty="0" err="1">
                          <a:hlinkClick r:id="rId21"/>
                        </a:rPr>
                        <a:t>rowcount</a:t>
                      </a:r>
                      <a:endParaRPr lang="fr-FR" sz="1400" dirty="0"/>
                    </a:p>
                    <a:p>
                      <a:r>
                        <a:rPr lang="fr-FR" sz="1400" dirty="0">
                          <a:hlinkClick r:id="rId22"/>
                        </a:rPr>
                        <a:t>aria-</a:t>
                      </a:r>
                      <a:r>
                        <a:rPr lang="fr-FR" sz="1400" dirty="0" err="1">
                          <a:hlinkClick r:id="rId22"/>
                        </a:rPr>
                        <a:t>rowindex</a:t>
                      </a:r>
                      <a:endParaRPr lang="fr-FR" sz="1400" dirty="0"/>
                    </a:p>
                    <a:p>
                      <a:r>
                        <a:rPr lang="fr-FR" sz="1400" dirty="0">
                          <a:hlinkClick r:id="rId23"/>
                        </a:rPr>
                        <a:t>aria-</a:t>
                      </a:r>
                      <a:r>
                        <a:rPr lang="fr-FR" sz="1400" dirty="0" err="1">
                          <a:hlinkClick r:id="rId23"/>
                        </a:rPr>
                        <a:t>rowindextext</a:t>
                      </a:r>
                      <a:endParaRPr lang="fr-FR" sz="1400" dirty="0"/>
                    </a:p>
                    <a:p>
                      <a:r>
                        <a:rPr lang="fr-FR" sz="1400" dirty="0">
                          <a:hlinkClick r:id="rId24"/>
                        </a:rPr>
                        <a:t>aria-</a:t>
                      </a:r>
                      <a:r>
                        <a:rPr lang="fr-FR" sz="1400" dirty="0" err="1">
                          <a:hlinkClick r:id="rId24"/>
                        </a:rPr>
                        <a:t>rowspan</a:t>
                      </a:r>
                      <a:endParaRPr lang="fr-FR" sz="1400" dirty="0"/>
                    </a:p>
                    <a:p>
                      <a:r>
                        <a:rPr lang="fr-FR" sz="1400" dirty="0">
                          <a:hlinkClick r:id="rId25"/>
                        </a:rPr>
                        <a:t>aria-</a:t>
                      </a:r>
                      <a:r>
                        <a:rPr lang="fr-FR" sz="1400" dirty="0" err="1">
                          <a:hlinkClick r:id="rId25"/>
                        </a:rPr>
                        <a:t>setsize</a:t>
                      </a:r>
                      <a:endParaRPr lang="fr-FR" sz="1400" dirty="0"/>
                    </a:p>
                  </a:txBody>
                  <a:tcPr marL="60346" marR="60346" marT="30173" marB="30173" anchor="ctr"/>
                </a:tc>
                <a:tc>
                  <a:txBody>
                    <a:bodyPr/>
                    <a:lstStyle/>
                    <a:p>
                      <a:pPr marL="0" algn="l" defTabSz="914400" rtl="0" eaLnBrk="1" latinLnBrk="0" hangingPunct="1"/>
                      <a:r>
                        <a:rPr lang="en-US" sz="1600" b="1" kern="1200" noProof="0" dirty="0">
                          <a:solidFill>
                            <a:schemeClr val="dk1"/>
                          </a:solidFill>
                          <a:latin typeface="+mn-lt"/>
                          <a:ea typeface="+mn-ea"/>
                          <a:cs typeface="+mn-cs"/>
                        </a:rPr>
                        <a:t>Widget :</a:t>
                      </a:r>
                    </a:p>
                    <a:p>
                      <a:r>
                        <a:rPr lang="fr-FR" sz="1400" dirty="0">
                          <a:hlinkClick r:id="rId26"/>
                        </a:rPr>
                        <a:t>aria-</a:t>
                      </a:r>
                      <a:r>
                        <a:rPr lang="fr-FR" sz="1400" dirty="0" err="1">
                          <a:hlinkClick r:id="rId26"/>
                        </a:rPr>
                        <a:t>autocomplete</a:t>
                      </a:r>
                      <a:endParaRPr lang="fr-FR" sz="1400" dirty="0"/>
                    </a:p>
                    <a:p>
                      <a:r>
                        <a:rPr lang="fr-FR" sz="1400" dirty="0">
                          <a:hlinkClick r:id="rId27"/>
                        </a:rPr>
                        <a:t>aria-</a:t>
                      </a:r>
                      <a:r>
                        <a:rPr lang="fr-FR" sz="1400" dirty="0" err="1">
                          <a:hlinkClick r:id="rId27"/>
                        </a:rPr>
                        <a:t>checked</a:t>
                      </a:r>
                      <a:endParaRPr lang="fr-FR" sz="1400" dirty="0"/>
                    </a:p>
                    <a:p>
                      <a:r>
                        <a:rPr lang="fr-FR" sz="1400" dirty="0">
                          <a:hlinkClick r:id="rId28"/>
                        </a:rPr>
                        <a:t>aria-</a:t>
                      </a:r>
                      <a:r>
                        <a:rPr lang="fr-FR" sz="1400" dirty="0" err="1">
                          <a:hlinkClick r:id="rId28"/>
                        </a:rPr>
                        <a:t>disabled</a:t>
                      </a:r>
                      <a:endParaRPr lang="fr-FR" sz="1400" dirty="0"/>
                    </a:p>
                    <a:p>
                      <a:r>
                        <a:rPr lang="fr-FR" sz="1400" dirty="0">
                          <a:hlinkClick r:id="rId16"/>
                        </a:rPr>
                        <a:t>aria-</a:t>
                      </a:r>
                      <a:r>
                        <a:rPr lang="fr-FR" sz="1400" dirty="0" err="1">
                          <a:hlinkClick r:id="rId16"/>
                        </a:rPr>
                        <a:t>errormessage</a:t>
                      </a:r>
                      <a:endParaRPr lang="fr-FR" sz="1400" dirty="0"/>
                    </a:p>
                    <a:p>
                      <a:r>
                        <a:rPr lang="fr-FR" sz="1400" dirty="0">
                          <a:hlinkClick r:id="rId29"/>
                        </a:rPr>
                        <a:t>aria-</a:t>
                      </a:r>
                      <a:r>
                        <a:rPr lang="fr-FR" sz="1400" dirty="0" err="1">
                          <a:hlinkClick r:id="rId29"/>
                        </a:rPr>
                        <a:t>expanded</a:t>
                      </a:r>
                      <a:endParaRPr lang="fr-FR" sz="1400" dirty="0"/>
                    </a:p>
                    <a:p>
                      <a:r>
                        <a:rPr lang="fr-FR" sz="1400" dirty="0">
                          <a:hlinkClick r:id="rId30"/>
                        </a:rPr>
                        <a:t>aria-</a:t>
                      </a:r>
                      <a:r>
                        <a:rPr lang="fr-FR" sz="1400" dirty="0" err="1">
                          <a:hlinkClick r:id="rId30"/>
                        </a:rPr>
                        <a:t>haspopup</a:t>
                      </a:r>
                      <a:endParaRPr lang="fr-FR" sz="1400" dirty="0"/>
                    </a:p>
                    <a:p>
                      <a:r>
                        <a:rPr lang="fr-FR" sz="1400" dirty="0">
                          <a:hlinkClick r:id="rId31"/>
                        </a:rPr>
                        <a:t>aria-hidden</a:t>
                      </a:r>
                      <a:endParaRPr lang="fr-FR" sz="1400" dirty="0"/>
                    </a:p>
                    <a:p>
                      <a:r>
                        <a:rPr lang="fr-FR" sz="1400" dirty="0">
                          <a:hlinkClick r:id="rId32"/>
                        </a:rPr>
                        <a:t>aria-</a:t>
                      </a:r>
                      <a:r>
                        <a:rPr lang="fr-FR" sz="1400" dirty="0" err="1">
                          <a:hlinkClick r:id="rId32"/>
                        </a:rPr>
                        <a:t>invalid</a:t>
                      </a:r>
                      <a:endParaRPr lang="fr-FR" sz="1400" dirty="0"/>
                    </a:p>
                    <a:p>
                      <a:r>
                        <a:rPr lang="fr-FR" sz="1400" dirty="0">
                          <a:hlinkClick r:id="rId33"/>
                        </a:rPr>
                        <a:t>aria-label</a:t>
                      </a:r>
                      <a:endParaRPr lang="fr-FR" sz="1400" dirty="0"/>
                    </a:p>
                    <a:p>
                      <a:r>
                        <a:rPr lang="fr-FR" sz="1400" dirty="0">
                          <a:hlinkClick r:id="rId34"/>
                        </a:rPr>
                        <a:t>aria-</a:t>
                      </a:r>
                      <a:r>
                        <a:rPr lang="fr-FR" sz="1400" dirty="0" err="1">
                          <a:hlinkClick r:id="rId34"/>
                        </a:rPr>
                        <a:t>level</a:t>
                      </a:r>
                      <a:endParaRPr lang="fr-FR" sz="1400" dirty="0"/>
                    </a:p>
                    <a:p>
                      <a:r>
                        <a:rPr lang="fr-FR" sz="1400" dirty="0">
                          <a:hlinkClick r:id="rId35"/>
                        </a:rPr>
                        <a:t>aria-modal</a:t>
                      </a:r>
                      <a:endParaRPr lang="fr-FR" sz="1400" dirty="0"/>
                    </a:p>
                  </a:txBody>
                  <a:tcPr marL="60346" marR="60346" marT="30173" marB="30173" anchor="ctr"/>
                </a:tc>
                <a:tc>
                  <a:txBody>
                    <a:bodyPr/>
                    <a:lstStyle/>
                    <a:p>
                      <a:r>
                        <a:rPr lang="fr-FR" sz="1400" dirty="0">
                          <a:hlinkClick r:id="rId36"/>
                        </a:rPr>
                        <a:t>aria-</a:t>
                      </a:r>
                      <a:r>
                        <a:rPr lang="fr-FR" sz="1400" dirty="0" err="1">
                          <a:hlinkClick r:id="rId36"/>
                        </a:rPr>
                        <a:t>multiline</a:t>
                      </a:r>
                      <a:endParaRPr lang="fr-FR" sz="1400" dirty="0"/>
                    </a:p>
                    <a:p>
                      <a:r>
                        <a:rPr lang="fr-FR" sz="1400" dirty="0">
                          <a:hlinkClick r:id="rId37"/>
                        </a:rPr>
                        <a:t>aria-</a:t>
                      </a:r>
                      <a:r>
                        <a:rPr lang="fr-FR" sz="1400" dirty="0" err="1">
                          <a:hlinkClick r:id="rId37"/>
                        </a:rPr>
                        <a:t>multiselectable</a:t>
                      </a:r>
                      <a:endParaRPr lang="fr-FR" sz="1400" dirty="0"/>
                    </a:p>
                    <a:p>
                      <a:r>
                        <a:rPr lang="fr-FR" sz="1400" dirty="0">
                          <a:hlinkClick r:id="rId38"/>
                        </a:rPr>
                        <a:t>aria-orientation</a:t>
                      </a:r>
                      <a:endParaRPr lang="fr-FR" sz="1400" dirty="0"/>
                    </a:p>
                    <a:p>
                      <a:r>
                        <a:rPr lang="fr-FR" sz="1400" dirty="0">
                          <a:hlinkClick r:id="rId39"/>
                        </a:rPr>
                        <a:t>aria-</a:t>
                      </a:r>
                      <a:r>
                        <a:rPr lang="fr-FR" sz="1400" dirty="0" err="1">
                          <a:hlinkClick r:id="rId39"/>
                        </a:rPr>
                        <a:t>placeholder</a:t>
                      </a:r>
                      <a:endParaRPr lang="fr-FR" sz="1400" dirty="0"/>
                    </a:p>
                    <a:p>
                      <a:r>
                        <a:rPr lang="fr-FR" sz="1400" dirty="0">
                          <a:hlinkClick r:id="rId40"/>
                        </a:rPr>
                        <a:t>aria-</a:t>
                      </a:r>
                      <a:r>
                        <a:rPr lang="fr-FR" sz="1400" dirty="0" err="1">
                          <a:hlinkClick r:id="rId40"/>
                        </a:rPr>
                        <a:t>pressed</a:t>
                      </a:r>
                      <a:endParaRPr lang="fr-FR" sz="1400" dirty="0"/>
                    </a:p>
                    <a:p>
                      <a:r>
                        <a:rPr lang="fr-FR" sz="1400" dirty="0">
                          <a:hlinkClick r:id="rId41"/>
                        </a:rPr>
                        <a:t>aria-</a:t>
                      </a:r>
                      <a:r>
                        <a:rPr lang="fr-FR" sz="1400" dirty="0" err="1">
                          <a:hlinkClick r:id="rId41"/>
                        </a:rPr>
                        <a:t>readonly</a:t>
                      </a:r>
                      <a:endParaRPr lang="fr-FR" sz="1400" dirty="0"/>
                    </a:p>
                    <a:p>
                      <a:r>
                        <a:rPr lang="fr-FR" sz="1400" dirty="0">
                          <a:hlinkClick r:id="rId42"/>
                        </a:rPr>
                        <a:t>aria-required</a:t>
                      </a:r>
                      <a:endParaRPr lang="fr-FR" sz="1400" dirty="0"/>
                    </a:p>
                    <a:p>
                      <a:r>
                        <a:rPr lang="fr-FR" sz="1400" dirty="0">
                          <a:hlinkClick r:id="rId43"/>
                        </a:rPr>
                        <a:t>aria-</a:t>
                      </a:r>
                      <a:r>
                        <a:rPr lang="fr-FR" sz="1400" dirty="0" err="1">
                          <a:hlinkClick r:id="rId43"/>
                        </a:rPr>
                        <a:t>selected</a:t>
                      </a:r>
                      <a:endParaRPr lang="fr-FR" sz="1400" dirty="0"/>
                    </a:p>
                    <a:p>
                      <a:r>
                        <a:rPr lang="fr-FR" sz="1400" dirty="0">
                          <a:hlinkClick r:id="rId44"/>
                        </a:rPr>
                        <a:t>aria-sort</a:t>
                      </a:r>
                      <a:endParaRPr lang="fr-FR" sz="1400" dirty="0"/>
                    </a:p>
                    <a:p>
                      <a:r>
                        <a:rPr lang="fr-FR" sz="1400" dirty="0">
                          <a:hlinkClick r:id="rId45"/>
                        </a:rPr>
                        <a:t>aria-</a:t>
                      </a:r>
                      <a:r>
                        <a:rPr lang="fr-FR" sz="1400" dirty="0" err="1">
                          <a:hlinkClick r:id="rId45"/>
                        </a:rPr>
                        <a:t>valuemax</a:t>
                      </a:r>
                      <a:endParaRPr lang="fr-FR" sz="1400" dirty="0"/>
                    </a:p>
                    <a:p>
                      <a:r>
                        <a:rPr lang="fr-FR" sz="1400" dirty="0">
                          <a:hlinkClick r:id="rId46"/>
                        </a:rPr>
                        <a:t>aria-</a:t>
                      </a:r>
                      <a:r>
                        <a:rPr lang="fr-FR" sz="1400" dirty="0" err="1">
                          <a:hlinkClick r:id="rId46"/>
                        </a:rPr>
                        <a:t>valuemin</a:t>
                      </a:r>
                      <a:endParaRPr lang="fr-FR" sz="1400" dirty="0"/>
                    </a:p>
                    <a:p>
                      <a:r>
                        <a:rPr lang="fr-FR" sz="1400" dirty="0">
                          <a:hlinkClick r:id="rId47"/>
                        </a:rPr>
                        <a:t>aria-</a:t>
                      </a:r>
                      <a:r>
                        <a:rPr lang="fr-FR" sz="1400" dirty="0" err="1">
                          <a:hlinkClick r:id="rId47"/>
                        </a:rPr>
                        <a:t>valuenow</a:t>
                      </a:r>
                      <a:endParaRPr lang="fr-FR" sz="1400" dirty="0"/>
                    </a:p>
                    <a:p>
                      <a:r>
                        <a:rPr lang="fr-FR" sz="1400" dirty="0">
                          <a:hlinkClick r:id="rId48"/>
                        </a:rPr>
                        <a:t>aria-</a:t>
                      </a:r>
                      <a:r>
                        <a:rPr lang="fr-FR" sz="1400" dirty="0" err="1">
                          <a:hlinkClick r:id="rId48"/>
                        </a:rPr>
                        <a:t>valuetext</a:t>
                      </a:r>
                      <a:endParaRPr lang="fr-FR" sz="1400" dirty="0"/>
                    </a:p>
                  </a:txBody>
                  <a:tcPr marL="60346" marR="60346" marT="30173" marB="30173"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3454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404813"/>
            <a:ext cx="9410700" cy="1143000"/>
          </a:xfrm>
        </p:spPr>
        <p:txBody>
          <a:bodyPr/>
          <a:lstStyle/>
          <a:p>
            <a:pPr algn="l"/>
            <a:r>
              <a:rPr lang="en-US" dirty="0"/>
              <a:t>Les </a:t>
            </a:r>
            <a:r>
              <a:rPr lang="fr-FR" dirty="0"/>
              <a:t>règles</a:t>
            </a:r>
            <a:r>
              <a:rPr lang="en-US" dirty="0"/>
              <a:t> </a:t>
            </a:r>
            <a:r>
              <a:rPr lang="fr-FR" dirty="0"/>
              <a:t>d’utilisation </a:t>
            </a:r>
            <a:r>
              <a:rPr lang="en-US" dirty="0"/>
              <a:t>d’ARIA</a:t>
            </a:r>
          </a:p>
        </p:txBody>
      </p:sp>
      <p:sp>
        <p:nvSpPr>
          <p:cNvPr id="3" name="Espace réservé du contenu 2"/>
          <p:cNvSpPr>
            <a:spLocks noGrp="1"/>
          </p:cNvSpPr>
          <p:nvPr>
            <p:ph idx="1"/>
          </p:nvPr>
        </p:nvSpPr>
        <p:spPr>
          <a:xfrm>
            <a:off x="1055440" y="1268760"/>
            <a:ext cx="7489453" cy="4713387"/>
          </a:xfrm>
        </p:spPr>
        <p:txBody>
          <a:bodyPr>
            <a:normAutofit/>
          </a:bodyPr>
          <a:lstStyle/>
          <a:p>
            <a:pPr marL="0" indent="0">
              <a:buNone/>
            </a:pPr>
            <a:r>
              <a:rPr lang="en-US" sz="2400" b="1" dirty="0">
                <a:solidFill>
                  <a:schemeClr val="accent1"/>
                </a:solidFill>
              </a:rPr>
              <a:t>Règle 1</a:t>
            </a:r>
          </a:p>
          <a:p>
            <a:pPr marL="0" lvl="1" indent="0">
              <a:buNone/>
            </a:pPr>
            <a:r>
              <a:rPr lang="fr-FR" dirty="0"/>
              <a:t>Si vous pouvez utiliser un élément HTML natif ou un attribut avec la sémantique et le comportement déjà requis (au lieu de modifier un élément en d'ajoutant un rôle, un état ou une propriété ARIA pour le rendre accessible) faites-le !</a:t>
            </a:r>
          </a:p>
          <a:p>
            <a:pPr marL="457200" lvl="1" indent="0">
              <a:buNone/>
            </a:pPr>
            <a:endParaRPr lang="fr-FR" dirty="0"/>
          </a:p>
          <a:p>
            <a:pPr marL="457200" lvl="1" indent="0">
              <a:buNone/>
            </a:pPr>
            <a:r>
              <a:rPr lang="fr-FR" dirty="0"/>
              <a:t>Dans quelles circonstances cela peut-il ne pas être possible ?</a:t>
            </a:r>
          </a:p>
          <a:p>
            <a:pPr marL="457200" lvl="1" indent="0">
              <a:buNone/>
            </a:pPr>
            <a:endParaRPr lang="fr-FR" dirty="0"/>
          </a:p>
          <a:p>
            <a:pPr lvl="1">
              <a:buFont typeface="Wingdings" panose="05000000000000000000" pitchFamily="2" charset="2"/>
              <a:buChar char="q"/>
            </a:pPr>
            <a:r>
              <a:rPr lang="fr-FR" dirty="0"/>
              <a:t>Si la fonctionnalité est disponible en HTML mais qu'elle n'est pas implémentée ou implémentée mais la prise en charge de l'accessibilité ne l'est pas.</a:t>
            </a:r>
          </a:p>
          <a:p>
            <a:pPr lvl="1">
              <a:buFont typeface="Wingdings" panose="05000000000000000000" pitchFamily="2" charset="2"/>
              <a:buChar char="q"/>
            </a:pPr>
            <a:r>
              <a:rPr lang="fr-FR" dirty="0"/>
              <a:t>Si les contraintes de conception visuelle excluent l'utilisation d'un élément natif particulier, car l'élément ne peut pas être stylé de la manière requise.</a:t>
            </a:r>
          </a:p>
          <a:p>
            <a:pPr lvl="1">
              <a:buFont typeface="Wingdings" panose="05000000000000000000" pitchFamily="2" charset="2"/>
              <a:buChar char="q"/>
            </a:pPr>
            <a:r>
              <a:rPr lang="fr-FR" dirty="0"/>
              <a:t>Si la fonctionnalité n'est pas actuellement disponible en HTML. </a:t>
            </a:r>
          </a:p>
        </p:txBody>
      </p:sp>
    </p:spTree>
    <p:extLst>
      <p:ext uri="{BB962C8B-B14F-4D97-AF65-F5344CB8AC3E}">
        <p14:creationId xmlns:p14="http://schemas.microsoft.com/office/powerpoint/2010/main" val="131371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404813"/>
            <a:ext cx="9410700" cy="1143000"/>
          </a:xfrm>
        </p:spPr>
        <p:txBody>
          <a:bodyPr/>
          <a:lstStyle/>
          <a:p>
            <a:pPr algn="l"/>
            <a:r>
              <a:rPr lang="en-US" dirty="0"/>
              <a:t>Les règles</a:t>
            </a:r>
            <a:r>
              <a:rPr lang="fr-FR" dirty="0"/>
              <a:t> d’utilisation</a:t>
            </a:r>
            <a:r>
              <a:rPr lang="en-US" dirty="0"/>
              <a:t> d’ARIA</a:t>
            </a:r>
          </a:p>
        </p:txBody>
      </p:sp>
      <p:sp>
        <p:nvSpPr>
          <p:cNvPr id="3" name="Espace réservé du contenu 2"/>
          <p:cNvSpPr>
            <a:spLocks noGrp="1"/>
          </p:cNvSpPr>
          <p:nvPr>
            <p:ph idx="1"/>
          </p:nvPr>
        </p:nvSpPr>
        <p:spPr>
          <a:xfrm>
            <a:off x="1055440" y="1307901"/>
            <a:ext cx="8424936" cy="5217443"/>
          </a:xfrm>
        </p:spPr>
        <p:txBody>
          <a:bodyPr>
            <a:normAutofit/>
          </a:bodyPr>
          <a:lstStyle/>
          <a:p>
            <a:pPr marL="0" indent="0">
              <a:buNone/>
            </a:pPr>
            <a:r>
              <a:rPr lang="fr-FR" sz="2400" b="1" dirty="0">
                <a:solidFill>
                  <a:schemeClr val="accent1"/>
                </a:solidFill>
              </a:rPr>
              <a:t>Règle 2</a:t>
            </a:r>
          </a:p>
          <a:p>
            <a:pPr marL="0" indent="0">
              <a:buNone/>
            </a:pPr>
            <a:r>
              <a:rPr lang="fr-FR" dirty="0"/>
              <a:t>Ne changez pas la sémantique native, sauf si vous n’avez pas d’autres choix.</a:t>
            </a:r>
          </a:p>
          <a:p>
            <a:pPr marL="457200" lvl="1" indent="0">
              <a:buNone/>
            </a:pPr>
            <a:endParaRPr lang="fr-FR" dirty="0"/>
          </a:p>
          <a:p>
            <a:pPr marL="0" indent="0">
              <a:buNone/>
            </a:pPr>
            <a:r>
              <a:rPr lang="en-US" dirty="0"/>
              <a:t>Ne pas faire :</a:t>
            </a:r>
          </a:p>
          <a:p>
            <a:r>
              <a:rPr lang="en-US" dirty="0"/>
              <a:t>&lt;h2 role=tab&gt;heading tab&lt;/h2&gt; </a:t>
            </a:r>
          </a:p>
          <a:p>
            <a:endParaRPr lang="en-US" dirty="0"/>
          </a:p>
          <a:p>
            <a:pPr marL="0" indent="0">
              <a:buNone/>
            </a:pPr>
            <a:r>
              <a:rPr lang="en-US" dirty="0" err="1"/>
              <a:t>Mais</a:t>
            </a:r>
            <a:r>
              <a:rPr lang="en-US" dirty="0"/>
              <a:t> </a:t>
            </a:r>
            <a:r>
              <a:rPr lang="en-US" dirty="0" err="1"/>
              <a:t>plutôt</a:t>
            </a:r>
            <a:r>
              <a:rPr lang="en-US" dirty="0"/>
              <a:t> :</a:t>
            </a:r>
          </a:p>
          <a:p>
            <a:r>
              <a:rPr lang="en-US" dirty="0"/>
              <a:t>&lt;div role=tab&gt;&lt;h2&gt;heading tab&lt;/h2&gt;&lt;/div&gt;</a:t>
            </a:r>
            <a:endParaRPr lang="fr-FR" dirty="0"/>
          </a:p>
        </p:txBody>
      </p:sp>
    </p:spTree>
    <p:extLst>
      <p:ext uri="{BB962C8B-B14F-4D97-AF65-F5344CB8AC3E}">
        <p14:creationId xmlns:p14="http://schemas.microsoft.com/office/powerpoint/2010/main" val="131371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404813"/>
            <a:ext cx="9410700" cy="1143000"/>
          </a:xfrm>
        </p:spPr>
        <p:txBody>
          <a:bodyPr/>
          <a:lstStyle/>
          <a:p>
            <a:pPr algn="l"/>
            <a:r>
              <a:rPr lang="fr-FR" dirty="0"/>
              <a:t>Les règles d’utilisation d’ARIA</a:t>
            </a:r>
          </a:p>
        </p:txBody>
      </p:sp>
      <p:sp>
        <p:nvSpPr>
          <p:cNvPr id="3" name="Espace réservé du contenu 2"/>
          <p:cNvSpPr>
            <a:spLocks noGrp="1"/>
          </p:cNvSpPr>
          <p:nvPr>
            <p:ph idx="1"/>
          </p:nvPr>
        </p:nvSpPr>
        <p:spPr>
          <a:xfrm>
            <a:off x="1055440" y="1268760"/>
            <a:ext cx="7417445" cy="5217443"/>
          </a:xfrm>
        </p:spPr>
        <p:txBody>
          <a:bodyPr>
            <a:normAutofit/>
          </a:bodyPr>
          <a:lstStyle/>
          <a:p>
            <a:pPr marL="0" indent="0">
              <a:buNone/>
            </a:pPr>
            <a:r>
              <a:rPr lang="fr-FR" sz="2400" b="1" dirty="0">
                <a:solidFill>
                  <a:schemeClr val="accent1"/>
                </a:solidFill>
              </a:rPr>
              <a:t>Règle 3</a:t>
            </a:r>
          </a:p>
          <a:p>
            <a:pPr marL="0" lvl="1" indent="0">
              <a:buNone/>
            </a:pPr>
            <a:r>
              <a:rPr lang="fr-FR" dirty="0"/>
              <a:t>Tous les contrôles interactifs ARIA doivent être utilisables avec le clavier.</a:t>
            </a:r>
          </a:p>
          <a:p>
            <a:pPr marL="0" lvl="1" indent="0">
              <a:buNone/>
            </a:pPr>
            <a:endParaRPr lang="fr-FR" dirty="0"/>
          </a:p>
          <a:p>
            <a:pPr marL="0" lvl="1" indent="0">
              <a:buNone/>
            </a:pPr>
            <a:r>
              <a:rPr lang="fr-FR" dirty="0"/>
              <a:t>Si vous créez un widget sur lequel un utilisateur peut cliquer, appuyer, glisser, déposer, glisser ou faire défiler, un utilisateur doit également pouvoir accéder au widget et effectuer une action équivalente à l'aide du clavier.</a:t>
            </a:r>
          </a:p>
          <a:p>
            <a:pPr marL="0" lvl="1" indent="0">
              <a:buNone/>
            </a:pPr>
            <a:endParaRPr lang="fr-FR" dirty="0"/>
          </a:p>
          <a:p>
            <a:pPr marL="0" lvl="1" indent="0">
              <a:buNone/>
            </a:pPr>
            <a:r>
              <a:rPr lang="fr-FR" dirty="0"/>
              <a:t>Tous les widgets interactifs doivent être scriptés pour répondre aux combinaisons de touches ou combinaisons de touches standard, le cas échéant.</a:t>
            </a:r>
          </a:p>
          <a:p>
            <a:pPr marL="0" lvl="1" indent="0">
              <a:buNone/>
            </a:pPr>
            <a:endParaRPr lang="fr-FR" dirty="0"/>
          </a:p>
          <a:p>
            <a:pPr marL="0" lvl="1" indent="0">
              <a:buNone/>
            </a:pPr>
            <a:r>
              <a:rPr lang="fr-FR" dirty="0"/>
              <a:t>Par exemple, si vous utilisez role=</a:t>
            </a:r>
            <a:r>
              <a:rPr lang="fr-FR" dirty="0" err="1"/>
              <a:t>button</a:t>
            </a:r>
            <a:r>
              <a:rPr lang="fr-FR" dirty="0"/>
              <a:t>, l'élément doit pouvoir recevoir le focus et un utilisateur doit pouvoir activer l'action associée à l'élément en utilisant à la fois l'entrée (sur WIN OS) ou le retour (MAC OS) </a:t>
            </a:r>
            <a:r>
              <a:rPr lang="fr-FR" sz="2000" b="1" dirty="0"/>
              <a:t>et</a:t>
            </a:r>
            <a:r>
              <a:rPr lang="fr-FR" dirty="0"/>
              <a:t> la touche espace.</a:t>
            </a:r>
          </a:p>
          <a:p>
            <a:endParaRPr lang="en-US" dirty="0"/>
          </a:p>
        </p:txBody>
      </p:sp>
    </p:spTree>
    <p:extLst>
      <p:ext uri="{BB962C8B-B14F-4D97-AF65-F5344CB8AC3E}">
        <p14:creationId xmlns:p14="http://schemas.microsoft.com/office/powerpoint/2010/main" val="131371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404813"/>
            <a:ext cx="9410700" cy="1143000"/>
          </a:xfrm>
        </p:spPr>
        <p:txBody>
          <a:bodyPr/>
          <a:lstStyle/>
          <a:p>
            <a:pPr algn="l"/>
            <a:r>
              <a:rPr lang="fr-FR" dirty="0"/>
              <a:t>Les règles d’utilisation d’ARIA</a:t>
            </a:r>
          </a:p>
        </p:txBody>
      </p:sp>
      <p:sp>
        <p:nvSpPr>
          <p:cNvPr id="3" name="Espace réservé du contenu 2"/>
          <p:cNvSpPr>
            <a:spLocks noGrp="1"/>
          </p:cNvSpPr>
          <p:nvPr>
            <p:ph idx="1"/>
          </p:nvPr>
        </p:nvSpPr>
        <p:spPr>
          <a:xfrm>
            <a:off x="1055440" y="1268761"/>
            <a:ext cx="7776864" cy="5688631"/>
          </a:xfrm>
        </p:spPr>
        <p:txBody>
          <a:bodyPr>
            <a:normAutofit fontScale="92500" lnSpcReduction="10000"/>
          </a:bodyPr>
          <a:lstStyle/>
          <a:p>
            <a:pPr marL="0" indent="0">
              <a:buNone/>
            </a:pPr>
            <a:r>
              <a:rPr lang="fr-FR" sz="2400" b="1" dirty="0">
                <a:solidFill>
                  <a:schemeClr val="accent1"/>
                </a:solidFill>
              </a:rPr>
              <a:t>Règle 4</a:t>
            </a:r>
          </a:p>
          <a:p>
            <a:pPr marL="0" lvl="1" indent="0">
              <a:buNone/>
            </a:pPr>
            <a:r>
              <a:rPr lang="fr-FR" dirty="0"/>
              <a:t>N'utilisez pas </a:t>
            </a:r>
            <a:r>
              <a:rPr lang="fr-FR" dirty="0" err="1"/>
              <a:t>role</a:t>
            </a:r>
            <a:r>
              <a:rPr lang="fr-FR"/>
              <a:t>="presentation/none" </a:t>
            </a:r>
            <a:r>
              <a:rPr lang="fr-FR" dirty="0"/>
              <a:t>ou aria-</a:t>
            </a:r>
            <a:r>
              <a:rPr lang="fr-FR" dirty="0" err="1"/>
              <a:t>hidden</a:t>
            </a:r>
            <a:r>
              <a:rPr lang="fr-FR" dirty="0"/>
              <a:t>="</a:t>
            </a:r>
            <a:r>
              <a:rPr lang="fr-FR" dirty="0" err="1"/>
              <a:t>true</a:t>
            </a:r>
            <a:r>
              <a:rPr lang="fr-FR" dirty="0"/>
              <a:t>" sur un élément focusable.</a:t>
            </a:r>
          </a:p>
          <a:p>
            <a:pPr marL="457200" lvl="1" indent="0">
              <a:buNone/>
            </a:pPr>
            <a:endParaRPr lang="fr-FR" dirty="0"/>
          </a:p>
          <a:p>
            <a:pPr marL="457200" lvl="1" indent="0">
              <a:buNone/>
            </a:pPr>
            <a:r>
              <a:rPr lang="fr-FR" dirty="0"/>
              <a:t>Si l’un ou l’autre de ces éléments est utilisé sur un élément focusable, certains utilisateurs mettront le focus sur «rien» de vocalisé.</a:t>
            </a:r>
          </a:p>
          <a:p>
            <a:pPr marL="457200" lvl="1" indent="0">
              <a:buNone/>
            </a:pPr>
            <a:endParaRPr lang="fr-FR" dirty="0"/>
          </a:p>
          <a:p>
            <a:pPr marL="0" indent="0">
              <a:buNone/>
            </a:pPr>
            <a:r>
              <a:rPr lang="en-US" dirty="0"/>
              <a:t>Ne pas faire :</a:t>
            </a:r>
          </a:p>
          <a:p>
            <a:r>
              <a:rPr lang="en-US" dirty="0"/>
              <a:t>&lt;button role="presentation"&gt;press me&lt;/button&gt; </a:t>
            </a:r>
          </a:p>
          <a:p>
            <a:pPr marL="0" indent="0">
              <a:buNone/>
            </a:pPr>
            <a:r>
              <a:rPr lang="en-US" dirty="0"/>
              <a:t>Ne pas faire :</a:t>
            </a:r>
          </a:p>
          <a:p>
            <a:r>
              <a:rPr lang="en-US" dirty="0"/>
              <a:t>&lt;button aria-hidden="true"&gt;press me&lt;/button&gt;</a:t>
            </a:r>
          </a:p>
          <a:p>
            <a:pPr marL="0" indent="0">
              <a:buNone/>
            </a:pPr>
            <a:r>
              <a:rPr lang="en-US" dirty="0"/>
              <a:t>Pas </a:t>
            </a:r>
            <a:r>
              <a:rPr lang="en-US" dirty="0" err="1"/>
              <a:t>mieux</a:t>
            </a:r>
            <a:r>
              <a:rPr lang="en-US" dirty="0"/>
              <a:t> :</a:t>
            </a:r>
          </a:p>
          <a:p>
            <a:r>
              <a:rPr lang="en-US" dirty="0"/>
              <a:t>&lt;div aria-hidden="true"&gt; </a:t>
            </a:r>
          </a:p>
          <a:p>
            <a:r>
              <a:rPr lang="en-US" dirty="0"/>
              <a:t>&lt;button&gt;press me&lt;/button&gt;</a:t>
            </a:r>
          </a:p>
          <a:p>
            <a:r>
              <a:rPr lang="en-US" dirty="0"/>
              <a:t>&lt;/div&gt;</a:t>
            </a:r>
          </a:p>
          <a:p>
            <a:endParaRPr lang="en-US" dirty="0"/>
          </a:p>
          <a:p>
            <a:pPr marL="0" indent="0">
              <a:buNone/>
            </a:pPr>
            <a:r>
              <a:rPr lang="en-US" dirty="0"/>
              <a:t>Mais : </a:t>
            </a:r>
          </a:p>
          <a:p>
            <a:r>
              <a:rPr lang="en-US" dirty="0"/>
              <a:t>button {opacity:0}</a:t>
            </a:r>
          </a:p>
          <a:p>
            <a:r>
              <a:rPr lang="en-US" dirty="0"/>
              <a:t>&lt;button </a:t>
            </a:r>
            <a:r>
              <a:rPr lang="en-US" dirty="0" err="1"/>
              <a:t>tabindex</a:t>
            </a:r>
            <a:r>
              <a:rPr lang="en-US" dirty="0"/>
              <a:t>="-1" aria-hidden="true"&gt;press me&lt;/button&gt;</a:t>
            </a:r>
          </a:p>
          <a:p>
            <a:pPr marL="0" indent="0">
              <a:buNone/>
            </a:pPr>
            <a:endParaRPr lang="fr-FR" dirty="0"/>
          </a:p>
          <a:p>
            <a:r>
              <a:rPr lang="fr-FR" dirty="0"/>
              <a:t>Utiliser pour du contenu focusable :</a:t>
            </a:r>
          </a:p>
          <a:p>
            <a:pPr lvl="1"/>
            <a:r>
              <a:rPr lang="fr-FR" dirty="0"/>
              <a:t>En HTML l’attribut hidden </a:t>
            </a:r>
          </a:p>
          <a:p>
            <a:pPr lvl="1"/>
            <a:r>
              <a:rPr lang="fr-FR" dirty="0"/>
              <a:t>En CSS display:none ou </a:t>
            </a:r>
            <a:r>
              <a:rPr lang="fr-FR" dirty="0" err="1"/>
              <a:t>visibility:hidden</a:t>
            </a:r>
            <a:endParaRPr lang="fr-FR" dirty="0"/>
          </a:p>
          <a:p>
            <a:pPr lvl="1"/>
            <a:r>
              <a:rPr lang="fr-FR" dirty="0"/>
              <a:t>L’attribut HTML5 </a:t>
            </a:r>
            <a:r>
              <a:rPr lang="fr-FR" dirty="0" err="1"/>
              <a:t>inert</a:t>
            </a:r>
            <a:endParaRPr lang="fr-FR" dirty="0"/>
          </a:p>
        </p:txBody>
      </p:sp>
    </p:spTree>
    <p:extLst>
      <p:ext uri="{BB962C8B-B14F-4D97-AF65-F5344CB8AC3E}">
        <p14:creationId xmlns:p14="http://schemas.microsoft.com/office/powerpoint/2010/main" val="131371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HTML 4, le Web à Papa !</a:t>
            </a:r>
          </a:p>
        </p:txBody>
      </p:sp>
      <p:sp>
        <p:nvSpPr>
          <p:cNvPr id="4" name="Espace réservé du contenu 3"/>
          <p:cNvSpPr>
            <a:spLocks noGrp="1"/>
          </p:cNvSpPr>
          <p:nvPr>
            <p:ph idx="1"/>
          </p:nvPr>
        </p:nvSpPr>
        <p:spPr>
          <a:xfrm>
            <a:off x="1991545" y="1052736"/>
            <a:ext cx="7058025" cy="5040560"/>
          </a:xfrm>
        </p:spPr>
        <p:txBody>
          <a:bodyPr>
            <a:normAutofit fontScale="92500" lnSpcReduction="10000"/>
          </a:bodyPr>
          <a:lstStyle/>
          <a:p>
            <a:r>
              <a:rPr lang="fr-FR" dirty="0"/>
              <a:t>HTML :</a:t>
            </a:r>
          </a:p>
          <a:p>
            <a:pPr lvl="1"/>
            <a:r>
              <a:rPr lang="fr-FR" dirty="0"/>
              <a:t> contenu </a:t>
            </a:r>
          </a:p>
          <a:p>
            <a:pPr lvl="1"/>
            <a:r>
              <a:rPr lang="fr-FR" dirty="0"/>
              <a:t>interactivité simple (lien, formulaire)</a:t>
            </a:r>
          </a:p>
          <a:p>
            <a:pPr lvl="1"/>
            <a:endParaRPr lang="fr-FR" dirty="0"/>
          </a:p>
          <a:p>
            <a:r>
              <a:rPr lang="fr-FR" dirty="0"/>
              <a:t>Javascript effets dynamiques :</a:t>
            </a:r>
          </a:p>
          <a:p>
            <a:pPr lvl="1"/>
            <a:r>
              <a:rPr lang="fr-FR" dirty="0"/>
              <a:t>menu déroulant</a:t>
            </a:r>
          </a:p>
          <a:p>
            <a:endParaRPr lang="fr-FR" dirty="0"/>
          </a:p>
          <a:p>
            <a:r>
              <a:rPr lang="fr-FR" dirty="0"/>
              <a:t>Client/serveur rechargement de page</a:t>
            </a:r>
          </a:p>
          <a:p>
            <a:endParaRPr lang="fr-FR" dirty="0"/>
          </a:p>
          <a:p>
            <a:endParaRPr lang="fr-FR" dirty="0"/>
          </a:p>
          <a:p>
            <a:endParaRPr lang="fr-FR" dirty="0"/>
          </a:p>
          <a:p>
            <a:r>
              <a:rPr lang="fr-FR" dirty="0"/>
              <a:t>accessibilité :</a:t>
            </a:r>
          </a:p>
          <a:p>
            <a:pPr lvl="1"/>
            <a:r>
              <a:rPr lang="fr-FR" dirty="0"/>
              <a:t>facile, </a:t>
            </a:r>
          </a:p>
          <a:p>
            <a:pPr lvl="1"/>
            <a:r>
              <a:rPr lang="fr-FR" dirty="0"/>
              <a:t>stable, </a:t>
            </a:r>
          </a:p>
          <a:p>
            <a:pPr lvl="1"/>
            <a:r>
              <a:rPr lang="fr-FR" dirty="0"/>
              <a:t>prédictif, </a:t>
            </a:r>
          </a:p>
          <a:p>
            <a:pPr lvl="1"/>
            <a:r>
              <a:rPr lang="fr-FR" dirty="0"/>
              <a:t>alternative au JS</a:t>
            </a:r>
          </a:p>
          <a:p>
            <a:pPr lvl="1"/>
            <a:endParaRPr lang="fr-FR" dirty="0"/>
          </a:p>
          <a:p>
            <a:pPr marL="0" indent="0">
              <a:buNone/>
            </a:pPr>
            <a:r>
              <a:rPr lang="fr-FR" dirty="0"/>
              <a:t>merci WCAG !</a:t>
            </a:r>
          </a:p>
          <a:p>
            <a:endParaRPr lang="fr-FR" dirty="0"/>
          </a:p>
          <a:p>
            <a:r>
              <a:rPr lang="fr-FR" dirty="0"/>
              <a:t>limites importantes pour tout ce qui est applicatif</a:t>
            </a:r>
          </a:p>
          <a:p>
            <a:endParaRPr lang="fr-FR" dirty="0"/>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78700"/>
            <a:ext cx="4572000" cy="2662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383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404813"/>
            <a:ext cx="9410700" cy="1143000"/>
          </a:xfrm>
        </p:spPr>
        <p:txBody>
          <a:bodyPr/>
          <a:lstStyle/>
          <a:p>
            <a:pPr algn="l"/>
            <a:r>
              <a:rPr lang="fr-FR" dirty="0"/>
              <a:t>Les règles d’utilisation d’ARIA</a:t>
            </a:r>
          </a:p>
        </p:txBody>
      </p:sp>
      <p:sp>
        <p:nvSpPr>
          <p:cNvPr id="3" name="Espace réservé du contenu 2"/>
          <p:cNvSpPr>
            <a:spLocks noGrp="1"/>
          </p:cNvSpPr>
          <p:nvPr>
            <p:ph idx="1"/>
          </p:nvPr>
        </p:nvSpPr>
        <p:spPr>
          <a:xfrm>
            <a:off x="1055440" y="1307901"/>
            <a:ext cx="7489453" cy="5217443"/>
          </a:xfrm>
        </p:spPr>
        <p:txBody>
          <a:bodyPr>
            <a:normAutofit/>
          </a:bodyPr>
          <a:lstStyle/>
          <a:p>
            <a:pPr marL="0" indent="0">
              <a:buNone/>
            </a:pPr>
            <a:r>
              <a:rPr lang="fr-FR" sz="2400" b="1" dirty="0">
                <a:solidFill>
                  <a:schemeClr val="accent1"/>
                </a:solidFill>
              </a:rPr>
              <a:t>Règle 5</a:t>
            </a:r>
          </a:p>
          <a:p>
            <a:pPr marL="0" lvl="1" indent="0">
              <a:buNone/>
            </a:pPr>
            <a:r>
              <a:rPr lang="fr-FR" dirty="0"/>
              <a:t>Tous les éléments interactifs doivent avoir un nom accessible.</a:t>
            </a:r>
          </a:p>
          <a:p>
            <a:pPr marL="457200" lvl="1" indent="0">
              <a:buNone/>
            </a:pPr>
            <a:endParaRPr lang="fr-FR" dirty="0"/>
          </a:p>
          <a:p>
            <a:pPr marL="457200" lvl="1" indent="0">
              <a:buNone/>
            </a:pPr>
            <a:r>
              <a:rPr lang="fr-FR" dirty="0"/>
              <a:t>Un élément interactif a un nom accessible uniquement lorsque sa propriété nom accessible (ou son équivalent) de l'API </a:t>
            </a:r>
            <a:r>
              <a:rPr lang="fr-FR" dirty="0" err="1"/>
              <a:t>accessibility</a:t>
            </a:r>
            <a:r>
              <a:rPr lang="fr-FR" dirty="0"/>
              <a:t> a une valeur.</a:t>
            </a:r>
            <a:endParaRPr lang="en-US" dirty="0"/>
          </a:p>
        </p:txBody>
      </p:sp>
    </p:spTree>
    <p:extLst>
      <p:ext uri="{BB962C8B-B14F-4D97-AF65-F5344CB8AC3E}">
        <p14:creationId xmlns:p14="http://schemas.microsoft.com/office/powerpoint/2010/main" val="1189865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p:cNvSpPr>
          <p:nvPr>
            <p:ph type="title"/>
          </p:nvPr>
        </p:nvSpPr>
        <p:spPr>
          <a:xfrm>
            <a:off x="1055440" y="404813"/>
            <a:ext cx="9410700" cy="1143000"/>
          </a:xfrm>
        </p:spPr>
        <p:txBody>
          <a:bodyPr/>
          <a:lstStyle/>
          <a:p>
            <a:pPr algn="l"/>
            <a:r>
              <a:rPr lang="fr-FR" altLang="fr-FR" b="1" dirty="0"/>
              <a:t>ARIA, ce qu’il ne fait pas…</a:t>
            </a:r>
          </a:p>
        </p:txBody>
      </p:sp>
      <p:sp>
        <p:nvSpPr>
          <p:cNvPr id="13315" name="Espace réservé du contenu 2"/>
          <p:cNvSpPr>
            <a:spLocks noGrp="1"/>
          </p:cNvSpPr>
          <p:nvPr>
            <p:ph idx="1"/>
          </p:nvPr>
        </p:nvSpPr>
        <p:spPr>
          <a:xfrm>
            <a:off x="1055440" y="1251669"/>
            <a:ext cx="8556625" cy="5273675"/>
          </a:xfrm>
        </p:spPr>
        <p:txBody>
          <a:bodyPr/>
          <a:lstStyle/>
          <a:p>
            <a:pPr>
              <a:defRPr/>
            </a:pPr>
            <a:endParaRPr lang="fr-FR" dirty="0"/>
          </a:p>
          <a:p>
            <a:pPr>
              <a:defRPr/>
            </a:pPr>
            <a:r>
              <a:rPr lang="fr-FR" dirty="0"/>
              <a:t>Aria ne rajoute : </a:t>
            </a:r>
          </a:p>
          <a:p>
            <a:pPr lvl="1">
              <a:defRPr/>
            </a:pPr>
            <a:r>
              <a:rPr lang="fr-FR" dirty="0"/>
              <a:t>Aucun comportement</a:t>
            </a:r>
          </a:p>
          <a:p>
            <a:pPr lvl="1">
              <a:defRPr/>
            </a:pPr>
            <a:r>
              <a:rPr lang="fr-FR" dirty="0"/>
              <a:t>Aucune présentation visuelle </a:t>
            </a:r>
          </a:p>
          <a:p>
            <a:pPr marL="77787" indent="0">
              <a:buNone/>
              <a:defRPr/>
            </a:pPr>
            <a:endParaRPr lang="fr-FR" dirty="0"/>
          </a:p>
          <a:p>
            <a:pPr marL="77787" indent="0">
              <a:buNone/>
              <a:defRPr/>
            </a:pPr>
            <a:r>
              <a:rPr lang="fr-FR" sz="2400" dirty="0"/>
              <a:t>Donc :</a:t>
            </a:r>
            <a:endParaRPr lang="fr-FR" dirty="0">
              <a:solidFill>
                <a:schemeClr val="tx1"/>
              </a:solidFill>
            </a:endParaRPr>
          </a:p>
          <a:p>
            <a:pPr marL="77787" indent="0">
              <a:buNone/>
              <a:defRPr/>
            </a:pPr>
            <a:endParaRPr lang="fr-FR" dirty="0"/>
          </a:p>
          <a:p>
            <a:pPr>
              <a:defRPr/>
            </a:pPr>
            <a:r>
              <a:rPr lang="fr-FR" dirty="0"/>
              <a:t>CSS pour la mise en forme</a:t>
            </a:r>
          </a:p>
          <a:p>
            <a:pPr lvl="1">
              <a:defRPr/>
            </a:pPr>
            <a:endParaRPr lang="fr-FR" dirty="0"/>
          </a:p>
          <a:p>
            <a:pPr>
              <a:defRPr/>
            </a:pPr>
            <a:r>
              <a:rPr lang="fr-FR" dirty="0"/>
              <a:t>Javascript pour le contrôle du contenu et l’interactivité :</a:t>
            </a:r>
          </a:p>
          <a:p>
            <a:pPr lvl="1">
              <a:defRPr/>
            </a:pPr>
            <a:r>
              <a:rPr lang="fr-FR" dirty="0"/>
              <a:t>Interactivité complexe (widget)</a:t>
            </a:r>
          </a:p>
          <a:p>
            <a:pPr lvl="1">
              <a:defRPr/>
            </a:pPr>
            <a:r>
              <a:rPr lang="fr-FR" dirty="0"/>
              <a:t>Navigation clavier </a:t>
            </a:r>
          </a:p>
          <a:p>
            <a:pPr lvl="1">
              <a:defRPr/>
            </a:pPr>
            <a:r>
              <a:rPr lang="fr-FR" dirty="0"/>
              <a:t>Mise à jour des régions « live » (contenu automatiquement ou par interaction utilisateur remis à jour)</a:t>
            </a:r>
          </a:p>
          <a:p>
            <a:pPr lvl="1">
              <a:defRPr/>
            </a:pPr>
            <a:r>
              <a:rPr lang="fr-FR" dirty="0"/>
              <a:t>…</a:t>
            </a:r>
          </a:p>
          <a:p>
            <a:pPr lvl="1">
              <a:defRPr/>
            </a:pPr>
            <a:endParaRPr lang="fr-FR" b="1" dirty="0"/>
          </a:p>
        </p:txBody>
      </p:sp>
    </p:spTree>
    <p:extLst>
      <p:ext uri="{BB962C8B-B14F-4D97-AF65-F5344CB8AC3E}">
        <p14:creationId xmlns:p14="http://schemas.microsoft.com/office/powerpoint/2010/main" val="2928752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p:cNvSpPr>
          <p:nvPr>
            <p:ph type="title"/>
          </p:nvPr>
        </p:nvSpPr>
        <p:spPr>
          <a:xfrm>
            <a:off x="1055440" y="404813"/>
            <a:ext cx="9410700" cy="1143000"/>
          </a:xfrm>
        </p:spPr>
        <p:txBody>
          <a:bodyPr/>
          <a:lstStyle/>
          <a:p>
            <a:pPr algn="l"/>
            <a:r>
              <a:rPr lang="fr-FR" altLang="fr-FR" b="1" dirty="0"/>
              <a:t>ARIA, faut-il l’utiliser ?</a:t>
            </a:r>
          </a:p>
        </p:txBody>
      </p:sp>
      <p:sp>
        <p:nvSpPr>
          <p:cNvPr id="34819" name="Espace réservé du contenu 2"/>
          <p:cNvSpPr>
            <a:spLocks noGrp="1"/>
          </p:cNvSpPr>
          <p:nvPr>
            <p:ph idx="1"/>
          </p:nvPr>
        </p:nvSpPr>
        <p:spPr>
          <a:xfrm>
            <a:off x="1055440" y="1960240"/>
            <a:ext cx="7489452" cy="3629000"/>
          </a:xfrm>
        </p:spPr>
        <p:txBody>
          <a:bodyPr>
            <a:normAutofit lnSpcReduction="10000"/>
          </a:bodyPr>
          <a:lstStyle/>
          <a:p>
            <a:r>
              <a:rPr lang="fr-FR" altLang="fr-FR" dirty="0"/>
              <a:t>Améliore de l’accessibilité pour des composants pas nativement présents en html (ou pas accessibles)</a:t>
            </a:r>
          </a:p>
          <a:p>
            <a:endParaRPr lang="fr-FR" altLang="fr-FR" dirty="0"/>
          </a:p>
          <a:p>
            <a:r>
              <a:rPr lang="fr-FR" altLang="fr-FR" dirty="0"/>
              <a:t>Support en amélioration constante, des cas d’utilisation  bien identifiés mais dépend de ses navigateurs cibles</a:t>
            </a:r>
          </a:p>
          <a:p>
            <a:endParaRPr lang="fr-FR" altLang="fr-FR" dirty="0"/>
          </a:p>
          <a:p>
            <a:r>
              <a:rPr lang="fr-FR" altLang="fr-FR" dirty="0"/>
              <a:t>WCAG 2.2, les techniques évoluent 24 actuellem</a:t>
            </a:r>
            <a:r>
              <a:rPr lang="fr-FR" altLang="fr-FR" dirty="0">
                <a:hlinkClick r:id="rId2"/>
              </a:rPr>
              <a:t>e</a:t>
            </a:r>
            <a:r>
              <a:rPr lang="fr-FR" altLang="fr-FR" dirty="0"/>
              <a:t>nt : </a:t>
            </a:r>
            <a:r>
              <a:rPr lang="fr-FR" altLang="fr-FR" dirty="0">
                <a:hlinkClick r:id="rId2"/>
              </a:rPr>
              <a:t>https://www.w3.org/WAI/WCAG22/Techniques/#aria</a:t>
            </a:r>
            <a:r>
              <a:rPr lang="fr-FR" altLang="fr-FR" dirty="0"/>
              <a:t> </a:t>
            </a:r>
          </a:p>
          <a:p>
            <a:endParaRPr lang="fr-FR" altLang="fr-FR" dirty="0"/>
          </a:p>
          <a:p>
            <a:r>
              <a:rPr lang="fr-FR" altLang="fr-FR" dirty="0"/>
              <a:t>Tester sur les environnements cibles, gros travail pour les cas complexes</a:t>
            </a:r>
          </a:p>
          <a:p>
            <a:endParaRPr lang="fr-FR" altLang="fr-FR" dirty="0"/>
          </a:p>
          <a:p>
            <a:r>
              <a:rPr lang="fr-FR" altLang="fr-FR" dirty="0"/>
              <a:t>Environnement maitrisé, on peut statuer plus facilement !</a:t>
            </a:r>
          </a:p>
        </p:txBody>
      </p:sp>
    </p:spTree>
    <p:extLst>
      <p:ext uri="{BB962C8B-B14F-4D97-AF65-F5344CB8AC3E}">
        <p14:creationId xmlns:p14="http://schemas.microsoft.com/office/powerpoint/2010/main" val="132939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A7F9-141D-6445-450F-3F5328CADAE6}"/>
              </a:ext>
            </a:extLst>
          </p:cNvPr>
          <p:cNvSpPr>
            <a:spLocks noGrp="1"/>
          </p:cNvSpPr>
          <p:nvPr>
            <p:ph type="title"/>
          </p:nvPr>
        </p:nvSpPr>
        <p:spPr/>
        <p:txBody>
          <a:bodyPr/>
          <a:lstStyle/>
          <a:p>
            <a:r>
              <a:rPr lang="fr-FR" dirty="0"/>
              <a:t>Donc, pour s’assurer d’une cohérence dans l’utilisabilité des composants complexes</a:t>
            </a:r>
          </a:p>
        </p:txBody>
      </p:sp>
      <p:sp>
        <p:nvSpPr>
          <p:cNvPr id="3" name="Espace réservé du contenu 2">
            <a:extLst>
              <a:ext uri="{FF2B5EF4-FFF2-40B4-BE49-F238E27FC236}">
                <a16:creationId xmlns:a16="http://schemas.microsoft.com/office/drawing/2014/main" id="{FB708587-DA30-CABE-A5A0-766F9D9804E3}"/>
              </a:ext>
            </a:extLst>
          </p:cNvPr>
          <p:cNvSpPr>
            <a:spLocks noGrp="1"/>
          </p:cNvSpPr>
          <p:nvPr>
            <p:ph idx="1"/>
          </p:nvPr>
        </p:nvSpPr>
        <p:spPr/>
        <p:txBody>
          <a:bodyPr/>
          <a:lstStyle/>
          <a:p>
            <a:r>
              <a:rPr lang="en-US" dirty="0">
                <a:hlinkClick r:id="rId2"/>
              </a:rPr>
              <a:t>ARIA Authoring Practices Guide (APG)</a:t>
            </a:r>
            <a:endParaRPr lang="fr-FR" dirty="0"/>
          </a:p>
        </p:txBody>
      </p:sp>
    </p:spTree>
    <p:extLst>
      <p:ext uri="{BB962C8B-B14F-4D97-AF65-F5344CB8AC3E}">
        <p14:creationId xmlns:p14="http://schemas.microsoft.com/office/powerpoint/2010/main" val="1198020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exemples pratiques</a:t>
            </a:r>
          </a:p>
        </p:txBody>
      </p:sp>
    </p:spTree>
    <p:extLst>
      <p:ext uri="{BB962C8B-B14F-4D97-AF65-F5344CB8AC3E}">
        <p14:creationId xmlns:p14="http://schemas.microsoft.com/office/powerpoint/2010/main" val="1948812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p:cNvSpPr>
          <p:nvPr>
            <p:ph type="title"/>
          </p:nvPr>
        </p:nvSpPr>
        <p:spPr/>
        <p:txBody>
          <a:bodyPr/>
          <a:lstStyle/>
          <a:p>
            <a:r>
              <a:rPr lang="fr-FR" altLang="fr-FR" b="1" dirty="0"/>
              <a:t>ARIA, exemples</a:t>
            </a:r>
          </a:p>
        </p:txBody>
      </p:sp>
      <p:sp>
        <p:nvSpPr>
          <p:cNvPr id="38915" name="Espace réservé du contenu 2"/>
          <p:cNvSpPr>
            <a:spLocks noGrp="1"/>
          </p:cNvSpPr>
          <p:nvPr>
            <p:ph idx="1"/>
          </p:nvPr>
        </p:nvSpPr>
        <p:spPr/>
        <p:txBody>
          <a:bodyPr/>
          <a:lstStyle/>
          <a:p>
            <a:r>
              <a:rPr lang="fr-FR" altLang="fr-FR" dirty="0">
                <a:solidFill>
                  <a:srgbClr val="333333"/>
                </a:solidFill>
                <a:hlinkClick r:id="rId2"/>
              </a:rPr>
              <a:t>https://www.accessibility-developer-guide.com/examples/sensible-aria-usage/</a:t>
            </a:r>
          </a:p>
          <a:p>
            <a:r>
              <a:rPr lang="fr-FR" altLang="fr-FR" dirty="0">
                <a:solidFill>
                  <a:srgbClr val="333333"/>
                </a:solidFill>
                <a:hlinkClick r:id="rId2"/>
              </a:rPr>
              <a:t>http://3needs.org/en/testing/sr-aria.html</a:t>
            </a:r>
            <a:r>
              <a:rPr lang="fr-FR" altLang="fr-FR" dirty="0">
                <a:solidFill>
                  <a:srgbClr val="333333"/>
                </a:solidFill>
              </a:rPr>
              <a:t> </a:t>
            </a:r>
          </a:p>
          <a:p>
            <a:r>
              <a:rPr lang="fr-FR" altLang="fr-FR" dirty="0">
                <a:solidFill>
                  <a:srgbClr val="333333"/>
                </a:solidFill>
                <a:hlinkClick r:id="rId3"/>
              </a:rPr>
              <a:t>http://html.cita.illinois.edu/nav/form/aria/</a:t>
            </a:r>
            <a:r>
              <a:rPr lang="fr-FR" altLang="fr-FR" dirty="0">
                <a:solidFill>
                  <a:srgbClr val="333333"/>
                </a:solidFill>
              </a:rPr>
              <a:t> </a:t>
            </a:r>
          </a:p>
          <a:p>
            <a:r>
              <a:rPr lang="fr-FR" altLang="fr-FR" dirty="0">
                <a:solidFill>
                  <a:srgbClr val="333333"/>
                </a:solidFill>
                <a:hlinkClick r:id="rId4"/>
              </a:rPr>
              <a:t>http://hanshillen.github.io/jqtest/</a:t>
            </a:r>
            <a:r>
              <a:rPr lang="fr-FR" altLang="fr-FR" dirty="0">
                <a:solidFill>
                  <a:srgbClr val="333333"/>
                </a:solidFill>
              </a:rPr>
              <a:t> </a:t>
            </a:r>
          </a:p>
          <a:p>
            <a:r>
              <a:rPr lang="fr-FR" altLang="fr-FR" dirty="0">
                <a:solidFill>
                  <a:srgbClr val="333333"/>
                </a:solidFill>
                <a:hlinkClick r:id="rId5"/>
              </a:rPr>
              <a:t>http://heydonworks.com/practical_aria_examples</a:t>
            </a:r>
            <a:r>
              <a:rPr lang="fr-FR" altLang="fr-FR" dirty="0">
                <a:solidFill>
                  <a:srgbClr val="333333"/>
                </a:solidFill>
              </a:rPr>
              <a:t> </a:t>
            </a:r>
          </a:p>
          <a:p>
            <a:r>
              <a:rPr lang="fr-FR" altLang="fr-FR" dirty="0">
                <a:solidFill>
                  <a:srgbClr val="333333"/>
                </a:solidFill>
                <a:hlinkClick r:id="rId6"/>
              </a:rPr>
              <a:t>http://maxdesign.com.au/jobs/sample-accessibility/index.html</a:t>
            </a:r>
            <a:r>
              <a:rPr lang="fr-FR" altLang="fr-FR" dirty="0">
                <a:solidFill>
                  <a:srgbClr val="333333"/>
                </a:solidFill>
              </a:rPr>
              <a:t>  </a:t>
            </a:r>
          </a:p>
          <a:p>
            <a:r>
              <a:rPr lang="fr-FR" altLang="fr-FR" dirty="0">
                <a:solidFill>
                  <a:srgbClr val="333333"/>
                </a:solidFill>
                <a:hlinkClick r:id="rId7"/>
              </a:rPr>
              <a:t>http://www.powermapper.com/tests/screen-readers/labelling/</a:t>
            </a:r>
            <a:r>
              <a:rPr lang="fr-FR" altLang="fr-FR" dirty="0">
                <a:solidFill>
                  <a:srgbClr val="333333"/>
                </a:solidFill>
              </a:rPr>
              <a:t> </a:t>
            </a:r>
          </a:p>
          <a:p>
            <a:r>
              <a:rPr lang="fr-FR" altLang="fr-FR" dirty="0">
                <a:solidFill>
                  <a:srgbClr val="333333"/>
                </a:solidFill>
                <a:hlinkClick r:id="rId8"/>
              </a:rPr>
              <a:t>http://pauljadam.com/demos/</a:t>
            </a:r>
            <a:endParaRPr lang="fr-FR" altLang="fr-FR" dirty="0">
              <a:solidFill>
                <a:srgbClr val="333333"/>
              </a:solidFill>
            </a:endParaRPr>
          </a:p>
          <a:p>
            <a:r>
              <a:rPr lang="fr-FR" altLang="fr-FR" dirty="0">
                <a:solidFill>
                  <a:srgbClr val="333333"/>
                </a:solidFill>
                <a:hlinkClick r:id="rId9"/>
              </a:rPr>
              <a:t>https://a11y.nicolas-hoffmann.net/</a:t>
            </a:r>
            <a:r>
              <a:rPr lang="fr-FR" altLang="fr-FR" dirty="0">
                <a:solidFill>
                  <a:srgbClr val="333333"/>
                </a:solidFill>
              </a:rPr>
              <a:t> </a:t>
            </a:r>
          </a:p>
          <a:p>
            <a:pPr marL="0" indent="0">
              <a:buNone/>
            </a:pPr>
            <a:endParaRPr lang="fr-FR" altLang="fr-FR" dirty="0"/>
          </a:p>
          <a:p>
            <a:endParaRPr lang="fr-FR" altLang="fr-FR" dirty="0"/>
          </a:p>
        </p:txBody>
      </p:sp>
    </p:spTree>
    <p:extLst>
      <p:ext uri="{BB962C8B-B14F-4D97-AF65-F5344CB8AC3E}">
        <p14:creationId xmlns:p14="http://schemas.microsoft.com/office/powerpoint/2010/main" val="2004743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re 1"/>
          <p:cNvSpPr>
            <a:spLocks noGrp="1"/>
          </p:cNvSpPr>
          <p:nvPr>
            <p:ph type="title"/>
          </p:nvPr>
        </p:nvSpPr>
        <p:spPr/>
        <p:txBody>
          <a:bodyPr/>
          <a:lstStyle/>
          <a:p>
            <a:r>
              <a:rPr lang="fr-FR" altLang="fr-FR" b="1"/>
              <a:t>ARIA, les bibliothèques aussi !</a:t>
            </a:r>
          </a:p>
        </p:txBody>
      </p:sp>
      <p:sp>
        <p:nvSpPr>
          <p:cNvPr id="3" name="Espace réservé du contenu 2"/>
          <p:cNvSpPr>
            <a:spLocks noGrp="1"/>
          </p:cNvSpPr>
          <p:nvPr>
            <p:ph idx="1"/>
          </p:nvPr>
        </p:nvSpPr>
        <p:spPr>
          <a:xfrm>
            <a:off x="1819276" y="1112839"/>
            <a:ext cx="8556625" cy="5273675"/>
          </a:xfrm>
        </p:spPr>
        <p:txBody>
          <a:bodyPr/>
          <a:lstStyle/>
          <a:p>
            <a:pPr>
              <a:defRPr/>
            </a:pPr>
            <a:endParaRPr lang="fr-FR" dirty="0"/>
          </a:p>
          <a:p>
            <a:pPr lvl="1">
              <a:defRPr/>
            </a:pPr>
            <a:r>
              <a:rPr lang="fr-FR" dirty="0" err="1"/>
              <a:t>Bootstrap</a:t>
            </a:r>
            <a:r>
              <a:rPr lang="fr-FR" dirty="0"/>
              <a:t>/</a:t>
            </a:r>
            <a:r>
              <a:rPr lang="fr-FR" dirty="0" err="1"/>
              <a:t>Boosted</a:t>
            </a:r>
            <a:endParaRPr lang="fr-FR" dirty="0"/>
          </a:p>
          <a:p>
            <a:pPr lvl="1">
              <a:defRPr/>
            </a:pPr>
            <a:r>
              <a:rPr lang="fr-FR" dirty="0"/>
              <a:t>jQuery UI</a:t>
            </a:r>
          </a:p>
          <a:p>
            <a:pPr lvl="1">
              <a:defRPr/>
            </a:pPr>
            <a:r>
              <a:rPr lang="fr-FR" dirty="0" err="1"/>
              <a:t>Angular</a:t>
            </a:r>
            <a:r>
              <a:rPr lang="fr-FR" dirty="0"/>
              <a:t>/</a:t>
            </a:r>
            <a:r>
              <a:rPr lang="fr-FR" dirty="0" err="1"/>
              <a:t>Material</a:t>
            </a:r>
            <a:r>
              <a:rPr lang="fr-FR" dirty="0"/>
              <a:t>/</a:t>
            </a:r>
            <a:r>
              <a:rPr lang="fr-FR" dirty="0" err="1"/>
              <a:t>ng-boosted</a:t>
            </a:r>
            <a:endParaRPr lang="fr-FR" dirty="0"/>
          </a:p>
          <a:p>
            <a:pPr lvl="1">
              <a:defRPr/>
            </a:pPr>
            <a:r>
              <a:rPr lang="fr-FR" dirty="0" err="1"/>
              <a:t>ReactJS</a:t>
            </a:r>
            <a:endParaRPr lang="fr-FR" dirty="0"/>
          </a:p>
          <a:p>
            <a:pPr lvl="1">
              <a:defRPr/>
            </a:pPr>
            <a:r>
              <a:rPr lang="fr-FR" dirty="0"/>
              <a:t>…</a:t>
            </a:r>
          </a:p>
          <a:p>
            <a:pPr marL="442912" lvl="1" indent="0">
              <a:buNone/>
              <a:defRPr/>
            </a:pPr>
            <a:endParaRPr lang="fr-FR" b="1" dirty="0"/>
          </a:p>
          <a:p>
            <a:pPr marL="442912" lvl="1" indent="0">
              <a:buNone/>
              <a:defRPr/>
            </a:pPr>
            <a:r>
              <a:rPr lang="fr-FR" b="1" dirty="0"/>
              <a:t>ATTENTION : </a:t>
            </a:r>
            <a:r>
              <a:rPr lang="fr-FR" dirty="0"/>
              <a:t>même si pour les composants des bibliothèques la partie ARIA, est prête</a:t>
            </a:r>
            <a:r>
              <a:rPr lang="fr-FR" b="1" dirty="0"/>
              <a:t>, </a:t>
            </a:r>
          </a:p>
          <a:p>
            <a:pPr marL="442912" lvl="1" indent="0">
              <a:buNone/>
              <a:defRPr/>
            </a:pPr>
            <a:r>
              <a:rPr lang="fr-FR" b="1" dirty="0"/>
              <a:t>pour les composant que vous fabriquez, rien n’est  automatique, vous devez implémenter les design patterns avec l’ARIA qui va bien !</a:t>
            </a:r>
          </a:p>
          <a:p>
            <a:pPr lvl="1">
              <a:defRPr/>
            </a:pPr>
            <a:endParaRPr lang="fr-FR" b="1" dirty="0"/>
          </a:p>
        </p:txBody>
      </p:sp>
    </p:spTree>
    <p:extLst>
      <p:ext uri="{BB962C8B-B14F-4D97-AF65-F5344CB8AC3E}">
        <p14:creationId xmlns:p14="http://schemas.microsoft.com/office/powerpoint/2010/main" val="721201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re 1"/>
          <p:cNvSpPr>
            <a:spLocks noGrp="1"/>
          </p:cNvSpPr>
          <p:nvPr>
            <p:ph type="title"/>
          </p:nvPr>
        </p:nvSpPr>
        <p:spPr/>
        <p:txBody>
          <a:bodyPr/>
          <a:lstStyle/>
          <a:p>
            <a:r>
              <a:rPr lang="fr-FR" altLang="fr-FR" b="1" dirty="0"/>
              <a:t>ARIA, HTML 5, </a:t>
            </a:r>
            <a:r>
              <a:rPr lang="fr-FR" altLang="fr-FR" b="1" dirty="0" err="1"/>
              <a:t>Landmarks</a:t>
            </a:r>
            <a:endParaRPr lang="fr-FR" altLang="fr-FR" b="1" dirty="0"/>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775" y="1017587"/>
            <a:ext cx="7389657" cy="519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Connecteur droit 2"/>
          <p:cNvCxnSpPr/>
          <p:nvPr/>
        </p:nvCxnSpPr>
        <p:spPr>
          <a:xfrm>
            <a:off x="5735960" y="4077072"/>
            <a:ext cx="10081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7608168" y="4157464"/>
            <a:ext cx="18722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V="1">
            <a:off x="2927648" y="4150822"/>
            <a:ext cx="1368152" cy="66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necteur droit 10"/>
          <p:cNvCxnSpPr>
            <a:cxnSpLocks/>
          </p:cNvCxnSpPr>
          <p:nvPr/>
        </p:nvCxnSpPr>
        <p:spPr>
          <a:xfrm>
            <a:off x="5735960" y="5661248"/>
            <a:ext cx="158417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EA64A506-35DA-2231-C106-4B264CE2284C}"/>
              </a:ext>
            </a:extLst>
          </p:cNvPr>
          <p:cNvSpPr txBox="1"/>
          <p:nvPr/>
        </p:nvSpPr>
        <p:spPr>
          <a:xfrm>
            <a:off x="7608168" y="2708920"/>
            <a:ext cx="2111556" cy="1077218"/>
          </a:xfrm>
          <a:prstGeom prst="rect">
            <a:avLst/>
          </a:prstGeom>
          <a:solidFill>
            <a:srgbClr val="002060"/>
          </a:solidFill>
        </p:spPr>
        <p:txBody>
          <a:bodyPr wrap="square" rtlCol="0">
            <a:spAutoFit/>
          </a:bodyPr>
          <a:lstStyle/>
          <a:p>
            <a:r>
              <a:rPr lang="fr-FR" sz="1600" dirty="0">
                <a:solidFill>
                  <a:schemeClr val="bg1"/>
                </a:solidFill>
              </a:rPr>
              <a:t>&lt;div role="form"&gt;</a:t>
            </a:r>
          </a:p>
          <a:p>
            <a:r>
              <a:rPr lang="fr-FR" sz="1600" dirty="0">
                <a:solidFill>
                  <a:schemeClr val="bg1"/>
                </a:solidFill>
              </a:rPr>
              <a:t>… S’inscrire à la Newsletter:</a:t>
            </a:r>
          </a:p>
          <a:p>
            <a:r>
              <a:rPr lang="fr-FR" sz="1600" dirty="0">
                <a:solidFill>
                  <a:schemeClr val="bg1"/>
                </a:solidFill>
              </a:rPr>
              <a:t>&lt;/div&gt;</a:t>
            </a:r>
          </a:p>
        </p:txBody>
      </p:sp>
      <p:cxnSp>
        <p:nvCxnSpPr>
          <p:cNvPr id="4" name="Connecteur droit 3">
            <a:extLst>
              <a:ext uri="{FF2B5EF4-FFF2-40B4-BE49-F238E27FC236}">
                <a16:creationId xmlns:a16="http://schemas.microsoft.com/office/drawing/2014/main" id="{555D78B0-A6A9-03F8-A638-CC0A9D8A40AA}"/>
              </a:ext>
            </a:extLst>
          </p:cNvPr>
          <p:cNvCxnSpPr>
            <a:cxnSpLocks/>
          </p:cNvCxnSpPr>
          <p:nvPr/>
        </p:nvCxnSpPr>
        <p:spPr>
          <a:xfrm>
            <a:off x="6068212" y="2420888"/>
            <a:ext cx="11079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248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p:cNvSpPr>
          <p:nvPr>
            <p:ph type="title"/>
          </p:nvPr>
        </p:nvSpPr>
        <p:spPr/>
        <p:txBody>
          <a:bodyPr/>
          <a:lstStyle/>
          <a:p>
            <a:r>
              <a:rPr lang="fr-FR" altLang="fr-FR" b="1" dirty="0"/>
              <a:t>ARIA, amélioration progressive et ARIA</a:t>
            </a:r>
          </a:p>
        </p:txBody>
      </p:sp>
      <p:sp>
        <p:nvSpPr>
          <p:cNvPr id="35843" name="Espace réservé du contenu 2"/>
          <p:cNvSpPr>
            <a:spLocks noGrp="1"/>
          </p:cNvSpPr>
          <p:nvPr>
            <p:ph idx="1"/>
          </p:nvPr>
        </p:nvSpPr>
        <p:spPr>
          <a:xfrm>
            <a:off x="1819276" y="1058863"/>
            <a:ext cx="8805863" cy="4826000"/>
          </a:xfrm>
        </p:spPr>
        <p:txBody>
          <a:bodyPr/>
          <a:lstStyle/>
          <a:p>
            <a:pPr>
              <a:defRPr/>
            </a:pPr>
            <a:r>
              <a:rPr lang="fr-FR" dirty="0"/>
              <a:t>Texte clair et lisible et bien sûr</a:t>
            </a:r>
            <a:r>
              <a:rPr lang="fr-FR" dirty="0">
                <a:solidFill>
                  <a:schemeClr val="accent4">
                    <a:lumMod val="60000"/>
                    <a:lumOff val="40000"/>
                  </a:schemeClr>
                </a:solidFill>
              </a:rPr>
              <a:t> </a:t>
            </a:r>
            <a:r>
              <a:rPr lang="fr-FR" dirty="0"/>
              <a:t>HTTP,</a:t>
            </a:r>
          </a:p>
          <a:p>
            <a:pPr>
              <a:defRPr/>
            </a:pPr>
            <a:endParaRPr lang="fr-FR" dirty="0"/>
          </a:p>
          <a:p>
            <a:pPr>
              <a:defRPr/>
            </a:pPr>
            <a:r>
              <a:rPr lang="fr-FR" dirty="0"/>
              <a:t>Sémantisation du contenu en (x)HTML, </a:t>
            </a:r>
          </a:p>
          <a:p>
            <a:pPr>
              <a:defRPr/>
            </a:pPr>
            <a:endParaRPr lang="fr-FR" dirty="0"/>
          </a:p>
          <a:p>
            <a:pPr>
              <a:defRPr/>
            </a:pPr>
            <a:r>
              <a:rPr lang="fr-FR" dirty="0"/>
              <a:t>CSS pour améliorer l’aspect visuel, </a:t>
            </a:r>
            <a:endParaRPr lang="fr-FR" dirty="0">
              <a:solidFill>
                <a:schemeClr val="accent4">
                  <a:lumMod val="60000"/>
                  <a:lumOff val="40000"/>
                </a:schemeClr>
              </a:solidFill>
            </a:endParaRPr>
          </a:p>
          <a:p>
            <a:pPr>
              <a:defRPr/>
            </a:pPr>
            <a:endParaRPr lang="fr-FR" dirty="0"/>
          </a:p>
          <a:p>
            <a:pPr>
              <a:defRPr/>
            </a:pPr>
            <a:r>
              <a:rPr lang="fr-FR" dirty="0"/>
              <a:t>JavaScript  pour construire plus d’interactivité,</a:t>
            </a:r>
            <a:r>
              <a:rPr lang="fr-FR" dirty="0">
                <a:solidFill>
                  <a:schemeClr val="accent4">
                    <a:lumMod val="60000"/>
                    <a:lumOff val="40000"/>
                  </a:schemeClr>
                </a:solidFill>
              </a:rPr>
              <a:t> </a:t>
            </a:r>
          </a:p>
          <a:p>
            <a:pPr>
              <a:defRPr/>
            </a:pPr>
            <a:endParaRPr lang="fr-FR" dirty="0"/>
          </a:p>
          <a:p>
            <a:pPr>
              <a:defRPr/>
            </a:pPr>
            <a:r>
              <a:rPr lang="fr-FR" dirty="0"/>
              <a:t>WAI-ARIA pour les « trous » d’accessibilité :</a:t>
            </a:r>
          </a:p>
          <a:p>
            <a:pPr marL="711200" lvl="1" indent="-347663">
              <a:defRPr/>
            </a:pPr>
            <a:r>
              <a:rPr lang="fr-FR" dirty="0"/>
              <a:t>amène de nouveaux éléments de sémantique  </a:t>
            </a:r>
          </a:p>
          <a:p>
            <a:pPr marL="711200" lvl="1" indent="-347663">
              <a:defRPr/>
            </a:pPr>
            <a:r>
              <a:rPr lang="fr-FR" dirty="0"/>
              <a:t>permet de mieux interagir avec l’interface </a:t>
            </a:r>
            <a:br>
              <a:rPr lang="fr-FR" dirty="0"/>
            </a:br>
            <a:r>
              <a:rPr lang="fr-FR" dirty="0"/>
              <a:t>pilotée par JavaScript</a:t>
            </a:r>
          </a:p>
          <a:p>
            <a:pPr marL="0" lvl="1" indent="0">
              <a:buNone/>
              <a:defRPr/>
            </a:pPr>
            <a:r>
              <a:rPr lang="fr-FR" b="1" dirty="0"/>
              <a:t>pour les utilisateurs d’AT et navigation clavier</a:t>
            </a:r>
          </a:p>
        </p:txBody>
      </p:sp>
      <p:sp>
        <p:nvSpPr>
          <p:cNvPr id="5" name="Rectangle à coins arrondis 4"/>
          <p:cNvSpPr/>
          <p:nvPr/>
        </p:nvSpPr>
        <p:spPr>
          <a:xfrm>
            <a:off x="8926287" y="3505231"/>
            <a:ext cx="1596571" cy="602290"/>
          </a:xfrm>
          <a:prstGeom prst="roundRect">
            <a:avLst>
              <a:gd name="adj" fmla="val 50000"/>
            </a:avLst>
          </a:prstGeom>
          <a:effectLst>
            <a:innerShdw blurRad="63500" dist="50800" dir="81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anchor="ctr"/>
          <a:lstStyle/>
          <a:p>
            <a:pPr algn="r">
              <a:defRPr/>
            </a:pPr>
            <a:r>
              <a:rPr lang="fr-FR" sz="1400" b="1">
                <a:solidFill>
                  <a:schemeClr val="accent4"/>
                </a:solidFill>
              </a:rPr>
              <a:t>Texte &amp; HTTP </a:t>
            </a:r>
          </a:p>
        </p:txBody>
      </p:sp>
      <p:sp>
        <p:nvSpPr>
          <p:cNvPr id="8" name="Rectangle à coins arrondis 7"/>
          <p:cNvSpPr/>
          <p:nvPr/>
        </p:nvSpPr>
        <p:spPr>
          <a:xfrm>
            <a:off x="8128000" y="4107577"/>
            <a:ext cx="2423886" cy="602290"/>
          </a:xfrm>
          <a:prstGeom prst="roundRect">
            <a:avLst>
              <a:gd name="adj" fmla="val 50000"/>
            </a:avLst>
          </a:prstGeom>
          <a:solidFill>
            <a:srgbClr val="00B0F0"/>
          </a:solidFill>
          <a:effectLst>
            <a:innerShdw blurRad="63500" dist="50800" dir="81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anchor="ctr"/>
          <a:lstStyle/>
          <a:p>
            <a:pPr algn="r">
              <a:lnSpc>
                <a:spcPct val="300000"/>
              </a:lnSpc>
              <a:defRPr/>
            </a:pPr>
            <a:r>
              <a:rPr lang="fr-FR" sz="1400" b="1">
                <a:solidFill>
                  <a:schemeClr val="tx1">
                    <a:lumMod val="75000"/>
                  </a:schemeClr>
                </a:solidFill>
              </a:rPr>
              <a:t>(x)HTML, Texte &amp; HTTP </a:t>
            </a:r>
          </a:p>
          <a:p>
            <a:pPr algn="ctr">
              <a:defRPr/>
            </a:pPr>
            <a:endParaRPr lang="fr-FR" sz="1400" b="1">
              <a:solidFill>
                <a:schemeClr val="accent4"/>
              </a:solidFill>
            </a:endParaRPr>
          </a:p>
        </p:txBody>
      </p:sp>
      <p:sp>
        <p:nvSpPr>
          <p:cNvPr id="9" name="Rectangle à coins arrondis 8"/>
          <p:cNvSpPr/>
          <p:nvPr/>
        </p:nvSpPr>
        <p:spPr>
          <a:xfrm>
            <a:off x="7561943" y="4717177"/>
            <a:ext cx="3004457" cy="602290"/>
          </a:xfrm>
          <a:prstGeom prst="roundRect">
            <a:avLst>
              <a:gd name="adj" fmla="val 50000"/>
            </a:avLst>
          </a:prstGeom>
          <a:solidFill>
            <a:schemeClr val="tx2">
              <a:lumMod val="40000"/>
              <a:lumOff val="60000"/>
            </a:schemeClr>
          </a:solidFill>
          <a:effectLst>
            <a:innerShdw blurRad="63500" dist="50800" dir="81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anchor="ctr"/>
          <a:lstStyle/>
          <a:p>
            <a:pPr algn="r">
              <a:defRPr/>
            </a:pPr>
            <a:r>
              <a:rPr lang="fr-FR" sz="1400" b="1">
                <a:solidFill>
                  <a:srgbClr val="7030A0"/>
                </a:solidFill>
              </a:rPr>
              <a:t>CSS, (x)HTML, Texte &amp; HTTP </a:t>
            </a:r>
          </a:p>
        </p:txBody>
      </p:sp>
      <p:sp>
        <p:nvSpPr>
          <p:cNvPr id="10" name="Rectangle à coins arrondis 9"/>
          <p:cNvSpPr/>
          <p:nvPr/>
        </p:nvSpPr>
        <p:spPr>
          <a:xfrm>
            <a:off x="6618514" y="5304997"/>
            <a:ext cx="3984174" cy="602290"/>
          </a:xfrm>
          <a:prstGeom prst="roundRect">
            <a:avLst>
              <a:gd name="adj" fmla="val 50000"/>
            </a:avLst>
          </a:prstGeom>
          <a:solidFill>
            <a:srgbClr val="FFFF00"/>
          </a:solidFill>
          <a:effectLst>
            <a:innerShdw blurRad="63500" dist="50800" dir="81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anchor="ctr"/>
          <a:lstStyle/>
          <a:p>
            <a:pPr algn="r">
              <a:defRPr/>
            </a:pPr>
            <a:r>
              <a:rPr lang="fr-FR" sz="1400" b="1">
                <a:solidFill>
                  <a:srgbClr val="002060"/>
                </a:solidFill>
              </a:rPr>
              <a:t>JavaScript, CSS, (x)HTML, Texte &amp; HTTP </a:t>
            </a:r>
          </a:p>
        </p:txBody>
      </p:sp>
      <p:sp>
        <p:nvSpPr>
          <p:cNvPr id="12" name="Rectangle à coins arrondis 11"/>
          <p:cNvSpPr/>
          <p:nvPr/>
        </p:nvSpPr>
        <p:spPr>
          <a:xfrm>
            <a:off x="6183086" y="5907331"/>
            <a:ext cx="4441376" cy="602290"/>
          </a:xfrm>
          <a:prstGeom prst="roundRect">
            <a:avLst>
              <a:gd name="adj" fmla="val 50000"/>
            </a:avLst>
          </a:prstGeom>
          <a:solidFill>
            <a:schemeClr val="tx1">
              <a:lumMod val="60000"/>
              <a:lumOff val="40000"/>
            </a:schemeClr>
          </a:solidFill>
          <a:effectLst>
            <a:innerShdw blurRad="63500" dist="50800" dir="81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anchor="ctr"/>
          <a:lstStyle/>
          <a:p>
            <a:pPr algn="r">
              <a:defRPr/>
            </a:pPr>
            <a:r>
              <a:rPr lang="fr-FR" sz="1400" b="1" dirty="0">
                <a:solidFill>
                  <a:schemeClr val="bg1"/>
                </a:solidFill>
              </a:rPr>
              <a:t>ARIA, JavaScript, CSS, (x)HTML, Texte &amp; HTTP </a:t>
            </a:r>
          </a:p>
        </p:txBody>
      </p:sp>
    </p:spTree>
    <p:extLst>
      <p:ext uri="{BB962C8B-B14F-4D97-AF65-F5344CB8AC3E}">
        <p14:creationId xmlns:p14="http://schemas.microsoft.com/office/powerpoint/2010/main" val="1083896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p:cNvSpPr>
          <p:nvPr>
            <p:ph type="title"/>
          </p:nvPr>
        </p:nvSpPr>
        <p:spPr/>
        <p:txBody>
          <a:bodyPr/>
          <a:lstStyle/>
          <a:p>
            <a:r>
              <a:rPr lang="fr-FR" altLang="fr-FR" b="1" dirty="0"/>
              <a:t>ARIA, amélioration progressive et ARIA </a:t>
            </a:r>
          </a:p>
        </p:txBody>
      </p:sp>
      <p:pic>
        <p:nvPicPr>
          <p:cNvPr id="37891" name="Picture 2" descr="C:\Users\dlembree\Dropbox\Images\3-layers-PE-mm-pack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1335089"/>
            <a:ext cx="8572500"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492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HTML 5, le Web des d’jeunes </a:t>
            </a:r>
          </a:p>
        </p:txBody>
      </p:sp>
      <p:sp>
        <p:nvSpPr>
          <p:cNvPr id="4" name="Espace réservé du contenu 3"/>
          <p:cNvSpPr>
            <a:spLocks noGrp="1"/>
          </p:cNvSpPr>
          <p:nvPr>
            <p:ph idx="1"/>
          </p:nvPr>
        </p:nvSpPr>
        <p:spPr>
          <a:xfrm>
            <a:off x="2566989" y="4293096"/>
            <a:ext cx="7058025" cy="2016224"/>
          </a:xfrm>
        </p:spPr>
        <p:txBody>
          <a:bodyPr>
            <a:normAutofit fontScale="92500" lnSpcReduction="20000"/>
          </a:bodyPr>
          <a:lstStyle/>
          <a:p>
            <a:r>
              <a:rPr lang="fr-FR" dirty="0"/>
              <a:t>HTML 5 polymorphe, nombreuses API, toujours en développement</a:t>
            </a:r>
          </a:p>
          <a:p>
            <a:endParaRPr lang="fr-FR" dirty="0"/>
          </a:p>
          <a:p>
            <a:r>
              <a:rPr lang="fr-FR" dirty="0"/>
              <a:t>Web mobile et tablette</a:t>
            </a:r>
          </a:p>
          <a:p>
            <a:endParaRPr lang="fr-FR" dirty="0"/>
          </a:p>
          <a:p>
            <a:r>
              <a:rPr lang="fr-FR" dirty="0"/>
              <a:t>Accessibilité instable, imprévisible, JS</a:t>
            </a:r>
          </a:p>
          <a:p>
            <a:endParaRPr lang="fr-FR" dirty="0"/>
          </a:p>
          <a:p>
            <a:pPr marL="0" indent="0">
              <a:buNone/>
            </a:pPr>
            <a:r>
              <a:rPr lang="fr-FR" dirty="0"/>
              <a:t>WCAG 2.1, ni même WCAG 2.2 pas super adaptés !</a:t>
            </a:r>
          </a:p>
          <a:p>
            <a:endParaRPr lang="fr-FR" dirty="0"/>
          </a:p>
          <a:p>
            <a:r>
              <a:rPr lang="fr-FR" dirty="0"/>
              <a:t>Web de présentation de documents </a:t>
            </a:r>
            <a:r>
              <a:rPr lang="fr-FR" dirty="0">
                <a:sym typeface="Wingdings" panose="05000000000000000000" pitchFamily="2" charset="2"/>
              </a:rPr>
              <a:t> Web d’applications</a:t>
            </a:r>
            <a:endParaRPr lang="fr-FR" dirty="0"/>
          </a:p>
          <a:p>
            <a:endParaRPr lang="fr-FR" dirty="0"/>
          </a:p>
          <a:p>
            <a:endParaRPr lang="fr-FR" dirty="0"/>
          </a:p>
          <a:p>
            <a:endParaRPr lang="fr-FR"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060" y="2263576"/>
            <a:ext cx="1385952" cy="13896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Ellipse 7"/>
          <p:cNvSpPr/>
          <p:nvPr/>
        </p:nvSpPr>
        <p:spPr>
          <a:xfrm>
            <a:off x="4467510" y="1953678"/>
            <a:ext cx="821910" cy="632235"/>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err="1"/>
              <a:t>Canvas</a:t>
            </a:r>
            <a:endParaRPr lang="fr-FR" sz="1200" b="1"/>
          </a:p>
        </p:txBody>
      </p:sp>
      <p:sp>
        <p:nvSpPr>
          <p:cNvPr id="9" name="Ellipse 8"/>
          <p:cNvSpPr/>
          <p:nvPr/>
        </p:nvSpPr>
        <p:spPr>
          <a:xfrm>
            <a:off x="4647349" y="2683317"/>
            <a:ext cx="711851" cy="650812"/>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Audio</a:t>
            </a:r>
            <a:br>
              <a:rPr lang="fr-FR" sz="1200" b="1"/>
            </a:br>
            <a:r>
              <a:rPr lang="fr-FR" sz="1200" b="1"/>
              <a:t>Vidéo</a:t>
            </a:r>
          </a:p>
        </p:txBody>
      </p:sp>
      <p:sp>
        <p:nvSpPr>
          <p:cNvPr id="10" name="Ellipse 9"/>
          <p:cNvSpPr/>
          <p:nvPr/>
        </p:nvSpPr>
        <p:spPr>
          <a:xfrm>
            <a:off x="7807294" y="1151996"/>
            <a:ext cx="648576" cy="622785"/>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SVG</a:t>
            </a:r>
          </a:p>
        </p:txBody>
      </p:sp>
      <p:sp>
        <p:nvSpPr>
          <p:cNvPr id="11" name="Ellipse 10"/>
          <p:cNvSpPr/>
          <p:nvPr/>
        </p:nvSpPr>
        <p:spPr>
          <a:xfrm>
            <a:off x="8887060" y="1986802"/>
            <a:ext cx="881348" cy="790730"/>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Drag </a:t>
            </a:r>
            <a:br>
              <a:rPr lang="fr-FR" sz="1200" b="1"/>
            </a:br>
            <a:r>
              <a:rPr lang="fr-FR" sz="1200" b="1"/>
              <a:t>and</a:t>
            </a:r>
            <a:br>
              <a:rPr lang="fr-FR" sz="1200" b="1"/>
            </a:br>
            <a:r>
              <a:rPr lang="fr-FR" sz="1200" b="1"/>
              <a:t> Drop</a:t>
            </a:r>
          </a:p>
        </p:txBody>
      </p:sp>
      <p:sp>
        <p:nvSpPr>
          <p:cNvPr id="12" name="Ellipse 11"/>
          <p:cNvSpPr/>
          <p:nvPr/>
        </p:nvSpPr>
        <p:spPr>
          <a:xfrm>
            <a:off x="5357139" y="2042120"/>
            <a:ext cx="999255" cy="785188"/>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err="1"/>
              <a:t>MathML</a:t>
            </a:r>
            <a:endParaRPr lang="fr-FR" sz="1200" b="1"/>
          </a:p>
        </p:txBody>
      </p:sp>
      <p:sp>
        <p:nvSpPr>
          <p:cNvPr id="13" name="Ellipse 12"/>
          <p:cNvSpPr/>
          <p:nvPr/>
        </p:nvSpPr>
        <p:spPr>
          <a:xfrm>
            <a:off x="5990209" y="1349210"/>
            <a:ext cx="732371" cy="729710"/>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CSS </a:t>
            </a:r>
            <a:br>
              <a:rPr lang="fr-FR" sz="1200" b="1"/>
            </a:br>
            <a:r>
              <a:rPr lang="fr-FR" sz="1200" b="1"/>
              <a:t>3.0</a:t>
            </a:r>
          </a:p>
        </p:txBody>
      </p:sp>
      <p:sp>
        <p:nvSpPr>
          <p:cNvPr id="14" name="Ellipse 13"/>
          <p:cNvSpPr/>
          <p:nvPr/>
        </p:nvSpPr>
        <p:spPr>
          <a:xfrm>
            <a:off x="7401726" y="1799877"/>
            <a:ext cx="650404" cy="668498"/>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err="1"/>
              <a:t>Touch</a:t>
            </a:r>
            <a:br>
              <a:rPr lang="fr-FR" sz="1200" b="1"/>
            </a:br>
            <a:r>
              <a:rPr lang="fr-FR" sz="1200" b="1" err="1"/>
              <a:t>Event</a:t>
            </a:r>
            <a:endParaRPr lang="fr-FR" sz="1200" b="1"/>
          </a:p>
        </p:txBody>
      </p:sp>
      <p:sp>
        <p:nvSpPr>
          <p:cNvPr id="15" name="Ellipse 14"/>
          <p:cNvSpPr/>
          <p:nvPr/>
        </p:nvSpPr>
        <p:spPr>
          <a:xfrm>
            <a:off x="5003274" y="1179863"/>
            <a:ext cx="919217" cy="809015"/>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dirty="0" err="1"/>
              <a:t>Geo</a:t>
            </a:r>
            <a:br>
              <a:rPr lang="fr-FR" sz="1200" b="1" dirty="0"/>
            </a:br>
            <a:r>
              <a:rPr lang="fr-FR" sz="1200" b="1" dirty="0"/>
              <a:t>Location</a:t>
            </a:r>
          </a:p>
        </p:txBody>
      </p:sp>
      <p:sp>
        <p:nvSpPr>
          <p:cNvPr id="16" name="Ellipse 15"/>
          <p:cNvSpPr/>
          <p:nvPr/>
        </p:nvSpPr>
        <p:spPr>
          <a:xfrm>
            <a:off x="7603269" y="2768758"/>
            <a:ext cx="741511" cy="740430"/>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Web</a:t>
            </a:r>
            <a:br>
              <a:rPr lang="fr-FR" sz="1200" b="1"/>
            </a:br>
            <a:r>
              <a:rPr lang="fr-FR" sz="1200" b="1"/>
              <a:t>Socket</a:t>
            </a:r>
          </a:p>
        </p:txBody>
      </p:sp>
      <p:sp>
        <p:nvSpPr>
          <p:cNvPr id="17" name="Ellipse 16"/>
          <p:cNvSpPr/>
          <p:nvPr/>
        </p:nvSpPr>
        <p:spPr>
          <a:xfrm>
            <a:off x="6842201" y="1179863"/>
            <a:ext cx="815556" cy="788701"/>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dirty="0"/>
              <a:t>Web</a:t>
            </a:r>
            <a:br>
              <a:rPr lang="fr-FR" sz="1200" b="1" dirty="0"/>
            </a:br>
            <a:r>
              <a:rPr lang="fr-FR" sz="1200" b="1" dirty="0"/>
              <a:t>Storage</a:t>
            </a:r>
          </a:p>
        </p:txBody>
      </p:sp>
      <p:sp>
        <p:nvSpPr>
          <p:cNvPr id="18" name="Ellipse 17"/>
          <p:cNvSpPr/>
          <p:nvPr/>
        </p:nvSpPr>
        <p:spPr>
          <a:xfrm>
            <a:off x="8115656" y="1953677"/>
            <a:ext cx="680428" cy="685636"/>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AJAX</a:t>
            </a:r>
          </a:p>
        </p:txBody>
      </p:sp>
      <p:sp>
        <p:nvSpPr>
          <p:cNvPr id="19" name="Ellipse 18"/>
          <p:cNvSpPr/>
          <p:nvPr/>
        </p:nvSpPr>
        <p:spPr>
          <a:xfrm>
            <a:off x="8395359" y="2700874"/>
            <a:ext cx="788513" cy="7113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fr-FR" sz="1200" b="1"/>
              <a:t>WAI</a:t>
            </a:r>
            <a:br>
              <a:rPr lang="fr-FR" sz="1200" b="1"/>
            </a:br>
            <a:r>
              <a:rPr lang="fr-FR" sz="1200" b="1"/>
              <a:t>ARIA</a:t>
            </a:r>
          </a:p>
        </p:txBody>
      </p:sp>
      <p:sp>
        <p:nvSpPr>
          <p:cNvPr id="20" name="Ellipse 19"/>
          <p:cNvSpPr/>
          <p:nvPr/>
        </p:nvSpPr>
        <p:spPr>
          <a:xfrm>
            <a:off x="5455834" y="2954320"/>
            <a:ext cx="635267" cy="586379"/>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Web</a:t>
            </a:r>
            <a:br>
              <a:rPr lang="fr-FR" sz="1200" b="1"/>
            </a:br>
            <a:r>
              <a:rPr lang="fr-FR" sz="1200" b="1"/>
              <a:t>GL</a:t>
            </a:r>
          </a:p>
        </p:txBody>
      </p:sp>
      <p:sp>
        <p:nvSpPr>
          <p:cNvPr id="21" name="Ellipse 20"/>
          <p:cNvSpPr/>
          <p:nvPr/>
        </p:nvSpPr>
        <p:spPr>
          <a:xfrm>
            <a:off x="3755659" y="2861116"/>
            <a:ext cx="711851" cy="650812"/>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Micro</a:t>
            </a:r>
            <a:br>
              <a:rPr lang="fr-FR" sz="1200" b="1"/>
            </a:br>
            <a:r>
              <a:rPr lang="fr-FR" sz="1200" b="1"/>
              <a:t>Data</a:t>
            </a:r>
          </a:p>
        </p:txBody>
      </p:sp>
      <p:sp>
        <p:nvSpPr>
          <p:cNvPr id="22" name="Ellipse 21"/>
          <p:cNvSpPr/>
          <p:nvPr/>
        </p:nvSpPr>
        <p:spPr>
          <a:xfrm>
            <a:off x="3901235" y="1179862"/>
            <a:ext cx="947429" cy="853622"/>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err="1"/>
              <a:t>Calendar</a:t>
            </a:r>
            <a:br>
              <a:rPr lang="fr-FR" sz="1200" b="1"/>
            </a:br>
            <a:r>
              <a:rPr lang="fr-FR" sz="1200" b="1"/>
              <a:t>API</a:t>
            </a:r>
          </a:p>
        </p:txBody>
      </p:sp>
      <p:sp>
        <p:nvSpPr>
          <p:cNvPr id="23" name="Ellipse 22"/>
          <p:cNvSpPr/>
          <p:nvPr/>
        </p:nvSpPr>
        <p:spPr>
          <a:xfrm>
            <a:off x="3624916" y="2067619"/>
            <a:ext cx="711851" cy="650812"/>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File</a:t>
            </a:r>
            <a:br>
              <a:rPr lang="fr-FR" sz="1200" b="1"/>
            </a:br>
            <a:r>
              <a:rPr lang="fr-FR" sz="1200" b="1"/>
              <a:t>API</a:t>
            </a:r>
          </a:p>
        </p:txBody>
      </p:sp>
      <p:sp>
        <p:nvSpPr>
          <p:cNvPr id="24" name="Ellipse 23"/>
          <p:cNvSpPr/>
          <p:nvPr/>
        </p:nvSpPr>
        <p:spPr>
          <a:xfrm>
            <a:off x="8539372" y="1052737"/>
            <a:ext cx="936104" cy="874765"/>
          </a:xfrm>
          <a:prstGeom prst="ellipse">
            <a:avLst/>
          </a:prstGeom>
        </p:spPr>
        <p:style>
          <a:lnRef idx="1">
            <a:schemeClr val="accent3"/>
          </a:lnRef>
          <a:fillRef idx="3">
            <a:schemeClr val="accent3"/>
          </a:fillRef>
          <a:effectRef idx="2">
            <a:schemeClr val="accent3"/>
          </a:effectRef>
          <a:fontRef idx="minor">
            <a:schemeClr val="lt1"/>
          </a:fontRef>
        </p:style>
        <p:txBody>
          <a:bodyPr lIns="0" tIns="0" rIns="0" bIns="0" rtlCol="0" anchor="ctr"/>
          <a:lstStyle/>
          <a:p>
            <a:pPr algn="ctr"/>
            <a:r>
              <a:rPr lang="fr-FR" sz="1200" b="1"/>
              <a:t>Web</a:t>
            </a:r>
            <a:br>
              <a:rPr lang="fr-FR" sz="1200" b="1"/>
            </a:br>
            <a:r>
              <a:rPr lang="fr-FR" sz="1200" b="1" err="1"/>
              <a:t>Workers</a:t>
            </a:r>
            <a:endParaRPr lang="fr-FR" sz="1200" b="1"/>
          </a:p>
        </p:txBody>
      </p:sp>
      <p:pic>
        <p:nvPicPr>
          <p:cNvPr id="1026" name="Picture 2" descr="http://t0.gstatic.com/images?q=tbn:ANd9GcRW7RD4U7mI7jqvrJ7M1XXvBuUiqKyXyX9XONXrFBu5ehs-L4w4VNP-rpZ9dA"/>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2802" y="1458242"/>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102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884607" y="1586606"/>
            <a:ext cx="2797987" cy="369332"/>
          </a:xfrm>
          <a:prstGeom prst="rect">
            <a:avLst/>
          </a:prstGeom>
          <a:noFill/>
          <a:ln>
            <a:solidFill>
              <a:schemeClr val="accent1"/>
            </a:solidFill>
          </a:ln>
        </p:spPr>
        <p:txBody>
          <a:bodyPr wrap="square" rtlCol="0">
            <a:spAutoFit/>
          </a:bodyPr>
          <a:lstStyle/>
          <a:p>
            <a:endParaRPr lang="fr-FR"/>
          </a:p>
        </p:txBody>
      </p:sp>
      <p:sp>
        <p:nvSpPr>
          <p:cNvPr id="3" name="Titre 2"/>
          <p:cNvSpPr>
            <a:spLocks noGrp="1"/>
          </p:cNvSpPr>
          <p:nvPr>
            <p:ph type="title"/>
          </p:nvPr>
        </p:nvSpPr>
        <p:spPr>
          <a:xfrm>
            <a:off x="2540214" y="403200"/>
            <a:ext cx="5736195" cy="982800"/>
          </a:xfrm>
        </p:spPr>
        <p:txBody>
          <a:bodyPr/>
          <a:lstStyle/>
          <a:p>
            <a:r>
              <a:rPr lang="fr-FR"/>
              <a:t>HTML 5, nouveauté dans le langage</a:t>
            </a:r>
          </a:p>
        </p:txBody>
      </p:sp>
      <p:sp>
        <p:nvSpPr>
          <p:cNvPr id="32" name="ZoneTexte 16"/>
          <p:cNvSpPr txBox="1"/>
          <p:nvPr/>
        </p:nvSpPr>
        <p:spPr>
          <a:xfrm>
            <a:off x="8022426" y="980729"/>
            <a:ext cx="2250038" cy="402561"/>
          </a:xfrm>
          <a:prstGeom prst="rect">
            <a:avLst/>
          </a:prstGeom>
          <a:noFill/>
          <a:ln>
            <a:noFill/>
          </a:ln>
        </p:spPr>
        <p:txBody>
          <a:bodyPr vert="horz" wrap="square" lIns="90004" tIns="44997" rIns="90004" bIns="44997" anchor="t" anchorCtr="0" compatLnSpc="0">
            <a:spAutoFit/>
          </a:bodyPr>
          <a:lstStyle/>
          <a:p>
            <a:pPr algn="ctr" hangingPunct="0">
              <a:defRPr sz="1800" b="0" i="0" u="none" strike="noStrike" kern="0" cap="none" spc="0" baseline="0">
                <a:solidFill>
                  <a:srgbClr val="000000"/>
                </a:solidFill>
                <a:uFillTx/>
              </a:defRPr>
            </a:pPr>
            <a:r>
              <a:rPr lang="fr-FR" sz="2000" b="1" kern="0">
                <a:solidFill>
                  <a:srgbClr val="94006B"/>
                </a:solidFill>
                <a:latin typeface="Verdana" pitchFamily="34"/>
                <a:ea typeface="Lucida Sans Unicode" pitchFamily="2"/>
                <a:cs typeface="Tahoma" pitchFamily="2"/>
              </a:rPr>
              <a:t>Modifications</a:t>
            </a:r>
          </a:p>
        </p:txBody>
      </p:sp>
      <p:sp>
        <p:nvSpPr>
          <p:cNvPr id="33" name="Rectangle 32"/>
          <p:cNvSpPr/>
          <p:nvPr/>
        </p:nvSpPr>
        <p:spPr>
          <a:xfrm>
            <a:off x="1610712" y="5325015"/>
            <a:ext cx="1312546" cy="861774"/>
          </a:xfrm>
          <a:prstGeom prst="rect">
            <a:avLst/>
          </a:prstGeom>
          <a:ln>
            <a:solidFill>
              <a:schemeClr val="accent1"/>
            </a:solidFill>
          </a:ln>
        </p:spPr>
        <p:txBody>
          <a:bodyPr wrap="square">
            <a:spAutoFit/>
          </a:bodyPr>
          <a:lstStyle/>
          <a:p>
            <a:r>
              <a:rPr lang="en-US" dirty="0"/>
              <a:t>&lt;figure&gt;</a:t>
            </a:r>
          </a:p>
          <a:p>
            <a:r>
              <a:rPr lang="en-US" sz="1200" dirty="0"/>
              <a:t>&lt;</a:t>
            </a:r>
            <a:r>
              <a:rPr lang="en-US" sz="1200" dirty="0" err="1"/>
              <a:t>figcaption</a:t>
            </a:r>
            <a:r>
              <a:rPr lang="en-US" sz="1200" dirty="0"/>
              <a:t>&gt;</a:t>
            </a:r>
          </a:p>
          <a:p>
            <a:r>
              <a:rPr lang="en-US" dirty="0"/>
              <a:t>&lt;main&gt;</a:t>
            </a:r>
          </a:p>
        </p:txBody>
      </p:sp>
      <p:sp>
        <p:nvSpPr>
          <p:cNvPr id="34" name="Rectangle 33"/>
          <p:cNvSpPr/>
          <p:nvPr/>
        </p:nvSpPr>
        <p:spPr>
          <a:xfrm>
            <a:off x="3064969" y="4773052"/>
            <a:ext cx="165324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t>Contenu</a:t>
            </a:r>
          </a:p>
        </p:txBody>
      </p:sp>
      <p:sp>
        <p:nvSpPr>
          <p:cNvPr id="35" name="Rectangle 34"/>
          <p:cNvSpPr/>
          <p:nvPr/>
        </p:nvSpPr>
        <p:spPr>
          <a:xfrm>
            <a:off x="3071664" y="1088058"/>
            <a:ext cx="1656186" cy="194179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3074719" y="764704"/>
            <a:ext cx="165324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t>Embeded</a:t>
            </a:r>
            <a:endParaRPr lang="fr-FR" b="1" dirty="0"/>
          </a:p>
        </p:txBody>
      </p:sp>
      <p:sp>
        <p:nvSpPr>
          <p:cNvPr id="37" name="Rectangle 36"/>
          <p:cNvSpPr/>
          <p:nvPr/>
        </p:nvSpPr>
        <p:spPr>
          <a:xfrm>
            <a:off x="3071662" y="1209727"/>
            <a:ext cx="1656186" cy="1477328"/>
          </a:xfrm>
          <a:prstGeom prst="rect">
            <a:avLst/>
          </a:prstGeom>
        </p:spPr>
        <p:txBody>
          <a:bodyPr wrap="square">
            <a:spAutoFit/>
          </a:bodyPr>
          <a:lstStyle/>
          <a:p>
            <a:r>
              <a:rPr lang="en-US" dirty="0"/>
              <a:t>&lt;video&gt;</a:t>
            </a:r>
          </a:p>
          <a:p>
            <a:r>
              <a:rPr lang="en-US" dirty="0"/>
              <a:t>&lt;audio&gt;</a:t>
            </a:r>
          </a:p>
          <a:p>
            <a:r>
              <a:rPr lang="en-US" dirty="0"/>
              <a:t>&lt;source&gt;</a:t>
            </a:r>
          </a:p>
          <a:p>
            <a:r>
              <a:rPr lang="en-US" dirty="0"/>
              <a:t>&lt;track&gt;</a:t>
            </a:r>
          </a:p>
          <a:p>
            <a:r>
              <a:rPr lang="en-US" dirty="0"/>
              <a:t>&lt;canvas&gt;</a:t>
            </a:r>
          </a:p>
        </p:txBody>
      </p:sp>
      <p:sp>
        <p:nvSpPr>
          <p:cNvPr id="38" name="Rectangle 37"/>
          <p:cNvSpPr/>
          <p:nvPr/>
        </p:nvSpPr>
        <p:spPr>
          <a:xfrm>
            <a:off x="3076086" y="2800373"/>
            <a:ext cx="165324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t>Interactif</a:t>
            </a:r>
          </a:p>
        </p:txBody>
      </p:sp>
      <p:sp>
        <p:nvSpPr>
          <p:cNvPr id="39" name="Rectangle 38"/>
          <p:cNvSpPr/>
          <p:nvPr/>
        </p:nvSpPr>
        <p:spPr>
          <a:xfrm>
            <a:off x="3089801" y="3319824"/>
            <a:ext cx="1626933" cy="1477328"/>
          </a:xfrm>
          <a:prstGeom prst="rect">
            <a:avLst/>
          </a:prstGeom>
        </p:spPr>
        <p:txBody>
          <a:bodyPr wrap="square">
            <a:spAutoFit/>
          </a:bodyPr>
          <a:lstStyle/>
          <a:p>
            <a:r>
              <a:rPr lang="en-US"/>
              <a:t>&lt;details&gt;</a:t>
            </a:r>
          </a:p>
          <a:p>
            <a:r>
              <a:rPr lang="en-US"/>
              <a:t>&lt;summary&gt;</a:t>
            </a:r>
          </a:p>
          <a:p>
            <a:r>
              <a:rPr lang="en-US"/>
              <a:t>&lt;menu&gt;</a:t>
            </a:r>
          </a:p>
          <a:p>
            <a:r>
              <a:rPr lang="en-US"/>
              <a:t>&lt;</a:t>
            </a:r>
            <a:r>
              <a:rPr lang="en-US" err="1"/>
              <a:t>menuitem</a:t>
            </a:r>
            <a:r>
              <a:rPr lang="en-US"/>
              <a:t>&gt;</a:t>
            </a:r>
          </a:p>
          <a:p>
            <a:r>
              <a:rPr lang="en-US"/>
              <a:t>&lt;dialog&gt;</a:t>
            </a:r>
          </a:p>
        </p:txBody>
      </p:sp>
      <p:sp>
        <p:nvSpPr>
          <p:cNvPr id="40" name="Rectangle 39"/>
          <p:cNvSpPr/>
          <p:nvPr/>
        </p:nvSpPr>
        <p:spPr>
          <a:xfrm>
            <a:off x="3059057" y="2855356"/>
            <a:ext cx="1656186" cy="194179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504" y="1013631"/>
            <a:ext cx="1137344" cy="11403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p:cNvSpPr/>
          <p:nvPr/>
        </p:nvSpPr>
        <p:spPr>
          <a:xfrm>
            <a:off x="1622934" y="2800004"/>
            <a:ext cx="1300325" cy="2031325"/>
          </a:xfrm>
          <a:prstGeom prst="rect">
            <a:avLst/>
          </a:prstGeom>
          <a:ln>
            <a:solidFill>
              <a:schemeClr val="accent1"/>
            </a:solidFill>
          </a:ln>
        </p:spPr>
        <p:txBody>
          <a:bodyPr wrap="square">
            <a:spAutoFit/>
          </a:bodyPr>
          <a:lstStyle/>
          <a:p>
            <a:r>
              <a:rPr lang="en-US"/>
              <a:t>&lt;article&gt;</a:t>
            </a:r>
          </a:p>
          <a:p>
            <a:r>
              <a:rPr lang="en-US"/>
              <a:t>&lt;section&gt;</a:t>
            </a:r>
          </a:p>
          <a:p>
            <a:r>
              <a:rPr lang="en-US"/>
              <a:t>&lt;</a:t>
            </a:r>
            <a:r>
              <a:rPr lang="en-US" err="1"/>
              <a:t>nav</a:t>
            </a:r>
            <a:r>
              <a:rPr lang="en-US"/>
              <a:t>&gt;</a:t>
            </a:r>
          </a:p>
          <a:p>
            <a:r>
              <a:rPr lang="en-US"/>
              <a:t>&lt;aside&gt;</a:t>
            </a:r>
          </a:p>
          <a:p>
            <a:r>
              <a:rPr lang="en-US"/>
              <a:t>&lt;header&gt;</a:t>
            </a:r>
          </a:p>
          <a:p>
            <a:r>
              <a:rPr lang="en-US"/>
              <a:t>&lt;footer&gt;</a:t>
            </a:r>
          </a:p>
          <a:p>
            <a:r>
              <a:rPr lang="en-US"/>
              <a:t>&lt;address&gt;</a:t>
            </a:r>
            <a:endParaRPr lang="fr-FR"/>
          </a:p>
        </p:txBody>
      </p:sp>
      <p:sp>
        <p:nvSpPr>
          <p:cNvPr id="43" name="Rectangle 42"/>
          <p:cNvSpPr/>
          <p:nvPr/>
        </p:nvSpPr>
        <p:spPr>
          <a:xfrm>
            <a:off x="4884607" y="1085638"/>
            <a:ext cx="2795569"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t>Formulaire</a:t>
            </a:r>
          </a:p>
        </p:txBody>
      </p:sp>
      <p:sp>
        <p:nvSpPr>
          <p:cNvPr id="44" name="Rectangle 43"/>
          <p:cNvSpPr/>
          <p:nvPr/>
        </p:nvSpPr>
        <p:spPr>
          <a:xfrm>
            <a:off x="4993659" y="1916832"/>
            <a:ext cx="1288731" cy="923330"/>
          </a:xfrm>
          <a:prstGeom prst="rect">
            <a:avLst/>
          </a:prstGeom>
        </p:spPr>
        <p:txBody>
          <a:bodyPr wrap="square">
            <a:spAutoFit/>
          </a:bodyPr>
          <a:lstStyle/>
          <a:p>
            <a:r>
              <a:rPr lang="en-US"/>
              <a:t>&lt;</a:t>
            </a:r>
            <a:r>
              <a:rPr lang="en-US" err="1"/>
              <a:t>datalist</a:t>
            </a:r>
            <a:r>
              <a:rPr lang="en-US"/>
              <a:t>&gt;</a:t>
            </a:r>
          </a:p>
          <a:p>
            <a:r>
              <a:rPr lang="en-US"/>
              <a:t>&lt;</a:t>
            </a:r>
            <a:r>
              <a:rPr lang="en-US" err="1"/>
              <a:t>keygen</a:t>
            </a:r>
            <a:r>
              <a:rPr lang="en-US"/>
              <a:t>&gt;</a:t>
            </a:r>
          </a:p>
          <a:p>
            <a:r>
              <a:rPr lang="en-US"/>
              <a:t>&lt;output&gt;</a:t>
            </a:r>
          </a:p>
        </p:txBody>
      </p:sp>
      <p:sp>
        <p:nvSpPr>
          <p:cNvPr id="45" name="Rectangle 44"/>
          <p:cNvSpPr/>
          <p:nvPr/>
        </p:nvSpPr>
        <p:spPr>
          <a:xfrm>
            <a:off x="4871866" y="3045148"/>
            <a:ext cx="1152127" cy="2616101"/>
          </a:xfrm>
          <a:prstGeom prst="rect">
            <a:avLst/>
          </a:prstGeom>
          <a:ln>
            <a:solidFill>
              <a:schemeClr val="accent1"/>
            </a:solidFill>
          </a:ln>
        </p:spPr>
        <p:txBody>
          <a:bodyPr wrap="square">
            <a:spAutoFit/>
          </a:bodyPr>
          <a:lstStyle/>
          <a:p>
            <a:pPr algn="ctr"/>
            <a:r>
              <a:rPr lang="en-US"/>
              <a:t>Types</a:t>
            </a:r>
          </a:p>
          <a:p>
            <a:endParaRPr lang="en-US"/>
          </a:p>
          <a:p>
            <a:r>
              <a:rPr lang="en-US" sz="1600"/>
              <a:t>search</a:t>
            </a:r>
          </a:p>
          <a:p>
            <a:r>
              <a:rPr lang="en-US" sz="1600" err="1"/>
              <a:t>tel</a:t>
            </a:r>
            <a:endParaRPr lang="en-US" sz="1600"/>
          </a:p>
          <a:p>
            <a:r>
              <a:rPr lang="en-US" sz="1600"/>
              <a:t>date</a:t>
            </a:r>
          </a:p>
          <a:p>
            <a:r>
              <a:rPr lang="en-US" sz="1600"/>
              <a:t>email</a:t>
            </a:r>
          </a:p>
          <a:p>
            <a:r>
              <a:rPr lang="en-US" sz="1600"/>
              <a:t>password</a:t>
            </a:r>
          </a:p>
          <a:p>
            <a:r>
              <a:rPr lang="en-US" sz="1600"/>
              <a:t>number</a:t>
            </a:r>
          </a:p>
          <a:p>
            <a:r>
              <a:rPr lang="en-US" sz="1600"/>
              <a:t>range</a:t>
            </a:r>
          </a:p>
          <a:p>
            <a:r>
              <a:rPr lang="en-US" sz="1600"/>
              <a:t>color</a:t>
            </a:r>
          </a:p>
        </p:txBody>
      </p:sp>
      <p:sp>
        <p:nvSpPr>
          <p:cNvPr id="46" name="ZoneTexte 45"/>
          <p:cNvSpPr txBox="1"/>
          <p:nvPr/>
        </p:nvSpPr>
        <p:spPr>
          <a:xfrm>
            <a:off x="6096000" y="3014950"/>
            <a:ext cx="1584176" cy="2862322"/>
          </a:xfrm>
          <a:prstGeom prst="rect">
            <a:avLst/>
          </a:prstGeom>
          <a:noFill/>
          <a:ln>
            <a:solidFill>
              <a:schemeClr val="accent1"/>
            </a:solidFill>
          </a:ln>
        </p:spPr>
        <p:txBody>
          <a:bodyPr wrap="square" rtlCol="0">
            <a:spAutoFit/>
          </a:bodyPr>
          <a:lstStyle/>
          <a:p>
            <a:pPr algn="ctr"/>
            <a:r>
              <a:rPr lang="fr-FR"/>
              <a:t>Attributs</a:t>
            </a:r>
          </a:p>
          <a:p>
            <a:endParaRPr lang="fr-FR"/>
          </a:p>
          <a:p>
            <a:r>
              <a:rPr lang="fr-FR" sz="1600" err="1"/>
              <a:t>required</a:t>
            </a:r>
            <a:endParaRPr lang="fr-FR" sz="1600"/>
          </a:p>
          <a:p>
            <a:r>
              <a:rPr lang="fr-FR" sz="1600"/>
              <a:t>multiple</a:t>
            </a:r>
          </a:p>
          <a:p>
            <a:r>
              <a:rPr lang="fr-FR" sz="1600"/>
              <a:t>pattern</a:t>
            </a:r>
          </a:p>
          <a:p>
            <a:r>
              <a:rPr lang="fr-FR" sz="1600"/>
              <a:t>min</a:t>
            </a:r>
          </a:p>
          <a:p>
            <a:r>
              <a:rPr lang="fr-FR" sz="1600"/>
              <a:t>max</a:t>
            </a:r>
          </a:p>
          <a:p>
            <a:r>
              <a:rPr lang="fr-FR" sz="1600" err="1"/>
              <a:t>step</a:t>
            </a:r>
            <a:endParaRPr lang="fr-FR" sz="1600"/>
          </a:p>
          <a:p>
            <a:r>
              <a:rPr lang="fr-FR" sz="1600" err="1"/>
              <a:t>placeholder</a:t>
            </a:r>
            <a:endParaRPr lang="fr-FR" sz="1600"/>
          </a:p>
          <a:p>
            <a:r>
              <a:rPr lang="fr-FR" sz="1600"/>
              <a:t>autofocus</a:t>
            </a:r>
          </a:p>
          <a:p>
            <a:r>
              <a:rPr lang="fr-FR" sz="1600" err="1"/>
              <a:t>autocomplete</a:t>
            </a:r>
            <a:endParaRPr lang="fr-FR" sz="1600"/>
          </a:p>
        </p:txBody>
      </p:sp>
      <p:sp>
        <p:nvSpPr>
          <p:cNvPr id="47" name="ZoneTexte 46"/>
          <p:cNvSpPr txBox="1"/>
          <p:nvPr/>
        </p:nvSpPr>
        <p:spPr>
          <a:xfrm>
            <a:off x="6096000" y="1916833"/>
            <a:ext cx="1512168" cy="646331"/>
          </a:xfrm>
          <a:prstGeom prst="rect">
            <a:avLst/>
          </a:prstGeom>
          <a:noFill/>
        </p:spPr>
        <p:txBody>
          <a:bodyPr wrap="square" rtlCol="0">
            <a:spAutoFit/>
          </a:bodyPr>
          <a:lstStyle/>
          <a:p>
            <a:r>
              <a:rPr lang="en-US"/>
              <a:t>&lt;progress&gt;</a:t>
            </a:r>
          </a:p>
          <a:p>
            <a:r>
              <a:rPr lang="fr-FR"/>
              <a:t>&lt;</a:t>
            </a:r>
            <a:r>
              <a:rPr lang="fr-FR" err="1"/>
              <a:t>meter</a:t>
            </a:r>
            <a:r>
              <a:rPr lang="fr-FR"/>
              <a:t>&gt;</a:t>
            </a:r>
          </a:p>
        </p:txBody>
      </p:sp>
      <p:sp>
        <p:nvSpPr>
          <p:cNvPr id="48" name="ZoneTexte 47"/>
          <p:cNvSpPr txBox="1"/>
          <p:nvPr/>
        </p:nvSpPr>
        <p:spPr>
          <a:xfrm>
            <a:off x="5135818" y="1556792"/>
            <a:ext cx="2112311" cy="369332"/>
          </a:xfrm>
          <a:prstGeom prst="rect">
            <a:avLst/>
          </a:prstGeom>
          <a:noFill/>
        </p:spPr>
        <p:txBody>
          <a:bodyPr wrap="square" rtlCol="0">
            <a:spAutoFit/>
          </a:bodyPr>
          <a:lstStyle/>
          <a:p>
            <a:pPr algn="ctr"/>
            <a:r>
              <a:rPr lang="fr-FR" err="1"/>
              <a:t>Eléments</a:t>
            </a:r>
            <a:endParaRPr lang="fr-FR"/>
          </a:p>
        </p:txBody>
      </p:sp>
      <p:grpSp>
        <p:nvGrpSpPr>
          <p:cNvPr id="49" name="Groupe 48"/>
          <p:cNvGrpSpPr/>
          <p:nvPr/>
        </p:nvGrpSpPr>
        <p:grpSpPr>
          <a:xfrm>
            <a:off x="8220496" y="1988840"/>
            <a:ext cx="1907953" cy="1080120"/>
            <a:chOff x="6912520" y="2015924"/>
            <a:chExt cx="2952328" cy="1475881"/>
          </a:xfrm>
        </p:grpSpPr>
        <p:sp>
          <p:nvSpPr>
            <p:cNvPr id="50" name="Rectangle 49"/>
            <p:cNvSpPr/>
            <p:nvPr/>
          </p:nvSpPr>
          <p:spPr>
            <a:xfrm>
              <a:off x="6912520" y="2015924"/>
              <a:ext cx="2952328" cy="147588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ZoneTexte 50"/>
            <p:cNvSpPr txBox="1"/>
            <p:nvPr/>
          </p:nvSpPr>
          <p:spPr>
            <a:xfrm>
              <a:off x="6927147" y="2042353"/>
              <a:ext cx="903382" cy="504657"/>
            </a:xfrm>
            <a:prstGeom prst="rect">
              <a:avLst/>
            </a:prstGeom>
            <a:solidFill>
              <a:srgbClr val="FFFF99"/>
            </a:solidFill>
          </p:spPr>
          <p:txBody>
            <a:bodyPr wrap="none" rtlCol="0">
              <a:spAutoFit/>
            </a:bodyPr>
            <a:lstStyle/>
            <a:p>
              <a:r>
                <a:rPr lang="fr-FR" dirty="0"/>
                <a:t>&lt;a&gt;</a:t>
              </a:r>
            </a:p>
          </p:txBody>
        </p:sp>
        <p:sp>
          <p:nvSpPr>
            <p:cNvPr id="52" name="Rectangle 51"/>
            <p:cNvSpPr/>
            <p:nvPr/>
          </p:nvSpPr>
          <p:spPr>
            <a:xfrm>
              <a:off x="6990045" y="2487873"/>
              <a:ext cx="2761851" cy="40015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p:cNvSpPr txBox="1"/>
            <p:nvPr/>
          </p:nvSpPr>
          <p:spPr>
            <a:xfrm>
              <a:off x="7022788" y="2510989"/>
              <a:ext cx="1109259" cy="504657"/>
            </a:xfrm>
            <a:prstGeom prst="rect">
              <a:avLst/>
            </a:prstGeom>
            <a:solidFill>
              <a:srgbClr val="FFFF99"/>
            </a:solidFill>
          </p:spPr>
          <p:txBody>
            <a:bodyPr wrap="none" rtlCol="0">
              <a:spAutoFit/>
            </a:bodyPr>
            <a:lstStyle/>
            <a:p>
              <a:r>
                <a:rPr lang="fr-FR"/>
                <a:t>&lt;h1&gt;</a:t>
              </a:r>
            </a:p>
          </p:txBody>
        </p:sp>
        <p:sp>
          <p:nvSpPr>
            <p:cNvPr id="54" name="Rectangle 53"/>
            <p:cNvSpPr/>
            <p:nvPr/>
          </p:nvSpPr>
          <p:spPr>
            <a:xfrm>
              <a:off x="6998176" y="2947638"/>
              <a:ext cx="2761851" cy="400151"/>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p:cNvSpPr txBox="1"/>
            <p:nvPr/>
          </p:nvSpPr>
          <p:spPr>
            <a:xfrm>
              <a:off x="7030918" y="2970754"/>
              <a:ext cx="923226" cy="504657"/>
            </a:xfrm>
            <a:prstGeom prst="rect">
              <a:avLst/>
            </a:prstGeom>
            <a:solidFill>
              <a:srgbClr val="FFFF99"/>
            </a:solidFill>
          </p:spPr>
          <p:txBody>
            <a:bodyPr wrap="none" rtlCol="0">
              <a:spAutoFit/>
            </a:bodyPr>
            <a:lstStyle/>
            <a:p>
              <a:r>
                <a:rPr lang="fr-FR"/>
                <a:t>&lt;p&gt;</a:t>
              </a:r>
            </a:p>
          </p:txBody>
        </p:sp>
      </p:grpSp>
      <p:sp>
        <p:nvSpPr>
          <p:cNvPr id="56" name="ZoneTexte 55"/>
          <p:cNvSpPr txBox="1"/>
          <p:nvPr/>
        </p:nvSpPr>
        <p:spPr>
          <a:xfrm>
            <a:off x="7754600" y="1340769"/>
            <a:ext cx="2913400" cy="646331"/>
          </a:xfrm>
          <a:prstGeom prst="rect">
            <a:avLst/>
          </a:prstGeom>
          <a:noFill/>
        </p:spPr>
        <p:txBody>
          <a:bodyPr wrap="square" rtlCol="0">
            <a:spAutoFit/>
          </a:bodyPr>
          <a:lstStyle/>
          <a:p>
            <a:r>
              <a:rPr lang="fr-FR"/>
              <a:t>Un lien peut contenir des éléments de type block</a:t>
            </a:r>
          </a:p>
        </p:txBody>
      </p:sp>
      <p:sp>
        <p:nvSpPr>
          <p:cNvPr id="57" name="ZoneTexte 56"/>
          <p:cNvSpPr txBox="1"/>
          <p:nvPr/>
        </p:nvSpPr>
        <p:spPr>
          <a:xfrm>
            <a:off x="7752185" y="3101862"/>
            <a:ext cx="2987823" cy="338554"/>
          </a:xfrm>
          <a:prstGeom prst="rect">
            <a:avLst/>
          </a:prstGeom>
          <a:noFill/>
        </p:spPr>
        <p:txBody>
          <a:bodyPr wrap="square" rtlCol="0">
            <a:spAutoFit/>
          </a:bodyPr>
          <a:lstStyle/>
          <a:p>
            <a:r>
              <a:rPr lang="fr-FR" sz="1600" err="1"/>
              <a:t>Eléments</a:t>
            </a:r>
            <a:r>
              <a:rPr lang="fr-FR" sz="1600"/>
              <a:t> / Attribut obsolètes</a:t>
            </a:r>
          </a:p>
        </p:txBody>
      </p:sp>
      <p:sp>
        <p:nvSpPr>
          <p:cNvPr id="58" name="Rectangle 57"/>
          <p:cNvSpPr/>
          <p:nvPr/>
        </p:nvSpPr>
        <p:spPr>
          <a:xfrm>
            <a:off x="7754600" y="4183920"/>
            <a:ext cx="1365736" cy="1477328"/>
          </a:xfrm>
          <a:prstGeom prst="rect">
            <a:avLst/>
          </a:prstGeom>
          <a:solidFill>
            <a:schemeClr val="bg1"/>
          </a:solidFill>
          <a:ln>
            <a:solidFill>
              <a:schemeClr val="accent1">
                <a:shade val="50000"/>
              </a:schemeClr>
            </a:solidFill>
          </a:ln>
        </p:spPr>
        <p:txBody>
          <a:bodyPr wrap="square">
            <a:spAutoFit/>
          </a:bodyPr>
          <a:lstStyle/>
          <a:p>
            <a:r>
              <a:rPr lang="fr-FR"/>
              <a:t>&lt;</a:t>
            </a:r>
            <a:r>
              <a:rPr lang="fr-FR" err="1"/>
              <a:t>doctype</a:t>
            </a:r>
            <a:r>
              <a:rPr lang="fr-FR"/>
              <a:t>&gt;</a:t>
            </a:r>
          </a:p>
          <a:p>
            <a:endParaRPr lang="fr-FR"/>
          </a:p>
          <a:p>
            <a:r>
              <a:rPr lang="fr-FR"/>
              <a:t>border </a:t>
            </a:r>
          </a:p>
          <a:p>
            <a:r>
              <a:rPr lang="fr-FR" err="1"/>
              <a:t>name</a:t>
            </a:r>
            <a:r>
              <a:rPr lang="fr-FR"/>
              <a:t> </a:t>
            </a:r>
          </a:p>
          <a:p>
            <a:r>
              <a:rPr lang="fr-FR"/>
              <a:t>size</a:t>
            </a:r>
          </a:p>
        </p:txBody>
      </p:sp>
      <p:sp>
        <p:nvSpPr>
          <p:cNvPr id="59" name="Rectangle 58"/>
          <p:cNvSpPr/>
          <p:nvPr/>
        </p:nvSpPr>
        <p:spPr>
          <a:xfrm>
            <a:off x="1595761" y="4888235"/>
            <a:ext cx="132370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t>Groupe</a:t>
            </a:r>
          </a:p>
        </p:txBody>
      </p:sp>
      <p:sp>
        <p:nvSpPr>
          <p:cNvPr id="60" name="Rectangle 59"/>
          <p:cNvSpPr/>
          <p:nvPr/>
        </p:nvSpPr>
        <p:spPr>
          <a:xfrm>
            <a:off x="3061914" y="4793690"/>
            <a:ext cx="1656186" cy="158763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60"/>
          <p:cNvSpPr/>
          <p:nvPr/>
        </p:nvSpPr>
        <p:spPr>
          <a:xfrm>
            <a:off x="1598495" y="2439963"/>
            <a:ext cx="1321353"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t>Structure</a:t>
            </a:r>
          </a:p>
        </p:txBody>
      </p:sp>
      <p:sp>
        <p:nvSpPr>
          <p:cNvPr id="62" name="Rectangle 61"/>
          <p:cNvSpPr/>
          <p:nvPr/>
        </p:nvSpPr>
        <p:spPr>
          <a:xfrm>
            <a:off x="3048593" y="5217686"/>
            <a:ext cx="1626933" cy="1200329"/>
          </a:xfrm>
          <a:prstGeom prst="rect">
            <a:avLst/>
          </a:prstGeom>
        </p:spPr>
        <p:txBody>
          <a:bodyPr wrap="square">
            <a:spAutoFit/>
          </a:bodyPr>
          <a:lstStyle/>
          <a:p>
            <a:r>
              <a:rPr lang="en-US"/>
              <a:t>&lt;mark&gt;</a:t>
            </a:r>
          </a:p>
          <a:p>
            <a:r>
              <a:rPr lang="en-US"/>
              <a:t>&lt;small&gt;</a:t>
            </a:r>
          </a:p>
          <a:p>
            <a:r>
              <a:rPr lang="en-US"/>
              <a:t>&lt;time&gt;</a:t>
            </a:r>
          </a:p>
          <a:p>
            <a:r>
              <a:rPr lang="en-US"/>
              <a:t>&lt;</a:t>
            </a:r>
            <a:r>
              <a:rPr lang="en-US" err="1"/>
              <a:t>wbr</a:t>
            </a:r>
            <a:r>
              <a:rPr lang="en-US"/>
              <a:t>&gt;</a:t>
            </a:r>
            <a:endParaRPr lang="fr-FR"/>
          </a:p>
        </p:txBody>
      </p:sp>
      <p:sp>
        <p:nvSpPr>
          <p:cNvPr id="63" name="Rectangle 62"/>
          <p:cNvSpPr/>
          <p:nvPr/>
        </p:nvSpPr>
        <p:spPr>
          <a:xfrm>
            <a:off x="9192344" y="4156046"/>
            <a:ext cx="1403648" cy="2585323"/>
          </a:xfrm>
          <a:prstGeom prst="rect">
            <a:avLst/>
          </a:prstGeom>
          <a:solidFill>
            <a:schemeClr val="bg1"/>
          </a:solidFill>
          <a:ln>
            <a:solidFill>
              <a:schemeClr val="accent1">
                <a:shade val="50000"/>
              </a:schemeClr>
            </a:solidFill>
          </a:ln>
        </p:spPr>
        <p:txBody>
          <a:bodyPr wrap="square">
            <a:spAutoFit/>
          </a:bodyPr>
          <a:lstStyle/>
          <a:p>
            <a:r>
              <a:rPr lang="fr-FR"/>
              <a:t>&lt;applet&gt;</a:t>
            </a:r>
          </a:p>
          <a:p>
            <a:r>
              <a:rPr lang="fr-FR"/>
              <a:t>&lt;</a:t>
            </a:r>
            <a:r>
              <a:rPr lang="fr-FR" err="1"/>
              <a:t>acronym</a:t>
            </a:r>
            <a:r>
              <a:rPr lang="fr-FR"/>
              <a:t>&gt;</a:t>
            </a:r>
          </a:p>
          <a:p>
            <a:r>
              <a:rPr lang="fr-FR"/>
              <a:t>&lt;</a:t>
            </a:r>
            <a:r>
              <a:rPr lang="fr-FR" err="1"/>
              <a:t>bgsound</a:t>
            </a:r>
            <a:r>
              <a:rPr lang="fr-FR"/>
              <a:t>&gt;</a:t>
            </a:r>
          </a:p>
          <a:p>
            <a:r>
              <a:rPr lang="fr-FR"/>
              <a:t>&lt;tt&gt;</a:t>
            </a:r>
          </a:p>
          <a:p>
            <a:endParaRPr lang="fr-FR"/>
          </a:p>
          <a:p>
            <a:r>
              <a:rPr lang="fr-FR" err="1"/>
              <a:t>longdesc</a:t>
            </a:r>
            <a:endParaRPr lang="fr-FR"/>
          </a:p>
          <a:p>
            <a:r>
              <a:rPr lang="fr-FR" err="1"/>
              <a:t>target</a:t>
            </a:r>
            <a:endParaRPr lang="fr-FR"/>
          </a:p>
          <a:p>
            <a:r>
              <a:rPr lang="fr-FR" err="1"/>
              <a:t>summary</a:t>
            </a:r>
            <a:endParaRPr lang="fr-FR"/>
          </a:p>
          <a:p>
            <a:r>
              <a:rPr lang="fr-FR"/>
              <a:t>scrolling</a:t>
            </a:r>
          </a:p>
        </p:txBody>
      </p:sp>
      <p:sp>
        <p:nvSpPr>
          <p:cNvPr id="2" name="ZoneTexte 1"/>
          <p:cNvSpPr txBox="1"/>
          <p:nvPr/>
        </p:nvSpPr>
        <p:spPr>
          <a:xfrm>
            <a:off x="7752184" y="3574758"/>
            <a:ext cx="1395261" cy="646331"/>
          </a:xfrm>
          <a:prstGeom prst="rect">
            <a:avLst/>
          </a:prstGeom>
          <a:solidFill>
            <a:schemeClr val="accent1"/>
          </a:solidFill>
          <a:ln>
            <a:solidFill>
              <a:schemeClr val="tx1"/>
            </a:solidFill>
          </a:ln>
        </p:spPr>
        <p:txBody>
          <a:bodyPr wrap="square" rtlCol="0">
            <a:spAutoFit/>
          </a:bodyPr>
          <a:lstStyle/>
          <a:p>
            <a:r>
              <a:rPr lang="fr-FR" b="1">
                <a:solidFill>
                  <a:schemeClr val="bg1"/>
                </a:solidFill>
              </a:rPr>
              <a:t>Conformes</a:t>
            </a:r>
            <a:br>
              <a:rPr lang="fr-FR" b="1">
                <a:solidFill>
                  <a:schemeClr val="bg1"/>
                </a:solidFill>
              </a:rPr>
            </a:br>
            <a:r>
              <a:rPr lang="fr-FR" b="1">
                <a:solidFill>
                  <a:schemeClr val="bg1"/>
                </a:solidFill>
              </a:rPr>
              <a:t>(warning)</a:t>
            </a:r>
          </a:p>
        </p:txBody>
      </p:sp>
      <p:sp>
        <p:nvSpPr>
          <p:cNvPr id="4" name="ZoneTexte 3"/>
          <p:cNvSpPr txBox="1"/>
          <p:nvPr/>
        </p:nvSpPr>
        <p:spPr>
          <a:xfrm>
            <a:off x="9174471" y="3574758"/>
            <a:ext cx="1421522" cy="646331"/>
          </a:xfrm>
          <a:prstGeom prst="rect">
            <a:avLst/>
          </a:prstGeom>
          <a:solidFill>
            <a:schemeClr val="accent1"/>
          </a:solidFill>
          <a:ln>
            <a:solidFill>
              <a:schemeClr val="tx1"/>
            </a:solidFill>
          </a:ln>
        </p:spPr>
        <p:txBody>
          <a:bodyPr wrap="square" rtlCol="0">
            <a:spAutoFit/>
          </a:bodyPr>
          <a:lstStyle/>
          <a:p>
            <a:pPr algn="ctr"/>
            <a:r>
              <a:rPr lang="fr-FR" b="1">
                <a:solidFill>
                  <a:schemeClr val="bg1"/>
                </a:solidFill>
              </a:rPr>
              <a:t>Non conformes</a:t>
            </a:r>
          </a:p>
        </p:txBody>
      </p:sp>
    </p:spTree>
    <p:extLst>
      <p:ext uri="{BB962C8B-B14F-4D97-AF65-F5344CB8AC3E}">
        <p14:creationId xmlns:p14="http://schemas.microsoft.com/office/powerpoint/2010/main" val="3102795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a:t>merci</a:t>
            </a:r>
          </a:p>
        </p:txBody>
      </p:sp>
    </p:spTree>
    <p:extLst>
      <p:ext uri="{BB962C8B-B14F-4D97-AF65-F5344CB8AC3E}">
        <p14:creationId xmlns:p14="http://schemas.microsoft.com/office/powerpoint/2010/main" val="413285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HTML 5 et l’accessibilité, des limites…</a:t>
            </a:r>
          </a:p>
        </p:txBody>
      </p:sp>
      <p:sp>
        <p:nvSpPr>
          <p:cNvPr id="4" name="Espace réservé du contenu 3"/>
          <p:cNvSpPr>
            <a:spLocks noGrp="1"/>
          </p:cNvSpPr>
          <p:nvPr>
            <p:ph idx="1"/>
          </p:nvPr>
        </p:nvSpPr>
        <p:spPr>
          <a:xfrm>
            <a:off x="1919537" y="1196752"/>
            <a:ext cx="7058025" cy="4680520"/>
          </a:xfrm>
        </p:spPr>
        <p:txBody>
          <a:bodyPr>
            <a:normAutofit lnSpcReduction="10000"/>
          </a:bodyPr>
          <a:lstStyle/>
          <a:p>
            <a:r>
              <a:rPr lang="fr-FR" altLang="fr-FR" dirty="0"/>
              <a:t>HTML5 potentiellement aussi accessible que HTML4</a:t>
            </a:r>
          </a:p>
          <a:p>
            <a:endParaRPr lang="fr-FR" altLang="fr-FR" dirty="0"/>
          </a:p>
          <a:p>
            <a:pPr marL="0" indent="0">
              <a:buNone/>
            </a:pPr>
            <a:r>
              <a:rPr lang="fr-FR" altLang="fr-FR" b="1" u="sng" dirty="0">
                <a:solidFill>
                  <a:schemeClr val="accent1"/>
                </a:solidFill>
              </a:rPr>
              <a:t>Sauf :</a:t>
            </a:r>
          </a:p>
          <a:p>
            <a:pPr marL="0" indent="0">
              <a:buNone/>
            </a:pPr>
            <a:endParaRPr lang="fr-FR" altLang="fr-FR" dirty="0"/>
          </a:p>
          <a:p>
            <a:r>
              <a:rPr lang="fr-FR" altLang="fr-FR" dirty="0"/>
              <a:t>Mise à jour asynchrone : Ajax </a:t>
            </a:r>
          </a:p>
          <a:p>
            <a:endParaRPr lang="fr-FR" altLang="fr-FR" dirty="0"/>
          </a:p>
          <a:p>
            <a:r>
              <a:rPr lang="fr-FR" altLang="fr-FR" dirty="0"/>
              <a:t>Javascript dynamique : </a:t>
            </a:r>
          </a:p>
          <a:p>
            <a:pPr lvl="1"/>
            <a:r>
              <a:rPr lang="fr-FR" altLang="fr-FR" dirty="0"/>
              <a:t>interaction complexe dans les composants  </a:t>
            </a:r>
          </a:p>
          <a:p>
            <a:pPr lvl="1"/>
            <a:r>
              <a:rPr lang="fr-FR" altLang="fr-FR" dirty="0"/>
              <a:t>génération dynamique de contenu</a:t>
            </a:r>
          </a:p>
          <a:p>
            <a:pPr lvl="1"/>
            <a:endParaRPr lang="fr-FR" altLang="fr-FR" dirty="0"/>
          </a:p>
          <a:p>
            <a:r>
              <a:rPr lang="fr-FR" altLang="fr-FR" dirty="0"/>
              <a:t>Généralisation des widgets riches (</a:t>
            </a:r>
            <a:r>
              <a:rPr lang="fr-FR" altLang="fr-FR" dirty="0" err="1"/>
              <a:t>datepicker</a:t>
            </a:r>
            <a:r>
              <a:rPr lang="fr-FR" altLang="fr-FR" dirty="0"/>
              <a:t>, </a:t>
            </a:r>
            <a:r>
              <a:rPr lang="fr-FR" altLang="fr-FR" dirty="0" err="1"/>
              <a:t>progressbar</a:t>
            </a:r>
            <a:r>
              <a:rPr lang="fr-FR" altLang="fr-FR" dirty="0"/>
              <a:t>…)</a:t>
            </a:r>
          </a:p>
          <a:p>
            <a:pPr marL="0" indent="0">
              <a:buNone/>
            </a:pPr>
            <a:endParaRPr lang="fr-FR" altLang="fr-FR" dirty="0"/>
          </a:p>
          <a:p>
            <a:pPr marL="0" indent="0">
              <a:buNone/>
            </a:pPr>
            <a:r>
              <a:rPr lang="fr-FR" altLang="fr-FR" b="1" u="sng" dirty="0">
                <a:solidFill>
                  <a:schemeClr val="accent1"/>
                </a:solidFill>
              </a:rPr>
              <a:t>Entraine :</a:t>
            </a:r>
          </a:p>
          <a:p>
            <a:pPr marL="0" indent="0">
              <a:buNone/>
            </a:pPr>
            <a:endParaRPr lang="fr-FR" altLang="fr-FR" u="sng" dirty="0">
              <a:solidFill>
                <a:schemeClr val="accent1"/>
              </a:solidFill>
            </a:endParaRPr>
          </a:p>
          <a:p>
            <a:r>
              <a:rPr lang="fr-FR" altLang="fr-FR" dirty="0"/>
              <a:t>Problèmes avec AT</a:t>
            </a:r>
          </a:p>
          <a:p>
            <a:pPr lvl="1"/>
            <a:r>
              <a:rPr lang="fr-FR" altLang="fr-FR" dirty="0"/>
              <a:t>Manque d’informations sémantiques</a:t>
            </a:r>
          </a:p>
          <a:p>
            <a:pPr lvl="1"/>
            <a:r>
              <a:rPr lang="fr-FR" altLang="fr-FR" dirty="0"/>
              <a:t>Inaccessible au clavier, gestion complexe du focus </a:t>
            </a:r>
          </a:p>
          <a:p>
            <a:pPr lvl="1"/>
            <a:r>
              <a:rPr lang="fr-FR" altLang="fr-FR" dirty="0"/>
              <a:t>Mise à jour des régions dynamiques pas signalée</a:t>
            </a:r>
          </a:p>
          <a:p>
            <a:endParaRPr lang="fr-FR" dirty="0"/>
          </a:p>
          <a:p>
            <a:endParaRPr lang="fr-FR" dirty="0"/>
          </a:p>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6690" y="260649"/>
            <a:ext cx="180975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62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Rappel, une aide technique ça marche comment ?</a:t>
            </a:r>
          </a:p>
        </p:txBody>
      </p:sp>
      <p:sp>
        <p:nvSpPr>
          <p:cNvPr id="4" name="Espace réservé du contenu 3"/>
          <p:cNvSpPr>
            <a:spLocks noGrp="1"/>
          </p:cNvSpPr>
          <p:nvPr>
            <p:ph idx="1"/>
          </p:nvPr>
        </p:nvSpPr>
        <p:spPr>
          <a:xfrm>
            <a:off x="1906759" y="1556793"/>
            <a:ext cx="7058025" cy="1234245"/>
          </a:xfrm>
        </p:spPr>
        <p:txBody>
          <a:bodyPr>
            <a:normAutofit/>
          </a:bodyPr>
          <a:lstStyle/>
          <a:p>
            <a:r>
              <a:rPr lang="fr-FR"/>
              <a:t>AT lit ce que lui renvoie l’API d’accessibilité système </a:t>
            </a:r>
          </a:p>
          <a:p>
            <a:r>
              <a:rPr lang="fr-FR"/>
              <a:t>Donc importance du couple Navigateur/AT</a:t>
            </a:r>
          </a:p>
          <a:p>
            <a:endParaRPr lang="fr-FR"/>
          </a:p>
        </p:txBody>
      </p:sp>
      <p:sp>
        <p:nvSpPr>
          <p:cNvPr id="10" name="Rectangle 9"/>
          <p:cNvSpPr/>
          <p:nvPr/>
        </p:nvSpPr>
        <p:spPr>
          <a:xfrm>
            <a:off x="3431704" y="4581129"/>
            <a:ext cx="4719514" cy="17281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3284984"/>
            <a:ext cx="4762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2375" y="3284984"/>
            <a:ext cx="1080120" cy="49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ZoneTexte 12"/>
          <p:cNvSpPr txBox="1"/>
          <p:nvPr/>
        </p:nvSpPr>
        <p:spPr>
          <a:xfrm>
            <a:off x="2015904" y="2492897"/>
            <a:ext cx="1484702" cy="646331"/>
          </a:xfrm>
          <a:prstGeom prst="rect">
            <a:avLst/>
          </a:prstGeom>
          <a:noFill/>
        </p:spPr>
        <p:txBody>
          <a:bodyPr wrap="none" rtlCol="0">
            <a:spAutoFit/>
          </a:bodyPr>
          <a:lstStyle/>
          <a:p>
            <a:pPr algn="ctr"/>
            <a:r>
              <a:rPr lang="fr-FR" dirty="0"/>
              <a:t>Technologie </a:t>
            </a:r>
            <a:br>
              <a:rPr lang="fr-FR" dirty="0"/>
            </a:br>
            <a:r>
              <a:rPr lang="fr-FR" dirty="0"/>
              <a:t>d’assistance</a:t>
            </a:r>
          </a:p>
        </p:txBody>
      </p:sp>
      <p:sp>
        <p:nvSpPr>
          <p:cNvPr id="14" name="ZoneTexte 13"/>
          <p:cNvSpPr txBox="1"/>
          <p:nvPr/>
        </p:nvSpPr>
        <p:spPr>
          <a:xfrm>
            <a:off x="4408869" y="3284985"/>
            <a:ext cx="1957587" cy="646331"/>
          </a:xfrm>
          <a:prstGeom prst="rect">
            <a:avLst/>
          </a:prstGeom>
          <a:noFill/>
        </p:spPr>
        <p:txBody>
          <a:bodyPr wrap="none" rtlCol="0">
            <a:spAutoFit/>
          </a:bodyPr>
          <a:lstStyle/>
          <a:p>
            <a:pPr algn="ctr"/>
            <a:r>
              <a:rPr lang="fr-FR"/>
              <a:t>API Accessibilité </a:t>
            </a:r>
            <a:br>
              <a:rPr lang="fr-FR"/>
            </a:br>
            <a:r>
              <a:rPr lang="fr-FR"/>
              <a:t>Système</a:t>
            </a:r>
          </a:p>
        </p:txBody>
      </p:sp>
      <p:sp>
        <p:nvSpPr>
          <p:cNvPr id="15" name="ZoneTexte 14"/>
          <p:cNvSpPr txBox="1"/>
          <p:nvPr/>
        </p:nvSpPr>
        <p:spPr>
          <a:xfrm>
            <a:off x="7148598" y="3284985"/>
            <a:ext cx="1362874" cy="646331"/>
          </a:xfrm>
          <a:prstGeom prst="rect">
            <a:avLst/>
          </a:prstGeom>
          <a:noFill/>
        </p:spPr>
        <p:txBody>
          <a:bodyPr wrap="none" rtlCol="0">
            <a:spAutoFit/>
          </a:bodyPr>
          <a:lstStyle/>
          <a:p>
            <a:pPr algn="ctr"/>
            <a:r>
              <a:rPr lang="fr-FR"/>
              <a:t>Navigateur </a:t>
            </a:r>
            <a:br>
              <a:rPr lang="fr-FR"/>
            </a:br>
            <a:r>
              <a:rPr lang="fr-FR"/>
              <a:t>Web</a:t>
            </a:r>
          </a:p>
        </p:txBody>
      </p:sp>
      <p:sp>
        <p:nvSpPr>
          <p:cNvPr id="16" name="Flèche gauche 15"/>
          <p:cNvSpPr/>
          <p:nvPr/>
        </p:nvSpPr>
        <p:spPr>
          <a:xfrm>
            <a:off x="6431657" y="3284985"/>
            <a:ext cx="691453" cy="349101"/>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pic>
        <p:nvPicPr>
          <p:cNvPr id="1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0034" y="1030111"/>
            <a:ext cx="2465298" cy="1760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Flèche gauche 18"/>
          <p:cNvSpPr/>
          <p:nvPr/>
        </p:nvSpPr>
        <p:spPr>
          <a:xfrm>
            <a:off x="3677417" y="3284985"/>
            <a:ext cx="765650" cy="349101"/>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grpSp>
        <p:nvGrpSpPr>
          <p:cNvPr id="20" name="Groupe 19"/>
          <p:cNvGrpSpPr/>
          <p:nvPr/>
        </p:nvGrpSpPr>
        <p:grpSpPr>
          <a:xfrm>
            <a:off x="3575322" y="4869160"/>
            <a:ext cx="1421062" cy="1127216"/>
            <a:chOff x="836803" y="5376635"/>
            <a:chExt cx="953270" cy="731794"/>
          </a:xfrm>
        </p:grpSpPr>
        <p:sp>
          <p:nvSpPr>
            <p:cNvPr id="21" name="Secteurs 20"/>
            <p:cNvSpPr/>
            <p:nvPr/>
          </p:nvSpPr>
          <p:spPr>
            <a:xfrm rot="2723374">
              <a:off x="830946" y="5382492"/>
              <a:ext cx="731794" cy="720080"/>
            </a:xfrm>
            <a:prstGeom prst="pi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2" name="Ellipse 21"/>
            <p:cNvSpPr/>
            <p:nvPr/>
          </p:nvSpPr>
          <p:spPr>
            <a:xfrm>
              <a:off x="1083528" y="5445224"/>
              <a:ext cx="144016" cy="1440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23" name="Connecteur droit 22"/>
            <p:cNvCxnSpPr/>
            <p:nvPr/>
          </p:nvCxnSpPr>
          <p:spPr>
            <a:xfrm flipV="1">
              <a:off x="1538045" y="5445224"/>
              <a:ext cx="25202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1538045" y="5742532"/>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a:off x="1538045" y="5877272"/>
              <a:ext cx="216024"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ZoneTexte 25"/>
          <p:cNvSpPr txBox="1"/>
          <p:nvPr/>
        </p:nvSpPr>
        <p:spPr>
          <a:xfrm>
            <a:off x="5008432" y="4845629"/>
            <a:ext cx="3031785" cy="1200329"/>
          </a:xfrm>
          <a:prstGeom prst="rect">
            <a:avLst/>
          </a:prstGeom>
          <a:noFill/>
        </p:spPr>
        <p:txBody>
          <a:bodyPr wrap="square" rtlCol="0">
            <a:spAutoFit/>
          </a:bodyPr>
          <a:lstStyle/>
          <a:p>
            <a:r>
              <a:rPr lang="fr-FR"/>
              <a:t>Zone de liste déroulante </a:t>
            </a:r>
            <a:br>
              <a:rPr lang="fr-FR"/>
            </a:br>
            <a:r>
              <a:rPr lang="fr-FR" err="1"/>
              <a:t>Choose</a:t>
            </a:r>
            <a:r>
              <a:rPr lang="fr-FR"/>
              <a:t> one or more </a:t>
            </a:r>
            <a:r>
              <a:rPr lang="fr-FR" err="1"/>
              <a:t>users</a:t>
            </a:r>
            <a:r>
              <a:rPr lang="fr-FR"/>
              <a:t> </a:t>
            </a:r>
            <a:br>
              <a:rPr lang="fr-FR"/>
            </a:br>
            <a:r>
              <a:rPr lang="fr-FR"/>
              <a:t> </a:t>
            </a:r>
            <a:r>
              <a:rPr lang="fr-FR" err="1"/>
              <a:t>avery</a:t>
            </a:r>
            <a:r>
              <a:rPr lang="fr-FR"/>
              <a:t> </a:t>
            </a:r>
            <a:br>
              <a:rPr lang="fr-FR"/>
            </a:br>
            <a:r>
              <a:rPr lang="fr-FR"/>
              <a:t> 1 sur 4 </a:t>
            </a:r>
          </a:p>
        </p:txBody>
      </p:sp>
      <p:sp>
        <p:nvSpPr>
          <p:cNvPr id="27" name="Flèche à angle droit 26"/>
          <p:cNvSpPr/>
          <p:nvPr/>
        </p:nvSpPr>
        <p:spPr>
          <a:xfrm rot="16200000" flipH="1" flipV="1">
            <a:off x="2013198" y="4376163"/>
            <a:ext cx="1464349" cy="1019706"/>
          </a:xfrm>
          <a:prstGeom prst="ben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9" name="ZoneTexte 8"/>
          <p:cNvSpPr txBox="1"/>
          <p:nvPr/>
        </p:nvSpPr>
        <p:spPr>
          <a:xfrm>
            <a:off x="9283349" y="3284984"/>
            <a:ext cx="1237518" cy="369332"/>
          </a:xfrm>
          <a:prstGeom prst="rect">
            <a:avLst/>
          </a:prstGeom>
          <a:noFill/>
        </p:spPr>
        <p:txBody>
          <a:bodyPr wrap="none" rtlCol="0">
            <a:spAutoFit/>
          </a:bodyPr>
          <a:lstStyle/>
          <a:p>
            <a:r>
              <a:rPr lang="fr-FR"/>
              <a:t>Page Web</a:t>
            </a:r>
          </a:p>
        </p:txBody>
      </p:sp>
      <p:sp>
        <p:nvSpPr>
          <p:cNvPr id="29" name="Flèche gauche 28"/>
          <p:cNvSpPr/>
          <p:nvPr/>
        </p:nvSpPr>
        <p:spPr>
          <a:xfrm>
            <a:off x="8591897" y="3284985"/>
            <a:ext cx="691453" cy="349101"/>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02463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Rappel, une aide technique ça marche comment ?</a:t>
            </a:r>
          </a:p>
        </p:txBody>
      </p:sp>
      <p:sp>
        <p:nvSpPr>
          <p:cNvPr id="72" name="ZoneTexte 71"/>
          <p:cNvSpPr txBox="1"/>
          <p:nvPr/>
        </p:nvSpPr>
        <p:spPr>
          <a:xfrm>
            <a:off x="1271464" y="1105580"/>
            <a:ext cx="8102071" cy="523220"/>
          </a:xfrm>
          <a:prstGeom prst="rect">
            <a:avLst/>
          </a:prstGeom>
          <a:noFill/>
        </p:spPr>
        <p:txBody>
          <a:bodyPr wrap="square" rtlCol="0">
            <a:spAutoFit/>
          </a:bodyPr>
          <a:lstStyle/>
          <a:p>
            <a:r>
              <a:rPr lang="fr-FR" sz="2800" dirty="0"/>
              <a:t>Pour HTML tout est défini dans les spécifications</a:t>
            </a:r>
          </a:p>
        </p:txBody>
      </p:sp>
      <p:sp>
        <p:nvSpPr>
          <p:cNvPr id="102" name="ZoneTexte 101"/>
          <p:cNvSpPr txBox="1"/>
          <p:nvPr/>
        </p:nvSpPr>
        <p:spPr>
          <a:xfrm>
            <a:off x="1703512" y="3284984"/>
            <a:ext cx="3226204" cy="369332"/>
          </a:xfrm>
          <a:prstGeom prst="rect">
            <a:avLst/>
          </a:prstGeom>
          <a:noFill/>
        </p:spPr>
        <p:txBody>
          <a:bodyPr wrap="none" rtlCol="0">
            <a:spAutoFit/>
          </a:bodyPr>
          <a:lstStyle/>
          <a:p>
            <a:r>
              <a:rPr lang="fr-FR" dirty="0"/>
              <a:t>&lt;a href=‘#’&gt; C’est super &lt;/a&gt;</a:t>
            </a:r>
          </a:p>
        </p:txBody>
      </p:sp>
      <p:sp>
        <p:nvSpPr>
          <p:cNvPr id="103" name="ZoneTexte 102"/>
          <p:cNvSpPr txBox="1"/>
          <p:nvPr/>
        </p:nvSpPr>
        <p:spPr>
          <a:xfrm>
            <a:off x="1703512" y="3933056"/>
            <a:ext cx="2640466" cy="369332"/>
          </a:xfrm>
          <a:prstGeom prst="rect">
            <a:avLst/>
          </a:prstGeom>
          <a:noFill/>
        </p:spPr>
        <p:txBody>
          <a:bodyPr wrap="none" rtlCol="0">
            <a:spAutoFit/>
          </a:bodyPr>
          <a:lstStyle/>
          <a:p>
            <a:r>
              <a:rPr lang="fr-FR"/>
              <a:t>&lt;h1&gt; C’est super &lt;/h1&gt;</a:t>
            </a:r>
          </a:p>
        </p:txBody>
      </p:sp>
      <p:sp>
        <p:nvSpPr>
          <p:cNvPr id="104" name="ZoneTexte 103"/>
          <p:cNvSpPr txBox="1"/>
          <p:nvPr/>
        </p:nvSpPr>
        <p:spPr>
          <a:xfrm>
            <a:off x="1703512" y="4571925"/>
            <a:ext cx="4013859" cy="369332"/>
          </a:xfrm>
          <a:prstGeom prst="rect">
            <a:avLst/>
          </a:prstGeom>
          <a:noFill/>
        </p:spPr>
        <p:txBody>
          <a:bodyPr wrap="square" rtlCol="0">
            <a:spAutoFit/>
          </a:bodyPr>
          <a:lstStyle/>
          <a:p>
            <a:r>
              <a:rPr lang="fr-FR" dirty="0"/>
              <a:t>&lt;</a:t>
            </a:r>
            <a:r>
              <a:rPr lang="fr-FR" dirty="0" err="1"/>
              <a:t>img</a:t>
            </a:r>
            <a:r>
              <a:rPr lang="fr-FR" dirty="0"/>
              <a:t> </a:t>
            </a:r>
            <a:r>
              <a:rPr lang="fr-FR" dirty="0" err="1"/>
              <a:t>src</a:t>
            </a:r>
            <a:r>
              <a:rPr lang="fr-FR" dirty="0"/>
              <a:t>="…" </a:t>
            </a:r>
            <a:r>
              <a:rPr lang="fr-FR" dirty="0" err="1"/>
              <a:t>alt</a:t>
            </a:r>
            <a:r>
              <a:rPr lang="fr-FR" dirty="0"/>
              <a:t>="C’est super" /&gt;</a:t>
            </a:r>
          </a:p>
        </p:txBody>
      </p:sp>
      <p:sp>
        <p:nvSpPr>
          <p:cNvPr id="105" name="ZoneTexte 104"/>
          <p:cNvSpPr txBox="1"/>
          <p:nvPr/>
        </p:nvSpPr>
        <p:spPr>
          <a:xfrm>
            <a:off x="1703512" y="5292005"/>
            <a:ext cx="5056207" cy="369332"/>
          </a:xfrm>
          <a:prstGeom prst="rect">
            <a:avLst/>
          </a:prstGeom>
          <a:noFill/>
        </p:spPr>
        <p:txBody>
          <a:bodyPr wrap="square" rtlCol="0">
            <a:spAutoFit/>
          </a:bodyPr>
          <a:lstStyle/>
          <a:p>
            <a:r>
              <a:rPr lang="fr-FR" dirty="0"/>
              <a:t>&lt;input type="</a:t>
            </a:r>
            <a:r>
              <a:rPr lang="fr-FR" dirty="0" err="1"/>
              <a:t>submit</a:t>
            </a:r>
            <a:r>
              <a:rPr lang="fr-FR" dirty="0"/>
              <a:t>" value="C’est super" /&gt;</a:t>
            </a:r>
          </a:p>
        </p:txBody>
      </p:sp>
      <p:pic>
        <p:nvPicPr>
          <p:cNvPr id="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6084094"/>
            <a:ext cx="1656184" cy="490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 name="ZoneTexte 113"/>
          <p:cNvSpPr txBox="1"/>
          <p:nvPr/>
        </p:nvSpPr>
        <p:spPr>
          <a:xfrm>
            <a:off x="1723519" y="2134597"/>
            <a:ext cx="8332921" cy="646331"/>
          </a:xfrm>
          <a:prstGeom prst="rect">
            <a:avLst/>
          </a:prstGeom>
          <a:noFill/>
        </p:spPr>
        <p:txBody>
          <a:bodyPr wrap="square" rtlCol="0">
            <a:spAutoFit/>
          </a:bodyPr>
          <a:lstStyle/>
          <a:p>
            <a:r>
              <a:rPr lang="fr-FR"/>
              <a:t>Le lecteur d’écran dispose de toutes les informations renvoyées par le navigateur et les adapte comme il le souhaite :</a:t>
            </a:r>
          </a:p>
        </p:txBody>
      </p:sp>
      <p:sp>
        <p:nvSpPr>
          <p:cNvPr id="115" name="Rectangle 114"/>
          <p:cNvSpPr/>
          <p:nvPr/>
        </p:nvSpPr>
        <p:spPr>
          <a:xfrm>
            <a:off x="6903735" y="3140969"/>
            <a:ext cx="3528392" cy="589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grpSp>
        <p:nvGrpSpPr>
          <p:cNvPr id="116" name="Groupe 115"/>
          <p:cNvGrpSpPr/>
          <p:nvPr/>
        </p:nvGrpSpPr>
        <p:grpSpPr>
          <a:xfrm>
            <a:off x="7022806" y="3237266"/>
            <a:ext cx="529001" cy="412784"/>
            <a:chOff x="836803" y="5376635"/>
            <a:chExt cx="953270" cy="731794"/>
          </a:xfrm>
        </p:grpSpPr>
        <p:sp>
          <p:nvSpPr>
            <p:cNvPr id="117" name="Secteurs 116"/>
            <p:cNvSpPr/>
            <p:nvPr/>
          </p:nvSpPr>
          <p:spPr>
            <a:xfrm rot="2723374">
              <a:off x="830946" y="5382492"/>
              <a:ext cx="731794" cy="720080"/>
            </a:xfrm>
            <a:prstGeom prst="pi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18" name="Ellipse 117"/>
            <p:cNvSpPr/>
            <p:nvPr/>
          </p:nvSpPr>
          <p:spPr>
            <a:xfrm>
              <a:off x="1083528" y="5445224"/>
              <a:ext cx="144016" cy="1440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119" name="Connecteur droit 118"/>
            <p:cNvCxnSpPr/>
            <p:nvPr/>
          </p:nvCxnSpPr>
          <p:spPr>
            <a:xfrm flipV="1">
              <a:off x="1538045" y="5445224"/>
              <a:ext cx="25202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Connecteur droit 119"/>
            <p:cNvCxnSpPr/>
            <p:nvPr/>
          </p:nvCxnSpPr>
          <p:spPr>
            <a:xfrm>
              <a:off x="1538045" y="5742532"/>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Connecteur droit 120"/>
            <p:cNvCxnSpPr/>
            <p:nvPr/>
          </p:nvCxnSpPr>
          <p:spPr>
            <a:xfrm>
              <a:off x="1538045" y="5877272"/>
              <a:ext cx="216024"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2" name="ZoneTexte 121"/>
          <p:cNvSpPr txBox="1"/>
          <p:nvPr/>
        </p:nvSpPr>
        <p:spPr>
          <a:xfrm>
            <a:off x="7678744" y="3251269"/>
            <a:ext cx="2769031" cy="369332"/>
          </a:xfrm>
          <a:prstGeom prst="rect">
            <a:avLst/>
          </a:prstGeom>
          <a:noFill/>
        </p:spPr>
        <p:txBody>
          <a:bodyPr wrap="square" rtlCol="0">
            <a:spAutoFit/>
          </a:bodyPr>
          <a:lstStyle/>
          <a:p>
            <a:r>
              <a:rPr lang="fr-FR"/>
              <a:t>Lien, c’est super </a:t>
            </a:r>
          </a:p>
        </p:txBody>
      </p:sp>
      <p:sp>
        <p:nvSpPr>
          <p:cNvPr id="123" name="Rectangle 122"/>
          <p:cNvSpPr/>
          <p:nvPr/>
        </p:nvSpPr>
        <p:spPr>
          <a:xfrm>
            <a:off x="6903735" y="3847178"/>
            <a:ext cx="3528392" cy="589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grpSp>
        <p:nvGrpSpPr>
          <p:cNvPr id="124" name="Groupe 123"/>
          <p:cNvGrpSpPr/>
          <p:nvPr/>
        </p:nvGrpSpPr>
        <p:grpSpPr>
          <a:xfrm>
            <a:off x="7022806" y="3943475"/>
            <a:ext cx="529001" cy="412784"/>
            <a:chOff x="836803" y="5376635"/>
            <a:chExt cx="953270" cy="731794"/>
          </a:xfrm>
        </p:grpSpPr>
        <p:sp>
          <p:nvSpPr>
            <p:cNvPr id="125" name="Secteurs 124"/>
            <p:cNvSpPr/>
            <p:nvPr/>
          </p:nvSpPr>
          <p:spPr>
            <a:xfrm rot="2723374">
              <a:off x="830946" y="5382492"/>
              <a:ext cx="731794" cy="720080"/>
            </a:xfrm>
            <a:prstGeom prst="pi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26" name="Ellipse 125"/>
            <p:cNvSpPr/>
            <p:nvPr/>
          </p:nvSpPr>
          <p:spPr>
            <a:xfrm>
              <a:off x="1083528" y="5445224"/>
              <a:ext cx="144016" cy="1440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127" name="Connecteur droit 126"/>
            <p:cNvCxnSpPr/>
            <p:nvPr/>
          </p:nvCxnSpPr>
          <p:spPr>
            <a:xfrm flipV="1">
              <a:off x="1538045" y="5445224"/>
              <a:ext cx="25202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a:xfrm>
              <a:off x="1538045" y="5742532"/>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a:xfrm>
              <a:off x="1538045" y="5877272"/>
              <a:ext cx="216024"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0" name="ZoneTexte 129"/>
          <p:cNvSpPr txBox="1"/>
          <p:nvPr/>
        </p:nvSpPr>
        <p:spPr>
          <a:xfrm>
            <a:off x="7623814" y="3989939"/>
            <a:ext cx="3296722" cy="338554"/>
          </a:xfrm>
          <a:prstGeom prst="rect">
            <a:avLst/>
          </a:prstGeom>
          <a:noFill/>
        </p:spPr>
        <p:txBody>
          <a:bodyPr wrap="square" rtlCol="0">
            <a:spAutoFit/>
          </a:bodyPr>
          <a:lstStyle/>
          <a:p>
            <a:r>
              <a:rPr lang="fr-FR" sz="1600"/>
              <a:t>Titre de niveau 1, c’est super</a:t>
            </a:r>
          </a:p>
        </p:txBody>
      </p:sp>
      <p:sp>
        <p:nvSpPr>
          <p:cNvPr id="131" name="Rectangle 130"/>
          <p:cNvSpPr/>
          <p:nvPr/>
        </p:nvSpPr>
        <p:spPr>
          <a:xfrm>
            <a:off x="6903735" y="4567258"/>
            <a:ext cx="3528392" cy="589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grpSp>
        <p:nvGrpSpPr>
          <p:cNvPr id="132" name="Groupe 131"/>
          <p:cNvGrpSpPr/>
          <p:nvPr/>
        </p:nvGrpSpPr>
        <p:grpSpPr>
          <a:xfrm>
            <a:off x="7022806" y="4663555"/>
            <a:ext cx="529001" cy="412784"/>
            <a:chOff x="836803" y="5376635"/>
            <a:chExt cx="953270" cy="731794"/>
          </a:xfrm>
        </p:grpSpPr>
        <p:sp>
          <p:nvSpPr>
            <p:cNvPr id="133" name="Secteurs 132"/>
            <p:cNvSpPr/>
            <p:nvPr/>
          </p:nvSpPr>
          <p:spPr>
            <a:xfrm rot="2723374">
              <a:off x="830946" y="5382492"/>
              <a:ext cx="731794" cy="720080"/>
            </a:xfrm>
            <a:prstGeom prst="pi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34" name="Ellipse 133"/>
            <p:cNvSpPr/>
            <p:nvPr/>
          </p:nvSpPr>
          <p:spPr>
            <a:xfrm>
              <a:off x="1083528" y="5445224"/>
              <a:ext cx="144016" cy="1440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135" name="Connecteur droit 134"/>
            <p:cNvCxnSpPr/>
            <p:nvPr/>
          </p:nvCxnSpPr>
          <p:spPr>
            <a:xfrm flipV="1">
              <a:off x="1538045" y="5445224"/>
              <a:ext cx="25202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Connecteur droit 135"/>
            <p:cNvCxnSpPr/>
            <p:nvPr/>
          </p:nvCxnSpPr>
          <p:spPr>
            <a:xfrm>
              <a:off x="1538045" y="5742532"/>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Connecteur droit 136"/>
            <p:cNvCxnSpPr/>
            <p:nvPr/>
          </p:nvCxnSpPr>
          <p:spPr>
            <a:xfrm>
              <a:off x="1538045" y="5877272"/>
              <a:ext cx="216024"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8" name="ZoneTexte 137"/>
          <p:cNvSpPr txBox="1"/>
          <p:nvPr/>
        </p:nvSpPr>
        <p:spPr>
          <a:xfrm>
            <a:off x="7623814" y="4710019"/>
            <a:ext cx="3296722" cy="369332"/>
          </a:xfrm>
          <a:prstGeom prst="rect">
            <a:avLst/>
          </a:prstGeom>
          <a:noFill/>
        </p:spPr>
        <p:txBody>
          <a:bodyPr wrap="square" rtlCol="0">
            <a:spAutoFit/>
          </a:bodyPr>
          <a:lstStyle/>
          <a:p>
            <a:r>
              <a:rPr lang="fr-FR"/>
              <a:t>Graphique, c’est super</a:t>
            </a:r>
          </a:p>
        </p:txBody>
      </p:sp>
      <p:sp>
        <p:nvSpPr>
          <p:cNvPr id="139" name="Rectangle 138"/>
          <p:cNvSpPr/>
          <p:nvPr/>
        </p:nvSpPr>
        <p:spPr>
          <a:xfrm>
            <a:off x="6903735" y="5287338"/>
            <a:ext cx="3528392" cy="589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grpSp>
        <p:nvGrpSpPr>
          <p:cNvPr id="140" name="Groupe 139"/>
          <p:cNvGrpSpPr/>
          <p:nvPr/>
        </p:nvGrpSpPr>
        <p:grpSpPr>
          <a:xfrm>
            <a:off x="7022806" y="5383635"/>
            <a:ext cx="529001" cy="412784"/>
            <a:chOff x="836803" y="5376635"/>
            <a:chExt cx="953270" cy="731794"/>
          </a:xfrm>
        </p:grpSpPr>
        <p:sp>
          <p:nvSpPr>
            <p:cNvPr id="141" name="Secteurs 140"/>
            <p:cNvSpPr/>
            <p:nvPr/>
          </p:nvSpPr>
          <p:spPr>
            <a:xfrm rot="2723374">
              <a:off x="830946" y="5382492"/>
              <a:ext cx="731794" cy="720080"/>
            </a:xfrm>
            <a:prstGeom prst="pi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42" name="Ellipse 141"/>
            <p:cNvSpPr/>
            <p:nvPr/>
          </p:nvSpPr>
          <p:spPr>
            <a:xfrm>
              <a:off x="1083528" y="5445224"/>
              <a:ext cx="144016" cy="1440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143" name="Connecteur droit 142"/>
            <p:cNvCxnSpPr/>
            <p:nvPr/>
          </p:nvCxnSpPr>
          <p:spPr>
            <a:xfrm flipV="1">
              <a:off x="1538045" y="5445224"/>
              <a:ext cx="25202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a:xfrm>
              <a:off x="1538045" y="5742532"/>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a:xfrm>
              <a:off x="1538045" y="5877272"/>
              <a:ext cx="216024"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ZoneTexte 145"/>
          <p:cNvSpPr txBox="1"/>
          <p:nvPr/>
        </p:nvSpPr>
        <p:spPr>
          <a:xfrm>
            <a:off x="7695822" y="5430099"/>
            <a:ext cx="3296722" cy="369332"/>
          </a:xfrm>
          <a:prstGeom prst="rect">
            <a:avLst/>
          </a:prstGeom>
          <a:noFill/>
        </p:spPr>
        <p:txBody>
          <a:bodyPr wrap="square" rtlCol="0">
            <a:spAutoFit/>
          </a:bodyPr>
          <a:lstStyle/>
          <a:p>
            <a:r>
              <a:rPr lang="fr-FR"/>
              <a:t>Bouton, c’est super</a:t>
            </a:r>
          </a:p>
        </p:txBody>
      </p:sp>
      <p:sp>
        <p:nvSpPr>
          <p:cNvPr id="147" name="Rectangle 146"/>
          <p:cNvSpPr/>
          <p:nvPr/>
        </p:nvSpPr>
        <p:spPr>
          <a:xfrm>
            <a:off x="6919382" y="6021289"/>
            <a:ext cx="3528392" cy="5899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grpSp>
        <p:nvGrpSpPr>
          <p:cNvPr id="148" name="Groupe 147"/>
          <p:cNvGrpSpPr/>
          <p:nvPr/>
        </p:nvGrpSpPr>
        <p:grpSpPr>
          <a:xfrm>
            <a:off x="7038453" y="6117586"/>
            <a:ext cx="529001" cy="412784"/>
            <a:chOff x="836803" y="5376635"/>
            <a:chExt cx="953270" cy="731794"/>
          </a:xfrm>
        </p:grpSpPr>
        <p:sp>
          <p:nvSpPr>
            <p:cNvPr id="149" name="Secteurs 148"/>
            <p:cNvSpPr/>
            <p:nvPr/>
          </p:nvSpPr>
          <p:spPr>
            <a:xfrm rot="2723374">
              <a:off x="830946" y="5382492"/>
              <a:ext cx="731794" cy="720080"/>
            </a:xfrm>
            <a:prstGeom prst="pi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50" name="Ellipse 149"/>
            <p:cNvSpPr/>
            <p:nvPr/>
          </p:nvSpPr>
          <p:spPr>
            <a:xfrm>
              <a:off x="1083528" y="5445224"/>
              <a:ext cx="144016" cy="14401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cxnSp>
          <p:nvCxnSpPr>
            <p:cNvPr id="151" name="Connecteur droit 150"/>
            <p:cNvCxnSpPr/>
            <p:nvPr/>
          </p:nvCxnSpPr>
          <p:spPr>
            <a:xfrm flipV="1">
              <a:off x="1538045" y="5445224"/>
              <a:ext cx="25202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Connecteur droit 151"/>
            <p:cNvCxnSpPr/>
            <p:nvPr/>
          </p:nvCxnSpPr>
          <p:spPr>
            <a:xfrm>
              <a:off x="1538045" y="5742532"/>
              <a:ext cx="2520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Connecteur droit 152"/>
            <p:cNvCxnSpPr/>
            <p:nvPr/>
          </p:nvCxnSpPr>
          <p:spPr>
            <a:xfrm>
              <a:off x="1538045" y="5877272"/>
              <a:ext cx="216024" cy="1440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4" name="ZoneTexte 153"/>
          <p:cNvSpPr txBox="1"/>
          <p:nvPr/>
        </p:nvSpPr>
        <p:spPr>
          <a:xfrm>
            <a:off x="7695822" y="6021289"/>
            <a:ext cx="3296722" cy="646331"/>
          </a:xfrm>
          <a:prstGeom prst="rect">
            <a:avLst/>
          </a:prstGeom>
          <a:noFill/>
        </p:spPr>
        <p:txBody>
          <a:bodyPr wrap="square" rtlCol="0">
            <a:spAutoFit/>
          </a:bodyPr>
          <a:lstStyle/>
          <a:p>
            <a:r>
              <a:rPr lang="fr-FR"/>
              <a:t>Case à cocher, cochée,</a:t>
            </a:r>
            <a:br>
              <a:rPr lang="fr-FR"/>
            </a:br>
            <a:r>
              <a:rPr lang="fr-FR"/>
              <a:t>c’est super</a:t>
            </a:r>
          </a:p>
        </p:txBody>
      </p:sp>
    </p:spTree>
    <p:extLst>
      <p:ext uri="{BB962C8B-B14F-4D97-AF65-F5344CB8AC3E}">
        <p14:creationId xmlns:p14="http://schemas.microsoft.com/office/powerpoint/2010/main" val="178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Rappel, une aide technique ça marche comment ?</a:t>
            </a:r>
          </a:p>
        </p:txBody>
      </p:sp>
      <p:sp>
        <p:nvSpPr>
          <p:cNvPr id="50" name="ZoneTexte 49"/>
          <p:cNvSpPr txBox="1"/>
          <p:nvPr/>
        </p:nvSpPr>
        <p:spPr>
          <a:xfrm>
            <a:off x="1343472" y="1032545"/>
            <a:ext cx="8928992" cy="461665"/>
          </a:xfrm>
          <a:prstGeom prst="rect">
            <a:avLst/>
          </a:prstGeom>
          <a:noFill/>
        </p:spPr>
        <p:txBody>
          <a:bodyPr wrap="square" rtlCol="0">
            <a:spAutoFit/>
          </a:bodyPr>
          <a:lstStyle/>
          <a:p>
            <a:r>
              <a:rPr lang="fr-FR" sz="2400" dirty="0"/>
              <a:t>Problème pour l’utilisateur avec HTML5/widget/Javascript</a:t>
            </a:r>
          </a:p>
        </p:txBody>
      </p:sp>
      <p:grpSp>
        <p:nvGrpSpPr>
          <p:cNvPr id="51" name="Groupe 50"/>
          <p:cNvGrpSpPr/>
          <p:nvPr/>
        </p:nvGrpSpPr>
        <p:grpSpPr>
          <a:xfrm>
            <a:off x="2921088" y="2798277"/>
            <a:ext cx="6501070" cy="1015083"/>
            <a:chOff x="827088" y="2724695"/>
            <a:chExt cx="6501070" cy="1015083"/>
          </a:xfrm>
        </p:grpSpPr>
        <p:sp>
          <p:nvSpPr>
            <p:cNvPr id="52" name="ZoneTexte 10"/>
            <p:cNvSpPr txBox="1">
              <a:spLocks noChangeArrowheads="1"/>
            </p:cNvSpPr>
            <p:nvPr/>
          </p:nvSpPr>
          <p:spPr bwMode="auto">
            <a:xfrm>
              <a:off x="971550" y="3369891"/>
              <a:ext cx="2397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r-FR" b="1">
                  <a:latin typeface="Georgia" pitchFamily="18" charset="0"/>
                </a:rPr>
                <a:t>C’est quoi ce truc ?</a:t>
              </a:r>
            </a:p>
          </p:txBody>
        </p:sp>
        <p:grpSp>
          <p:nvGrpSpPr>
            <p:cNvPr id="53" name="Groupe 11"/>
            <p:cNvGrpSpPr>
              <a:grpSpLocks/>
            </p:cNvGrpSpPr>
            <p:nvPr/>
          </p:nvGrpSpPr>
          <p:grpSpPr bwMode="auto">
            <a:xfrm>
              <a:off x="827088" y="2780928"/>
              <a:ext cx="2608262" cy="438150"/>
              <a:chOff x="898180" y="4866383"/>
              <a:chExt cx="2607818" cy="438038"/>
            </a:xfrm>
          </p:grpSpPr>
          <p:sp>
            <p:nvSpPr>
              <p:cNvPr id="55" name="Rectangle 54"/>
              <p:cNvSpPr/>
              <p:nvPr/>
            </p:nvSpPr>
            <p:spPr>
              <a:xfrm>
                <a:off x="898180" y="4866383"/>
                <a:ext cx="2607818" cy="4380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6" name="ZoneTexte 5"/>
              <p:cNvSpPr txBox="1">
                <a:spLocks noChangeArrowheads="1"/>
              </p:cNvSpPr>
              <p:nvPr/>
            </p:nvSpPr>
            <p:spPr bwMode="auto">
              <a:xfrm>
                <a:off x="899592" y="4917830"/>
                <a:ext cx="800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1400">
                    <a:latin typeface="Georgia" pitchFamily="18" charset="0"/>
                  </a:rPr>
                  <a:t>Volume</a:t>
                </a:r>
              </a:p>
            </p:txBody>
          </p:sp>
          <p:sp>
            <p:nvSpPr>
              <p:cNvPr id="57" name="Rectangle 56"/>
              <p:cNvSpPr/>
              <p:nvPr/>
            </p:nvSpPr>
            <p:spPr>
              <a:xfrm>
                <a:off x="1663225" y="4974305"/>
                <a:ext cx="1288831" cy="2253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58" name="ZoneTexte 7"/>
              <p:cNvSpPr txBox="1">
                <a:spLocks noChangeArrowheads="1"/>
              </p:cNvSpPr>
              <p:nvPr/>
            </p:nvSpPr>
            <p:spPr bwMode="auto">
              <a:xfrm>
                <a:off x="2991113" y="4902380"/>
                <a:ext cx="5148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atin typeface="Georgia" pitchFamily="18" charset="0"/>
                  </a:rPr>
                  <a:t>0%</a:t>
                </a:r>
              </a:p>
            </p:txBody>
          </p:sp>
          <p:sp>
            <p:nvSpPr>
              <p:cNvPr id="59" name="Rectangle 58"/>
              <p:cNvSpPr/>
              <p:nvPr/>
            </p:nvSpPr>
            <p:spPr>
              <a:xfrm>
                <a:off x="1679097" y="4983828"/>
                <a:ext cx="242846" cy="2158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grpSp>
        <p:sp>
          <p:nvSpPr>
            <p:cNvPr id="54" name="ZoneTexte 13"/>
            <p:cNvSpPr txBox="1">
              <a:spLocks noChangeArrowheads="1"/>
            </p:cNvSpPr>
            <p:nvPr/>
          </p:nvSpPr>
          <p:spPr bwMode="auto">
            <a:xfrm>
              <a:off x="3768983" y="2724695"/>
              <a:ext cx="3559175"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atin typeface="Georgia" pitchFamily="18" charset="0"/>
                </a:rPr>
                <a:t>&lt;div&gt;&lt;</a:t>
              </a:r>
              <a:r>
                <a:rPr lang="fr-FR" err="1">
                  <a:latin typeface="Georgia" pitchFamily="18" charset="0"/>
                </a:rPr>
                <a:t>span</a:t>
              </a:r>
              <a:r>
                <a:rPr lang="fr-FR">
                  <a:latin typeface="Georgia" pitchFamily="18" charset="0"/>
                </a:rPr>
                <a:t>&gt;0%&lt;/</a:t>
              </a:r>
              <a:r>
                <a:rPr lang="fr-FR" err="1">
                  <a:latin typeface="Georgia" pitchFamily="18" charset="0"/>
                </a:rPr>
                <a:t>span</a:t>
              </a:r>
              <a:r>
                <a:rPr lang="fr-FR">
                  <a:latin typeface="Georgia" pitchFamily="18" charset="0"/>
                </a:rPr>
                <a:t>&gt;</a:t>
              </a:r>
            </a:p>
            <a:p>
              <a:pPr eaLnBrk="1" hangingPunct="1"/>
              <a:r>
                <a:rPr lang="fr-FR">
                  <a:latin typeface="Georgia" pitchFamily="18" charset="0"/>
                </a:rPr>
                <a:t>&lt;div&gt;&lt;a&gt;&lt;/a&gt;</a:t>
              </a:r>
            </a:p>
            <a:p>
              <a:pPr eaLnBrk="1" hangingPunct="1"/>
              <a:r>
                <a:rPr lang="fr-FR">
                  <a:latin typeface="Georgia" pitchFamily="18" charset="0"/>
                </a:rPr>
                <a:t>&lt;/div&gt;&lt;/div&gt;</a:t>
              </a:r>
            </a:p>
          </p:txBody>
        </p:sp>
      </p:grpSp>
      <p:grpSp>
        <p:nvGrpSpPr>
          <p:cNvPr id="60" name="Groupe 59"/>
          <p:cNvGrpSpPr/>
          <p:nvPr/>
        </p:nvGrpSpPr>
        <p:grpSpPr>
          <a:xfrm>
            <a:off x="2921088" y="3864854"/>
            <a:ext cx="6559288" cy="1249065"/>
            <a:chOff x="827088" y="4007296"/>
            <a:chExt cx="6559288" cy="1249065"/>
          </a:xfrm>
        </p:grpSpPr>
        <p:sp>
          <p:nvSpPr>
            <p:cNvPr id="61" name="ZoneTexte 16"/>
            <p:cNvSpPr txBox="1">
              <a:spLocks noChangeArrowheads="1"/>
            </p:cNvSpPr>
            <p:nvPr/>
          </p:nvSpPr>
          <p:spPr bwMode="auto">
            <a:xfrm>
              <a:off x="1733550" y="4888061"/>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r-FR" b="1">
                  <a:latin typeface="Georgia" pitchFamily="18" charset="0"/>
                </a:rPr>
                <a:t>Heu …</a:t>
              </a:r>
            </a:p>
          </p:txBody>
        </p:sp>
        <p:sp>
          <p:nvSpPr>
            <p:cNvPr id="62" name="Rectangle 61"/>
            <p:cNvSpPr/>
            <p:nvPr/>
          </p:nvSpPr>
          <p:spPr>
            <a:xfrm>
              <a:off x="827088" y="4243536"/>
              <a:ext cx="2608262" cy="4365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3" name="ZoneTexte 27"/>
            <p:cNvSpPr txBox="1">
              <a:spLocks noChangeArrowheads="1"/>
            </p:cNvSpPr>
            <p:nvPr/>
          </p:nvSpPr>
          <p:spPr bwMode="auto">
            <a:xfrm>
              <a:off x="828675" y="4294336"/>
              <a:ext cx="800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1400">
                  <a:latin typeface="Georgia" pitchFamily="18" charset="0"/>
                </a:rPr>
                <a:t>Volume</a:t>
              </a:r>
            </a:p>
          </p:txBody>
        </p:sp>
        <p:sp>
          <p:nvSpPr>
            <p:cNvPr id="64" name="Rectangle 63"/>
            <p:cNvSpPr/>
            <p:nvPr/>
          </p:nvSpPr>
          <p:spPr>
            <a:xfrm>
              <a:off x="1593850" y="4349899"/>
              <a:ext cx="1287463" cy="2270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65" name="ZoneTexte 30"/>
            <p:cNvSpPr txBox="1">
              <a:spLocks noChangeArrowheads="1"/>
            </p:cNvSpPr>
            <p:nvPr/>
          </p:nvSpPr>
          <p:spPr bwMode="auto">
            <a:xfrm>
              <a:off x="2921000" y="4278461"/>
              <a:ext cx="51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atin typeface="Georgia" pitchFamily="18" charset="0"/>
                </a:rPr>
                <a:t>0%</a:t>
              </a:r>
            </a:p>
          </p:txBody>
        </p:sp>
        <p:sp>
          <p:nvSpPr>
            <p:cNvPr id="66" name="Rectangle 65"/>
            <p:cNvSpPr/>
            <p:nvPr/>
          </p:nvSpPr>
          <p:spPr>
            <a:xfrm>
              <a:off x="1608138" y="4361011"/>
              <a:ext cx="244475" cy="2159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cxnSp>
          <p:nvCxnSpPr>
            <p:cNvPr id="67" name="Connecteur droit avec flèche 66"/>
            <p:cNvCxnSpPr/>
            <p:nvPr/>
          </p:nvCxnSpPr>
          <p:spPr>
            <a:xfrm>
              <a:off x="1900238" y="4468961"/>
              <a:ext cx="631825" cy="0"/>
            </a:xfrm>
            <a:prstGeom prst="straightConnector1">
              <a:avLst/>
            </a:prstGeom>
            <a:ln w="50800">
              <a:solidFill>
                <a:schemeClr val="bg2">
                  <a:alpha val="63000"/>
                </a:schemeClr>
              </a:solidFill>
              <a:tailEnd type="arrow"/>
            </a:ln>
          </p:spPr>
          <p:style>
            <a:lnRef idx="1">
              <a:schemeClr val="accent1"/>
            </a:lnRef>
            <a:fillRef idx="0">
              <a:schemeClr val="accent1"/>
            </a:fillRef>
            <a:effectRef idx="0">
              <a:schemeClr val="accent1"/>
            </a:effectRef>
            <a:fontRef idx="minor">
              <a:schemeClr val="tx1"/>
            </a:fontRef>
          </p:style>
        </p:cxnSp>
        <p:sp>
          <p:nvSpPr>
            <p:cNvPr id="68" name="ZoneTexte 13"/>
            <p:cNvSpPr txBox="1">
              <a:spLocks noChangeArrowheads="1"/>
            </p:cNvSpPr>
            <p:nvPr/>
          </p:nvSpPr>
          <p:spPr bwMode="auto">
            <a:xfrm>
              <a:off x="3827201" y="4007296"/>
              <a:ext cx="3559175"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atin typeface="Georgia" pitchFamily="18" charset="0"/>
                </a:rPr>
                <a:t>&lt;div&gt;&lt;</a:t>
              </a:r>
              <a:r>
                <a:rPr lang="fr-FR" err="1">
                  <a:latin typeface="Georgia" pitchFamily="18" charset="0"/>
                </a:rPr>
                <a:t>span</a:t>
              </a:r>
              <a:r>
                <a:rPr lang="fr-FR">
                  <a:latin typeface="Georgia" pitchFamily="18" charset="0"/>
                </a:rPr>
                <a:t>&gt;0%&lt;/</a:t>
              </a:r>
              <a:r>
                <a:rPr lang="fr-FR" err="1">
                  <a:latin typeface="Georgia" pitchFamily="18" charset="0"/>
                </a:rPr>
                <a:t>span</a:t>
              </a:r>
              <a:r>
                <a:rPr lang="fr-FR">
                  <a:latin typeface="Georgia" pitchFamily="18" charset="0"/>
                </a:rPr>
                <a:t>&gt;</a:t>
              </a:r>
            </a:p>
            <a:p>
              <a:pPr eaLnBrk="1" hangingPunct="1"/>
              <a:r>
                <a:rPr lang="fr-FR">
                  <a:latin typeface="Georgia" pitchFamily="18" charset="0"/>
                </a:rPr>
                <a:t>&lt;div&gt; </a:t>
              </a:r>
              <a:r>
                <a:rPr lang="fr-FR" b="1">
                  <a:solidFill>
                    <a:srgbClr val="FF0000"/>
                  </a:solidFill>
                  <a:latin typeface="Georgia" pitchFamily="18" charset="0"/>
                </a:rPr>
                <a:t>&lt;a&gt;&lt;/a&gt;</a:t>
              </a:r>
            </a:p>
            <a:p>
              <a:pPr eaLnBrk="1" hangingPunct="1"/>
              <a:r>
                <a:rPr lang="fr-FR">
                  <a:latin typeface="Georgia" pitchFamily="18" charset="0"/>
                </a:rPr>
                <a:t>&lt;/div&gt;&lt;/div&gt;</a:t>
              </a:r>
            </a:p>
          </p:txBody>
        </p:sp>
      </p:grpSp>
      <p:grpSp>
        <p:nvGrpSpPr>
          <p:cNvPr id="69" name="Groupe 68"/>
          <p:cNvGrpSpPr/>
          <p:nvPr/>
        </p:nvGrpSpPr>
        <p:grpSpPr>
          <a:xfrm>
            <a:off x="2921089" y="5231692"/>
            <a:ext cx="6528505" cy="1078647"/>
            <a:chOff x="827088" y="5374134"/>
            <a:chExt cx="6528505" cy="1078647"/>
          </a:xfrm>
        </p:grpSpPr>
        <p:sp>
          <p:nvSpPr>
            <p:cNvPr id="70" name="Rectangle 69"/>
            <p:cNvSpPr/>
            <p:nvPr/>
          </p:nvSpPr>
          <p:spPr>
            <a:xfrm>
              <a:off x="827088" y="5477024"/>
              <a:ext cx="2608262" cy="436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71" name="ZoneTexte 36"/>
            <p:cNvSpPr txBox="1">
              <a:spLocks noChangeArrowheads="1"/>
            </p:cNvSpPr>
            <p:nvPr/>
          </p:nvSpPr>
          <p:spPr bwMode="auto">
            <a:xfrm>
              <a:off x="828675" y="5527824"/>
              <a:ext cx="800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sz="1400">
                  <a:latin typeface="Georgia" pitchFamily="18" charset="0"/>
                </a:rPr>
                <a:t>Volume</a:t>
              </a:r>
            </a:p>
          </p:txBody>
        </p:sp>
        <p:sp>
          <p:nvSpPr>
            <p:cNvPr id="73" name="Rectangle 72"/>
            <p:cNvSpPr/>
            <p:nvPr/>
          </p:nvSpPr>
          <p:spPr>
            <a:xfrm>
              <a:off x="1593850" y="5583386"/>
              <a:ext cx="1287463" cy="22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74" name="ZoneTexte 38"/>
            <p:cNvSpPr txBox="1">
              <a:spLocks noChangeArrowheads="1"/>
            </p:cNvSpPr>
            <p:nvPr/>
          </p:nvSpPr>
          <p:spPr bwMode="auto">
            <a:xfrm>
              <a:off x="2843213" y="5511949"/>
              <a:ext cx="641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atin typeface="Georgia" pitchFamily="18" charset="0"/>
                </a:rPr>
                <a:t>48%</a:t>
              </a:r>
            </a:p>
          </p:txBody>
        </p:sp>
        <p:sp>
          <p:nvSpPr>
            <p:cNvPr id="75" name="Rectangle 74"/>
            <p:cNvSpPr/>
            <p:nvPr/>
          </p:nvSpPr>
          <p:spPr>
            <a:xfrm>
              <a:off x="2024063" y="5594499"/>
              <a:ext cx="244475" cy="215900"/>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76" name="ZoneTexte 41"/>
            <p:cNvSpPr txBox="1">
              <a:spLocks noChangeArrowheads="1"/>
            </p:cNvSpPr>
            <p:nvPr/>
          </p:nvSpPr>
          <p:spPr bwMode="auto">
            <a:xfrm>
              <a:off x="1464631" y="6083449"/>
              <a:ext cx="14109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fr-FR" b="1">
                  <a:latin typeface="Georgia" pitchFamily="18" charset="0"/>
                </a:rPr>
                <a:t>Ha! bon …</a:t>
              </a:r>
            </a:p>
          </p:txBody>
        </p:sp>
        <p:sp>
          <p:nvSpPr>
            <p:cNvPr id="77" name="ZoneTexte 13"/>
            <p:cNvSpPr txBox="1">
              <a:spLocks noChangeArrowheads="1"/>
            </p:cNvSpPr>
            <p:nvPr/>
          </p:nvSpPr>
          <p:spPr bwMode="auto">
            <a:xfrm>
              <a:off x="3796418" y="5374134"/>
              <a:ext cx="3559175" cy="9233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fr-FR">
                  <a:latin typeface="Georgia" pitchFamily="18" charset="0"/>
                </a:rPr>
                <a:t>&lt;div&gt;&lt;</a:t>
              </a:r>
              <a:r>
                <a:rPr lang="fr-FR" err="1">
                  <a:latin typeface="Georgia" pitchFamily="18" charset="0"/>
                </a:rPr>
                <a:t>span</a:t>
              </a:r>
              <a:r>
                <a:rPr lang="fr-FR">
                  <a:latin typeface="Georgia" pitchFamily="18" charset="0"/>
                </a:rPr>
                <a:t>&gt; </a:t>
              </a:r>
              <a:r>
                <a:rPr lang="fr-FR" b="1">
                  <a:solidFill>
                    <a:srgbClr val="FF0000"/>
                  </a:solidFill>
                  <a:latin typeface="Georgia" pitchFamily="18" charset="0"/>
                </a:rPr>
                <a:t>48% </a:t>
              </a:r>
              <a:r>
                <a:rPr lang="fr-FR">
                  <a:latin typeface="Georgia" pitchFamily="18" charset="0"/>
                </a:rPr>
                <a:t>&lt;/</a:t>
              </a:r>
              <a:r>
                <a:rPr lang="fr-FR" err="1">
                  <a:latin typeface="Georgia" pitchFamily="18" charset="0"/>
                </a:rPr>
                <a:t>span</a:t>
              </a:r>
              <a:r>
                <a:rPr lang="fr-FR">
                  <a:latin typeface="Georgia" pitchFamily="18" charset="0"/>
                </a:rPr>
                <a:t>&gt;</a:t>
              </a:r>
            </a:p>
            <a:p>
              <a:pPr eaLnBrk="1" hangingPunct="1"/>
              <a:r>
                <a:rPr lang="fr-FR">
                  <a:latin typeface="Georgia" pitchFamily="18" charset="0"/>
                </a:rPr>
                <a:t>&lt;div&gt; </a:t>
              </a:r>
              <a:r>
                <a:rPr lang="fr-FR" b="1">
                  <a:solidFill>
                    <a:srgbClr val="FF0000"/>
                  </a:solidFill>
                  <a:latin typeface="Georgia" pitchFamily="18" charset="0"/>
                </a:rPr>
                <a:t>&lt;a&gt;&lt;/a&gt;</a:t>
              </a:r>
            </a:p>
            <a:p>
              <a:pPr eaLnBrk="1" hangingPunct="1"/>
              <a:r>
                <a:rPr lang="fr-FR">
                  <a:latin typeface="Georgia" pitchFamily="18" charset="0"/>
                </a:rPr>
                <a:t>&lt;/div&gt;&lt;/div&gt;</a:t>
              </a:r>
            </a:p>
          </p:txBody>
        </p:sp>
      </p:grpSp>
      <p:sp>
        <p:nvSpPr>
          <p:cNvPr id="78" name="ZoneTexte 77"/>
          <p:cNvSpPr txBox="1"/>
          <p:nvPr/>
        </p:nvSpPr>
        <p:spPr>
          <a:xfrm>
            <a:off x="2412568" y="1621662"/>
            <a:ext cx="3912033" cy="400110"/>
          </a:xfrm>
          <a:prstGeom prst="rect">
            <a:avLst/>
          </a:prstGeom>
          <a:noFill/>
        </p:spPr>
        <p:txBody>
          <a:bodyPr wrap="none" rtlCol="0">
            <a:spAutoFit/>
          </a:bodyPr>
          <a:lstStyle/>
          <a:p>
            <a:r>
              <a:rPr lang="fr-FR" sz="2000"/>
              <a:t>Identifier – Utiliser - Comprendre</a:t>
            </a:r>
          </a:p>
        </p:txBody>
      </p:sp>
    </p:spTree>
    <p:extLst>
      <p:ext uri="{BB962C8B-B14F-4D97-AF65-F5344CB8AC3E}">
        <p14:creationId xmlns:p14="http://schemas.microsoft.com/office/powerpoint/2010/main" val="238476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a:t>ARIA, le messie</a:t>
            </a:r>
          </a:p>
        </p:txBody>
      </p:sp>
      <p:sp>
        <p:nvSpPr>
          <p:cNvPr id="4" name="Espace réservé du contenu 3"/>
          <p:cNvSpPr>
            <a:spLocks noGrp="1"/>
          </p:cNvSpPr>
          <p:nvPr>
            <p:ph idx="1"/>
          </p:nvPr>
        </p:nvSpPr>
        <p:spPr>
          <a:xfrm>
            <a:off x="1991544" y="1052736"/>
            <a:ext cx="8496944" cy="5184576"/>
          </a:xfrm>
        </p:spPr>
        <p:txBody>
          <a:bodyPr>
            <a:normAutofit fontScale="92500" lnSpcReduction="10000"/>
          </a:bodyPr>
          <a:lstStyle/>
          <a:p>
            <a:pPr>
              <a:defRPr/>
            </a:pPr>
            <a:r>
              <a:rPr lang="fr-FR" dirty="0"/>
              <a:t>Surcouche sémantique aux langages de balisage</a:t>
            </a:r>
          </a:p>
          <a:p>
            <a:pPr lvl="1">
              <a:defRPr/>
            </a:pPr>
            <a:r>
              <a:rPr lang="fr-FR" dirty="0"/>
              <a:t>HTML (5), SVG, XML, etc.</a:t>
            </a:r>
          </a:p>
          <a:p>
            <a:pPr lvl="1">
              <a:defRPr/>
            </a:pPr>
            <a:endParaRPr lang="fr-FR" dirty="0"/>
          </a:p>
          <a:p>
            <a:pPr>
              <a:defRPr/>
            </a:pPr>
            <a:r>
              <a:rPr lang="fr-FR" dirty="0"/>
              <a:t>Se compose :</a:t>
            </a:r>
          </a:p>
          <a:p>
            <a:pPr lvl="1">
              <a:defRPr/>
            </a:pPr>
            <a:r>
              <a:rPr lang="fr-FR" dirty="0"/>
              <a:t>de rôles, </a:t>
            </a:r>
          </a:p>
          <a:p>
            <a:pPr lvl="1">
              <a:defRPr/>
            </a:pPr>
            <a:r>
              <a:rPr lang="fr-FR" dirty="0"/>
              <a:t>Et d’attributs :</a:t>
            </a:r>
          </a:p>
          <a:p>
            <a:pPr lvl="2">
              <a:defRPr/>
            </a:pPr>
            <a:r>
              <a:rPr lang="fr-FR" dirty="0"/>
              <a:t>d’états </a:t>
            </a:r>
          </a:p>
          <a:p>
            <a:pPr lvl="2">
              <a:defRPr/>
            </a:pPr>
            <a:r>
              <a:rPr lang="fr-FR" dirty="0"/>
              <a:t>de propriétés</a:t>
            </a:r>
          </a:p>
          <a:p>
            <a:pPr lvl="1">
              <a:defRPr/>
            </a:pPr>
            <a:endParaRPr lang="fr-FR" dirty="0"/>
          </a:p>
          <a:p>
            <a:pPr>
              <a:defRPr/>
            </a:pPr>
            <a:r>
              <a:rPr lang="fr-FR" dirty="0"/>
              <a:t>Spécifique aux Aides techniques (AT)</a:t>
            </a:r>
          </a:p>
          <a:p>
            <a:pPr>
              <a:defRPr/>
            </a:pPr>
            <a:endParaRPr lang="fr-FR" dirty="0"/>
          </a:p>
          <a:p>
            <a:pPr>
              <a:defRPr/>
            </a:pPr>
            <a:r>
              <a:rPr lang="fr-FR" dirty="0"/>
              <a:t>Permet de décrire des éléments et leurs comportements (interaction clavier) nativement non sémantiquement ou explicites, </a:t>
            </a:r>
            <a:r>
              <a:rPr lang="fr-FR" sz="1600" dirty="0"/>
              <a:t>par exemple d’onglets, d’arbres dépliants, des régions dynamiques, d’info-bulles, de fenêtres modales</a:t>
            </a:r>
          </a:p>
          <a:p>
            <a:pPr>
              <a:defRPr/>
            </a:pPr>
            <a:endParaRPr lang="fr-FR" sz="1600" dirty="0"/>
          </a:p>
          <a:p>
            <a:pPr>
              <a:lnSpc>
                <a:spcPct val="150000"/>
              </a:lnSpc>
              <a:defRPr/>
            </a:pPr>
            <a:r>
              <a:rPr lang="fr-FR" sz="1600" dirty="0"/>
              <a:t>Un document normatif :</a:t>
            </a:r>
          </a:p>
          <a:p>
            <a:pPr lvl="1">
              <a:lnSpc>
                <a:spcPct val="150000"/>
              </a:lnSpc>
              <a:defRPr/>
            </a:pPr>
            <a:r>
              <a:rPr lang="fr-FR" sz="1200" dirty="0"/>
              <a:t>Spécifications ARIA 1.2 (6/06/23) : </a:t>
            </a:r>
            <a:r>
              <a:rPr lang="fr-FR" sz="1200" dirty="0">
                <a:solidFill>
                  <a:schemeClr val="accent4">
                    <a:lumMod val="60000"/>
                    <a:lumOff val="40000"/>
                  </a:schemeClr>
                </a:solidFill>
                <a:hlinkClick r:id="rId2"/>
              </a:rPr>
              <a:t>https://www.w3.org/TR/wai-aria-1.2/</a:t>
            </a:r>
            <a:endParaRPr lang="fr-FR" sz="1200" dirty="0">
              <a:solidFill>
                <a:schemeClr val="tx2"/>
              </a:solidFill>
            </a:endParaRPr>
          </a:p>
          <a:p>
            <a:pPr marL="180975" lvl="1" indent="-180975">
              <a:lnSpc>
                <a:spcPct val="150000"/>
              </a:lnSpc>
              <a:buClr>
                <a:schemeClr val="accent1"/>
              </a:buClr>
              <a:buFont typeface="Wingdings" panose="05000000000000000000" pitchFamily="2" charset="2"/>
              <a:buChar char="§"/>
              <a:defRPr/>
            </a:pPr>
            <a:r>
              <a:rPr lang="fr-FR" dirty="0"/>
              <a:t>2 docs et 1 site informatifs (bonnes pratiques) expliquent comment s’en servir :</a:t>
            </a:r>
          </a:p>
          <a:p>
            <a:pPr marL="0" lvl="1" indent="0">
              <a:lnSpc>
                <a:spcPct val="150000"/>
              </a:lnSpc>
              <a:buClr>
                <a:schemeClr val="accent1"/>
              </a:buClr>
              <a:buNone/>
              <a:defRPr/>
            </a:pPr>
            <a:endParaRPr lang="fr-FR" sz="1200" dirty="0">
              <a:hlinkClick r:id="rId3"/>
            </a:endParaRPr>
          </a:p>
          <a:p>
            <a:pPr lvl="1">
              <a:lnSpc>
                <a:spcPct val="150000"/>
              </a:lnSpc>
              <a:defRPr/>
            </a:pPr>
            <a:r>
              <a:rPr lang="fr-FR" sz="1200" dirty="0"/>
              <a:t>Utiliser ARIA : </a:t>
            </a:r>
            <a:r>
              <a:rPr lang="fr-FR" sz="1200" dirty="0">
                <a:hlinkClick r:id="rId3"/>
              </a:rPr>
              <a:t>https://www.w3.org/TR/using-aria/</a:t>
            </a:r>
            <a:r>
              <a:rPr lang="fr-FR" sz="1200" dirty="0"/>
              <a:t> </a:t>
            </a:r>
          </a:p>
          <a:p>
            <a:pPr lvl="1">
              <a:lnSpc>
                <a:spcPct val="150000"/>
              </a:lnSpc>
              <a:defRPr/>
            </a:pPr>
            <a:r>
              <a:rPr lang="fr-FR" sz="1200" dirty="0"/>
              <a:t>Mettre en place ARIA : </a:t>
            </a:r>
            <a:r>
              <a:rPr lang="fr-FR" sz="1200" dirty="0">
                <a:hlinkClick r:id="rId4"/>
              </a:rPr>
              <a:t>https://www.w3.org/WAI/ARIA/apg/</a:t>
            </a:r>
            <a:endParaRPr lang="fr-FR" sz="1200" dirty="0"/>
          </a:p>
          <a:p>
            <a:pPr lvl="1">
              <a:lnSpc>
                <a:spcPct val="150000"/>
              </a:lnSpc>
              <a:defRPr/>
            </a:pPr>
            <a:r>
              <a:rPr lang="fr-FR" sz="1200" dirty="0"/>
              <a:t>ARIA en HTML : </a:t>
            </a:r>
            <a:r>
              <a:rPr lang="fr-FR" sz="1200" dirty="0">
                <a:hlinkClick r:id="rId5"/>
              </a:rPr>
              <a:t>https://www.w3.org/TR/html-aria/</a:t>
            </a:r>
            <a:r>
              <a:rPr lang="fr-FR" sz="1200" dirty="0"/>
              <a:t> </a:t>
            </a:r>
          </a:p>
          <a:p>
            <a:endParaRPr lang="fr-FR" dirty="0"/>
          </a:p>
        </p:txBody>
      </p:sp>
      <p:pic>
        <p:nvPicPr>
          <p:cNvPr id="6" name="Picture 2" descr="http://i.eurosport.fr/2011/07/19/742200-8794184-458-238.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9326" y="139526"/>
            <a:ext cx="3765226" cy="1777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55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Une brève histoire d’ARIA 1/2</a:t>
            </a:r>
          </a:p>
        </p:txBody>
      </p:sp>
      <p:graphicFrame>
        <p:nvGraphicFramePr>
          <p:cNvPr id="2" name="Tableau 1">
            <a:extLst>
              <a:ext uri="{FF2B5EF4-FFF2-40B4-BE49-F238E27FC236}">
                <a16:creationId xmlns:a16="http://schemas.microsoft.com/office/drawing/2014/main" id="{7D94CAC5-1498-91B1-9F8D-68672A0A6711}"/>
              </a:ext>
            </a:extLst>
          </p:cNvPr>
          <p:cNvGraphicFramePr>
            <a:graphicFrameLocks noGrp="1"/>
          </p:cNvGraphicFramePr>
          <p:nvPr>
            <p:extLst>
              <p:ext uri="{D42A27DB-BD31-4B8C-83A1-F6EECF244321}">
                <p14:modId xmlns:p14="http://schemas.microsoft.com/office/powerpoint/2010/main" val="1908062048"/>
              </p:ext>
            </p:extLst>
          </p:nvPr>
        </p:nvGraphicFramePr>
        <p:xfrm>
          <a:off x="623391" y="1124550"/>
          <a:ext cx="5570361" cy="5472802"/>
        </p:xfrm>
        <a:graphic>
          <a:graphicData uri="http://schemas.openxmlformats.org/drawingml/2006/table">
            <a:tbl>
              <a:tblPr>
                <a:tableStyleId>{284E427A-3D55-4303-BF80-6455036E1DE7}</a:tableStyleId>
              </a:tblPr>
              <a:tblGrid>
                <a:gridCol w="2016225">
                  <a:extLst>
                    <a:ext uri="{9D8B030D-6E8A-4147-A177-3AD203B41FA5}">
                      <a16:colId xmlns:a16="http://schemas.microsoft.com/office/drawing/2014/main" val="3695416824"/>
                    </a:ext>
                  </a:extLst>
                </a:gridCol>
                <a:gridCol w="3554136">
                  <a:extLst>
                    <a:ext uri="{9D8B030D-6E8A-4147-A177-3AD203B41FA5}">
                      <a16:colId xmlns:a16="http://schemas.microsoft.com/office/drawing/2014/main" val="23755737"/>
                    </a:ext>
                  </a:extLst>
                </a:gridCol>
              </a:tblGrid>
              <a:tr h="213417">
                <a:tc>
                  <a:txBody>
                    <a:bodyPr/>
                    <a:lstStyle/>
                    <a:p>
                      <a:pPr algn="ctr"/>
                      <a:r>
                        <a:rPr lang="fr-FR" sz="1600" dirty="0">
                          <a:effectLst/>
                        </a:rPr>
                        <a:t>Date</a:t>
                      </a:r>
                    </a:p>
                  </a:txBody>
                  <a:tcPr marL="63746" marR="63746" marT="31873" marB="31873" anchor="ctr">
                    <a:solidFill>
                      <a:schemeClr val="accent1">
                        <a:lumMod val="20000"/>
                        <a:lumOff val="80000"/>
                      </a:schemeClr>
                    </a:solidFill>
                  </a:tcPr>
                </a:tc>
                <a:tc>
                  <a:txBody>
                    <a:bodyPr/>
                    <a:lstStyle/>
                    <a:p>
                      <a:pPr algn="ctr"/>
                      <a:r>
                        <a:rPr lang="fr-FR" sz="1600" dirty="0" err="1"/>
                        <a:t>Status</a:t>
                      </a:r>
                      <a:endParaRPr lang="fr-FR" sz="1600" dirty="0"/>
                    </a:p>
                  </a:txBody>
                  <a:tcPr marL="63746" marR="63746" marT="31873" marB="31873" anchor="ctr">
                    <a:solidFill>
                      <a:schemeClr val="accent1">
                        <a:lumMod val="20000"/>
                        <a:lumOff val="80000"/>
                      </a:schemeClr>
                    </a:solidFill>
                  </a:tcPr>
                </a:tc>
                <a:extLst>
                  <a:ext uri="{0D108BD9-81ED-4DB2-BD59-A6C34878D82A}">
                    <a16:rowId xmlns:a16="http://schemas.microsoft.com/office/drawing/2014/main" val="2202659957"/>
                  </a:ext>
                </a:extLst>
              </a:tr>
              <a:tr h="213417">
                <a:tc>
                  <a:txBody>
                    <a:bodyPr/>
                    <a:lstStyle/>
                    <a:p>
                      <a:r>
                        <a:rPr lang="fr-FR" sz="1600"/>
                        <a:t>20 March 2014</a:t>
                      </a:r>
                    </a:p>
                  </a:txBody>
                  <a:tcPr marL="63746" marR="63746" marT="31873" marB="31873" anchor="ctr"/>
                </a:tc>
                <a:tc>
                  <a:txBody>
                    <a:bodyPr/>
                    <a:lstStyle/>
                    <a:p>
                      <a:r>
                        <a:rPr lang="fr-FR" sz="1600" dirty="0" err="1">
                          <a:hlinkClick r:id="rId2"/>
                        </a:rPr>
                        <a:t>Recommendation</a:t>
                      </a:r>
                      <a:endParaRPr lang="fr-FR" sz="1600" dirty="0"/>
                    </a:p>
                  </a:txBody>
                  <a:tcPr marL="63746" marR="63746" marT="31873" marB="31873" anchor="ctr"/>
                </a:tc>
                <a:extLst>
                  <a:ext uri="{0D108BD9-81ED-4DB2-BD59-A6C34878D82A}">
                    <a16:rowId xmlns:a16="http://schemas.microsoft.com/office/drawing/2014/main" val="2262449607"/>
                  </a:ext>
                </a:extLst>
              </a:tr>
              <a:tr h="213417">
                <a:tc>
                  <a:txBody>
                    <a:bodyPr/>
                    <a:lstStyle/>
                    <a:p>
                      <a:r>
                        <a:rPr lang="fr-FR" sz="1600"/>
                        <a:t>6 February 2014</a:t>
                      </a:r>
                    </a:p>
                  </a:txBody>
                  <a:tcPr marL="63746" marR="63746" marT="31873" marB="31873" anchor="ctr"/>
                </a:tc>
                <a:tc>
                  <a:txBody>
                    <a:bodyPr/>
                    <a:lstStyle/>
                    <a:p>
                      <a:r>
                        <a:rPr lang="fr-FR" sz="1600">
                          <a:hlinkClick r:id="rId3"/>
                        </a:rPr>
                        <a:t>Proposed Recommendation</a:t>
                      </a:r>
                      <a:endParaRPr lang="fr-FR" sz="1600"/>
                    </a:p>
                  </a:txBody>
                  <a:tcPr marL="63746" marR="63746" marT="31873" marB="31873" anchor="ctr"/>
                </a:tc>
                <a:extLst>
                  <a:ext uri="{0D108BD9-81ED-4DB2-BD59-A6C34878D82A}">
                    <a16:rowId xmlns:a16="http://schemas.microsoft.com/office/drawing/2014/main" val="780923714"/>
                  </a:ext>
                </a:extLst>
              </a:tr>
              <a:tr h="278396">
                <a:tc>
                  <a:txBody>
                    <a:bodyPr/>
                    <a:lstStyle/>
                    <a:p>
                      <a:r>
                        <a:rPr lang="fr-FR" sz="1600"/>
                        <a:t>18 January 2011</a:t>
                      </a:r>
                    </a:p>
                  </a:txBody>
                  <a:tcPr marL="63746" marR="63746" marT="31873" marB="31873" anchor="ctr"/>
                </a:tc>
                <a:tc>
                  <a:txBody>
                    <a:bodyPr/>
                    <a:lstStyle/>
                    <a:p>
                      <a:r>
                        <a:rPr lang="fr-FR" sz="1600" dirty="0">
                          <a:hlinkClick r:id="rId4"/>
                        </a:rPr>
                        <a:t>Candidate </a:t>
                      </a:r>
                      <a:r>
                        <a:rPr lang="fr-FR" sz="1600" dirty="0" err="1">
                          <a:hlinkClick r:id="rId4"/>
                        </a:rPr>
                        <a:t>Recommendation</a:t>
                      </a:r>
                      <a:r>
                        <a:rPr lang="fr-FR" sz="1600" dirty="0">
                          <a:hlinkClick r:id="rId4"/>
                        </a:rPr>
                        <a:t> Snapshot</a:t>
                      </a:r>
                      <a:endParaRPr lang="fr-FR" sz="1600" dirty="0"/>
                    </a:p>
                  </a:txBody>
                  <a:tcPr marL="63746" marR="63746" marT="31873" marB="31873" anchor="ctr"/>
                </a:tc>
                <a:extLst>
                  <a:ext uri="{0D108BD9-81ED-4DB2-BD59-A6C34878D82A}">
                    <a16:rowId xmlns:a16="http://schemas.microsoft.com/office/drawing/2014/main" val="3424738275"/>
                  </a:ext>
                </a:extLst>
              </a:tr>
              <a:tr h="213417">
                <a:tc>
                  <a:txBody>
                    <a:bodyPr/>
                    <a:lstStyle/>
                    <a:p>
                      <a:r>
                        <a:rPr lang="fr-FR" sz="1600"/>
                        <a:t>16 September 2010</a:t>
                      </a:r>
                    </a:p>
                  </a:txBody>
                  <a:tcPr marL="63746" marR="63746" marT="31873" marB="31873" anchor="ctr"/>
                </a:tc>
                <a:tc>
                  <a:txBody>
                    <a:bodyPr/>
                    <a:lstStyle/>
                    <a:p>
                      <a:r>
                        <a:rPr lang="fr-FR" sz="1600">
                          <a:hlinkClick r:id="rId5"/>
                        </a:rPr>
                        <a:t>Last Call Working Draft</a:t>
                      </a:r>
                      <a:endParaRPr lang="fr-FR" sz="1600"/>
                    </a:p>
                  </a:txBody>
                  <a:tcPr marL="63746" marR="63746" marT="31873" marB="31873" anchor="ctr"/>
                </a:tc>
                <a:extLst>
                  <a:ext uri="{0D108BD9-81ED-4DB2-BD59-A6C34878D82A}">
                    <a16:rowId xmlns:a16="http://schemas.microsoft.com/office/drawing/2014/main" val="3776415678"/>
                  </a:ext>
                </a:extLst>
              </a:tr>
              <a:tr h="213417">
                <a:tc>
                  <a:txBody>
                    <a:bodyPr/>
                    <a:lstStyle/>
                    <a:p>
                      <a:r>
                        <a:rPr lang="fr-FR" sz="1600"/>
                        <a:t>15 December 2009</a:t>
                      </a:r>
                    </a:p>
                  </a:txBody>
                  <a:tcPr marL="63746" marR="63746" marT="31873" marB="31873" anchor="ctr"/>
                </a:tc>
                <a:tc>
                  <a:txBody>
                    <a:bodyPr/>
                    <a:lstStyle/>
                    <a:p>
                      <a:r>
                        <a:rPr lang="fr-FR" sz="1600">
                          <a:hlinkClick r:id="rId6"/>
                        </a:rPr>
                        <a:t>Working Draft</a:t>
                      </a:r>
                      <a:endParaRPr lang="fr-FR" sz="1600"/>
                    </a:p>
                  </a:txBody>
                  <a:tcPr marL="63746" marR="63746" marT="31873" marB="31873" anchor="ctr"/>
                </a:tc>
                <a:extLst>
                  <a:ext uri="{0D108BD9-81ED-4DB2-BD59-A6C34878D82A}">
                    <a16:rowId xmlns:a16="http://schemas.microsoft.com/office/drawing/2014/main" val="610501885"/>
                  </a:ext>
                </a:extLst>
              </a:tr>
              <a:tr h="213417">
                <a:tc>
                  <a:txBody>
                    <a:bodyPr/>
                    <a:lstStyle/>
                    <a:p>
                      <a:r>
                        <a:rPr lang="fr-FR" sz="1600"/>
                        <a:t>24 February 2009</a:t>
                      </a:r>
                    </a:p>
                  </a:txBody>
                  <a:tcPr marL="63746" marR="63746" marT="31873" marB="31873" anchor="ctr"/>
                </a:tc>
                <a:tc>
                  <a:txBody>
                    <a:bodyPr/>
                    <a:lstStyle/>
                    <a:p>
                      <a:r>
                        <a:rPr lang="fr-FR" sz="1600">
                          <a:hlinkClick r:id="rId7"/>
                        </a:rPr>
                        <a:t>Last Call Working Draft</a:t>
                      </a:r>
                      <a:endParaRPr lang="fr-FR" sz="1600"/>
                    </a:p>
                  </a:txBody>
                  <a:tcPr marL="63746" marR="63746" marT="31873" marB="31873" anchor="ctr"/>
                </a:tc>
                <a:extLst>
                  <a:ext uri="{0D108BD9-81ED-4DB2-BD59-A6C34878D82A}">
                    <a16:rowId xmlns:a16="http://schemas.microsoft.com/office/drawing/2014/main" val="2299813364"/>
                  </a:ext>
                </a:extLst>
              </a:tr>
              <a:tr h="213417">
                <a:tc>
                  <a:txBody>
                    <a:bodyPr/>
                    <a:lstStyle/>
                    <a:p>
                      <a:r>
                        <a:rPr lang="fr-FR" sz="1600"/>
                        <a:t>6 August 2008</a:t>
                      </a:r>
                    </a:p>
                  </a:txBody>
                  <a:tcPr marL="63746" marR="63746" marT="31873" marB="31873" anchor="ctr"/>
                </a:tc>
                <a:tc>
                  <a:txBody>
                    <a:bodyPr/>
                    <a:lstStyle/>
                    <a:p>
                      <a:r>
                        <a:rPr lang="fr-FR" sz="1600" dirty="0" err="1">
                          <a:hlinkClick r:id="rId8"/>
                        </a:rPr>
                        <a:t>Working</a:t>
                      </a:r>
                      <a:r>
                        <a:rPr lang="fr-FR" sz="1600" dirty="0">
                          <a:hlinkClick r:id="rId8"/>
                        </a:rPr>
                        <a:t> Draft</a:t>
                      </a:r>
                      <a:endParaRPr lang="fr-FR" sz="1600" dirty="0"/>
                    </a:p>
                  </a:txBody>
                  <a:tcPr marL="63746" marR="63746" marT="31873" marB="31873" anchor="ctr"/>
                </a:tc>
                <a:extLst>
                  <a:ext uri="{0D108BD9-81ED-4DB2-BD59-A6C34878D82A}">
                    <a16:rowId xmlns:a16="http://schemas.microsoft.com/office/drawing/2014/main" val="3534898068"/>
                  </a:ext>
                </a:extLst>
              </a:tr>
              <a:tr h="213417">
                <a:tc>
                  <a:txBody>
                    <a:bodyPr/>
                    <a:lstStyle/>
                    <a:p>
                      <a:r>
                        <a:rPr lang="fr-FR" sz="1600"/>
                        <a:t>4 February 2008</a:t>
                      </a:r>
                    </a:p>
                  </a:txBody>
                  <a:tcPr marL="63746" marR="63746" marT="31873" marB="31873" anchor="ctr"/>
                </a:tc>
                <a:tc>
                  <a:txBody>
                    <a:bodyPr/>
                    <a:lstStyle/>
                    <a:p>
                      <a:r>
                        <a:rPr lang="fr-FR" sz="1600">
                          <a:hlinkClick r:id="rId9"/>
                        </a:rPr>
                        <a:t>Working Draft</a:t>
                      </a:r>
                      <a:endParaRPr lang="fr-FR" sz="1600"/>
                    </a:p>
                  </a:txBody>
                  <a:tcPr marL="63746" marR="63746" marT="31873" marB="31873" anchor="ctr"/>
                </a:tc>
                <a:extLst>
                  <a:ext uri="{0D108BD9-81ED-4DB2-BD59-A6C34878D82A}">
                    <a16:rowId xmlns:a16="http://schemas.microsoft.com/office/drawing/2014/main" val="1788973785"/>
                  </a:ext>
                </a:extLst>
              </a:tr>
              <a:tr h="213417">
                <a:tc>
                  <a:txBody>
                    <a:bodyPr/>
                    <a:lstStyle/>
                    <a:p>
                      <a:r>
                        <a:rPr lang="fr-FR" sz="1600"/>
                        <a:t>19 October 2007</a:t>
                      </a:r>
                    </a:p>
                  </a:txBody>
                  <a:tcPr marL="63746" marR="63746" marT="31873" marB="31873" anchor="ctr"/>
                </a:tc>
                <a:tc>
                  <a:txBody>
                    <a:bodyPr/>
                    <a:lstStyle/>
                    <a:p>
                      <a:r>
                        <a:rPr lang="fr-FR" sz="1600">
                          <a:hlinkClick r:id="rId10"/>
                        </a:rPr>
                        <a:t>Working Draft</a:t>
                      </a:r>
                      <a:endParaRPr lang="fr-FR" sz="1600"/>
                    </a:p>
                  </a:txBody>
                  <a:tcPr marL="63746" marR="63746" marT="31873" marB="31873" anchor="ctr"/>
                </a:tc>
                <a:extLst>
                  <a:ext uri="{0D108BD9-81ED-4DB2-BD59-A6C34878D82A}">
                    <a16:rowId xmlns:a16="http://schemas.microsoft.com/office/drawing/2014/main" val="3005373937"/>
                  </a:ext>
                </a:extLst>
              </a:tr>
              <a:tr h="213417">
                <a:tc>
                  <a:txBody>
                    <a:bodyPr/>
                    <a:lstStyle/>
                    <a:p>
                      <a:r>
                        <a:rPr lang="fr-FR" sz="1600"/>
                        <a:t>19 October 2007</a:t>
                      </a:r>
                    </a:p>
                  </a:txBody>
                  <a:tcPr marL="63746" marR="63746" marT="31873" marB="31873" anchor="ctr"/>
                </a:tc>
                <a:tc>
                  <a:txBody>
                    <a:bodyPr/>
                    <a:lstStyle/>
                    <a:p>
                      <a:r>
                        <a:rPr lang="fr-FR" sz="1600" dirty="0" err="1">
                          <a:hlinkClick r:id="rId11"/>
                        </a:rPr>
                        <a:t>Working</a:t>
                      </a:r>
                      <a:r>
                        <a:rPr lang="fr-FR" sz="1600" dirty="0">
                          <a:hlinkClick r:id="rId11"/>
                        </a:rPr>
                        <a:t> Draft</a:t>
                      </a:r>
                      <a:endParaRPr lang="fr-FR" sz="1600" dirty="0"/>
                    </a:p>
                  </a:txBody>
                  <a:tcPr marL="63746" marR="63746" marT="31873" marB="31873" anchor="ctr"/>
                </a:tc>
                <a:extLst>
                  <a:ext uri="{0D108BD9-81ED-4DB2-BD59-A6C34878D82A}">
                    <a16:rowId xmlns:a16="http://schemas.microsoft.com/office/drawing/2014/main" val="3519943792"/>
                  </a:ext>
                </a:extLst>
              </a:tr>
              <a:tr h="213417">
                <a:tc>
                  <a:txBody>
                    <a:bodyPr/>
                    <a:lstStyle/>
                    <a:p>
                      <a:r>
                        <a:rPr lang="fr-FR" sz="1600"/>
                        <a:t>1 June 2007</a:t>
                      </a:r>
                    </a:p>
                  </a:txBody>
                  <a:tcPr marL="63746" marR="63746" marT="31873" marB="31873" anchor="ctr"/>
                </a:tc>
                <a:tc>
                  <a:txBody>
                    <a:bodyPr/>
                    <a:lstStyle/>
                    <a:p>
                      <a:r>
                        <a:rPr lang="fr-FR" sz="1600" dirty="0" err="1">
                          <a:hlinkClick r:id="rId12"/>
                        </a:rPr>
                        <a:t>Working</a:t>
                      </a:r>
                      <a:r>
                        <a:rPr lang="fr-FR" sz="1600" dirty="0">
                          <a:hlinkClick r:id="rId12"/>
                        </a:rPr>
                        <a:t> Draft</a:t>
                      </a:r>
                      <a:endParaRPr lang="fr-FR" sz="1600" dirty="0"/>
                    </a:p>
                  </a:txBody>
                  <a:tcPr marL="63746" marR="63746" marT="31873" marB="31873" anchor="ctr"/>
                </a:tc>
                <a:extLst>
                  <a:ext uri="{0D108BD9-81ED-4DB2-BD59-A6C34878D82A}">
                    <a16:rowId xmlns:a16="http://schemas.microsoft.com/office/drawing/2014/main" val="455393357"/>
                  </a:ext>
                </a:extLst>
              </a:tr>
              <a:tr h="213417">
                <a:tc>
                  <a:txBody>
                    <a:bodyPr/>
                    <a:lstStyle/>
                    <a:p>
                      <a:r>
                        <a:rPr lang="fr-FR" sz="1600"/>
                        <a:t>1 June 2007</a:t>
                      </a:r>
                    </a:p>
                  </a:txBody>
                  <a:tcPr marL="63746" marR="63746" marT="31873" marB="31873" anchor="ctr"/>
                </a:tc>
                <a:tc>
                  <a:txBody>
                    <a:bodyPr/>
                    <a:lstStyle/>
                    <a:p>
                      <a:r>
                        <a:rPr lang="fr-FR" sz="1600">
                          <a:hlinkClick r:id="rId13"/>
                        </a:rPr>
                        <a:t>Working Draft</a:t>
                      </a:r>
                      <a:endParaRPr lang="fr-FR" sz="1600"/>
                    </a:p>
                  </a:txBody>
                  <a:tcPr marL="63746" marR="63746" marT="31873" marB="31873" anchor="ctr"/>
                </a:tc>
                <a:extLst>
                  <a:ext uri="{0D108BD9-81ED-4DB2-BD59-A6C34878D82A}">
                    <a16:rowId xmlns:a16="http://schemas.microsoft.com/office/drawing/2014/main" val="4224994878"/>
                  </a:ext>
                </a:extLst>
              </a:tr>
              <a:tr h="213417">
                <a:tc>
                  <a:txBody>
                    <a:bodyPr/>
                    <a:lstStyle/>
                    <a:p>
                      <a:r>
                        <a:rPr lang="fr-FR" sz="1600"/>
                        <a:t>20 December 2006</a:t>
                      </a:r>
                    </a:p>
                  </a:txBody>
                  <a:tcPr marL="63746" marR="63746" marT="31873" marB="31873" anchor="ctr"/>
                </a:tc>
                <a:tc>
                  <a:txBody>
                    <a:bodyPr/>
                    <a:lstStyle/>
                    <a:p>
                      <a:r>
                        <a:rPr lang="fr-FR" sz="1600">
                          <a:hlinkClick r:id="rId14"/>
                        </a:rPr>
                        <a:t>Working Draft</a:t>
                      </a:r>
                      <a:endParaRPr lang="fr-FR" sz="1600"/>
                    </a:p>
                  </a:txBody>
                  <a:tcPr marL="63746" marR="63746" marT="31873" marB="31873" anchor="ctr"/>
                </a:tc>
                <a:extLst>
                  <a:ext uri="{0D108BD9-81ED-4DB2-BD59-A6C34878D82A}">
                    <a16:rowId xmlns:a16="http://schemas.microsoft.com/office/drawing/2014/main" val="755217619"/>
                  </a:ext>
                </a:extLst>
              </a:tr>
              <a:tr h="213417">
                <a:tc>
                  <a:txBody>
                    <a:bodyPr/>
                    <a:lstStyle/>
                    <a:p>
                      <a:r>
                        <a:rPr lang="fr-FR" sz="1600"/>
                        <a:t>20 December 2006</a:t>
                      </a:r>
                    </a:p>
                  </a:txBody>
                  <a:tcPr marL="63746" marR="63746" marT="31873" marB="31873" anchor="ctr"/>
                </a:tc>
                <a:tc>
                  <a:txBody>
                    <a:bodyPr/>
                    <a:lstStyle/>
                    <a:p>
                      <a:r>
                        <a:rPr lang="fr-FR" sz="1600">
                          <a:hlinkClick r:id="rId15"/>
                        </a:rPr>
                        <a:t>Working Draft</a:t>
                      </a:r>
                      <a:endParaRPr lang="fr-FR" sz="1600"/>
                    </a:p>
                  </a:txBody>
                  <a:tcPr marL="63746" marR="63746" marT="31873" marB="31873" anchor="ctr"/>
                </a:tc>
                <a:extLst>
                  <a:ext uri="{0D108BD9-81ED-4DB2-BD59-A6C34878D82A}">
                    <a16:rowId xmlns:a16="http://schemas.microsoft.com/office/drawing/2014/main" val="4023183338"/>
                  </a:ext>
                </a:extLst>
              </a:tr>
              <a:tr h="213417">
                <a:tc>
                  <a:txBody>
                    <a:bodyPr/>
                    <a:lstStyle/>
                    <a:p>
                      <a:r>
                        <a:rPr lang="fr-FR" sz="1600"/>
                        <a:t>26 September 2006</a:t>
                      </a:r>
                    </a:p>
                  </a:txBody>
                  <a:tcPr marL="63746" marR="63746" marT="31873" marB="31873" anchor="ctr"/>
                </a:tc>
                <a:tc>
                  <a:txBody>
                    <a:bodyPr/>
                    <a:lstStyle/>
                    <a:p>
                      <a:r>
                        <a:rPr lang="fr-FR" sz="1600" dirty="0" err="1">
                          <a:hlinkClick r:id="rId16"/>
                        </a:rPr>
                        <a:t>Working</a:t>
                      </a:r>
                      <a:r>
                        <a:rPr lang="fr-FR" sz="1600" dirty="0">
                          <a:hlinkClick r:id="rId16"/>
                        </a:rPr>
                        <a:t> Draft</a:t>
                      </a:r>
                      <a:endParaRPr lang="fr-FR" sz="1600" dirty="0"/>
                    </a:p>
                  </a:txBody>
                  <a:tcPr marL="63746" marR="63746" marT="31873" marB="31873" anchor="ctr"/>
                </a:tc>
                <a:extLst>
                  <a:ext uri="{0D108BD9-81ED-4DB2-BD59-A6C34878D82A}">
                    <a16:rowId xmlns:a16="http://schemas.microsoft.com/office/drawing/2014/main" val="1034696116"/>
                  </a:ext>
                </a:extLst>
              </a:tr>
              <a:tr h="213417">
                <a:tc>
                  <a:txBody>
                    <a:bodyPr/>
                    <a:lstStyle/>
                    <a:p>
                      <a:r>
                        <a:rPr lang="fr-FR" sz="1600" dirty="0"/>
                        <a:t>26 </a:t>
                      </a:r>
                      <a:r>
                        <a:rPr lang="fr-FR" sz="1600" dirty="0" err="1"/>
                        <a:t>September</a:t>
                      </a:r>
                      <a:r>
                        <a:rPr lang="fr-FR" sz="1600" dirty="0"/>
                        <a:t> 2006</a:t>
                      </a:r>
                    </a:p>
                  </a:txBody>
                  <a:tcPr marL="63746" marR="63746" marT="31873" marB="31873" anchor="ctr"/>
                </a:tc>
                <a:tc>
                  <a:txBody>
                    <a:bodyPr/>
                    <a:lstStyle/>
                    <a:p>
                      <a:r>
                        <a:rPr lang="fr-FR" sz="1600" dirty="0" err="1">
                          <a:hlinkClick r:id="rId17"/>
                        </a:rPr>
                        <a:t>Working</a:t>
                      </a:r>
                      <a:r>
                        <a:rPr lang="fr-FR" sz="1600" dirty="0">
                          <a:hlinkClick r:id="rId17"/>
                        </a:rPr>
                        <a:t> Draft</a:t>
                      </a:r>
                      <a:endParaRPr lang="fr-FR" sz="1600" dirty="0"/>
                    </a:p>
                  </a:txBody>
                  <a:tcPr marL="63746" marR="63746" marT="31873" marB="31873" anchor="ctr"/>
                </a:tc>
                <a:extLst>
                  <a:ext uri="{0D108BD9-81ED-4DB2-BD59-A6C34878D82A}">
                    <a16:rowId xmlns:a16="http://schemas.microsoft.com/office/drawing/2014/main" val="4042718193"/>
                  </a:ext>
                </a:extLst>
              </a:tr>
            </a:tbl>
          </a:graphicData>
        </a:graphic>
      </p:graphicFrame>
      <p:sp>
        <p:nvSpPr>
          <p:cNvPr id="5" name="Rectangle 1">
            <a:extLst>
              <a:ext uri="{FF2B5EF4-FFF2-40B4-BE49-F238E27FC236}">
                <a16:creationId xmlns:a16="http://schemas.microsoft.com/office/drawing/2014/main" id="{FA3D83EA-0343-C51B-B259-904EADC41F07}"/>
              </a:ext>
            </a:extLst>
          </p:cNvPr>
          <p:cNvSpPr>
            <a:spLocks noChangeArrowheads="1"/>
          </p:cNvSpPr>
          <p:nvPr/>
        </p:nvSpPr>
        <p:spPr bwMode="auto">
          <a:xfrm>
            <a:off x="551384" y="775737"/>
            <a:ext cx="40529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1200" b="1" dirty="0">
                <a:latin typeface="Arial" panose="020B0604020202020204" pitchFamily="34" charset="0"/>
              </a:rPr>
              <a:t>Accessible Rich Internet Applications (WAI-ARIA) 1.0</a:t>
            </a:r>
          </a:p>
        </p:txBody>
      </p:sp>
      <p:graphicFrame>
        <p:nvGraphicFramePr>
          <p:cNvPr id="9" name="Tableau 8">
            <a:extLst>
              <a:ext uri="{FF2B5EF4-FFF2-40B4-BE49-F238E27FC236}">
                <a16:creationId xmlns:a16="http://schemas.microsoft.com/office/drawing/2014/main" id="{9873DAA6-2154-B599-BE8D-C6CD465BB971}"/>
              </a:ext>
            </a:extLst>
          </p:cNvPr>
          <p:cNvGraphicFramePr>
            <a:graphicFrameLocks noGrp="1"/>
          </p:cNvGraphicFramePr>
          <p:nvPr>
            <p:extLst>
              <p:ext uri="{D42A27DB-BD31-4B8C-83A1-F6EECF244321}">
                <p14:modId xmlns:p14="http://schemas.microsoft.com/office/powerpoint/2010/main" val="2389684618"/>
              </p:ext>
            </p:extLst>
          </p:nvPr>
        </p:nvGraphicFramePr>
        <p:xfrm>
          <a:off x="6456039" y="1122028"/>
          <a:ext cx="5076872" cy="5475324"/>
        </p:xfrm>
        <a:graphic>
          <a:graphicData uri="http://schemas.openxmlformats.org/drawingml/2006/table">
            <a:tbl>
              <a:tblPr>
                <a:tableStyleId>{284E427A-3D55-4303-BF80-6455036E1DE7}</a:tableStyleId>
              </a:tblPr>
              <a:tblGrid>
                <a:gridCol w="2016225">
                  <a:extLst>
                    <a:ext uri="{9D8B030D-6E8A-4147-A177-3AD203B41FA5}">
                      <a16:colId xmlns:a16="http://schemas.microsoft.com/office/drawing/2014/main" val="2070405967"/>
                    </a:ext>
                  </a:extLst>
                </a:gridCol>
                <a:gridCol w="3060647">
                  <a:extLst>
                    <a:ext uri="{9D8B030D-6E8A-4147-A177-3AD203B41FA5}">
                      <a16:colId xmlns:a16="http://schemas.microsoft.com/office/drawing/2014/main" val="680645953"/>
                    </a:ext>
                  </a:extLst>
                </a:gridCol>
              </a:tblGrid>
              <a:tr h="312591">
                <a:tc>
                  <a:txBody>
                    <a:bodyPr/>
                    <a:lstStyle/>
                    <a:p>
                      <a:pPr algn="ctr"/>
                      <a:r>
                        <a:rPr lang="fr-FR" sz="1600" dirty="0">
                          <a:effectLst/>
                        </a:rPr>
                        <a:t>Date</a:t>
                      </a:r>
                    </a:p>
                  </a:txBody>
                  <a:tcPr marL="88744" marR="88744" marT="44372" marB="44372" anchor="ctr">
                    <a:solidFill>
                      <a:schemeClr val="accent1">
                        <a:lumMod val="20000"/>
                        <a:lumOff val="80000"/>
                      </a:schemeClr>
                    </a:solidFill>
                  </a:tcPr>
                </a:tc>
                <a:tc>
                  <a:txBody>
                    <a:bodyPr/>
                    <a:lstStyle/>
                    <a:p>
                      <a:pPr algn="ctr"/>
                      <a:r>
                        <a:rPr lang="fr-FR" sz="1600" dirty="0" err="1"/>
                        <a:t>Status</a:t>
                      </a:r>
                      <a:endParaRPr lang="fr-FR" sz="1600" dirty="0"/>
                    </a:p>
                  </a:txBody>
                  <a:tcPr marL="88744" marR="88744" marT="44372" marB="44372" anchor="ctr">
                    <a:solidFill>
                      <a:schemeClr val="accent1">
                        <a:lumMod val="20000"/>
                        <a:lumOff val="80000"/>
                      </a:schemeClr>
                    </a:solidFill>
                  </a:tcPr>
                </a:tc>
                <a:extLst>
                  <a:ext uri="{0D108BD9-81ED-4DB2-BD59-A6C34878D82A}">
                    <a16:rowId xmlns:a16="http://schemas.microsoft.com/office/drawing/2014/main" val="1647073332"/>
                  </a:ext>
                </a:extLst>
              </a:tr>
              <a:tr h="541773">
                <a:tc>
                  <a:txBody>
                    <a:bodyPr/>
                    <a:lstStyle/>
                    <a:p>
                      <a:r>
                        <a:rPr lang="fr-FR" sz="1600"/>
                        <a:t>14 December 2017</a:t>
                      </a:r>
                    </a:p>
                  </a:txBody>
                  <a:tcPr marL="88744" marR="88744" marT="44372" marB="44372" anchor="ctr"/>
                </a:tc>
                <a:tc>
                  <a:txBody>
                    <a:bodyPr/>
                    <a:lstStyle/>
                    <a:p>
                      <a:r>
                        <a:rPr lang="fr-FR" sz="1600">
                          <a:hlinkClick r:id="rId18"/>
                        </a:rPr>
                        <a:t>Recommendation</a:t>
                      </a:r>
                      <a:endParaRPr lang="fr-FR" sz="1600"/>
                    </a:p>
                  </a:txBody>
                  <a:tcPr marL="88744" marR="88744" marT="44372" marB="44372" anchor="ctr"/>
                </a:tc>
                <a:extLst>
                  <a:ext uri="{0D108BD9-81ED-4DB2-BD59-A6C34878D82A}">
                    <a16:rowId xmlns:a16="http://schemas.microsoft.com/office/drawing/2014/main" val="1038323553"/>
                  </a:ext>
                </a:extLst>
              </a:tr>
              <a:tr h="541773">
                <a:tc>
                  <a:txBody>
                    <a:bodyPr/>
                    <a:lstStyle/>
                    <a:p>
                      <a:r>
                        <a:rPr lang="fr-FR" sz="1600" dirty="0"/>
                        <a:t>2 </a:t>
                      </a:r>
                      <a:r>
                        <a:rPr lang="fr-FR" sz="1600" dirty="0" err="1"/>
                        <a:t>November</a:t>
                      </a:r>
                      <a:r>
                        <a:rPr lang="fr-FR" sz="1600" dirty="0"/>
                        <a:t> 2017</a:t>
                      </a:r>
                    </a:p>
                  </a:txBody>
                  <a:tcPr marL="88744" marR="88744" marT="44372" marB="44372" anchor="ctr"/>
                </a:tc>
                <a:tc>
                  <a:txBody>
                    <a:bodyPr/>
                    <a:lstStyle/>
                    <a:p>
                      <a:r>
                        <a:rPr lang="fr-FR" sz="1600">
                          <a:hlinkClick r:id="rId19"/>
                        </a:rPr>
                        <a:t>Proposed Recommendation</a:t>
                      </a:r>
                      <a:endParaRPr lang="fr-FR" sz="1600"/>
                    </a:p>
                  </a:txBody>
                  <a:tcPr marL="88744" marR="88744" marT="44372" marB="44372" anchor="ctr"/>
                </a:tc>
                <a:extLst>
                  <a:ext uri="{0D108BD9-81ED-4DB2-BD59-A6C34878D82A}">
                    <a16:rowId xmlns:a16="http://schemas.microsoft.com/office/drawing/2014/main" val="1987443080"/>
                  </a:ext>
                </a:extLst>
              </a:tr>
              <a:tr h="770955">
                <a:tc>
                  <a:txBody>
                    <a:bodyPr/>
                    <a:lstStyle/>
                    <a:p>
                      <a:r>
                        <a:rPr lang="fr-FR" sz="1600" dirty="0"/>
                        <a:t>27 </a:t>
                      </a:r>
                      <a:r>
                        <a:rPr lang="fr-FR" sz="1600" dirty="0" err="1"/>
                        <a:t>October</a:t>
                      </a:r>
                      <a:r>
                        <a:rPr lang="fr-FR" sz="1600" dirty="0"/>
                        <a:t> 2016</a:t>
                      </a:r>
                    </a:p>
                  </a:txBody>
                  <a:tcPr marL="88744" marR="88744" marT="44372" marB="44372" anchor="ctr"/>
                </a:tc>
                <a:tc>
                  <a:txBody>
                    <a:bodyPr/>
                    <a:lstStyle/>
                    <a:p>
                      <a:r>
                        <a:rPr lang="fr-FR" sz="1600">
                          <a:hlinkClick r:id="rId20"/>
                        </a:rPr>
                        <a:t>Candidate Recommendation Snapshot</a:t>
                      </a:r>
                      <a:endParaRPr lang="fr-FR" sz="1600"/>
                    </a:p>
                  </a:txBody>
                  <a:tcPr marL="88744" marR="88744" marT="44372" marB="44372" anchor="ctr"/>
                </a:tc>
                <a:extLst>
                  <a:ext uri="{0D108BD9-81ED-4DB2-BD59-A6C34878D82A}">
                    <a16:rowId xmlns:a16="http://schemas.microsoft.com/office/drawing/2014/main" val="2340382421"/>
                  </a:ext>
                </a:extLst>
              </a:tr>
              <a:tr h="312591">
                <a:tc>
                  <a:txBody>
                    <a:bodyPr/>
                    <a:lstStyle/>
                    <a:p>
                      <a:r>
                        <a:rPr lang="fr-FR" sz="1600"/>
                        <a:t>21 July 2016</a:t>
                      </a:r>
                    </a:p>
                  </a:txBody>
                  <a:tcPr marL="88744" marR="88744" marT="44372" marB="44372" anchor="ctr"/>
                </a:tc>
                <a:tc>
                  <a:txBody>
                    <a:bodyPr/>
                    <a:lstStyle/>
                    <a:p>
                      <a:r>
                        <a:rPr lang="fr-FR" sz="1600">
                          <a:hlinkClick r:id="rId21"/>
                        </a:rPr>
                        <a:t>Working Draft</a:t>
                      </a:r>
                      <a:endParaRPr lang="fr-FR" sz="1600"/>
                    </a:p>
                  </a:txBody>
                  <a:tcPr marL="88744" marR="88744" marT="44372" marB="44372" anchor="ctr"/>
                </a:tc>
                <a:extLst>
                  <a:ext uri="{0D108BD9-81ED-4DB2-BD59-A6C34878D82A}">
                    <a16:rowId xmlns:a16="http://schemas.microsoft.com/office/drawing/2014/main" val="190496391"/>
                  </a:ext>
                </a:extLst>
              </a:tr>
              <a:tr h="312591">
                <a:tc>
                  <a:txBody>
                    <a:bodyPr/>
                    <a:lstStyle/>
                    <a:p>
                      <a:r>
                        <a:rPr lang="fr-FR" sz="1600" dirty="0"/>
                        <a:t>17 March 2016</a:t>
                      </a:r>
                    </a:p>
                  </a:txBody>
                  <a:tcPr marL="88744" marR="88744" marT="44372" marB="44372" anchor="ctr"/>
                </a:tc>
                <a:tc>
                  <a:txBody>
                    <a:bodyPr/>
                    <a:lstStyle/>
                    <a:p>
                      <a:r>
                        <a:rPr lang="fr-FR" sz="1600">
                          <a:hlinkClick r:id="rId22"/>
                        </a:rPr>
                        <a:t>Working Draft</a:t>
                      </a:r>
                      <a:endParaRPr lang="fr-FR" sz="1600"/>
                    </a:p>
                  </a:txBody>
                  <a:tcPr marL="88744" marR="88744" marT="44372" marB="44372" anchor="ctr"/>
                </a:tc>
                <a:extLst>
                  <a:ext uri="{0D108BD9-81ED-4DB2-BD59-A6C34878D82A}">
                    <a16:rowId xmlns:a16="http://schemas.microsoft.com/office/drawing/2014/main" val="3264139101"/>
                  </a:ext>
                </a:extLst>
              </a:tr>
              <a:tr h="541773">
                <a:tc>
                  <a:txBody>
                    <a:bodyPr/>
                    <a:lstStyle/>
                    <a:p>
                      <a:r>
                        <a:rPr lang="fr-FR" sz="1600" dirty="0"/>
                        <a:t>19 </a:t>
                      </a:r>
                      <a:r>
                        <a:rPr lang="fr-FR" sz="1600" dirty="0" err="1"/>
                        <a:t>November</a:t>
                      </a:r>
                      <a:r>
                        <a:rPr lang="fr-FR" sz="1600" dirty="0"/>
                        <a:t> 2015</a:t>
                      </a:r>
                    </a:p>
                  </a:txBody>
                  <a:tcPr marL="88744" marR="88744" marT="44372" marB="44372" anchor="ctr"/>
                </a:tc>
                <a:tc>
                  <a:txBody>
                    <a:bodyPr/>
                    <a:lstStyle/>
                    <a:p>
                      <a:r>
                        <a:rPr lang="fr-FR" sz="1600">
                          <a:hlinkClick r:id="rId23"/>
                        </a:rPr>
                        <a:t>Working Draft</a:t>
                      </a:r>
                      <a:endParaRPr lang="fr-FR" sz="1600"/>
                    </a:p>
                  </a:txBody>
                  <a:tcPr marL="88744" marR="88744" marT="44372" marB="44372" anchor="ctr"/>
                </a:tc>
                <a:extLst>
                  <a:ext uri="{0D108BD9-81ED-4DB2-BD59-A6C34878D82A}">
                    <a16:rowId xmlns:a16="http://schemas.microsoft.com/office/drawing/2014/main" val="2701487685"/>
                  </a:ext>
                </a:extLst>
              </a:tr>
              <a:tr h="312591">
                <a:tc>
                  <a:txBody>
                    <a:bodyPr/>
                    <a:lstStyle/>
                    <a:p>
                      <a:r>
                        <a:rPr lang="fr-FR" sz="1600"/>
                        <a:t>14 July 2015</a:t>
                      </a:r>
                    </a:p>
                  </a:txBody>
                  <a:tcPr marL="88744" marR="88744" marT="44372" marB="44372" anchor="ctr"/>
                </a:tc>
                <a:tc>
                  <a:txBody>
                    <a:bodyPr/>
                    <a:lstStyle/>
                    <a:p>
                      <a:r>
                        <a:rPr lang="fr-FR" sz="1600">
                          <a:hlinkClick r:id="rId24"/>
                        </a:rPr>
                        <a:t>Working Draft</a:t>
                      </a:r>
                      <a:endParaRPr lang="fr-FR" sz="1600"/>
                    </a:p>
                  </a:txBody>
                  <a:tcPr marL="88744" marR="88744" marT="44372" marB="44372" anchor="ctr"/>
                </a:tc>
                <a:extLst>
                  <a:ext uri="{0D108BD9-81ED-4DB2-BD59-A6C34878D82A}">
                    <a16:rowId xmlns:a16="http://schemas.microsoft.com/office/drawing/2014/main" val="3627570899"/>
                  </a:ext>
                </a:extLst>
              </a:tr>
              <a:tr h="312591">
                <a:tc>
                  <a:txBody>
                    <a:bodyPr/>
                    <a:lstStyle/>
                    <a:p>
                      <a:r>
                        <a:rPr lang="fr-FR" sz="1600"/>
                        <a:t>14 May 2015</a:t>
                      </a:r>
                    </a:p>
                  </a:txBody>
                  <a:tcPr marL="88744" marR="88744" marT="44372" marB="44372" anchor="ctr"/>
                </a:tc>
                <a:tc>
                  <a:txBody>
                    <a:bodyPr/>
                    <a:lstStyle/>
                    <a:p>
                      <a:r>
                        <a:rPr lang="fr-FR" sz="1600" dirty="0" err="1">
                          <a:hlinkClick r:id="rId25"/>
                        </a:rPr>
                        <a:t>Working</a:t>
                      </a:r>
                      <a:r>
                        <a:rPr lang="fr-FR" sz="1600" dirty="0">
                          <a:hlinkClick r:id="rId25"/>
                        </a:rPr>
                        <a:t> Draft</a:t>
                      </a:r>
                      <a:endParaRPr lang="fr-FR" sz="1600" dirty="0"/>
                    </a:p>
                  </a:txBody>
                  <a:tcPr marL="88744" marR="88744" marT="44372" marB="44372" anchor="ctr"/>
                </a:tc>
                <a:extLst>
                  <a:ext uri="{0D108BD9-81ED-4DB2-BD59-A6C34878D82A}">
                    <a16:rowId xmlns:a16="http://schemas.microsoft.com/office/drawing/2014/main" val="601239397"/>
                  </a:ext>
                </a:extLst>
              </a:tr>
              <a:tr h="541773">
                <a:tc>
                  <a:txBody>
                    <a:bodyPr/>
                    <a:lstStyle/>
                    <a:p>
                      <a:r>
                        <a:rPr lang="fr-FR" sz="1600"/>
                        <a:t>11 December 2014</a:t>
                      </a:r>
                    </a:p>
                  </a:txBody>
                  <a:tcPr marL="88744" marR="88744" marT="44372" marB="44372" anchor="ctr"/>
                </a:tc>
                <a:tc>
                  <a:txBody>
                    <a:bodyPr/>
                    <a:lstStyle/>
                    <a:p>
                      <a:r>
                        <a:rPr lang="fr-FR" sz="1600">
                          <a:hlinkClick r:id="rId26"/>
                        </a:rPr>
                        <a:t>Working Draft</a:t>
                      </a:r>
                      <a:endParaRPr lang="fr-FR" sz="1600"/>
                    </a:p>
                  </a:txBody>
                  <a:tcPr marL="88744" marR="88744" marT="44372" marB="44372" anchor="ctr"/>
                </a:tc>
                <a:extLst>
                  <a:ext uri="{0D108BD9-81ED-4DB2-BD59-A6C34878D82A}">
                    <a16:rowId xmlns:a16="http://schemas.microsoft.com/office/drawing/2014/main" val="244716227"/>
                  </a:ext>
                </a:extLst>
              </a:tr>
              <a:tr h="312591">
                <a:tc>
                  <a:txBody>
                    <a:bodyPr/>
                    <a:lstStyle/>
                    <a:p>
                      <a:r>
                        <a:rPr lang="fr-FR" sz="1600"/>
                        <a:t>12 June 2014</a:t>
                      </a:r>
                    </a:p>
                  </a:txBody>
                  <a:tcPr marL="88744" marR="88744" marT="44372" marB="44372" anchor="ctr"/>
                </a:tc>
                <a:tc>
                  <a:txBody>
                    <a:bodyPr/>
                    <a:lstStyle/>
                    <a:p>
                      <a:r>
                        <a:rPr lang="fr-FR" sz="1600">
                          <a:hlinkClick r:id="rId27"/>
                        </a:rPr>
                        <a:t>Working Draft</a:t>
                      </a:r>
                      <a:endParaRPr lang="fr-FR" sz="1600"/>
                    </a:p>
                  </a:txBody>
                  <a:tcPr marL="88744" marR="88744" marT="44372" marB="44372" anchor="ctr"/>
                </a:tc>
                <a:extLst>
                  <a:ext uri="{0D108BD9-81ED-4DB2-BD59-A6C34878D82A}">
                    <a16:rowId xmlns:a16="http://schemas.microsoft.com/office/drawing/2014/main" val="3997556231"/>
                  </a:ext>
                </a:extLst>
              </a:tr>
              <a:tr h="541773">
                <a:tc>
                  <a:txBody>
                    <a:bodyPr/>
                    <a:lstStyle/>
                    <a:p>
                      <a:r>
                        <a:rPr lang="fr-FR" sz="1600" dirty="0"/>
                        <a:t>26 </a:t>
                      </a:r>
                      <a:r>
                        <a:rPr lang="fr-FR" sz="1600" dirty="0" err="1"/>
                        <a:t>September</a:t>
                      </a:r>
                      <a:r>
                        <a:rPr lang="fr-FR" sz="1600" dirty="0"/>
                        <a:t> 2013</a:t>
                      </a:r>
                    </a:p>
                  </a:txBody>
                  <a:tcPr marL="88744" marR="88744" marT="44372" marB="44372" anchor="ctr"/>
                </a:tc>
                <a:tc>
                  <a:txBody>
                    <a:bodyPr/>
                    <a:lstStyle/>
                    <a:p>
                      <a:r>
                        <a:rPr lang="fr-FR" sz="1600" dirty="0">
                          <a:hlinkClick r:id="rId28"/>
                        </a:rPr>
                        <a:t>First Public </a:t>
                      </a:r>
                      <a:r>
                        <a:rPr lang="fr-FR" sz="1600" dirty="0" err="1">
                          <a:hlinkClick r:id="rId28"/>
                        </a:rPr>
                        <a:t>Working</a:t>
                      </a:r>
                      <a:r>
                        <a:rPr lang="fr-FR" sz="1600" dirty="0">
                          <a:hlinkClick r:id="rId28"/>
                        </a:rPr>
                        <a:t> Draft</a:t>
                      </a:r>
                      <a:endParaRPr lang="fr-FR" sz="1600" dirty="0"/>
                    </a:p>
                  </a:txBody>
                  <a:tcPr marL="88744" marR="88744" marT="44372" marB="44372" anchor="ctr"/>
                </a:tc>
                <a:extLst>
                  <a:ext uri="{0D108BD9-81ED-4DB2-BD59-A6C34878D82A}">
                    <a16:rowId xmlns:a16="http://schemas.microsoft.com/office/drawing/2014/main" val="1056920455"/>
                  </a:ext>
                </a:extLst>
              </a:tr>
            </a:tbl>
          </a:graphicData>
        </a:graphic>
      </p:graphicFrame>
      <p:sp>
        <p:nvSpPr>
          <p:cNvPr id="10" name="Rectangle 2">
            <a:extLst>
              <a:ext uri="{FF2B5EF4-FFF2-40B4-BE49-F238E27FC236}">
                <a16:creationId xmlns:a16="http://schemas.microsoft.com/office/drawing/2014/main" id="{007E7B03-54DB-EEEE-CA26-F4BD0897F582}"/>
              </a:ext>
            </a:extLst>
          </p:cNvPr>
          <p:cNvSpPr>
            <a:spLocks noChangeArrowheads="1"/>
          </p:cNvSpPr>
          <p:nvPr/>
        </p:nvSpPr>
        <p:spPr bwMode="auto">
          <a:xfrm>
            <a:off x="6384032" y="775737"/>
            <a:ext cx="119641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fr-FR" altLang="fr-FR" sz="1200" b="1" dirty="0">
                <a:latin typeface="Arial" panose="020B0604020202020204" pitchFamily="34" charset="0"/>
              </a:rPr>
              <a:t>WAI-ARIA 1.1 </a:t>
            </a:r>
            <a:endParaRPr lang="fr-FR" altLang="fr-FR" dirty="0">
              <a:latin typeface="Arial" panose="020B0604020202020204" pitchFamily="34" charset="0"/>
            </a:endParaRPr>
          </a:p>
        </p:txBody>
      </p:sp>
    </p:spTree>
    <p:extLst>
      <p:ext uri="{BB962C8B-B14F-4D97-AF65-F5344CB8AC3E}">
        <p14:creationId xmlns:p14="http://schemas.microsoft.com/office/powerpoint/2010/main" val="3353976771"/>
      </p:ext>
    </p:extLst>
  </p:cSld>
  <p:clrMapOvr>
    <a:masterClrMapping/>
  </p:clrMapOvr>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
  <TotalTime>25502</TotalTime>
  <Words>2471</Words>
  <Application>Microsoft Office PowerPoint</Application>
  <PresentationFormat>Grand écran</PresentationFormat>
  <Paragraphs>582</Paragraphs>
  <Slides>31</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31</vt:i4>
      </vt:variant>
    </vt:vector>
  </HeadingPairs>
  <TitlesOfParts>
    <vt:vector size="43" baseType="lpstr">
      <vt:lpstr>Arial</vt:lpstr>
      <vt:lpstr>Calibri</vt:lpstr>
      <vt:lpstr>Courier New</vt:lpstr>
      <vt:lpstr>Georgia</vt:lpstr>
      <vt:lpstr>Helvetica 35 Thin</vt:lpstr>
      <vt:lpstr>Helvetica 45 Light</vt:lpstr>
      <vt:lpstr>Helvetica 55 Roman</vt:lpstr>
      <vt:lpstr>Helvetica 65 Medium</vt:lpstr>
      <vt:lpstr>Helvetica 75 Bold</vt:lpstr>
      <vt:lpstr>Verdana</vt:lpstr>
      <vt:lpstr>Wingdings</vt:lpstr>
      <vt:lpstr>blank</vt:lpstr>
      <vt:lpstr>ARIA  Accessible Rich Internet Application</vt:lpstr>
      <vt:lpstr>HTML 4, le Web à Papa !</vt:lpstr>
      <vt:lpstr>HTML 5, le Web des d’jeunes </vt:lpstr>
      <vt:lpstr>HTML 5 et l’accessibilité, des limites…</vt:lpstr>
      <vt:lpstr>Rappel, une aide technique ça marche comment ?</vt:lpstr>
      <vt:lpstr>Rappel, une aide technique ça marche comment ?</vt:lpstr>
      <vt:lpstr>Rappel, une aide technique ça marche comment ?</vt:lpstr>
      <vt:lpstr>ARIA, le messie</vt:lpstr>
      <vt:lpstr>Une brève histoire d’ARIA 1/2</vt:lpstr>
      <vt:lpstr>Une brève histoire d’ARIA 2/2</vt:lpstr>
      <vt:lpstr>ARIA, support</vt:lpstr>
      <vt:lpstr>Support d’Aria </vt:lpstr>
      <vt:lpstr>ARIA, les rôles 1/2</vt:lpstr>
      <vt:lpstr>ARIA, les rôles 2/2 </vt:lpstr>
      <vt:lpstr>ARIA, les attributs (les propriétés et les états)</vt:lpstr>
      <vt:lpstr>Les règles d’utilisation d’ARIA</vt:lpstr>
      <vt:lpstr>Les règles d’utilisation d’ARIA</vt:lpstr>
      <vt:lpstr>Les règles d’utilisation d’ARIA</vt:lpstr>
      <vt:lpstr>Les règles d’utilisation d’ARIA</vt:lpstr>
      <vt:lpstr>Les règles d’utilisation d’ARIA</vt:lpstr>
      <vt:lpstr>ARIA, ce qu’il ne fait pas…</vt:lpstr>
      <vt:lpstr>ARIA, faut-il l’utiliser ?</vt:lpstr>
      <vt:lpstr>Donc, pour s’assurer d’une cohérence dans l’utilisabilité des composants complexes</vt:lpstr>
      <vt:lpstr>Quelques exemples pratiques</vt:lpstr>
      <vt:lpstr>ARIA, exemples</vt:lpstr>
      <vt:lpstr>ARIA, les bibliothèques aussi !</vt:lpstr>
      <vt:lpstr>ARIA, HTML 5, Landmarks</vt:lpstr>
      <vt:lpstr>ARIA, amélioration progressive et ARIA</vt:lpstr>
      <vt:lpstr>ARIA, amélioration progressive et ARIA </vt:lpstr>
      <vt:lpstr>HTML 5, nouveauté dans le langage</vt:lpstr>
      <vt:lpstr>merci</vt:lpstr>
    </vt:vector>
  </TitlesOfParts>
  <Company>ORANGE FT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5 et ARIA</dc:title>
  <dc:creator>ANIORT Vincent IST/ISAD</dc:creator>
  <cp:lastModifiedBy>ANIORT Vincent TGI/OLS</cp:lastModifiedBy>
  <cp:revision>45</cp:revision>
  <dcterms:created xsi:type="dcterms:W3CDTF">2015-01-30T07:48:52Z</dcterms:created>
  <dcterms:modified xsi:type="dcterms:W3CDTF">2025-03-12T08:30:40Z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blank:5</vt:lpwstr>
  </property>
  <property fmtid="{D5CDD505-2E9C-101B-9397-08002B2CF9AE}" pid="3" name="ClassificationContentMarkingFooterText">
    <vt:lpwstr>Orange Restricted</vt:lpwstr>
  </property>
</Properties>
</file>