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 id="2147483675" r:id="rId5"/>
    <p:sldMasterId id="2147483672" r:id="rId6"/>
  </p:sldMasterIdLst>
  <p:notesMasterIdLst>
    <p:notesMasterId r:id="rId30"/>
  </p:notesMasterIdLst>
  <p:handoutMasterIdLst>
    <p:handoutMasterId r:id="rId31"/>
  </p:handoutMasterIdLst>
  <p:sldIdLst>
    <p:sldId id="339" r:id="rId7"/>
    <p:sldId id="340" r:id="rId8"/>
    <p:sldId id="341" r:id="rId9"/>
    <p:sldId id="342" r:id="rId10"/>
    <p:sldId id="360" r:id="rId11"/>
    <p:sldId id="361" r:id="rId12"/>
    <p:sldId id="362" r:id="rId13"/>
    <p:sldId id="381" r:id="rId14"/>
    <p:sldId id="353"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8" r:id="rId28"/>
    <p:sldId id="380"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orient="horz" pos="636" userDrawn="1">
          <p15:clr>
            <a:srgbClr val="A4A3A4"/>
          </p15:clr>
        </p15:guide>
        <p15:guide id="12" orient="horz" pos="744" userDrawn="1">
          <p15:clr>
            <a:srgbClr val="A4A3A4"/>
          </p15:clr>
        </p15:guide>
        <p15:guide id="13" orient="horz" pos="1621" userDrawn="1">
          <p15:clr>
            <a:srgbClr val="A4A3A4"/>
          </p15:clr>
        </p15:guide>
        <p15:guide id="14" orient="horz" pos="2867" userDrawn="1">
          <p15:clr>
            <a:srgbClr val="A4A3A4"/>
          </p15:clr>
        </p15:guide>
        <p15:guide id="15" pos="198" userDrawn="1">
          <p15:clr>
            <a:srgbClr val="A4A3A4"/>
          </p15:clr>
        </p15:guide>
        <p15:guide id="16" pos="556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00"/>
    <a:srgbClr val="F1F1F1"/>
    <a:srgbClr val="000000"/>
    <a:srgbClr val="8F8F8F"/>
    <a:srgbClr val="999999"/>
    <a:srgbClr val="666666"/>
    <a:srgbClr val="EEEEEE"/>
    <a:srgbClr val="99A6A6"/>
    <a:srgbClr val="FFD2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FACD06-DF15-4B5A-9472-9FDB8CA73B6E}" v="2" dt="2025-03-12T08:50:59.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62" autoAdjust="0"/>
    <p:restoredTop sz="66320" autoAdjust="0"/>
  </p:normalViewPr>
  <p:slideViewPr>
    <p:cSldViewPr snapToGrid="0">
      <p:cViewPr varScale="1">
        <p:scale>
          <a:sx n="94" d="100"/>
          <a:sy n="94" d="100"/>
        </p:scale>
        <p:origin x="1614" y="78"/>
      </p:cViewPr>
      <p:guideLst>
        <p:guide orient="horz" pos="169"/>
        <p:guide pos="2880"/>
        <p:guide orient="horz" pos="636"/>
        <p:guide orient="horz" pos="744"/>
        <p:guide orient="horz" pos="1621"/>
        <p:guide orient="horz" pos="2867"/>
        <p:guide pos="198"/>
        <p:guide pos="5562"/>
      </p:guideLst>
    </p:cSldViewPr>
  </p:slideViewPr>
  <p:notesTextViewPr>
    <p:cViewPr>
      <p:scale>
        <a:sx n="1" d="1"/>
        <a:sy n="1" d="1"/>
      </p:scale>
      <p:origin x="0" y="0"/>
    </p:cViewPr>
  </p:notesTextViewPr>
  <p:notesViewPr>
    <p:cSldViewPr snapToGrid="0">
      <p:cViewPr varScale="1">
        <p:scale>
          <a:sx n="119" d="100"/>
          <a:sy n="119" d="100"/>
        </p:scale>
        <p:origin x="11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CLOU Isabelle INNOV/IT-S" userId="1898d2e2-5246-40f2-bf8b-08bc4330d81e" providerId="ADAL" clId="{34D9EC87-B3AF-4F31-9C90-2A9B651C6F07}"/>
    <pc:docChg chg="undo custSel modSld">
      <pc:chgData name="CHANCLOU Isabelle INNOV/IT-S" userId="1898d2e2-5246-40f2-bf8b-08bc4330d81e" providerId="ADAL" clId="{34D9EC87-B3AF-4F31-9C90-2A9B651C6F07}" dt="2024-09-06T12:49:39.282" v="2938" actId="20577"/>
      <pc:docMkLst>
        <pc:docMk/>
      </pc:docMkLst>
      <pc:sldChg chg="modNotes modNotesTx">
        <pc:chgData name="CHANCLOU Isabelle INNOV/IT-S" userId="1898d2e2-5246-40f2-bf8b-08bc4330d81e" providerId="ADAL" clId="{34D9EC87-B3AF-4F31-9C90-2A9B651C6F07}" dt="2024-09-06T12:42:59.268" v="2850" actId="20577"/>
        <pc:sldMkLst>
          <pc:docMk/>
          <pc:sldMk cId="3307177472" sldId="339"/>
        </pc:sldMkLst>
      </pc:sldChg>
      <pc:sldChg chg="mod modShow modNotes modNotesTx">
        <pc:chgData name="CHANCLOU Isabelle INNOV/IT-S" userId="1898d2e2-5246-40f2-bf8b-08bc4330d81e" providerId="ADAL" clId="{34D9EC87-B3AF-4F31-9C90-2A9B651C6F07}" dt="2024-09-06T12:41:11.722" v="2834" actId="729"/>
        <pc:sldMkLst>
          <pc:docMk/>
          <pc:sldMk cId="907693773" sldId="340"/>
        </pc:sldMkLst>
      </pc:sldChg>
      <pc:sldChg chg="modNotesTx">
        <pc:chgData name="CHANCLOU Isabelle INNOV/IT-S" userId="1898d2e2-5246-40f2-bf8b-08bc4330d81e" providerId="ADAL" clId="{34D9EC87-B3AF-4F31-9C90-2A9B651C6F07}" dt="2024-09-06T12:20:49.052" v="2833" actId="5793"/>
        <pc:sldMkLst>
          <pc:docMk/>
          <pc:sldMk cId="1025669916" sldId="341"/>
        </pc:sldMkLst>
      </pc:sldChg>
      <pc:sldChg chg="modNotes modNotesTx">
        <pc:chgData name="CHANCLOU Isabelle INNOV/IT-S" userId="1898d2e2-5246-40f2-bf8b-08bc4330d81e" providerId="ADAL" clId="{34D9EC87-B3AF-4F31-9C90-2A9B651C6F07}" dt="2024-09-06T12:43:38.485" v="2873" actId="20577"/>
        <pc:sldMkLst>
          <pc:docMk/>
          <pc:sldMk cId="2886028304" sldId="342"/>
        </pc:sldMkLst>
      </pc:sldChg>
      <pc:sldChg chg="modNotes">
        <pc:chgData name="CHANCLOU Isabelle INNOV/IT-S" userId="1898d2e2-5246-40f2-bf8b-08bc4330d81e" providerId="ADAL" clId="{34D9EC87-B3AF-4F31-9C90-2A9B651C6F07}" dt="2024-09-06T12:00:22.825" v="2813" actId="113"/>
        <pc:sldMkLst>
          <pc:docMk/>
          <pc:sldMk cId="1433438471" sldId="353"/>
        </pc:sldMkLst>
      </pc:sldChg>
      <pc:sldChg chg="modNotes">
        <pc:chgData name="CHANCLOU Isabelle INNOV/IT-S" userId="1898d2e2-5246-40f2-bf8b-08bc4330d81e" providerId="ADAL" clId="{34D9EC87-B3AF-4F31-9C90-2A9B651C6F07}" dt="2024-09-06T10:19:01.466" v="2318" actId="20577"/>
        <pc:sldMkLst>
          <pc:docMk/>
          <pc:sldMk cId="1266377191" sldId="360"/>
        </pc:sldMkLst>
      </pc:sldChg>
      <pc:sldChg chg="modNotes">
        <pc:chgData name="CHANCLOU Isabelle INNOV/IT-S" userId="1898d2e2-5246-40f2-bf8b-08bc4330d81e" providerId="ADAL" clId="{34D9EC87-B3AF-4F31-9C90-2A9B651C6F07}" dt="2024-09-06T10:28:06.670" v="2455" actId="20577"/>
        <pc:sldMkLst>
          <pc:docMk/>
          <pc:sldMk cId="4050487649" sldId="361"/>
        </pc:sldMkLst>
      </pc:sldChg>
      <pc:sldChg chg="modNotes">
        <pc:chgData name="CHANCLOU Isabelle INNOV/IT-S" userId="1898d2e2-5246-40f2-bf8b-08bc4330d81e" providerId="ADAL" clId="{34D9EC87-B3AF-4F31-9C90-2A9B651C6F07}" dt="2024-09-06T10:35:02.803" v="2692" actId="113"/>
        <pc:sldMkLst>
          <pc:docMk/>
          <pc:sldMk cId="603232170" sldId="362"/>
        </pc:sldMkLst>
      </pc:sldChg>
      <pc:sldChg chg="modNotesTx">
        <pc:chgData name="CHANCLOU Isabelle INNOV/IT-S" userId="1898d2e2-5246-40f2-bf8b-08bc4330d81e" providerId="ADAL" clId="{34D9EC87-B3AF-4F31-9C90-2A9B651C6F07}" dt="2024-09-06T12:46:18.656" v="2889" actId="20577"/>
        <pc:sldMkLst>
          <pc:docMk/>
          <pc:sldMk cId="3160106853" sldId="365"/>
        </pc:sldMkLst>
      </pc:sldChg>
      <pc:sldChg chg="modNotesTx">
        <pc:chgData name="CHANCLOU Isabelle INNOV/IT-S" userId="1898d2e2-5246-40f2-bf8b-08bc4330d81e" providerId="ADAL" clId="{34D9EC87-B3AF-4F31-9C90-2A9B651C6F07}" dt="2024-09-06T12:46:44.544" v="2900" actId="20577"/>
        <pc:sldMkLst>
          <pc:docMk/>
          <pc:sldMk cId="4004988082" sldId="369"/>
        </pc:sldMkLst>
      </pc:sldChg>
      <pc:sldChg chg="modNotesTx">
        <pc:chgData name="CHANCLOU Isabelle INNOV/IT-S" userId="1898d2e2-5246-40f2-bf8b-08bc4330d81e" providerId="ADAL" clId="{34D9EC87-B3AF-4F31-9C90-2A9B651C6F07}" dt="2024-09-06T12:47:13.664" v="2911" actId="20577"/>
        <pc:sldMkLst>
          <pc:docMk/>
          <pc:sldMk cId="1087210033" sldId="374"/>
        </pc:sldMkLst>
      </pc:sldChg>
      <pc:sldChg chg="modNotesTx">
        <pc:chgData name="CHANCLOU Isabelle INNOV/IT-S" userId="1898d2e2-5246-40f2-bf8b-08bc4330d81e" providerId="ADAL" clId="{34D9EC87-B3AF-4F31-9C90-2A9B651C6F07}" dt="2024-09-06T12:49:39.282" v="2938" actId="20577"/>
        <pc:sldMkLst>
          <pc:docMk/>
          <pc:sldMk cId="341912328" sldId="376"/>
        </pc:sldMkLst>
      </pc:sldChg>
      <pc:sldChg chg="modNotes modNotesTx">
        <pc:chgData name="CHANCLOU Isabelle INNOV/IT-S" userId="1898d2e2-5246-40f2-bf8b-08bc4330d81e" providerId="ADAL" clId="{34D9EC87-B3AF-4F31-9C90-2A9B651C6F07}" dt="2024-09-06T12:44:57.886" v="2881" actId="20577"/>
        <pc:sldMkLst>
          <pc:docMk/>
          <pc:sldMk cId="2754838012" sldId="381"/>
        </pc:sldMkLst>
      </pc:sldChg>
    </pc:docChg>
  </pc:docChgLst>
  <pc:docChgLst>
    <pc:chgData name="CHANCLOU Isabelle INNOV/IT-S" userId="1898d2e2-5246-40f2-bf8b-08bc4330d81e" providerId="ADAL" clId="{D3A797C3-E713-49FB-9BBE-1B3510BDE04E}"/>
    <pc:docChg chg="delSld">
      <pc:chgData name="CHANCLOU Isabelle INNOV/IT-S" userId="1898d2e2-5246-40f2-bf8b-08bc4330d81e" providerId="ADAL" clId="{D3A797C3-E713-49FB-9BBE-1B3510BDE04E}" dt="2024-06-19T08:56:52.104" v="0" actId="2696"/>
      <pc:docMkLst>
        <pc:docMk/>
      </pc:docMkLst>
      <pc:sldChg chg="del">
        <pc:chgData name="CHANCLOU Isabelle INNOV/IT-S" userId="1898d2e2-5246-40f2-bf8b-08bc4330d81e" providerId="ADAL" clId="{D3A797C3-E713-49FB-9BBE-1B3510BDE04E}" dt="2024-06-19T08:56:52.104" v="0" actId="2696"/>
        <pc:sldMkLst>
          <pc:docMk/>
          <pc:sldMk cId="3527798998" sldId="363"/>
        </pc:sldMkLst>
      </pc:sldChg>
    </pc:docChg>
  </pc:docChgLst>
  <pc:docChgLst>
    <pc:chgData name="ANIORT Vincent INNOV/IT-S" userId="a1eb08a1-d519-438c-825e-77e05deaf611" providerId="ADAL" clId="{EBFACD06-DF15-4B5A-9472-9FDB8CA73B6E}"/>
    <pc:docChg chg="delSld modSld">
      <pc:chgData name="ANIORT Vincent INNOV/IT-S" userId="a1eb08a1-d519-438c-825e-77e05deaf611" providerId="ADAL" clId="{EBFACD06-DF15-4B5A-9472-9FDB8CA73B6E}" dt="2025-03-12T08:51:20.085" v="10" actId="47"/>
      <pc:docMkLst>
        <pc:docMk/>
      </pc:docMkLst>
      <pc:sldChg chg="modSp mod">
        <pc:chgData name="ANIORT Vincent INNOV/IT-S" userId="a1eb08a1-d519-438c-825e-77e05deaf611" providerId="ADAL" clId="{EBFACD06-DF15-4B5A-9472-9FDB8CA73B6E}" dt="2025-03-12T08:50:24.798" v="1" actId="20577"/>
        <pc:sldMkLst>
          <pc:docMk/>
          <pc:sldMk cId="3307177472" sldId="339"/>
        </pc:sldMkLst>
        <pc:spChg chg="mod">
          <ac:chgData name="ANIORT Vincent INNOV/IT-S" userId="a1eb08a1-d519-438c-825e-77e05deaf611" providerId="ADAL" clId="{EBFACD06-DF15-4B5A-9472-9FDB8CA73B6E}" dt="2025-03-12T08:50:24.798" v="1" actId="20577"/>
          <ac:spMkLst>
            <pc:docMk/>
            <pc:sldMk cId="3307177472" sldId="339"/>
            <ac:spMk id="3" creationId="{D54216A6-3D89-0E7B-D7FF-50AFE6C2EA06}"/>
          </ac:spMkLst>
        </pc:spChg>
      </pc:sldChg>
      <pc:sldChg chg="del">
        <pc:chgData name="ANIORT Vincent INNOV/IT-S" userId="a1eb08a1-d519-438c-825e-77e05deaf611" providerId="ADAL" clId="{EBFACD06-DF15-4B5A-9472-9FDB8CA73B6E}" dt="2025-03-12T08:51:20.085" v="10" actId="47"/>
        <pc:sldMkLst>
          <pc:docMk/>
          <pc:sldMk cId="3749483020" sldId="377"/>
        </pc:sldMkLst>
      </pc:sldChg>
      <pc:sldChg chg="modSp mod">
        <pc:chgData name="ANIORT Vincent INNOV/IT-S" userId="a1eb08a1-d519-438c-825e-77e05deaf611" providerId="ADAL" clId="{EBFACD06-DF15-4B5A-9472-9FDB8CA73B6E}" dt="2025-03-12T08:51:14.964" v="9" actId="20577"/>
        <pc:sldMkLst>
          <pc:docMk/>
          <pc:sldMk cId="1980883822" sldId="378"/>
        </pc:sldMkLst>
        <pc:spChg chg="mod">
          <ac:chgData name="ANIORT Vincent INNOV/IT-S" userId="a1eb08a1-d519-438c-825e-77e05deaf611" providerId="ADAL" clId="{EBFACD06-DF15-4B5A-9472-9FDB8CA73B6E}" dt="2025-03-12T08:51:14.964" v="9" actId="20577"/>
          <ac:spMkLst>
            <pc:docMk/>
            <pc:sldMk cId="1980883822" sldId="378"/>
            <ac:spMk id="2" creationId="{FA862D45-4A38-BDEA-9D44-C472DEA07090}"/>
          </ac:spMkLst>
        </pc:spChg>
        <pc:spChg chg="mod">
          <ac:chgData name="ANIORT Vincent INNOV/IT-S" userId="a1eb08a1-d519-438c-825e-77e05deaf611" providerId="ADAL" clId="{EBFACD06-DF15-4B5A-9472-9FDB8CA73B6E}" dt="2025-03-12T08:50:59.076" v="3" actId="6549"/>
          <ac:spMkLst>
            <pc:docMk/>
            <pc:sldMk cId="1980883822" sldId="378"/>
            <ac:spMk id="3" creationId="{031C26A8-663D-3B9D-0D3C-02BAC44902A9}"/>
          </ac:spMkLst>
        </pc:spChg>
      </pc:sldChg>
      <pc:sldChg chg="del">
        <pc:chgData name="ANIORT Vincent INNOV/IT-S" userId="a1eb08a1-d519-438c-825e-77e05deaf611" providerId="ADAL" clId="{EBFACD06-DF15-4B5A-9472-9FDB8CA73B6E}" dt="2025-03-12T08:51:08.754" v="4" actId="47"/>
        <pc:sldMkLst>
          <pc:docMk/>
          <pc:sldMk cId="82037778" sldId="3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5FA456-73F1-43A4-B14B-4987CE1DE7DE}" type="datetimeFigureOut">
              <a:rPr lang="fr-FR" smtClean="0"/>
              <a:t>12/03/2025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101E3A-7659-4FD8-B071-A03535E4935F}" type="slidenum">
              <a:rPr lang="fr-FR" smtClean="0"/>
              <a:t>‹N°›</a:t>
            </a:fld>
            <a:endParaRPr lang="fr-FR"/>
          </a:p>
        </p:txBody>
      </p:sp>
    </p:spTree>
    <p:extLst>
      <p:ext uri="{BB962C8B-B14F-4D97-AF65-F5344CB8AC3E}">
        <p14:creationId xmlns:p14="http://schemas.microsoft.com/office/powerpoint/2010/main" val="1494421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12/03/2025</a:t>
            </a:fld>
            <a:endParaRPr lang="en-GB"/>
          </a:p>
        </p:txBody>
      </p:sp>
      <p:sp>
        <p:nvSpPr>
          <p:cNvPr id="10"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a:ln>
                <a:noFill/>
              </a:ln>
              <a:solidFill>
                <a:prstClr val="black"/>
              </a:solidFill>
              <a:effectLst/>
              <a:uLnTx/>
              <a:uFillTx/>
              <a:latin typeface="Helvetica 55 Roman" panose="020B0604020202020204" pitchFamily="34" charset="0"/>
              <a:ea typeface="+mn-ea"/>
              <a:cs typeface="+mn-cs"/>
            </a:endParaRPr>
          </a:p>
        </p:txBody>
      </p:sp>
      <p:sp>
        <p:nvSpPr>
          <p:cNvPr id="11"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1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ThePacielloGroup/CCAe/releas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latin typeface="Verdana" panose="020B0604030504040204" pitchFamily="34" charset="0"/>
                <a:ea typeface="Verdana" panose="020B0604030504040204" pitchFamily="34" charset="0"/>
              </a:rPr>
              <a:t>Début</a:t>
            </a:r>
            <a:r>
              <a:rPr lang="fr-FR" b="0" dirty="0">
                <a:latin typeface="Verdana" panose="020B0604030504040204" pitchFamily="34" charset="0"/>
                <a:ea typeface="Verdana" panose="020B0604030504040204" pitchFamily="34" charset="0"/>
              </a:rPr>
              <a:t> : 00:06 – Nom formateur 1 : Mewen</a:t>
            </a:r>
          </a:p>
          <a:p>
            <a:r>
              <a:rPr lang="fr-FR" b="1" dirty="0">
                <a:latin typeface="Verdana" panose="020B0604030504040204" pitchFamily="34" charset="0"/>
                <a:ea typeface="Verdana" panose="020B0604030504040204" pitchFamily="34" charset="0"/>
              </a:rPr>
              <a:t>Durée</a:t>
            </a:r>
            <a:r>
              <a:rPr lang="fr-FR" b="0" dirty="0">
                <a:latin typeface="Verdana" panose="020B0604030504040204" pitchFamily="34" charset="0"/>
                <a:ea typeface="Verdana" panose="020B0604030504040204" pitchFamily="34" charset="0"/>
              </a:rPr>
              <a:t> : 10 mn</a:t>
            </a:r>
          </a:p>
          <a:p>
            <a:endParaRPr lang="fr-FR" b="0" dirty="0">
              <a:latin typeface="Verdana" panose="020B0604030504040204" pitchFamily="34" charset="0"/>
              <a:ea typeface="Verdana" panose="020B0604030504040204" pitchFamily="34" charset="0"/>
            </a:endParaRPr>
          </a:p>
          <a:p>
            <a:endParaRPr lang="fr-FR" b="0" dirty="0">
              <a:latin typeface="Verdana" panose="020B0604030504040204" pitchFamily="34" charset="0"/>
              <a:ea typeface="Verdana" panose="020B0604030504040204" pitchFamily="34" charset="0"/>
            </a:endParaRPr>
          </a:p>
          <a:p>
            <a:r>
              <a:rPr lang="fr-FR" b="0" dirty="0">
                <a:latin typeface="Verdana" panose="020B0604030504040204" pitchFamily="34" charset="0"/>
                <a:ea typeface="Verdana" panose="020B0604030504040204" pitchFamily="34" charset="0"/>
              </a:rPr>
              <a:t>Bonjour, </a:t>
            </a:r>
            <a:br>
              <a:rPr lang="fr-FR" b="0" dirty="0">
                <a:latin typeface="Verdana" panose="020B0604030504040204" pitchFamily="34" charset="0"/>
                <a:ea typeface="Verdana" panose="020B0604030504040204" pitchFamily="34" charset="0"/>
              </a:rPr>
            </a:br>
            <a:r>
              <a:rPr lang="fr-FR" b="0" dirty="0">
                <a:latin typeface="Verdana" panose="020B0604030504040204" pitchFamily="34" charset="0"/>
                <a:ea typeface="Verdana" panose="020B0604030504040204" pitchFamily="34" charset="0"/>
              </a:rPr>
              <a:t> </a:t>
            </a:r>
          </a:p>
          <a:p>
            <a:r>
              <a:rPr lang="fr-FR" b="0" dirty="0">
                <a:latin typeface="Verdana" panose="020B0604030504040204" pitchFamily="34" charset="0"/>
                <a:ea typeface="Verdana" panose="020B0604030504040204" pitchFamily="34" charset="0"/>
              </a:rPr>
              <a:t>Bienvenue dans ce module de formation « Tester l’accessibilité d’une solution web » qui va durer 1h30 et durant laquelle </a:t>
            </a:r>
            <a:r>
              <a:rPr lang="fr-FR" b="1" dirty="0">
                <a:latin typeface="Verdana" panose="020B0604030504040204" pitchFamily="34" charset="0"/>
                <a:ea typeface="Verdana" panose="020B0604030504040204" pitchFamily="34" charset="0"/>
              </a:rPr>
              <a:t>nous allons </a:t>
            </a:r>
            <a:r>
              <a:rPr lang="fr-FR" b="0" dirty="0">
                <a:latin typeface="Verdana" panose="020B0604030504040204" pitchFamily="34" charset="0"/>
                <a:ea typeface="Verdana" panose="020B0604030504040204" pitchFamily="34" charset="0"/>
              </a:rPr>
              <a:t>vous voir comment faire pour tester une application web</a:t>
            </a:r>
            <a:r>
              <a:rPr lang="fr-FR" dirty="0">
                <a:latin typeface="Verdana" panose="020B0604030504040204" pitchFamily="34" charset="0"/>
                <a:ea typeface="Verdana" panose="020B0604030504040204" pitchFamily="34" charset="0"/>
              </a:rPr>
              <a:t> et identifier ce qui est accessible et ce qui ne l’est pas. </a:t>
            </a:r>
            <a:endParaRPr lang="fr-FR" b="0" dirty="0">
              <a:latin typeface="Verdana" panose="020B0604030504040204" pitchFamily="34" charset="0"/>
              <a:ea typeface="Verdana" panose="020B060403050404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a:t>
            </a:fld>
            <a:endParaRPr lang="en-GB"/>
          </a:p>
        </p:txBody>
      </p:sp>
    </p:spTree>
    <p:extLst>
      <p:ext uri="{BB962C8B-B14F-4D97-AF65-F5344CB8AC3E}">
        <p14:creationId xmlns:p14="http://schemas.microsoft.com/office/powerpoint/2010/main" val="2597014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r>
              <a:rPr lang="fr-FR" b="1" dirty="0">
                <a:latin typeface="Verdana" panose="020B0604030504040204" pitchFamily="34" charset="0"/>
                <a:ea typeface="Verdana" panose="020B0604030504040204" pitchFamily="34" charset="0"/>
              </a:rPr>
              <a:t>Début</a:t>
            </a:r>
            <a:r>
              <a:rPr lang="fr-FR" b="0" dirty="0">
                <a:latin typeface="Verdana" panose="020B0604030504040204" pitchFamily="34" charset="0"/>
                <a:ea typeface="Verdana" panose="020B0604030504040204" pitchFamily="34" charset="0"/>
              </a:rPr>
              <a:t> : 00:xx – Nom formateur 2 : Mewen</a:t>
            </a:r>
          </a:p>
          <a:p>
            <a:pPr marL="0"/>
            <a:r>
              <a:rPr lang="fr-FR" b="1" dirty="0">
                <a:latin typeface="Verdana" panose="020B0604030504040204" pitchFamily="34" charset="0"/>
                <a:ea typeface="Verdana" panose="020B0604030504040204" pitchFamily="34" charset="0"/>
              </a:rPr>
              <a:t>Durée</a:t>
            </a:r>
            <a:r>
              <a:rPr lang="fr-FR" b="0" dirty="0">
                <a:latin typeface="Verdana" panose="020B0604030504040204" pitchFamily="34" charset="0"/>
                <a:ea typeface="Verdana" panose="020B0604030504040204" pitchFamily="34" charset="0"/>
              </a:rPr>
              <a:t> : xx mn</a:t>
            </a:r>
          </a:p>
          <a:p>
            <a:pPr marL="0"/>
            <a:endParaRPr lang="fr-FR" dirty="0">
              <a:solidFill>
                <a:srgbClr val="323130"/>
              </a:solidFill>
              <a:effectLst/>
              <a:latin typeface="Verdana" panose="020B0604030504040204" pitchFamily="34" charset="0"/>
              <a:ea typeface="Verdana" panose="020B0604030504040204" pitchFamily="34" charset="0"/>
            </a:endParaRPr>
          </a:p>
          <a:p>
            <a:pPr marL="0"/>
            <a:r>
              <a:rPr lang="fr-FR" dirty="0">
                <a:solidFill>
                  <a:srgbClr val="323130"/>
                </a:solidFill>
                <a:effectLst/>
                <a:latin typeface="Verdana" panose="020B0604030504040204" pitchFamily="34" charset="0"/>
                <a:ea typeface="Verdana" panose="020B0604030504040204" pitchFamily="34" charset="0"/>
              </a:rPr>
              <a:t>Un autre outil qu’on utilise, c'est </a:t>
            </a:r>
            <a:r>
              <a:rPr lang="fr-FR" b="1" dirty="0" err="1">
                <a:solidFill>
                  <a:srgbClr val="323130"/>
                </a:solidFill>
                <a:effectLst/>
                <a:latin typeface="Verdana" panose="020B0604030504040204" pitchFamily="34" charset="0"/>
                <a:ea typeface="Verdana" panose="020B0604030504040204" pitchFamily="34" charset="0"/>
              </a:rPr>
              <a:t>Wave</a:t>
            </a:r>
            <a:r>
              <a:rPr lang="fr-FR" b="1" dirty="0">
                <a:solidFill>
                  <a:srgbClr val="323130"/>
                </a:solidFill>
                <a:effectLst/>
                <a:latin typeface="Verdana" panose="020B0604030504040204" pitchFamily="34" charset="0"/>
                <a:ea typeface="Verdana" panose="020B0604030504040204" pitchFamily="34" charset="0"/>
              </a:rPr>
              <a:t> </a:t>
            </a:r>
            <a:r>
              <a:rPr lang="fr-FR" b="1" dirty="0" err="1">
                <a:solidFill>
                  <a:srgbClr val="323130"/>
                </a:solidFill>
                <a:effectLst/>
                <a:latin typeface="Verdana" panose="020B0604030504040204" pitchFamily="34" charset="0"/>
                <a:ea typeface="Verdana" panose="020B0604030504040204" pitchFamily="34" charset="0"/>
              </a:rPr>
              <a:t>Toolbar</a:t>
            </a:r>
            <a:r>
              <a:rPr lang="fr-FR" b="1" dirty="0">
                <a:solidFill>
                  <a:srgbClr val="323130"/>
                </a:solidFill>
                <a:effectLst/>
                <a:latin typeface="Verdana" panose="020B0604030504040204" pitchFamily="34" charset="0"/>
                <a:ea typeface="Verdana" panose="020B0604030504040204" pitchFamily="34" charset="0"/>
              </a:rPr>
              <a:t> </a:t>
            </a:r>
            <a:r>
              <a:rPr lang="fr-FR" dirty="0">
                <a:solidFill>
                  <a:srgbClr val="323130"/>
                </a:solidFill>
                <a:effectLst/>
                <a:latin typeface="Verdana" panose="020B0604030504040204" pitchFamily="34" charset="0"/>
                <a:ea typeface="Verdana" panose="020B0604030504040204" pitchFamily="34" charset="0"/>
              </a:rPr>
              <a:t>qui est une extension sur Chrome, Firefox où Edge. </a:t>
            </a:r>
          </a:p>
          <a:p>
            <a:endParaRPr lang="fr-FR"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323130"/>
                </a:solidFill>
                <a:effectLst/>
                <a:latin typeface="Verdana" panose="020B0604030504040204" pitchFamily="34" charset="0"/>
                <a:ea typeface="Verdana" panose="020B0604030504040204" pitchFamily="34" charset="0"/>
              </a:rPr>
              <a:t>Il a l'avantage de remonter très vite les éléments qui posent problème en ajoutant des indices visuels sur la page (= surcharger complètement la page avec toutes les infos de chaque composant).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323130"/>
                </a:solidFill>
                <a:effectLst/>
                <a:latin typeface="Verdana" panose="020B0604030504040204" pitchFamily="34" charset="0"/>
                <a:ea typeface="Verdana" panose="020B0604030504040204" pitchFamily="34" charset="0"/>
              </a:rPr>
              <a:t>Quand il y a des erreurs, des alertes, ça met en surbrillance l’élément. A coté de l’élément, ça affiche un </a:t>
            </a:r>
            <a:r>
              <a:rPr lang="fr-FR" dirty="0" err="1">
                <a:solidFill>
                  <a:srgbClr val="323130"/>
                </a:solidFill>
                <a:effectLst/>
                <a:latin typeface="Verdana" panose="020B0604030504040204" pitchFamily="34" charset="0"/>
                <a:ea typeface="Verdana" panose="020B0604030504040204" pitchFamily="34" charset="0"/>
              </a:rPr>
              <a:t>picto</a:t>
            </a:r>
            <a:r>
              <a:rPr lang="fr-FR" dirty="0">
                <a:solidFill>
                  <a:srgbClr val="323130"/>
                </a:solidFill>
                <a:effectLst/>
                <a:latin typeface="Verdana" panose="020B0604030504040204" pitchFamily="34" charset="0"/>
                <a:ea typeface="Verdana" panose="020B0604030504040204" pitchFamily="34" charset="0"/>
              </a:rPr>
              <a:t> qui a un sens :</a:t>
            </a:r>
          </a:p>
          <a:p>
            <a:pPr marL="444500" indent="-2857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des </a:t>
            </a:r>
            <a:r>
              <a:rPr lang="fr-FR" b="1" dirty="0">
                <a:solidFill>
                  <a:srgbClr val="323130"/>
                </a:solidFill>
                <a:effectLst/>
                <a:latin typeface="Verdana" panose="020B0604030504040204" pitchFamily="34" charset="0"/>
                <a:ea typeface="Verdana" panose="020B0604030504040204" pitchFamily="34" charset="0"/>
              </a:rPr>
              <a:t>erreurs</a:t>
            </a:r>
            <a:r>
              <a:rPr lang="fr-FR" dirty="0">
                <a:solidFill>
                  <a:srgbClr val="323130"/>
                </a:solidFill>
                <a:effectLst/>
                <a:latin typeface="Verdana" panose="020B0604030504040204" pitchFamily="34" charset="0"/>
                <a:ea typeface="Verdana" panose="020B0604030504040204" pitchFamily="34" charset="0"/>
              </a:rPr>
              <a:t> en rouge</a:t>
            </a:r>
          </a:p>
          <a:p>
            <a:pPr marL="444500" indent="-2857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des </a:t>
            </a:r>
            <a:r>
              <a:rPr lang="fr-FR" b="1" dirty="0">
                <a:solidFill>
                  <a:srgbClr val="323130"/>
                </a:solidFill>
                <a:effectLst/>
                <a:latin typeface="Verdana" panose="020B0604030504040204" pitchFamily="34" charset="0"/>
                <a:ea typeface="Verdana" panose="020B0604030504040204" pitchFamily="34" charset="0"/>
              </a:rPr>
              <a:t>alertes</a:t>
            </a:r>
            <a:r>
              <a:rPr lang="fr-FR" dirty="0">
                <a:solidFill>
                  <a:srgbClr val="323130"/>
                </a:solidFill>
                <a:effectLst/>
                <a:latin typeface="Verdana" panose="020B0604030504040204" pitchFamily="34" charset="0"/>
                <a:ea typeface="Verdana" panose="020B0604030504040204" pitchFamily="34" charset="0"/>
              </a:rPr>
              <a:t> (on se pose la question) en orange</a:t>
            </a:r>
          </a:p>
          <a:p>
            <a:pPr marL="444500" indent="-2857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telle </a:t>
            </a:r>
            <a:r>
              <a:rPr lang="fr-FR" b="1" dirty="0">
                <a:solidFill>
                  <a:srgbClr val="323130"/>
                </a:solidFill>
                <a:effectLst/>
                <a:latin typeface="Verdana" panose="020B0604030504040204" pitchFamily="34" charset="0"/>
                <a:ea typeface="Verdana" panose="020B0604030504040204" pitchFamily="34" charset="0"/>
              </a:rPr>
              <a:t>image</a:t>
            </a:r>
            <a:r>
              <a:rPr lang="fr-FR" dirty="0">
                <a:solidFill>
                  <a:srgbClr val="323130"/>
                </a:solidFill>
                <a:effectLst/>
                <a:latin typeface="Verdana" panose="020B0604030504040204" pitchFamily="34" charset="0"/>
                <a:ea typeface="Verdana" panose="020B0604030504040204" pitchFamily="34" charset="0"/>
              </a:rPr>
              <a:t> n’a </a:t>
            </a:r>
            <a:r>
              <a:rPr lang="fr-FR" b="1" dirty="0">
                <a:solidFill>
                  <a:srgbClr val="323130"/>
                </a:solidFill>
                <a:effectLst/>
                <a:latin typeface="Verdana" panose="020B0604030504040204" pitchFamily="34" charset="0"/>
                <a:ea typeface="Verdana" panose="020B0604030504040204" pitchFamily="34" charset="0"/>
              </a:rPr>
              <a:t>pas</a:t>
            </a:r>
            <a:r>
              <a:rPr lang="fr-FR" dirty="0">
                <a:solidFill>
                  <a:srgbClr val="323130"/>
                </a:solidFill>
                <a:effectLst/>
                <a:latin typeface="Verdana" panose="020B0604030504040204" pitchFamily="34" charset="0"/>
                <a:ea typeface="Verdana" panose="020B0604030504040204" pitchFamily="34" charset="0"/>
              </a:rPr>
              <a:t> </a:t>
            </a:r>
            <a:r>
              <a:rPr lang="fr-FR" b="1" dirty="0">
                <a:solidFill>
                  <a:srgbClr val="323130"/>
                </a:solidFill>
                <a:effectLst/>
                <a:latin typeface="Verdana" panose="020B0604030504040204" pitchFamily="34" charset="0"/>
                <a:ea typeface="Verdana" panose="020B0604030504040204" pitchFamily="34" charset="0"/>
              </a:rPr>
              <a:t>d’alternative</a:t>
            </a:r>
          </a:p>
          <a:p>
            <a:pPr marL="444500" indent="-2857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les </a:t>
            </a:r>
            <a:r>
              <a:rPr lang="fr-FR" b="1" dirty="0">
                <a:solidFill>
                  <a:srgbClr val="323130"/>
                </a:solidFill>
                <a:effectLst/>
                <a:latin typeface="Verdana" panose="020B0604030504040204" pitchFamily="34" charset="0"/>
                <a:ea typeface="Verdana" panose="020B0604030504040204" pitchFamily="34" charset="0"/>
              </a:rPr>
              <a:t>attributs</a:t>
            </a:r>
            <a:r>
              <a:rPr lang="fr-FR" dirty="0">
                <a:solidFill>
                  <a:srgbClr val="323130"/>
                </a:solidFill>
                <a:effectLst/>
                <a:latin typeface="Verdana" panose="020B0604030504040204" pitchFamily="34" charset="0"/>
                <a:ea typeface="Verdana" panose="020B0604030504040204" pitchFamily="34" charset="0"/>
              </a:rPr>
              <a:t> </a:t>
            </a:r>
            <a:r>
              <a:rPr lang="fr-FR" b="1" dirty="0">
                <a:solidFill>
                  <a:srgbClr val="323130"/>
                </a:solidFill>
                <a:effectLst/>
                <a:latin typeface="Verdana" panose="020B0604030504040204" pitchFamily="34" charset="0"/>
                <a:ea typeface="Verdana" panose="020B0604030504040204" pitchFamily="34" charset="0"/>
              </a:rPr>
              <a:t>aria</a:t>
            </a:r>
            <a:r>
              <a:rPr lang="fr-FR" dirty="0">
                <a:solidFill>
                  <a:srgbClr val="323130"/>
                </a:solidFill>
                <a:effectLst/>
                <a:latin typeface="Verdana" panose="020B0604030504040204" pitchFamily="34" charset="0"/>
                <a:ea typeface="Verdana" panose="020B0604030504040204" pitchFamily="34" charset="0"/>
              </a:rPr>
              <a:t> qui ont été </a:t>
            </a:r>
            <a:r>
              <a:rPr lang="fr-FR" b="1" dirty="0">
                <a:solidFill>
                  <a:srgbClr val="323130"/>
                </a:solidFill>
                <a:effectLst/>
                <a:latin typeface="Verdana" panose="020B0604030504040204" pitchFamily="34" charset="0"/>
                <a:ea typeface="Verdana" panose="020B0604030504040204" pitchFamily="34" charset="0"/>
              </a:rPr>
              <a:t>utilisés</a:t>
            </a:r>
          </a:p>
          <a:p>
            <a:pPr marL="444500" indent="-2857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de voir la </a:t>
            </a:r>
            <a:r>
              <a:rPr lang="fr-FR" b="1" dirty="0">
                <a:solidFill>
                  <a:srgbClr val="323130"/>
                </a:solidFill>
                <a:effectLst/>
                <a:latin typeface="Verdana" panose="020B0604030504040204" pitchFamily="34" charset="0"/>
                <a:ea typeface="Verdana" panose="020B0604030504040204" pitchFamily="34" charset="0"/>
              </a:rPr>
              <a:t>structure</a:t>
            </a:r>
            <a:r>
              <a:rPr lang="fr-FR" dirty="0">
                <a:solidFill>
                  <a:srgbClr val="323130"/>
                </a:solidFill>
                <a:effectLst/>
                <a:latin typeface="Verdana" panose="020B0604030504040204" pitchFamily="34" charset="0"/>
                <a:ea typeface="Verdana" panose="020B0604030504040204" pitchFamily="34" charset="0"/>
              </a:rPr>
              <a:t> de la </a:t>
            </a:r>
            <a:r>
              <a:rPr lang="fr-FR" b="1" dirty="0">
                <a:solidFill>
                  <a:srgbClr val="323130"/>
                </a:solidFill>
                <a:effectLst/>
                <a:latin typeface="Verdana" panose="020B0604030504040204" pitchFamily="34" charset="0"/>
                <a:ea typeface="Verdana" panose="020B0604030504040204" pitchFamily="34" charset="0"/>
              </a:rPr>
              <a:t>page</a:t>
            </a:r>
            <a:r>
              <a:rPr lang="fr-FR" dirty="0">
                <a:solidFill>
                  <a:srgbClr val="323130"/>
                </a:solidFill>
                <a:effectLst/>
                <a:latin typeface="Verdana" panose="020B0604030504040204" pitchFamily="34" charset="0"/>
                <a:ea typeface="Verdana" panose="020B0604030504040204" pitchFamily="34" charset="0"/>
              </a:rPr>
              <a:t> </a:t>
            </a:r>
          </a:p>
          <a:p>
            <a:pPr marL="444500" indent="-2857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et notamment </a:t>
            </a:r>
            <a:r>
              <a:rPr lang="fr-FR" b="1" dirty="0">
                <a:solidFill>
                  <a:srgbClr val="323130"/>
                </a:solidFill>
                <a:effectLst/>
                <a:latin typeface="Verdana" panose="020B0604030504040204" pitchFamily="34" charset="0"/>
                <a:ea typeface="Verdana" panose="020B0604030504040204" pitchFamily="34" charset="0"/>
              </a:rPr>
              <a:t>comment</a:t>
            </a:r>
            <a:r>
              <a:rPr lang="fr-FR" dirty="0">
                <a:solidFill>
                  <a:srgbClr val="323130"/>
                </a:solidFill>
                <a:effectLst/>
                <a:latin typeface="Verdana" panose="020B0604030504040204" pitchFamily="34" charset="0"/>
                <a:ea typeface="Verdana" panose="020B0604030504040204" pitchFamily="34" charset="0"/>
              </a:rPr>
              <a:t> les </a:t>
            </a:r>
            <a:r>
              <a:rPr lang="fr-FR" b="1" dirty="0">
                <a:solidFill>
                  <a:srgbClr val="323130"/>
                </a:solidFill>
                <a:effectLst/>
                <a:latin typeface="Verdana" panose="020B0604030504040204" pitchFamily="34" charset="0"/>
                <a:ea typeface="Verdana" panose="020B0604030504040204" pitchFamily="34" charset="0"/>
              </a:rPr>
              <a:t>titres</a:t>
            </a:r>
            <a:r>
              <a:rPr lang="fr-FR" dirty="0">
                <a:solidFill>
                  <a:srgbClr val="323130"/>
                </a:solidFill>
                <a:effectLst/>
                <a:latin typeface="Verdana" panose="020B0604030504040204" pitchFamily="34" charset="0"/>
                <a:ea typeface="Verdana" panose="020B0604030504040204" pitchFamily="34" charset="0"/>
              </a:rPr>
              <a:t> ont été </a:t>
            </a:r>
            <a:r>
              <a:rPr lang="fr-FR" b="1" dirty="0">
                <a:solidFill>
                  <a:srgbClr val="323130"/>
                </a:solidFill>
                <a:effectLst/>
                <a:latin typeface="Verdana" panose="020B0604030504040204" pitchFamily="34" charset="0"/>
                <a:ea typeface="Verdana" panose="020B0604030504040204" pitchFamily="34" charset="0"/>
              </a:rPr>
              <a:t>agencés</a:t>
            </a:r>
          </a:p>
          <a:p>
            <a:pPr marL="444500" indent="-2857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les problèmes de </a:t>
            </a:r>
            <a:r>
              <a:rPr lang="fr-FR" b="1" dirty="0">
                <a:solidFill>
                  <a:srgbClr val="323130"/>
                </a:solidFill>
                <a:effectLst/>
                <a:latin typeface="Verdana" panose="020B0604030504040204" pitchFamily="34" charset="0"/>
                <a:ea typeface="Verdana" panose="020B0604030504040204" pitchFamily="34" charset="0"/>
              </a:rPr>
              <a:t>contraste</a:t>
            </a:r>
          </a:p>
          <a:p>
            <a:pPr marL="285750" indent="-285750">
              <a:buFontTx/>
              <a:buChar char="-"/>
            </a:pPr>
            <a:endParaRPr lang="fr-FR" dirty="0">
              <a:solidFill>
                <a:srgbClr val="323130"/>
              </a:solidFill>
              <a:effectLst/>
              <a:latin typeface="Verdana" panose="020B0604030504040204" pitchFamily="34" charset="0"/>
              <a:ea typeface="Verdana" panose="020B0604030504040204" pitchFamily="34" charset="0"/>
            </a:endParaRPr>
          </a:p>
          <a:p>
            <a:pPr marL="0" indent="0">
              <a:buFontTx/>
              <a:buNone/>
            </a:pPr>
            <a:r>
              <a:rPr lang="fr-FR" dirty="0">
                <a:solidFill>
                  <a:srgbClr val="323130"/>
                </a:solidFill>
                <a:effectLst/>
                <a:latin typeface="Verdana" panose="020B0604030504040204" pitchFamily="34" charset="0"/>
                <a:ea typeface="Verdana" panose="020B0604030504040204" pitchFamily="34" charset="0"/>
              </a:rPr>
              <a:t>Faire une </a:t>
            </a:r>
            <a:r>
              <a:rPr lang="fr-FR" b="1" dirty="0">
                <a:solidFill>
                  <a:srgbClr val="323130"/>
                </a:solidFill>
                <a:effectLst/>
                <a:latin typeface="Verdana" panose="020B0604030504040204" pitchFamily="34" charset="0"/>
                <a:ea typeface="Verdana" panose="020B0604030504040204" pitchFamily="34" charset="0"/>
              </a:rPr>
              <a:t>démo :</a:t>
            </a:r>
          </a:p>
          <a:p>
            <a:pPr marL="171450" indent="-171450">
              <a:buFont typeface="Arial" panose="020B0604020202020204" pitchFamily="34" charset="0"/>
              <a:buChar char="•"/>
            </a:pPr>
            <a:r>
              <a:rPr lang="fr-FR" b="0" dirty="0">
                <a:solidFill>
                  <a:srgbClr val="323130"/>
                </a:solidFill>
                <a:effectLst/>
                <a:latin typeface="Verdana" panose="020B0604030504040204" pitchFamily="34" charset="0"/>
                <a:ea typeface="Verdana" panose="020B0604030504040204" pitchFamily="34" charset="0"/>
              </a:rPr>
              <a:t>Pour le lancer : cliquer sur l’extension. Ca casse toute la page, c’est normal.</a:t>
            </a:r>
            <a:br>
              <a:rPr lang="fr-FR" dirty="0">
                <a:solidFill>
                  <a:srgbClr val="323130"/>
                </a:solidFill>
                <a:effectLst/>
                <a:latin typeface="Verdana" panose="020B0604030504040204" pitchFamily="34" charset="0"/>
                <a:ea typeface="Verdana" panose="020B0604030504040204" pitchFamily="34" charset="0"/>
              </a:rPr>
            </a:br>
            <a:endParaRPr lang="fr-FR" dirty="0">
              <a:solidFill>
                <a:srgbClr val="323130"/>
              </a:solidFill>
              <a:effectLst/>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Trucs assez intéressants :</a:t>
            </a:r>
          </a:p>
          <a:p>
            <a:pPr marL="490537" indent="-171450">
              <a:buFont typeface="Courier New" panose="02070309020205020404" pitchFamily="49" charset="0"/>
              <a:buChar char="o"/>
            </a:pPr>
            <a:r>
              <a:rPr lang="fr-FR" dirty="0">
                <a:solidFill>
                  <a:srgbClr val="323130"/>
                </a:solidFill>
                <a:effectLst/>
                <a:latin typeface="Verdana" panose="020B0604030504040204" pitchFamily="34" charset="0"/>
                <a:ea typeface="Verdana" panose="020B0604030504040204" pitchFamily="34" charset="0"/>
              </a:rPr>
              <a:t>Dans </a:t>
            </a:r>
            <a:r>
              <a:rPr lang="fr-FR" b="1" dirty="0" err="1">
                <a:solidFill>
                  <a:srgbClr val="323130"/>
                </a:solidFill>
                <a:effectLst/>
                <a:latin typeface="Verdana" panose="020B0604030504040204" pitchFamily="34" charset="0"/>
                <a:ea typeface="Verdana" panose="020B0604030504040204" pitchFamily="34" charset="0"/>
              </a:rPr>
              <a:t>Summary</a:t>
            </a:r>
            <a:r>
              <a:rPr lang="fr-FR" dirty="0">
                <a:solidFill>
                  <a:srgbClr val="323130"/>
                </a:solidFill>
                <a:effectLst/>
                <a:latin typeface="Verdana" panose="020B0604030504040204" pitchFamily="34" charset="0"/>
                <a:ea typeface="Verdana" panose="020B0604030504040204" pitchFamily="34" charset="0"/>
              </a:rPr>
              <a:t> (vue par défaut) affiche le détail des erreurs. Pas forcément le même nombre d’erreurs qu’avec Axe : normal car les 2 ne testent pas forcément le même critère et les résultats retournés ne sont pas forcément les mêmes.</a:t>
            </a:r>
          </a:p>
          <a:p>
            <a:pPr marL="490537" indent="-171450">
              <a:buFont typeface="Courier New" panose="02070309020205020404" pitchFamily="49" charset="0"/>
              <a:buChar char="o"/>
            </a:pPr>
            <a:r>
              <a:rPr lang="fr-FR" dirty="0">
                <a:solidFill>
                  <a:srgbClr val="323130"/>
                </a:solidFill>
                <a:effectLst/>
                <a:latin typeface="Verdana" panose="020B0604030504040204" pitchFamily="34" charset="0"/>
                <a:ea typeface="Verdana" panose="020B0604030504040204" pitchFamily="34" charset="0"/>
              </a:rPr>
              <a:t>Dans </a:t>
            </a:r>
            <a:r>
              <a:rPr lang="fr-FR" b="1" dirty="0">
                <a:solidFill>
                  <a:srgbClr val="323130"/>
                </a:solidFill>
                <a:effectLst/>
                <a:latin typeface="Verdana" panose="020B0604030504040204" pitchFamily="34" charset="0"/>
                <a:ea typeface="Verdana" panose="020B0604030504040204" pitchFamily="34" charset="0"/>
              </a:rPr>
              <a:t>Details</a:t>
            </a:r>
            <a:r>
              <a:rPr lang="fr-FR" dirty="0">
                <a:solidFill>
                  <a:srgbClr val="323130"/>
                </a:solidFill>
                <a:effectLst/>
                <a:latin typeface="Verdana" panose="020B0604030504040204" pitchFamily="34" charset="0"/>
                <a:ea typeface="Verdana" panose="020B0604030504040204" pitchFamily="34" charset="0"/>
              </a:rPr>
              <a:t>, on le détail et on peut choisir ce qu’on veut voir ou pas en cochant/décochant les différents éléments =&gt; plus lisible. 1</a:t>
            </a:r>
            <a:r>
              <a:rPr lang="fr-FR" baseline="30000" dirty="0">
                <a:solidFill>
                  <a:srgbClr val="323130"/>
                </a:solidFill>
                <a:effectLst/>
                <a:latin typeface="Verdana" panose="020B0604030504040204" pitchFamily="34" charset="0"/>
                <a:ea typeface="Verdana" panose="020B0604030504040204" pitchFamily="34" charset="0"/>
              </a:rPr>
              <a:t>er</a:t>
            </a:r>
            <a:r>
              <a:rPr lang="fr-FR" dirty="0">
                <a:solidFill>
                  <a:srgbClr val="323130"/>
                </a:solidFill>
                <a:effectLst/>
                <a:latin typeface="Verdana" panose="020B0604030504040204" pitchFamily="34" charset="0"/>
                <a:ea typeface="Verdana" panose="020B0604030504040204" pitchFamily="34" charset="0"/>
              </a:rPr>
              <a:t> truc qu’on voit c’est qu’il manque des alternatives textuelles sur des images. En cliquant dessus, ça amène directement sur l’élément concerné.</a:t>
            </a:r>
          </a:p>
          <a:p>
            <a:pPr marL="490537" indent="-171450">
              <a:buFont typeface="Courier New" panose="02070309020205020404" pitchFamily="49" charset="0"/>
              <a:buChar char="o"/>
            </a:pPr>
            <a:r>
              <a:rPr lang="fr-FR" dirty="0">
                <a:solidFill>
                  <a:srgbClr val="323130"/>
                </a:solidFill>
                <a:effectLst/>
                <a:latin typeface="Verdana" panose="020B0604030504040204" pitchFamily="34" charset="0"/>
                <a:ea typeface="Verdana" panose="020B0604030504040204" pitchFamily="34" charset="0"/>
              </a:rPr>
              <a:t>Dans </a:t>
            </a:r>
            <a:r>
              <a:rPr lang="fr-FR" b="1" dirty="0" err="1">
                <a:solidFill>
                  <a:srgbClr val="323130"/>
                </a:solidFill>
                <a:effectLst/>
                <a:latin typeface="Verdana" panose="020B0604030504040204" pitchFamily="34" charset="0"/>
                <a:ea typeface="Verdana" panose="020B0604030504040204" pitchFamily="34" charset="0"/>
              </a:rPr>
              <a:t>Order</a:t>
            </a:r>
            <a:r>
              <a:rPr lang="fr-FR" dirty="0">
                <a:solidFill>
                  <a:srgbClr val="323130"/>
                </a:solidFill>
                <a:effectLst/>
                <a:latin typeface="Verdana" panose="020B0604030504040204" pitchFamily="34" charset="0"/>
                <a:ea typeface="Verdana" panose="020B0604030504040204" pitchFamily="34" charset="0"/>
              </a:rPr>
              <a:t>, on peut voir l’ordre du focus clavier. Permet de voir si le focus clavier suit un ordre logique (123456) et s’il se déplace bien de droite à gauche et de haut en bas. Affichage aussi du nom accessible. Le nom accessible d’un composant ne peut pas être nul, or ici c’est le cas. Il doit contenir au moins le nom affiché à l’écran. Ex : N°15 qui est OK et colle à la règle.</a:t>
            </a:r>
          </a:p>
          <a:p>
            <a:pPr marL="490537" indent="-171450">
              <a:buFont typeface="Courier New" panose="02070309020205020404" pitchFamily="49" charset="0"/>
              <a:buChar char="o"/>
            </a:pPr>
            <a:r>
              <a:rPr lang="fr-FR" dirty="0">
                <a:solidFill>
                  <a:srgbClr val="323130"/>
                </a:solidFill>
                <a:effectLst/>
                <a:latin typeface="Verdana" panose="020B0604030504040204" pitchFamily="34" charset="0"/>
                <a:ea typeface="Verdana" panose="020B0604030504040204" pitchFamily="34" charset="0"/>
              </a:rPr>
              <a:t>Dans </a:t>
            </a:r>
            <a:r>
              <a:rPr lang="fr-FR" b="1" dirty="0">
                <a:solidFill>
                  <a:srgbClr val="323130"/>
                </a:solidFill>
                <a:effectLst/>
                <a:latin typeface="Verdana" panose="020B0604030504040204" pitchFamily="34" charset="0"/>
                <a:ea typeface="Verdana" panose="020B0604030504040204" pitchFamily="34" charset="0"/>
              </a:rPr>
              <a:t>Structure</a:t>
            </a:r>
            <a:r>
              <a:rPr lang="fr-FR" dirty="0">
                <a:solidFill>
                  <a:srgbClr val="323130"/>
                </a:solidFill>
                <a:effectLst/>
                <a:latin typeface="Verdana" panose="020B0604030504040204" pitchFamily="34" charset="0"/>
                <a:ea typeface="Verdana" panose="020B0604030504040204" pitchFamily="34" charset="0"/>
              </a:rPr>
              <a:t>, on voit la structure de la page, ce dont on parlait sur les balises sémantiques, les balises de structure, donc le header, les navigations, les titres de niveau, le footer. On voit que la structure n’est pas correcte, on commence directement par un h4 </a:t>
            </a:r>
            <a:r>
              <a:rPr lang="fr-FR" dirty="0" err="1">
                <a:solidFill>
                  <a:srgbClr val="323130"/>
                </a:solidFill>
                <a:effectLst/>
                <a:latin typeface="Verdana" panose="020B0604030504040204" pitchFamily="34" charset="0"/>
                <a:ea typeface="Verdana" panose="020B0604030504040204" pitchFamily="34" charset="0"/>
              </a:rPr>
              <a:t>etc</a:t>
            </a:r>
            <a:endParaRPr lang="fr-FR" dirty="0">
              <a:solidFill>
                <a:srgbClr val="323130"/>
              </a:solidFill>
              <a:effectLst/>
              <a:latin typeface="Verdana" panose="020B0604030504040204" pitchFamily="34" charset="0"/>
              <a:ea typeface="Verdana" panose="020B0604030504040204" pitchFamily="34" charset="0"/>
            </a:endParaRPr>
          </a:p>
          <a:p>
            <a:pPr marL="490537" indent="-171450">
              <a:buFont typeface="Courier New" panose="02070309020205020404" pitchFamily="49" charset="0"/>
              <a:buChar char="o"/>
            </a:pPr>
            <a:r>
              <a:rPr lang="fr-FR" dirty="0">
                <a:solidFill>
                  <a:srgbClr val="323130"/>
                </a:solidFill>
                <a:effectLst/>
                <a:latin typeface="Verdana" panose="020B0604030504040204" pitchFamily="34" charset="0"/>
                <a:ea typeface="Verdana" panose="020B0604030504040204" pitchFamily="34" charset="0"/>
              </a:rPr>
              <a:t>Dans </a:t>
            </a:r>
            <a:r>
              <a:rPr lang="fr-FR" b="1" dirty="0">
                <a:solidFill>
                  <a:srgbClr val="323130"/>
                </a:solidFill>
                <a:effectLst/>
                <a:latin typeface="Verdana" panose="020B0604030504040204" pitchFamily="34" charset="0"/>
                <a:ea typeface="Verdana" panose="020B0604030504040204" pitchFamily="34" charset="0"/>
              </a:rPr>
              <a:t>Contraste</a:t>
            </a:r>
            <a:r>
              <a:rPr lang="fr-FR" dirty="0">
                <a:solidFill>
                  <a:srgbClr val="323130"/>
                </a:solidFill>
                <a:effectLst/>
                <a:latin typeface="Verdana" panose="020B0604030504040204" pitchFamily="34" charset="0"/>
                <a:ea typeface="Verdana" panose="020B0604030504040204" pitchFamily="34" charset="0"/>
              </a:rPr>
              <a:t>. Encore un coup, la même chose que pour axe, </a:t>
            </a:r>
            <a:r>
              <a:rPr lang="fr-FR" b="1" dirty="0">
                <a:solidFill>
                  <a:srgbClr val="323130"/>
                </a:solidFill>
                <a:effectLst/>
                <a:latin typeface="Verdana" panose="020B0604030504040204" pitchFamily="34" charset="0"/>
                <a:ea typeface="Verdana" panose="020B0604030504040204" pitchFamily="34" charset="0"/>
              </a:rPr>
              <a:t>pas fiable </a:t>
            </a:r>
            <a:r>
              <a:rPr lang="fr-FR" dirty="0">
                <a:solidFill>
                  <a:srgbClr val="323130"/>
                </a:solidFill>
                <a:effectLst/>
                <a:latin typeface="Verdana" panose="020B0604030504040204" pitchFamily="34" charset="0"/>
                <a:ea typeface="Verdana" panose="020B0604030504040204" pitchFamily="34" charset="0"/>
              </a:rPr>
              <a:t>: il peut donner beaucoup de faux positifs parce que, en fonction de comment est placé l'élément sur le CSS, il va pas forcément bien les voir =&gt; il peut voir des problèmes là où il n’y en a pas et inversement. Par contre il peut permettre de modifier directement le code hexa d'une couleur si vous posez des questions, le modifier à la volée et voir si le contraste de ratio est correct ou non.</a:t>
            </a:r>
            <a:endParaRPr lang="fr-FR" dirty="0">
              <a:latin typeface="Verdana" panose="020B0604030504040204" pitchFamily="34" charset="0"/>
              <a:ea typeface="Verdana" panose="020B060403050404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10</a:t>
            </a:fld>
            <a:endParaRPr lang="en-GB"/>
          </a:p>
        </p:txBody>
      </p:sp>
    </p:spTree>
    <p:extLst>
      <p:ext uri="{BB962C8B-B14F-4D97-AF65-F5344CB8AC3E}">
        <p14:creationId xmlns:p14="http://schemas.microsoft.com/office/powerpoint/2010/main" val="379154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r>
              <a:rPr lang="fr-FR">
                <a:solidFill>
                  <a:srgbClr val="323130"/>
                </a:solidFill>
                <a:effectLst/>
                <a:latin typeface="Verdana" panose="020B0604030504040204" pitchFamily="34" charset="0"/>
                <a:ea typeface="Verdana" panose="020B0604030504040204" pitchFamily="34" charset="0"/>
              </a:rPr>
              <a:t>Une autre extension : A11y.css</a:t>
            </a:r>
          </a:p>
          <a:p>
            <a:pPr marL="0"/>
            <a:br>
              <a:rPr lang="fr-FR">
                <a:solidFill>
                  <a:srgbClr val="323130"/>
                </a:solidFill>
                <a:effectLst/>
                <a:latin typeface="Verdana" panose="020B0604030504040204" pitchFamily="34" charset="0"/>
                <a:ea typeface="Verdana" panose="020B0604030504040204" pitchFamily="34" charset="0"/>
              </a:rPr>
            </a:br>
            <a:r>
              <a:rPr lang="fr-FR">
                <a:solidFill>
                  <a:srgbClr val="323130"/>
                </a:solidFill>
                <a:effectLst/>
                <a:latin typeface="Verdana" panose="020B0604030504040204" pitchFamily="34" charset="0"/>
                <a:ea typeface="Verdana" panose="020B0604030504040204" pitchFamily="34" charset="0"/>
              </a:rPr>
              <a:t>Permettre de :</a:t>
            </a:r>
          </a:p>
          <a:p>
            <a:pPr marL="301625" lvl="2"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des boutons et des trucs comme ça lorsqu'on utilise cette extension</a:t>
            </a:r>
            <a:r>
              <a:rPr lang="fr-FR">
                <a:solidFill>
                  <a:srgbClr val="323130"/>
                </a:solidFill>
                <a:latin typeface="Verdana" panose="020B0604030504040204" pitchFamily="34" charset="0"/>
                <a:ea typeface="Verdana" panose="020B0604030504040204" pitchFamily="34" charset="0"/>
              </a:rPr>
              <a:t>. forcer l'encadrement du focus</a:t>
            </a:r>
          </a:p>
          <a:p>
            <a:pPr marL="301625" lvl="2" indent="-171450">
              <a:buFont typeface="Arial" panose="020B0604020202020204" pitchFamily="34" charset="0"/>
              <a:buChar char="•"/>
            </a:pPr>
            <a:r>
              <a:rPr lang="fr-FR">
                <a:solidFill>
                  <a:srgbClr val="323130"/>
                </a:solidFill>
                <a:latin typeface="Verdana" panose="020B0604030504040204" pitchFamily="34" charset="0"/>
                <a:ea typeface="Verdana" panose="020B0604030504040204" pitchFamily="34" charset="0"/>
              </a:rPr>
              <a:t>d'afficher les </a:t>
            </a:r>
            <a:r>
              <a:rPr lang="fr-FR" b="1">
                <a:solidFill>
                  <a:srgbClr val="323130"/>
                </a:solidFill>
                <a:latin typeface="Verdana" panose="020B0604030504040204" pitchFamily="34" charset="0"/>
                <a:ea typeface="Verdana" panose="020B0604030504040204" pitchFamily="34" charset="0"/>
              </a:rPr>
              <a:t>changements de langues</a:t>
            </a:r>
            <a:r>
              <a:rPr lang="fr-FR">
                <a:solidFill>
                  <a:srgbClr val="323130"/>
                </a:solidFill>
                <a:latin typeface="Verdana" panose="020B0604030504040204" pitchFamily="34" charset="0"/>
                <a:ea typeface="Verdana" panose="020B0604030504040204" pitchFamily="34" charset="0"/>
              </a:rPr>
              <a:t>, donc si un attribut langue est utilisé sur un composant de la page web</a:t>
            </a:r>
          </a:p>
          <a:p>
            <a:pPr marL="301625" lvl="2" indent="-171450">
              <a:buFont typeface="Arial" panose="020B0604020202020204" pitchFamily="34" charset="0"/>
              <a:buChar char="•"/>
            </a:pPr>
            <a:r>
              <a:rPr lang="fr-FR">
                <a:solidFill>
                  <a:srgbClr val="323130"/>
                </a:solidFill>
                <a:latin typeface="Verdana" panose="020B0604030504040204" pitchFamily="34" charset="0"/>
                <a:ea typeface="Verdana" panose="020B0604030504040204" pitchFamily="34" charset="0"/>
              </a:rPr>
              <a:t>d'afficher les </a:t>
            </a:r>
            <a:r>
              <a:rPr lang="fr-FR" b="1">
                <a:solidFill>
                  <a:srgbClr val="323130"/>
                </a:solidFill>
                <a:latin typeface="Verdana" panose="020B0604030504040204" pitchFamily="34" charset="0"/>
                <a:ea typeface="Verdana" panose="020B0604030504040204" pitchFamily="34" charset="0"/>
              </a:rPr>
              <a:t>alternatives des images</a:t>
            </a:r>
            <a:r>
              <a:rPr lang="fr-FR">
                <a:solidFill>
                  <a:srgbClr val="323130"/>
                </a:solidFill>
                <a:latin typeface="Verdana" panose="020B0604030504040204" pitchFamily="34" charset="0"/>
                <a:ea typeface="Verdana" panose="020B0604030504040204" pitchFamily="34" charset="0"/>
              </a:rPr>
              <a:t>, et de voir s’il en manque. C’est pas parce qu'un alt est présent que c'est une bonne chose. Ca peut ne pas être conforme de mettre un alt sur une image si cette image est décorative. C'est pour ça qu'on parle de test de pertinence. A11y.css ne va pas être capable de nous dire si oui ou non c'est le bon attribut, si c'est pertinent, si il fallait le mettre ou non, il va juste indiquer s’il y en a un ou pas</a:t>
            </a:r>
          </a:p>
          <a:p>
            <a:pPr marL="301625" lvl="2" indent="-171450">
              <a:buFont typeface="Arial" panose="020B0604020202020204" pitchFamily="34" charset="0"/>
              <a:buChar char="•"/>
            </a:pPr>
            <a:r>
              <a:rPr lang="fr-FR" b="1">
                <a:solidFill>
                  <a:srgbClr val="323130"/>
                </a:solidFill>
                <a:latin typeface="Verdana" panose="020B0604030504040204" pitchFamily="34" charset="0"/>
                <a:ea typeface="Verdana" panose="020B0604030504040204" pitchFamily="34" charset="0"/>
              </a:rPr>
              <a:t>d'augmenter les espaces de texte</a:t>
            </a:r>
            <a:r>
              <a:rPr lang="fr-FR">
                <a:solidFill>
                  <a:srgbClr val="323130"/>
                </a:solidFill>
                <a:latin typeface="Verdana" panose="020B0604030504040204" pitchFamily="34" charset="0"/>
                <a:ea typeface="Verdana" panose="020B0604030504040204" pitchFamily="34" charset="0"/>
              </a:rPr>
              <a:t>. Va nous permettre de jouer sur l'espacement de texte pour les personnes dyslexiques et on va l'utiliser notamment pour pouvoir tester si le côté responsive du site agit, correctement si on a pas des éléments qui vont être cachés derrière </a:t>
            </a:r>
            <a:br>
              <a:rPr lang="fr-FR">
                <a:solidFill>
                  <a:srgbClr val="323130"/>
                </a:solidFill>
                <a:effectLst/>
                <a:latin typeface="Verdana" panose="020B0604030504040204" pitchFamily="34" charset="0"/>
                <a:ea typeface="Verdana" panose="020B0604030504040204" pitchFamily="34" charset="0"/>
              </a:rPr>
            </a:br>
            <a:endParaRPr lang="fr-FR">
              <a:solidFill>
                <a:srgbClr val="323130"/>
              </a:solidFill>
              <a:effectLst/>
              <a:latin typeface="Verdana" panose="020B0604030504040204" pitchFamily="34" charset="0"/>
              <a:ea typeface="Verdana" panose="020B0604030504040204" pitchFamily="34" charset="0"/>
            </a:endParaRPr>
          </a:p>
          <a:p>
            <a:pPr marL="0" indent="0">
              <a:buFontTx/>
              <a:buNone/>
            </a:pPr>
            <a:r>
              <a:rPr lang="fr-FR">
                <a:solidFill>
                  <a:srgbClr val="323130"/>
                </a:solidFill>
                <a:effectLst/>
                <a:latin typeface="Verdana" panose="020B0604030504040204" pitchFamily="34" charset="0"/>
                <a:ea typeface="Verdana" panose="020B0604030504040204" pitchFamily="34" charset="0"/>
              </a:rPr>
              <a:t>Faire une </a:t>
            </a:r>
            <a:r>
              <a:rPr lang="fr-FR" b="1">
                <a:solidFill>
                  <a:srgbClr val="323130"/>
                </a:solidFill>
                <a:effectLst/>
                <a:latin typeface="Verdana" panose="020B0604030504040204" pitchFamily="34" charset="0"/>
                <a:ea typeface="Verdana" panose="020B0604030504040204" pitchFamily="34" charset="0"/>
              </a:rPr>
              <a:t>démo :</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a11y.css est très simple d'utilisation</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je crois que sur chrome il </a:t>
            </a:r>
            <a:r>
              <a:rPr lang="fr-FR" err="1">
                <a:solidFill>
                  <a:srgbClr val="323130"/>
                </a:solidFill>
                <a:effectLst/>
                <a:latin typeface="Verdana" panose="020B0604030504040204" pitchFamily="34" charset="0"/>
                <a:ea typeface="Verdana" panose="020B0604030504040204" pitchFamily="34" charset="0"/>
              </a:rPr>
              <a:t>bugue</a:t>
            </a:r>
            <a:r>
              <a:rPr lang="fr-FR">
                <a:solidFill>
                  <a:srgbClr val="323130"/>
                </a:solidFill>
                <a:effectLst/>
                <a:latin typeface="Verdana" panose="020B0604030504040204" pitchFamily="34" charset="0"/>
                <a:ea typeface="Verdana" panose="020B0604030504040204" pitchFamily="34" charset="0"/>
              </a:rPr>
              <a:t>, je pense pas qu'ils aient résolu leurs problèmes donc plutôt sur Firefox</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Affiche de manière visuelle tous les éléments qu’on demandés</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Un </a:t>
            </a:r>
            <a:r>
              <a:rPr lang="fr-FR" err="1">
                <a:solidFill>
                  <a:srgbClr val="323130"/>
                </a:solidFill>
                <a:effectLst/>
                <a:latin typeface="Verdana" panose="020B0604030504040204" pitchFamily="34" charset="0"/>
                <a:ea typeface="Verdana" panose="020B0604030504040204" pitchFamily="34" charset="0"/>
              </a:rPr>
              <a:t>piont</a:t>
            </a:r>
            <a:r>
              <a:rPr lang="fr-FR">
                <a:solidFill>
                  <a:srgbClr val="323130"/>
                </a:solidFill>
                <a:effectLst/>
                <a:latin typeface="Verdana" panose="020B0604030504040204" pitchFamily="34" charset="0"/>
                <a:ea typeface="Verdana" panose="020B0604030504040204" pitchFamily="34" charset="0"/>
              </a:rPr>
              <a:t> important est de pouvoir encadrer le focus car les WCAG demande de vérifier que le focus se déplace d’éléments en éléments, et parfois, on ne le voit plus =&gt; cet outil permet de forcer l’affichage du focus et de voir sa progression même si masqué par les développeurs. A priori que A11y.css qui le fait.</a:t>
            </a:r>
            <a:endParaRPr lang="fr-F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11</a:t>
            </a:fld>
            <a:endParaRPr lang="en-GB"/>
          </a:p>
        </p:txBody>
      </p:sp>
    </p:spTree>
    <p:extLst>
      <p:ext uri="{BB962C8B-B14F-4D97-AF65-F5344CB8AC3E}">
        <p14:creationId xmlns:p14="http://schemas.microsoft.com/office/powerpoint/2010/main" val="280431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r>
              <a:rPr lang="fr-FR">
                <a:solidFill>
                  <a:srgbClr val="323130"/>
                </a:solidFill>
                <a:effectLst/>
                <a:latin typeface="Verdana" panose="020B0604030504040204" pitchFamily="34" charset="0"/>
                <a:ea typeface="Verdana" panose="020B0604030504040204" pitchFamily="34" charset="0"/>
              </a:rPr>
              <a:t>On autre extension un peu moins abordable qui s'appelle </a:t>
            </a:r>
            <a:r>
              <a:rPr lang="fr-FR" b="1">
                <a:solidFill>
                  <a:srgbClr val="323130"/>
                </a:solidFill>
                <a:effectLst/>
                <a:latin typeface="Verdana" panose="020B0604030504040204" pitchFamily="34" charset="0"/>
                <a:ea typeface="Verdana" panose="020B0604030504040204" pitchFamily="34" charset="0"/>
              </a:rPr>
              <a:t>Andy</a:t>
            </a:r>
            <a:r>
              <a:rPr lang="fr-FR">
                <a:solidFill>
                  <a:srgbClr val="323130"/>
                </a:solidFill>
                <a:effectLst/>
                <a:latin typeface="Verdana" panose="020B0604030504040204" pitchFamily="34" charset="0"/>
                <a:ea typeface="Verdana" panose="020B0604030504040204" pitchFamily="34" charset="0"/>
              </a:rPr>
              <a:t>, qui est un </a:t>
            </a:r>
            <a:r>
              <a:rPr lang="fr-FR" b="1">
                <a:solidFill>
                  <a:srgbClr val="323130"/>
                </a:solidFill>
                <a:effectLst/>
                <a:latin typeface="Verdana" panose="020B0604030504040204" pitchFamily="34" charset="0"/>
                <a:ea typeface="Verdana" panose="020B0604030504040204" pitchFamily="34" charset="0"/>
              </a:rPr>
              <a:t>bookmarklet</a:t>
            </a:r>
            <a:r>
              <a:rPr lang="fr-FR">
                <a:solidFill>
                  <a:srgbClr val="323130"/>
                </a:solidFill>
                <a:effectLst/>
                <a:latin typeface="Verdana" panose="020B0604030504040204" pitchFamily="34" charset="0"/>
                <a:ea typeface="Verdana" panose="020B0604030504040204" pitchFamily="34" charset="0"/>
              </a:rPr>
              <a:t> javascript. C’est à mettre dans les favoris : en fait, il faut récupérer l’URL complète de Andy et l'enregistrer comme s'il s'agissait de d'un lien dans les favoris. Et ensuite, on clique dessus quand on est sur la page qu'on veut auditer.</a:t>
            </a:r>
          </a:p>
          <a:p>
            <a:pPr marL="0"/>
            <a:endParaRPr lang="fr-FR">
              <a:solidFill>
                <a:srgbClr val="323130"/>
              </a:solidFill>
              <a:effectLst/>
              <a:latin typeface="Verdana" panose="020B0604030504040204" pitchFamily="34" charset="0"/>
              <a:ea typeface="Verdana" panose="020B0604030504040204" pitchFamily="34" charset="0"/>
            </a:endParaRPr>
          </a:p>
          <a:p>
            <a:pPr marL="0"/>
            <a:r>
              <a:rPr lang="fr-FR">
                <a:solidFill>
                  <a:srgbClr val="323130"/>
                </a:solidFill>
                <a:effectLst/>
                <a:latin typeface="Verdana" panose="020B0604030504040204" pitchFamily="34" charset="0"/>
                <a:ea typeface="Verdana" panose="020B0604030504040204" pitchFamily="34" charset="0"/>
              </a:rPr>
              <a:t>Intéressant car contient beaucoup de choses, mais ergonomie pas très au point. Faut l’utiliser plusieurs fois pour se l’approprier.</a:t>
            </a:r>
          </a:p>
          <a:p>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Faire une </a:t>
            </a:r>
            <a:r>
              <a:rPr lang="fr-FR" b="1">
                <a:solidFill>
                  <a:srgbClr val="323130"/>
                </a:solidFill>
                <a:effectLst/>
                <a:latin typeface="Verdana" panose="020B0604030504040204" pitchFamily="34" charset="0"/>
                <a:ea typeface="Verdana" panose="020B0604030504040204" pitchFamily="34" charset="0"/>
              </a:rPr>
              <a:t>démo.</a:t>
            </a:r>
          </a:p>
          <a:p>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Il va rajouter toute une barre en haut de la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 Permet de :</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vérifier l’ordre du focus lors de la navigation au clavier</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voir les labels</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voir la structure de la page</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voir les problèmes de contraste</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ça va nous indiquer si on a des éléments qui sont cachés par du CSS pour nous demander simplement si oui ou non c'est une bonne chose.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A savoir : </a:t>
            </a:r>
            <a:r>
              <a:rPr lang="fr-FR" b="1">
                <a:solidFill>
                  <a:srgbClr val="323130"/>
                </a:solidFill>
                <a:effectLst/>
                <a:latin typeface="Verdana" panose="020B0604030504040204" pitchFamily="34" charset="0"/>
                <a:ea typeface="Verdana" panose="020B0604030504040204" pitchFamily="34" charset="0"/>
              </a:rPr>
              <a:t>tous les modules qu’il propose dans le menu en haut, ce sont uniquement les modules d’éléments présents dans la page</a:t>
            </a:r>
            <a:r>
              <a:rPr lang="fr-FR">
                <a:solidFill>
                  <a:srgbClr val="323130"/>
                </a:solidFill>
                <a:effectLst/>
                <a:latin typeface="Verdana" panose="020B0604030504040204" pitchFamily="34" charset="0"/>
                <a:ea typeface="Verdana" panose="020B0604030504040204" pitchFamily="34" charset="0"/>
              </a:rPr>
              <a:t>. Ex : si dans la page, pas de formulaire =&gt; pas de formulaires dans le menu.</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a:solidFill>
                  <a:srgbClr val="323130"/>
                </a:solidFill>
                <a:effectLst/>
                <a:latin typeface="Verdana" panose="020B0604030504040204" pitchFamily="34" charset="0"/>
                <a:ea typeface="Verdana" panose="020B0604030504040204" pitchFamily="34" charset="0"/>
              </a:rPr>
              <a:t>Par élément</a:t>
            </a:r>
            <a:r>
              <a:rPr lang="fr-FR">
                <a:solidFill>
                  <a:srgbClr val="323130"/>
                </a:solidFill>
                <a:effectLst/>
                <a:latin typeface="Verdana" panose="020B0604030504040204" pitchFamily="34" charset="0"/>
                <a:ea typeface="Verdana" panose="020B0604030504040204" pitchFamily="34" charset="0"/>
              </a:rPr>
              <a:t>, on peut faire tout un tas </a:t>
            </a:r>
            <a:r>
              <a:rPr lang="fr-FR" b="1">
                <a:solidFill>
                  <a:srgbClr val="323130"/>
                </a:solidFill>
                <a:effectLst/>
                <a:latin typeface="Verdana" panose="020B0604030504040204" pitchFamily="34" charset="0"/>
                <a:ea typeface="Verdana" panose="020B0604030504040204" pitchFamily="34" charset="0"/>
              </a:rPr>
              <a:t>d’actions</a:t>
            </a:r>
            <a:r>
              <a:rPr lang="fr-FR">
                <a:solidFill>
                  <a:srgbClr val="323130"/>
                </a:solidFill>
                <a:effectLst/>
                <a:latin typeface="Verdana" panose="020B0604030504040204" pitchFamily="34" charset="0"/>
                <a:ea typeface="Verdana" panose="020B0604030504040204" pitchFamily="34" charset="0"/>
              </a:rPr>
              <a:t> : exemple pour </a:t>
            </a:r>
            <a:r>
              <a:rPr lang="fr-FR" b="1">
                <a:solidFill>
                  <a:srgbClr val="323130"/>
                </a:solidFill>
                <a:effectLst/>
                <a:latin typeface="Verdana" panose="020B0604030504040204" pitchFamily="34" charset="0"/>
                <a:ea typeface="Verdana" panose="020B0604030504040204" pitchFamily="34" charset="0"/>
              </a:rPr>
              <a:t>focusable éléments </a:t>
            </a:r>
            <a:r>
              <a:rPr lang="fr-FR">
                <a:solidFill>
                  <a:srgbClr val="323130"/>
                </a:solidFill>
                <a:effectLst/>
                <a:latin typeface="Verdana" panose="020B0604030504040204" pitchFamily="34" charset="0"/>
                <a:ea typeface="Verdana" panose="020B0604030504040204" pitchFamily="34" charset="0"/>
              </a:rPr>
              <a:t>: </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éléments sans nom accessible, encadre le focus, alertes ou il y a possiblement des problèmes.</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Pour chaque élément, à gauche quand on clique dessus, indique de quel élément il s’agit, ce qui pourrait être vocalisé par une synthèse vocale (simulation de ce qui serait vocalisé)</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On peut aussi faire afficher l’ordre des tabulations</a:t>
            </a:r>
          </a:p>
          <a:p>
            <a:endParaRPr lang="fr-FR">
              <a:solidFill>
                <a:srgbClr val="323130"/>
              </a:solidFill>
              <a:effectLst/>
              <a:latin typeface="Verdana" panose="020B0604030504040204" pitchFamily="34" charset="0"/>
              <a:ea typeface="Verdana" panose="020B0604030504040204" pitchFamily="34" charset="0"/>
            </a:endParaRPr>
          </a:p>
          <a:p>
            <a:r>
              <a:rPr lang="fr-FR">
                <a:solidFill>
                  <a:srgbClr val="323130"/>
                </a:solidFill>
                <a:effectLst/>
                <a:latin typeface="Verdana" panose="020B0604030504040204" pitchFamily="34" charset="0"/>
                <a:ea typeface="Verdana" panose="020B0604030504040204" pitchFamily="34" charset="0"/>
              </a:rPr>
              <a:t>Souvent, les développeurs préfèrent cette solution là parce qu’elle est peut-être un peu plus parlante. On a directement un focus qui est fait sur l'élément cible, donc ça permet assez vite de voir si on a un problème ou non. </a:t>
            </a:r>
            <a:endParaRPr lang="fr-FR">
              <a:latin typeface="Verdana" panose="020B0604030504040204" pitchFamily="34" charset="0"/>
              <a:ea typeface="Verdana" panose="020B0604030504040204" pitchFamily="34" charset="0"/>
            </a:endParaRP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12</a:t>
            </a:fld>
            <a:endParaRPr lang="en-GB"/>
          </a:p>
        </p:txBody>
      </p:sp>
    </p:spTree>
    <p:extLst>
      <p:ext uri="{BB962C8B-B14F-4D97-AF65-F5344CB8AC3E}">
        <p14:creationId xmlns:p14="http://schemas.microsoft.com/office/powerpoint/2010/main" val="88301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Voilà donc voilà les outils présentés.</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a:solidFill>
                  <a:srgbClr val="323130"/>
                </a:solidFill>
                <a:effectLst/>
                <a:latin typeface="Verdana" panose="020B0604030504040204" pitchFamily="34" charset="0"/>
                <a:ea typeface="Verdana" panose="020B0604030504040204" pitchFamily="34" charset="0"/>
              </a:rPr>
            </a:br>
            <a:r>
              <a:rPr lang="fr-FR">
                <a:solidFill>
                  <a:srgbClr val="323130"/>
                </a:solidFill>
                <a:effectLst/>
                <a:latin typeface="Verdana" panose="020B0604030504040204" pitchFamily="34" charset="0"/>
                <a:ea typeface="Verdana" panose="020B0604030504040204" pitchFamily="34" charset="0"/>
              </a:rPr>
              <a:t>Si vous avez eu le temps de les installer, aller sur la page du site et utilisez-les pour aller vérifier les points suivants avec l'outil de votre choix.</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a:solidFill>
                <a:srgbClr val="323130"/>
              </a:solidFill>
              <a:effectLst/>
              <a:latin typeface="Verdana" panose="020B0604030504040204" pitchFamily="34" charset="0"/>
              <a:ea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solidFill>
                  <a:srgbClr val="323130"/>
                </a:solidFill>
                <a:effectLst/>
                <a:latin typeface="Verdana" panose="020B0604030504040204" pitchFamily="34" charset="0"/>
                <a:ea typeface="Verdana" panose="020B0604030504040204" pitchFamily="34" charset="0"/>
              </a:rPr>
              <a:t>Et donc voir si toutes les </a:t>
            </a:r>
            <a:r>
              <a:rPr lang="fr-FR" b="1">
                <a:solidFill>
                  <a:srgbClr val="323130"/>
                </a:solidFill>
                <a:effectLst/>
                <a:latin typeface="Verdana" panose="020B0604030504040204" pitchFamily="34" charset="0"/>
                <a:ea typeface="Verdana" panose="020B0604030504040204" pitchFamily="34" charset="0"/>
              </a:rPr>
              <a:t>images</a:t>
            </a:r>
            <a:r>
              <a:rPr lang="fr-FR">
                <a:solidFill>
                  <a:srgbClr val="323130"/>
                </a:solidFill>
                <a:effectLst/>
                <a:latin typeface="Verdana" panose="020B0604030504040204" pitchFamily="34" charset="0"/>
                <a:ea typeface="Verdana" panose="020B0604030504040204" pitchFamily="34" charset="0"/>
              </a:rPr>
              <a:t> possèdent un </a:t>
            </a:r>
            <a:r>
              <a:rPr lang="fr-FR" b="1">
                <a:solidFill>
                  <a:srgbClr val="323130"/>
                </a:solidFill>
                <a:effectLst/>
                <a:latin typeface="Verdana" panose="020B0604030504040204" pitchFamily="34" charset="0"/>
                <a:ea typeface="Verdana" panose="020B0604030504040204" pitchFamily="34" charset="0"/>
              </a:rPr>
              <a:t>texte de remplacement pertinent</a:t>
            </a:r>
            <a:r>
              <a:rPr lang="fr-FR">
                <a:solidFill>
                  <a:srgbClr val="323130"/>
                </a:solidFill>
                <a:effectLst/>
                <a:latin typeface="Verdana" panose="020B0604030504040204" pitchFamily="34" charset="0"/>
                <a:ea typeface="Verdana" panose="020B0604030504040204" pitchFamily="34" charset="0"/>
              </a:rPr>
              <a:t>. Ça peut être le fait de ne pas avoir de textes de remplacement hein, d'avoir un ALT vide. Parfois, c'est plus pertinent de ne rien avoir que d'avoir des infos en trop.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a:solidFill>
                <a:srgbClr val="323130"/>
              </a:solidFill>
              <a:effectLst/>
              <a:latin typeface="Verdana" panose="020B0604030504040204" pitchFamily="34" charset="0"/>
              <a:ea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323130"/>
                </a:solidFill>
                <a:effectLst/>
                <a:latin typeface="Verdana" panose="020B0604030504040204" pitchFamily="34" charset="0"/>
                <a:ea typeface="Verdana" panose="020B0604030504040204" pitchFamily="34" charset="0"/>
              </a:rPr>
              <a:t>L'information est-elle structurée par l'utilisation appropriée de titre de niveau </a:t>
            </a:r>
            <a:r>
              <a:rPr lang="fr-FR">
                <a:solidFill>
                  <a:srgbClr val="323130"/>
                </a:solidFill>
                <a:effectLst/>
                <a:latin typeface="Verdana" panose="020B0604030504040204" pitchFamily="34" charset="0"/>
                <a:ea typeface="Verdana" panose="020B0604030504040204" pitchFamily="34" charset="0"/>
              </a:rPr>
              <a:t>? Donc ce qu'on a bien à h1 suivi d’un h2 suivi d'un h 3, et cetera.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a:solidFill>
                <a:srgbClr val="323130"/>
              </a:solidFill>
              <a:effectLst/>
              <a:latin typeface="Verdana" panose="020B0604030504040204" pitchFamily="34" charset="0"/>
              <a:ea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323130"/>
                </a:solidFill>
                <a:effectLst/>
                <a:latin typeface="Verdana" panose="020B0604030504040204" pitchFamily="34" charset="0"/>
                <a:ea typeface="Verdana" panose="020B0604030504040204" pitchFamily="34" charset="0"/>
              </a:rPr>
              <a:t>Le contenu est-il structuré sémantiquement </a:t>
            </a:r>
            <a:r>
              <a:rPr lang="fr-FR">
                <a:solidFill>
                  <a:srgbClr val="323130"/>
                </a:solidFill>
                <a:effectLst/>
                <a:latin typeface="Verdana" panose="020B0604030504040204" pitchFamily="34" charset="0"/>
                <a:ea typeface="Verdana" panose="020B0604030504040204" pitchFamily="34" charset="0"/>
              </a:rPr>
              <a:t>? Donc les bonnes balises footer, main, navigation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a:solidFill>
                <a:srgbClr val="323130"/>
              </a:solidFill>
              <a:effectLst/>
              <a:latin typeface="Verdana" panose="020B0604030504040204" pitchFamily="34" charset="0"/>
              <a:ea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solidFill>
                  <a:srgbClr val="323130"/>
                </a:solidFill>
                <a:effectLst/>
                <a:latin typeface="Verdana" panose="020B0604030504040204" pitchFamily="34" charset="0"/>
                <a:ea typeface="Verdana" panose="020B0604030504040204" pitchFamily="34" charset="0"/>
              </a:rPr>
              <a:t>Et si </a:t>
            </a:r>
            <a:r>
              <a:rPr lang="fr-FR" b="1">
                <a:solidFill>
                  <a:srgbClr val="323130"/>
                </a:solidFill>
                <a:effectLst/>
                <a:latin typeface="Verdana" panose="020B0604030504040204" pitchFamily="34" charset="0"/>
                <a:ea typeface="Verdana" panose="020B0604030504040204" pitchFamily="34" charset="0"/>
              </a:rPr>
              <a:t>l'information est transmise à l'utilisateur par un autre moyen que par la couleur</a:t>
            </a:r>
            <a:r>
              <a:rPr lang="fr-FR">
                <a:solidFill>
                  <a:srgbClr val="323130"/>
                </a:solidFill>
                <a:effectLst/>
                <a:latin typeface="Verdana" panose="020B0604030504040204" pitchFamily="34" charset="0"/>
                <a:ea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u="sng">
                <a:solidFill>
                  <a:srgbClr val="323130"/>
                </a:solidFill>
                <a:effectLst/>
                <a:latin typeface="Verdana" panose="020B0604030504040204" pitchFamily="34" charset="0"/>
                <a:ea typeface="Verdana" panose="020B0604030504040204" pitchFamily="34" charset="0"/>
              </a:rPr>
              <a:t>Animation Option </a:t>
            </a:r>
            <a:r>
              <a:rPr lang="fr-FR">
                <a:solidFill>
                  <a:srgbClr val="323130"/>
                </a:solidFill>
                <a:effectLst/>
                <a:latin typeface="Verdana" panose="020B0604030504040204" pitchFamily="34" charset="0"/>
                <a:ea typeface="Verdana" panose="020B0604030504040204" pitchFamily="34" charset="0"/>
              </a:rPr>
              <a:t>1 (pour gagner du temps)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Bien de vous envoyer la liste des outils, que vous preniez le temps de vous en imprégner et de les tester sur vos projets et revenir vers nous en nous disant « j’ai essayé l’outil, ça je ne comprends pas, est-ce que tu peux nous aider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u="sng">
                <a:solidFill>
                  <a:srgbClr val="323130"/>
                </a:solidFill>
                <a:effectLst/>
                <a:latin typeface="Verdana" panose="020B0604030504040204" pitchFamily="34" charset="0"/>
                <a:ea typeface="Verdana" panose="020B0604030504040204" pitchFamily="34" charset="0"/>
              </a:rPr>
              <a:t>Animation Option 2 </a:t>
            </a:r>
            <a:r>
              <a:rPr lang="fr-FR">
                <a:solidFill>
                  <a:srgbClr val="323130"/>
                </a:solidFill>
                <a:effectLst/>
                <a:latin typeface="Verdana" panose="020B0604030504040204" pitchFamily="34" charset="0"/>
                <a:ea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Je vous laisse bosser un petit peu sur du coup cette page-là.</a:t>
            </a:r>
            <a:br>
              <a:rPr lang="fr-FR">
                <a:solidFill>
                  <a:srgbClr val="323130"/>
                </a:solidFill>
                <a:effectLst/>
                <a:latin typeface="Verdana" panose="020B0604030504040204" pitchFamily="34" charset="0"/>
                <a:ea typeface="Verdana" panose="020B0604030504040204" pitchFamily="34" charset="0"/>
              </a:rPr>
            </a:br>
            <a:r>
              <a:rPr lang="fr-FR">
                <a:solidFill>
                  <a:srgbClr val="323130"/>
                </a:solidFill>
                <a:effectLst/>
                <a:latin typeface="Verdana" panose="020B0604030504040204" pitchFamily="34" charset="0"/>
                <a:ea typeface="Verdana" panose="020B0604030504040204" pitchFamily="34" charset="0"/>
              </a:rPr>
              <a:t>On vous donne 5 min, ça vous va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Quelles erreurs avez-vous remarquées ?</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contraste : titre « nouvelle collection » en bleu sur l’image de fond</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zoom texte à 200% : </a:t>
            </a:r>
            <a:r>
              <a:rPr lang="fr-FR" err="1">
                <a:solidFill>
                  <a:srgbClr val="323130"/>
                </a:solidFill>
                <a:effectLst/>
                <a:latin typeface="Verdana" panose="020B0604030504040204" pitchFamily="34" charset="0"/>
                <a:ea typeface="Verdana" panose="020B0604030504040204" pitchFamily="34" charset="0"/>
              </a:rPr>
              <a:t>tronquage</a:t>
            </a:r>
            <a:r>
              <a:rPr lang="fr-FR">
                <a:solidFill>
                  <a:srgbClr val="323130"/>
                </a:solidFill>
                <a:effectLst/>
                <a:latin typeface="Verdana" panose="020B0604030504040204" pitchFamily="34" charset="0"/>
                <a:ea typeface="Verdana" panose="020B0604030504040204" pitchFamily="34" charset="0"/>
              </a:rPr>
              <a:t> et chevauchement dans le header</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navigation au clavier : problème de l’ordre du focus</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absence de nom accessible :</a:t>
            </a:r>
          </a:p>
          <a:p>
            <a:pPr marL="742950" lvl="1" indent="-285750">
              <a:buFont typeface="Courier New" panose="02070309020205020404" pitchFamily="49" charset="0"/>
              <a:buChar char="o"/>
              <a:defRPr/>
            </a:pPr>
            <a:r>
              <a:rPr lang="fr-FR">
                <a:solidFill>
                  <a:srgbClr val="323130"/>
                </a:solidFill>
                <a:effectLst/>
                <a:latin typeface="Verdana" panose="020B0604030504040204" pitchFamily="34" charset="0"/>
                <a:ea typeface="Verdana" panose="020B0604030504040204" pitchFamily="34" charset="0"/>
              </a:rPr>
              <a:t>t-shirt rouge avec écrit « J’aime les pommes » dessus, ça doit être mis dans le nom accessible</a:t>
            </a:r>
          </a:p>
          <a:p>
            <a:pPr marL="742950" lvl="1" indent="-285750">
              <a:buFont typeface="Courier New" panose="02070309020205020404" pitchFamily="49" charset="0"/>
              <a:buChar char="o"/>
              <a:defRPr/>
            </a:pPr>
            <a:r>
              <a:rPr lang="fr-FR">
                <a:solidFill>
                  <a:srgbClr val="323130"/>
                </a:solidFill>
                <a:effectLst/>
                <a:latin typeface="Verdana" panose="020B0604030504040204" pitchFamily="34" charset="0"/>
                <a:ea typeface="Verdana" panose="020B0604030504040204" pitchFamily="34" charset="0"/>
              </a:rPr>
              <a:t>sur mon alternative textuelle si j'ai une image avec une promotion comme la sur le moins 20% et bien cette promotion de la même manière doit avoir un nom accessible avec ces informations </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image : par exemple dans les réseaux sociaux, c'est le même texte qui se répète et il y a pas de différence entre Twitter, Instagram, Facebook. On a des icônes sans avoir de aria-hidden, on n'a pas de mots accessibles. Donc images qui ne m'indiquent pas grand chose.</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hiérarchisation avec les titres de niveau KO</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vu au niveau des images, il y a des notions de prix dans des attributs alt et pas dans d'autres attributs alt d'autres images</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texte dans du &lt;</a:t>
            </a:r>
            <a:r>
              <a:rPr lang="fr-FR" err="1">
                <a:solidFill>
                  <a:srgbClr val="323130"/>
                </a:solidFill>
                <a:effectLst/>
                <a:latin typeface="Verdana" panose="020B0604030504040204" pitchFamily="34" charset="0"/>
                <a:ea typeface="Verdana" panose="020B0604030504040204" pitchFamily="34" charset="0"/>
              </a:rPr>
              <a:t>span</a:t>
            </a:r>
            <a:r>
              <a:rPr lang="fr-FR">
                <a:solidFill>
                  <a:srgbClr val="323130"/>
                </a:solidFill>
                <a:effectLst/>
                <a:latin typeface="Verdana" panose="020B0604030504040204" pitchFamily="34" charset="0"/>
                <a:ea typeface="Verdana" panose="020B0604030504040204" pitchFamily="34" charset="0"/>
              </a:rPr>
              <a:t>&gt; à la place de de balise &lt;p&gt; : 16€</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Donc effectivement, on a vu que, au niveau de la structure sémantique c'était pas bon, il y a des problèmes dans les titres de niveau, y a des problèmes avec des éléments qui sont contenus dans des </a:t>
            </a:r>
            <a:r>
              <a:rPr lang="fr-FR" err="1">
                <a:solidFill>
                  <a:srgbClr val="323130"/>
                </a:solidFill>
                <a:effectLst/>
                <a:latin typeface="Verdana" panose="020B0604030504040204" pitchFamily="34" charset="0"/>
                <a:ea typeface="Verdana" panose="020B0604030504040204" pitchFamily="34" charset="0"/>
              </a:rPr>
              <a:t>spans</a:t>
            </a:r>
            <a:r>
              <a:rPr lang="fr-FR">
                <a:solidFill>
                  <a:srgbClr val="323130"/>
                </a:solidFill>
                <a:effectLst/>
                <a:latin typeface="Verdana" panose="020B0604030504040204" pitchFamily="34" charset="0"/>
                <a:ea typeface="Verdana" panose="020B0604030504040204" pitchFamily="34" charset="0"/>
              </a:rPr>
              <a:t>, y a des problèmes avec des images qui ne possèdent pas de textes de remplacement comme les logos. On a vu qu'il y avait des textes non pertinents : une image qui va nous présenter 1T </a:t>
            </a:r>
            <a:r>
              <a:rPr lang="fr-FR" err="1">
                <a:solidFill>
                  <a:srgbClr val="323130"/>
                </a:solidFill>
                <a:effectLst/>
                <a:latin typeface="Verdana" panose="020B0604030504040204" pitchFamily="34" charset="0"/>
                <a:ea typeface="Verdana" panose="020B0604030504040204" pitchFamily="34" charset="0"/>
              </a:rPr>
              <a:t>shirt</a:t>
            </a:r>
            <a:r>
              <a:rPr lang="fr-FR">
                <a:solidFill>
                  <a:srgbClr val="323130"/>
                </a:solidFill>
                <a:effectLst/>
                <a:latin typeface="Verdana" panose="020B0604030504040204" pitchFamily="34" charset="0"/>
                <a:ea typeface="Verdana" panose="020B0604030504040204" pitchFamily="34" charset="0"/>
              </a:rPr>
              <a:t> et qui s'appelle t-shirt rouge 20€.</a:t>
            </a:r>
            <a:endParaRPr lang="fr-FR">
              <a:latin typeface="Verdana" panose="020B0604030504040204" pitchFamily="34" charset="0"/>
              <a:ea typeface="Verdana" panose="020B0604030504040204" pitchFamily="34" charset="0"/>
            </a:endParaRPr>
          </a:p>
          <a:p>
            <a:endParaRPr lang="fr-FR">
              <a:latin typeface="Verdana" panose="020B0604030504040204" pitchFamily="34" charset="0"/>
              <a:ea typeface="Verdana" panose="020B0604030504040204" pitchFamily="34" charset="0"/>
            </a:endParaRPr>
          </a:p>
          <a:p>
            <a:endParaRPr lang="fr-F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13</a:t>
            </a:fld>
            <a:endParaRPr lang="en-GB"/>
          </a:p>
        </p:txBody>
      </p:sp>
    </p:spTree>
    <p:extLst>
      <p:ext uri="{BB962C8B-B14F-4D97-AF65-F5344CB8AC3E}">
        <p14:creationId xmlns:p14="http://schemas.microsoft.com/office/powerpoint/2010/main" val="313208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r>
              <a:rPr lang="fr-FR" b="1" dirty="0">
                <a:latin typeface="Verdana" panose="020B0604030504040204" pitchFamily="34" charset="0"/>
                <a:ea typeface="Verdana" panose="020B0604030504040204" pitchFamily="34" charset="0"/>
              </a:rPr>
              <a:t>Début</a:t>
            </a:r>
            <a:r>
              <a:rPr lang="fr-FR" b="0" dirty="0">
                <a:latin typeface="Verdana" panose="020B0604030504040204" pitchFamily="34" charset="0"/>
                <a:ea typeface="Verdana" panose="020B0604030504040204" pitchFamily="34" charset="0"/>
              </a:rPr>
              <a:t> : 00:xx – Nom formateur : Isabelle</a:t>
            </a:r>
          </a:p>
          <a:p>
            <a:pPr marL="0"/>
            <a:r>
              <a:rPr lang="fr-FR" b="1" dirty="0">
                <a:latin typeface="Verdana" panose="020B0604030504040204" pitchFamily="34" charset="0"/>
                <a:ea typeface="Verdana" panose="020B0604030504040204" pitchFamily="34" charset="0"/>
              </a:rPr>
              <a:t>Durée</a:t>
            </a:r>
            <a:r>
              <a:rPr lang="fr-FR" b="0" dirty="0">
                <a:latin typeface="Verdana" panose="020B0604030504040204" pitchFamily="34" charset="0"/>
                <a:ea typeface="Verdana" panose="020B0604030504040204" pitchFamily="34" charset="0"/>
              </a:rPr>
              <a:t> : xx mn</a:t>
            </a:r>
            <a:endParaRPr lang="fr-FR" sz="1000" dirty="0">
              <a:solidFill>
                <a:srgbClr val="323130"/>
              </a:solidFill>
              <a:effectLst/>
              <a:latin typeface="Verdana" panose="020B0604030504040204" pitchFamily="34" charset="0"/>
              <a:ea typeface="Verdana" panose="020B0604030504040204" pitchFamily="34" charset="0"/>
            </a:endParaRPr>
          </a:p>
          <a:p>
            <a:pPr marL="0"/>
            <a:endParaRPr lang="fr-FR" sz="1000" dirty="0">
              <a:solidFill>
                <a:srgbClr val="323130"/>
              </a:solidFill>
              <a:effectLst/>
              <a:latin typeface="Verdana" panose="020B0604030504040204" pitchFamily="34" charset="0"/>
              <a:ea typeface="Verdana" panose="020B0604030504040204" pitchFamily="34" charset="0"/>
            </a:endParaRPr>
          </a:p>
          <a:p>
            <a:pPr marL="0"/>
            <a:r>
              <a:rPr lang="fr-FR" sz="1000" dirty="0">
                <a:solidFill>
                  <a:srgbClr val="323130"/>
                </a:solidFill>
                <a:effectLst/>
                <a:latin typeface="Verdana" panose="020B0604030504040204" pitchFamily="34" charset="0"/>
                <a:ea typeface="Verdana" panose="020B0604030504040204" pitchFamily="34" charset="0"/>
              </a:rPr>
              <a:t>On va poursuivre avec les tests manuels.</a:t>
            </a:r>
          </a:p>
          <a:p>
            <a:pPr marL="0"/>
            <a:r>
              <a:rPr lang="fr-FR" sz="1000" dirty="0">
                <a:solidFill>
                  <a:srgbClr val="323130"/>
                </a:solidFill>
                <a:effectLst/>
                <a:latin typeface="Verdana" panose="020B0604030504040204" pitchFamily="34" charset="0"/>
                <a:ea typeface="Verdana" panose="020B0604030504040204" pitchFamily="34" charset="0"/>
              </a:rPr>
              <a:t>On va utiliser un outil qui s'appelle </a:t>
            </a:r>
            <a:r>
              <a:rPr lang="fr-FR" sz="1000" dirty="0" err="1">
                <a:solidFill>
                  <a:srgbClr val="323130"/>
                </a:solidFill>
                <a:effectLst/>
                <a:latin typeface="Verdana" panose="020B0604030504040204" pitchFamily="34" charset="0"/>
                <a:ea typeface="Verdana" panose="020B0604030504040204" pitchFamily="34" charset="0"/>
              </a:rPr>
              <a:t>Color</a:t>
            </a:r>
            <a:r>
              <a:rPr lang="fr-FR" sz="1000" dirty="0">
                <a:solidFill>
                  <a:srgbClr val="323130"/>
                </a:solidFill>
                <a:effectLst/>
                <a:latin typeface="Verdana" panose="020B0604030504040204" pitchFamily="34" charset="0"/>
                <a:ea typeface="Verdana" panose="020B0604030504040204" pitchFamily="34" charset="0"/>
              </a:rPr>
              <a:t> Contrast Analyser. </a:t>
            </a:r>
          </a:p>
          <a:p>
            <a:pPr marL="0"/>
            <a:r>
              <a:rPr lang="fr-FR" sz="1000" dirty="0">
                <a:solidFill>
                  <a:srgbClr val="323130"/>
                </a:solidFill>
                <a:effectLst/>
                <a:latin typeface="Verdana" panose="020B0604030504040204" pitchFamily="34" charset="0"/>
                <a:ea typeface="Verdana" panose="020B0604030504040204" pitchFamily="34" charset="0"/>
              </a:rPr>
              <a:t>Il va nous permettre de comparer la couleur du fond et la couleur du texte. </a:t>
            </a:r>
          </a:p>
          <a:p>
            <a:endParaRPr lang="fr-FR" sz="1000"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1" dirty="0">
                <a:solidFill>
                  <a:srgbClr val="323130"/>
                </a:solidFill>
                <a:effectLst/>
                <a:latin typeface="Verdana" panose="020B0604030504040204" pitchFamily="34" charset="0"/>
                <a:ea typeface="Verdana" panose="020B0604030504040204" pitchFamily="34" charset="0"/>
              </a:rPr>
              <a:t>Démo :</a:t>
            </a:r>
            <a:endParaRPr lang="fr-FR" sz="1000" dirty="0">
              <a:solidFill>
                <a:srgbClr val="323130"/>
              </a:solidFill>
              <a:effectLst/>
              <a:latin typeface="Verdana" panose="020B0604030504040204" pitchFamily="34" charset="0"/>
              <a:ea typeface="Verdana" panose="020B0604030504040204" pitchFamily="34" charset="0"/>
            </a:endParaRPr>
          </a:p>
          <a:p>
            <a:r>
              <a:rPr lang="fr-FR" sz="1000" dirty="0">
                <a:solidFill>
                  <a:srgbClr val="323130"/>
                </a:solidFill>
                <a:effectLst/>
                <a:latin typeface="Verdana" panose="020B0604030504040204" pitchFamily="34" charset="0"/>
                <a:ea typeface="Verdana" panose="020B0604030504040204" pitchFamily="34" charset="0"/>
              </a:rPr>
              <a:t>3 grandes zones :</a:t>
            </a:r>
          </a:p>
          <a:p>
            <a:pPr marL="309563" lvl="1" indent="-1714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zone avec la pipette la couleur de texte et la couleur de fond</a:t>
            </a:r>
          </a:p>
          <a:p>
            <a:pPr marL="309563" lvl="1" indent="-1714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zone « exemple » qui permet de vérifier qu’on a bien sélectionné les bonnes couleurs</a:t>
            </a:r>
          </a:p>
          <a:p>
            <a:pPr marL="309563" lvl="1" indent="-171450">
              <a:buFont typeface="Arial" panose="020B0604020202020204" pitchFamily="34" charset="0"/>
              <a:buChar char="•"/>
            </a:pPr>
            <a:r>
              <a:rPr lang="fr-FR" dirty="0">
                <a:solidFill>
                  <a:srgbClr val="323130"/>
                </a:solidFill>
                <a:effectLst/>
                <a:latin typeface="Verdana" panose="020B0604030504040204" pitchFamily="34" charset="0"/>
                <a:ea typeface="Verdana" panose="020B0604030504040204" pitchFamily="34" charset="0"/>
              </a:rPr>
              <a:t>zone de résultats qui permet de voir la correspondance du contraste aux WCAG : ration de contraste et conformité aux niveaux AA et AAA pour le texte/fond et les éléments graphiques</a:t>
            </a:r>
          </a:p>
          <a:p>
            <a:endParaRPr lang="fr-FR" sz="1000" dirty="0">
              <a:solidFill>
                <a:srgbClr val="323130"/>
              </a:solidFill>
              <a:effectLst/>
              <a:latin typeface="Verdana" panose="020B0604030504040204" pitchFamily="34" charset="0"/>
              <a:ea typeface="Verdana" panose="020B0604030504040204" pitchFamily="34" charset="0"/>
            </a:endParaRPr>
          </a:p>
          <a:p>
            <a:r>
              <a:rPr lang="fr-FR" sz="1000" dirty="0">
                <a:solidFill>
                  <a:srgbClr val="323130"/>
                </a:solidFill>
                <a:effectLst/>
                <a:latin typeface="Verdana" panose="020B0604030504040204" pitchFamily="34" charset="0"/>
                <a:ea typeface="Verdana" panose="020B0604030504040204" pitchFamily="34" charset="0"/>
              </a:rPr>
              <a:t>Objectif :</a:t>
            </a:r>
          </a:p>
          <a:p>
            <a:r>
              <a:rPr lang="fr-FR" sz="1000" dirty="0">
                <a:solidFill>
                  <a:srgbClr val="323130"/>
                </a:solidFill>
                <a:effectLst/>
                <a:latin typeface="Verdana" panose="020B0604030504040204" pitchFamily="34" charset="0"/>
                <a:ea typeface="Verdana" panose="020B0604030504040204" pitchFamily="34" charset="0"/>
              </a:rPr>
              <a:t>- Etre en vert sur le AA en texte normal ou grand texte (24px) pour le web et en AAA pour le mobile en texte normal </a:t>
            </a:r>
            <a:br>
              <a:rPr lang="fr-FR" sz="1000" dirty="0">
                <a:solidFill>
                  <a:srgbClr val="323130"/>
                </a:solidFill>
                <a:effectLst/>
                <a:latin typeface="Verdana" panose="020B0604030504040204" pitchFamily="34" charset="0"/>
                <a:ea typeface="Verdana" panose="020B0604030504040204" pitchFamily="34" charset="0"/>
              </a:rPr>
            </a:br>
            <a:r>
              <a:rPr lang="fr-FR" sz="1000" dirty="0">
                <a:solidFill>
                  <a:srgbClr val="323130"/>
                </a:solidFill>
                <a:effectLst/>
                <a:latin typeface="Verdana" panose="020B0604030504040204" pitchFamily="34" charset="0"/>
                <a:ea typeface="Verdana" panose="020B0604030504040204" pitchFamily="34" charset="0"/>
              </a:rPr>
              <a:t>Donc ça vous pouvez le ça, vous pouvez le tester après sur le sur </a:t>
            </a:r>
            <a:r>
              <a:rPr lang="fr-FR" sz="1000" dirty="0" err="1">
                <a:solidFill>
                  <a:srgbClr val="323130"/>
                </a:solidFill>
                <a:effectLst/>
                <a:latin typeface="Verdana" panose="020B0604030504040204" pitchFamily="34" charset="0"/>
                <a:ea typeface="Verdana" panose="020B0604030504040204" pitchFamily="34" charset="0"/>
              </a:rPr>
              <a:t>sur</a:t>
            </a:r>
            <a:r>
              <a:rPr lang="fr-FR" sz="1000" dirty="0">
                <a:solidFill>
                  <a:srgbClr val="323130"/>
                </a:solidFill>
                <a:effectLst/>
                <a:latin typeface="Verdana" panose="020B0604030504040204" pitchFamily="34" charset="0"/>
                <a:ea typeface="Verdana" panose="020B0604030504040204" pitchFamily="34" charset="0"/>
              </a:rPr>
              <a:t> l'appli.</a:t>
            </a:r>
          </a:p>
          <a:p>
            <a:endParaRPr lang="fr-FR" sz="1000" dirty="0">
              <a:solidFill>
                <a:srgbClr val="323130"/>
              </a:solidFill>
              <a:effectLst/>
              <a:latin typeface="Verdana" panose="020B0604030504040204" pitchFamily="34" charset="0"/>
              <a:ea typeface="Verdana" panose="020B0604030504040204" pitchFamily="34" charset="0"/>
            </a:endParaRPr>
          </a:p>
          <a:p>
            <a:r>
              <a:rPr lang="fr-FR" sz="1000" dirty="0">
                <a:solidFill>
                  <a:srgbClr val="323130"/>
                </a:solidFill>
                <a:effectLst/>
                <a:latin typeface="Verdana" panose="020B0604030504040204" pitchFamily="34" charset="0"/>
                <a:ea typeface="Verdana" panose="020B0604030504040204" pitchFamily="34" charset="0"/>
              </a:rPr>
              <a:t>Sous Windows :  </a:t>
            </a:r>
          </a:p>
          <a:p>
            <a:pPr marL="263525" indent="-171450" rtl="0">
              <a:buFont typeface="Arial" panose="020B0604020202020204" pitchFamily="34" charset="0"/>
              <a:buChar char="•"/>
            </a:pPr>
            <a:r>
              <a:rPr lang="fr-FR" sz="1000" dirty="0" err="1">
                <a:latin typeface="Verdana" panose="020B0604030504040204" pitchFamily="34" charset="0"/>
                <a:ea typeface="Verdana" panose="020B0604030504040204" pitchFamily="34" charset="0"/>
              </a:rPr>
              <a:t>Color</a:t>
            </a:r>
            <a:r>
              <a:rPr lang="fr-FR" sz="1000" dirty="0">
                <a:latin typeface="Verdana" panose="020B0604030504040204" pitchFamily="34" charset="0"/>
                <a:ea typeface="Verdana" panose="020B0604030504040204" pitchFamily="34" charset="0"/>
              </a:rPr>
              <a:t> Contrast Analyser pour Windows : récupérer la version 3.2.1</a:t>
            </a:r>
          </a:p>
          <a:p>
            <a:pPr marL="271463" lvl="1" indent="0">
              <a:buNone/>
            </a:pPr>
            <a:r>
              <a:rPr lang="fr-FR" dirty="0">
                <a:latin typeface="Verdana" panose="020B0604030504040204" pitchFamily="34" charset="0"/>
                <a:ea typeface="Verdana" panose="020B0604030504040204" pitchFamily="34" charset="0"/>
              </a:rPr>
              <a:t>L'exécutable se trouve sur cette page : </a:t>
            </a:r>
            <a:r>
              <a:rPr lang="fr-FR" dirty="0">
                <a:effectLst/>
                <a:latin typeface="Verdana" panose="020B0604030504040204" pitchFamily="34" charset="0"/>
                <a:ea typeface="Verdana" panose="020B0604030504040204" pitchFamily="34" charset="0"/>
                <a:hlinkClick r:id="rId3" tooltip="https://github.com/thepaciellogroup/ccae/releases"/>
              </a:rPr>
              <a:t>https://github.com/ThePacielloGroup/CCAe/releases</a:t>
            </a:r>
            <a:r>
              <a:rPr lang="fr-FR" dirty="0">
                <a:latin typeface="Verdana" panose="020B0604030504040204" pitchFamily="34" charset="0"/>
                <a:ea typeface="Verdana" panose="020B0604030504040204" pitchFamily="34" charset="0"/>
              </a:rPr>
              <a:t>, en dépliant l'accordéon Assets dans la section 3.2.1</a:t>
            </a:r>
          </a:p>
          <a:p>
            <a:pPr marL="263525" indent="-171450" rtl="0">
              <a:buFont typeface="Arial" panose="020B0604020202020204" pitchFamily="34" charset="0"/>
              <a:buChar char="•"/>
            </a:pPr>
            <a:r>
              <a:rPr lang="fr-FR" sz="1000" dirty="0">
                <a:latin typeface="Verdana" panose="020B0604030504040204" pitchFamily="34" charset="0"/>
                <a:ea typeface="Verdana" panose="020B0604030504040204" pitchFamily="34" charset="0"/>
              </a:rPr>
              <a:t>Tester sur l’écran de l’ordi pas le déporté</a:t>
            </a:r>
            <a:endParaRPr lang="fr-FR" sz="1000" dirty="0">
              <a:solidFill>
                <a:srgbClr val="323130"/>
              </a:solidFill>
              <a:effectLst/>
              <a:latin typeface="Verdana" panose="020B0604030504040204" pitchFamily="34" charset="0"/>
              <a:ea typeface="Verdana" panose="020B0604030504040204" pitchFamily="34" charset="0"/>
            </a:endParaRPr>
          </a:p>
          <a:p>
            <a:endParaRPr lang="fr-FR" sz="1000"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rgbClr val="323130"/>
                </a:solidFill>
                <a:effectLst/>
                <a:latin typeface="Verdana" panose="020B0604030504040204" pitchFamily="34" charset="0"/>
                <a:ea typeface="Verdana" panose="020B0604030504040204" pitchFamily="34" charset="0"/>
              </a:rPr>
              <a:t>Si CCA ne fonctionne pas, utiliser Wcag WCG </a:t>
            </a:r>
            <a:r>
              <a:rPr lang="fr-FR" sz="1000" dirty="0" err="1">
                <a:solidFill>
                  <a:srgbClr val="323130"/>
                </a:solidFill>
                <a:effectLst/>
                <a:latin typeface="Verdana" panose="020B0604030504040204" pitchFamily="34" charset="0"/>
                <a:ea typeface="Verdana" panose="020B0604030504040204" pitchFamily="34" charset="0"/>
              </a:rPr>
              <a:t>color</a:t>
            </a:r>
            <a:r>
              <a:rPr lang="fr-FR" sz="1000" dirty="0">
                <a:solidFill>
                  <a:srgbClr val="323130"/>
                </a:solidFill>
                <a:effectLst/>
                <a:latin typeface="Verdana" panose="020B0604030504040204" pitchFamily="34" charset="0"/>
                <a:ea typeface="Verdana" panose="020B0604030504040204" pitchFamily="34" charset="0"/>
              </a:rPr>
              <a:t> </a:t>
            </a:r>
            <a:r>
              <a:rPr lang="fr-FR" sz="1000" dirty="0" err="1">
                <a:solidFill>
                  <a:srgbClr val="323130"/>
                </a:solidFill>
                <a:effectLst/>
                <a:latin typeface="Verdana" panose="020B0604030504040204" pitchFamily="34" charset="0"/>
                <a:ea typeface="Verdana" panose="020B0604030504040204" pitchFamily="34" charset="0"/>
              </a:rPr>
              <a:t>contrast</a:t>
            </a:r>
            <a:r>
              <a:rPr lang="fr-FR" sz="1000" dirty="0">
                <a:solidFill>
                  <a:srgbClr val="323130"/>
                </a:solidFill>
                <a:effectLst/>
                <a:latin typeface="Verdana" panose="020B0604030504040204" pitchFamily="34" charset="0"/>
                <a:ea typeface="Verdana" panose="020B0604030504040204" pitchFamily="34" charset="0"/>
              </a:rPr>
              <a:t> checker : plugin trouvable sur Edge, chrome, Firefox. Attention car faux positif possible.</a:t>
            </a:r>
            <a:endParaRPr lang="fr-FR" dirty="0">
              <a:latin typeface="Verdana" panose="020B0604030504040204" pitchFamily="34" charset="0"/>
              <a:ea typeface="Verdana" panose="020B060403050404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14</a:t>
            </a:fld>
            <a:endParaRPr lang="en-GB"/>
          </a:p>
        </p:txBody>
      </p:sp>
    </p:spTree>
    <p:extLst>
      <p:ext uri="{BB962C8B-B14F-4D97-AF65-F5344CB8AC3E}">
        <p14:creationId xmlns:p14="http://schemas.microsoft.com/office/powerpoint/2010/main" val="560431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r>
              <a:rPr lang="fr-FR">
                <a:solidFill>
                  <a:srgbClr val="323130"/>
                </a:solidFill>
                <a:effectLst/>
                <a:latin typeface="Verdana" panose="020B0604030504040204" pitchFamily="34" charset="0"/>
                <a:ea typeface="Verdana" panose="020B0604030504040204" pitchFamily="34" charset="0"/>
              </a:rPr>
              <a:t>Sur la partie test manuel, un point qui est assez facile à tester,  à condition de savoir quoi tester, c’est la navigation au clavier.</a:t>
            </a:r>
          </a:p>
          <a:p>
            <a:pPr marL="0"/>
            <a:endParaRPr lang="fr-FR">
              <a:solidFill>
                <a:srgbClr val="323130"/>
              </a:solidFill>
              <a:effectLst/>
              <a:latin typeface="Verdana" panose="020B0604030504040204" pitchFamily="34" charset="0"/>
              <a:ea typeface="Verdana" panose="020B0604030504040204" pitchFamily="34" charset="0"/>
            </a:endParaRPr>
          </a:p>
          <a:p>
            <a:pPr marL="0"/>
            <a:r>
              <a:rPr lang="fr-FR">
                <a:solidFill>
                  <a:srgbClr val="323130"/>
                </a:solidFill>
                <a:effectLst/>
                <a:latin typeface="Verdana" panose="020B0604030504040204" pitchFamily="34" charset="0"/>
                <a:ea typeface="Verdana" panose="020B0604030504040204" pitchFamily="34" charset="0"/>
              </a:rPr>
              <a:t>Tout ce qu’on peut faire avec la souris, on puisse le faire avec le clavier. Avantage, on a tous un clavier =&gt; assez facile de faire les tests</a:t>
            </a:r>
          </a:p>
          <a:p>
            <a:pPr marL="0"/>
            <a:endParaRPr lang="fr-FR">
              <a:solidFill>
                <a:srgbClr val="323130"/>
              </a:solidFill>
              <a:effectLst/>
              <a:latin typeface="Verdana" panose="020B0604030504040204" pitchFamily="34" charset="0"/>
              <a:ea typeface="Verdana" panose="020B0604030504040204" pitchFamily="34" charset="0"/>
            </a:endParaRPr>
          </a:p>
          <a:p>
            <a:pPr marL="0"/>
            <a:r>
              <a:rPr lang="fr-FR">
                <a:solidFill>
                  <a:srgbClr val="323130"/>
                </a:solidFill>
                <a:effectLst/>
                <a:latin typeface="Verdana" panose="020B0604030504040204" pitchFamily="34" charset="0"/>
                <a:ea typeface="Verdana" panose="020B0604030504040204" pitchFamily="34" charset="0"/>
              </a:rPr>
              <a:t>C’est pris en charge directement par le navigateur, donc rien à faire de plus que de tester son fonctionnement.</a:t>
            </a:r>
          </a:p>
          <a:p>
            <a:pPr marL="0"/>
            <a:endParaRPr lang="fr-FR">
              <a:solidFill>
                <a:srgbClr val="323130"/>
              </a:solidFill>
              <a:effectLst/>
              <a:latin typeface="Verdana" panose="020B0604030504040204" pitchFamily="34" charset="0"/>
              <a:ea typeface="Verdana" panose="020B0604030504040204" pitchFamily="34" charset="0"/>
            </a:endParaRPr>
          </a:p>
          <a:p>
            <a:pPr marL="0"/>
            <a:r>
              <a:rPr lang="fr-FR">
                <a:solidFill>
                  <a:srgbClr val="323130"/>
                </a:solidFill>
                <a:effectLst/>
                <a:latin typeface="Verdana" panose="020B0604030504040204" pitchFamily="34" charset="0"/>
                <a:ea typeface="Verdana" panose="020B0604030504040204" pitchFamily="34" charset="0"/>
              </a:rPr>
              <a:t>Pour savoir quoi tester, il faut connaitre les principales actions qu’on peut faire avec le clavier</a:t>
            </a:r>
            <a:endParaRPr lang="fr-FR">
              <a:latin typeface="Verdana" panose="020B0604030504040204" pitchFamily="34" charset="0"/>
              <a:ea typeface="Verdana" panose="020B0604030504040204" pitchFamily="34" charset="0"/>
            </a:endParaRPr>
          </a:p>
          <a:p>
            <a:endParaRPr lang="fr-F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15</a:t>
            </a:fld>
            <a:endParaRPr lang="en-GB"/>
          </a:p>
        </p:txBody>
      </p:sp>
    </p:spTree>
    <p:extLst>
      <p:ext uri="{BB962C8B-B14F-4D97-AF65-F5344CB8AC3E}">
        <p14:creationId xmlns:p14="http://schemas.microsoft.com/office/powerpoint/2010/main" val="87226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r>
              <a:rPr lang="fr-FR" sz="1000">
                <a:solidFill>
                  <a:srgbClr val="323130"/>
                </a:solidFill>
                <a:effectLst/>
                <a:latin typeface="Verdana" panose="020B0604030504040204" pitchFamily="34" charset="0"/>
                <a:ea typeface="Verdana" panose="020B0604030504040204" pitchFamily="34" charset="0"/>
              </a:rPr>
              <a:t>Donc on nous a mis un </a:t>
            </a:r>
            <a:r>
              <a:rPr lang="fr-FR" sz="1000" b="1">
                <a:solidFill>
                  <a:srgbClr val="323130"/>
                </a:solidFill>
                <a:effectLst/>
                <a:latin typeface="Verdana" panose="020B0604030504040204" pitchFamily="34" charset="0"/>
                <a:ea typeface="Verdana" panose="020B0604030504040204" pitchFamily="34" charset="0"/>
              </a:rPr>
              <a:t>récapitulatif des touches clavier</a:t>
            </a:r>
            <a:r>
              <a:rPr lang="fr-FR" sz="1000">
                <a:solidFill>
                  <a:srgbClr val="323130"/>
                </a:solidFill>
                <a:effectLst/>
                <a:latin typeface="Verdana" panose="020B0604030504040204" pitchFamily="34" charset="0"/>
                <a:ea typeface="Verdana" panose="020B0604030504040204" pitchFamily="34" charset="0"/>
              </a:rPr>
              <a:t>.</a:t>
            </a:r>
          </a:p>
          <a:p>
            <a:pPr marL="0"/>
            <a:br>
              <a:rPr lang="fr-FR" sz="1000">
                <a:solidFill>
                  <a:srgbClr val="323130"/>
                </a:solidFill>
                <a:effectLst/>
                <a:latin typeface="Verdana" panose="020B0604030504040204" pitchFamily="34" charset="0"/>
                <a:ea typeface="Verdana" panose="020B0604030504040204" pitchFamily="34" charset="0"/>
              </a:rPr>
            </a:br>
            <a:r>
              <a:rPr lang="fr-FR" sz="1000">
                <a:solidFill>
                  <a:srgbClr val="323130"/>
                </a:solidFill>
                <a:effectLst/>
                <a:latin typeface="Verdana" panose="020B0604030504040204" pitchFamily="34" charset="0"/>
                <a:ea typeface="Verdana" panose="020B0604030504040204" pitchFamily="34" charset="0"/>
              </a:rPr>
              <a:t>Donc quand on est sur une page web, on va utiliser :</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la touche </a:t>
            </a:r>
            <a:r>
              <a:rPr lang="fr-FR" b="1">
                <a:solidFill>
                  <a:srgbClr val="323130"/>
                </a:solidFill>
                <a:effectLst/>
                <a:latin typeface="Verdana" panose="020B0604030504040204" pitchFamily="34" charset="0"/>
                <a:ea typeface="Verdana" panose="020B0604030504040204" pitchFamily="34" charset="0"/>
              </a:rPr>
              <a:t>Tab</a:t>
            </a:r>
            <a:r>
              <a:rPr lang="fr-FR">
                <a:solidFill>
                  <a:srgbClr val="323130"/>
                </a:solidFill>
                <a:effectLst/>
                <a:latin typeface="Verdana" panose="020B0604030504040204" pitchFamily="34" charset="0"/>
                <a:ea typeface="Verdana" panose="020B0604030504040204" pitchFamily="34" charset="0"/>
              </a:rPr>
              <a:t> pour faire </a:t>
            </a:r>
            <a:r>
              <a:rPr lang="fr-FR" b="1">
                <a:solidFill>
                  <a:srgbClr val="323130"/>
                </a:solidFill>
                <a:effectLst/>
                <a:latin typeface="Verdana" panose="020B0604030504040204" pitchFamily="34" charset="0"/>
                <a:ea typeface="Verdana" panose="020B0604030504040204" pitchFamily="34" charset="0"/>
              </a:rPr>
              <a:t>avancer le focus </a:t>
            </a:r>
            <a:r>
              <a:rPr lang="fr-FR" b="0">
                <a:solidFill>
                  <a:srgbClr val="323130"/>
                </a:solidFill>
                <a:effectLst/>
                <a:latin typeface="Verdana" panose="020B0604030504040204" pitchFamily="34" charset="0"/>
                <a:ea typeface="Verdana" panose="020B0604030504040204" pitchFamily="34" charset="0"/>
              </a:rPr>
              <a:t>d’élément interactif en élément interactif</a:t>
            </a:r>
          </a:p>
          <a:p>
            <a:pPr marL="309563" lvl="1" indent="-171450">
              <a:buFont typeface="Arial" panose="020B0604020202020204" pitchFamily="34" charset="0"/>
              <a:buChar char="•"/>
            </a:pPr>
            <a:r>
              <a:rPr lang="fr-FR" b="1">
                <a:solidFill>
                  <a:srgbClr val="323130"/>
                </a:solidFill>
                <a:effectLst/>
                <a:latin typeface="Verdana" panose="020B0604030504040204" pitchFamily="34" charset="0"/>
                <a:ea typeface="Verdana" panose="020B0604030504040204" pitchFamily="34" charset="0"/>
              </a:rPr>
              <a:t>Shift Tab </a:t>
            </a:r>
            <a:r>
              <a:rPr lang="fr-FR">
                <a:solidFill>
                  <a:srgbClr val="323130"/>
                </a:solidFill>
                <a:effectLst/>
                <a:latin typeface="Verdana" panose="020B0604030504040204" pitchFamily="34" charset="0"/>
                <a:ea typeface="Verdana" panose="020B0604030504040204" pitchFamily="34" charset="0"/>
              </a:rPr>
              <a:t>pour faire </a:t>
            </a:r>
            <a:r>
              <a:rPr lang="fr-FR" b="1">
                <a:solidFill>
                  <a:srgbClr val="323130"/>
                </a:solidFill>
                <a:effectLst/>
                <a:latin typeface="Verdana" panose="020B0604030504040204" pitchFamily="34" charset="0"/>
                <a:ea typeface="Verdana" panose="020B0604030504040204" pitchFamily="34" charset="0"/>
              </a:rPr>
              <a:t>reculer</a:t>
            </a:r>
            <a:r>
              <a:rPr lang="fr-FR">
                <a:solidFill>
                  <a:srgbClr val="323130"/>
                </a:solidFill>
                <a:effectLst/>
                <a:latin typeface="Verdana" panose="020B0604030504040204" pitchFamily="34" charset="0"/>
                <a:ea typeface="Verdana" panose="020B0604030504040204" pitchFamily="34" charset="0"/>
              </a:rPr>
              <a:t> le </a:t>
            </a:r>
            <a:r>
              <a:rPr lang="fr-FR" b="1">
                <a:solidFill>
                  <a:srgbClr val="323130"/>
                </a:solidFill>
                <a:effectLst/>
                <a:latin typeface="Verdana" panose="020B0604030504040204" pitchFamily="34" charset="0"/>
                <a:ea typeface="Verdana" panose="020B0604030504040204" pitchFamily="34" charset="0"/>
              </a:rPr>
              <a:t>Focus</a:t>
            </a:r>
            <a:r>
              <a:rPr lang="fr-FR">
                <a:solidFill>
                  <a:srgbClr val="323130"/>
                </a:solidFill>
                <a:effectLst/>
                <a:latin typeface="Verdana" panose="020B0604030504040204" pitchFamily="34" charset="0"/>
                <a:ea typeface="Verdana" panose="020B0604030504040204" pitchFamily="34" charset="0"/>
              </a:rPr>
              <a:t> </a:t>
            </a:r>
          </a:p>
          <a:p>
            <a:pPr marL="309563" lvl="1" indent="-171450">
              <a:buFont typeface="Arial" panose="020B0604020202020204" pitchFamily="34" charset="0"/>
              <a:buChar char="•"/>
            </a:pPr>
            <a:r>
              <a:rPr lang="fr-FR" b="1">
                <a:solidFill>
                  <a:srgbClr val="323130"/>
                </a:solidFill>
                <a:effectLst/>
                <a:latin typeface="Verdana" panose="020B0604030504040204" pitchFamily="34" charset="0"/>
                <a:ea typeface="Verdana" panose="020B0604030504040204" pitchFamily="34" charset="0"/>
              </a:rPr>
              <a:t>entrée</a:t>
            </a:r>
            <a:r>
              <a:rPr lang="fr-FR">
                <a:solidFill>
                  <a:srgbClr val="323130"/>
                </a:solidFill>
                <a:effectLst/>
                <a:latin typeface="Verdana" panose="020B0604030504040204" pitchFamily="34" charset="0"/>
                <a:ea typeface="Verdana" panose="020B0604030504040204" pitchFamily="34" charset="0"/>
              </a:rPr>
              <a:t> pour </a:t>
            </a:r>
            <a:r>
              <a:rPr lang="fr-FR" b="1">
                <a:solidFill>
                  <a:srgbClr val="323130"/>
                </a:solidFill>
                <a:effectLst/>
                <a:latin typeface="Verdana" panose="020B0604030504040204" pitchFamily="34" charset="0"/>
                <a:ea typeface="Verdana" panose="020B0604030504040204" pitchFamily="34" charset="0"/>
              </a:rPr>
              <a:t>valider</a:t>
            </a:r>
            <a:r>
              <a:rPr lang="fr-FR">
                <a:solidFill>
                  <a:srgbClr val="323130"/>
                </a:solidFill>
                <a:effectLst/>
                <a:latin typeface="Verdana" panose="020B0604030504040204" pitchFamily="34" charset="0"/>
                <a:ea typeface="Verdana" panose="020B0604030504040204" pitchFamily="34" charset="0"/>
              </a:rPr>
              <a:t> un </a:t>
            </a:r>
            <a:r>
              <a:rPr lang="fr-FR" b="1">
                <a:solidFill>
                  <a:srgbClr val="323130"/>
                </a:solidFill>
                <a:effectLst/>
                <a:latin typeface="Verdana" panose="020B0604030504040204" pitchFamily="34" charset="0"/>
                <a:ea typeface="Verdana" panose="020B0604030504040204" pitchFamily="34" charset="0"/>
              </a:rPr>
              <a:t>bouton</a:t>
            </a:r>
            <a:r>
              <a:rPr lang="fr-FR">
                <a:solidFill>
                  <a:srgbClr val="323130"/>
                </a:solidFill>
                <a:effectLst/>
                <a:latin typeface="Verdana" panose="020B0604030504040204" pitchFamily="34" charset="0"/>
                <a:ea typeface="Verdana" panose="020B0604030504040204" pitchFamily="34" charset="0"/>
              </a:rPr>
              <a:t>, un </a:t>
            </a:r>
            <a:r>
              <a:rPr lang="fr-FR" b="1">
                <a:solidFill>
                  <a:srgbClr val="323130"/>
                </a:solidFill>
                <a:effectLst/>
                <a:latin typeface="Verdana" panose="020B0604030504040204" pitchFamily="34" charset="0"/>
                <a:ea typeface="Verdana" panose="020B0604030504040204" pitchFamily="34" charset="0"/>
              </a:rPr>
              <a:t>lien</a:t>
            </a:r>
            <a:r>
              <a:rPr lang="fr-FR">
                <a:solidFill>
                  <a:srgbClr val="323130"/>
                </a:solidFill>
                <a:effectLst/>
                <a:latin typeface="Verdana" panose="020B0604030504040204" pitchFamily="34" charset="0"/>
                <a:ea typeface="Verdana" panose="020B0604030504040204" pitchFamily="34" charset="0"/>
              </a:rPr>
              <a:t> par exemple.</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Touche </a:t>
            </a:r>
            <a:r>
              <a:rPr lang="fr-FR" b="1">
                <a:solidFill>
                  <a:srgbClr val="323130"/>
                </a:solidFill>
                <a:effectLst/>
                <a:latin typeface="Verdana" panose="020B0604030504040204" pitchFamily="34" charset="0"/>
                <a:ea typeface="Verdana" panose="020B0604030504040204" pitchFamily="34" charset="0"/>
              </a:rPr>
              <a:t>espace</a:t>
            </a:r>
            <a:r>
              <a:rPr lang="fr-FR">
                <a:solidFill>
                  <a:srgbClr val="323130"/>
                </a:solidFill>
                <a:effectLst/>
                <a:latin typeface="Verdana" panose="020B0604030504040204" pitchFamily="34" charset="0"/>
                <a:ea typeface="Verdana" panose="020B0604030504040204" pitchFamily="34" charset="0"/>
              </a:rPr>
              <a:t> pour </a:t>
            </a:r>
            <a:r>
              <a:rPr lang="fr-FR" b="1">
                <a:solidFill>
                  <a:srgbClr val="323130"/>
                </a:solidFill>
                <a:effectLst/>
                <a:latin typeface="Verdana" panose="020B0604030504040204" pitchFamily="34" charset="0"/>
                <a:ea typeface="Verdana" panose="020B0604030504040204" pitchFamily="34" charset="0"/>
              </a:rPr>
              <a:t>cocher où décocher une case à cocher </a:t>
            </a:r>
          </a:p>
          <a:p>
            <a:pPr marL="309563" lvl="1" indent="-171450">
              <a:buFont typeface="Arial" panose="020B0604020202020204" pitchFamily="34" charset="0"/>
              <a:buChar char="•"/>
            </a:pPr>
            <a:r>
              <a:rPr lang="fr-FR" b="1">
                <a:solidFill>
                  <a:srgbClr val="323130"/>
                </a:solidFill>
                <a:effectLst/>
                <a:latin typeface="Verdana" panose="020B0604030504040204" pitchFamily="34" charset="0"/>
                <a:ea typeface="Verdana" panose="020B0604030504040204" pitchFamily="34" charset="0"/>
              </a:rPr>
              <a:t>Flèches directionnelles </a:t>
            </a:r>
            <a:r>
              <a:rPr lang="fr-FR">
                <a:solidFill>
                  <a:srgbClr val="323130"/>
                </a:solidFill>
                <a:effectLst/>
                <a:latin typeface="Verdana" panose="020B0604030504040204" pitchFamily="34" charset="0"/>
                <a:ea typeface="Verdana" panose="020B0604030504040204" pitchFamily="34" charset="0"/>
              </a:rPr>
              <a:t>pour faire </a:t>
            </a:r>
            <a:r>
              <a:rPr lang="fr-FR" b="1">
                <a:solidFill>
                  <a:srgbClr val="323130"/>
                </a:solidFill>
                <a:effectLst/>
                <a:latin typeface="Verdana" panose="020B0604030504040204" pitchFamily="34" charset="0"/>
                <a:ea typeface="Verdana" panose="020B0604030504040204" pitchFamily="34" charset="0"/>
              </a:rPr>
              <a:t>défiler</a:t>
            </a:r>
            <a:r>
              <a:rPr lang="fr-FR">
                <a:solidFill>
                  <a:srgbClr val="323130"/>
                </a:solidFill>
                <a:effectLst/>
                <a:latin typeface="Verdana" panose="020B0604030504040204" pitchFamily="34" charset="0"/>
                <a:ea typeface="Verdana" panose="020B0604030504040204" pitchFamily="34" charset="0"/>
              </a:rPr>
              <a:t> </a:t>
            </a:r>
            <a:r>
              <a:rPr lang="fr-FR" b="1">
                <a:solidFill>
                  <a:srgbClr val="323130"/>
                </a:solidFill>
                <a:effectLst/>
                <a:latin typeface="Verdana" panose="020B0604030504040204" pitchFamily="34" charset="0"/>
                <a:ea typeface="Verdana" panose="020B0604030504040204" pitchFamily="34" charset="0"/>
              </a:rPr>
              <a:t>l'affichage</a:t>
            </a:r>
            <a:r>
              <a:rPr lang="fr-FR">
                <a:solidFill>
                  <a:srgbClr val="323130"/>
                </a:solidFill>
                <a:effectLst/>
                <a:latin typeface="Verdana" panose="020B0604030504040204" pitchFamily="34" charset="0"/>
                <a:ea typeface="Verdana" panose="020B0604030504040204" pitchFamily="34" charset="0"/>
              </a:rPr>
              <a:t> </a:t>
            </a:r>
            <a:r>
              <a:rPr lang="fr-FR" b="1">
                <a:solidFill>
                  <a:srgbClr val="323130"/>
                </a:solidFill>
                <a:effectLst/>
                <a:latin typeface="Verdana" panose="020B0604030504040204" pitchFamily="34" charset="0"/>
                <a:ea typeface="Verdana" panose="020B0604030504040204" pitchFamily="34" charset="0"/>
              </a:rPr>
              <a:t>dans un menu déroulant </a:t>
            </a:r>
            <a:r>
              <a:rPr lang="fr-FR" b="0">
                <a:solidFill>
                  <a:srgbClr val="323130"/>
                </a:solidFill>
                <a:effectLst/>
                <a:latin typeface="Verdana" panose="020B0604030504040204" pitchFamily="34" charset="0"/>
                <a:ea typeface="Verdana" panose="020B0604030504040204" pitchFamily="34" charset="0"/>
              </a:rPr>
              <a:t>(</a:t>
            </a:r>
            <a:r>
              <a:rPr lang="fr-FR">
                <a:solidFill>
                  <a:srgbClr val="323130"/>
                </a:solidFill>
                <a:effectLst/>
                <a:latin typeface="Verdana" panose="020B0604030504040204" pitchFamily="34" charset="0"/>
                <a:ea typeface="Verdana" panose="020B0604030504040204" pitchFamily="34" charset="0"/>
              </a:rPr>
              <a:t>l'ascenseur), pour modifier la valeur des boutons radio ou dans un menu.</a:t>
            </a:r>
            <a:endParaRPr lang="fr-FR">
              <a:latin typeface="Verdana" panose="020B0604030504040204" pitchFamily="34" charset="0"/>
              <a:ea typeface="Verdana" panose="020B0604030504040204" pitchFamily="34" charset="0"/>
            </a:endParaRPr>
          </a:p>
          <a:p>
            <a:endParaRPr lang="fr-F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16</a:t>
            </a:fld>
            <a:endParaRPr lang="en-GB"/>
          </a:p>
        </p:txBody>
      </p:sp>
    </p:spTree>
    <p:extLst>
      <p:ext uri="{BB962C8B-B14F-4D97-AF65-F5344CB8AC3E}">
        <p14:creationId xmlns:p14="http://schemas.microsoft.com/office/powerpoint/2010/main" val="2472924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r>
              <a:rPr lang="fr-FR" sz="1000">
                <a:solidFill>
                  <a:srgbClr val="323130"/>
                </a:solidFill>
                <a:effectLst/>
                <a:latin typeface="Verdana" panose="020B0604030504040204" pitchFamily="34" charset="0"/>
                <a:ea typeface="Verdana" panose="020B0604030504040204" pitchFamily="34" charset="0"/>
              </a:rPr>
              <a:t>Est-ce que quand je navigue au clavier</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toutes les toutes les fonctionnalités qui sont disponibles à la souris, elles sont au clavier</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le focus est toujours visible(= dans toutes les circonstances)</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quand je déplace le focus avec TAB, est-ce qu’il se déplace dans un ordre logique de lecture</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et qu’il n’y ait pas de piège clavier</a:t>
            </a:r>
          </a:p>
          <a:p>
            <a:pPr marL="0" indent="0">
              <a:buFontTx/>
              <a:buNone/>
            </a:pPr>
            <a:endParaRPr lang="fr-FR" sz="1000">
              <a:solidFill>
                <a:srgbClr val="323130"/>
              </a:solidFill>
              <a:effectLst/>
              <a:latin typeface="Verdana" panose="020B0604030504040204" pitchFamily="34" charset="0"/>
              <a:ea typeface="Verdana" panose="020B0604030504040204" pitchFamily="34" charset="0"/>
            </a:endParaRPr>
          </a:p>
          <a:p>
            <a:pPr marL="0" indent="0">
              <a:buFontTx/>
              <a:buNone/>
            </a:pPr>
            <a:r>
              <a:rPr lang="fr-FR" sz="1000">
                <a:solidFill>
                  <a:srgbClr val="323130"/>
                </a:solidFill>
                <a:effectLst/>
                <a:latin typeface="Verdana" panose="020B0604030504040204" pitchFamily="34" charset="0"/>
                <a:ea typeface="Verdana" panose="020B0604030504040204" pitchFamily="34" charset="0"/>
              </a:rPr>
              <a:t>Donc, si par exemple le focus est absent, n’est pas visible, on va utiliser une autre extension qu'on a vu tout à l'heure, a11y.css pour forcer la visibilité du focus</a:t>
            </a: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17</a:t>
            </a:fld>
            <a:endParaRPr lang="en-GB"/>
          </a:p>
        </p:txBody>
      </p:sp>
    </p:spTree>
    <p:extLst>
      <p:ext uri="{BB962C8B-B14F-4D97-AF65-F5344CB8AC3E}">
        <p14:creationId xmlns:p14="http://schemas.microsoft.com/office/powerpoint/2010/main" val="743971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r>
              <a:rPr lang="fr-FR">
                <a:solidFill>
                  <a:srgbClr val="323130"/>
                </a:solidFill>
                <a:effectLst/>
                <a:latin typeface="Verdana" panose="020B0604030504040204" pitchFamily="34" charset="0"/>
                <a:ea typeface="Verdana" panose="020B0604030504040204" pitchFamily="34" charset="0"/>
              </a:rPr>
              <a:t>Pareil, on va vous demander de travailler encore un petit peu donc vous allez reprendre la page qu’on vous a fourni et vous allez vérifier que :</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tous les éléments interactifs reçoivent bien le focus, </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qu’ils sont utilisables avec le clavier, </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que le focus est toujours visible</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que le parcours clavier suis un ordre logique </a:t>
            </a:r>
          </a:p>
          <a:p>
            <a:pPr marL="309563" lvl="1" indent="-171450">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et on vérifiera si le contraste des couleurs est suffisant. </a:t>
            </a:r>
          </a:p>
          <a:p>
            <a:pPr marL="285750" indent="-285750">
              <a:buFontTx/>
              <a:buChar char="-"/>
            </a:pPr>
            <a:endParaRPr lang="fr-FR">
              <a:solidFill>
                <a:srgbClr val="323130"/>
              </a:solidFill>
              <a:effectLst/>
              <a:latin typeface="Verdana" panose="020B0604030504040204" pitchFamily="34" charset="0"/>
              <a:ea typeface="Verdana" panose="020B0604030504040204" pitchFamily="34" charset="0"/>
            </a:endParaRPr>
          </a:p>
          <a:p>
            <a:pPr marL="0" indent="0">
              <a:buFontTx/>
              <a:buNone/>
            </a:pPr>
            <a:r>
              <a:rPr lang="fr-FR">
                <a:solidFill>
                  <a:srgbClr val="323130"/>
                </a:solidFill>
                <a:effectLst/>
                <a:latin typeface="Verdana" panose="020B0604030504040204" pitchFamily="34" charset="0"/>
                <a:ea typeface="Verdana" panose="020B0604030504040204" pitchFamily="34" charset="0"/>
              </a:rPr>
              <a:t>Bon y a des questions auxquelles on a déjà répondu plus ou moins.</a:t>
            </a:r>
            <a:br>
              <a:rPr lang="fr-FR">
                <a:solidFill>
                  <a:srgbClr val="323130"/>
                </a:solidFill>
                <a:effectLst/>
                <a:latin typeface="Verdana" panose="020B0604030504040204" pitchFamily="34" charset="0"/>
                <a:ea typeface="Verdana" panose="020B0604030504040204" pitchFamily="34" charset="0"/>
              </a:rPr>
            </a:br>
            <a:r>
              <a:rPr lang="fr-FR">
                <a:solidFill>
                  <a:srgbClr val="323130"/>
                </a:solidFill>
                <a:effectLst/>
                <a:latin typeface="Verdana" panose="020B0604030504040204" pitchFamily="34" charset="0"/>
                <a:ea typeface="Verdana" panose="020B0604030504040204" pitchFamily="34" charset="0"/>
              </a:rPr>
              <a:t>On vous laisse 2-3 min pour </a:t>
            </a:r>
            <a:r>
              <a:rPr lang="fr-FR" err="1">
                <a:solidFill>
                  <a:srgbClr val="323130"/>
                </a:solidFill>
                <a:effectLst/>
                <a:latin typeface="Verdana" panose="020B0604030504040204" pitchFamily="34" charset="0"/>
                <a:ea typeface="Verdana" panose="020B0604030504040204" pitchFamily="34" charset="0"/>
              </a:rPr>
              <a:t>pour</a:t>
            </a:r>
            <a:r>
              <a:rPr lang="fr-FR">
                <a:solidFill>
                  <a:srgbClr val="323130"/>
                </a:solidFill>
                <a:effectLst/>
                <a:latin typeface="Verdana" panose="020B0604030504040204" pitchFamily="34" charset="0"/>
                <a:ea typeface="Verdana" panose="020B0604030504040204" pitchFamily="34" charset="0"/>
              </a:rPr>
              <a:t> </a:t>
            </a:r>
            <a:r>
              <a:rPr lang="fr-FR" err="1">
                <a:solidFill>
                  <a:srgbClr val="323130"/>
                </a:solidFill>
                <a:effectLst/>
                <a:latin typeface="Verdana" panose="020B0604030504040204" pitchFamily="34" charset="0"/>
                <a:ea typeface="Verdana" panose="020B0604030504040204" pitchFamily="34" charset="0"/>
              </a:rPr>
              <a:t>maniper</a:t>
            </a:r>
            <a:r>
              <a:rPr lang="fr-FR">
                <a:solidFill>
                  <a:srgbClr val="323130"/>
                </a:solidFill>
                <a:effectLst/>
                <a:latin typeface="Verdana" panose="020B0604030504040204" pitchFamily="34" charset="0"/>
                <a:ea typeface="Verdana" panose="020B0604030504040204" pitchFamily="34" charset="0"/>
              </a:rPr>
              <a:t>.</a:t>
            </a:r>
            <a:endParaRPr lang="fr-FR">
              <a:latin typeface="Verdana" panose="020B0604030504040204" pitchFamily="34" charset="0"/>
              <a:ea typeface="Verdana" panose="020B0604030504040204" pitchFamily="34" charset="0"/>
            </a:endParaRPr>
          </a:p>
          <a:p>
            <a:endParaRPr lang="fr-FR">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Est-ce que vous avez réussi à faire un peu le tour ?</a:t>
            </a:r>
            <a:br>
              <a:rPr lang="fr-FR">
                <a:solidFill>
                  <a:srgbClr val="323130"/>
                </a:solidFill>
                <a:effectLst/>
                <a:latin typeface="Verdana" panose="020B0604030504040204" pitchFamily="34" charset="0"/>
                <a:ea typeface="Verdana" panose="020B0604030504040204" pitchFamily="34" charset="0"/>
              </a:rPr>
            </a:br>
            <a:r>
              <a:rPr lang="fr-FR">
                <a:solidFill>
                  <a:srgbClr val="323130"/>
                </a:solidFill>
                <a:effectLst/>
                <a:latin typeface="Verdana" panose="020B0604030504040204" pitchFamily="34" charset="0"/>
                <a:ea typeface="Verdana" panose="020B0604030504040204" pitchFamily="34" charset="0"/>
              </a:rPr>
              <a:t>D'avoir vu un peu la navigation clavier, voir s'il y avait des problèmes de d'ordre, de focus.</a:t>
            </a:r>
            <a:br>
              <a:rPr lang="fr-FR">
                <a:solidFill>
                  <a:srgbClr val="323130"/>
                </a:solidFill>
                <a:effectLst/>
                <a:latin typeface="Verdana" panose="020B0604030504040204" pitchFamily="34" charset="0"/>
                <a:ea typeface="Verdana" panose="020B0604030504040204" pitchFamily="34" charset="0"/>
              </a:rPr>
            </a:br>
            <a:r>
              <a:rPr lang="fr-FR">
                <a:solidFill>
                  <a:srgbClr val="323130"/>
                </a:solidFill>
                <a:effectLst/>
                <a:latin typeface="Verdana" panose="020B0604030504040204" pitchFamily="34" charset="0"/>
                <a:ea typeface="Verdana" panose="020B0604030504040204" pitchFamily="34" charset="0"/>
              </a:rPr>
              <a:t>Alors, vous avez déjà été un peu </a:t>
            </a:r>
            <a:r>
              <a:rPr lang="fr-FR" err="1">
                <a:solidFill>
                  <a:srgbClr val="323130"/>
                </a:solidFill>
                <a:effectLst/>
                <a:latin typeface="Verdana" panose="020B0604030504040204" pitchFamily="34" charset="0"/>
                <a:ea typeface="Verdana" panose="020B0604030504040204" pitchFamily="34" charset="0"/>
              </a:rPr>
              <a:t>spoilé</a:t>
            </a:r>
            <a:r>
              <a:rPr lang="fr-FR">
                <a:solidFill>
                  <a:srgbClr val="323130"/>
                </a:solidFill>
                <a:effectLst/>
                <a:latin typeface="Verdana" panose="020B0604030504040204" pitchFamily="34" charset="0"/>
                <a:ea typeface="Verdana" panose="020B0604030504040204" pitchFamily="34" charset="0"/>
              </a:rPr>
              <a:t> sur la partie d'avant, mais des choses sur lesquels vous n'arrivez pas à interagir, des choses comme ça.</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Problème dans :</a:t>
            </a:r>
          </a:p>
          <a:p>
            <a:pPr marL="309563" lvl="1" indent="-171450">
              <a:buFont typeface="Arial" panose="020B0604020202020204" pitchFamily="34" charset="0"/>
              <a:buChar char="•"/>
              <a:defRPr/>
            </a:pPr>
            <a:r>
              <a:rPr lang="fr-FR" err="1">
                <a:solidFill>
                  <a:srgbClr val="323130"/>
                </a:solidFill>
                <a:effectLst/>
                <a:latin typeface="Verdana" panose="020B0604030504040204" pitchFamily="34" charset="0"/>
                <a:ea typeface="Verdana" panose="020B0604030504040204" pitchFamily="34" charset="0"/>
              </a:rPr>
              <a:t>dropdown</a:t>
            </a:r>
            <a:r>
              <a:rPr lang="fr-FR">
                <a:solidFill>
                  <a:srgbClr val="323130"/>
                </a:solidFill>
                <a:effectLst/>
                <a:latin typeface="Verdana" panose="020B0604030504040204" pitchFamily="34" charset="0"/>
                <a:ea typeface="Verdana" panose="020B0604030504040204" pitchFamily="34" charset="0"/>
              </a:rPr>
              <a:t> « la boutique » est un lien au lieu d’un bouton, car pas changement de page</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t-shirt là, tu arrives là-dessus parce qu'en fait cet élément-là a un </a:t>
            </a:r>
            <a:r>
              <a:rPr lang="fr-FR" err="1">
                <a:solidFill>
                  <a:srgbClr val="323130"/>
                </a:solidFill>
                <a:effectLst/>
                <a:latin typeface="Verdana" panose="020B0604030504040204" pitchFamily="34" charset="0"/>
                <a:ea typeface="Verdana" panose="020B0604030504040204" pitchFamily="34" charset="0"/>
              </a:rPr>
              <a:t>tabindex</a:t>
            </a:r>
            <a:r>
              <a:rPr lang="fr-FR">
                <a:solidFill>
                  <a:srgbClr val="323130"/>
                </a:solidFill>
                <a:effectLst/>
                <a:latin typeface="Verdana" panose="020B0604030504040204" pitchFamily="34" charset="0"/>
                <a:ea typeface="Verdana" panose="020B0604030504040204" pitchFamily="34" charset="0"/>
              </a:rPr>
              <a:t> 2, c'est à dire que c'est lui qui passe en priorité sur le reste et c'est pour ça que quand tu navigues t'arrives sur ça et que ensuite tu peux naviguer sur le…</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Footer : ordre pas logique, on passe dans la rubrique newsletter après être passé dans « info pratiques »</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ce bouton la boutique nous permet de savoir où on se trouve sur la page. Il est important que l'utilisateur, même celui qui ne n’a envie de naviguer au clavier sache sur quelle catégorie il se trouve, sur quel onglet il est actuellement. Donc on va demander à ce qu’au niveau du code, il y ai un aria-</a:t>
            </a:r>
            <a:r>
              <a:rPr lang="fr-FR" err="1">
                <a:solidFill>
                  <a:srgbClr val="323130"/>
                </a:solidFill>
                <a:effectLst/>
                <a:latin typeface="Verdana" panose="020B0604030504040204" pitchFamily="34" charset="0"/>
                <a:ea typeface="Verdana" panose="020B0604030504040204" pitchFamily="34" charset="0"/>
              </a:rPr>
              <a:t>current</a:t>
            </a:r>
            <a:r>
              <a:rPr lang="fr-FR">
                <a:solidFill>
                  <a:srgbClr val="323130"/>
                </a:solidFill>
                <a:effectLst/>
                <a:latin typeface="Verdana" panose="020B0604030504040204" pitchFamily="34" charset="0"/>
                <a:ea typeface="Verdana" panose="020B0604030504040204" pitchFamily="34" charset="0"/>
              </a:rPr>
              <a:t> qui va vocaliser lorsqu'il est au lecteur d'écran qu'il est sur cet onglet-là. Mais là actuellement on a également une erreur parce que la boutique donne uniquement l'information que tu es sur cet élément-là par la couleur, donc toujours pareil, on va demander à avoir un encadré qui va en prime sur ligne ou indiquer à l'utilisateur qu’il se trouve ici sur cette page courante.</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a:solidFill>
                <a:srgbClr val="323130"/>
              </a:solidFill>
              <a:effectLst/>
              <a:latin typeface="Verdana" panose="020B0604030504040204" pitchFamily="34" charset="0"/>
              <a:ea typeface="Verdana" panose="020B0604030504040204" pitchFamily="34" charset="0"/>
            </a:endParaRPr>
          </a:p>
          <a:p>
            <a:endParaRPr lang="fr-FR">
              <a:latin typeface="Verdana" panose="020B0604030504040204" pitchFamily="34" charset="0"/>
              <a:ea typeface="Verdana" panose="020B0604030504040204" pitchFamily="34" charset="0"/>
            </a:endParaRPr>
          </a:p>
          <a:p>
            <a:endParaRPr lang="fr-FR">
              <a:latin typeface="Verdana" panose="020B0604030504040204" pitchFamily="34" charset="0"/>
              <a:ea typeface="Verdana" panose="020B0604030504040204" pitchFamily="34" charset="0"/>
            </a:endParaRP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18</a:t>
            </a:fld>
            <a:endParaRPr lang="en-GB"/>
          </a:p>
        </p:txBody>
      </p:sp>
    </p:spTree>
    <p:extLst>
      <p:ext uri="{BB962C8B-B14F-4D97-AF65-F5344CB8AC3E}">
        <p14:creationId xmlns:p14="http://schemas.microsoft.com/office/powerpoint/2010/main" val="3399904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323130"/>
                </a:solidFill>
                <a:effectLst/>
                <a:latin typeface="Verdana" panose="020B0604030504040204" pitchFamily="34" charset="0"/>
                <a:ea typeface="Verdana" panose="020B0604030504040204" pitchFamily="34" charset="0"/>
              </a:rPr>
              <a:t>Mewen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323130"/>
                </a:solidFill>
                <a:effectLst/>
                <a:latin typeface="Verdana" panose="020B0604030504040204" pitchFamily="34" charset="0"/>
                <a:ea typeface="Verdana" panose="020B0604030504040204" pitchFamily="34" charset="0"/>
              </a:rPr>
              <a:t>On va maintenant regarder comment tester les champs de formulaire.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solidFill>
                <a:srgbClr val="323130"/>
              </a:solidFill>
              <a:effectLst/>
              <a:latin typeface="Verdana" panose="020B0604030504040204" pitchFamily="34" charset="0"/>
              <a:ea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solidFill>
                  <a:srgbClr val="323130"/>
                </a:solidFill>
                <a:effectLst/>
                <a:latin typeface="Verdana" panose="020B0604030504040204" pitchFamily="34" charset="0"/>
                <a:ea typeface="Verdana" panose="020B0604030504040204" pitchFamily="34" charset="0"/>
              </a:rPr>
              <a:t>Même s’il existe des outils qui permettent de sortir automatiquement des labels de champ de formulaire, le mieux est de voir les champs qui sont présents à l’écran (= </a:t>
            </a:r>
            <a:r>
              <a:rPr lang="fr-FR" b="1" dirty="0">
                <a:solidFill>
                  <a:srgbClr val="323130"/>
                </a:solidFill>
                <a:effectLst/>
                <a:latin typeface="Verdana" panose="020B0604030504040204" pitchFamily="34" charset="0"/>
                <a:ea typeface="Verdana" panose="020B0604030504040204" pitchFamily="34" charset="0"/>
              </a:rPr>
              <a:t>identifier</a:t>
            </a:r>
            <a:r>
              <a:rPr lang="fr-FR" dirty="0">
                <a:solidFill>
                  <a:srgbClr val="323130"/>
                </a:solidFill>
                <a:effectLst/>
                <a:latin typeface="Verdana" panose="020B0604030504040204" pitchFamily="34" charset="0"/>
                <a:ea typeface="Verdana" panose="020B0604030504040204" pitchFamily="34" charset="0"/>
              </a:rPr>
              <a:t> </a:t>
            </a:r>
            <a:r>
              <a:rPr lang="fr-FR" b="1" dirty="0">
                <a:solidFill>
                  <a:srgbClr val="323130"/>
                </a:solidFill>
                <a:effectLst/>
                <a:latin typeface="Verdana" panose="020B0604030504040204" pitchFamily="34" charset="0"/>
                <a:ea typeface="Verdana" panose="020B0604030504040204" pitchFamily="34" charset="0"/>
              </a:rPr>
              <a:t>visuellement les contenus à l'écran)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dirty="0">
                <a:solidFill>
                  <a:srgbClr val="323130"/>
                </a:solidFill>
                <a:effectLst/>
                <a:latin typeface="Verdana" panose="020B0604030504040204" pitchFamily="34" charset="0"/>
                <a:ea typeface="Verdana" panose="020B0604030504040204" pitchFamily="34" charset="0"/>
              </a:rPr>
              <a:t>pour ça o</a:t>
            </a:r>
            <a:r>
              <a:rPr lang="fr-FR" dirty="0">
                <a:solidFill>
                  <a:srgbClr val="323130"/>
                </a:solidFill>
                <a:effectLst/>
                <a:latin typeface="Verdana" panose="020B0604030504040204" pitchFamily="34" charset="0"/>
                <a:ea typeface="Verdana" panose="020B0604030504040204" pitchFamily="34" charset="0"/>
              </a:rPr>
              <a:t>n utilise </a:t>
            </a:r>
            <a:r>
              <a:rPr lang="fr-FR" b="1" dirty="0">
                <a:solidFill>
                  <a:srgbClr val="323130"/>
                </a:solidFill>
                <a:effectLst/>
                <a:latin typeface="Verdana" panose="020B0604030504040204" pitchFamily="34" charset="0"/>
                <a:ea typeface="Verdana" panose="020B0604030504040204" pitchFamily="34" charset="0"/>
              </a:rPr>
              <a:t>l'inspecteur de code </a:t>
            </a:r>
            <a:r>
              <a:rPr lang="fr-FR" dirty="0">
                <a:solidFill>
                  <a:srgbClr val="323130"/>
                </a:solidFill>
                <a:effectLst/>
                <a:latin typeface="Verdana" panose="020B0604030504040204" pitchFamily="34" charset="0"/>
                <a:ea typeface="Verdana" panose="020B0604030504040204" pitchFamily="34" charset="0"/>
              </a:rPr>
              <a:t>pour voir :</a:t>
            </a: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solidFill>
                  <a:srgbClr val="323130"/>
                </a:solidFill>
                <a:effectLst/>
                <a:latin typeface="Verdana" panose="020B0604030504040204" pitchFamily="34" charset="0"/>
                <a:ea typeface="Verdana" panose="020B0604030504040204" pitchFamily="34" charset="0"/>
              </a:rPr>
              <a:t>si un champ obligatoire contient l’attribut </a:t>
            </a:r>
            <a:r>
              <a:rPr lang="fr-FR" b="1" dirty="0" err="1">
                <a:solidFill>
                  <a:srgbClr val="323130"/>
                </a:solidFill>
                <a:effectLst/>
                <a:latin typeface="Verdana" panose="020B0604030504040204" pitchFamily="34" charset="0"/>
                <a:ea typeface="Verdana" panose="020B0604030504040204" pitchFamily="34" charset="0"/>
              </a:rPr>
              <a:t>required</a:t>
            </a:r>
            <a:r>
              <a:rPr lang="fr-FR" dirty="0">
                <a:solidFill>
                  <a:srgbClr val="323130"/>
                </a:solidFill>
                <a:effectLst/>
                <a:latin typeface="Verdana" panose="020B0604030504040204" pitchFamily="34" charset="0"/>
                <a:ea typeface="Verdana" panose="020B0604030504040204" pitchFamily="34" charset="0"/>
              </a:rPr>
              <a:t> et si ça va être vocalisé </a:t>
            </a: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solidFill>
                  <a:srgbClr val="323130"/>
                </a:solidFill>
                <a:effectLst/>
                <a:latin typeface="Verdana" panose="020B0604030504040204" pitchFamily="34" charset="0"/>
                <a:ea typeface="Verdana" panose="020B0604030504040204" pitchFamily="34" charset="0"/>
              </a:rPr>
              <a:t>si j'ai bien mon </a:t>
            </a:r>
            <a:r>
              <a:rPr lang="fr-FR" b="1" dirty="0">
                <a:solidFill>
                  <a:srgbClr val="323130"/>
                </a:solidFill>
                <a:effectLst/>
                <a:latin typeface="Verdana" panose="020B0604030504040204" pitchFamily="34" charset="0"/>
                <a:ea typeface="Verdana" panose="020B0604030504040204" pitchFamily="34" charset="0"/>
              </a:rPr>
              <a:t>label</a:t>
            </a:r>
            <a:r>
              <a:rPr lang="fr-FR" dirty="0">
                <a:solidFill>
                  <a:srgbClr val="323130"/>
                </a:solidFill>
                <a:effectLst/>
                <a:latin typeface="Verdana" panose="020B0604030504040204" pitchFamily="34" charset="0"/>
                <a:ea typeface="Verdana" panose="020B0604030504040204" pitchFamily="34" charset="0"/>
              </a:rPr>
              <a:t> </a:t>
            </a:r>
            <a:r>
              <a:rPr lang="fr-FR" b="1" dirty="0">
                <a:solidFill>
                  <a:srgbClr val="323130"/>
                </a:solidFill>
                <a:effectLst/>
                <a:latin typeface="Verdana" panose="020B0604030504040204" pitchFamily="34" charset="0"/>
                <a:ea typeface="Verdana" panose="020B0604030504040204" pitchFamily="34" charset="0"/>
              </a:rPr>
              <a:t>for</a:t>
            </a:r>
            <a:r>
              <a:rPr lang="fr-FR" dirty="0">
                <a:solidFill>
                  <a:srgbClr val="323130"/>
                </a:solidFill>
                <a:effectLst/>
                <a:latin typeface="Verdana" panose="020B0604030504040204" pitchFamily="34" charset="0"/>
                <a:ea typeface="Verdana" panose="020B0604030504040204" pitchFamily="34" charset="0"/>
              </a:rPr>
              <a:t> avec un </a:t>
            </a:r>
            <a:r>
              <a:rPr lang="fr-FR" b="1" dirty="0">
                <a:solidFill>
                  <a:srgbClr val="323130"/>
                </a:solidFill>
                <a:effectLst/>
                <a:latin typeface="Verdana" panose="020B0604030504040204" pitchFamily="34" charset="0"/>
                <a:ea typeface="Verdana" panose="020B0604030504040204" pitchFamily="34" charset="0"/>
              </a:rPr>
              <a:t>input</a:t>
            </a:r>
            <a:r>
              <a:rPr lang="fr-FR" dirty="0">
                <a:solidFill>
                  <a:srgbClr val="323130"/>
                </a:solidFill>
                <a:effectLst/>
                <a:latin typeface="Verdana" panose="020B0604030504040204" pitchFamily="34" charset="0"/>
                <a:ea typeface="Verdana" panose="020B0604030504040204" pitchFamily="34" charset="0"/>
              </a:rPr>
              <a:t> qui reprend mon </a:t>
            </a:r>
            <a:r>
              <a:rPr lang="fr-FR" b="1" dirty="0">
                <a:solidFill>
                  <a:srgbClr val="323130"/>
                </a:solidFill>
                <a:effectLst/>
                <a:latin typeface="Verdana" panose="020B0604030504040204" pitchFamily="34" charset="0"/>
                <a:ea typeface="Verdana" panose="020B0604030504040204" pitchFamily="34" charset="0"/>
              </a:rPr>
              <a:t>id</a:t>
            </a: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solidFill>
                  <a:srgbClr val="323130"/>
                </a:solidFill>
                <a:effectLst/>
                <a:latin typeface="Verdana" panose="020B0604030504040204" pitchFamily="34" charset="0"/>
                <a:ea typeface="Verdana" panose="020B0604030504040204" pitchFamily="34" charset="0"/>
              </a:rPr>
              <a:t>si j'ai bien un libellé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solidFill>
                  <a:srgbClr val="323130"/>
                </a:solidFill>
                <a:effectLst/>
                <a:latin typeface="Verdana" panose="020B0604030504040204" pitchFamily="34" charset="0"/>
                <a:ea typeface="Verdana" panose="020B0604030504040204" pitchFamily="34" charset="0"/>
              </a:rPr>
              <a:t>si des messages d’erreur, vérifier la </a:t>
            </a:r>
            <a:r>
              <a:rPr lang="fr-FR" b="1" dirty="0">
                <a:solidFill>
                  <a:srgbClr val="323130"/>
                </a:solidFill>
                <a:effectLst/>
                <a:latin typeface="Verdana" panose="020B0604030504040204" pitchFamily="34" charset="0"/>
                <a:ea typeface="Verdana" panose="020B0604030504040204" pitchFamily="34" charset="0"/>
              </a:rPr>
              <a:t>pertinence des messages d'erreur, </a:t>
            </a:r>
            <a:r>
              <a:rPr lang="fr-FR" b="0" dirty="0">
                <a:solidFill>
                  <a:srgbClr val="323130"/>
                </a:solidFill>
                <a:effectLst/>
                <a:latin typeface="Verdana" panose="020B0604030504040204" pitchFamily="34" charset="0"/>
                <a:ea typeface="Verdana" panose="020B0604030504040204" pitchFamily="34" charset="0"/>
              </a:rPr>
              <a:t>qu’ils sont bien </a:t>
            </a:r>
            <a:r>
              <a:rPr lang="fr-FR" b="1" dirty="0">
                <a:solidFill>
                  <a:srgbClr val="323130"/>
                </a:solidFill>
                <a:effectLst/>
                <a:latin typeface="Verdana" panose="020B0604030504040204" pitchFamily="34" charset="0"/>
                <a:ea typeface="Verdana" panose="020B0604030504040204" pitchFamily="34" charset="0"/>
              </a:rPr>
              <a:t>liés au champ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solidFill>
                  <a:srgbClr val="323130"/>
                </a:solidFill>
                <a:effectLst/>
                <a:latin typeface="Verdana" panose="020B0604030504040204" pitchFamily="34" charset="0"/>
                <a:ea typeface="Verdana" panose="020B0604030504040204" pitchFamily="34" charset="0"/>
              </a:rPr>
              <a:t>on vérifie que les </a:t>
            </a:r>
            <a:r>
              <a:rPr lang="fr-FR" b="1" dirty="0">
                <a:solidFill>
                  <a:srgbClr val="323130"/>
                </a:solidFill>
                <a:effectLst/>
                <a:latin typeface="Verdana" panose="020B0604030504040204" pitchFamily="34" charset="0"/>
                <a:ea typeface="Verdana" panose="020B0604030504040204" pitchFamily="34" charset="0"/>
              </a:rPr>
              <a:t>champs obligatoires </a:t>
            </a:r>
            <a:r>
              <a:rPr lang="fr-FR" dirty="0">
                <a:solidFill>
                  <a:srgbClr val="323130"/>
                </a:solidFill>
                <a:effectLst/>
                <a:latin typeface="Verdana" panose="020B0604030504040204" pitchFamily="34" charset="0"/>
                <a:ea typeface="Verdana" panose="020B0604030504040204" pitchFamily="34" charset="0"/>
              </a:rPr>
              <a:t>donc le sont avec le </a:t>
            </a:r>
            <a:r>
              <a:rPr lang="fr-FR" b="1" dirty="0" err="1">
                <a:solidFill>
                  <a:srgbClr val="323130"/>
                </a:solidFill>
                <a:effectLst/>
                <a:latin typeface="Verdana" panose="020B0604030504040204" pitchFamily="34" charset="0"/>
                <a:ea typeface="Verdana" panose="020B0604030504040204" pitchFamily="34" charset="0"/>
              </a:rPr>
              <a:t>required</a:t>
            </a:r>
            <a:r>
              <a:rPr lang="fr-FR" dirty="0">
                <a:solidFill>
                  <a:srgbClr val="323130"/>
                </a:solidFill>
                <a:effectLst/>
                <a:latin typeface="Verdana" panose="020B0604030504040204" pitchFamily="34" charset="0"/>
                <a:ea typeface="Verdana" panose="020B0604030504040204" pitchFamily="34" charset="0"/>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323130"/>
                </a:solidFill>
                <a:effectLst/>
                <a:latin typeface="Verdana" panose="020B0604030504040204" pitchFamily="34" charset="0"/>
                <a:ea typeface="Verdana" panose="020B0604030504040204" pitchFamily="34" charset="0"/>
              </a:rPr>
              <a:t>Le mieux : </a:t>
            </a:r>
            <a:r>
              <a:rPr lang="fr-FR" b="1" dirty="0">
                <a:solidFill>
                  <a:srgbClr val="323130"/>
                </a:solidFill>
                <a:effectLst/>
                <a:latin typeface="Verdana" panose="020B0604030504040204" pitchFamily="34" charset="0"/>
                <a:ea typeface="Verdana" panose="020B0604030504040204" pitchFamily="34" charset="0"/>
              </a:rPr>
              <a:t>tester avec l’inspecteur de code </a:t>
            </a:r>
            <a:r>
              <a:rPr lang="fr-FR" dirty="0">
                <a:solidFill>
                  <a:srgbClr val="323130"/>
                </a:solidFill>
                <a:effectLst/>
                <a:latin typeface="Verdana" panose="020B0604030504040204" pitchFamily="34" charset="0"/>
                <a:ea typeface="Verdana" panose="020B0604030504040204" pitchFamily="34" charset="0"/>
              </a:rPr>
              <a:t>pour voir la 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latin typeface="Verdana" panose="020B0604030504040204" pitchFamily="34" charset="0"/>
              <a:ea typeface="Verdana" panose="020B0604030504040204" pitchFamily="34" charset="0"/>
            </a:endParaRPr>
          </a:p>
          <a:p>
            <a:endParaRPr lang="fr-FR" dirty="0">
              <a:latin typeface="Verdana" panose="020B0604030504040204" pitchFamily="34" charset="0"/>
              <a:ea typeface="Verdana" panose="020B0604030504040204" pitchFamily="34" charset="0"/>
            </a:endParaRP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19</a:t>
            </a:fld>
            <a:endParaRPr lang="en-GB"/>
          </a:p>
        </p:txBody>
      </p:sp>
    </p:spTree>
    <p:extLst>
      <p:ext uri="{BB962C8B-B14F-4D97-AF65-F5344CB8AC3E}">
        <p14:creationId xmlns:p14="http://schemas.microsoft.com/office/powerpoint/2010/main" val="1405523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latin typeface="Verdana" panose="020B0604030504040204" pitchFamily="34" charset="0"/>
                <a:ea typeface="Verdana" panose="020B0604030504040204" pitchFamily="34" charset="0"/>
              </a:rPr>
              <a:t>Durée</a:t>
            </a:r>
            <a:r>
              <a:rPr lang="fr-FR" b="0" dirty="0">
                <a:latin typeface="Verdana" panose="020B0604030504040204" pitchFamily="34" charset="0"/>
                <a:ea typeface="Verdana" panose="020B0604030504040204" pitchFamily="34" charset="0"/>
              </a:rPr>
              <a:t> : 5-10 min max</a:t>
            </a:r>
          </a:p>
          <a:p>
            <a:endParaRPr lang="fr-FR" dirty="0">
              <a:latin typeface="Verdana" panose="020B0604030504040204" pitchFamily="34" charset="0"/>
              <a:ea typeface="Verdana" panose="020B0604030504040204" pitchFamily="34" charset="0"/>
            </a:endParaRPr>
          </a:p>
          <a:p>
            <a:pPr>
              <a:spcAft>
                <a:spcPts val="600"/>
              </a:spcAft>
            </a:pPr>
            <a:r>
              <a:rPr lang="fr-FR" b="0" dirty="0">
                <a:latin typeface="Verdana" panose="020B0604030504040204" pitchFamily="34" charset="0"/>
                <a:ea typeface="Verdana" panose="020B0604030504040204" pitchFamily="34" charset="0"/>
              </a:rPr>
              <a:t>Nous allons animer cette formation à 2 et nous allons commencer par </a:t>
            </a:r>
            <a:r>
              <a:rPr lang="fr-FR" b="1" dirty="0">
                <a:latin typeface="Verdana" panose="020B0604030504040204" pitchFamily="34" charset="0"/>
                <a:ea typeface="Verdana" panose="020B0604030504040204" pitchFamily="34" charset="0"/>
              </a:rPr>
              <a:t>nous présenter</a:t>
            </a:r>
            <a:r>
              <a:rPr lang="fr-FR" b="0" dirty="0">
                <a:latin typeface="Verdana" panose="020B0604030504040204" pitchFamily="34" charset="0"/>
                <a:ea typeface="Verdana" panose="020B0604030504040204" pitchFamily="34" charset="0"/>
              </a:rPr>
              <a:t> :</a:t>
            </a:r>
          </a:p>
          <a:p>
            <a:pPr marL="401638" lvl="1" indent="-171450">
              <a:spcAft>
                <a:spcPts val="600"/>
              </a:spcAft>
              <a:buFont typeface="Arial" panose="020B0604020202020204" pitchFamily="34" charset="0"/>
              <a:buChar char="•"/>
            </a:pPr>
            <a:r>
              <a:rPr lang="fr-FR" b="1" dirty="0">
                <a:latin typeface="Verdana" panose="020B0604030504040204" pitchFamily="34" charset="0"/>
                <a:ea typeface="Verdana" panose="020B0604030504040204" pitchFamily="34" charset="0"/>
              </a:rPr>
              <a:t>Nous sommes </a:t>
            </a:r>
            <a:r>
              <a:rPr lang="fr-FR" b="0" dirty="0">
                <a:latin typeface="Verdana" panose="020B0604030504040204" pitchFamily="34" charset="0"/>
                <a:ea typeface="Verdana" panose="020B0604030504040204" pitchFamily="34" charset="0"/>
              </a:rPr>
              <a:t>« </a:t>
            </a:r>
            <a:r>
              <a:rPr lang="fr-FR" b="0" dirty="0" err="1">
                <a:latin typeface="Verdana" panose="020B0604030504040204" pitchFamily="34" charset="0"/>
                <a:ea typeface="Verdana" panose="020B0604030504040204" pitchFamily="34" charset="0"/>
              </a:rPr>
              <a:t>nom_formateur</a:t>
            </a:r>
            <a:r>
              <a:rPr lang="fr-FR" b="0" dirty="0">
                <a:latin typeface="Verdana" panose="020B0604030504040204" pitchFamily="34" charset="0"/>
                <a:ea typeface="Verdana" panose="020B0604030504040204" pitchFamily="34" charset="0"/>
              </a:rPr>
              <a:t> 1" et « </a:t>
            </a:r>
            <a:r>
              <a:rPr lang="fr-FR" b="0" dirty="0" err="1">
                <a:latin typeface="Verdana" panose="020B0604030504040204" pitchFamily="34" charset="0"/>
                <a:ea typeface="Verdana" panose="020B0604030504040204" pitchFamily="34" charset="0"/>
              </a:rPr>
              <a:t>nom_formateur</a:t>
            </a:r>
            <a:r>
              <a:rPr lang="fr-FR" b="0" dirty="0">
                <a:latin typeface="Verdana" panose="020B0604030504040204" pitchFamily="34" charset="0"/>
                <a:ea typeface="Verdana" panose="020B0604030504040204" pitchFamily="34" charset="0"/>
              </a:rPr>
              <a:t> 2", et nous faisons partie du Centre de Compétences sur l’accessibilité numérique à INNOV.</a:t>
            </a:r>
          </a:p>
          <a:p>
            <a:endParaRPr lang="fr-FR" dirty="0">
              <a:latin typeface="Verdana" panose="020B0604030504040204" pitchFamily="34" charset="0"/>
              <a:ea typeface="Verdana" panose="020B0604030504040204" pitchFamily="34" charset="0"/>
            </a:endParaRPr>
          </a:p>
          <a:p>
            <a:r>
              <a:rPr lang="fr-FR" dirty="0">
                <a:latin typeface="Verdana" panose="020B0604030504040204" pitchFamily="34" charset="0"/>
                <a:ea typeface="Verdana" panose="020B0604030504040204" pitchFamily="34" charset="0"/>
              </a:rPr>
              <a:t>Avant de démarrer, faisons </a:t>
            </a:r>
            <a:r>
              <a:rPr lang="fr-FR" b="1" dirty="0">
                <a:latin typeface="Verdana" panose="020B0604030504040204" pitchFamily="34" charset="0"/>
                <a:ea typeface="Verdana" panose="020B0604030504040204" pitchFamily="34" charset="0"/>
              </a:rPr>
              <a:t>un rapide tour de table </a:t>
            </a:r>
            <a:r>
              <a:rPr lang="fr-FR" dirty="0">
                <a:latin typeface="Verdana" panose="020B0604030504040204" pitchFamily="34" charset="0"/>
                <a:ea typeface="Verdana" panose="020B0604030504040204" pitchFamily="34" charset="0"/>
              </a:rPr>
              <a:t>pour que vous puissiez nous partager :</a:t>
            </a:r>
          </a:p>
          <a:p>
            <a:pPr marL="401638" lvl="1" indent="-171450">
              <a:buFont typeface="Arial" panose="020B0604020202020204" pitchFamily="34" charset="0"/>
              <a:buChar char="•"/>
            </a:pPr>
            <a:r>
              <a:rPr lang="fr-FR" dirty="0">
                <a:latin typeface="Verdana" panose="020B0604030504040204" pitchFamily="34" charset="0"/>
                <a:ea typeface="Verdana" panose="020B0604030504040204" pitchFamily="34" charset="0"/>
              </a:rPr>
              <a:t>les </a:t>
            </a:r>
            <a:r>
              <a:rPr lang="fr-FR" b="1" dirty="0">
                <a:latin typeface="Verdana" panose="020B0604030504040204" pitchFamily="34" charset="0"/>
                <a:ea typeface="Verdana" panose="020B0604030504040204" pitchFamily="34" charset="0"/>
              </a:rPr>
              <a:t>projets</a:t>
            </a:r>
            <a:r>
              <a:rPr lang="fr-FR" dirty="0">
                <a:latin typeface="Verdana" panose="020B0604030504040204" pitchFamily="34" charset="0"/>
                <a:ea typeface="Verdana" panose="020B0604030504040204" pitchFamily="34" charset="0"/>
              </a:rPr>
              <a:t> sur lesquels vous travaillez</a:t>
            </a:r>
          </a:p>
          <a:p>
            <a:pPr marL="401638" lvl="1" indent="-171450">
              <a:buFont typeface="Arial" panose="020B0604020202020204" pitchFamily="34" charset="0"/>
              <a:buChar char="•"/>
            </a:pPr>
            <a:r>
              <a:rPr lang="fr-FR" b="1" dirty="0">
                <a:latin typeface="Verdana" panose="020B0604030504040204" pitchFamily="34" charset="0"/>
                <a:ea typeface="Verdana" panose="020B0604030504040204" pitchFamily="34" charset="0"/>
              </a:rPr>
              <a:t>là où vous en êtes </a:t>
            </a:r>
            <a:r>
              <a:rPr lang="fr-FR" dirty="0">
                <a:latin typeface="Verdana" panose="020B0604030504040204" pitchFamily="34" charset="0"/>
                <a:ea typeface="Verdana" panose="020B0604030504040204" pitchFamily="34" charset="0"/>
              </a:rPr>
              <a:t>en accessibilité numérique : formation déjà suivies ou autres</a:t>
            </a:r>
          </a:p>
          <a:p>
            <a:pPr marL="401638" lvl="1" indent="-171450">
              <a:buFont typeface="Arial" panose="020B0604020202020204" pitchFamily="34" charset="0"/>
              <a:buChar char="•"/>
            </a:pPr>
            <a:r>
              <a:rPr lang="fr-FR" dirty="0">
                <a:latin typeface="Verdana" panose="020B0604030504040204" pitchFamily="34" charset="0"/>
                <a:ea typeface="Verdana" panose="020B0604030504040204" pitchFamily="34" charset="0"/>
              </a:rPr>
              <a:t>et </a:t>
            </a:r>
            <a:r>
              <a:rPr lang="fr-FR" b="1" dirty="0">
                <a:latin typeface="Verdana" panose="020B0604030504040204" pitchFamily="34" charset="0"/>
                <a:ea typeface="Verdana" panose="020B0604030504040204" pitchFamily="34" charset="0"/>
              </a:rPr>
              <a:t>ce que vous attendez </a:t>
            </a:r>
            <a:r>
              <a:rPr lang="fr-FR" dirty="0">
                <a:latin typeface="Verdana" panose="020B0604030504040204" pitchFamily="34" charset="0"/>
                <a:ea typeface="Verdana" panose="020B0604030504040204" pitchFamily="34" charset="0"/>
              </a:rPr>
              <a:t>de la formation d’aujourd’hui</a:t>
            </a: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2</a:t>
            </a:fld>
            <a:endParaRPr lang="en-GB"/>
          </a:p>
        </p:txBody>
      </p:sp>
    </p:spTree>
    <p:extLst>
      <p:ext uri="{BB962C8B-B14F-4D97-AF65-F5344CB8AC3E}">
        <p14:creationId xmlns:p14="http://schemas.microsoft.com/office/powerpoint/2010/main" val="1605268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Donc, là encore 2 petites minutes, je vais vous donner l’URL : </a:t>
            </a:r>
            <a:r>
              <a:rPr lang="fr-FR" b="1">
                <a:solidFill>
                  <a:srgbClr val="323130"/>
                </a:solidFill>
                <a:effectLst/>
                <a:latin typeface="Verdana" panose="020B0604030504040204" pitchFamily="34" charset="0"/>
                <a:ea typeface="Verdana" panose="020B0604030504040204" pitchFamily="34" charset="0"/>
              </a:rPr>
              <a:t>https://damiengomez.github.io/red-queen/cart.html</a:t>
            </a:r>
            <a:br>
              <a:rPr lang="fr-FR">
                <a:solidFill>
                  <a:srgbClr val="323130"/>
                </a:solidFill>
                <a:effectLst/>
                <a:latin typeface="Verdana" panose="020B0604030504040204" pitchFamily="34" charset="0"/>
                <a:ea typeface="Verdana" panose="020B0604030504040204" pitchFamily="34" charset="0"/>
              </a:rPr>
            </a:br>
            <a:r>
              <a:rPr lang="fr-FR">
                <a:solidFill>
                  <a:srgbClr val="323130"/>
                </a:solidFill>
                <a:effectLst/>
                <a:latin typeface="Verdana" panose="020B0604030504040204" pitchFamily="34" charset="0"/>
                <a:ea typeface="Verdana" panose="020B0604030504040204" pitchFamily="34" charset="0"/>
              </a:rPr>
              <a:t>Sinon vous cliquez juste sur le petit panier et vous arrivez directement dessus.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Cliquer sur « valider le panier » et vous aurez les messages d'erreur quand il y en a.</a:t>
            </a:r>
            <a:br>
              <a:rPr lang="fr-FR">
                <a:solidFill>
                  <a:srgbClr val="323130"/>
                </a:solidFill>
                <a:effectLst/>
                <a:latin typeface="Verdana" panose="020B0604030504040204" pitchFamily="34" charset="0"/>
                <a:ea typeface="Verdana" panose="020B0604030504040204" pitchFamily="34" charset="0"/>
              </a:rPr>
            </a:br>
            <a:endParaRPr lang="fr-FR">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u="sng">
                <a:solidFill>
                  <a:srgbClr val="323130"/>
                </a:solidFill>
                <a:effectLst/>
                <a:latin typeface="Verdana" panose="020B0604030504040204" pitchFamily="34" charset="0"/>
                <a:ea typeface="Verdana" panose="020B0604030504040204" pitchFamily="34" charset="0"/>
              </a:rPr>
              <a:t>Animation option 1 </a:t>
            </a:r>
            <a:r>
              <a:rPr lang="fr-FR">
                <a:solidFill>
                  <a:srgbClr val="323130"/>
                </a:solidFill>
                <a:effectLst/>
                <a:latin typeface="Verdana" panose="020B0604030504040204" pitchFamily="34" charset="0"/>
                <a:ea typeface="Verdana" panose="020B0604030504040204" pitchFamily="34" charset="0"/>
              </a:rPr>
              <a:t>(démo gain de temps)  :</a:t>
            </a:r>
          </a:p>
          <a:p>
            <a:pPr marL="309563" lvl="1" indent="-171450">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Champ de saisie « Adresse de facturation » :  </a:t>
            </a: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a:solidFill>
                  <a:srgbClr val="323130"/>
                </a:solidFill>
                <a:effectLst/>
                <a:latin typeface="Verdana" panose="020B0604030504040204" pitchFamily="34" charset="0"/>
                <a:ea typeface="Verdana" panose="020B0604030504040204" pitchFamily="34" charset="0"/>
              </a:rPr>
              <a:t>équivalent d’une boite à onglet</a:t>
            </a: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a:solidFill>
                  <a:srgbClr val="323130"/>
                </a:solidFill>
                <a:effectLst/>
                <a:latin typeface="Verdana" panose="020B0604030504040204" pitchFamily="34" charset="0"/>
                <a:ea typeface="Verdana" panose="020B0604030504040204" pitchFamily="34" charset="0"/>
              </a:rPr>
              <a:t>seule manière de voir sur quel onglet on est : couleur du lien =&gt; problème pour un utilisateur daltonien qui veut avoir une adresse de facturation et de livraison différente pour un achat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u="sng">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u="sng">
                <a:solidFill>
                  <a:srgbClr val="323130"/>
                </a:solidFill>
                <a:effectLst/>
                <a:latin typeface="Verdana" panose="020B0604030504040204" pitchFamily="34" charset="0"/>
                <a:ea typeface="Verdana" panose="020B0604030504040204" pitchFamily="34" charset="0"/>
              </a:rPr>
              <a:t>Animation option 2 </a:t>
            </a:r>
            <a:r>
              <a:rPr lang="fr-FR">
                <a:solidFill>
                  <a:srgbClr val="323130"/>
                </a:solidFill>
                <a:effectLst/>
                <a:latin typeface="Verdana" panose="020B0604030504040204" pitchFamily="34" charset="0"/>
                <a:ea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Allez-y à la volée, si vous voyez quelque chose qui vous parait bizarre et n’hésitez pas.</a:t>
            </a:r>
            <a:br>
              <a:rPr lang="fr-FR">
                <a:solidFill>
                  <a:srgbClr val="323130"/>
                </a:solidFill>
                <a:effectLst/>
                <a:latin typeface="Verdana" panose="020B0604030504040204" pitchFamily="34" charset="0"/>
                <a:ea typeface="Verdana" panose="020B0604030504040204" pitchFamily="34" charset="0"/>
              </a:rPr>
            </a:br>
            <a:r>
              <a:rPr lang="fr-FR">
                <a:solidFill>
                  <a:srgbClr val="323130"/>
                </a:solidFill>
                <a:effectLst/>
                <a:latin typeface="Verdana" panose="020B0604030504040204" pitchFamily="34" charset="0"/>
                <a:ea typeface="Verdana" panose="020B0604030504040204" pitchFamily="34" charset="0"/>
              </a:rPr>
              <a:t>Et puis aller regarder dans le code si vous voulez, pour voir un peu ce qui convient, ce qui ne convient pas.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Verdana" panose="020B0604030504040204" pitchFamily="34" charset="0"/>
                <a:ea typeface="Verdana" panose="020B0604030504040204" pitchFamily="34" charset="0"/>
              </a:rPr>
              <a:t>Erreurs :</a:t>
            </a:r>
          </a:p>
          <a:p>
            <a:pPr marL="309563" lvl="1" indent="-171450">
              <a:lnSpc>
                <a:spcPct val="125000"/>
              </a:lnSpc>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Champs « Prénom » et « Nom » sans libellés. </a:t>
            </a:r>
            <a:r>
              <a:rPr lang="fr-FR" err="1">
                <a:solidFill>
                  <a:srgbClr val="323130"/>
                </a:solidFill>
                <a:effectLst/>
                <a:latin typeface="Verdana" panose="020B0604030504040204" pitchFamily="34" charset="0"/>
                <a:ea typeface="Verdana" panose="020B0604030504040204" pitchFamily="34" charset="0"/>
              </a:rPr>
              <a:t>Placeholder</a:t>
            </a:r>
            <a:r>
              <a:rPr lang="fr-FR">
                <a:solidFill>
                  <a:srgbClr val="323130"/>
                </a:solidFill>
                <a:effectLst/>
                <a:latin typeface="Verdana" panose="020B0604030504040204" pitchFamily="34" charset="0"/>
                <a:ea typeface="Verdana" panose="020B0604030504040204" pitchFamily="34" charset="0"/>
              </a:rPr>
              <a:t>  ne remplace pas les libellés</a:t>
            </a:r>
          </a:p>
          <a:p>
            <a:pPr marL="309563" lvl="1" indent="-171450">
              <a:lnSpc>
                <a:spcPct val="125000"/>
              </a:lnSpc>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Champs « Prénom » et « Nom » non obligatoires. Faut regarder ce qui a l’attribut </a:t>
            </a:r>
            <a:r>
              <a:rPr lang="fr-FR" err="1">
                <a:solidFill>
                  <a:srgbClr val="323130"/>
                </a:solidFill>
                <a:effectLst/>
                <a:latin typeface="Verdana" panose="020B0604030504040204" pitchFamily="34" charset="0"/>
                <a:ea typeface="Verdana" panose="020B0604030504040204" pitchFamily="34" charset="0"/>
              </a:rPr>
              <a:t>required</a:t>
            </a:r>
            <a:r>
              <a:rPr lang="fr-FR">
                <a:solidFill>
                  <a:srgbClr val="323130"/>
                </a:solidFill>
                <a:effectLst/>
                <a:latin typeface="Verdana" panose="020B0604030504040204" pitchFamily="34" charset="0"/>
                <a:ea typeface="Verdana" panose="020B0604030504040204" pitchFamily="34" charset="0"/>
              </a:rPr>
              <a:t> dans le code</a:t>
            </a:r>
          </a:p>
          <a:p>
            <a:pPr marL="309563" lvl="1" indent="-171450">
              <a:lnSpc>
                <a:spcPct val="125000"/>
              </a:lnSpc>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Messages d’erreur « champ vide » :  on ne sait pas quelle est notre erreur. On n'a pas les libellés, donc on n’a pas l'indication que notre champ est obligatoire. L'information n'est donnée que par l’astérisque et ce n'est pas bon. Il avoir un message dans une balise p qui me dit « tous les champs avec une astérisque sont obligatoires avant les champs de formulaire, comme ça la personne quand elle va arriver, le premier truc qu’elle va lire c'est </a:t>
            </a:r>
            <a:r>
              <a:rPr lang="fr-FR" err="1">
                <a:solidFill>
                  <a:srgbClr val="323130"/>
                </a:solidFill>
                <a:effectLst/>
                <a:latin typeface="Verdana" panose="020B0604030504040204" pitchFamily="34" charset="0"/>
                <a:ea typeface="Verdana" panose="020B0604030504040204" pitchFamily="34" charset="0"/>
              </a:rPr>
              <a:t>okay</a:t>
            </a:r>
            <a:r>
              <a:rPr lang="fr-FR">
                <a:solidFill>
                  <a:srgbClr val="323130"/>
                </a:solidFill>
                <a:effectLst/>
                <a:latin typeface="Verdana" panose="020B0604030504040204" pitchFamily="34" charset="0"/>
                <a:ea typeface="Verdana" panose="020B0604030504040204" pitchFamily="34" charset="0"/>
              </a:rPr>
              <a:t>, tout ce qui a une astérisque est obligatoire. Je suis au courant, tout va bien.</a:t>
            </a:r>
          </a:p>
          <a:p>
            <a:pPr marL="309563" lvl="1" indent="-171450">
              <a:lnSpc>
                <a:spcPct val="125000"/>
              </a:lnSpc>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 </a:t>
            </a:r>
            <a:r>
              <a:rPr lang="fr-FR" b="1">
                <a:solidFill>
                  <a:srgbClr val="323130"/>
                </a:solidFill>
                <a:effectLst/>
                <a:latin typeface="Verdana" panose="020B0604030504040204" pitchFamily="34" charset="0"/>
                <a:ea typeface="Verdana" panose="020B0604030504040204" pitchFamily="34" charset="0"/>
              </a:rPr>
              <a:t>erreur</a:t>
            </a:r>
            <a:r>
              <a:rPr lang="fr-FR">
                <a:solidFill>
                  <a:srgbClr val="323130"/>
                </a:solidFill>
                <a:effectLst/>
                <a:latin typeface="Verdana" panose="020B0604030504040204" pitchFamily="34" charset="0"/>
                <a:ea typeface="Verdana" panose="020B0604030504040204" pitchFamily="34" charset="0"/>
              </a:rPr>
              <a:t> » dans le champ </a:t>
            </a:r>
            <a:r>
              <a:rPr lang="fr-FR" b="1">
                <a:solidFill>
                  <a:srgbClr val="323130"/>
                </a:solidFill>
                <a:effectLst/>
                <a:latin typeface="Verdana" panose="020B0604030504040204" pitchFamily="34" charset="0"/>
                <a:ea typeface="Verdana" panose="020B0604030504040204" pitchFamily="34" charset="0"/>
              </a:rPr>
              <a:t>Email</a:t>
            </a:r>
            <a:r>
              <a:rPr lang="fr-FR">
                <a:solidFill>
                  <a:srgbClr val="323130"/>
                </a:solidFill>
                <a:effectLst/>
                <a:latin typeface="Verdana" panose="020B0604030504040204" pitchFamily="34" charset="0"/>
                <a:ea typeface="Verdana" panose="020B0604030504040204" pitchFamily="34" charset="0"/>
              </a:rPr>
              <a:t> : on attend plus d'informations. </a:t>
            </a:r>
          </a:p>
          <a:p>
            <a:pPr marL="309563" lvl="1" indent="-171450">
              <a:lnSpc>
                <a:spcPct val="125000"/>
              </a:lnSpc>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 </a:t>
            </a:r>
            <a:r>
              <a:rPr lang="fr-FR" b="1">
                <a:latin typeface="Verdana" panose="020B0604030504040204" pitchFamily="34" charset="0"/>
                <a:ea typeface="Verdana" panose="020B0604030504040204" pitchFamily="34" charset="0"/>
              </a:rPr>
              <a:t>erreur de saisie, veuillez entrer une adresse valide </a:t>
            </a:r>
            <a:r>
              <a:rPr lang="fr-FR">
                <a:solidFill>
                  <a:srgbClr val="323130"/>
                </a:solidFill>
                <a:effectLst/>
                <a:latin typeface="Verdana" panose="020B0604030504040204" pitchFamily="34" charset="0"/>
                <a:ea typeface="Verdana" panose="020B0604030504040204" pitchFamily="34" charset="0"/>
              </a:rPr>
              <a:t>» dans le champ « </a:t>
            </a:r>
            <a:r>
              <a:rPr lang="fr-FR" b="1">
                <a:solidFill>
                  <a:srgbClr val="323130"/>
                </a:solidFill>
                <a:effectLst/>
                <a:latin typeface="Verdana" panose="020B0604030504040204" pitchFamily="34" charset="0"/>
                <a:ea typeface="Verdana" panose="020B0604030504040204" pitchFamily="34" charset="0"/>
              </a:rPr>
              <a:t>Adresse</a:t>
            </a:r>
            <a:r>
              <a:rPr lang="fr-FR">
                <a:solidFill>
                  <a:srgbClr val="323130"/>
                </a:solidFill>
                <a:effectLst/>
                <a:latin typeface="Verdana" panose="020B0604030504040204" pitchFamily="34" charset="0"/>
                <a:ea typeface="Verdana" panose="020B0604030504040204" pitchFamily="34" charset="0"/>
              </a:rPr>
              <a:t> » : on va demander plutôt à voir quelque chose comme l'adresse e-mail est invalide. Merci de rentrer votre adresse sous le bon format et en indiquant un exemple du format si le champ est vide et qu'il faut qu'il soit rempli, alors on va plutôt avoir un message d'erreur qui va indiquer ce champ ne doit pas être vide.</a:t>
            </a:r>
            <a:br>
              <a:rPr lang="fr-FR">
                <a:solidFill>
                  <a:srgbClr val="323130"/>
                </a:solidFill>
                <a:effectLst/>
                <a:latin typeface="Verdana" panose="020B0604030504040204" pitchFamily="34" charset="0"/>
                <a:ea typeface="Verdana" panose="020B0604030504040204" pitchFamily="34" charset="0"/>
              </a:rPr>
            </a:br>
            <a:r>
              <a:rPr lang="fr-FR" b="1">
                <a:solidFill>
                  <a:srgbClr val="323130"/>
                </a:solidFill>
                <a:effectLst/>
                <a:latin typeface="Verdana" panose="020B0604030504040204" pitchFamily="34" charset="0"/>
                <a:ea typeface="Verdana" panose="020B0604030504040204" pitchFamily="34" charset="0"/>
              </a:rPr>
              <a:t>Le message d'erreur doit être explicite</a:t>
            </a:r>
            <a:r>
              <a:rPr lang="fr-FR">
                <a:solidFill>
                  <a:srgbClr val="323130"/>
                </a:solidFill>
                <a:effectLst/>
                <a:latin typeface="Verdana" panose="020B0604030504040204" pitchFamily="34" charset="0"/>
                <a:ea typeface="Verdana" panose="020B0604030504040204" pitchFamily="34" charset="0"/>
              </a:rPr>
              <a:t>.</a:t>
            </a:r>
          </a:p>
          <a:p>
            <a:pPr marL="309563" lvl="1" indent="-171450">
              <a:lnSpc>
                <a:spcPct val="125000"/>
              </a:lnSpc>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Info qui passe par la couleur avec cet onglet</a:t>
            </a:r>
          </a:p>
          <a:p>
            <a:pPr marL="309563" lvl="1" indent="-171450">
              <a:lnSpc>
                <a:spcPct val="125000"/>
              </a:lnSpc>
              <a:buFont typeface="Arial" panose="020B0604020202020204" pitchFamily="34" charset="0"/>
              <a:buChar char="•"/>
              <a:defRPr/>
            </a:pPr>
            <a:r>
              <a:rPr lang="fr-FR" b="1" err="1">
                <a:solidFill>
                  <a:srgbClr val="323130"/>
                </a:solidFill>
                <a:effectLst/>
                <a:latin typeface="Verdana" panose="020B0604030504040204" pitchFamily="34" charset="0"/>
                <a:ea typeface="Verdana" panose="020B0604030504040204" pitchFamily="34" charset="0"/>
              </a:rPr>
              <a:t>dropdown</a:t>
            </a:r>
            <a:r>
              <a:rPr lang="fr-FR">
                <a:solidFill>
                  <a:srgbClr val="323130"/>
                </a:solidFill>
                <a:effectLst/>
                <a:latin typeface="Verdana" panose="020B0604030504040204" pitchFamily="34" charset="0"/>
                <a:ea typeface="Verdana" panose="020B0604030504040204" pitchFamily="34" charset="0"/>
              </a:rPr>
              <a:t> avec un select dans lequel on n’a pas de </a:t>
            </a:r>
            <a:r>
              <a:rPr lang="fr-FR" b="1">
                <a:solidFill>
                  <a:srgbClr val="323130"/>
                </a:solidFill>
                <a:effectLst/>
                <a:latin typeface="Verdana" panose="020B0604030504040204" pitchFamily="34" charset="0"/>
                <a:ea typeface="Verdana" panose="020B0604030504040204" pitchFamily="34" charset="0"/>
              </a:rPr>
              <a:t>aria-</a:t>
            </a:r>
            <a:r>
              <a:rPr lang="fr-FR" b="1" err="1">
                <a:solidFill>
                  <a:srgbClr val="323130"/>
                </a:solidFill>
                <a:effectLst/>
                <a:latin typeface="Verdana" panose="020B0604030504040204" pitchFamily="34" charset="0"/>
                <a:ea typeface="Verdana" panose="020B0604030504040204" pitchFamily="34" charset="0"/>
              </a:rPr>
              <a:t>expanded</a:t>
            </a:r>
            <a:r>
              <a:rPr lang="fr-FR">
                <a:solidFill>
                  <a:srgbClr val="323130"/>
                </a:solidFill>
                <a:effectLst/>
                <a:latin typeface="Verdana" panose="020B0604030504040204" pitchFamily="34" charset="0"/>
                <a:ea typeface="Verdana" panose="020B0604030504040204" pitchFamily="34" charset="0"/>
              </a:rPr>
              <a:t>. Ca fait partie des attributs aria qui permettent de donner un statut aux utilisateurs sur ce composant. Avec un aria-</a:t>
            </a:r>
            <a:r>
              <a:rPr lang="fr-FR" err="1">
                <a:solidFill>
                  <a:srgbClr val="323130"/>
                </a:solidFill>
                <a:effectLst/>
                <a:latin typeface="Verdana" panose="020B0604030504040204" pitchFamily="34" charset="0"/>
                <a:ea typeface="Verdana" panose="020B0604030504040204" pitchFamily="34" charset="0"/>
              </a:rPr>
              <a:t>expanded</a:t>
            </a:r>
            <a:r>
              <a:rPr lang="fr-FR">
                <a:solidFill>
                  <a:srgbClr val="323130"/>
                </a:solidFill>
                <a:effectLst/>
                <a:latin typeface="Verdana" panose="020B0604030504040204" pitchFamily="34" charset="0"/>
                <a:ea typeface="Verdana" panose="020B0604030504040204" pitchFamily="34" charset="0"/>
              </a:rPr>
              <a:t>, l'utilisateur va être averti que mon bandeau est ouvert ou qu'il est fermé. Ce sont des problèmes d'accessibilité, ça c'est une non-conformité de la même manière qu’une case à cocher qui ne va pas m'indiquer si j'ai coché ou si j'ai décoché mon option.</a:t>
            </a:r>
          </a:p>
          <a:p>
            <a:pPr marL="309563" lvl="1" indent="-171450">
              <a:lnSpc>
                <a:spcPct val="125000"/>
              </a:lnSpc>
              <a:buFont typeface="Arial" panose="020B0604020202020204" pitchFamily="34" charset="0"/>
              <a:buChar char="•"/>
              <a:defRPr/>
            </a:pPr>
            <a:r>
              <a:rPr lang="fr-FR">
                <a:solidFill>
                  <a:srgbClr val="323130"/>
                </a:solidFill>
                <a:effectLst/>
                <a:latin typeface="Verdana" panose="020B0604030504040204" pitchFamily="34" charset="0"/>
                <a:ea typeface="Verdana" panose="020B0604030504040204" pitchFamily="34" charset="0"/>
              </a:rPr>
              <a:t>Ce serait sympa me replacer directement sur le champ de formulaire ou dans lequel il y a une erreur.</a:t>
            </a:r>
          </a:p>
          <a:p>
            <a:pPr marL="285750" indent="-285750">
              <a:lnSpc>
                <a:spcPct val="125000"/>
              </a:lnSpc>
              <a:buFontTx/>
              <a:buChar char="-"/>
            </a:pPr>
            <a:endParaRPr lang="fr-FR">
              <a:solidFill>
                <a:srgbClr val="323130"/>
              </a:solidFill>
              <a:effectLst/>
              <a:latin typeface="Verdana" panose="020B0604030504040204" pitchFamily="34" charset="0"/>
              <a:ea typeface="Verdana" panose="020B0604030504040204" pitchFamily="34" charset="0"/>
            </a:endParaRPr>
          </a:p>
          <a:p>
            <a:pPr marL="0" indent="0">
              <a:lnSpc>
                <a:spcPct val="125000"/>
              </a:lnSpc>
              <a:buFontTx/>
              <a:buNone/>
            </a:pPr>
            <a:r>
              <a:rPr lang="fr-FR">
                <a:solidFill>
                  <a:srgbClr val="323130"/>
                </a:solidFill>
                <a:effectLst/>
                <a:latin typeface="Verdana" panose="020B0604030504040204" pitchFamily="34" charset="0"/>
                <a:ea typeface="Verdana" panose="020B0604030504040204" pitchFamily="34" charset="0"/>
              </a:rPr>
              <a:t>Donc toujours bien penser à :</a:t>
            </a:r>
          </a:p>
          <a:p>
            <a:pPr marL="309563" lvl="1" indent="-171450">
              <a:lnSpc>
                <a:spcPct val="125000"/>
              </a:lnSpc>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à l'information qui ne doit pas passer que par la couleur</a:t>
            </a:r>
          </a:p>
          <a:p>
            <a:pPr marL="309563" lvl="1" indent="-171450">
              <a:lnSpc>
                <a:spcPct val="125000"/>
              </a:lnSpc>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au libellé au message d'erreur</a:t>
            </a:r>
          </a:p>
          <a:p>
            <a:pPr marL="309563" lvl="1" indent="-171450">
              <a:lnSpc>
                <a:spcPct val="125000"/>
              </a:lnSpc>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la valeur de mes composants, est-ce que oui ou non il est ouvert ? Est-ce que il est coché où décoché ? </a:t>
            </a:r>
          </a:p>
          <a:p>
            <a:pPr marL="309563" lvl="1" indent="-171450">
              <a:lnSpc>
                <a:spcPct val="125000"/>
              </a:lnSpc>
              <a:buFont typeface="Arial" panose="020B0604020202020204" pitchFamily="34" charset="0"/>
              <a:buChar char="•"/>
            </a:pPr>
            <a:r>
              <a:rPr lang="fr-FR">
                <a:solidFill>
                  <a:srgbClr val="323130"/>
                </a:solidFill>
                <a:effectLst/>
                <a:latin typeface="Verdana" panose="020B0604030504040204" pitchFamily="34" charset="0"/>
                <a:ea typeface="Verdana" panose="020B0604030504040204" pitchFamily="34" charset="0"/>
              </a:rPr>
              <a:t>Est-ce que lorsque je clique sur « valider le paiement », j'ai une alerte qui va m'indiquer qu'il y a des erreurs où est-ce que je vais laisser en plan mon utilisateur et qui ne va pas savoir si oui ou non ça a été validé ou pas ? Je dois avoir une alerte qui va m'indiquer un aria-live ou plutôt un </a:t>
            </a:r>
            <a:r>
              <a:rPr lang="fr-FR" err="1">
                <a:solidFill>
                  <a:srgbClr val="323130"/>
                </a:solidFill>
                <a:effectLst/>
                <a:latin typeface="Verdana" panose="020B0604030504040204" pitchFamily="34" charset="0"/>
                <a:ea typeface="Verdana" panose="020B0604030504040204" pitchFamily="34" charset="0"/>
              </a:rPr>
              <a:t>alert</a:t>
            </a:r>
            <a:r>
              <a:rPr lang="fr-FR">
                <a:solidFill>
                  <a:srgbClr val="323130"/>
                </a:solidFill>
                <a:effectLst/>
                <a:latin typeface="Verdana" panose="020B0604030504040204" pitchFamily="34" charset="0"/>
                <a:ea typeface="Verdana" panose="020B0604030504040204" pitchFamily="34" charset="0"/>
              </a:rPr>
              <a:t> </a:t>
            </a:r>
            <a:r>
              <a:rPr lang="fr-FR" err="1">
                <a:solidFill>
                  <a:srgbClr val="323130"/>
                </a:solidFill>
                <a:effectLst/>
                <a:latin typeface="Verdana" panose="020B0604030504040204" pitchFamily="34" charset="0"/>
                <a:ea typeface="Verdana" panose="020B0604030504040204" pitchFamily="34" charset="0"/>
              </a:rPr>
              <a:t>status</a:t>
            </a:r>
            <a:r>
              <a:rPr lang="fr-FR">
                <a:solidFill>
                  <a:srgbClr val="323130"/>
                </a:solidFill>
                <a:effectLst/>
                <a:latin typeface="Verdana" panose="020B0604030504040204" pitchFamily="34" charset="0"/>
                <a:ea typeface="Verdana" panose="020B0604030504040204" pitchFamily="34" charset="0"/>
              </a:rPr>
              <a:t> qui va me dire qu’il y a des erreurs.</a:t>
            </a:r>
          </a:p>
          <a:p>
            <a:pPr marL="0">
              <a:lnSpc>
                <a:spcPct val="125000"/>
              </a:lnSpc>
            </a:pPr>
            <a:r>
              <a:rPr lang="fr-FR">
                <a:solidFill>
                  <a:srgbClr val="323130"/>
                </a:solidFill>
                <a:effectLst/>
                <a:latin typeface="Verdana" panose="020B0604030504040204" pitchFamily="34" charset="0"/>
                <a:ea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u="sng">
                <a:latin typeface="Verdana" panose="020B0604030504040204" pitchFamily="34" charset="0"/>
                <a:ea typeface="Verdana" panose="020B0604030504040204" pitchFamily="34" charset="0"/>
              </a:rPr>
              <a:t>Infos en plus </a:t>
            </a:r>
            <a:r>
              <a:rPr lang="fr-FR">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Du point de vue conformité sur l'accessibilité, si c'est un problème pour tout le monde, alors ce n’'est pas de l'accessibilité. L'accessibilité se base toujours sur l'information que peut avoir une personne valide comparée à l'information qu'elle obtient. Donc si quelqu'un visuellement a de l'info mais que la personne n'en a pas parce que sur le lecteur d'écran ça ne passe pas ou parce que c'est une info qui passe par la couleur ou peu importe alors dans ce cas-là, il y aura problème d'accessibilité.</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solidFill>
                  <a:srgbClr val="323130"/>
                </a:solidFill>
                <a:effectLst/>
                <a:latin typeface="Verdana" panose="020B0604030504040204" pitchFamily="34" charset="0"/>
                <a:ea typeface="Verdana" panose="020B0604030504040204" pitchFamily="34" charset="0"/>
              </a:rPr>
              <a:t>Si </a:t>
            </a:r>
            <a:r>
              <a:rPr lang="fr-FR" err="1">
                <a:solidFill>
                  <a:srgbClr val="323130"/>
                </a:solidFill>
                <a:effectLst/>
                <a:latin typeface="Verdana" panose="020B0604030504040204" pitchFamily="34" charset="0"/>
                <a:ea typeface="Verdana" panose="020B0604030504040204" pitchFamily="34" charset="0"/>
              </a:rPr>
              <a:t>si</a:t>
            </a:r>
            <a:r>
              <a:rPr lang="fr-FR">
                <a:solidFill>
                  <a:srgbClr val="323130"/>
                </a:solidFill>
                <a:effectLst/>
                <a:latin typeface="Verdana" panose="020B0604030504040204" pitchFamily="34" charset="0"/>
                <a:ea typeface="Verdana" panose="020B0604030504040204" pitchFamily="34" charset="0"/>
              </a:rPr>
              <a:t> le développeur a bossé comme un ****** et que personne n'y comprend rien, on n'est plus tout à fait sûr de l'accessibilité, mais plus sur de l'ergonomie ou un problème de conception.</a:t>
            </a:r>
            <a:br>
              <a:rPr lang="fr-FR">
                <a:solidFill>
                  <a:srgbClr val="323130"/>
                </a:solidFill>
                <a:effectLst/>
                <a:latin typeface="Verdana" panose="020B0604030504040204" pitchFamily="34" charset="0"/>
                <a:ea typeface="Verdana" panose="020B0604030504040204" pitchFamily="34" charset="0"/>
              </a:rPr>
            </a:br>
            <a:endParaRPr lang="fr-FR">
              <a:latin typeface="Verdana" panose="020B0604030504040204" pitchFamily="34" charset="0"/>
              <a:ea typeface="Verdana" panose="020B0604030504040204" pitchFamily="34" charset="0"/>
            </a:endParaRPr>
          </a:p>
          <a:p>
            <a:endParaRPr lang="fr-FR">
              <a:latin typeface="Verdana" panose="020B0604030504040204" pitchFamily="34" charset="0"/>
              <a:ea typeface="Verdana" panose="020B0604030504040204" pitchFamily="34" charset="0"/>
            </a:endParaRP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20</a:t>
            </a:fld>
            <a:endParaRPr lang="en-GB"/>
          </a:p>
        </p:txBody>
      </p:sp>
    </p:spTree>
    <p:extLst>
      <p:ext uri="{BB962C8B-B14F-4D97-AF65-F5344CB8AC3E}">
        <p14:creationId xmlns:p14="http://schemas.microsoft.com/office/powerpoint/2010/main" val="2151066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r>
              <a:rPr lang="fr-FR" b="1" dirty="0">
                <a:latin typeface="Verdana" panose="020B0604030504040204" pitchFamily="34" charset="0"/>
                <a:ea typeface="Verdana" panose="020B0604030504040204" pitchFamily="34" charset="0"/>
              </a:rPr>
              <a:t>Début</a:t>
            </a:r>
            <a:r>
              <a:rPr lang="fr-FR" b="0" dirty="0">
                <a:latin typeface="Verdana" panose="020B0604030504040204" pitchFamily="34" charset="0"/>
                <a:ea typeface="Verdana" panose="020B0604030504040204" pitchFamily="34" charset="0"/>
              </a:rPr>
              <a:t> : 15:20 – Nom formateur : Isabelle</a:t>
            </a:r>
          </a:p>
          <a:p>
            <a:pPr marL="0"/>
            <a:r>
              <a:rPr lang="fr-FR" b="1" dirty="0">
                <a:latin typeface="Verdana" panose="020B0604030504040204" pitchFamily="34" charset="0"/>
                <a:ea typeface="Verdana" panose="020B0604030504040204" pitchFamily="34" charset="0"/>
              </a:rPr>
              <a:t>Durée</a:t>
            </a:r>
            <a:r>
              <a:rPr lang="fr-FR" b="0" dirty="0">
                <a:latin typeface="Verdana" panose="020B0604030504040204" pitchFamily="34" charset="0"/>
                <a:ea typeface="Verdana" panose="020B0604030504040204" pitchFamily="34" charset="0"/>
              </a:rPr>
              <a:t> </a:t>
            </a:r>
            <a:r>
              <a:rPr lang="fr-FR" b="0">
                <a:latin typeface="Verdana" panose="020B0604030504040204" pitchFamily="34" charset="0"/>
                <a:ea typeface="Verdana" panose="020B0604030504040204" pitchFamily="34" charset="0"/>
              </a:rPr>
              <a:t>: 10 </a:t>
            </a:r>
            <a:r>
              <a:rPr lang="fr-FR" b="0" dirty="0">
                <a:latin typeface="Verdana" panose="020B0604030504040204" pitchFamily="34" charset="0"/>
                <a:ea typeface="Verdana" panose="020B0604030504040204" pitchFamily="34" charset="0"/>
              </a:rPr>
              <a:t>mn</a:t>
            </a: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21</a:t>
            </a:fld>
            <a:endParaRPr lang="en-GB"/>
          </a:p>
        </p:txBody>
      </p:sp>
    </p:spTree>
    <p:extLst>
      <p:ext uri="{BB962C8B-B14F-4D97-AF65-F5344CB8AC3E}">
        <p14:creationId xmlns:p14="http://schemas.microsoft.com/office/powerpoint/2010/main" val="573853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600"/>
              </a:spcAft>
            </a:pPr>
            <a:r>
              <a:rPr lang="fr-FR" b="0">
                <a:latin typeface="Verdana" panose="020B0604030504040204" pitchFamily="34" charset="0"/>
                <a:ea typeface="Verdana" panose="020B0604030504040204" pitchFamily="34" charset="0"/>
              </a:rPr>
              <a:t>On vous a mis aussi dans le support quelques liens :</a:t>
            </a:r>
          </a:p>
          <a:p>
            <a:pPr marL="263525" indent="-171450">
              <a:buFont typeface="Arial" panose="020B0604020202020204" pitchFamily="34" charset="0"/>
              <a:buChar char="•"/>
            </a:pPr>
            <a:r>
              <a:rPr lang="fr-FR" b="0">
                <a:latin typeface="Verdana" panose="020B0604030504040204" pitchFamily="34" charset="0"/>
                <a:ea typeface="Verdana" panose="020B0604030504040204" pitchFamily="34" charset="0"/>
              </a:rPr>
              <a:t>Site des </a:t>
            </a:r>
            <a:r>
              <a:rPr lang="fr-FR">
                <a:latin typeface="Verdana" panose="020B0604030504040204" pitchFamily="34" charset="0"/>
                <a:ea typeface="Verdana" panose="020B0604030504040204" pitchFamily="34" charset="0"/>
              </a:rPr>
              <a:t>recommandations d’accessibilité d’Orange. a11y-guidelines.orange.com</a:t>
            </a:r>
            <a:r>
              <a:rPr lang="fr-FR" b="0">
                <a:latin typeface="Verdana" panose="020B0604030504040204" pitchFamily="34" charset="0"/>
                <a:ea typeface="Verdana" panose="020B0604030504040204" pitchFamily="34" charset="0"/>
              </a:rPr>
              <a:t>. A ALLER VOIR !</a:t>
            </a:r>
          </a:p>
          <a:p>
            <a:pPr marL="531813" lvl="2" indent="-171450">
              <a:buFont typeface="Courier New" panose="02070309020205020404" pitchFamily="49" charset="0"/>
              <a:buChar char="o"/>
            </a:pPr>
            <a:r>
              <a:rPr lang="fr-FR" b="0">
                <a:latin typeface="Verdana" panose="020B0604030504040204" pitchFamily="34" charset="0"/>
                <a:ea typeface="Verdana" panose="020B0604030504040204" pitchFamily="34" charset="0"/>
              </a:rPr>
              <a:t>aller dans </a:t>
            </a:r>
            <a:r>
              <a:rPr lang="fr-FR">
                <a:latin typeface="Verdana" panose="020B0604030504040204" pitchFamily="34" charset="0"/>
                <a:ea typeface="Verdana" panose="020B0604030504040204" pitchFamily="34" charset="0"/>
              </a:rPr>
              <a:t>Web</a:t>
            </a:r>
            <a:r>
              <a:rPr lang="fr-FR" b="0">
                <a:latin typeface="Verdana" panose="020B0604030504040204" pitchFamily="34" charset="0"/>
                <a:ea typeface="Verdana" panose="020B0604030504040204" pitchFamily="34" charset="0"/>
              </a:rPr>
              <a:t>, onglet </a:t>
            </a:r>
            <a:r>
              <a:rPr lang="fr-FR">
                <a:latin typeface="Verdana" panose="020B0604030504040204" pitchFamily="34" charset="0"/>
                <a:ea typeface="Verdana" panose="020B0604030504040204" pitchFamily="34" charset="0"/>
              </a:rPr>
              <a:t>Tester</a:t>
            </a:r>
            <a:r>
              <a:rPr lang="fr-FR" b="0">
                <a:latin typeface="Verdana" panose="020B0604030504040204" pitchFamily="34" charset="0"/>
                <a:ea typeface="Verdana" panose="020B0604030504040204" pitchFamily="34" charset="0"/>
              </a:rPr>
              <a:t> et on y trouve l'ensemble des </a:t>
            </a:r>
            <a:r>
              <a:rPr lang="fr-FR">
                <a:latin typeface="Verdana" panose="020B0604030504040204" pitchFamily="34" charset="0"/>
                <a:ea typeface="Verdana" panose="020B0604030504040204" pitchFamily="34" charset="0"/>
              </a:rPr>
              <a:t>procédures de test pour tous les critères</a:t>
            </a:r>
            <a:r>
              <a:rPr lang="fr-FR" b="0">
                <a:latin typeface="Verdana" panose="020B0604030504040204" pitchFamily="34" charset="0"/>
                <a:ea typeface="Verdana" panose="020B0604030504040204" pitchFamily="34" charset="0"/>
              </a:rPr>
              <a:t>. </a:t>
            </a:r>
          </a:p>
          <a:p>
            <a:pPr marL="531813" lvl="2" indent="-171450">
              <a:buFont typeface="Courier New" panose="02070309020205020404" pitchFamily="49" charset="0"/>
              <a:buChar char="o"/>
            </a:pPr>
            <a:r>
              <a:rPr lang="fr-FR">
                <a:latin typeface="Verdana" panose="020B0604030504040204" pitchFamily="34" charset="0"/>
                <a:ea typeface="Verdana" panose="020B0604030504040204" pitchFamily="34" charset="0"/>
              </a:rPr>
              <a:t>filtrable</a:t>
            </a:r>
            <a:r>
              <a:rPr lang="fr-FR" b="0">
                <a:latin typeface="Verdana" panose="020B0604030504040204" pitchFamily="34" charset="0"/>
                <a:ea typeface="Verdana" panose="020B0604030504040204" pitchFamily="34" charset="0"/>
              </a:rPr>
              <a:t> par </a:t>
            </a:r>
            <a:r>
              <a:rPr lang="fr-FR">
                <a:latin typeface="Verdana" panose="020B0604030504040204" pitchFamily="34" charset="0"/>
                <a:ea typeface="Verdana" panose="020B0604030504040204" pitchFamily="34" charset="0"/>
              </a:rPr>
              <a:t>profil</a:t>
            </a:r>
            <a:r>
              <a:rPr lang="fr-FR" b="0">
                <a:latin typeface="Verdana" panose="020B0604030504040204" pitchFamily="34" charset="0"/>
                <a:ea typeface="Verdana" panose="020B0604030504040204" pitchFamily="34" charset="0"/>
              </a:rPr>
              <a:t> (</a:t>
            </a:r>
            <a:r>
              <a:rPr lang="fr-FR">
                <a:latin typeface="Verdana" panose="020B0604030504040204" pitchFamily="34" charset="0"/>
                <a:ea typeface="Verdana" panose="020B0604030504040204" pitchFamily="34" charset="0"/>
              </a:rPr>
              <a:t>concepteur, développeur, testeur</a:t>
            </a:r>
            <a:r>
              <a:rPr lang="fr-FR" b="0">
                <a:latin typeface="Verdana" panose="020B0604030504040204" pitchFamily="34" charset="0"/>
                <a:ea typeface="Verdana" panose="020B0604030504040204" pitchFamily="34" charset="0"/>
              </a:rPr>
              <a:t>) =&gt; on a la checklist adaptée par profil</a:t>
            </a:r>
          </a:p>
          <a:p>
            <a:pPr marL="531813" lvl="2" indent="-171450">
              <a:buFont typeface="Courier New" panose="02070309020205020404" pitchFamily="49" charset="0"/>
              <a:buChar char="o"/>
            </a:pPr>
            <a:r>
              <a:rPr lang="fr-FR">
                <a:latin typeface="Verdana" panose="020B0604030504040204" pitchFamily="34" charset="0"/>
                <a:ea typeface="Verdana" panose="020B0604030504040204" pitchFamily="34" charset="0"/>
              </a:rPr>
              <a:t>pour chaque test</a:t>
            </a:r>
            <a:r>
              <a:rPr lang="fr-FR" b="0">
                <a:latin typeface="Verdana" panose="020B0604030504040204" pitchFamily="34" charset="0"/>
                <a:ea typeface="Verdana" panose="020B0604030504040204" pitchFamily="34" charset="0"/>
              </a:rPr>
              <a:t>, on la </a:t>
            </a:r>
            <a:r>
              <a:rPr lang="fr-FR">
                <a:latin typeface="Verdana" panose="020B0604030504040204" pitchFamily="34" charset="0"/>
                <a:ea typeface="Verdana" panose="020B0604030504040204" pitchFamily="34" charset="0"/>
              </a:rPr>
              <a:t>procédure</a:t>
            </a:r>
            <a:r>
              <a:rPr lang="fr-FR" b="0">
                <a:latin typeface="Verdana" panose="020B0604030504040204" pitchFamily="34" charset="0"/>
                <a:ea typeface="Verdana" panose="020B0604030504040204" pitchFamily="34" charset="0"/>
              </a:rPr>
              <a:t>, ce qu’on </a:t>
            </a:r>
            <a:r>
              <a:rPr lang="fr-FR">
                <a:latin typeface="Verdana" panose="020B0604030504040204" pitchFamily="34" charset="0"/>
                <a:ea typeface="Verdana" panose="020B0604030504040204" pitchFamily="34" charset="0"/>
              </a:rPr>
              <a:t>attend</a:t>
            </a:r>
            <a:r>
              <a:rPr lang="fr-FR" b="0">
                <a:latin typeface="Verdana" panose="020B0604030504040204" pitchFamily="34" charset="0"/>
                <a:ea typeface="Verdana" panose="020B0604030504040204" pitchFamily="34" charset="0"/>
              </a:rPr>
              <a:t> et une </a:t>
            </a:r>
            <a:r>
              <a:rPr lang="fr-FR">
                <a:latin typeface="Verdana" panose="020B0604030504040204" pitchFamily="34" charset="0"/>
                <a:ea typeface="Verdana" panose="020B0604030504040204" pitchFamily="34" charset="0"/>
              </a:rPr>
              <a:t>justification</a:t>
            </a:r>
            <a:r>
              <a:rPr lang="fr-FR" b="0">
                <a:latin typeface="Verdana" panose="020B0604030504040204" pitchFamily="34" charset="0"/>
                <a:ea typeface="Verdana" panose="020B0604030504040204" pitchFamily="34" charset="0"/>
              </a:rPr>
              <a:t> quand c’est le cas</a:t>
            </a:r>
          </a:p>
          <a:p>
            <a:pPr marL="531813" lvl="2" indent="-171450">
              <a:buFont typeface="Courier New" panose="02070309020205020404" pitchFamily="49" charset="0"/>
              <a:buChar char="o"/>
            </a:pPr>
            <a:r>
              <a:rPr lang="fr-FR">
                <a:latin typeface="Verdana" panose="020B0604030504040204" pitchFamily="34" charset="0"/>
                <a:ea typeface="Verdana" panose="020B0604030504040204" pitchFamily="34" charset="0"/>
              </a:rPr>
              <a:t>Mise à jour </a:t>
            </a:r>
            <a:r>
              <a:rPr lang="fr-FR" b="0">
                <a:latin typeface="Verdana" panose="020B0604030504040204" pitchFamily="34" charset="0"/>
                <a:ea typeface="Verdana" panose="020B0604030504040204" pitchFamily="34" charset="0"/>
              </a:rPr>
              <a:t>en cours sur cette page avec + d’info</a:t>
            </a:r>
          </a:p>
          <a:p>
            <a:pPr marL="222250" lvl="2" indent="0">
              <a:buNone/>
            </a:pPr>
            <a:r>
              <a:rPr lang="fr-FR" b="0">
                <a:latin typeface="Verdana" panose="020B0604030504040204" pitchFamily="34" charset="0"/>
                <a:ea typeface="Verdana" panose="020B0604030504040204" pitchFamily="34" charset="0"/>
              </a:rPr>
              <a:t>Donc on vous encourage vivement à aller voir ce site des recommandations. </a:t>
            </a:r>
          </a:p>
          <a:p>
            <a:pPr marL="263525" indent="-171450">
              <a:spcBef>
                <a:spcPts val="600"/>
              </a:spcBef>
              <a:buFont typeface="Arial" panose="020B0604020202020204" pitchFamily="34" charset="0"/>
              <a:buChar char="•"/>
            </a:pPr>
            <a:r>
              <a:rPr lang="fr-FR" b="0">
                <a:latin typeface="Verdana" panose="020B0604030504040204" pitchFamily="34" charset="0"/>
                <a:ea typeface="Verdana" panose="020B0604030504040204" pitchFamily="34" charset="0"/>
              </a:rPr>
              <a:t>Site des </a:t>
            </a:r>
            <a:r>
              <a:rPr lang="fr-FR">
                <a:latin typeface="Verdana" panose="020B0604030504040204" pitchFamily="34" charset="0"/>
                <a:ea typeface="Verdana" panose="020B0604030504040204" pitchFamily="34" charset="0"/>
              </a:rPr>
              <a:t>WCAG</a:t>
            </a:r>
          </a:p>
          <a:p>
            <a:pPr marL="263525" indent="-171450">
              <a:spcBef>
                <a:spcPts val="600"/>
              </a:spcBef>
              <a:buFont typeface="Arial" panose="020B0604020202020204" pitchFamily="34" charset="0"/>
              <a:buChar char="•"/>
            </a:pPr>
            <a:r>
              <a:rPr lang="fr-FR" b="0">
                <a:latin typeface="Verdana" panose="020B0604030504040204" pitchFamily="34" charset="0"/>
                <a:ea typeface="Verdana" panose="020B0604030504040204" pitchFamily="34" charset="0"/>
              </a:rPr>
              <a:t>Site de la </a:t>
            </a:r>
            <a:r>
              <a:rPr lang="fr-FR">
                <a:latin typeface="Verdana" panose="020B0604030504040204" pitchFamily="34" charset="0"/>
                <a:ea typeface="Verdana" panose="020B0604030504040204" pitchFamily="34" charset="0"/>
              </a:rPr>
              <a:t>Charte orange design.orange.com</a:t>
            </a:r>
            <a:r>
              <a:rPr lang="fr-FR" b="0">
                <a:latin typeface="Verdana" panose="020B0604030504040204" pitchFamily="34" charset="0"/>
                <a:ea typeface="Verdana" panose="020B0604030504040204" pitchFamily="34" charset="0"/>
              </a:rPr>
              <a:t>.</a:t>
            </a:r>
          </a:p>
          <a:p>
            <a:pPr marL="263525" indent="-171450">
              <a:spcBef>
                <a:spcPts val="1200"/>
              </a:spcBef>
              <a:buFont typeface="Arial" panose="020B0604020202020204" pitchFamily="34" charset="0"/>
              <a:buChar char="•"/>
            </a:pPr>
            <a:r>
              <a:rPr lang="fr-FR" b="0">
                <a:latin typeface="Verdana" panose="020B0604030504040204" pitchFamily="34" charset="0"/>
                <a:ea typeface="Verdana" panose="020B0604030504040204" pitchFamily="34" charset="0"/>
              </a:rPr>
              <a:t>Site de </a:t>
            </a:r>
            <a:r>
              <a:rPr lang="fr-FR">
                <a:latin typeface="Verdana" panose="020B0604030504040204" pitchFamily="34" charset="0"/>
                <a:ea typeface="Verdana" panose="020B0604030504040204" pitchFamily="34" charset="0"/>
              </a:rPr>
              <a:t>Boosted</a:t>
            </a:r>
            <a:r>
              <a:rPr lang="fr-FR" b="0">
                <a:latin typeface="Verdana" panose="020B0604030504040204" pitchFamily="34" charset="0"/>
                <a:ea typeface="Verdana" panose="020B0604030504040204" pitchFamily="34" charset="0"/>
              </a:rPr>
              <a:t> qui est un fork de Bootstrap où on va retrouver tous les composants de Bootstrap. C'est des composants accessibles. Permet de regarder des exemples de développement accessibles et de s’en inspirer.</a:t>
            </a:r>
          </a:p>
          <a:p>
            <a:pPr marL="263525" indent="-171450">
              <a:buFont typeface="Arial" panose="020B0604020202020204" pitchFamily="34" charset="0"/>
              <a:buChar char="•"/>
            </a:pPr>
            <a:r>
              <a:rPr lang="fr-FR" b="0" err="1">
                <a:latin typeface="Verdana" panose="020B0604030504040204" pitchFamily="34" charset="0"/>
                <a:ea typeface="Verdana" panose="020B0604030504040204" pitchFamily="34" charset="0"/>
              </a:rPr>
              <a:t>Colour</a:t>
            </a:r>
            <a:r>
              <a:rPr lang="fr-FR" b="0">
                <a:latin typeface="Verdana" panose="020B0604030504040204" pitchFamily="34" charset="0"/>
                <a:ea typeface="Verdana" panose="020B0604030504040204" pitchFamily="34" charset="0"/>
              </a:rPr>
              <a:t> Contrast </a:t>
            </a:r>
            <a:r>
              <a:rPr lang="fr-FR" b="0" err="1">
                <a:latin typeface="Verdana" panose="020B0604030504040204" pitchFamily="34" charset="0"/>
                <a:ea typeface="Verdana" panose="020B0604030504040204" pitchFamily="34" charset="0"/>
              </a:rPr>
              <a:t>Aanalyser</a:t>
            </a:r>
            <a:endParaRPr lang="fr-FR" b="0">
              <a:latin typeface="Verdana" panose="020B0604030504040204" pitchFamily="34" charset="0"/>
              <a:ea typeface="Verdana" panose="020B0604030504040204" pitchFamily="34" charset="0"/>
            </a:endParaRPr>
          </a:p>
          <a:p>
            <a:pPr marL="263525" indent="-171450">
              <a:buFont typeface="Arial" panose="020B0604020202020204" pitchFamily="34" charset="0"/>
              <a:buChar char="•"/>
            </a:pPr>
            <a:r>
              <a:rPr lang="fr-FR" b="0">
                <a:latin typeface="Verdana" panose="020B0604030504040204" pitchFamily="34" charset="0"/>
                <a:ea typeface="Verdana" panose="020B0604030504040204" pitchFamily="34" charset="0"/>
              </a:rPr>
              <a:t>NVDA si vous voulez tester.</a:t>
            </a:r>
          </a:p>
          <a:p>
            <a:endParaRPr lang="fr-FR" b="0">
              <a:latin typeface="Verdana" panose="020B0604030504040204" pitchFamily="34" charset="0"/>
              <a:ea typeface="Verdana" panose="020B0604030504040204" pitchFamily="34" charset="0"/>
            </a:endParaRP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5932DF-9606-4758-A2B5-AF1153FB1ABB}" type="slidenum">
              <a:rPr kumimoji="0" lang="en-GB" sz="1200" b="0" i="0" u="none" strike="noStrike" kern="1200" cap="none" spc="0" normalizeH="0" baseline="0" noProof="0" smtClean="0">
                <a:ln>
                  <a:noFill/>
                </a:ln>
                <a:solidFill>
                  <a:prstClr val="black"/>
                </a:solidFill>
                <a:effectLst/>
                <a:uLnTx/>
                <a:uFillTx/>
                <a:latin typeface="Helvetica 55 Roman"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474449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23</a:t>
            </a:fld>
            <a:endParaRPr lang="en-GB"/>
          </a:p>
        </p:txBody>
      </p:sp>
    </p:spTree>
    <p:extLst>
      <p:ext uri="{BB962C8B-B14F-4D97-AF65-F5344CB8AC3E}">
        <p14:creationId xmlns:p14="http://schemas.microsoft.com/office/powerpoint/2010/main" val="3127163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Autofit/>
          </a:bodyPr>
          <a:lstStyle/>
          <a:p>
            <a:r>
              <a:rPr lang="fr-FR" dirty="0">
                <a:latin typeface="Verdana" panose="020B0604030504040204" pitchFamily="34" charset="0"/>
                <a:ea typeface="Verdana" panose="020B0604030504040204" pitchFamily="34" charset="0"/>
              </a:rPr>
              <a:t>Ce que l’on va voir dans cette formation c’est… </a:t>
            </a:r>
          </a:p>
          <a:p>
            <a:endParaRPr lang="fr-FR" dirty="0">
              <a:latin typeface="Verdana" panose="020B0604030504040204" pitchFamily="34" charset="0"/>
              <a:ea typeface="Verdana" panose="020B0604030504040204" pitchFamily="34" charset="0"/>
            </a:endParaRPr>
          </a:p>
          <a:p>
            <a:pPr marL="320675" indent="-228600">
              <a:buFont typeface="+mj-lt"/>
              <a:buAutoNum type="arabicPeriod"/>
            </a:pPr>
            <a:r>
              <a:rPr lang="fr-FR" dirty="0">
                <a:latin typeface="Verdana" panose="020B0604030504040204" pitchFamily="34" charset="0"/>
                <a:ea typeface="Verdana" panose="020B0604030504040204" pitchFamily="34" charset="0"/>
              </a:rPr>
              <a:t>Pourquoi il est important de créer des solutions numériques accessibles.</a:t>
            </a:r>
          </a:p>
          <a:p>
            <a:pPr marL="320675" indent="-228600">
              <a:buFont typeface="+mj-lt"/>
              <a:buAutoNum type="arabicPeriod"/>
            </a:pPr>
            <a:r>
              <a:rPr lang="fr-FR" dirty="0">
                <a:latin typeface="Verdana" panose="020B0604030504040204" pitchFamily="34" charset="0"/>
                <a:ea typeface="Verdana" panose="020B0604030504040204" pitchFamily="34" charset="0"/>
              </a:rPr>
              <a:t>Quels sont les principaux outils d’accessibilité que l’on peut utiliser pour évaluer l’accessibilité d’une page web</a:t>
            </a:r>
          </a:p>
          <a:p>
            <a:pPr marL="320675" indent="-228600">
              <a:buFont typeface="+mj-lt"/>
              <a:buAutoNum type="arabicPeriod"/>
            </a:pPr>
            <a:r>
              <a:rPr lang="fr-FR" dirty="0">
                <a:latin typeface="Verdana" panose="020B0604030504040204" pitchFamily="34" charset="0"/>
                <a:ea typeface="Verdana" panose="020B0604030504040204" pitchFamily="34" charset="0"/>
              </a:rPr>
              <a:t>Enfin, nous vous présenterons une liste des contacts que vous pourrez par la suite solliciter et également une liste de liens utiles pour en savoir plus.</a:t>
            </a:r>
          </a:p>
          <a:p>
            <a:pPr marL="320675" indent="-228600">
              <a:buFont typeface="+mj-lt"/>
              <a:buAutoNum type="arabicPeriod"/>
            </a:pPr>
            <a:endParaRPr lang="fr-FR" dirty="0">
              <a:latin typeface="Verdana" panose="020B0604030504040204" pitchFamily="34" charset="0"/>
              <a:ea typeface="Verdana" panose="020B0604030504040204" pitchFamily="34" charset="0"/>
            </a:endParaRPr>
          </a:p>
          <a:p>
            <a:pPr marL="92075" indent="0">
              <a:buFont typeface="+mj-lt"/>
              <a:buNone/>
            </a:pPr>
            <a:endParaRPr lang="fr-FR" dirty="0">
              <a:latin typeface="Verdana" panose="020B0604030504040204" pitchFamily="34" charset="0"/>
              <a:ea typeface="Verdana" panose="020B0604030504040204" pitchFamily="34" charset="0"/>
            </a:endParaRP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3</a:t>
            </a:fld>
            <a:endParaRPr lang="en-GB"/>
          </a:p>
        </p:txBody>
      </p:sp>
    </p:spTree>
    <p:extLst>
      <p:ext uri="{BB962C8B-B14F-4D97-AF65-F5344CB8AC3E}">
        <p14:creationId xmlns:p14="http://schemas.microsoft.com/office/powerpoint/2010/main" val="2246621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latin typeface="Verdana" panose="020B0604030504040204" pitchFamily="34" charset="0"/>
                <a:ea typeface="Verdana" panose="020B0604030504040204" pitchFamily="34" charset="0"/>
              </a:rPr>
              <a:t>Début</a:t>
            </a:r>
            <a:r>
              <a:rPr lang="fr-FR" b="0" dirty="0">
                <a:latin typeface="Verdana" panose="020B0604030504040204" pitchFamily="34" charset="0"/>
                <a:ea typeface="Verdana" panose="020B0604030504040204" pitchFamily="34" charset="0"/>
              </a:rPr>
              <a:t> : 14:15 – Nom formateur 2 : Isabelle</a:t>
            </a:r>
          </a:p>
          <a:p>
            <a:r>
              <a:rPr lang="fr-FR" b="1" dirty="0">
                <a:latin typeface="Verdana" panose="020B0604030504040204" pitchFamily="34" charset="0"/>
                <a:ea typeface="Verdana" panose="020B0604030504040204" pitchFamily="34" charset="0"/>
              </a:rPr>
              <a:t>Durée</a:t>
            </a:r>
            <a:r>
              <a:rPr lang="fr-FR" b="0" dirty="0">
                <a:latin typeface="Verdana" panose="020B0604030504040204" pitchFamily="34" charset="0"/>
                <a:ea typeface="Verdana" panose="020B0604030504040204" pitchFamily="34" charset="0"/>
              </a:rPr>
              <a:t> : xx mn</a:t>
            </a:r>
          </a:p>
          <a:p>
            <a:endParaRPr lang="fr-FR" dirty="0">
              <a:solidFill>
                <a:srgbClr val="323130"/>
              </a:solidFill>
              <a:latin typeface="Verdana" panose="020B0604030504040204" pitchFamily="34" charset="0"/>
              <a:ea typeface="Verdana" panose="020B0604030504040204" pitchFamily="34" charset="0"/>
            </a:endParaRPr>
          </a:p>
          <a:p>
            <a:endParaRPr lang="fr-FR" dirty="0">
              <a:solidFill>
                <a:srgbClr val="323130"/>
              </a:solidFill>
              <a:latin typeface="Verdana" panose="020B0604030504040204" pitchFamily="34" charset="0"/>
              <a:ea typeface="Verdana" panose="020B0604030504040204" pitchFamily="34" charset="0"/>
            </a:endParaRPr>
          </a:p>
          <a:p>
            <a:r>
              <a:rPr lang="fr-FR" dirty="0">
                <a:solidFill>
                  <a:srgbClr val="323130"/>
                </a:solidFill>
                <a:latin typeface="Verdana" panose="020B0604030504040204" pitchFamily="34" charset="0"/>
                <a:ea typeface="Verdana" panose="020B0604030504040204" pitchFamily="34" charset="0"/>
              </a:rPr>
              <a:t>O</a:t>
            </a:r>
            <a:r>
              <a:rPr lang="fr-FR" sz="1000" dirty="0">
                <a:solidFill>
                  <a:srgbClr val="323130"/>
                </a:solidFill>
                <a:effectLst/>
                <a:latin typeface="Verdana" panose="020B0604030504040204" pitchFamily="34" charset="0"/>
                <a:ea typeface="Verdana" panose="020B0604030504040204" pitchFamily="34" charset="0"/>
              </a:rPr>
              <a:t>n va présenter </a:t>
            </a:r>
            <a:r>
              <a:rPr lang="fr-FR" dirty="0">
                <a:solidFill>
                  <a:srgbClr val="323130"/>
                </a:solidFill>
                <a:latin typeface="Verdana" panose="020B0604030504040204" pitchFamily="34" charset="0"/>
                <a:ea typeface="Verdana" panose="020B0604030504040204" pitchFamily="34" charset="0"/>
              </a:rPr>
              <a:t>la méthodologie que l’on utilise pour évaluer l’accessibilité de pages web et les </a:t>
            </a:r>
            <a:r>
              <a:rPr lang="fr-FR" sz="1000" dirty="0">
                <a:solidFill>
                  <a:srgbClr val="323130"/>
                </a:solidFill>
                <a:effectLst/>
                <a:latin typeface="Verdana" panose="020B0604030504040204" pitchFamily="34" charset="0"/>
                <a:ea typeface="Verdana" panose="020B0604030504040204" pitchFamily="34" charset="0"/>
              </a:rPr>
              <a:t>outils qui vont nous être utiles, notamment pour les audits.</a:t>
            </a:r>
          </a:p>
          <a:p>
            <a:endParaRPr lang="fr-FR" dirty="0">
              <a:solidFill>
                <a:srgbClr val="323130"/>
              </a:solidFill>
              <a:latin typeface="Verdana" panose="020B0604030504040204" pitchFamily="34" charset="0"/>
              <a:ea typeface="Verdana" panose="020B0604030504040204" pitchFamily="34" charset="0"/>
            </a:endParaRP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4</a:t>
            </a:fld>
            <a:endParaRPr lang="en-GB"/>
          </a:p>
        </p:txBody>
      </p:sp>
    </p:spTree>
    <p:extLst>
      <p:ext uri="{BB962C8B-B14F-4D97-AF65-F5344CB8AC3E}">
        <p14:creationId xmlns:p14="http://schemas.microsoft.com/office/powerpoint/2010/main" val="374397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spcAft>
                <a:spcPts val="600"/>
              </a:spcAft>
            </a:pPr>
            <a:r>
              <a:rPr lang="fr-FR" dirty="0">
                <a:latin typeface="Verdana" panose="020B0604030504040204" pitchFamily="34" charset="0"/>
                <a:ea typeface="Verdana" panose="020B0604030504040204" pitchFamily="34" charset="0"/>
              </a:rPr>
              <a:t>Pour commencer, on va parler des </a:t>
            </a:r>
            <a:r>
              <a:rPr lang="fr-FR" b="1" dirty="0">
                <a:latin typeface="Verdana" panose="020B0604030504040204" pitchFamily="34" charset="0"/>
                <a:ea typeface="Verdana" panose="020B0604030504040204" pitchFamily="34" charset="0"/>
              </a:rPr>
              <a:t>outils de test automatique.</a:t>
            </a:r>
          </a:p>
          <a:p>
            <a:pPr marL="263525" indent="-171450">
              <a:buFont typeface="Arial" panose="020B0604020202020204" pitchFamily="34" charset="0"/>
              <a:buChar char="•"/>
            </a:pPr>
            <a:r>
              <a:rPr lang="fr-FR" dirty="0">
                <a:latin typeface="Verdana" panose="020B0604030504040204" pitchFamily="34" charset="0"/>
                <a:ea typeface="Verdana" panose="020B0604030504040204" pitchFamily="34" charset="0"/>
              </a:rPr>
              <a:t>on va utiliser </a:t>
            </a:r>
            <a:r>
              <a:rPr lang="fr-FR" b="1" dirty="0" err="1">
                <a:latin typeface="Verdana" panose="020B0604030504040204" pitchFamily="34" charset="0"/>
                <a:ea typeface="Verdana" panose="020B0604030504040204" pitchFamily="34" charset="0"/>
              </a:rPr>
              <a:t>l’aXe</a:t>
            </a:r>
            <a:r>
              <a:rPr lang="fr-FR" b="1" dirty="0">
                <a:latin typeface="Verdana" panose="020B0604030504040204" pitchFamily="34" charset="0"/>
                <a:ea typeface="Verdana" panose="020B0604030504040204" pitchFamily="34" charset="0"/>
              </a:rPr>
              <a:t> </a:t>
            </a:r>
            <a:r>
              <a:rPr lang="fr-FR" b="1" dirty="0" err="1">
                <a:latin typeface="Verdana" panose="020B0604030504040204" pitchFamily="34" charset="0"/>
                <a:ea typeface="Verdana" panose="020B0604030504040204" pitchFamily="34" charset="0"/>
              </a:rPr>
              <a:t>DevTools</a:t>
            </a:r>
            <a:r>
              <a:rPr lang="fr-FR" b="1" dirty="0">
                <a:latin typeface="Verdana" panose="020B0604030504040204" pitchFamily="34" charset="0"/>
                <a:ea typeface="Verdana" panose="020B0604030504040204" pitchFamily="34" charset="0"/>
              </a:rPr>
              <a:t> </a:t>
            </a:r>
            <a:r>
              <a:rPr lang="fr-FR" dirty="0">
                <a:latin typeface="Verdana" panose="020B0604030504040204" pitchFamily="34" charset="0"/>
                <a:ea typeface="Verdana" panose="020B0604030504040204" pitchFamily="34" charset="0"/>
              </a:rPr>
              <a:t>de chez </a:t>
            </a:r>
            <a:r>
              <a:rPr lang="fr-FR" b="1" dirty="0" err="1">
                <a:latin typeface="Verdana" panose="020B0604030504040204" pitchFamily="34" charset="0"/>
                <a:ea typeface="Verdana" panose="020B0604030504040204" pitchFamily="34" charset="0"/>
              </a:rPr>
              <a:t>Deque</a:t>
            </a:r>
            <a:r>
              <a:rPr lang="fr-FR" dirty="0">
                <a:latin typeface="Verdana" panose="020B0604030504040204" pitchFamily="34" charset="0"/>
                <a:ea typeface="Verdana" panose="020B0604030504040204" pitchFamily="34" charset="0"/>
              </a:rPr>
              <a:t> qui est un plugin à installer sur son navigateur, que ce soit Edge, Chrome et Firefox.</a:t>
            </a:r>
          </a:p>
          <a:p>
            <a:pPr marL="263525" indent="-171450">
              <a:buFont typeface="Arial" panose="020B0604020202020204" pitchFamily="34" charset="0"/>
              <a:buChar char="•"/>
            </a:pPr>
            <a:r>
              <a:rPr lang="fr-FR" dirty="0" err="1">
                <a:latin typeface="Verdana" panose="020B0604030504040204" pitchFamily="34" charset="0"/>
                <a:ea typeface="Verdana" panose="020B0604030504040204" pitchFamily="34" charset="0"/>
              </a:rPr>
              <a:t>ll</a:t>
            </a:r>
            <a:r>
              <a:rPr lang="fr-FR" dirty="0">
                <a:latin typeface="Verdana" panose="020B0604030504040204" pitchFamily="34" charset="0"/>
                <a:ea typeface="Verdana" panose="020B0604030504040204" pitchFamily="34" charset="0"/>
              </a:rPr>
              <a:t> va scanner la page web sur laquelle on se trouve et tester automatiquement pas mal de critères d’accessibilité. Et à la fin du scan, il va nous remonter ce qu’il aura perçu comme étant des points d’accessibilité non conformes et donc potentiellement à corriger.</a:t>
            </a:r>
          </a:p>
          <a:p>
            <a:endParaRPr lang="fr-FR" dirty="0">
              <a:latin typeface="Verdana" panose="020B0604030504040204" pitchFamily="34" charset="0"/>
              <a:ea typeface="Verdana" panose="020B0604030504040204" pitchFamily="34" charset="0"/>
            </a:endParaRPr>
          </a:p>
          <a:p>
            <a:r>
              <a:rPr lang="fr-FR" dirty="0">
                <a:latin typeface="Verdana" panose="020B0604030504040204" pitchFamily="34" charset="0"/>
                <a:ea typeface="Verdana" panose="020B0604030504040204" pitchFamily="34" charset="0"/>
              </a:rPr>
              <a:t>Il faut savoir que ces outils peuvent remonter des </a:t>
            </a:r>
            <a:r>
              <a:rPr lang="fr-FR" b="1" dirty="0">
                <a:latin typeface="Verdana" panose="020B0604030504040204" pitchFamily="34" charset="0"/>
                <a:ea typeface="Verdana" panose="020B0604030504040204" pitchFamily="34" charset="0"/>
              </a:rPr>
              <a:t>erreurs</a:t>
            </a:r>
            <a:r>
              <a:rPr lang="fr-FR" dirty="0">
                <a:latin typeface="Verdana" panose="020B0604030504040204" pitchFamily="34" charset="0"/>
                <a:ea typeface="Verdana" panose="020B0604030504040204" pitchFamily="34" charset="0"/>
              </a:rPr>
              <a:t> par exemple sur les</a:t>
            </a:r>
            <a:r>
              <a:rPr lang="fr-FR" b="1" dirty="0">
                <a:latin typeface="Verdana" panose="020B0604030504040204" pitchFamily="34" charset="0"/>
                <a:ea typeface="Verdana" panose="020B0604030504040204" pitchFamily="34" charset="0"/>
              </a:rPr>
              <a:t> contrastes </a:t>
            </a:r>
            <a:r>
              <a:rPr lang="fr-FR" dirty="0">
                <a:latin typeface="Verdana" panose="020B0604030504040204" pitchFamily="34" charset="0"/>
                <a:ea typeface="Verdana" panose="020B0604030504040204" pitchFamily="34" charset="0"/>
              </a:rPr>
              <a:t>qui ne qui sont pas toujours correctes.</a:t>
            </a:r>
          </a:p>
          <a:p>
            <a:r>
              <a:rPr lang="fr-FR" dirty="0">
                <a:latin typeface="Verdana" panose="020B0604030504040204" pitchFamily="34" charset="0"/>
                <a:ea typeface="Verdana" panose="020B0604030504040204" pitchFamily="34" charset="0"/>
              </a:rPr>
              <a:t>On peut avoir aussi </a:t>
            </a:r>
            <a:r>
              <a:rPr lang="fr-FR" b="1" dirty="0">
                <a:latin typeface="Verdana" panose="020B0604030504040204" pitchFamily="34" charset="0"/>
                <a:ea typeface="Verdana" panose="020B0604030504040204" pitchFamily="34" charset="0"/>
              </a:rPr>
              <a:t>des faux positifs et des faux négatifs.</a:t>
            </a:r>
            <a:endParaRPr lang="fr-FR" dirty="0">
              <a:latin typeface="Verdana" panose="020B0604030504040204" pitchFamily="34" charset="0"/>
              <a:ea typeface="Verdana" panose="020B0604030504040204" pitchFamily="34" charset="0"/>
            </a:endParaRPr>
          </a:p>
          <a:p>
            <a:endParaRPr lang="fr-FR" dirty="0">
              <a:latin typeface="Verdana" panose="020B0604030504040204" pitchFamily="34" charset="0"/>
              <a:ea typeface="Verdana" panose="020B0604030504040204" pitchFamily="34" charset="0"/>
            </a:endParaRPr>
          </a:p>
          <a:p>
            <a:r>
              <a:rPr lang="fr-FR" b="1" dirty="0">
                <a:latin typeface="Verdana" panose="020B0604030504040204" pitchFamily="34" charset="0"/>
                <a:ea typeface="Verdana" panose="020B0604030504040204" pitchFamily="34" charset="0"/>
              </a:rPr>
              <a:t>Il faut aussi savoir que </a:t>
            </a:r>
            <a:r>
              <a:rPr lang="fr-FR" dirty="0">
                <a:latin typeface="Verdana" panose="020B0604030504040204" pitchFamily="34" charset="0"/>
                <a:ea typeface="Verdana" panose="020B0604030504040204" pitchFamily="34" charset="0"/>
              </a:rPr>
              <a:t>ces outils de tests automatisés ne nous </a:t>
            </a:r>
            <a:r>
              <a:rPr lang="fr-FR" b="1" dirty="0">
                <a:latin typeface="Verdana" panose="020B0604030504040204" pitchFamily="34" charset="0"/>
                <a:ea typeface="Verdana" panose="020B0604030504040204" pitchFamily="34" charset="0"/>
              </a:rPr>
              <a:t>remonte pas 100% des problèmes d'accessibilité</a:t>
            </a:r>
            <a:r>
              <a:rPr lang="fr-FR" dirty="0">
                <a:latin typeface="Verdana" panose="020B0604030504040204" pitchFamily="34" charset="0"/>
                <a:ea typeface="Verdana" panose="020B0604030504040204" pitchFamily="34" charset="0"/>
              </a:rPr>
              <a:t>, on estime que c’est </a:t>
            </a:r>
            <a:r>
              <a:rPr lang="fr-FR" b="1" dirty="0">
                <a:latin typeface="Verdana" panose="020B0604030504040204" pitchFamily="34" charset="0"/>
                <a:ea typeface="Verdana" panose="020B0604030504040204" pitchFamily="34" charset="0"/>
              </a:rPr>
              <a:t>plutôt de l’ordre de 30% à 50% max. </a:t>
            </a:r>
            <a:r>
              <a:rPr lang="fr-FR" dirty="0">
                <a:latin typeface="Verdana" panose="020B0604030504040204" pitchFamily="34" charset="0"/>
                <a:ea typeface="Verdana" panose="020B0604030504040204" pitchFamily="34" charset="0"/>
              </a:rPr>
              <a:t>Donc si l’outil indique que la page ne comporte </a:t>
            </a:r>
            <a:r>
              <a:rPr lang="fr-FR" b="1" dirty="0">
                <a:latin typeface="Verdana" panose="020B0604030504040204" pitchFamily="34" charset="0"/>
                <a:ea typeface="Verdana" panose="020B0604030504040204" pitchFamily="34" charset="0"/>
              </a:rPr>
              <a:t>pas d’anomalies </a:t>
            </a:r>
            <a:r>
              <a:rPr lang="fr-FR" dirty="0">
                <a:latin typeface="Verdana" panose="020B0604030504040204" pitchFamily="34" charset="0"/>
                <a:ea typeface="Verdana" panose="020B0604030504040204" pitchFamily="34" charset="0"/>
              </a:rPr>
              <a:t>d’accessibilité, ça </a:t>
            </a:r>
            <a:r>
              <a:rPr lang="fr-FR" b="1" dirty="0">
                <a:latin typeface="Verdana" panose="020B0604030504040204" pitchFamily="34" charset="0"/>
                <a:ea typeface="Verdana" panose="020B0604030504040204" pitchFamily="34" charset="0"/>
              </a:rPr>
              <a:t>ne veut pas dire que la page est accessible</a:t>
            </a:r>
            <a:r>
              <a:rPr lang="fr-FR" dirty="0">
                <a:latin typeface="Verdana" panose="020B0604030504040204" pitchFamily="34" charset="0"/>
                <a:ea typeface="Verdana" panose="020B0604030504040204" pitchFamily="34" charset="0"/>
              </a:rPr>
              <a:t>. Il faudra ensuite aller tester la page avec d’autres outils.</a:t>
            </a:r>
          </a:p>
          <a:p>
            <a:pPr>
              <a:spcAft>
                <a:spcPts val="600"/>
              </a:spcAft>
            </a:pPr>
            <a:r>
              <a:rPr lang="fr-FR" b="1" dirty="0">
                <a:latin typeface="Verdana" panose="020B0604030504040204" pitchFamily="34" charset="0"/>
                <a:ea typeface="Verdana" panose="020B0604030504040204" pitchFamily="34" charset="0"/>
              </a:rPr>
              <a:t>Mais</a:t>
            </a:r>
            <a:r>
              <a:rPr lang="fr-FR" dirty="0">
                <a:latin typeface="Verdana" panose="020B0604030504040204" pitchFamily="34" charset="0"/>
                <a:ea typeface="Verdana" panose="020B0604030504040204" pitchFamily="34" charset="0"/>
              </a:rPr>
              <a:t> bien de mettre qd même en place des tests auto sur les projets. Pas suffisant pour s’assurer une parfaite conformité aux critères mais sur le long terme peut donner une tendance, alerter si le chiffre baisse. </a:t>
            </a:r>
          </a:p>
          <a:p>
            <a:r>
              <a:rPr lang="fr-FR" dirty="0">
                <a:latin typeface="Verdana" panose="020B0604030504040204" pitchFamily="34" charset="0"/>
                <a:ea typeface="Verdana" panose="020B0604030504040204" pitchFamily="34" charset="0"/>
              </a:rPr>
              <a:t>Outils complémentaires à mettre dans : </a:t>
            </a:r>
          </a:p>
          <a:p>
            <a:pPr lvl="1"/>
            <a:r>
              <a:rPr lang="fr-FR" dirty="0">
                <a:latin typeface="Verdana" panose="020B0604030504040204" pitchFamily="34" charset="0"/>
                <a:ea typeface="Verdana" panose="020B0604030504040204" pitchFamily="34" charset="0"/>
              </a:rPr>
              <a:t>les </a:t>
            </a:r>
            <a:r>
              <a:rPr lang="fr-FR" b="1" dirty="0">
                <a:latin typeface="Verdana" panose="020B0604030504040204" pitchFamily="34" charset="0"/>
                <a:ea typeface="Verdana" panose="020B0604030504040204" pitchFamily="34" charset="0"/>
              </a:rPr>
              <a:t>chaines CI/CD : </a:t>
            </a:r>
            <a:r>
              <a:rPr lang="fr-FR" b="1" dirty="0" err="1">
                <a:latin typeface="Verdana" panose="020B0604030504040204" pitchFamily="34" charset="0"/>
                <a:ea typeface="Verdana" panose="020B0604030504040204" pitchFamily="34" charset="0"/>
              </a:rPr>
              <a:t>aXe</a:t>
            </a:r>
            <a:endParaRPr lang="fr-FR" dirty="0">
              <a:latin typeface="Verdana" panose="020B0604030504040204" pitchFamily="34" charset="0"/>
              <a:ea typeface="Verdana" panose="020B0604030504040204" pitchFamily="34" charset="0"/>
            </a:endParaRPr>
          </a:p>
          <a:p>
            <a:pPr lvl="1"/>
            <a:r>
              <a:rPr lang="fr-FR" dirty="0">
                <a:latin typeface="Verdana" panose="020B0604030504040204" pitchFamily="34" charset="0"/>
                <a:ea typeface="Verdana" panose="020B0604030504040204" pitchFamily="34" charset="0"/>
              </a:rPr>
              <a:t>dans </a:t>
            </a:r>
            <a:r>
              <a:rPr lang="fr-FR" b="1" dirty="0" err="1">
                <a:latin typeface="Verdana" panose="020B0604030504040204" pitchFamily="34" charset="0"/>
                <a:ea typeface="Verdana" panose="020B0604030504040204" pitchFamily="34" charset="0"/>
              </a:rPr>
              <a:t>VSCode</a:t>
            </a:r>
            <a:r>
              <a:rPr lang="fr-FR" b="1" dirty="0">
                <a:latin typeface="Verdana" panose="020B0604030504040204" pitchFamily="34" charset="0"/>
                <a:ea typeface="Verdana" panose="020B0604030504040204" pitchFamily="34" charset="0"/>
              </a:rPr>
              <a:t> pour enrichir le linter : </a:t>
            </a:r>
            <a:r>
              <a:rPr lang="fr-FR" dirty="0">
                <a:latin typeface="Verdana" panose="020B0604030504040204" pitchFamily="34" charset="0"/>
                <a:ea typeface="Verdana" panose="020B0604030504040204" pitchFamily="34" charset="0"/>
              </a:rPr>
              <a:t>extension </a:t>
            </a:r>
            <a:r>
              <a:rPr lang="fr-FR" b="1" dirty="0" err="1">
                <a:latin typeface="Verdana" panose="020B0604030504040204" pitchFamily="34" charset="0"/>
                <a:ea typeface="Verdana" panose="020B0604030504040204" pitchFamily="34" charset="0"/>
              </a:rPr>
              <a:t>aXe</a:t>
            </a:r>
            <a:r>
              <a:rPr lang="fr-FR" b="1" dirty="0">
                <a:latin typeface="Verdana" panose="020B0604030504040204" pitchFamily="34" charset="0"/>
                <a:ea typeface="Verdana" panose="020B0604030504040204" pitchFamily="34" charset="0"/>
              </a:rPr>
              <a:t> accessibility</a:t>
            </a:r>
            <a:endParaRPr lang="fr-FR" dirty="0">
              <a:latin typeface="Verdana" panose="020B0604030504040204" pitchFamily="34" charset="0"/>
              <a:ea typeface="Verdana" panose="020B0604030504040204" pitchFamily="34" charset="0"/>
            </a:endParaRPr>
          </a:p>
          <a:p>
            <a:pPr marL="401638" lvl="1" indent="-171450">
              <a:buFont typeface="Courier New" panose="02070309020205020404" pitchFamily="49" charset="0"/>
              <a:buChar char="o"/>
            </a:pPr>
            <a:endParaRPr lang="fr-FR" dirty="0">
              <a:latin typeface="Verdana" panose="020B0604030504040204" pitchFamily="34" charset="0"/>
              <a:ea typeface="Verdana" panose="020B060403050404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5</a:t>
            </a:fld>
            <a:endParaRPr lang="en-GB"/>
          </a:p>
        </p:txBody>
      </p:sp>
    </p:spTree>
    <p:extLst>
      <p:ext uri="{BB962C8B-B14F-4D97-AF65-F5344CB8AC3E}">
        <p14:creationId xmlns:p14="http://schemas.microsoft.com/office/powerpoint/2010/main" val="410552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323130"/>
                </a:solidFill>
                <a:effectLst/>
                <a:latin typeface="Verdana" panose="020B0604030504040204" pitchFamily="34" charset="0"/>
                <a:ea typeface="Verdana" panose="020B0604030504040204" pitchFamily="34" charset="0"/>
              </a:rPr>
              <a:t>Je vais vous faire une petite </a:t>
            </a:r>
            <a:r>
              <a:rPr lang="fr-FR" b="1" dirty="0">
                <a:solidFill>
                  <a:srgbClr val="323130"/>
                </a:solidFill>
                <a:effectLst/>
                <a:latin typeface="Verdana" panose="020B0604030504040204" pitchFamily="34" charset="0"/>
                <a:ea typeface="Verdana" panose="020B0604030504040204" pitchFamily="34" charset="0"/>
              </a:rPr>
              <a:t>démo</a:t>
            </a:r>
            <a:r>
              <a:rPr lang="fr-FR" dirty="0">
                <a:solidFill>
                  <a:srgbClr val="323130"/>
                </a:solidFill>
                <a:effectLst/>
                <a:latin typeface="Verdana" panose="020B0604030504040204" pitchFamily="34" charset="0"/>
                <a:ea typeface="Verdana" panose="020B0604030504040204" pitchFamily="34" charset="0"/>
              </a:rPr>
              <a:t> sur ce site-là. Je vous mets le </a:t>
            </a:r>
            <a:r>
              <a:rPr lang="fr-FR" b="1" dirty="0">
                <a:solidFill>
                  <a:srgbClr val="323130"/>
                </a:solidFill>
                <a:effectLst/>
                <a:latin typeface="Verdana" panose="020B0604030504040204" pitchFamily="34" charset="0"/>
                <a:ea typeface="Verdana" panose="020B0604030504040204" pitchFamily="34" charset="0"/>
              </a:rPr>
              <a:t>lien </a:t>
            </a:r>
            <a:r>
              <a:rPr lang="fr-FR" b="1" dirty="0">
                <a:latin typeface="Verdana" panose="020B0604030504040204" pitchFamily="34" charset="0"/>
                <a:ea typeface="Verdana" panose="020B0604030504040204" pitchFamily="34" charset="0"/>
              </a:rPr>
              <a:t>https://damiengomez.github.io/red-queen</a:t>
            </a:r>
            <a:r>
              <a:rPr lang="fr-FR" dirty="0">
                <a:latin typeface="Verdana" panose="020B0604030504040204" pitchFamily="34" charset="0"/>
                <a:ea typeface="Verdana" panose="020B0604030504040204" pitchFamily="34" charset="0"/>
              </a:rPr>
              <a:t> </a:t>
            </a:r>
            <a:r>
              <a:rPr lang="fr-FR" dirty="0">
                <a:solidFill>
                  <a:srgbClr val="323130"/>
                </a:solidFill>
                <a:effectLst/>
                <a:latin typeface="Verdana" panose="020B0604030504040204" pitchFamily="34" charset="0"/>
                <a:ea typeface="Verdana" panose="020B0604030504040204" pitchFamily="34" charset="0"/>
              </a:rPr>
              <a:t>dans la conversation. C'est notre site de démo où vous verrez quelques erreurs. N'hésitez pas à y faire un petit tour.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323130"/>
                </a:solidFill>
                <a:effectLst/>
                <a:latin typeface="Verdana" panose="020B0604030504040204" pitchFamily="34" charset="0"/>
                <a:ea typeface="Verdana" panose="020B0604030504040204" pitchFamily="34" charset="0"/>
              </a:rPr>
              <a:t>IHM de </a:t>
            </a:r>
            <a:r>
              <a:rPr lang="fr-FR" b="1" dirty="0" err="1">
                <a:solidFill>
                  <a:srgbClr val="323130"/>
                </a:solidFill>
                <a:effectLst/>
                <a:latin typeface="Verdana" panose="020B0604030504040204" pitchFamily="34" charset="0"/>
                <a:ea typeface="Verdana" panose="020B0604030504040204" pitchFamily="34" charset="0"/>
              </a:rPr>
              <a:t>l’aXe</a:t>
            </a:r>
            <a:r>
              <a:rPr lang="fr-FR" b="1" dirty="0">
                <a:solidFill>
                  <a:srgbClr val="323130"/>
                </a:solidFill>
                <a:effectLst/>
                <a:latin typeface="Verdana" panose="020B0604030504040204" pitchFamily="34" charset="0"/>
                <a:ea typeface="Verdana" panose="020B0604030504040204" pitchFamily="34" charset="0"/>
              </a:rPr>
              <a:t> </a:t>
            </a:r>
            <a:r>
              <a:rPr lang="fr-FR" b="1" dirty="0" err="1">
                <a:solidFill>
                  <a:srgbClr val="323130"/>
                </a:solidFill>
                <a:effectLst/>
                <a:latin typeface="Verdana" panose="020B0604030504040204" pitchFamily="34" charset="0"/>
                <a:ea typeface="Verdana" panose="020B0604030504040204" pitchFamily="34" charset="0"/>
              </a:rPr>
              <a:t>DevTools</a:t>
            </a:r>
            <a:r>
              <a:rPr lang="fr-FR" b="1" dirty="0">
                <a:solidFill>
                  <a:srgbClr val="323130"/>
                </a:solidFill>
                <a:effectLst/>
                <a:latin typeface="Verdana" panose="020B0604030504040204" pitchFamily="34" charset="0"/>
                <a:ea typeface="Verdana" panose="020B0604030504040204" pitchFamily="34" charset="0"/>
              </a:rPr>
              <a:t> </a:t>
            </a:r>
            <a:r>
              <a:rPr lang="fr-FR" dirty="0">
                <a:solidFill>
                  <a:srgbClr val="323130"/>
                </a:solidFill>
                <a:latin typeface="Verdana" panose="020B0604030504040204" pitchFamily="34" charset="0"/>
                <a:ea typeface="Verdana" panose="020B0604030504040204" pitchFamily="34" charset="0"/>
              </a:rPr>
              <a:t>est</a:t>
            </a:r>
            <a:r>
              <a:rPr lang="fr-FR" dirty="0">
                <a:solidFill>
                  <a:srgbClr val="323130"/>
                </a:solidFill>
                <a:effectLst/>
                <a:latin typeface="Verdana" panose="020B0604030504040204" pitchFamily="34" charset="0"/>
                <a:ea typeface="Verdana" panose="020B0604030504040204" pitchFamily="34" charset="0"/>
              </a:rPr>
              <a:t> un peu différente selon les versions, mais les éléments sont les mêmes.</a:t>
            </a:r>
          </a:p>
          <a:p>
            <a:pPr marL="315913" lvl="1" indent="-171450">
              <a:buFont typeface="Arial" panose="020B0604020202020204" pitchFamily="34" charset="0"/>
              <a:buChar char="•"/>
              <a:defRPr/>
            </a:pPr>
            <a:r>
              <a:rPr lang="fr-FR" dirty="0">
                <a:solidFill>
                  <a:srgbClr val="323130"/>
                </a:solidFill>
                <a:effectLst/>
                <a:latin typeface="Verdana" panose="020B0604030504040204" pitchFamily="34" charset="0"/>
                <a:ea typeface="Verdana" panose="020B0604030504040204" pitchFamily="34" charset="0"/>
              </a:rPr>
              <a:t>Pour pouvoir </a:t>
            </a:r>
            <a:r>
              <a:rPr lang="fr-FR" b="1" dirty="0">
                <a:solidFill>
                  <a:srgbClr val="323130"/>
                </a:solidFill>
                <a:effectLst/>
                <a:latin typeface="Verdana" panose="020B0604030504040204" pitchFamily="34" charset="0"/>
                <a:ea typeface="Verdana" panose="020B0604030504040204" pitchFamily="34" charset="0"/>
              </a:rPr>
              <a:t>accéder</a:t>
            </a:r>
            <a:r>
              <a:rPr lang="fr-FR" dirty="0">
                <a:solidFill>
                  <a:srgbClr val="323130"/>
                </a:solidFill>
                <a:effectLst/>
                <a:latin typeface="Verdana" panose="020B0604030504040204" pitchFamily="34" charset="0"/>
                <a:ea typeface="Verdana" panose="020B0604030504040204" pitchFamily="34" charset="0"/>
              </a:rPr>
              <a:t> à </a:t>
            </a:r>
            <a:r>
              <a:rPr lang="fr-FR" b="1" dirty="0" err="1">
                <a:solidFill>
                  <a:srgbClr val="323130"/>
                </a:solidFill>
                <a:effectLst/>
                <a:latin typeface="Verdana" panose="020B0604030504040204" pitchFamily="34" charset="0"/>
                <a:ea typeface="Verdana" panose="020B0604030504040204" pitchFamily="34" charset="0"/>
              </a:rPr>
              <a:t>aXe</a:t>
            </a:r>
            <a:r>
              <a:rPr lang="fr-FR" b="1" dirty="0">
                <a:solidFill>
                  <a:srgbClr val="323130"/>
                </a:solidFill>
                <a:effectLst/>
                <a:latin typeface="Verdana" panose="020B0604030504040204" pitchFamily="34" charset="0"/>
                <a:ea typeface="Verdana" panose="020B0604030504040204" pitchFamily="34" charset="0"/>
              </a:rPr>
              <a:t> </a:t>
            </a:r>
            <a:r>
              <a:rPr lang="fr-FR" b="1" dirty="0" err="1">
                <a:solidFill>
                  <a:srgbClr val="323130"/>
                </a:solidFill>
                <a:effectLst/>
                <a:latin typeface="Verdana" panose="020B0604030504040204" pitchFamily="34" charset="0"/>
                <a:ea typeface="Verdana" panose="020B0604030504040204" pitchFamily="34" charset="0"/>
              </a:rPr>
              <a:t>DevTools</a:t>
            </a:r>
            <a:r>
              <a:rPr lang="fr-FR" b="1" dirty="0">
                <a:solidFill>
                  <a:srgbClr val="323130"/>
                </a:solidFill>
                <a:effectLst/>
                <a:latin typeface="Verdana" panose="020B0604030504040204" pitchFamily="34" charset="0"/>
                <a:ea typeface="Verdana" panose="020B0604030504040204" pitchFamily="34" charset="0"/>
              </a:rPr>
              <a:t> </a:t>
            </a:r>
            <a:r>
              <a:rPr lang="fr-FR" dirty="0">
                <a:solidFill>
                  <a:srgbClr val="323130"/>
                </a:solidFill>
                <a:effectLst/>
                <a:latin typeface="Verdana" panose="020B0604030504040204" pitchFamily="34" charset="0"/>
                <a:ea typeface="Verdana" panose="020B0604030504040204" pitchFamily="34" charset="0"/>
              </a:rPr>
              <a:t>ouvrir l'inspecteur de code, donc soit </a:t>
            </a:r>
            <a:r>
              <a:rPr lang="fr-FR" b="1" dirty="0">
                <a:solidFill>
                  <a:srgbClr val="323130"/>
                </a:solidFill>
                <a:effectLst/>
                <a:latin typeface="Verdana" panose="020B0604030504040204" pitchFamily="34" charset="0"/>
                <a:ea typeface="Verdana" panose="020B0604030504040204" pitchFamily="34" charset="0"/>
              </a:rPr>
              <a:t>F12</a:t>
            </a:r>
            <a:r>
              <a:rPr lang="fr-FR" dirty="0">
                <a:solidFill>
                  <a:srgbClr val="323130"/>
                </a:solidFill>
                <a:effectLst/>
                <a:latin typeface="Verdana" panose="020B0604030504040204" pitchFamily="34" charset="0"/>
                <a:ea typeface="Verdana" panose="020B0604030504040204" pitchFamily="34" charset="0"/>
              </a:rPr>
              <a:t> soit un clic droit + inspecter.</a:t>
            </a:r>
          </a:p>
          <a:p>
            <a:pPr marL="315913" lvl="1" indent="-171450">
              <a:buFont typeface="Arial" panose="020B0604020202020204" pitchFamily="34" charset="0"/>
              <a:buChar char="•"/>
              <a:defRPr/>
            </a:pPr>
            <a:r>
              <a:rPr lang="fr-FR" dirty="0">
                <a:solidFill>
                  <a:srgbClr val="323130"/>
                </a:solidFill>
                <a:effectLst/>
                <a:latin typeface="Verdana" panose="020B0604030504040204" pitchFamily="34" charset="0"/>
                <a:ea typeface="Verdana" panose="020B0604030504040204" pitchFamily="34" charset="0"/>
              </a:rPr>
              <a:t>Je vais avoir </a:t>
            </a:r>
            <a:r>
              <a:rPr lang="fr-FR" b="1" dirty="0">
                <a:solidFill>
                  <a:srgbClr val="323130"/>
                </a:solidFill>
                <a:effectLst/>
                <a:latin typeface="Verdana" panose="020B0604030504040204" pitchFamily="34" charset="0"/>
                <a:ea typeface="Verdana" panose="020B0604030504040204" pitchFamily="34" charset="0"/>
              </a:rPr>
              <a:t>l’onglet</a:t>
            </a:r>
            <a:r>
              <a:rPr lang="fr-FR" dirty="0">
                <a:solidFill>
                  <a:srgbClr val="323130"/>
                </a:solidFill>
                <a:effectLst/>
                <a:latin typeface="Verdana" panose="020B0604030504040204" pitchFamily="34" charset="0"/>
                <a:ea typeface="Verdana" panose="020B0604030504040204" pitchFamily="34" charset="0"/>
              </a:rPr>
              <a:t> </a:t>
            </a:r>
            <a:r>
              <a:rPr lang="fr-FR" b="1" dirty="0" err="1">
                <a:solidFill>
                  <a:srgbClr val="323130"/>
                </a:solidFill>
                <a:effectLst/>
                <a:latin typeface="Verdana" panose="020B0604030504040204" pitchFamily="34" charset="0"/>
                <a:ea typeface="Verdana" panose="020B0604030504040204" pitchFamily="34" charset="0"/>
              </a:rPr>
              <a:t>aXe</a:t>
            </a:r>
            <a:r>
              <a:rPr lang="fr-FR" b="1" dirty="0">
                <a:solidFill>
                  <a:srgbClr val="323130"/>
                </a:solidFill>
                <a:effectLst/>
                <a:latin typeface="Verdana" panose="020B0604030504040204" pitchFamily="34" charset="0"/>
                <a:ea typeface="Verdana" panose="020B0604030504040204" pitchFamily="34" charset="0"/>
              </a:rPr>
              <a:t> </a:t>
            </a:r>
            <a:r>
              <a:rPr lang="fr-FR" b="1" dirty="0" err="1">
                <a:solidFill>
                  <a:srgbClr val="323130"/>
                </a:solidFill>
                <a:effectLst/>
                <a:latin typeface="Verdana" panose="020B0604030504040204" pitchFamily="34" charset="0"/>
                <a:ea typeface="Verdana" panose="020B0604030504040204" pitchFamily="34" charset="0"/>
              </a:rPr>
              <a:t>DevTools</a:t>
            </a:r>
            <a:r>
              <a:rPr lang="fr-FR" b="1" dirty="0">
                <a:solidFill>
                  <a:srgbClr val="323130"/>
                </a:solidFill>
                <a:effectLst/>
                <a:latin typeface="Verdana" panose="020B0604030504040204" pitchFamily="34" charset="0"/>
                <a:ea typeface="Verdana" panose="020B0604030504040204" pitchFamily="34" charset="0"/>
              </a:rPr>
              <a:t> </a:t>
            </a:r>
            <a:r>
              <a:rPr lang="fr-FR" dirty="0">
                <a:solidFill>
                  <a:srgbClr val="323130"/>
                </a:solidFill>
                <a:effectLst/>
                <a:latin typeface="Verdana" panose="020B0604030504040204" pitchFamily="34" charset="0"/>
                <a:ea typeface="Verdana" panose="020B0604030504040204" pitchFamily="34" charset="0"/>
              </a:rPr>
              <a:t>lorsqu'il est installé.</a:t>
            </a:r>
          </a:p>
          <a:p>
            <a:pPr marL="315913" lvl="1" indent="-171450">
              <a:buFont typeface="Arial" panose="020B0604020202020204" pitchFamily="34" charset="0"/>
              <a:buChar char="•"/>
              <a:defRPr/>
            </a:pPr>
            <a:r>
              <a:rPr lang="fr-FR" dirty="0">
                <a:solidFill>
                  <a:srgbClr val="323130"/>
                </a:solidFill>
                <a:effectLst/>
                <a:latin typeface="Verdana" panose="020B0604030504040204" pitchFamily="34" charset="0"/>
                <a:ea typeface="Verdana" panose="020B0604030504040204" pitchFamily="34" charset="0"/>
              </a:rPr>
              <a:t>Et je vais avoir un bouton « </a:t>
            </a:r>
            <a:r>
              <a:rPr lang="fr-FR" b="1" dirty="0">
                <a:solidFill>
                  <a:srgbClr val="323130"/>
                </a:solidFill>
                <a:effectLst/>
                <a:latin typeface="Verdana" panose="020B0604030504040204" pitchFamily="34" charset="0"/>
                <a:ea typeface="Verdana" panose="020B0604030504040204" pitchFamily="34" charset="0"/>
              </a:rPr>
              <a:t>Scan all </a:t>
            </a:r>
            <a:r>
              <a:rPr lang="fr-FR" b="1" dirty="0" err="1">
                <a:solidFill>
                  <a:srgbClr val="323130"/>
                </a:solidFill>
                <a:effectLst/>
                <a:latin typeface="Verdana" panose="020B0604030504040204" pitchFamily="34" charset="0"/>
                <a:ea typeface="Verdana" panose="020B0604030504040204" pitchFamily="34" charset="0"/>
              </a:rPr>
              <a:t>my</a:t>
            </a:r>
            <a:r>
              <a:rPr lang="fr-FR" b="1" dirty="0">
                <a:solidFill>
                  <a:srgbClr val="323130"/>
                </a:solidFill>
                <a:effectLst/>
                <a:latin typeface="Verdana" panose="020B0604030504040204" pitchFamily="34" charset="0"/>
                <a:ea typeface="Verdana" panose="020B0604030504040204" pitchFamily="34" charset="0"/>
              </a:rPr>
              <a:t> page </a:t>
            </a:r>
            <a:r>
              <a:rPr lang="fr-FR" dirty="0">
                <a:solidFill>
                  <a:srgbClr val="323130"/>
                </a:solidFill>
                <a:effectLst/>
                <a:latin typeface="Verdana" panose="020B0604030504040204" pitchFamily="34" charset="0"/>
                <a:ea typeface="Verdana" panose="020B0604030504040204" pitchFamily="34" charset="0"/>
              </a:rPr>
              <a:t>».</a:t>
            </a:r>
          </a:p>
          <a:p>
            <a:pPr marL="315913" lvl="1" indent="-171450">
              <a:buFont typeface="Arial" panose="020B0604020202020204" pitchFamily="34" charset="0"/>
              <a:buChar char="•"/>
              <a:defRPr/>
            </a:pPr>
            <a:r>
              <a:rPr lang="fr-FR" dirty="0">
                <a:solidFill>
                  <a:srgbClr val="323130"/>
                </a:solidFill>
                <a:effectLst/>
                <a:latin typeface="Verdana" panose="020B0604030504040204" pitchFamily="34" charset="0"/>
                <a:ea typeface="Verdana" panose="020B0604030504040204" pitchFamily="34" charset="0"/>
              </a:rPr>
              <a:t>En cliquant dessus, il va faire une recherche et il va me remonter tout un tas de choses. Il va me dire j'ai </a:t>
            </a:r>
            <a:r>
              <a:rPr lang="fr-FR" b="1" dirty="0">
                <a:solidFill>
                  <a:srgbClr val="323130"/>
                </a:solidFill>
                <a:effectLst/>
                <a:latin typeface="Verdana" panose="020B0604030504040204" pitchFamily="34" charset="0"/>
                <a:ea typeface="Verdana" panose="020B0604030504040204" pitchFamily="34" charset="0"/>
              </a:rPr>
              <a:t>22 erreurs. 5 critiques</a:t>
            </a:r>
            <a:r>
              <a:rPr lang="fr-FR" dirty="0">
                <a:solidFill>
                  <a:srgbClr val="323130"/>
                </a:solidFill>
                <a:effectLst/>
                <a:latin typeface="Verdana" panose="020B0604030504040204" pitchFamily="34" charset="0"/>
                <a:ea typeface="Verdana" panose="020B0604030504040204" pitchFamily="34" charset="0"/>
              </a:rPr>
              <a:t>, </a:t>
            </a:r>
            <a:r>
              <a:rPr lang="fr-FR" b="1" dirty="0">
                <a:solidFill>
                  <a:srgbClr val="323130"/>
                </a:solidFill>
                <a:effectLst/>
                <a:latin typeface="Verdana" panose="020B0604030504040204" pitchFamily="34" charset="0"/>
                <a:ea typeface="Verdana" panose="020B0604030504040204" pitchFamily="34" charset="0"/>
              </a:rPr>
              <a:t>17 sérieuses, 0 modérée et 0 mineur.</a:t>
            </a:r>
          </a:p>
          <a:p>
            <a:pPr marL="315913" lvl="1" indent="-171450">
              <a:buFont typeface="Arial" panose="020B0604020202020204" pitchFamily="34" charset="0"/>
              <a:buChar char="•"/>
              <a:defRPr/>
            </a:pPr>
            <a:r>
              <a:rPr lang="fr-FR" dirty="0">
                <a:solidFill>
                  <a:srgbClr val="323130"/>
                </a:solidFill>
                <a:effectLst/>
                <a:latin typeface="Verdana" panose="020B0604030504040204" pitchFamily="34" charset="0"/>
                <a:ea typeface="Verdana" panose="020B0604030504040204" pitchFamily="34" charset="0"/>
              </a:rPr>
              <a:t>Dans le menu </a:t>
            </a:r>
            <a:r>
              <a:rPr lang="fr-FR" b="1" dirty="0">
                <a:solidFill>
                  <a:srgbClr val="323130"/>
                </a:solidFill>
                <a:effectLst/>
                <a:latin typeface="Verdana" panose="020B0604030504040204" pitchFamily="34" charset="0"/>
                <a:ea typeface="Verdana" panose="020B0604030504040204" pitchFamily="34" charset="0"/>
              </a:rPr>
              <a:t>« Settings », </a:t>
            </a:r>
            <a:r>
              <a:rPr lang="fr-FR" dirty="0">
                <a:solidFill>
                  <a:srgbClr val="323130"/>
                </a:solidFill>
                <a:effectLst/>
                <a:latin typeface="Verdana" panose="020B0604030504040204" pitchFamily="34" charset="0"/>
                <a:ea typeface="Verdana" panose="020B0604030504040204" pitchFamily="34" charset="0"/>
              </a:rPr>
              <a:t>on peut voir que </a:t>
            </a:r>
            <a:r>
              <a:rPr lang="fr-FR" b="1" dirty="0">
                <a:solidFill>
                  <a:srgbClr val="323130"/>
                </a:solidFill>
                <a:effectLst/>
                <a:latin typeface="Verdana" panose="020B0604030504040204" pitchFamily="34" charset="0"/>
                <a:ea typeface="Verdana" panose="020B0604030504040204" pitchFamily="34" charset="0"/>
              </a:rPr>
              <a:t>« best practice » </a:t>
            </a:r>
            <a:r>
              <a:rPr lang="fr-FR" dirty="0">
                <a:solidFill>
                  <a:srgbClr val="323130"/>
                </a:solidFill>
                <a:effectLst/>
                <a:latin typeface="Verdana" panose="020B0604030504040204" pitchFamily="34" charset="0"/>
                <a:ea typeface="Verdana" panose="020B0604030504040204" pitchFamily="34" charset="0"/>
              </a:rPr>
              <a:t>est à </a:t>
            </a:r>
            <a:r>
              <a:rPr lang="fr-FR" b="1" dirty="0">
                <a:solidFill>
                  <a:srgbClr val="323130"/>
                </a:solidFill>
                <a:effectLst/>
                <a:latin typeface="Verdana" panose="020B0604030504040204" pitchFamily="34" charset="0"/>
                <a:ea typeface="Verdana" panose="020B0604030504040204" pitchFamily="34" charset="0"/>
              </a:rPr>
              <a:t>OFF</a:t>
            </a:r>
            <a:r>
              <a:rPr lang="fr-FR" dirty="0">
                <a:solidFill>
                  <a:srgbClr val="323130"/>
                </a:solidFill>
                <a:effectLst/>
                <a:latin typeface="Verdana" panose="020B0604030504040204" pitchFamily="34" charset="0"/>
                <a:ea typeface="Verdana" panose="020B0604030504040204" pitchFamily="34" charset="0"/>
              </a:rPr>
              <a:t>. Si je mets ON, c'est à dire qu'il va me donner quelques </a:t>
            </a:r>
            <a:r>
              <a:rPr lang="fr-FR" b="1" dirty="0">
                <a:solidFill>
                  <a:srgbClr val="323130"/>
                </a:solidFill>
                <a:effectLst/>
                <a:latin typeface="Verdana" panose="020B0604030504040204" pitchFamily="34" charset="0"/>
                <a:ea typeface="Verdana" panose="020B0604030504040204" pitchFamily="34" charset="0"/>
              </a:rPr>
              <a:t>bonnes pratiques en plus </a:t>
            </a:r>
            <a:r>
              <a:rPr lang="fr-FR" dirty="0">
                <a:solidFill>
                  <a:srgbClr val="323130"/>
                </a:solidFill>
                <a:effectLst/>
                <a:latin typeface="Verdana" panose="020B0604030504040204" pitchFamily="34" charset="0"/>
                <a:ea typeface="Verdana" panose="020B0604030504040204" pitchFamily="34" charset="0"/>
              </a:rPr>
              <a:t>et donc il va rajouter 2 non-conformités supplémentaires, pas forcément faire attention à ça. Et dans ces non-conformités, je vais avoir tout un tas de choses. Je vais un petit peu vite pour que vous ayez un peu le temps de pratiquer derrière. </a:t>
            </a:r>
          </a:p>
          <a:p>
            <a:pPr marL="315913" lvl="1" indent="-171450">
              <a:buFont typeface="Arial" panose="020B0604020202020204" pitchFamily="34" charset="0"/>
              <a:buChar char="•"/>
              <a:defRPr/>
            </a:pPr>
            <a:r>
              <a:rPr lang="fr-FR" dirty="0">
                <a:solidFill>
                  <a:srgbClr val="323130"/>
                </a:solidFill>
                <a:effectLst/>
                <a:latin typeface="Verdana" panose="020B0604030504040204" pitchFamily="34" charset="0"/>
                <a:ea typeface="Verdana" panose="020B0604030504040204" pitchFamily="34" charset="0"/>
              </a:rPr>
              <a:t>On peut voir sur la partie de droite </a:t>
            </a:r>
            <a:r>
              <a:rPr lang="fr-FR" b="1" dirty="0">
                <a:solidFill>
                  <a:srgbClr val="323130"/>
                </a:solidFill>
                <a:effectLst/>
                <a:latin typeface="Verdana" panose="020B0604030504040204" pitchFamily="34" charset="0"/>
                <a:ea typeface="Verdana" panose="020B0604030504040204" pitchFamily="34" charset="0"/>
              </a:rPr>
              <a:t>l’erreur</a:t>
            </a:r>
            <a:r>
              <a:rPr lang="fr-FR" dirty="0">
                <a:solidFill>
                  <a:srgbClr val="323130"/>
                </a:solidFill>
                <a:effectLst/>
                <a:latin typeface="Verdana" panose="020B0604030504040204" pitchFamily="34" charset="0"/>
                <a:ea typeface="Verdana" panose="020B0604030504040204" pitchFamily="34" charset="0"/>
              </a:rPr>
              <a:t>, </a:t>
            </a:r>
            <a:r>
              <a:rPr lang="fr-FR" b="1" dirty="0">
                <a:solidFill>
                  <a:srgbClr val="323130"/>
                </a:solidFill>
                <a:effectLst/>
                <a:latin typeface="Verdana" panose="020B0604030504040204" pitchFamily="34" charset="0"/>
                <a:ea typeface="Verdana" panose="020B0604030504040204" pitchFamily="34" charset="0"/>
              </a:rPr>
              <a:t>où elle est dans la page et dans le code </a:t>
            </a:r>
            <a:r>
              <a:rPr lang="fr-FR" dirty="0">
                <a:solidFill>
                  <a:srgbClr val="323130"/>
                </a:solidFill>
                <a:effectLst/>
                <a:latin typeface="Verdana" panose="020B0604030504040204" pitchFamily="34" charset="0"/>
                <a:ea typeface="Verdana" panose="020B0604030504040204" pitchFamily="34" charset="0"/>
              </a:rPr>
              <a:t>et son </a:t>
            </a:r>
            <a:r>
              <a:rPr lang="fr-FR" b="1" dirty="0">
                <a:solidFill>
                  <a:srgbClr val="323130"/>
                </a:solidFill>
                <a:effectLst/>
                <a:latin typeface="Verdana" panose="020B0604030504040204" pitchFamily="34" charset="0"/>
                <a:ea typeface="Verdana" panose="020B0604030504040204" pitchFamily="34" charset="0"/>
              </a:rPr>
              <a:t>détail</a:t>
            </a:r>
            <a:r>
              <a:rPr lang="fr-FR" dirty="0">
                <a:solidFill>
                  <a:srgbClr val="323130"/>
                </a:solidFill>
                <a:effectLst/>
                <a:latin typeface="Verdana" panose="020B0604030504040204" pitchFamily="34" charset="0"/>
                <a:ea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fr-FR"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fr-FR" dirty="0">
                <a:solidFill>
                  <a:srgbClr val="323130"/>
                </a:solidFill>
                <a:effectLst/>
                <a:latin typeface="Verdana" panose="020B0604030504040204" pitchFamily="34" charset="0"/>
                <a:ea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fr-FR" u="sng" dirty="0">
                <a:solidFill>
                  <a:srgbClr val="323130"/>
                </a:solidFill>
                <a:effectLst/>
                <a:latin typeface="Verdana" panose="020B0604030504040204" pitchFamily="34" charset="0"/>
                <a:ea typeface="Verdana" panose="020B0604030504040204" pitchFamily="34" charset="0"/>
              </a:rPr>
              <a:t>Infos en plus </a:t>
            </a:r>
            <a:r>
              <a:rPr lang="fr-FR" dirty="0">
                <a:solidFill>
                  <a:srgbClr val="323130"/>
                </a:solidFill>
                <a:effectLst/>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fr-FR" b="1" u="none" dirty="0">
                <a:solidFill>
                  <a:srgbClr val="323130"/>
                </a:solidFill>
                <a:effectLst/>
                <a:latin typeface="Verdana" panose="020B0604030504040204" pitchFamily="34" charset="0"/>
                <a:ea typeface="Verdana" panose="020B0604030504040204" pitchFamily="34" charset="0"/>
              </a:rPr>
              <a:t>Onglet Accessibilité de Firefox </a:t>
            </a:r>
            <a:r>
              <a:rPr lang="fr-FR" dirty="0">
                <a:solidFill>
                  <a:srgbClr val="323130"/>
                </a:solidFill>
                <a:effectLst/>
                <a:latin typeface="Verdana" panose="020B0604030504040204" pitchFamily="34" charset="0"/>
                <a:ea typeface="Verdana" panose="020B0604030504040204" pitchFamily="34" charset="0"/>
              </a:rPr>
              <a:t>: C’est pas mal parce qu'il va donner le nom accessible des éléments. On voit que là le nom accessible du lien c’est « tee-shirt rouge 20€ » donc ce n'est pas trop mal. Mais encore une fois, ça ne va pas tout faire.</a:t>
            </a:r>
          </a:p>
          <a:p>
            <a:endParaRPr lang="fr-FR" dirty="0">
              <a:latin typeface="Verdana" panose="020B0604030504040204" pitchFamily="34" charset="0"/>
              <a:ea typeface="Verdana" panose="020B060403050404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6</a:t>
            </a:fld>
            <a:endParaRPr lang="en-GB"/>
          </a:p>
        </p:txBody>
      </p:sp>
    </p:spTree>
    <p:extLst>
      <p:ext uri="{BB962C8B-B14F-4D97-AF65-F5344CB8AC3E}">
        <p14:creationId xmlns:p14="http://schemas.microsoft.com/office/powerpoint/2010/main" val="2300366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latin typeface="Verdana" panose="020B0604030504040204" pitchFamily="34" charset="0"/>
                <a:ea typeface="Verdana" panose="020B0604030504040204" pitchFamily="34" charset="0"/>
              </a:rPr>
              <a:t>Là on va vous laisser manipuler l’outil.</a:t>
            </a:r>
          </a:p>
          <a:p>
            <a:pPr marL="263525" indent="-171450">
              <a:buFont typeface="Arial" panose="020B0604020202020204" pitchFamily="34" charset="0"/>
              <a:buChar char="•"/>
            </a:pPr>
            <a:r>
              <a:rPr lang="fr-FR" dirty="0">
                <a:latin typeface="Verdana" panose="020B0604030504040204" pitchFamily="34" charset="0"/>
                <a:ea typeface="Verdana" panose="020B0604030504040204" pitchFamily="34" charset="0"/>
              </a:rPr>
              <a:t>Si vous voulez tester maintenant (pas obligé), il faut </a:t>
            </a:r>
            <a:r>
              <a:rPr lang="fr-FR" b="1" dirty="0">
                <a:latin typeface="Verdana" panose="020B0604030504040204" pitchFamily="34" charset="0"/>
                <a:ea typeface="Verdana" panose="020B0604030504040204" pitchFamily="34" charset="0"/>
              </a:rPr>
              <a:t>aller récupérer l’extension </a:t>
            </a:r>
            <a:r>
              <a:rPr lang="fr-FR" dirty="0">
                <a:latin typeface="Verdana" panose="020B0604030504040204" pitchFamily="34" charset="0"/>
                <a:ea typeface="Verdana" panose="020B0604030504040204" pitchFamily="34" charset="0"/>
              </a:rPr>
              <a:t>sur le site de </a:t>
            </a:r>
            <a:r>
              <a:rPr lang="fr-FR" dirty="0" err="1">
                <a:latin typeface="Verdana" panose="020B0604030504040204" pitchFamily="34" charset="0"/>
                <a:ea typeface="Verdana" panose="020B0604030504040204" pitchFamily="34" charset="0"/>
              </a:rPr>
              <a:t>Deque</a:t>
            </a:r>
            <a:r>
              <a:rPr lang="fr-FR" dirty="0">
                <a:latin typeface="Verdana" panose="020B0604030504040204" pitchFamily="34" charset="0"/>
                <a:ea typeface="Verdana" panose="020B0604030504040204" pitchFamily="34" charset="0"/>
              </a:rPr>
              <a:t> ou dans le store de votre navigateur :</a:t>
            </a:r>
          </a:p>
          <a:p>
            <a:pPr marL="263525" indent="-171450">
              <a:buFont typeface="Arial" panose="020B0604020202020204" pitchFamily="34" charset="0"/>
              <a:buChar char="•"/>
            </a:pPr>
            <a:r>
              <a:rPr lang="fr-FR" dirty="0">
                <a:latin typeface="Verdana" panose="020B0604030504040204" pitchFamily="34" charset="0"/>
                <a:ea typeface="Verdana" panose="020B0604030504040204" pitchFamily="34" charset="0"/>
              </a:rPr>
              <a:t>Je vous propose </a:t>
            </a:r>
            <a:r>
              <a:rPr lang="fr-FR" b="1" dirty="0">
                <a:latin typeface="Verdana" panose="020B0604030504040204" pitchFamily="34" charset="0"/>
                <a:ea typeface="Verdana" panose="020B0604030504040204" pitchFamily="34" charset="0"/>
              </a:rPr>
              <a:t>d’aller sur notre site</a:t>
            </a:r>
            <a:r>
              <a:rPr lang="fr-FR" dirty="0">
                <a:latin typeface="Verdana" panose="020B0604030504040204" pitchFamily="34" charset="0"/>
                <a:ea typeface="Verdana" panose="020B0604030504040204" pitchFamily="34" charset="0"/>
              </a:rPr>
              <a:t>. Je vous mets l’URL dans le chat de la conversation </a:t>
            </a:r>
            <a:r>
              <a:rPr lang="fr-FR" b="1" dirty="0">
                <a:latin typeface="Verdana" panose="020B0604030504040204" pitchFamily="34" charset="0"/>
                <a:ea typeface="Verdana" panose="020B0604030504040204" pitchFamily="34" charset="0"/>
              </a:rPr>
              <a:t>: </a:t>
            </a:r>
            <a:r>
              <a:rPr lang="fr-FR" sz="1000" b="1" dirty="0">
                <a:latin typeface="Verdana" panose="020B0604030504040204" pitchFamily="34" charset="0"/>
                <a:ea typeface="Verdana" panose="020B0604030504040204" pitchFamily="34" charset="0"/>
                <a:cs typeface="Arial" panose="020B0604020202020204" pitchFamily="34" charset="0"/>
              </a:rPr>
              <a:t>https://damiengomez.github.io/red-queen</a:t>
            </a:r>
          </a:p>
          <a:p>
            <a:pPr marL="263525" indent="-171450">
              <a:buFont typeface="Arial" panose="020B0604020202020204" pitchFamily="34" charset="0"/>
              <a:buChar char="•"/>
            </a:pPr>
            <a:r>
              <a:rPr lang="fr-FR" sz="1000" b="1" dirty="0">
                <a:latin typeface="Verdana" panose="020B0604030504040204" pitchFamily="34" charset="0"/>
                <a:ea typeface="Verdana" panose="020B0604030504040204" pitchFamily="34" charset="0"/>
                <a:cs typeface="Arial" panose="020B0604020202020204" pitchFamily="34" charset="0"/>
              </a:rPr>
              <a:t>Lancer sur le navigateur </a:t>
            </a:r>
            <a:r>
              <a:rPr lang="fr-FR" sz="1000" dirty="0">
                <a:latin typeface="Verdana" panose="020B0604030504040204" pitchFamily="34" charset="0"/>
                <a:ea typeface="Verdana" panose="020B0604030504040204" pitchFamily="34" charset="0"/>
                <a:cs typeface="Arial" panose="020B0604020202020204" pitchFamily="34" charset="0"/>
              </a:rPr>
              <a:t>que vous utilisez</a:t>
            </a:r>
          </a:p>
          <a:p>
            <a:pPr marL="263525" indent="-171450">
              <a:buFont typeface="Arial" panose="020B0604020202020204" pitchFamily="34" charset="0"/>
              <a:buChar char="•"/>
            </a:pPr>
            <a:r>
              <a:rPr lang="fr-FR" sz="1000" dirty="0">
                <a:latin typeface="Verdana" panose="020B0604030504040204" pitchFamily="34" charset="0"/>
                <a:ea typeface="Verdana" panose="020B0604030504040204" pitchFamily="34" charset="0"/>
                <a:cs typeface="Arial" panose="020B0604020202020204" pitchFamily="34" charset="0"/>
              </a:rPr>
              <a:t>Et ensuite, on discutera des résultats que vous avez. Il est possible qu’on n’ait pas tous le même nombre d’erreurs remontées car les erreurs sont contextuelles et se basent sur le navigateur utilisé et sur la taille de l’écran (pas la même chose en mobile ou en desktop)</a:t>
            </a:r>
          </a:p>
          <a:p>
            <a:pPr marL="263525" indent="-171450">
              <a:buFont typeface="Arial" panose="020B0604020202020204" pitchFamily="34" charset="0"/>
              <a:buChar char="•"/>
            </a:pPr>
            <a:r>
              <a:rPr lang="fr-FR" sz="1000" dirty="0">
                <a:latin typeface="Verdana" panose="020B0604030504040204" pitchFamily="34" charset="0"/>
                <a:ea typeface="Verdana" panose="020B0604030504040204" pitchFamily="34" charset="0"/>
                <a:cs typeface="Arial" panose="020B0604020202020204" pitchFamily="34" charset="0"/>
              </a:rPr>
              <a:t>Quand on lance l’extension, elle teste l’état de la page au moment où on a cliqué. Elle ne fait pas une analyse en profondeur de tout le code. Si une grosse partie de la page est masquée, ce ne sera pas remonté par l’outil, si des menus sont fermés, ils ne seront pas testés par l’outil. A garder en tête quand on l’utilise sur nos propres projets.</a:t>
            </a:r>
          </a:p>
          <a:p>
            <a:r>
              <a:rPr lang="fr-FR" sz="1000" dirty="0">
                <a:latin typeface="Verdana" panose="020B0604030504040204" pitchFamily="34" charset="0"/>
                <a:ea typeface="Verdana" panose="020B0604030504040204" pitchFamily="34" charset="0"/>
                <a:cs typeface="Arial" panose="020B0604020202020204" pitchFamily="34" charset="0"/>
              </a:rPr>
              <a:t>On vous laisse 2-3 min pour le lancer.</a:t>
            </a:r>
          </a:p>
          <a:p>
            <a:endParaRPr lang="fr-FR" sz="1000" dirty="0">
              <a:latin typeface="Verdana" panose="020B0604030504040204" pitchFamily="34" charset="0"/>
              <a:ea typeface="Verdana" panose="020B0604030504040204" pitchFamily="34" charset="0"/>
              <a:cs typeface="Arial" panose="020B0604020202020204" pitchFamily="34" charset="0"/>
            </a:endParaRPr>
          </a:p>
          <a:p>
            <a:r>
              <a:rPr lang="fr-FR" sz="1000" dirty="0">
                <a:latin typeface="Verdana" panose="020B0604030504040204" pitchFamily="34" charset="0"/>
                <a:ea typeface="Verdana" panose="020B0604030504040204" pitchFamily="34" charset="0"/>
                <a:cs typeface="Arial" panose="020B0604020202020204" pitchFamily="34" charset="0"/>
              </a:rPr>
              <a:t>Nous avons développé ce site exprès. il en existe 2 versions : celle-ci qui a été volontairement dégradée et une autre version sans anomalie.</a:t>
            </a:r>
          </a:p>
          <a:p>
            <a:r>
              <a:rPr lang="fr-FR" sz="1000" dirty="0">
                <a:latin typeface="Verdana" panose="020B0604030504040204" pitchFamily="34" charset="0"/>
                <a:ea typeface="Verdana" panose="020B0604030504040204" pitchFamily="34" charset="0"/>
                <a:cs typeface="Arial" panose="020B0604020202020204" pitchFamily="34" charset="0"/>
              </a:rPr>
              <a:t>Bcp d’erreurs d’accessibilité sur cette version.</a:t>
            </a:r>
          </a:p>
          <a:p>
            <a:r>
              <a:rPr lang="fr-FR" sz="1000" dirty="0">
                <a:latin typeface="Verdana" panose="020B0604030504040204" pitchFamily="34" charset="0"/>
                <a:ea typeface="Verdana" panose="020B0604030504040204" pitchFamily="34" charset="0"/>
                <a:cs typeface="Arial" panose="020B0604020202020204" pitchFamily="34" charset="0"/>
              </a:rPr>
              <a:t>Idée : sortir aussi des applications </a:t>
            </a:r>
            <a:r>
              <a:rPr lang="fr-FR" sz="1000" dirty="0" err="1">
                <a:latin typeface="Verdana" panose="020B0604030504040204" pitchFamily="34" charset="0"/>
                <a:ea typeface="Verdana" panose="020B0604030504040204" pitchFamily="34" charset="0"/>
                <a:cs typeface="Arial" panose="020B0604020202020204" pitchFamily="34" charset="0"/>
              </a:rPr>
              <a:t>brandées</a:t>
            </a:r>
            <a:r>
              <a:rPr lang="fr-FR" sz="1000" dirty="0">
                <a:latin typeface="Verdana" panose="020B0604030504040204" pitchFamily="34" charset="0"/>
                <a:ea typeface="Verdana" panose="020B0604030504040204" pitchFamily="34" charset="0"/>
                <a:cs typeface="Arial" panose="020B0604020202020204" pitchFamily="34" charset="0"/>
              </a:rPr>
              <a:t> Orange pour voir des non-conformité </a:t>
            </a:r>
            <a:r>
              <a:rPr lang="fr-FR" sz="1000" dirty="0" err="1">
                <a:latin typeface="Verdana" panose="020B0604030504040204" pitchFamily="34" charset="0"/>
                <a:ea typeface="Verdana" panose="020B0604030504040204" pitchFamily="34" charset="0"/>
                <a:cs typeface="Arial" panose="020B0604020202020204" pitchFamily="34" charset="0"/>
              </a:rPr>
              <a:t>sru</a:t>
            </a:r>
            <a:r>
              <a:rPr lang="fr-FR" sz="1000" dirty="0">
                <a:latin typeface="Verdana" panose="020B0604030504040204" pitchFamily="34" charset="0"/>
                <a:ea typeface="Verdana" panose="020B0604030504040204" pitchFamily="34" charset="0"/>
                <a:cs typeface="Arial" panose="020B0604020202020204" pitchFamily="34" charset="0"/>
              </a:rPr>
              <a:t> d’autres pages + erreurs d’accessibilité possiblement provoquées sans le vouloir.</a:t>
            </a:r>
          </a:p>
          <a:p>
            <a:endParaRPr lang="fr-FR" sz="1000" dirty="0">
              <a:latin typeface="Verdana" panose="020B0604030504040204" pitchFamily="34" charset="0"/>
              <a:ea typeface="Verdana" panose="020B0604030504040204" pitchFamily="34" charset="0"/>
              <a:cs typeface="Arial" panose="020B0604020202020204" pitchFamily="34" charset="0"/>
            </a:endParaRPr>
          </a:p>
          <a:p>
            <a:r>
              <a:rPr lang="fr-FR" sz="1000" b="1" dirty="0">
                <a:latin typeface="Verdana" panose="020B0604030504040204" pitchFamily="34" charset="0"/>
                <a:ea typeface="Verdana" panose="020B0604030504040204" pitchFamily="34" charset="0"/>
                <a:cs typeface="Arial" panose="020B0604020202020204" pitchFamily="34" charset="0"/>
              </a:rPr>
              <a:t>Est-ce qu’il y en a qui ont installé ?</a:t>
            </a:r>
          </a:p>
          <a:p>
            <a:r>
              <a:rPr lang="fr-FR" sz="1000" u="sng" dirty="0">
                <a:latin typeface="Verdana" panose="020B0604030504040204" pitchFamily="34" charset="0"/>
                <a:ea typeface="Verdana" panose="020B0604030504040204" pitchFamily="34" charset="0"/>
                <a:cs typeface="Arial" panose="020B0604020202020204" pitchFamily="34" charset="0"/>
              </a:rPr>
              <a:t>Pendant que les participants </a:t>
            </a:r>
            <a:r>
              <a:rPr lang="fr-FR" sz="1000" u="sng" dirty="0" err="1">
                <a:latin typeface="Verdana" panose="020B0604030504040204" pitchFamily="34" charset="0"/>
                <a:ea typeface="Verdana" panose="020B0604030504040204" pitchFamily="34" charset="0"/>
                <a:cs typeface="Arial" panose="020B0604020202020204" pitchFamily="34" charset="0"/>
              </a:rPr>
              <a:t>manipent</a:t>
            </a:r>
            <a:r>
              <a:rPr lang="fr-FR" sz="1000" u="sng" dirty="0">
                <a:latin typeface="Verdana" panose="020B0604030504040204" pitchFamily="34" charset="0"/>
                <a:ea typeface="Verdana" panose="020B0604030504040204" pitchFamily="34" charset="0"/>
                <a:cs typeface="Arial" panose="020B0604020202020204" pitchFamily="34" charset="0"/>
              </a:rPr>
              <a:t> </a:t>
            </a:r>
            <a:r>
              <a:rPr lang="fr-FR" sz="1000" dirty="0">
                <a:latin typeface="Verdana" panose="020B0604030504040204" pitchFamily="34" charset="0"/>
                <a:ea typeface="Verdana" panose="020B0604030504040204" pitchFamily="34" charset="0"/>
                <a:cs typeface="Arial" panose="020B0604020202020204" pitchFamily="34" charset="0"/>
              </a:rPr>
              <a:t>:</a:t>
            </a:r>
          </a:p>
          <a:p>
            <a:r>
              <a:rPr lang="fr-FR" sz="1000" dirty="0">
                <a:latin typeface="Verdana" panose="020B0604030504040204" pitchFamily="34" charset="0"/>
                <a:ea typeface="Verdana" panose="020B0604030504040204" pitchFamily="34" charset="0"/>
                <a:cs typeface="Arial" panose="020B0604020202020204" pitchFamily="34" charset="0"/>
              </a:rPr>
              <a:t>Bcp d’outils comme ça qui vont se mettre dans la console, notamment tout ce qui sert à la revue de code. </a:t>
            </a:r>
          </a:p>
          <a:p>
            <a:r>
              <a:rPr lang="fr-FR" sz="1000" dirty="0">
                <a:latin typeface="Verdana" panose="020B0604030504040204" pitchFamily="34" charset="0"/>
                <a:ea typeface="Verdana" panose="020B0604030504040204" pitchFamily="34" charset="0"/>
                <a:cs typeface="Arial" panose="020B0604020202020204" pitchFamily="34" charset="0"/>
              </a:rPr>
              <a:t>Autres outils souvent activables en cliquant sur des boutons à part.</a:t>
            </a:r>
          </a:p>
          <a:p>
            <a:endParaRPr lang="fr-FR" sz="1000" dirty="0">
              <a:latin typeface="Verdana" panose="020B0604030504040204" pitchFamily="34" charset="0"/>
              <a:ea typeface="Verdana" panose="020B0604030504040204" pitchFamily="34" charset="0"/>
              <a:cs typeface="Arial" panose="020B0604020202020204" pitchFamily="34" charset="0"/>
            </a:endParaRPr>
          </a:p>
          <a:p>
            <a:r>
              <a:rPr lang="fr-FR" sz="1000" dirty="0">
                <a:latin typeface="Verdana" panose="020B0604030504040204" pitchFamily="34" charset="0"/>
                <a:ea typeface="Verdana" panose="020B0604030504040204" pitchFamily="34" charset="0"/>
                <a:cs typeface="Arial" panose="020B0604020202020204" pitchFamily="34" charset="0"/>
              </a:rPr>
              <a:t>Cet outil est vraiment la base car c’est le même cœur de cet outil </a:t>
            </a:r>
            <a:r>
              <a:rPr lang="fr-FR" sz="1000" b="1" dirty="0">
                <a:latin typeface="Verdana" panose="020B0604030504040204" pitchFamily="34" charset="0"/>
                <a:ea typeface="Verdana" panose="020B0604030504040204" pitchFamily="34" charset="0"/>
                <a:cs typeface="Arial" panose="020B0604020202020204" pitchFamily="34" charset="0"/>
              </a:rPr>
              <a:t>axe </a:t>
            </a:r>
            <a:r>
              <a:rPr lang="fr-FR" sz="1000" b="1" dirty="0" err="1">
                <a:latin typeface="Verdana" panose="020B0604030504040204" pitchFamily="34" charset="0"/>
                <a:ea typeface="Verdana" panose="020B0604030504040204" pitchFamily="34" charset="0"/>
                <a:cs typeface="Arial" panose="020B0604020202020204" pitchFamily="34" charset="0"/>
              </a:rPr>
              <a:t>core</a:t>
            </a:r>
            <a:r>
              <a:rPr lang="fr-FR" sz="1000" b="1" dirty="0">
                <a:latin typeface="Verdana" panose="020B0604030504040204" pitchFamily="34" charset="0"/>
                <a:ea typeface="Verdana" panose="020B0604030504040204" pitchFamily="34" charset="0"/>
                <a:cs typeface="Arial" panose="020B0604020202020204" pitchFamily="34" charset="0"/>
              </a:rPr>
              <a:t> </a:t>
            </a:r>
            <a:r>
              <a:rPr lang="fr-FR" sz="1000" dirty="0">
                <a:latin typeface="Verdana" panose="020B0604030504040204" pitchFamily="34" charset="0"/>
                <a:ea typeface="Verdana" panose="020B0604030504040204" pitchFamily="34" charset="0"/>
                <a:cs typeface="Arial" panose="020B0604020202020204" pitchFamily="34" charset="0"/>
              </a:rPr>
              <a:t>qui est utilisé pour les tests automatiques CI/CD et qui est utilisé en surveillance de site par url (outil axe monitor). Tout ça est paramétrable en </a:t>
            </a:r>
            <a:r>
              <a:rPr lang="fr-FR" sz="1000" dirty="0" err="1">
                <a:latin typeface="Verdana" panose="020B0604030504040204" pitchFamily="34" charset="0"/>
                <a:ea typeface="Verdana" panose="020B0604030504040204" pitchFamily="34" charset="0"/>
                <a:cs typeface="Arial" panose="020B0604020202020204" pitchFamily="34" charset="0"/>
              </a:rPr>
              <a:t>json</a:t>
            </a:r>
            <a:r>
              <a:rPr lang="fr-FR" sz="1000" dirty="0">
                <a:latin typeface="Verdana" panose="020B0604030504040204" pitchFamily="34" charset="0"/>
                <a:ea typeface="Verdana" panose="020B0604030504040204" pitchFamily="34" charset="0"/>
                <a:cs typeface="Arial" panose="020B0604020202020204" pitchFamily="34" charset="0"/>
              </a:rPr>
              <a:t> pour modifier les critères et le référentiel.</a:t>
            </a:r>
          </a:p>
          <a:p>
            <a:endParaRPr lang="fr-FR" sz="1000" dirty="0">
              <a:latin typeface="Verdana" panose="020B0604030504040204" pitchFamily="34" charset="0"/>
              <a:ea typeface="Verdana" panose="020B0604030504040204" pitchFamily="34" charset="0"/>
              <a:cs typeface="Arial" panose="020B0604020202020204" pitchFamily="34" charset="0"/>
            </a:endParaRPr>
          </a:p>
          <a:p>
            <a:r>
              <a:rPr lang="fr-FR" sz="1000" b="1" dirty="0">
                <a:latin typeface="Verdana" panose="020B0604030504040204" pitchFamily="34" charset="0"/>
                <a:ea typeface="Verdana" panose="020B0604030504040204" pitchFamily="34" charset="0"/>
                <a:cs typeface="Arial" panose="020B0604020202020204" pitchFamily="34" charset="0"/>
              </a:rPr>
              <a:t>Alors XX, ça donne quoi sur ta page ?</a:t>
            </a:r>
          </a:p>
          <a:p>
            <a:pPr marL="171450" indent="-171450">
              <a:buFontTx/>
              <a:buChar char="-"/>
            </a:pPr>
            <a:r>
              <a:rPr lang="fr-FR" sz="1000" b="1" dirty="0" err="1">
                <a:latin typeface="Verdana" panose="020B0604030504040204" pitchFamily="34" charset="0"/>
                <a:ea typeface="Verdana" panose="020B0604030504040204" pitchFamily="34" charset="0"/>
                <a:cs typeface="Arial" panose="020B0604020202020204" pitchFamily="34" charset="0"/>
              </a:rPr>
              <a:t>autocomplete</a:t>
            </a:r>
            <a:r>
              <a:rPr lang="fr-FR" sz="1000" b="0" dirty="0">
                <a:latin typeface="Verdana" panose="020B0604030504040204" pitchFamily="34" charset="0"/>
                <a:ea typeface="Verdana" panose="020B0604030504040204" pitchFamily="34" charset="0"/>
                <a:cs typeface="Arial" panose="020B0604020202020204" pitchFamily="34" charset="0"/>
              </a:rPr>
              <a:t> : aide au remplissage des formulaires. Si on me demande l’adresse mail, si le navigateur la connait =&gt; peut la pré-renseigner. Les WCAC disent que si on peut utiliser ces attributs-là, il faut le faire car ça fait gagner du temps aux utilisateurs, évite de faire une re-saisie. MAIS pas à utiliser pour les données de type bancaire, mots de passe (sécurité), ou pour demander de saisir des infos sur quelqu’un d’autre que soi (ex : saisir le nom de mon chien ou de mon père). Axe dit de faire attention à ça. Erreur sur le site car sa valeur n’est pas bonne – valeur attendues par cet attribut = </a:t>
            </a:r>
            <a:r>
              <a:rPr lang="fr-FR" sz="1000" b="0" dirty="0" err="1">
                <a:latin typeface="Verdana" panose="020B0604030504040204" pitchFamily="34" charset="0"/>
                <a:ea typeface="Verdana" panose="020B0604030504040204" pitchFamily="34" charset="0"/>
                <a:cs typeface="Arial" panose="020B0604020202020204" pitchFamily="34" charset="0"/>
              </a:rPr>
              <a:t>true</a:t>
            </a:r>
            <a:r>
              <a:rPr lang="fr-FR" sz="1000" b="0" dirty="0">
                <a:latin typeface="Verdana" panose="020B0604030504040204" pitchFamily="34" charset="0"/>
                <a:ea typeface="Verdana" panose="020B0604030504040204" pitchFamily="34" charset="0"/>
                <a:cs typeface="Arial" panose="020B0604020202020204" pitchFamily="34" charset="0"/>
              </a:rPr>
              <a:t> ou false</a:t>
            </a:r>
          </a:p>
          <a:p>
            <a:pPr marL="171450" indent="-171450">
              <a:buFontTx/>
              <a:buChar char="-"/>
            </a:pPr>
            <a:r>
              <a:rPr lang="fr-FR" sz="1000" b="0" dirty="0">
                <a:latin typeface="Verdana" panose="020B0604030504040204" pitchFamily="34" charset="0"/>
                <a:ea typeface="Verdana" panose="020B0604030504040204" pitchFamily="34" charset="0"/>
                <a:cs typeface="Arial" panose="020B0604020202020204" pitchFamily="34" charset="0"/>
              </a:rPr>
              <a:t>« </a:t>
            </a:r>
            <a:r>
              <a:rPr lang="fr-FR" sz="1000" b="1" dirty="0">
                <a:latin typeface="Verdana" panose="020B0604030504040204" pitchFamily="34" charset="0"/>
                <a:ea typeface="Verdana" panose="020B0604030504040204" pitchFamily="34" charset="0"/>
                <a:cs typeface="Arial" panose="020B0604020202020204" pitchFamily="34" charset="0"/>
              </a:rPr>
              <a:t>More info </a:t>
            </a:r>
            <a:r>
              <a:rPr lang="fr-FR" sz="1000" b="0" dirty="0">
                <a:latin typeface="Verdana" panose="020B0604030504040204" pitchFamily="34" charset="0"/>
                <a:ea typeface="Verdana" panose="020B0604030504040204" pitchFamily="34" charset="0"/>
                <a:cs typeface="Arial" panose="020B0604020202020204" pitchFamily="34" charset="0"/>
              </a:rPr>
              <a:t>» dans axe amène sur le site de </a:t>
            </a:r>
            <a:r>
              <a:rPr lang="fr-FR" sz="1000" b="0" dirty="0" err="1">
                <a:latin typeface="Verdana" panose="020B0604030504040204" pitchFamily="34" charset="0"/>
                <a:ea typeface="Verdana" panose="020B0604030504040204" pitchFamily="34" charset="0"/>
                <a:cs typeface="Arial" panose="020B0604020202020204" pitchFamily="34" charset="0"/>
              </a:rPr>
              <a:t>Deque</a:t>
            </a:r>
            <a:r>
              <a:rPr lang="fr-FR" sz="1000" b="0" dirty="0">
                <a:latin typeface="Verdana" panose="020B0604030504040204" pitchFamily="34" charset="0"/>
                <a:ea typeface="Verdana" panose="020B0604030504040204" pitchFamily="34" charset="0"/>
                <a:cs typeface="Arial" panose="020B0604020202020204" pitchFamily="34" charset="0"/>
              </a:rPr>
              <a:t> pour avoir plus d’info sur le critère KO</a:t>
            </a:r>
          </a:p>
          <a:p>
            <a:pPr marL="171450" indent="-171450">
              <a:buFontTx/>
              <a:buChar char="-"/>
            </a:pPr>
            <a:r>
              <a:rPr lang="fr-FR" sz="1000" b="1" dirty="0">
                <a:latin typeface="Verdana" panose="020B0604030504040204" pitchFamily="34" charset="0"/>
                <a:ea typeface="Verdana" panose="020B0604030504040204" pitchFamily="34" charset="0"/>
                <a:cs typeface="Arial" panose="020B0604020202020204" pitchFamily="34" charset="0"/>
              </a:rPr>
              <a:t>Contraste</a:t>
            </a:r>
            <a:r>
              <a:rPr lang="fr-FR" sz="1000" b="0" dirty="0">
                <a:latin typeface="Verdana" panose="020B0604030504040204" pitchFamily="34" charset="0"/>
                <a:ea typeface="Verdana" panose="020B0604030504040204" pitchFamily="34" charset="0"/>
                <a:cs typeface="Arial" panose="020B0604020202020204" pitchFamily="34" charset="0"/>
              </a:rPr>
              <a:t> : repérer à l’œil ceux qui posent problème et vérifier à la main avec un outil dédié</a:t>
            </a:r>
            <a:endParaRPr lang="fr-FR" b="1" dirty="0">
              <a:latin typeface="Verdana" panose="020B0604030504040204" pitchFamily="34" charset="0"/>
              <a:ea typeface="Verdana" panose="020B0604030504040204" pitchFamily="34" charset="0"/>
            </a:endParaRPr>
          </a:p>
          <a:p>
            <a:endParaRPr lang="fr-FR" dirty="0">
              <a:latin typeface="Verdana" panose="020B0604030504040204" pitchFamily="34" charset="0"/>
              <a:ea typeface="Verdana" panose="020B060403050404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7</a:t>
            </a:fld>
            <a:endParaRPr lang="en-GB" dirty="0"/>
          </a:p>
        </p:txBody>
      </p:sp>
    </p:spTree>
    <p:extLst>
      <p:ext uri="{BB962C8B-B14F-4D97-AF65-F5344CB8AC3E}">
        <p14:creationId xmlns:p14="http://schemas.microsoft.com/office/powerpoint/2010/main" val="1230783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r>
              <a:rPr lang="fr-FR" b="1" dirty="0">
                <a:latin typeface="Verdana" panose="020B0604030504040204" pitchFamily="34" charset="0"/>
                <a:ea typeface="Verdana" panose="020B0604030504040204" pitchFamily="34" charset="0"/>
              </a:rPr>
              <a:t>Début</a:t>
            </a:r>
            <a:r>
              <a:rPr lang="fr-FR" b="0" dirty="0">
                <a:latin typeface="Verdana" panose="020B0604030504040204" pitchFamily="34" charset="0"/>
                <a:ea typeface="Verdana" panose="020B0604030504040204" pitchFamily="34" charset="0"/>
              </a:rPr>
              <a:t> : 00:xx – Nom formateur 1 : Mewen</a:t>
            </a:r>
          </a:p>
          <a:p>
            <a:pPr marL="0"/>
            <a:r>
              <a:rPr lang="fr-FR" b="1" dirty="0">
                <a:latin typeface="Verdana" panose="020B0604030504040204" pitchFamily="34" charset="0"/>
                <a:ea typeface="Verdana" panose="020B0604030504040204" pitchFamily="34" charset="0"/>
              </a:rPr>
              <a:t>Durée</a:t>
            </a:r>
            <a:r>
              <a:rPr lang="fr-FR" b="0" dirty="0">
                <a:latin typeface="Verdana" panose="020B0604030504040204" pitchFamily="34" charset="0"/>
                <a:ea typeface="Verdana" panose="020B0604030504040204" pitchFamily="34" charset="0"/>
              </a:rPr>
              <a:t> : xx mn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rgbClr val="323130"/>
                </a:solidFill>
                <a:effectLst/>
                <a:latin typeface="Verdana" panose="020B0604030504040204" pitchFamily="34" charset="0"/>
                <a:ea typeface="Verdana" panose="020B0604030504040204" pitchFamily="34" charset="0"/>
              </a:rPr>
              <a:t>Comme les tests automatiques ne peuvent pas tout faire, on va aussi faire des </a:t>
            </a:r>
            <a:r>
              <a:rPr lang="fr-FR" sz="1000" b="1" dirty="0">
                <a:solidFill>
                  <a:srgbClr val="323130"/>
                </a:solidFill>
                <a:effectLst/>
                <a:latin typeface="Verdana" panose="020B0604030504040204" pitchFamily="34" charset="0"/>
                <a:ea typeface="Verdana" panose="020B0604030504040204" pitchFamily="34" charset="0"/>
              </a:rPr>
              <a:t>tests de pertinence des contenus</a:t>
            </a:r>
            <a:r>
              <a:rPr lang="fr-FR" sz="1000" dirty="0">
                <a:solidFill>
                  <a:srgbClr val="323130"/>
                </a:solidFill>
                <a:effectLst/>
                <a:latin typeface="Verdana" panose="020B0604030504040204" pitchFamily="34" charset="0"/>
                <a:ea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rgbClr val="323130"/>
                </a:solidFill>
                <a:effectLst/>
                <a:latin typeface="Verdana" panose="020B0604030504040204" pitchFamily="34" charset="0"/>
                <a:ea typeface="Verdana" panose="020B0604030504040204" pitchFamily="34" charset="0"/>
              </a:rPr>
              <a:t>Il y a plusieurs critères WCAG qui relèvent de la pertinence des contenus.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solidFill>
                <a:srgbClr val="323130"/>
              </a:solidFill>
              <a:effectLst/>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solidFill>
                  <a:srgbClr val="323130"/>
                </a:solidFill>
                <a:effectLst/>
                <a:latin typeface="Verdana" panose="020B0604030504040204" pitchFamily="34" charset="0"/>
                <a:ea typeface="Verdana" panose="020B0604030504040204" pitchFamily="34" charset="0"/>
              </a:rPr>
              <a:t>En s’aidant d’outils autres que les outils automatiques, on va aller vérifier si :</a:t>
            </a:r>
          </a:p>
          <a:p>
            <a:pPr marL="183515" marR="0" lvl="0" indent="-171450" algn="l" defTabSz="914400" rtl="0" eaLnBrk="1" fontAlgn="auto" latinLnBrk="0" hangingPunct="1">
              <a:lnSpc>
                <a:spcPct val="100000"/>
              </a:lnSpc>
              <a:spcAft>
                <a:spcPts val="0"/>
              </a:spcAft>
              <a:buClrTx/>
              <a:buSzTx/>
              <a:buFont typeface="Arial" panose="020B0604020202020204" pitchFamily="34" charset="0"/>
              <a:buChar char="•"/>
              <a:tabLst>
                <a:tab pos="299085" algn="l"/>
                <a:tab pos="299720" algn="l"/>
              </a:tabLst>
              <a:defRPr/>
            </a:pPr>
            <a:r>
              <a:rPr lang="fr-FR" b="1" spc="-10" dirty="0">
                <a:solidFill>
                  <a:prstClr val="black"/>
                </a:solidFill>
                <a:latin typeface="Verdana" panose="020B0604030504040204" pitchFamily="34" charset="0"/>
                <a:ea typeface="Verdana" panose="020B0604030504040204" pitchFamily="34" charset="0"/>
                <a:cs typeface="Arial"/>
              </a:rPr>
              <a:t>l</a:t>
            </a:r>
            <a:r>
              <a:rPr kumimoji="0" lang="fr-FR" sz="1000" b="1" i="0" u="none" strike="noStrike" kern="120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’alternative</a:t>
            </a:r>
            <a:r>
              <a:rPr kumimoji="0" lang="fr-FR" sz="1000" b="1" i="0" u="none" strike="noStrike" kern="1200" cap="none" spc="-3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1"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textuelle</a:t>
            </a:r>
            <a:r>
              <a:rPr kumimoji="0" lang="fr-FR" sz="1000" b="1" i="0" u="none" strike="noStrike" kern="120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reprend bien </a:t>
            </a:r>
            <a:r>
              <a:rPr kumimoji="0" lang="fr-FR"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le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contenu</a:t>
            </a:r>
            <a:r>
              <a:rPr kumimoji="0" lang="fr-FR" sz="1000" b="0" i="0" u="none" strike="noStrike" kern="1200" cap="none" spc="-5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textuel</a:t>
            </a:r>
            <a:r>
              <a:rPr kumimoji="0" lang="fr-FR" sz="1000" b="0" i="0" u="none" strike="noStrike" kern="120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porté</a:t>
            </a:r>
            <a:r>
              <a:rPr kumimoji="0" lang="fr-FR" sz="1000" b="0" i="0" u="none" strike="noStrike" kern="1200" cap="none" spc="-3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par</a:t>
            </a:r>
            <a:r>
              <a:rPr kumimoji="0" lang="fr-FR" sz="1000" b="0" i="0" u="none" strike="noStrike" kern="120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l’image</a:t>
            </a:r>
            <a:endParaRPr kumimoji="0" lang="fr-FR"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endParaRPr>
          </a:p>
          <a:p>
            <a:pPr marL="183515"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99085" algn="l"/>
                <a:tab pos="299720" algn="l"/>
              </a:tabLst>
              <a:defRPr/>
            </a:pPr>
            <a:r>
              <a:rPr kumimoji="0" lang="fr-FR" sz="1000" b="1"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l’information</a:t>
            </a:r>
            <a:r>
              <a:rPr kumimoji="0" lang="fr-FR" sz="1000" b="0" i="0" u="none" strike="noStrike" kern="1200" cap="none" spc="-4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est </a:t>
            </a:r>
            <a:r>
              <a:rPr kumimoji="0" lang="fr-FR" sz="1000" b="1"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transmise</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1"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uniquement</a:t>
            </a:r>
            <a:r>
              <a:rPr kumimoji="0" lang="fr-FR" sz="1000" b="0" i="0" u="none" strike="noStrike" kern="1200" cap="none" spc="-4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par</a:t>
            </a:r>
            <a:r>
              <a:rPr kumimoji="0" lang="fr-FR" sz="1000" b="0" i="0" u="none" strike="noStrike" kern="120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la </a:t>
            </a:r>
            <a:r>
              <a:rPr kumimoji="0" lang="fr-FR" sz="1000" b="1"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couleur</a:t>
            </a:r>
            <a:endParaRPr kumimoji="0" lang="fr-FR"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endParaRPr>
          </a:p>
          <a:p>
            <a:pPr marL="183515"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99085" algn="l"/>
                <a:tab pos="299720" algn="l"/>
              </a:tabLst>
              <a:defRPr/>
            </a:pPr>
            <a:r>
              <a:rPr lang="fr-FR" spc="-5" dirty="0">
                <a:solidFill>
                  <a:prstClr val="black"/>
                </a:solidFill>
                <a:latin typeface="Verdana" panose="020B0604030504040204" pitchFamily="34" charset="0"/>
                <a:ea typeface="Verdana" panose="020B0604030504040204" pitchFamily="34" charset="0"/>
                <a:cs typeface="Arial"/>
              </a:rPr>
              <a:t>l</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es</a:t>
            </a:r>
            <a:r>
              <a:rPr kumimoji="0" lang="fr-FR" sz="1000" b="0" i="0" u="none" strike="noStrike" kern="120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1"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libellés</a:t>
            </a:r>
            <a:r>
              <a:rPr kumimoji="0" lang="fr-FR" sz="1000" b="1" i="0" u="none" strike="noStrike" kern="1200" cap="none" spc="-2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1"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de</a:t>
            </a:r>
            <a:r>
              <a:rPr kumimoji="0" lang="fr-FR" sz="1000" b="1" i="0" u="none" strike="noStrike" kern="120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1"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lien</a:t>
            </a:r>
            <a:r>
              <a:rPr kumimoji="0" lang="fr-FR" sz="1000" b="1" i="0" u="none" strike="noStrike" kern="120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sont</a:t>
            </a:r>
            <a:r>
              <a:rPr kumimoji="0" lang="fr-FR" sz="1000" b="0" i="0" u="none" strike="noStrike" kern="1200" cap="none" spc="-3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1"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compréhensibles</a:t>
            </a:r>
            <a:r>
              <a:rPr kumimoji="0" lang="fr-FR" sz="1000" b="0" i="0" u="none" strike="noStrike" kern="1200" cap="none" spc="-4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en de</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hors</a:t>
            </a:r>
            <a:r>
              <a:rPr kumimoji="0" lang="fr-FR" sz="1000" b="0" i="0" u="none" strike="noStrike" kern="1200" cap="none" spc="-2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du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contexte</a:t>
            </a:r>
            <a:r>
              <a:rPr kumimoji="0" lang="fr-FR" sz="1000" b="0" i="0" u="none" strike="noStrike" kern="1200" cap="none" spc="-2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de</a:t>
            </a:r>
            <a:r>
              <a:rPr kumimoji="0" lang="fr-FR" sz="1000" b="0" i="0" u="none" strike="noStrike" kern="120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la</a:t>
            </a:r>
            <a:r>
              <a:rPr kumimoji="0" lang="fr-FR" sz="1000" b="0" i="0" u="none" strike="noStrike" kern="120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000" b="0" i="0" u="none" strike="noStrike" kern="120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page</a:t>
            </a:r>
            <a:endParaRPr kumimoji="0" lang="fr-FR"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endParaRPr>
          </a:p>
          <a:p>
            <a:pPr marL="183515"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99085" algn="l"/>
                <a:tab pos="299720" algn="l"/>
              </a:tabLst>
              <a:defRPr/>
            </a:pPr>
            <a:r>
              <a:rPr lang="fr-FR" dirty="0">
                <a:solidFill>
                  <a:prstClr val="black"/>
                </a:solidFill>
                <a:latin typeface="Verdana" panose="020B0604030504040204" pitchFamily="34" charset="0"/>
                <a:ea typeface="Verdana" panose="020B0604030504040204" pitchFamily="34" charset="0"/>
                <a:cs typeface="Arial"/>
              </a:rPr>
              <a:t>l</a:t>
            </a:r>
            <a:r>
              <a:rPr kumimoji="0" lang="fr-FR"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a </a:t>
            </a:r>
            <a:r>
              <a:rPr kumimoji="0" lang="fr-FR"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structure</a:t>
            </a:r>
            <a:r>
              <a:rPr kumimoji="0" lang="fr-FR"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 de la page est </a:t>
            </a:r>
            <a:r>
              <a:rPr kumimoji="0" lang="fr-FR"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cohérente</a:t>
            </a:r>
          </a:p>
          <a:p>
            <a:pPr marL="299085" marR="0" lvl="0" indent="-28702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99085" algn="l"/>
                <a:tab pos="299720" algn="l"/>
              </a:tabLst>
              <a:defRPr/>
            </a:pPr>
            <a:endParaRPr kumimoji="0" lang="fr-FR"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endParaRPr>
          </a:p>
          <a:p>
            <a:pPr marL="12065"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tab pos="299085" algn="l"/>
                <a:tab pos="299720" algn="l"/>
              </a:tabLst>
              <a:defRPr/>
            </a:pPr>
            <a:r>
              <a:rPr kumimoji="0" lang="fr-FR"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a:rPr>
              <a:t>Et pour nous aider à les faire, on utilise plusieurs outils.</a:t>
            </a:r>
            <a:endParaRPr kumimoji="0" lang="fr-FR" sz="1000" b="0"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Arial"/>
            </a:endParaRP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8</a:t>
            </a:fld>
            <a:endParaRPr lang="en-GB"/>
          </a:p>
        </p:txBody>
      </p:sp>
    </p:spTree>
    <p:extLst>
      <p:ext uri="{BB962C8B-B14F-4D97-AF65-F5344CB8AC3E}">
        <p14:creationId xmlns:p14="http://schemas.microsoft.com/office/powerpoint/2010/main" val="2441619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latin typeface="Verdana" panose="020B0604030504040204" pitchFamily="34" charset="0"/>
                <a:ea typeface="Verdana" panose="020B0604030504040204" pitchFamily="34" charset="0"/>
              </a:rPr>
              <a:t>On peut utiliser déjà </a:t>
            </a:r>
            <a:r>
              <a:rPr lang="fr-FR" b="1" dirty="0">
                <a:latin typeface="Verdana" panose="020B0604030504040204" pitchFamily="34" charset="0"/>
                <a:ea typeface="Verdana" panose="020B0604030504040204" pitchFamily="34" charset="0"/>
              </a:rPr>
              <a:t>l’inspecteur de code du navigateur </a:t>
            </a:r>
            <a:r>
              <a:rPr lang="fr-FR" dirty="0">
                <a:latin typeface="Verdana" panose="020B0604030504040204" pitchFamily="34" charset="0"/>
                <a:ea typeface="Verdana" panose="020B0604030504040204" pitchFamily="34" charset="0"/>
              </a:rPr>
              <a:t>(Dev Tool, outils de développeur, auquel on accède par la touche F12 ou par un clic droit sur un élément de la page puis Inspecter sur FF).</a:t>
            </a:r>
          </a:p>
          <a:p>
            <a:endParaRPr lang="fr-FR" dirty="0">
              <a:latin typeface="Verdana" panose="020B0604030504040204" pitchFamily="34" charset="0"/>
              <a:ea typeface="Verdana" panose="020B0604030504040204" pitchFamily="34" charset="0"/>
            </a:endParaRPr>
          </a:p>
          <a:p>
            <a:r>
              <a:rPr lang="fr-FR" dirty="0">
                <a:latin typeface="Verdana" panose="020B0604030504040204" pitchFamily="34" charset="0"/>
                <a:ea typeface="Verdana" panose="020B0604030504040204" pitchFamily="34" charset="0"/>
              </a:rPr>
              <a:t>Permet d’observer directement le code source différents éléments.</a:t>
            </a:r>
          </a:p>
          <a:p>
            <a:r>
              <a:rPr lang="fr-FR" dirty="0">
                <a:latin typeface="Verdana" panose="020B0604030504040204" pitchFamily="34" charset="0"/>
                <a:ea typeface="Verdana" panose="020B0604030504040204" pitchFamily="34" charset="0"/>
              </a:rPr>
              <a:t>Exemple : </a:t>
            </a:r>
          </a:p>
          <a:p>
            <a:pPr marL="309563" lvl="1" indent="-171450">
              <a:buFont typeface="Arial" panose="020B0604020202020204" pitchFamily="34" charset="0"/>
              <a:buChar char="•"/>
            </a:pPr>
            <a:r>
              <a:rPr lang="fr-FR" dirty="0">
                <a:latin typeface="Verdana" panose="020B0604030504040204" pitchFamily="34" charset="0"/>
                <a:ea typeface="Verdana" panose="020B0604030504040204" pitchFamily="34" charset="0"/>
              </a:rPr>
              <a:t>un critère demande que la couleur du fond soit bien définie quand on a une couleur de police définie et inversement</a:t>
            </a:r>
          </a:p>
          <a:p>
            <a:pPr marL="309563" lvl="1" indent="-171450">
              <a:buFont typeface="Arial" panose="020B0604020202020204" pitchFamily="34" charset="0"/>
              <a:buChar char="•"/>
            </a:pPr>
            <a:r>
              <a:rPr lang="fr-FR" dirty="0">
                <a:latin typeface="Verdana" panose="020B0604030504040204" pitchFamily="34" charset="0"/>
                <a:ea typeface="Verdana" panose="020B0604030504040204" pitchFamily="34" charset="0"/>
              </a:rPr>
              <a:t>une image qui présente du contenu/de l’information, aller voir l’alternative de l’image.</a:t>
            </a:r>
          </a:p>
          <a:p>
            <a:endParaRPr lang="fr-FR" dirty="0">
              <a:latin typeface="Verdana" panose="020B0604030504040204" pitchFamily="34" charset="0"/>
              <a:ea typeface="Verdana" panose="020B0604030504040204" pitchFamily="34" charset="0"/>
            </a:endParaRPr>
          </a:p>
          <a:p>
            <a:r>
              <a:rPr lang="fr-FR" dirty="0">
                <a:latin typeface="Verdana" panose="020B0604030504040204" pitchFamily="34" charset="0"/>
                <a:ea typeface="Verdana" panose="020B0604030504040204" pitchFamily="34" charset="0"/>
              </a:rPr>
              <a:t>Il existe différents outils qui permettent d’afficher l’image à côté de son nom alternatif. Ça peut être un autre moyen de vérifier ça.</a:t>
            </a:r>
          </a:p>
          <a:p>
            <a:r>
              <a:rPr lang="fr-FR" dirty="0">
                <a:latin typeface="Verdana" panose="020B0604030504040204" pitchFamily="34" charset="0"/>
                <a:ea typeface="Verdana" panose="020B0604030504040204" pitchFamily="34" charset="0"/>
              </a:rPr>
              <a:t>Besoin de jongler entre plusieurs outils pour faire les tests de pertinence dont plusieurs ont des fonctionnalités qui se recoupent. Choix par rapport au besoin et aux préférences personnelles.</a:t>
            </a:r>
          </a:p>
          <a:p>
            <a:endParaRPr lang="fr-FR" dirty="0">
              <a:latin typeface="Verdana" panose="020B0604030504040204" pitchFamily="34" charset="0"/>
              <a:ea typeface="Verdana" panose="020B0604030504040204" pitchFamily="34" charset="0"/>
            </a:endParaRPr>
          </a:p>
          <a:p>
            <a:r>
              <a:rPr lang="fr-FR" sz="1000" dirty="0">
                <a:solidFill>
                  <a:srgbClr val="323130"/>
                </a:solidFill>
                <a:effectLst/>
                <a:latin typeface="Verdana" panose="020B0604030504040204" pitchFamily="34" charset="0"/>
                <a:ea typeface="Verdana" panose="020B0604030504040204" pitchFamily="34" charset="0"/>
              </a:rPr>
              <a:t>Faire une </a:t>
            </a:r>
            <a:r>
              <a:rPr lang="fr-FR" sz="1000" b="1" dirty="0">
                <a:solidFill>
                  <a:srgbClr val="323130"/>
                </a:solidFill>
                <a:effectLst/>
                <a:latin typeface="Verdana" panose="020B0604030504040204" pitchFamily="34" charset="0"/>
                <a:ea typeface="Verdana" panose="020B0604030504040204" pitchFamily="34" charset="0"/>
              </a:rPr>
              <a:t>démo</a:t>
            </a:r>
            <a:endParaRPr lang="fr-FR" dirty="0">
              <a:latin typeface="Verdana" panose="020B0604030504040204" pitchFamily="34" charset="0"/>
              <a:ea typeface="Verdana" panose="020B0604030504040204" pitchFamily="34" charset="0"/>
            </a:endParaRP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9</a:t>
            </a:fld>
            <a:endParaRPr lang="en-GB"/>
          </a:p>
        </p:txBody>
      </p:sp>
    </p:spTree>
    <p:extLst>
      <p:ext uri="{BB962C8B-B14F-4D97-AF65-F5344CB8AC3E}">
        <p14:creationId xmlns:p14="http://schemas.microsoft.com/office/powerpoint/2010/main" val="201893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bjectifs de la formation">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39351823-79BC-A064-4EE6-DB7C164E7959}"/>
              </a:ext>
            </a:extLst>
          </p:cNvPr>
          <p:cNvSpPr>
            <a:spLocks noGrp="1"/>
          </p:cNvSpPr>
          <p:nvPr>
            <p:ph type="title" hasCustomPrompt="1"/>
          </p:nvPr>
        </p:nvSpPr>
        <p:spPr/>
        <p:txBody>
          <a:bodyPr/>
          <a:lstStyle/>
          <a:p>
            <a:r>
              <a:rPr lang="fr-FR"/>
              <a:t>Cliquez pour indiquer le titre du sommaire</a:t>
            </a:r>
          </a:p>
        </p:txBody>
      </p:sp>
      <p:sp>
        <p:nvSpPr>
          <p:cNvPr id="4" name="Texte">
            <a:extLst>
              <a:ext uri="{FF2B5EF4-FFF2-40B4-BE49-F238E27FC236}">
                <a16:creationId xmlns:a16="http://schemas.microsoft.com/office/drawing/2014/main" id="{39A27EB5-5B3A-026B-DB8F-A86518CD28FE}"/>
              </a:ext>
            </a:extLst>
          </p:cNvPr>
          <p:cNvSpPr>
            <a:spLocks noGrp="1"/>
          </p:cNvSpPr>
          <p:nvPr>
            <p:ph type="body" sz="quarter" idx="10" hasCustomPrompt="1"/>
          </p:nvPr>
        </p:nvSpPr>
        <p:spPr>
          <a:xfrm>
            <a:off x="312738" y="1203325"/>
            <a:ext cx="8516937" cy="3455988"/>
          </a:xfrm>
        </p:spPr>
        <p:txBody>
          <a:bodyPr/>
          <a:lstStyle>
            <a:lvl2pPr marL="285750" indent="-285750">
              <a:spcAft>
                <a:spcPts val="1200"/>
              </a:spcAft>
              <a:buClr>
                <a:srgbClr val="FF7900"/>
              </a:buClr>
              <a:buSzPct val="100000"/>
              <a:buFont typeface="Wingdings" pitchFamily="2" charset="2"/>
              <a:buChar char="ü"/>
              <a:defRPr sz="1800" b="0"/>
            </a:lvl2pPr>
          </a:lstStyle>
          <a:p>
            <a:pPr lvl="0"/>
            <a:r>
              <a:rPr lang="fr-FR"/>
              <a:t>Cliquez pour saisir les objectifs de la formation</a:t>
            </a:r>
          </a:p>
          <a:p>
            <a:pPr lvl="1"/>
            <a:r>
              <a:rPr lang="fr-FR"/>
              <a:t>Premier objectif de la formation</a:t>
            </a:r>
          </a:p>
          <a:p>
            <a:pPr lvl="1"/>
            <a:r>
              <a:rPr lang="fr-FR"/>
              <a:t>Deuxième objectif</a:t>
            </a:r>
          </a:p>
        </p:txBody>
      </p:sp>
    </p:spTree>
    <p:extLst>
      <p:ext uri="{BB962C8B-B14F-4D97-AF65-F5344CB8AC3E}">
        <p14:creationId xmlns:p14="http://schemas.microsoft.com/office/powerpoint/2010/main" val="239273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2" name="Title slide"/>
          <p:cNvSpPr>
            <a:spLocks noGrp="1"/>
          </p:cNvSpPr>
          <p:nvPr>
            <p:ph type="title" hasCustomPrompt="1"/>
          </p:nvPr>
        </p:nvSpPr>
        <p:spPr/>
        <p:txBody>
          <a:bodyPr/>
          <a:lstStyle>
            <a:lvl1pPr>
              <a:defRPr baseline="0">
                <a:solidFill>
                  <a:srgbClr val="FF7900"/>
                </a:solidFill>
              </a:defRPr>
            </a:lvl1pPr>
          </a:lstStyle>
          <a:p>
            <a:r>
              <a:rPr lang="fr-FR" noProof="0"/>
              <a:t>Cliquez pour modifiez le titre</a:t>
            </a:r>
          </a:p>
        </p:txBody>
      </p:sp>
      <p:sp>
        <p:nvSpPr>
          <p:cNvPr id="4" name="Photo"/>
          <p:cNvSpPr>
            <a:spLocks noGrp="1"/>
          </p:cNvSpPr>
          <p:nvPr>
            <p:ph type="pic" sz="quarter" idx="12" hasCustomPrompt="1"/>
          </p:nvPr>
        </p:nvSpPr>
        <p:spPr>
          <a:xfrm>
            <a:off x="0" y="0"/>
            <a:ext cx="9144000" cy="5143500"/>
          </a:xfrm>
        </p:spPr>
        <p:txBody>
          <a:bodyPr/>
          <a:lstStyle>
            <a:lvl1pPr>
              <a:defRPr/>
            </a:lvl1pPr>
          </a:lstStyle>
          <a:p>
            <a:r>
              <a:rPr lang="fr-FR" noProof="0"/>
              <a:t>Cliquez sur l’icone pour ajouter une photo</a:t>
            </a:r>
          </a:p>
        </p:txBody>
      </p:sp>
    </p:spTree>
    <p:extLst>
      <p:ext uri="{BB962C8B-B14F-4D97-AF65-F5344CB8AC3E}">
        <p14:creationId xmlns:p14="http://schemas.microsoft.com/office/powerpoint/2010/main" val="181881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e - Numéro de page"/>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3" name="Titre slide"/>
          <p:cNvSpPr>
            <a:spLocks noGrp="1"/>
          </p:cNvSpPr>
          <p:nvPr>
            <p:ph type="title" hasCustomPrompt="1"/>
          </p:nvPr>
        </p:nvSpPr>
        <p:spPr/>
        <p:txBody>
          <a:bodyPr/>
          <a:lstStyle>
            <a:lvl1pPr>
              <a:defRPr/>
            </a:lvl1pPr>
          </a:lstStyle>
          <a:p>
            <a:r>
              <a:rPr lang="en-US"/>
              <a:t>Click to edit title</a:t>
            </a:r>
            <a:endParaRPr lang="en-GB"/>
          </a:p>
        </p:txBody>
      </p:sp>
      <p:sp>
        <p:nvSpPr>
          <p:cNvPr id="4" name="Texte - Numéro de page"/>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379421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844215"/>
          </a:xfrm>
        </p:spPr>
        <p:txBody>
          <a:bodyPr>
            <a:noAutofit/>
          </a:bodyPr>
          <a:lstStyle>
            <a:lvl1pPr algn="l">
              <a:lnSpc>
                <a:spcPct val="85000"/>
              </a:lnSpc>
              <a:defRPr sz="3600" baseline="0">
                <a:solidFill>
                  <a:schemeClr val="bg1"/>
                </a:solidFill>
              </a:defRPr>
            </a:lvl1pPr>
          </a:lstStyle>
          <a:p>
            <a:r>
              <a:rPr lang="fr-FR" noProof="0"/>
              <a:t>Modifiez le texte du masque</a:t>
            </a:r>
          </a:p>
        </p:txBody>
      </p:sp>
      <p:sp>
        <p:nvSpPr>
          <p:cNvPr id="17" name="Text Placeholder 17"/>
          <p:cNvSpPr>
            <a:spLocks noGrp="1"/>
          </p:cNvSpPr>
          <p:nvPr>
            <p:ph type="body" sz="quarter" idx="16" hasCustomPrompt="1"/>
          </p:nvPr>
        </p:nvSpPr>
        <p:spPr>
          <a:xfrm>
            <a:off x="5800726" y="267618"/>
            <a:ext cx="3028950" cy="3888307"/>
          </a:xfrm>
        </p:spPr>
        <p:txBody>
          <a:bodyPr/>
          <a:lstStyle>
            <a:lvl1pPr>
              <a:defRPr b="0" i="0" baseline="0">
                <a:latin typeface="Verdana" panose="020B0604030504040204" pitchFamily="34" charset="0"/>
                <a:ea typeface="Verdana" panose="020B0604030504040204" pitchFamily="34" charset="0"/>
                <a:cs typeface="Verdana" panose="020B0604030504040204" pitchFamily="34" charset="0"/>
              </a:defRPr>
            </a:lvl1pPr>
            <a:lvl2pPr>
              <a:defRPr/>
            </a:lvl2pPr>
          </a:lstStyle>
          <a:p>
            <a:pPr lvl="0"/>
            <a:r>
              <a:rPr lang="fr-FR" noProof="0"/>
              <a:t>Modifiez le texte</a:t>
            </a:r>
          </a:p>
          <a:p>
            <a:pPr lvl="1"/>
            <a:r>
              <a:rPr lang="fr-FR" noProof="0"/>
              <a:t>Deuxième niveau</a:t>
            </a:r>
          </a:p>
        </p:txBody>
      </p:sp>
      <p:sp>
        <p:nvSpPr>
          <p:cNvPr id="16" name="Subtitle 2"/>
          <p:cNvSpPr>
            <a:spLocks noGrp="1"/>
          </p:cNvSpPr>
          <p:nvPr>
            <p:ph type="subTitle" idx="1" hasCustomPrompt="1"/>
          </p:nvPr>
        </p:nvSpPr>
        <p:spPr>
          <a:xfrm>
            <a:off x="314325" y="3189770"/>
            <a:ext cx="4827547" cy="966156"/>
          </a:xfrm>
        </p:spPr>
        <p:txBody>
          <a:bodyPr/>
          <a:lstStyle>
            <a:lvl1pPr marL="0" indent="0" algn="l">
              <a:buNone/>
              <a:defRPr baseline="0">
                <a:solidFill>
                  <a:schemeClr val="bg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Cliquez pour indiquer le nom du présentateur</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baseline="0"/>
            </a:lvl1pPr>
            <a:lvl2pPr>
              <a:defRPr sz="1600">
                <a:solidFill>
                  <a:schemeClr val="bg1"/>
                </a:solidFill>
              </a:defRPr>
            </a:lvl2pPr>
            <a:lvl3pPr>
              <a:defRPr sz="1600">
                <a:solidFill>
                  <a:schemeClr val="bg1"/>
                </a:solidFill>
              </a:defRPr>
            </a:lvl3pPr>
            <a:lvl4pPr>
              <a:defRPr baseline="0">
                <a:solidFill>
                  <a:schemeClr val="bg1"/>
                </a:solidFill>
              </a:defRPr>
            </a:lvl4pPr>
            <a:lvl5pPr>
              <a:defRPr>
                <a:solidFill>
                  <a:schemeClr val="bg1"/>
                </a:solidFill>
              </a:defRPr>
            </a:lvl5pPr>
            <a:lvl6pPr>
              <a:defRPr/>
            </a:lvl6pPr>
          </a:lstStyle>
          <a:p>
            <a:pPr lvl="0"/>
            <a:r>
              <a:rPr lang="fr-FR" noProof="0"/>
              <a:t>Cliquez pour saisir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7" name="Titre 6"/>
          <p:cNvSpPr>
            <a:spLocks noGrp="1"/>
          </p:cNvSpPr>
          <p:nvPr>
            <p:ph type="title" hasCustomPrompt="1"/>
          </p:nvPr>
        </p:nvSpPr>
        <p:spPr/>
        <p:txBody>
          <a:bodyPr/>
          <a:lstStyle>
            <a:lvl1pPr>
              <a:defRPr>
                <a:solidFill>
                  <a:srgbClr val="FF7900"/>
                </a:solidFill>
              </a:defRPr>
            </a:lvl1pPr>
          </a:lstStyle>
          <a:p>
            <a:r>
              <a:rPr lang="fr-FR"/>
              <a:t>Modifiez le titre</a:t>
            </a: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tx1"/>
        </a:solidFill>
        <a:effectLst/>
      </p:bgPr>
    </p:bg>
    <p:spTree>
      <p:nvGrpSpPr>
        <p:cNvPr id="1" name=""/>
        <p:cNvGrpSpPr/>
        <p:nvPr/>
      </p:nvGrpSpPr>
      <p:grpSpPr>
        <a:xfrm>
          <a:off x="0" y="0"/>
          <a:ext cx="0" cy="0"/>
          <a:chOff x="0" y="0"/>
          <a:chExt cx="0" cy="0"/>
        </a:xfrm>
      </p:grpSpPr>
      <p:sp>
        <p:nvSpPr>
          <p:cNvPr id="7" name="Titre slide"/>
          <p:cNvSpPr>
            <a:spLocks noGrp="1"/>
          </p:cNvSpPr>
          <p:nvPr>
            <p:ph type="title" hasCustomPrompt="1"/>
          </p:nvPr>
        </p:nvSpPr>
        <p:spPr/>
        <p:txBody>
          <a:bodyPr/>
          <a:lstStyle>
            <a:lvl1pPr>
              <a:defRPr>
                <a:solidFill>
                  <a:srgbClr val="FF7900"/>
                </a:solidFill>
              </a:defRPr>
            </a:lvl1pPr>
          </a:lstStyle>
          <a:p>
            <a:r>
              <a:rPr lang="fr-FR"/>
              <a:t>Modifiez le titre</a:t>
            </a:r>
          </a:p>
        </p:txBody>
      </p:sp>
      <p:sp>
        <p:nvSpPr>
          <p:cNvPr id="3" name="Texte"/>
          <p:cNvSpPr>
            <a:spLocks noGrp="1"/>
          </p:cNvSpPr>
          <p:nvPr>
            <p:ph idx="1" hasCustomPrompt="1"/>
          </p:nvPr>
        </p:nvSpPr>
        <p:spPr>
          <a:xfrm>
            <a:off x="314326" y="1181101"/>
            <a:ext cx="8515350" cy="3370262"/>
          </a:xfrm>
        </p:spPr>
        <p:txBody>
          <a:bodyPr/>
          <a:lstStyle>
            <a:lvl1pPr>
              <a:defRPr baseline="0"/>
            </a:lvl1pPr>
            <a:lvl2pPr>
              <a:defRPr>
                <a:solidFill>
                  <a:schemeClr val="bg1"/>
                </a:solidFill>
              </a:defRPr>
            </a:lvl2pPr>
            <a:lvl3pPr>
              <a:defRPr>
                <a:solidFill>
                  <a:schemeClr val="bg1"/>
                </a:solidFill>
              </a:defRPr>
            </a:lvl3pPr>
            <a:lvl4pPr>
              <a:defRPr sz="1600" baseline="0">
                <a:solidFill>
                  <a:schemeClr val="bg1"/>
                </a:solidFill>
              </a:defRPr>
            </a:lvl4pPr>
            <a:lvl5pPr>
              <a:defRPr>
                <a:solidFill>
                  <a:schemeClr val="bg1"/>
                </a:solidFill>
              </a:defRPr>
            </a:lvl5pPr>
            <a:lvl6pPr>
              <a:defRPr/>
            </a:lvl6pPr>
          </a:lstStyle>
          <a:p>
            <a:pPr lvl="0"/>
            <a:r>
              <a:rPr lang="fr-FR" noProof="0"/>
              <a:t>Cliquez pour saisir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Texte - Numéro de page"/>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37208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tx1"/>
        </a:solidFill>
        <a:effectLst/>
      </p:bgPr>
    </p:bg>
    <p:spTree>
      <p:nvGrpSpPr>
        <p:cNvPr id="1" name=""/>
        <p:cNvGrpSpPr/>
        <p:nvPr/>
      </p:nvGrpSpPr>
      <p:grpSpPr>
        <a:xfrm>
          <a:off x="0" y="0"/>
          <a:ext cx="0" cy="0"/>
          <a:chOff x="0" y="0"/>
          <a:chExt cx="0" cy="0"/>
        </a:xfrm>
      </p:grpSpPr>
      <p:sp>
        <p:nvSpPr>
          <p:cNvPr id="7" name="Titre slide"/>
          <p:cNvSpPr>
            <a:spLocks noGrp="1"/>
          </p:cNvSpPr>
          <p:nvPr>
            <p:ph type="title" hasCustomPrompt="1"/>
          </p:nvPr>
        </p:nvSpPr>
        <p:spPr/>
        <p:txBody>
          <a:bodyPr/>
          <a:lstStyle>
            <a:lvl1pPr>
              <a:defRPr>
                <a:solidFill>
                  <a:srgbClr val="FF7900"/>
                </a:solidFill>
              </a:defRPr>
            </a:lvl1pPr>
          </a:lstStyle>
          <a:p>
            <a:r>
              <a:rPr lang="fr-FR"/>
              <a:t>Modifiez le titre</a:t>
            </a:r>
          </a:p>
        </p:txBody>
      </p:sp>
      <p:sp>
        <p:nvSpPr>
          <p:cNvPr id="3" name="Texte"/>
          <p:cNvSpPr>
            <a:spLocks noGrp="1"/>
          </p:cNvSpPr>
          <p:nvPr>
            <p:ph idx="1" hasCustomPrompt="1"/>
          </p:nvPr>
        </p:nvSpPr>
        <p:spPr>
          <a:xfrm>
            <a:off x="314326" y="1181101"/>
            <a:ext cx="8515350" cy="3370262"/>
          </a:xfrm>
        </p:spPr>
        <p:txBody>
          <a:bodyPr/>
          <a:lstStyle>
            <a:lvl1pPr>
              <a:defRPr baseline="0"/>
            </a:lvl1pPr>
            <a:lvl2pPr>
              <a:defRPr>
                <a:solidFill>
                  <a:schemeClr val="bg1"/>
                </a:solidFill>
              </a:defRPr>
            </a:lvl2pPr>
            <a:lvl3pPr>
              <a:defRPr>
                <a:solidFill>
                  <a:schemeClr val="bg1"/>
                </a:solidFill>
              </a:defRPr>
            </a:lvl3pPr>
            <a:lvl4pPr>
              <a:defRPr sz="1600" baseline="0">
                <a:solidFill>
                  <a:schemeClr val="bg1"/>
                </a:solidFill>
              </a:defRPr>
            </a:lvl4pPr>
            <a:lvl5pPr>
              <a:defRPr>
                <a:solidFill>
                  <a:schemeClr val="bg1"/>
                </a:solidFill>
              </a:defRPr>
            </a:lvl5pPr>
            <a:lvl6pPr>
              <a:defRPr/>
            </a:lvl6pPr>
          </a:lstStyle>
          <a:p>
            <a:pPr lvl="0"/>
            <a:r>
              <a:rPr lang="fr-FR" noProof="0"/>
              <a:t>Cliquez pour saisir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Texte - Numéro de page"/>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2 lignes et contenu">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AC4D29B8-CC73-E02A-7DEC-2CCF7A8E352C}"/>
              </a:ext>
            </a:extLst>
          </p:cNvPr>
          <p:cNvSpPr>
            <a:spLocks noGrp="1"/>
          </p:cNvSpPr>
          <p:nvPr>
            <p:ph type="title" hasCustomPrompt="1"/>
          </p:nvPr>
        </p:nvSpPr>
        <p:spPr/>
        <p:txBody>
          <a:bodyPr/>
          <a:lstStyle>
            <a:lvl1pPr>
              <a:defRPr/>
            </a:lvl1pPr>
          </a:lstStyle>
          <a:p>
            <a:r>
              <a:rPr lang="fr-FR"/>
              <a:t>Modifiez le titre</a:t>
            </a:r>
            <a:br>
              <a:rPr lang="fr-FR"/>
            </a:br>
            <a:r>
              <a:rPr lang="fr-FR">
                <a:solidFill>
                  <a:schemeClr val="bg1"/>
                </a:solidFill>
              </a:rPr>
              <a:t>Modifiez le complément du titre</a:t>
            </a:r>
            <a:endParaRPr lang="fr-FR"/>
          </a:p>
        </p:txBody>
      </p:sp>
      <p:sp>
        <p:nvSpPr>
          <p:cNvPr id="3" name="Texte">
            <a:extLst>
              <a:ext uri="{FF2B5EF4-FFF2-40B4-BE49-F238E27FC236}">
                <a16:creationId xmlns:a16="http://schemas.microsoft.com/office/drawing/2014/main" id="{C4572365-ADF5-0545-D7A8-1A854CF749C9}"/>
              </a:ext>
            </a:extLst>
          </p:cNvPr>
          <p:cNvSpPr>
            <a:spLocks noGrp="1"/>
          </p:cNvSpPr>
          <p:nvPr>
            <p:ph idx="1" hasCustomPrompt="1"/>
          </p:nvPr>
        </p:nvSpPr>
        <p:spPr>
          <a:xfrm>
            <a:off x="314326" y="1181101"/>
            <a:ext cx="8515350" cy="3370262"/>
          </a:xfrm>
        </p:spPr>
        <p:txBody>
          <a:bodyPr/>
          <a:lstStyle>
            <a:lvl1pPr>
              <a:defRPr baseline="0"/>
            </a:lvl1pPr>
            <a:lvl2pPr>
              <a:defRPr>
                <a:solidFill>
                  <a:schemeClr val="bg1"/>
                </a:solidFill>
              </a:defRPr>
            </a:lvl2pPr>
            <a:lvl3pPr>
              <a:defRPr>
                <a:solidFill>
                  <a:schemeClr val="bg1"/>
                </a:solidFill>
              </a:defRPr>
            </a:lvl3pPr>
            <a:lvl4pPr>
              <a:defRPr baseline="0">
                <a:solidFill>
                  <a:schemeClr val="bg1"/>
                </a:solidFill>
              </a:defRPr>
            </a:lvl4pPr>
            <a:lvl5pPr>
              <a:defRPr>
                <a:solidFill>
                  <a:schemeClr val="bg1"/>
                </a:solidFill>
              </a:defRPr>
            </a:lvl5pPr>
            <a:lvl6pPr>
              <a:defRPr/>
            </a:lvl6pPr>
          </a:lstStyle>
          <a:p>
            <a:pPr lvl="0"/>
            <a:r>
              <a:rPr lang="fr-FR" noProof="0"/>
              <a:t>Cliquez pour saisir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Tree>
    <p:extLst>
      <p:ext uri="{BB962C8B-B14F-4D97-AF65-F5344CB8AC3E}">
        <p14:creationId xmlns:p14="http://schemas.microsoft.com/office/powerpoint/2010/main" val="274777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slide"/>
          <p:cNvSpPr>
            <a:spLocks noGrp="1"/>
          </p:cNvSpPr>
          <p:nvPr>
            <p:ph type="ctrTitle" hasCustomPrompt="1"/>
          </p:nvPr>
        </p:nvSpPr>
        <p:spPr>
          <a:xfrm>
            <a:off x="313535" y="267618"/>
            <a:ext cx="4829289" cy="2844215"/>
          </a:xfrm>
        </p:spPr>
        <p:txBody>
          <a:bodyPr>
            <a:noAutofit/>
          </a:bodyPr>
          <a:lstStyle>
            <a:lvl1pPr algn="l">
              <a:lnSpc>
                <a:spcPct val="85000"/>
              </a:lnSpc>
              <a:defRPr sz="3600" baseline="0">
                <a:solidFill>
                  <a:schemeClr val="bg1"/>
                </a:solidFill>
              </a:defRPr>
            </a:lvl1pPr>
          </a:lstStyle>
          <a:p>
            <a:r>
              <a:rPr lang="fr-FR" noProof="0"/>
              <a:t>Modifiez le texte du masque</a:t>
            </a:r>
          </a:p>
        </p:txBody>
      </p:sp>
      <p:sp>
        <p:nvSpPr>
          <p:cNvPr id="17" name="Texte droite"/>
          <p:cNvSpPr>
            <a:spLocks noGrp="1"/>
          </p:cNvSpPr>
          <p:nvPr>
            <p:ph type="body" sz="quarter" idx="16" hasCustomPrompt="1"/>
          </p:nvPr>
        </p:nvSpPr>
        <p:spPr>
          <a:xfrm>
            <a:off x="5800726" y="267618"/>
            <a:ext cx="3028950" cy="3888307"/>
          </a:xfrm>
        </p:spPr>
        <p:txBody>
          <a:bodyPr/>
          <a:lstStyle>
            <a:lvl1pPr>
              <a:defRPr b="0" i="0" baseline="0">
                <a:latin typeface="Verdana" panose="020B0604030504040204" pitchFamily="34" charset="0"/>
                <a:ea typeface="Verdana" panose="020B0604030504040204" pitchFamily="34" charset="0"/>
                <a:cs typeface="Verdana" panose="020B0604030504040204" pitchFamily="34" charset="0"/>
              </a:defRPr>
            </a:lvl1pPr>
            <a:lvl2pPr>
              <a:defRPr/>
            </a:lvl2pPr>
          </a:lstStyle>
          <a:p>
            <a:pPr lvl="0"/>
            <a:r>
              <a:rPr lang="fr-FR" noProof="0"/>
              <a:t>Modifiez le texte</a:t>
            </a:r>
          </a:p>
          <a:p>
            <a:pPr lvl="1"/>
            <a:r>
              <a:rPr lang="fr-FR" noProof="0"/>
              <a:t>Deuxième niveau</a:t>
            </a:r>
          </a:p>
        </p:txBody>
      </p:sp>
      <p:sp>
        <p:nvSpPr>
          <p:cNvPr id="16" name="Auteurs de la formation"/>
          <p:cNvSpPr>
            <a:spLocks noGrp="1"/>
          </p:cNvSpPr>
          <p:nvPr>
            <p:ph type="subTitle" idx="1" hasCustomPrompt="1"/>
          </p:nvPr>
        </p:nvSpPr>
        <p:spPr>
          <a:xfrm>
            <a:off x="314325" y="3189770"/>
            <a:ext cx="4827547" cy="966156"/>
          </a:xfrm>
        </p:spPr>
        <p:txBody>
          <a:bodyPr/>
          <a:lstStyle>
            <a:lvl1pPr marL="0" indent="0" algn="l">
              <a:buNone/>
              <a:defRPr baseline="0">
                <a:solidFill>
                  <a:schemeClr val="bg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Cliquez pour indiquer le nom du présentateur</a:t>
            </a:r>
          </a:p>
        </p:txBody>
      </p:sp>
      <p:grpSp>
        <p:nvGrpSpPr>
          <p:cNvPr id="3" name="Logo Orange"/>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grpSp>
    </p:spTree>
    <p:extLst>
      <p:ext uri="{BB962C8B-B14F-4D97-AF65-F5344CB8AC3E}">
        <p14:creationId xmlns:p14="http://schemas.microsoft.com/office/powerpoint/2010/main" val="747094129"/>
      </p:ext>
    </p:extLst>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titre a11y">
    <p:spTree>
      <p:nvGrpSpPr>
        <p:cNvPr id="1" name=""/>
        <p:cNvGrpSpPr/>
        <p:nvPr/>
      </p:nvGrpSpPr>
      <p:grpSpPr>
        <a:xfrm>
          <a:off x="0" y="0"/>
          <a:ext cx="0" cy="0"/>
          <a:chOff x="0" y="0"/>
          <a:chExt cx="0" cy="0"/>
        </a:xfrm>
      </p:grpSpPr>
      <p:sp>
        <p:nvSpPr>
          <p:cNvPr id="16" name="Auteurs formation"/>
          <p:cNvSpPr>
            <a:spLocks noGrp="1"/>
          </p:cNvSpPr>
          <p:nvPr>
            <p:ph type="subTitle" idx="1" hasCustomPrompt="1"/>
          </p:nvPr>
        </p:nvSpPr>
        <p:spPr>
          <a:xfrm>
            <a:off x="314325" y="3189770"/>
            <a:ext cx="4827547" cy="966156"/>
          </a:xfrm>
        </p:spPr>
        <p:txBody>
          <a:bodyPr/>
          <a:lstStyle>
            <a:lvl1pPr marL="0" indent="0" algn="l">
              <a:buNone/>
              <a:defRPr baseline="0">
                <a:solidFill>
                  <a:schemeClr val="bg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2700">
              <a:lnSpc>
                <a:spcPct val="100000"/>
              </a:lnSpc>
              <a:spcBef>
                <a:spcPts val="434"/>
              </a:spcBef>
            </a:pPr>
            <a:r>
              <a:rPr lang="fr-FR" sz="1400" b="1">
                <a:solidFill>
                  <a:srgbClr val="FFFFFF"/>
                </a:solidFill>
                <a:latin typeface="Verdana" panose="020B0604030504040204" pitchFamily="34" charset="0"/>
                <a:ea typeface="Verdana" panose="020B0604030504040204" pitchFamily="34" charset="0"/>
                <a:cs typeface="Helvetica 55 Roman"/>
              </a:rPr>
              <a:t>Cliquez pour indiquer les auteurs de la formation</a:t>
            </a:r>
            <a:endParaRPr lang="fr-FR" sz="1400" spc="-25">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re slide"/>
          <p:cNvSpPr>
            <a:spLocks noGrp="1"/>
          </p:cNvSpPr>
          <p:nvPr>
            <p:ph type="ctrTitle" hasCustomPrompt="1"/>
          </p:nvPr>
        </p:nvSpPr>
        <p:spPr>
          <a:xfrm>
            <a:off x="313535" y="267618"/>
            <a:ext cx="4829289" cy="2844215"/>
          </a:xfrm>
        </p:spPr>
        <p:txBody>
          <a:bodyPr>
            <a:noAutofit/>
          </a:bodyPr>
          <a:lstStyle>
            <a:lvl1pPr algn="l">
              <a:lnSpc>
                <a:spcPct val="85000"/>
              </a:lnSpc>
              <a:defRPr sz="3600" baseline="0">
                <a:solidFill>
                  <a:schemeClr val="bg1"/>
                </a:solidFill>
              </a:defRPr>
            </a:lvl1pPr>
          </a:lstStyle>
          <a:p>
            <a:r>
              <a:rPr lang="fr-FR" noProof="0"/>
              <a:t>Cliquer pour indiquer le titre de la formation</a:t>
            </a:r>
          </a:p>
        </p:txBody>
      </p:sp>
      <p:pic>
        <p:nvPicPr>
          <p:cNvPr id="4" name="Image - Horloge" descr="Durée de la formation :">
            <a:extLst>
              <a:ext uri="{FF2B5EF4-FFF2-40B4-BE49-F238E27FC236}">
                <a16:creationId xmlns:a16="http://schemas.microsoft.com/office/drawing/2014/main" id="{C2E0D47A-68E1-4FAE-07E1-63E24D563992}"/>
              </a:ext>
            </a:extLst>
          </p:cNvPr>
          <p:cNvPicPr>
            <a:picLocks noChangeAspect="1"/>
          </p:cNvPicPr>
          <p:nvPr userDrawn="1"/>
        </p:nvPicPr>
        <p:blipFill>
          <a:blip r:embed="rId2"/>
          <a:stretch>
            <a:fillRect/>
          </a:stretch>
        </p:blipFill>
        <p:spPr>
          <a:xfrm>
            <a:off x="7956376" y="3147814"/>
            <a:ext cx="288032" cy="288032"/>
          </a:xfrm>
          <a:prstGeom prst="rect">
            <a:avLst/>
          </a:prstGeom>
        </p:spPr>
      </p:pic>
      <p:sp>
        <p:nvSpPr>
          <p:cNvPr id="17" name="Durée formation"/>
          <p:cNvSpPr>
            <a:spLocks noGrp="1"/>
          </p:cNvSpPr>
          <p:nvPr>
            <p:ph type="body" sz="quarter" idx="16" hasCustomPrompt="1"/>
          </p:nvPr>
        </p:nvSpPr>
        <p:spPr>
          <a:xfrm>
            <a:off x="8172400" y="3189769"/>
            <a:ext cx="657276" cy="966156"/>
          </a:xfrm>
        </p:spPr>
        <p:txBody>
          <a:bodyPr/>
          <a:lstStyle>
            <a:lvl1pPr algn="r">
              <a:defRPr b="1"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a:lvl2pPr>
          </a:lstStyle>
          <a:p>
            <a:pPr lvl="0"/>
            <a:r>
              <a:rPr lang="fr-FR" noProof="0"/>
              <a:t>1h00</a:t>
            </a:r>
          </a:p>
        </p:txBody>
      </p:sp>
      <p:grpSp>
        <p:nvGrpSpPr>
          <p:cNvPr id="3" name="Logo Orange"/>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noProof="0"/>
            </a:p>
          </p:txBody>
        </p:sp>
      </p:grpSp>
      <p:pic>
        <p:nvPicPr>
          <p:cNvPr id="5" name="Image - Accessibilité">
            <a:extLst>
              <a:ext uri="{FF2B5EF4-FFF2-40B4-BE49-F238E27FC236}">
                <a16:creationId xmlns:a16="http://schemas.microsoft.com/office/drawing/2014/main" id="{78E3196C-DCE0-35A6-4247-DB9A3AFE5665}"/>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8384" y="267618"/>
            <a:ext cx="8858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496303"/>
      </p:ext>
    </p:extLst>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5" name="Titre slide"/>
          <p:cNvSpPr>
            <a:spLocks noGrp="1"/>
          </p:cNvSpPr>
          <p:nvPr>
            <p:ph idx="1" hasCustomPrompt="1"/>
          </p:nvPr>
        </p:nvSpPr>
        <p:spPr>
          <a:xfrm>
            <a:off x="314325" y="267494"/>
            <a:ext cx="8515349" cy="4283869"/>
          </a:xfrm>
        </p:spPr>
        <p:txBody>
          <a:bodyPr/>
          <a:lstStyle>
            <a:lvl1pPr>
              <a:spcBef>
                <a:spcPts val="0"/>
              </a:spcBef>
              <a:defRPr sz="3000" b="1" i="0" baseline="0">
                <a:latin typeface="Verdana" panose="020B0604030504040204" pitchFamily="34" charset="0"/>
                <a:ea typeface="Verdana" panose="020B0604030504040204" pitchFamily="34" charset="0"/>
                <a:cs typeface="Verdana" panose="020B0604030504040204" pitchFamily="34" charset="0"/>
              </a:defRPr>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fr-FR" noProof="0"/>
              <a:t>Cliquez pour modifiez le texte</a:t>
            </a:r>
          </a:p>
          <a:p>
            <a:pPr lvl="1"/>
            <a:r>
              <a:rPr lang="fr-FR" noProof="0"/>
              <a:t>Deuxième niveau</a:t>
            </a:r>
          </a:p>
        </p:txBody>
      </p:sp>
      <p:sp>
        <p:nvSpPr>
          <p:cNvPr id="4" name="Texte - Numéro de page"/>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de section ">
    <p:spTree>
      <p:nvGrpSpPr>
        <p:cNvPr id="1" name=""/>
        <p:cNvGrpSpPr/>
        <p:nvPr/>
      </p:nvGrpSpPr>
      <p:grpSpPr>
        <a:xfrm>
          <a:off x="0" y="0"/>
          <a:ext cx="0" cy="0"/>
          <a:chOff x="0" y="0"/>
          <a:chExt cx="0" cy="0"/>
        </a:xfrm>
      </p:grpSpPr>
      <p:sp>
        <p:nvSpPr>
          <p:cNvPr id="8" name="Titre slide"/>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4800" b="1" i="0" baseline="0">
                <a:latin typeface="Verdana" panose="020B0604030504040204" pitchFamily="34" charset="0"/>
                <a:ea typeface="Verdana" panose="020B0604030504040204" pitchFamily="34" charset="0"/>
                <a:cs typeface="Verdana" panose="020B0604030504040204" pitchFamily="34" charset="0"/>
              </a:defRPr>
            </a:lvl1pPr>
            <a:lvl2pPr>
              <a:lnSpc>
                <a:spcPct val="85000"/>
              </a:lnSpc>
              <a:spcBef>
                <a:spcPts val="0"/>
              </a:spcBef>
              <a:defRPr sz="4800"/>
            </a:lvl2pPr>
            <a:lvl3pPr>
              <a:defRPr sz="5500"/>
            </a:lvl3pPr>
            <a:lvl4pPr>
              <a:defRPr sz="5500"/>
            </a:lvl4pPr>
            <a:lvl5pPr>
              <a:defRPr sz="5500"/>
            </a:lvl5pPr>
          </a:lstStyle>
          <a:p>
            <a:pPr lvl="0"/>
            <a:r>
              <a:rPr lang="fr-FR" noProof="0"/>
              <a:t>Cliquez pour ajouter un nom de section</a:t>
            </a:r>
          </a:p>
          <a:p>
            <a:pPr lvl="1"/>
            <a:r>
              <a:rPr lang="fr-FR" noProof="0"/>
              <a:t>Deuxième niveau</a:t>
            </a:r>
          </a:p>
        </p:txBody>
      </p:sp>
      <p:sp>
        <p:nvSpPr>
          <p:cNvPr id="4" name="Texte - Numéro de page"/>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pic>
        <p:nvPicPr>
          <p:cNvPr id="2" name="Image">
            <a:extLst>
              <a:ext uri="{FF2B5EF4-FFF2-40B4-BE49-F238E27FC236}">
                <a16:creationId xmlns:a16="http://schemas.microsoft.com/office/drawing/2014/main" id="{86B9EE74-A44F-D540-B6BC-955093EC6204}"/>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10895" y="2571750"/>
            <a:ext cx="3819336" cy="1785574"/>
          </a:xfrm>
          <a:prstGeom prst="rect">
            <a:avLst/>
          </a:prstGeom>
        </p:spPr>
      </p:pic>
    </p:spTree>
    <p:extLst>
      <p:ext uri="{BB962C8B-B14F-4D97-AF65-F5344CB8AC3E}">
        <p14:creationId xmlns:p14="http://schemas.microsoft.com/office/powerpoint/2010/main" val="62480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7" name="Title slide"/>
          <p:cNvSpPr>
            <a:spLocks noGrp="1"/>
          </p:cNvSpPr>
          <p:nvPr>
            <p:ph type="title" hasCustomPrompt="1"/>
          </p:nvPr>
        </p:nvSpPr>
        <p:spPr>
          <a:xfrm>
            <a:off x="313199" y="268288"/>
            <a:ext cx="8516475" cy="741362"/>
          </a:xfrm>
        </p:spPr>
        <p:txBody>
          <a:bodyPr/>
          <a:lstStyle>
            <a:lvl1pPr>
              <a:defRPr baseline="0"/>
            </a:lvl1pPr>
          </a:lstStyle>
          <a:p>
            <a:r>
              <a:rPr lang="fr-FR" noProof="0"/>
              <a:t>Cliquez pour modifiez le titre</a:t>
            </a:r>
          </a:p>
        </p:txBody>
      </p:sp>
      <p:sp>
        <p:nvSpPr>
          <p:cNvPr id="3" name="Texte gauche"/>
          <p:cNvSpPr>
            <a:spLocks noGrp="1"/>
          </p:cNvSpPr>
          <p:nvPr>
            <p:ph sz="half" idx="1" hasCustomPrompt="1"/>
          </p:nvPr>
        </p:nvSpPr>
        <p:spPr>
          <a:xfrm>
            <a:off x="313200" y="1181100"/>
            <a:ext cx="3968055" cy="3370262"/>
          </a:xfrm>
        </p:spPr>
        <p:txBody>
          <a:bodyPr>
            <a:normAutofit/>
          </a:bodyPr>
          <a:lstStyle>
            <a:lvl1pPr>
              <a:defRPr sz="1600" baseline="0"/>
            </a:lvl1pPr>
            <a:lvl2pPr>
              <a:defRPr sz="1600" baseline="0">
                <a:solidFill>
                  <a:schemeClr val="bg1"/>
                </a:solidFill>
              </a:defRPr>
            </a:lvl2pPr>
            <a:lvl3pPr>
              <a:defRPr sz="1600" baseline="0">
                <a:solidFill>
                  <a:schemeClr val="bg1"/>
                </a:solidFill>
              </a:defRPr>
            </a:lvl3pPr>
            <a:lvl4pPr>
              <a:defRPr sz="1600" baseline="0">
                <a:solidFill>
                  <a:schemeClr val="bg1"/>
                </a:solidFill>
              </a:defRPr>
            </a:lvl4pPr>
            <a:lvl5pPr>
              <a:buClr>
                <a:schemeClr val="bg1"/>
              </a:buClr>
              <a:defRPr sz="1400" baseline="0">
                <a:solidFill>
                  <a:schemeClr val="bg1"/>
                </a:solidFill>
              </a:defRPr>
            </a:lvl5pPr>
            <a:lvl6pPr>
              <a:defRPr sz="1400"/>
            </a:lvl6pPr>
            <a:lvl7pPr>
              <a:defRPr sz="1800"/>
            </a:lvl7pPr>
            <a:lvl8pPr>
              <a:defRPr sz="1800"/>
            </a:lvl8pPr>
            <a:lvl9pPr>
              <a:defRPr sz="1800"/>
            </a:lvl9pPr>
          </a:lstStyle>
          <a:p>
            <a:pPr lvl="0"/>
            <a:r>
              <a:rPr lang="fr-FR" noProof="0"/>
              <a:t>Modifiez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Texte droite"/>
          <p:cNvSpPr>
            <a:spLocks noGrp="1"/>
          </p:cNvSpPr>
          <p:nvPr>
            <p:ph sz="half" idx="2" hasCustomPrompt="1"/>
          </p:nvPr>
        </p:nvSpPr>
        <p:spPr>
          <a:xfrm>
            <a:off x="4864795" y="1181100"/>
            <a:ext cx="3964880" cy="3370262"/>
          </a:xfrm>
        </p:spPr>
        <p:txBody>
          <a:bodyPr>
            <a:normAutofit/>
          </a:bodyPr>
          <a:lstStyle>
            <a:lvl1pPr>
              <a:defRPr sz="1600"/>
            </a:lvl1pPr>
            <a:lvl2pPr>
              <a:defRPr sz="1600">
                <a:solidFill>
                  <a:schemeClr val="bg1"/>
                </a:solidFill>
              </a:defRPr>
            </a:lvl2pPr>
            <a:lvl3pPr>
              <a:defRPr sz="1600">
                <a:solidFill>
                  <a:schemeClr val="bg1"/>
                </a:solidFill>
              </a:defRPr>
            </a:lvl3pPr>
            <a:lvl4pPr>
              <a:defRPr sz="1600">
                <a:solidFill>
                  <a:schemeClr val="bg1"/>
                </a:solidFill>
              </a:defRPr>
            </a:lvl4pPr>
            <a:lvl5pPr>
              <a:buClr>
                <a:schemeClr val="bg1"/>
              </a:buClr>
              <a:defRPr sz="1400">
                <a:solidFill>
                  <a:schemeClr val="bg1"/>
                </a:solidFill>
              </a:defRPr>
            </a:lvl5pPr>
            <a:lvl6pPr>
              <a:defRPr sz="1400"/>
            </a:lvl6pPr>
            <a:lvl7pPr>
              <a:defRPr sz="1800"/>
            </a:lvl7pPr>
            <a:lvl8pPr>
              <a:defRPr sz="1800"/>
            </a:lvl8pPr>
            <a:lvl9pPr>
              <a:defRPr sz="1800"/>
            </a:lvl9pPr>
          </a:lstStyle>
          <a:p>
            <a:pPr lvl="0"/>
            <a:r>
              <a:rPr lang="fr-FR" noProof="0"/>
              <a:t>Modifiez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6" name="Texte - Numéro de page"/>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slide"/>
          <p:cNvSpPr>
            <a:spLocks noGrp="1"/>
          </p:cNvSpPr>
          <p:nvPr>
            <p:ph type="title" hasCustomPrompt="1"/>
          </p:nvPr>
        </p:nvSpPr>
        <p:spPr/>
        <p:txBody>
          <a:bodyPr/>
          <a:lstStyle>
            <a:lvl1pPr>
              <a:defRPr/>
            </a:lvl1pPr>
          </a:lstStyle>
          <a:p>
            <a:r>
              <a:rPr lang="fr-FR" noProof="0"/>
              <a:t>Cliquez pour modifiez le titre</a:t>
            </a:r>
          </a:p>
        </p:txBody>
      </p:sp>
      <p:sp>
        <p:nvSpPr>
          <p:cNvPr id="5" name="Texte - Numéro de page"/>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fr-FR" noProof="0"/>
              <a:t>Cliquez ici pour saisir le titre</a:t>
            </a:r>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fr-FR" noProof="0"/>
              <a:t>Modifier le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9" name="Page number Placeholder 3"/>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a:ln>
                <a:noFill/>
              </a:ln>
              <a:solidFill>
                <a:schemeClr val="bg1"/>
              </a:solidFill>
              <a:effectLst/>
              <a:uLnTx/>
              <a:uFillTx/>
              <a:latin typeface="Helvetica 75 Bold" panose="020B0804020202020204" pitchFamily="34" charset="0"/>
              <a:ea typeface="+mn-ea"/>
              <a:cs typeface="+mn-cs"/>
            </a:endParaRPr>
          </a:p>
        </p:txBody>
      </p:sp>
      <p:sp>
        <p:nvSpPr>
          <p:cNvPr id="4" name="MSIPCMContentMarking" descr="{&quot;HashCode&quot;:6032642,&quot;Placement&quot;:&quot;Footer&quot;,&quot;Top&quot;:387.034332,&quot;Left&quot;:320.845978,&quot;SlideWidth&quot;:720,&quot;SlideHeight&quot;:405}">
            <a:extLst>
              <a:ext uri="{FF2B5EF4-FFF2-40B4-BE49-F238E27FC236}">
                <a16:creationId xmlns:a16="http://schemas.microsoft.com/office/drawing/2014/main" id="{1FF1A567-A3C8-4B70-BAC6-4BDC43847A57}"/>
              </a:ext>
            </a:extLst>
          </p:cNvPr>
          <p:cNvSpPr txBox="1"/>
          <p:nvPr userDrawn="1"/>
        </p:nvSpPr>
        <p:spPr>
          <a:xfrm>
            <a:off x="4074744" y="4915336"/>
            <a:ext cx="994512" cy="228163"/>
          </a:xfrm>
          <a:prstGeom prst="rect">
            <a:avLst/>
          </a:prstGeom>
        </p:spPr>
        <p:txBody>
          <a:bodyPr vert="horz" wrap="square" lIns="0" tIns="0" rIns="0" bIns="0" rtlCol="0" anchor="ctr" anchorCtr="1">
            <a:spAutoFit/>
          </a:bodyPr>
          <a:lstStyle/>
          <a:p>
            <a:pPr algn="ctr">
              <a:spcBef>
                <a:spcPts val="0"/>
              </a:spcBef>
              <a:spcAft>
                <a:spcPts val="0"/>
              </a:spcAft>
            </a:pPr>
            <a:r>
              <a:rPr lang="fr-FR" sz="800">
                <a:solidFill>
                  <a:srgbClr val="ED7D31"/>
                </a:solidFill>
                <a:latin typeface="Calibri" panose="020F0502020204030204" pitchFamily="34" charset="0"/>
              </a:rPr>
              <a:t>Orange </a:t>
            </a:r>
            <a:r>
              <a:rPr lang="fr-FR" sz="800" err="1">
                <a:solidFill>
                  <a:srgbClr val="ED7D31"/>
                </a:solidFill>
                <a:latin typeface="Calibri" panose="020F0502020204030204" pitchFamily="34" charset="0"/>
              </a:rPr>
              <a:t>Restricted</a:t>
            </a:r>
            <a:endParaRPr lang="fr-FR" sz="800">
              <a:solidFill>
                <a:srgbClr val="ED7D31"/>
              </a:solidFill>
              <a:latin typeface="Calibri" panose="020F0502020204030204" pitchFamily="34" charset="0"/>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70" r:id="rId1"/>
    <p:sldLayoutId id="2147483660" r:id="rId2"/>
    <p:sldLayoutId id="2147483669" r:id="rId3"/>
    <p:sldLayoutId id="2147483659" r:id="rId4"/>
    <p:sldLayoutId id="2147483671" r:id="rId5"/>
    <p:sldLayoutId id="2147483665" r:id="rId6"/>
    <p:sldLayoutId id="2147483664" r:id="rId7"/>
    <p:sldLayoutId id="2147483661" r:id="rId8"/>
    <p:sldLayoutId id="2147483662" r:id="rId9"/>
    <p:sldLayoutId id="2147483663" r:id="rId10"/>
    <p:sldLayoutId id="2147483666" r:id="rId11"/>
    <p:sldLayoutId id="2147483668" r:id="rId12"/>
  </p:sldLayoutIdLst>
  <p:hf sldNum="0" hdr="0" dt="0"/>
  <p:txStyles>
    <p:titleStyle>
      <a:lvl1pPr marL="0" indent="0" algn="l" defTabSz="914400" rtl="0" eaLnBrk="1" latinLnBrk="0" hangingPunct="1">
        <a:lnSpc>
          <a:spcPct val="90000"/>
        </a:lnSpc>
        <a:spcBef>
          <a:spcPct val="0"/>
        </a:spcBef>
        <a:buNone/>
        <a:defRPr sz="2000" b="1" kern="1200" spc="-20" baseline="0">
          <a:solidFill>
            <a:schemeClr val="bg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600" b="1" i="0" kern="1200" spc="-20" baseline="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80975" indent="-180975" algn="l" defTabSz="914400" rtl="0" eaLnBrk="1" latinLnBrk="0" hangingPunct="1">
        <a:lnSpc>
          <a:spcPct val="90000"/>
        </a:lnSpc>
        <a:spcBef>
          <a:spcPts val="600"/>
        </a:spcBef>
        <a:spcAft>
          <a:spcPts val="600"/>
        </a:spcAft>
        <a:buClr>
          <a:schemeClr val="bg2"/>
        </a:buClr>
        <a:buFont typeface="Wingdings" panose="05000000000000000000" pitchFamily="2" charset="2"/>
        <a:buChar char="§"/>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407988" indent="-190500" algn="l" defTabSz="914400" rtl="0" eaLnBrk="1" latinLnBrk="0" hangingPunct="1">
        <a:lnSpc>
          <a:spcPct val="90000"/>
        </a:lnSpc>
        <a:spcBef>
          <a:spcPct val="20000"/>
        </a:spcBef>
        <a:spcAft>
          <a:spcPts val="600"/>
        </a:spcAft>
        <a:buFont typeface="Arial" panose="020B0604020202020204" pitchFamily="34" charset="0"/>
        <a:buChar char="–"/>
        <a:defRPr sz="16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595313" indent="-173038" algn="l" defTabSz="914400" rtl="0" eaLnBrk="1" latinLnBrk="0" hangingPunct="1">
        <a:lnSpc>
          <a:spcPct val="90000"/>
        </a:lnSpc>
        <a:spcBef>
          <a:spcPct val="20000"/>
        </a:spcBef>
        <a:buClr>
          <a:schemeClr val="bg1"/>
        </a:buClr>
        <a:buFont typeface="Arial" panose="020B0604020202020204" pitchFamily="34" charset="0"/>
        <a:buChar char="–"/>
        <a:defRPr sz="14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800100" indent="-190500" algn="l" defTabSz="914400" rtl="0" eaLnBrk="1" latinLnBrk="0" hangingPunct="1">
        <a:spcBef>
          <a:spcPct val="20000"/>
        </a:spcBef>
        <a:buFont typeface="Arial" panose="020B0604020202020204" pitchFamily="34" charset="0"/>
        <a:buChar char="–"/>
        <a:defRPr sz="1400" b="0" i="0" kern="1200" baseline="0">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fr-FR" noProof="0"/>
              <a:t>Cliquez ici pour saisir le titre</a:t>
            </a:r>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fr-FR" noProof="0"/>
              <a:t>Modifier le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a:ln>
                <a:noFill/>
              </a:ln>
              <a:solidFill>
                <a:schemeClr val="bg1"/>
              </a:solidFill>
              <a:effectLst/>
              <a:uLnTx/>
              <a:uFillTx/>
              <a:latin typeface="Helvetica 75 Bold" panose="020B0804020202020204" pitchFamily="34" charset="0"/>
              <a:ea typeface="+mn-ea"/>
              <a:cs typeface="+mn-cs"/>
            </a:endParaRPr>
          </a:p>
        </p:txBody>
      </p:sp>
      <p:sp>
        <p:nvSpPr>
          <p:cNvPr id="4" name="MSIPCMContentMarking" descr="{&quot;HashCode&quot;:6032642,&quot;Placement&quot;:&quot;Footer&quot;,&quot;Top&quot;:387.034332,&quot;Left&quot;:320.845978,&quot;SlideWidth&quot;:720,&quot;SlideHeight&quot;:405}">
            <a:extLst>
              <a:ext uri="{FF2B5EF4-FFF2-40B4-BE49-F238E27FC236}">
                <a16:creationId xmlns:a16="http://schemas.microsoft.com/office/drawing/2014/main" id="{1FF1A567-A3C8-4B70-BAC6-4BDC43847A57}"/>
              </a:ext>
            </a:extLst>
          </p:cNvPr>
          <p:cNvSpPr txBox="1"/>
          <p:nvPr userDrawn="1"/>
        </p:nvSpPr>
        <p:spPr>
          <a:xfrm>
            <a:off x="4074744" y="4915336"/>
            <a:ext cx="994512" cy="228163"/>
          </a:xfrm>
          <a:prstGeom prst="rect">
            <a:avLst/>
          </a:prstGeom>
        </p:spPr>
        <p:txBody>
          <a:bodyPr vert="horz" wrap="square" lIns="0" tIns="0" rIns="0" bIns="0" rtlCol="0" anchor="ctr" anchorCtr="1">
            <a:spAutoFit/>
          </a:bodyPr>
          <a:lstStyle/>
          <a:p>
            <a:pPr algn="ctr">
              <a:spcBef>
                <a:spcPts val="0"/>
              </a:spcBef>
              <a:spcAft>
                <a:spcPts val="0"/>
              </a:spcAft>
            </a:pPr>
            <a:r>
              <a:rPr lang="fr-FR" sz="800">
                <a:solidFill>
                  <a:srgbClr val="ED7D31"/>
                </a:solidFill>
                <a:latin typeface="Calibri" panose="020F0502020204030204" pitchFamily="34" charset="0"/>
              </a:rPr>
              <a:t>Orange </a:t>
            </a:r>
            <a:r>
              <a:rPr lang="fr-FR" sz="800" err="1">
                <a:solidFill>
                  <a:srgbClr val="ED7D31"/>
                </a:solidFill>
                <a:latin typeface="Calibri" panose="020F0502020204030204" pitchFamily="34" charset="0"/>
              </a:rPr>
              <a:t>Restricted</a:t>
            </a:r>
            <a:endParaRPr lang="fr-FR" sz="800">
              <a:solidFill>
                <a:srgbClr val="ED7D31"/>
              </a:solidFill>
              <a:latin typeface="Calibri" panose="020F0502020204030204" pitchFamily="34" charset="0"/>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76"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b="1" kern="1200" spc="-20" baseline="0">
          <a:solidFill>
            <a:schemeClr val="bg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b="1" i="0" kern="1200" spc="-20" baseline="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407988" indent="-190500" algn="l" defTabSz="914400" rtl="0" eaLnBrk="1" latinLnBrk="0" hangingPunct="1">
        <a:lnSpc>
          <a:spcPct val="90000"/>
        </a:lnSpc>
        <a:spcBef>
          <a:spcPct val="20000"/>
        </a:spcBef>
        <a:buFont typeface="Arial" panose="020B0604020202020204" pitchFamily="34" charset="0"/>
        <a:buChar char="–"/>
        <a:defRPr sz="14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595313" indent="-173038" algn="l" defTabSz="914400" rtl="0" eaLnBrk="1" latinLnBrk="0" hangingPunct="1">
        <a:lnSpc>
          <a:spcPct val="90000"/>
        </a:lnSpc>
        <a:spcBef>
          <a:spcPct val="20000"/>
        </a:spcBef>
        <a:buClr>
          <a:schemeClr val="bg1"/>
        </a:buClr>
        <a:buFont typeface="Arial" panose="020B0604020202020204" pitchFamily="34" charset="0"/>
        <a:buChar char="–"/>
        <a:defRPr sz="14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800100" indent="-190500" algn="l" defTabSz="914400" rtl="0" eaLnBrk="1" latinLnBrk="0" hangingPunct="1">
        <a:spcBef>
          <a:spcPct val="20000"/>
        </a:spcBef>
        <a:buFont typeface="Arial" panose="020B0604020202020204" pitchFamily="34" charset="0"/>
        <a:buChar char="–"/>
        <a:defRPr sz="1400" b="0" i="0" kern="1200" baseline="0">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fr-FR" noProof="0"/>
              <a:t>Cliquez ici pour saisir le titre</a:t>
            </a:r>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fr-FR" noProof="0"/>
              <a:t>Modifier le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9" name="Page number Placeholder 3"/>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a:ln>
                <a:noFill/>
              </a:ln>
              <a:solidFill>
                <a:schemeClr val="bg1"/>
              </a:solidFill>
              <a:effectLst/>
              <a:uLnTx/>
              <a:uFillTx/>
              <a:latin typeface="Helvetica 75 Bold" panose="020B0804020202020204" pitchFamily="34" charset="0"/>
              <a:ea typeface="+mn-ea"/>
              <a:cs typeface="+mn-cs"/>
            </a:endParaRPr>
          </a:p>
        </p:txBody>
      </p:sp>
      <p:sp>
        <p:nvSpPr>
          <p:cNvPr id="4" name="MSIPCMContentMarking" descr="{&quot;HashCode&quot;:6032642,&quot;Placement&quot;:&quot;Footer&quot;,&quot;Top&quot;:387.034332,&quot;Left&quot;:320.845978,&quot;SlideWidth&quot;:720,&quot;SlideHeight&quot;:405}">
            <a:extLst>
              <a:ext uri="{FF2B5EF4-FFF2-40B4-BE49-F238E27FC236}">
                <a16:creationId xmlns:a16="http://schemas.microsoft.com/office/drawing/2014/main" id="{1FF1A567-A3C8-4B70-BAC6-4BDC43847A57}"/>
              </a:ext>
            </a:extLst>
          </p:cNvPr>
          <p:cNvSpPr txBox="1"/>
          <p:nvPr userDrawn="1"/>
        </p:nvSpPr>
        <p:spPr>
          <a:xfrm>
            <a:off x="4074744" y="4915336"/>
            <a:ext cx="994512" cy="228163"/>
          </a:xfrm>
          <a:prstGeom prst="rect">
            <a:avLst/>
          </a:prstGeom>
        </p:spPr>
        <p:txBody>
          <a:bodyPr vert="horz" wrap="square" lIns="0" tIns="0" rIns="0" bIns="0" rtlCol="0" anchor="ctr" anchorCtr="1">
            <a:spAutoFit/>
          </a:bodyPr>
          <a:lstStyle/>
          <a:p>
            <a:pPr algn="ctr">
              <a:spcBef>
                <a:spcPts val="0"/>
              </a:spcBef>
              <a:spcAft>
                <a:spcPts val="0"/>
              </a:spcAft>
            </a:pPr>
            <a:r>
              <a:rPr lang="fr-FR" sz="800">
                <a:solidFill>
                  <a:srgbClr val="ED7D31"/>
                </a:solidFill>
                <a:latin typeface="Calibri" panose="020F0502020204030204" pitchFamily="34" charset="0"/>
              </a:rPr>
              <a:t>Orange </a:t>
            </a:r>
            <a:r>
              <a:rPr lang="fr-FR" sz="800" err="1">
                <a:solidFill>
                  <a:srgbClr val="ED7D31"/>
                </a:solidFill>
                <a:latin typeface="Calibri" panose="020F0502020204030204" pitchFamily="34" charset="0"/>
              </a:rPr>
              <a:t>Restricted</a:t>
            </a:r>
            <a:endParaRPr lang="fr-FR" sz="800">
              <a:solidFill>
                <a:srgbClr val="ED7D31"/>
              </a:solidFill>
              <a:latin typeface="Calibri" panose="020F0502020204030204" pitchFamily="34" charset="0"/>
            </a:endParaRPr>
          </a:p>
        </p:txBody>
      </p:sp>
    </p:spTree>
    <p:extLst>
      <p:ext uri="{BB962C8B-B14F-4D97-AF65-F5344CB8AC3E}">
        <p14:creationId xmlns:p14="http://schemas.microsoft.com/office/powerpoint/2010/main" val="37606875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b="1" kern="1200" spc="-20" baseline="0">
          <a:solidFill>
            <a:schemeClr val="bg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600" b="1" i="0" kern="1200" spc="-20" baseline="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80975" indent="-180975" algn="l" defTabSz="914400" rtl="0" eaLnBrk="1" latinLnBrk="0" hangingPunct="1">
        <a:lnSpc>
          <a:spcPct val="90000"/>
        </a:lnSpc>
        <a:spcBef>
          <a:spcPts val="600"/>
        </a:spcBef>
        <a:spcAft>
          <a:spcPts val="600"/>
        </a:spcAft>
        <a:buClr>
          <a:schemeClr val="bg2"/>
        </a:buClr>
        <a:buFont typeface="Wingdings" panose="05000000000000000000" pitchFamily="2" charset="2"/>
        <a:buChar char="§"/>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407988" indent="-190500" algn="l" defTabSz="914400" rtl="0" eaLnBrk="1" latinLnBrk="0" hangingPunct="1">
        <a:lnSpc>
          <a:spcPct val="90000"/>
        </a:lnSpc>
        <a:spcBef>
          <a:spcPct val="20000"/>
        </a:spcBef>
        <a:spcAft>
          <a:spcPts val="600"/>
        </a:spcAft>
        <a:buFont typeface="Arial" panose="020B0604020202020204" pitchFamily="34" charset="0"/>
        <a:buChar char="–"/>
        <a:defRPr sz="16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595313" indent="-173038" algn="l" defTabSz="914400" rtl="0" eaLnBrk="1" latinLnBrk="0" hangingPunct="1">
        <a:lnSpc>
          <a:spcPct val="90000"/>
        </a:lnSpc>
        <a:spcBef>
          <a:spcPct val="20000"/>
        </a:spcBef>
        <a:buClr>
          <a:schemeClr val="bg1"/>
        </a:buClr>
        <a:buFont typeface="Arial" panose="020B0604020202020204" pitchFamily="34" charset="0"/>
        <a:buChar char="–"/>
        <a:defRPr sz="14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800100" indent="-190500" algn="l" defTabSz="914400" rtl="0" eaLnBrk="1" latinLnBrk="0" hangingPunct="1">
        <a:spcBef>
          <a:spcPct val="20000"/>
        </a:spcBef>
        <a:buFont typeface="Arial" panose="020B0604020202020204" pitchFamily="34" charset="0"/>
        <a:buChar char="–"/>
        <a:defRPr sz="1400" b="0" i="0" kern="1200" baseline="0">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ccessibility.support@orange.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ave.webaim.org/extension/"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www.ssa.gov/accessibility/andi/help/install.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a11y-guidelines.orange.com/fr/"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pratique.itn.ftgroup/" TargetMode="External"/><Relationship Id="rId3" Type="http://schemas.openxmlformats.org/officeDocument/2006/relationships/hyperlink" Target="http://a11y-guidelines.orange.com/" TargetMode="External"/><Relationship Id="rId7" Type="http://schemas.openxmlformats.org/officeDocument/2006/relationships/hyperlink" Target="https://www.paciellogroup.com/resources/contrastanalyser/" TargetMode="External"/><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hyperlink" Target="http://boosted.orange.com/" TargetMode="External"/><Relationship Id="rId5" Type="http://schemas.openxmlformats.org/officeDocument/2006/relationships/hyperlink" Target="https://design.orange.com/fr/" TargetMode="External"/><Relationship Id="rId4" Type="http://schemas.openxmlformats.org/officeDocument/2006/relationships/hyperlink" Target="https://www.w3.org/TR/WCAG21/"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deque.com/axe/"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damiengomez.github.io/red-queen"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1D55921A-73C7-2E06-D2F6-84E8368C74DD}"/>
              </a:ext>
            </a:extLst>
          </p:cNvPr>
          <p:cNvSpPr>
            <a:spLocks noGrp="1"/>
          </p:cNvSpPr>
          <p:nvPr>
            <p:ph type="ctrTitle"/>
          </p:nvPr>
        </p:nvSpPr>
        <p:spPr/>
        <p:txBody>
          <a:bodyPr/>
          <a:lstStyle/>
          <a:p>
            <a:r>
              <a:rPr lang="fr-FR">
                <a:solidFill>
                  <a:srgbClr val="FF7900"/>
                </a:solidFill>
              </a:rPr>
              <a:t>Tester</a:t>
            </a:r>
            <a:r>
              <a:rPr lang="fr-FR"/>
              <a:t> l’accessibilité d’une solution </a:t>
            </a:r>
            <a:r>
              <a:rPr lang="fr-FR">
                <a:solidFill>
                  <a:srgbClr val="FF7900"/>
                </a:solidFill>
              </a:rPr>
              <a:t>Web</a:t>
            </a:r>
          </a:p>
        </p:txBody>
      </p:sp>
      <p:sp>
        <p:nvSpPr>
          <p:cNvPr id="4" name="Texte - Auteurs de la formation">
            <a:extLst>
              <a:ext uri="{FF2B5EF4-FFF2-40B4-BE49-F238E27FC236}">
                <a16:creationId xmlns:a16="http://schemas.microsoft.com/office/drawing/2014/main" id="{80B43356-F8A5-B26F-CA9B-A9FC5693C70B}"/>
              </a:ext>
            </a:extLst>
          </p:cNvPr>
          <p:cNvSpPr>
            <a:spLocks noGrp="1"/>
          </p:cNvSpPr>
          <p:nvPr>
            <p:ph type="subTitle" idx="1"/>
          </p:nvPr>
        </p:nvSpPr>
        <p:spPr/>
        <p:txBody>
          <a:bodyPr/>
          <a:lstStyle/>
          <a:p>
            <a:pPr marL="12700">
              <a:lnSpc>
                <a:spcPct val="100000"/>
              </a:lnSpc>
              <a:spcBef>
                <a:spcPts val="434"/>
              </a:spcBef>
            </a:pPr>
            <a:r>
              <a:rPr lang="fr-FR" sz="1400" b="1">
                <a:solidFill>
                  <a:srgbClr val="FFFFFF"/>
                </a:solidFill>
                <a:latin typeface="Verdana" panose="020B0604030504040204" pitchFamily="34" charset="0"/>
                <a:ea typeface="Verdana" panose="020B0604030504040204" pitchFamily="34" charset="0"/>
                <a:cs typeface="Helvetica 55 Roman"/>
              </a:rPr>
              <a:t>Orange</a:t>
            </a:r>
            <a:r>
              <a:rPr lang="fr-FR" sz="1400" b="1" spc="-25">
                <a:solidFill>
                  <a:srgbClr val="FFFFFF"/>
                </a:solidFill>
                <a:latin typeface="Verdana" panose="020B0604030504040204" pitchFamily="34" charset="0"/>
                <a:ea typeface="Verdana" panose="020B0604030504040204" pitchFamily="34" charset="0"/>
                <a:cs typeface="Helvetica 55 Roman"/>
              </a:rPr>
              <a:t> </a:t>
            </a:r>
            <a:r>
              <a:rPr lang="fr-FR" sz="1400" b="1">
                <a:solidFill>
                  <a:srgbClr val="FFFFFF"/>
                </a:solidFill>
                <a:latin typeface="Verdana" panose="020B0604030504040204" pitchFamily="34" charset="0"/>
                <a:ea typeface="Verdana" panose="020B0604030504040204" pitchFamily="34" charset="0"/>
                <a:cs typeface="Helvetica 55 Roman"/>
              </a:rPr>
              <a:t>/ INNOV</a:t>
            </a:r>
            <a:r>
              <a:rPr lang="fr-FR" sz="1400" b="1" spc="-30">
                <a:solidFill>
                  <a:srgbClr val="FFFFFF"/>
                </a:solidFill>
                <a:latin typeface="Verdana" panose="020B0604030504040204" pitchFamily="34" charset="0"/>
                <a:ea typeface="Verdana" panose="020B0604030504040204" pitchFamily="34" charset="0"/>
                <a:cs typeface="Helvetica 55 Roman"/>
              </a:rPr>
              <a:t> </a:t>
            </a:r>
            <a:r>
              <a:rPr lang="fr-FR" sz="1400" b="1">
                <a:solidFill>
                  <a:srgbClr val="FFFFFF"/>
                </a:solidFill>
                <a:latin typeface="Verdana" panose="020B0604030504040204" pitchFamily="34" charset="0"/>
                <a:ea typeface="Verdana" panose="020B0604030504040204" pitchFamily="34" charset="0"/>
                <a:cs typeface="Helvetica 55 Roman"/>
              </a:rPr>
              <a:t>/ IT-S</a:t>
            </a:r>
          </a:p>
          <a:p>
            <a:pPr marL="12700">
              <a:lnSpc>
                <a:spcPct val="100000"/>
              </a:lnSpc>
              <a:spcBef>
                <a:spcPts val="434"/>
              </a:spcBef>
            </a:pPr>
            <a:r>
              <a:rPr lang="fr-FR" sz="1400" b="1">
                <a:solidFill>
                  <a:srgbClr val="FFFFFF"/>
                </a:solidFill>
                <a:latin typeface="Verdana" panose="020B0604030504040204" pitchFamily="34" charset="0"/>
                <a:ea typeface="Verdana" panose="020B0604030504040204" pitchFamily="34" charset="0"/>
                <a:cs typeface="Helvetica 55 Roman"/>
              </a:rPr>
              <a:t>Centre de compétences accessibilité numérique</a:t>
            </a:r>
          </a:p>
          <a:p>
            <a:pPr marL="12700">
              <a:spcBef>
                <a:spcPts val="434"/>
              </a:spcBef>
            </a:pPr>
            <a:r>
              <a:rPr lang="fr-FR" sz="1400" spc="-25">
                <a:solidFill>
                  <a:srgbClr val="F16E00"/>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ZZZ accessibility support</a:t>
            </a:r>
            <a:endParaRPr lang="fr-FR" sz="1400" spc="-25">
              <a:solidFill>
                <a:srgbClr val="F16E00"/>
              </a:solidFill>
              <a:latin typeface="Verdana" panose="020B0604030504040204" pitchFamily="34" charset="0"/>
              <a:ea typeface="Verdana" panose="020B0604030504040204" pitchFamily="34" charset="0"/>
              <a:cs typeface="Verdana" panose="020B0604030504040204" pitchFamily="34" charset="0"/>
            </a:endParaRPr>
          </a:p>
          <a:p>
            <a:pPr marL="12700">
              <a:lnSpc>
                <a:spcPct val="100000"/>
              </a:lnSpc>
              <a:spcBef>
                <a:spcPts val="434"/>
              </a:spcBef>
            </a:pPr>
            <a:endParaRPr lang="fr-FR" sz="1400">
              <a:latin typeface="Verdana" panose="020B0604030504040204" pitchFamily="34" charset="0"/>
              <a:ea typeface="Verdana" panose="020B0604030504040204" pitchFamily="34" charset="0"/>
              <a:cs typeface="Helvetica 55 Roman"/>
            </a:endParaRPr>
          </a:p>
          <a:p>
            <a:endParaRPr lang="fr-FR" sz="1200"/>
          </a:p>
        </p:txBody>
      </p:sp>
      <p:sp>
        <p:nvSpPr>
          <p:cNvPr id="3" name="Texte - Durée formation">
            <a:extLst>
              <a:ext uri="{FF2B5EF4-FFF2-40B4-BE49-F238E27FC236}">
                <a16:creationId xmlns:a16="http://schemas.microsoft.com/office/drawing/2014/main" id="{D54216A6-3D89-0E7B-D7FF-50AFE6C2EA06}"/>
              </a:ext>
            </a:extLst>
          </p:cNvPr>
          <p:cNvSpPr>
            <a:spLocks noGrp="1"/>
          </p:cNvSpPr>
          <p:nvPr>
            <p:ph type="body" sz="quarter" idx="16"/>
          </p:nvPr>
        </p:nvSpPr>
        <p:spPr/>
        <p:txBody>
          <a:bodyPr/>
          <a:lstStyle/>
          <a:p>
            <a:r>
              <a:rPr lang="fr-FR" dirty="0"/>
              <a:t>2h30</a:t>
            </a:r>
          </a:p>
        </p:txBody>
      </p:sp>
    </p:spTree>
    <p:extLst>
      <p:ext uri="{BB962C8B-B14F-4D97-AF65-F5344CB8AC3E}">
        <p14:creationId xmlns:p14="http://schemas.microsoft.com/office/powerpoint/2010/main" val="330717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solidFill>
                  <a:srgbClr val="FF7900"/>
                </a:solidFill>
              </a:rPr>
              <a:t>Étape 3 : Extensions de navigateur qui peuvent aider</a:t>
            </a:r>
            <a:br>
              <a:rPr lang="fr-FR">
                <a:solidFill>
                  <a:srgbClr val="FF7900"/>
                </a:solidFill>
              </a:rPr>
            </a:br>
            <a:r>
              <a:rPr lang="fr-FR" err="1">
                <a:solidFill>
                  <a:schemeClr val="bg1"/>
                </a:solidFill>
              </a:rPr>
              <a:t>Wave</a:t>
            </a:r>
            <a:r>
              <a:rPr lang="fr-FR">
                <a:solidFill>
                  <a:schemeClr val="bg1"/>
                </a:solidFill>
              </a:rPr>
              <a:t> </a:t>
            </a:r>
            <a:r>
              <a:rPr lang="fr-FR" err="1">
                <a:solidFill>
                  <a:schemeClr val="bg1"/>
                </a:solidFill>
              </a:rPr>
              <a:t>Toolbar</a:t>
            </a:r>
            <a:br>
              <a:rPr lang="fr-FR">
                <a:solidFill>
                  <a:srgbClr val="FF7900"/>
                </a:solidFill>
              </a:rPr>
            </a:br>
            <a:endParaRPr lang="fr-FR">
              <a:solidFill>
                <a:srgbClr val="FF7900"/>
              </a:solidFill>
            </a:endParaRPr>
          </a:p>
        </p:txBody>
      </p:sp>
      <p:sp>
        <p:nvSpPr>
          <p:cNvPr id="4" name="Texte">
            <a:extLst>
              <a:ext uri="{FF2B5EF4-FFF2-40B4-BE49-F238E27FC236}">
                <a16:creationId xmlns:a16="http://schemas.microsoft.com/office/drawing/2014/main" id="{7BF12421-A185-5ECC-2E98-E3381669E1F3}"/>
              </a:ext>
            </a:extLst>
          </p:cNvPr>
          <p:cNvSpPr>
            <a:spLocks noGrp="1"/>
          </p:cNvSpPr>
          <p:nvPr>
            <p:ph sz="half" idx="1"/>
          </p:nvPr>
        </p:nvSpPr>
        <p:spPr>
          <a:xfrm>
            <a:off x="313200" y="1181100"/>
            <a:ext cx="4258800" cy="3370262"/>
          </a:xfrm>
        </p:spPr>
        <p:txBody>
          <a:bodyPr/>
          <a:lstStyle/>
          <a:p>
            <a:pPr lvl="2"/>
            <a:r>
              <a:rPr lang="fr-FR"/>
              <a:t>Description :</a:t>
            </a:r>
          </a:p>
          <a:p>
            <a:pPr lvl="3">
              <a:buClr>
                <a:schemeClr val="bg1"/>
              </a:buClr>
            </a:pPr>
            <a:r>
              <a:rPr lang="fr-FR" b="1">
                <a:solidFill>
                  <a:srgbClr val="FF7900"/>
                </a:solidFill>
              </a:rPr>
              <a:t>Extension</a:t>
            </a:r>
            <a:r>
              <a:rPr lang="fr-FR"/>
              <a:t> disponible pour les navigateurs </a:t>
            </a:r>
            <a:r>
              <a:rPr lang="fr-FR" b="1">
                <a:solidFill>
                  <a:srgbClr val="FF7900"/>
                </a:solidFill>
              </a:rPr>
              <a:t>Chrome</a:t>
            </a:r>
            <a:r>
              <a:rPr lang="fr-FR"/>
              <a:t>, </a:t>
            </a:r>
            <a:r>
              <a:rPr lang="fr-FR" b="1">
                <a:solidFill>
                  <a:srgbClr val="FF7900"/>
                </a:solidFill>
              </a:rPr>
              <a:t>Firefox</a:t>
            </a:r>
            <a:r>
              <a:rPr lang="fr-FR"/>
              <a:t> et </a:t>
            </a:r>
            <a:r>
              <a:rPr lang="fr-FR" b="1">
                <a:solidFill>
                  <a:srgbClr val="FF7900"/>
                </a:solidFill>
              </a:rPr>
              <a:t>Edge</a:t>
            </a:r>
            <a:r>
              <a:rPr lang="fr-FR"/>
              <a:t> </a:t>
            </a:r>
            <a:r>
              <a:rPr lang="fr-FR">
                <a:hlinkClick r:id="rId3">
                  <a:extLst>
                    <a:ext uri="{A12FA001-AC4F-418D-AE19-62706E023703}">
                      <ahyp:hlinkClr xmlns:ahyp="http://schemas.microsoft.com/office/drawing/2018/hyperlinkcolor" val="tx"/>
                    </a:ext>
                  </a:extLst>
                </a:hlinkClick>
              </a:rPr>
              <a:t>https://wave.webaim.org/extension/</a:t>
            </a:r>
            <a:endParaRPr lang="fr-FR" b="1">
              <a:solidFill>
                <a:srgbClr val="FF7900"/>
              </a:solidFill>
            </a:endParaRPr>
          </a:p>
          <a:p>
            <a:pPr lvl="3">
              <a:buClr>
                <a:schemeClr val="bg1"/>
              </a:buClr>
            </a:pPr>
            <a:r>
              <a:rPr lang="fr-FR" b="1">
                <a:solidFill>
                  <a:srgbClr val="FF7900"/>
                </a:solidFill>
              </a:rPr>
              <a:t>Ajoute des indicateurs sur la page </a:t>
            </a:r>
            <a:r>
              <a:rPr lang="fr-FR" b="0"/>
              <a:t>en cours de test (erreurs, alertes…)</a:t>
            </a:r>
          </a:p>
          <a:p>
            <a:pPr lvl="3"/>
            <a:r>
              <a:rPr lang="fr-FR" b="0"/>
              <a:t>Permet de </a:t>
            </a:r>
            <a:r>
              <a:rPr lang="fr-FR" b="1">
                <a:solidFill>
                  <a:srgbClr val="FF7900"/>
                </a:solidFill>
              </a:rPr>
              <a:t>vérifier manuellement la structure des titres</a:t>
            </a:r>
          </a:p>
          <a:p>
            <a:pPr lvl="3"/>
            <a:endParaRPr lang="fr-FR" b="0"/>
          </a:p>
          <a:p>
            <a:endParaRPr lang="fr-FR"/>
          </a:p>
          <a:p>
            <a:endParaRPr lang="fr-FR"/>
          </a:p>
        </p:txBody>
      </p:sp>
      <p:pic>
        <p:nvPicPr>
          <p:cNvPr id="7" name="Logo Wave">
            <a:extLst>
              <a:ext uri="{FF2B5EF4-FFF2-40B4-BE49-F238E27FC236}">
                <a16:creationId xmlns:a16="http://schemas.microsoft.com/office/drawing/2014/main" id="{12B39BF4-C8FA-788E-2622-1671D87D5D82}"/>
              </a:ext>
              <a:ext uri="{C183D7F6-B498-43B3-948B-1728B52AA6E4}">
                <adec:decorative xmlns:adec="http://schemas.microsoft.com/office/drawing/2017/decorative" val="1"/>
              </a:ext>
            </a:extLst>
          </p:cNvPr>
          <p:cNvPicPr/>
          <p:nvPr/>
        </p:nvPicPr>
        <p:blipFill>
          <a:blip r:embed="rId4" cstate="print"/>
          <a:stretch>
            <a:fillRect/>
          </a:stretch>
        </p:blipFill>
        <p:spPr>
          <a:xfrm>
            <a:off x="5292080" y="1137718"/>
            <a:ext cx="647700" cy="649224"/>
          </a:xfrm>
          <a:prstGeom prst="rect">
            <a:avLst/>
          </a:prstGeom>
        </p:spPr>
      </p:pic>
      <p:pic>
        <p:nvPicPr>
          <p:cNvPr id="8" name="Image - Wave">
            <a:extLst>
              <a:ext uri="{FF2B5EF4-FFF2-40B4-BE49-F238E27FC236}">
                <a16:creationId xmlns:a16="http://schemas.microsoft.com/office/drawing/2014/main" id="{691F0BC8-6132-C209-0596-FC58CBCF2E30}"/>
              </a:ext>
              <a:ext uri="{C183D7F6-B498-43B3-948B-1728B52AA6E4}">
                <adec:decorative xmlns:adec="http://schemas.microsoft.com/office/drawing/2017/decorative" val="1"/>
              </a:ext>
            </a:extLst>
          </p:cNvPr>
          <p:cNvPicPr/>
          <p:nvPr/>
        </p:nvPicPr>
        <p:blipFill>
          <a:blip r:embed="rId5" cstate="print"/>
          <a:stretch>
            <a:fillRect/>
          </a:stretch>
        </p:blipFill>
        <p:spPr>
          <a:xfrm>
            <a:off x="6155435" y="1150970"/>
            <a:ext cx="2199132" cy="3653028"/>
          </a:xfrm>
          <a:prstGeom prst="rect">
            <a:avLst/>
          </a:prstGeom>
        </p:spPr>
      </p:pic>
    </p:spTree>
    <p:extLst>
      <p:ext uri="{BB962C8B-B14F-4D97-AF65-F5344CB8AC3E}">
        <p14:creationId xmlns:p14="http://schemas.microsoft.com/office/powerpoint/2010/main" val="316010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3 : Extensions de navigateur qui peuvent aider</a:t>
            </a:r>
            <a:br>
              <a:rPr lang="fr-FR"/>
            </a:br>
            <a:r>
              <a:rPr lang="fr-FR">
                <a:solidFill>
                  <a:schemeClr val="bg1"/>
                </a:solidFill>
              </a:rPr>
              <a:t>a11y.css</a:t>
            </a:r>
          </a:p>
        </p:txBody>
      </p:sp>
      <p:sp>
        <p:nvSpPr>
          <p:cNvPr id="4" name="Texte">
            <a:extLst>
              <a:ext uri="{FF2B5EF4-FFF2-40B4-BE49-F238E27FC236}">
                <a16:creationId xmlns:a16="http://schemas.microsoft.com/office/drawing/2014/main" id="{7BF12421-A185-5ECC-2E98-E3381669E1F3}"/>
              </a:ext>
            </a:extLst>
          </p:cNvPr>
          <p:cNvSpPr>
            <a:spLocks noGrp="1"/>
          </p:cNvSpPr>
          <p:nvPr>
            <p:ph sz="half" idx="1"/>
          </p:nvPr>
        </p:nvSpPr>
        <p:spPr>
          <a:xfrm>
            <a:off x="313200" y="1181100"/>
            <a:ext cx="4258800" cy="3370262"/>
          </a:xfrm>
        </p:spPr>
        <p:txBody>
          <a:bodyPr/>
          <a:lstStyle/>
          <a:p>
            <a:pPr lvl="2"/>
            <a:r>
              <a:rPr lang="fr-FR"/>
              <a:t>Description :</a:t>
            </a:r>
          </a:p>
          <a:p>
            <a:pPr lvl="3"/>
            <a:r>
              <a:rPr lang="fr-FR" b="1">
                <a:solidFill>
                  <a:srgbClr val="FF7900"/>
                </a:solidFill>
              </a:rPr>
              <a:t>Extension</a:t>
            </a:r>
            <a:r>
              <a:rPr lang="fr-FR"/>
              <a:t> disponible pour les navigateurs </a:t>
            </a:r>
            <a:r>
              <a:rPr lang="fr-FR" b="1">
                <a:solidFill>
                  <a:srgbClr val="FF7900"/>
                </a:solidFill>
              </a:rPr>
              <a:t>Chrome</a:t>
            </a:r>
            <a:r>
              <a:rPr lang="fr-FR"/>
              <a:t> et </a:t>
            </a:r>
            <a:r>
              <a:rPr lang="fr-FR" b="1">
                <a:solidFill>
                  <a:srgbClr val="FF7900"/>
                </a:solidFill>
              </a:rPr>
              <a:t>Firefox</a:t>
            </a:r>
            <a:endParaRPr lang="fr-FR" b="0"/>
          </a:p>
          <a:p>
            <a:pPr lvl="3"/>
            <a:r>
              <a:rPr lang="fr-FR" b="0"/>
              <a:t>Une </a:t>
            </a:r>
            <a:r>
              <a:rPr lang="fr-FR"/>
              <a:t>feuille de style </a:t>
            </a:r>
            <a:r>
              <a:rPr lang="fr-FR" b="0"/>
              <a:t>pour </a:t>
            </a:r>
            <a:r>
              <a:rPr lang="fr-FR" b="1">
                <a:solidFill>
                  <a:srgbClr val="FF7900"/>
                </a:solidFill>
              </a:rPr>
              <a:t>mettre en évidence</a:t>
            </a:r>
            <a:r>
              <a:rPr lang="fr-FR" b="0"/>
              <a:t> certains </a:t>
            </a:r>
            <a:r>
              <a:rPr lang="fr-FR" b="1">
                <a:solidFill>
                  <a:srgbClr val="FF7900"/>
                </a:solidFill>
              </a:rPr>
              <a:t>risques et erreurs potentielles</a:t>
            </a:r>
          </a:p>
          <a:p>
            <a:pPr lvl="3">
              <a:spcAft>
                <a:spcPts val="0"/>
              </a:spcAft>
            </a:pPr>
            <a:r>
              <a:rPr lang="fr-FR" b="0"/>
              <a:t>Permet aussi de faire des </a:t>
            </a:r>
            <a:r>
              <a:rPr lang="fr-FR" b="1">
                <a:solidFill>
                  <a:srgbClr val="FF7900"/>
                </a:solidFill>
              </a:rPr>
              <a:t>tests manuels complémentaires</a:t>
            </a:r>
            <a:r>
              <a:rPr lang="fr-FR" b="0"/>
              <a:t> :</a:t>
            </a:r>
          </a:p>
          <a:p>
            <a:pPr lvl="4"/>
            <a:r>
              <a:rPr lang="fr-FR" b="0"/>
              <a:t>Encadrer le focus</a:t>
            </a:r>
          </a:p>
          <a:p>
            <a:pPr lvl="4"/>
            <a:r>
              <a:rPr lang="fr-FR" b="0"/>
              <a:t>Afficher les alternatives aux images</a:t>
            </a:r>
          </a:p>
          <a:p>
            <a:pPr lvl="4"/>
            <a:r>
              <a:rPr lang="fr-FR" b="0"/>
              <a:t>Augmenter les espacements du texte</a:t>
            </a:r>
          </a:p>
          <a:p>
            <a:endParaRPr lang="fr-FR"/>
          </a:p>
          <a:p>
            <a:endParaRPr lang="fr-FR"/>
          </a:p>
        </p:txBody>
      </p:sp>
      <p:pic>
        <p:nvPicPr>
          <p:cNvPr id="3" name="Logo - a11y.css">
            <a:extLst>
              <a:ext uri="{FF2B5EF4-FFF2-40B4-BE49-F238E27FC236}">
                <a16:creationId xmlns:a16="http://schemas.microsoft.com/office/drawing/2014/main" id="{006F52E2-C20B-E833-E2E6-F8389C45B59B}"/>
              </a:ext>
              <a:ext uri="{C183D7F6-B498-43B3-948B-1728B52AA6E4}">
                <adec:decorative xmlns:adec="http://schemas.microsoft.com/office/drawing/2017/decorative" val="1"/>
              </a:ext>
            </a:extLst>
          </p:cNvPr>
          <p:cNvPicPr/>
          <p:nvPr/>
        </p:nvPicPr>
        <p:blipFill>
          <a:blip r:embed="rId3" cstate="print"/>
          <a:stretch>
            <a:fillRect/>
          </a:stretch>
        </p:blipFill>
        <p:spPr>
          <a:xfrm>
            <a:off x="5364088" y="1140169"/>
            <a:ext cx="609600" cy="609600"/>
          </a:xfrm>
          <a:prstGeom prst="rect">
            <a:avLst/>
          </a:prstGeom>
        </p:spPr>
      </p:pic>
      <p:pic>
        <p:nvPicPr>
          <p:cNvPr id="6" name="Image - a11y.css">
            <a:extLst>
              <a:ext uri="{FF2B5EF4-FFF2-40B4-BE49-F238E27FC236}">
                <a16:creationId xmlns:a16="http://schemas.microsoft.com/office/drawing/2014/main" id="{B43D1E8E-6A38-59A3-CDCF-247ACD33BF8D}"/>
              </a:ext>
              <a:ext uri="{C183D7F6-B498-43B3-948B-1728B52AA6E4}">
                <adec:decorative xmlns:adec="http://schemas.microsoft.com/office/drawing/2017/decorative" val="1"/>
              </a:ext>
            </a:extLst>
          </p:cNvPr>
          <p:cNvPicPr/>
          <p:nvPr/>
        </p:nvPicPr>
        <p:blipFill>
          <a:blip r:embed="rId4" cstate="print"/>
          <a:stretch>
            <a:fillRect/>
          </a:stretch>
        </p:blipFill>
        <p:spPr>
          <a:xfrm>
            <a:off x="6170243" y="1150970"/>
            <a:ext cx="2276856" cy="3653028"/>
          </a:xfrm>
          <a:prstGeom prst="rect">
            <a:avLst/>
          </a:prstGeom>
        </p:spPr>
      </p:pic>
    </p:spTree>
    <p:extLst>
      <p:ext uri="{BB962C8B-B14F-4D97-AF65-F5344CB8AC3E}">
        <p14:creationId xmlns:p14="http://schemas.microsoft.com/office/powerpoint/2010/main" val="245213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3 : Extensions de navigateur qui peuvent aider</a:t>
            </a:r>
            <a:br>
              <a:rPr lang="fr-FR">
                <a:solidFill>
                  <a:schemeClr val="bg1"/>
                </a:solidFill>
              </a:rPr>
            </a:br>
            <a:r>
              <a:rPr lang="fr-FR">
                <a:solidFill>
                  <a:schemeClr val="bg1"/>
                </a:solidFill>
              </a:rPr>
              <a:t>ANDI</a:t>
            </a:r>
          </a:p>
        </p:txBody>
      </p:sp>
      <p:sp>
        <p:nvSpPr>
          <p:cNvPr id="4" name="Texte">
            <a:extLst>
              <a:ext uri="{FF2B5EF4-FFF2-40B4-BE49-F238E27FC236}">
                <a16:creationId xmlns:a16="http://schemas.microsoft.com/office/drawing/2014/main" id="{7BF12421-A185-5ECC-2E98-E3381669E1F3}"/>
              </a:ext>
            </a:extLst>
          </p:cNvPr>
          <p:cNvSpPr>
            <a:spLocks noGrp="1"/>
          </p:cNvSpPr>
          <p:nvPr>
            <p:ph idx="1"/>
          </p:nvPr>
        </p:nvSpPr>
        <p:spPr>
          <a:xfrm>
            <a:off x="314326" y="987574"/>
            <a:ext cx="8515349" cy="3370262"/>
          </a:xfrm>
        </p:spPr>
        <p:txBody>
          <a:bodyPr>
            <a:normAutofit/>
          </a:bodyPr>
          <a:lstStyle/>
          <a:p>
            <a:pPr lvl="2"/>
            <a:r>
              <a:rPr lang="fr-FR"/>
              <a:t>Description :</a:t>
            </a:r>
          </a:p>
          <a:p>
            <a:pPr lvl="3">
              <a:buClr>
                <a:schemeClr val="bg1"/>
              </a:buClr>
            </a:pPr>
            <a:r>
              <a:rPr lang="fr-FR" b="1">
                <a:solidFill>
                  <a:srgbClr val="FF7900"/>
                </a:solidFill>
              </a:rPr>
              <a:t>Bookmarklet</a:t>
            </a:r>
            <a:r>
              <a:rPr lang="fr-FR" b="0"/>
              <a:t> (petit programme Javascript appelé par le navigateur) d</a:t>
            </a:r>
            <a:r>
              <a:rPr lang="fr-FR"/>
              <a:t>isponible pour les navigateurs </a:t>
            </a:r>
            <a:r>
              <a:rPr lang="fr-FR" b="1">
                <a:solidFill>
                  <a:srgbClr val="FF7900"/>
                </a:solidFill>
              </a:rPr>
              <a:t>Chrome</a:t>
            </a:r>
            <a:r>
              <a:rPr lang="fr-FR"/>
              <a:t>, </a:t>
            </a:r>
            <a:r>
              <a:rPr lang="fr-FR" b="1">
                <a:solidFill>
                  <a:srgbClr val="FF7900"/>
                </a:solidFill>
              </a:rPr>
              <a:t>Firefox</a:t>
            </a:r>
            <a:r>
              <a:rPr lang="fr-FR"/>
              <a:t>, </a:t>
            </a:r>
            <a:r>
              <a:rPr lang="fr-FR" b="1">
                <a:solidFill>
                  <a:srgbClr val="FF7900"/>
                </a:solidFill>
              </a:rPr>
              <a:t>Edge</a:t>
            </a:r>
            <a:r>
              <a:rPr lang="fr-FR"/>
              <a:t>, </a:t>
            </a:r>
            <a:r>
              <a:rPr lang="fr-FR" b="1">
                <a:solidFill>
                  <a:srgbClr val="FF7900"/>
                </a:solidFill>
              </a:rPr>
              <a:t>Safari </a:t>
            </a:r>
            <a:r>
              <a:rPr lang="fr-FR">
                <a:hlinkClick r:id="rId3">
                  <a:extLst>
                    <a:ext uri="{A12FA001-AC4F-418D-AE19-62706E023703}">
                      <ahyp:hlinkClr xmlns:ahyp="http://schemas.microsoft.com/office/drawing/2018/hyperlinkcolor" val="tx"/>
                    </a:ext>
                  </a:extLst>
                </a:hlinkClick>
              </a:rPr>
              <a:t>https://www.ssa.gov/accessibility/andi/help/install.html</a:t>
            </a:r>
            <a:endParaRPr lang="fr-FR" b="0"/>
          </a:p>
          <a:p>
            <a:pPr lvl="3"/>
            <a:r>
              <a:rPr lang="fr-FR" b="0"/>
              <a:t>Permet de </a:t>
            </a:r>
            <a:r>
              <a:rPr lang="fr-FR" b="1">
                <a:solidFill>
                  <a:srgbClr val="FF7900"/>
                </a:solidFill>
              </a:rPr>
              <a:t>vérifier</a:t>
            </a:r>
            <a:r>
              <a:rPr lang="fr-FR" b="0"/>
              <a:t> rapidement les </a:t>
            </a:r>
            <a:r>
              <a:rPr lang="fr-FR" b="1">
                <a:solidFill>
                  <a:srgbClr val="FF7900"/>
                </a:solidFill>
              </a:rPr>
              <a:t>principales erreurs </a:t>
            </a:r>
            <a:r>
              <a:rPr lang="fr-FR"/>
              <a:t>et</a:t>
            </a:r>
            <a:r>
              <a:rPr lang="fr-FR" b="1">
                <a:solidFill>
                  <a:srgbClr val="FF7900"/>
                </a:solidFill>
              </a:rPr>
              <a:t> alertes d’accessibilité</a:t>
            </a:r>
          </a:p>
          <a:p>
            <a:pPr lvl="3">
              <a:buClr>
                <a:schemeClr val="bg1"/>
              </a:buClr>
            </a:pPr>
            <a:r>
              <a:rPr lang="fr-FR" b="1">
                <a:solidFill>
                  <a:schemeClr val="bg2"/>
                </a:solidFill>
              </a:rPr>
              <a:t>Affiche</a:t>
            </a:r>
            <a:r>
              <a:rPr lang="fr-FR" b="0"/>
              <a:t> le </a:t>
            </a:r>
            <a:r>
              <a:rPr lang="fr-FR" b="1">
                <a:solidFill>
                  <a:srgbClr val="FF7900"/>
                </a:solidFill>
              </a:rPr>
              <a:t>nom accessible </a:t>
            </a:r>
            <a:r>
              <a:rPr lang="fr-FR"/>
              <a:t>des composants</a:t>
            </a:r>
          </a:p>
          <a:p>
            <a:pPr lvl="3">
              <a:buClr>
                <a:schemeClr val="bg1"/>
              </a:buClr>
            </a:pPr>
            <a:r>
              <a:rPr lang="fr-FR" b="1">
                <a:solidFill>
                  <a:schemeClr val="bg2"/>
                </a:solidFill>
              </a:rPr>
              <a:t>Remonte ce qui est vocalisé </a:t>
            </a:r>
            <a:r>
              <a:rPr lang="fr-FR" b="0"/>
              <a:t>par les lecteurs d’écrans</a:t>
            </a:r>
          </a:p>
          <a:p>
            <a:pPr lvl="3"/>
            <a:endParaRPr lang="fr-FR" b="0"/>
          </a:p>
          <a:p>
            <a:endParaRPr lang="fr-FR"/>
          </a:p>
          <a:p>
            <a:endParaRPr lang="fr-FR"/>
          </a:p>
        </p:txBody>
      </p:sp>
      <p:pic>
        <p:nvPicPr>
          <p:cNvPr id="5" name="Image - Andi">
            <a:extLst>
              <a:ext uri="{FF2B5EF4-FFF2-40B4-BE49-F238E27FC236}">
                <a16:creationId xmlns:a16="http://schemas.microsoft.com/office/drawing/2014/main" id="{9D1D340F-8D97-E18B-EB83-AECFFA1EF36F}"/>
              </a:ext>
              <a:ext uri="{C183D7F6-B498-43B3-948B-1728B52AA6E4}">
                <adec:decorative xmlns:adec="http://schemas.microsoft.com/office/drawing/2017/decorative" val="1"/>
              </a:ext>
            </a:extLst>
          </p:cNvPr>
          <p:cNvPicPr/>
          <p:nvPr/>
        </p:nvPicPr>
        <p:blipFill>
          <a:blip r:embed="rId4" cstate="print"/>
          <a:stretch>
            <a:fillRect/>
          </a:stretch>
        </p:blipFill>
        <p:spPr>
          <a:xfrm>
            <a:off x="1115616" y="3363838"/>
            <a:ext cx="6537959" cy="1458467"/>
          </a:xfrm>
          <a:prstGeom prst="rect">
            <a:avLst/>
          </a:prstGeom>
          <a:ln>
            <a:solidFill>
              <a:schemeClr val="bg1"/>
            </a:solidFill>
          </a:ln>
        </p:spPr>
      </p:pic>
    </p:spTree>
    <p:extLst>
      <p:ext uri="{BB962C8B-B14F-4D97-AF65-F5344CB8AC3E}">
        <p14:creationId xmlns:p14="http://schemas.microsoft.com/office/powerpoint/2010/main" val="35121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slide">
            <a:extLst>
              <a:ext uri="{FF2B5EF4-FFF2-40B4-BE49-F238E27FC236}">
                <a16:creationId xmlns:a16="http://schemas.microsoft.com/office/drawing/2014/main" id="{D646B4C6-1D26-6C83-97E1-993A4C6AC076}"/>
              </a:ext>
            </a:extLst>
          </p:cNvPr>
          <p:cNvSpPr>
            <a:spLocks noGrp="1"/>
          </p:cNvSpPr>
          <p:nvPr>
            <p:ph type="title"/>
          </p:nvPr>
        </p:nvSpPr>
        <p:spPr/>
        <p:txBody>
          <a:bodyPr/>
          <a:lstStyle/>
          <a:p>
            <a:r>
              <a:rPr lang="fr-FR">
                <a:solidFill>
                  <a:srgbClr val="FF7900"/>
                </a:solidFill>
              </a:rPr>
              <a:t>Étape 3 : Extensions de navigateur qui peuvent aider</a:t>
            </a:r>
            <a:br>
              <a:rPr lang="fr-FR">
                <a:solidFill>
                  <a:schemeClr val="bg1"/>
                </a:solidFill>
              </a:rPr>
            </a:br>
            <a:r>
              <a:rPr lang="fr-FR">
                <a:solidFill>
                  <a:schemeClr val="bg1"/>
                </a:solidFill>
              </a:rPr>
              <a:t>A vous de tester !</a:t>
            </a:r>
            <a:endParaRPr lang="fr-FR"/>
          </a:p>
        </p:txBody>
      </p:sp>
      <p:sp>
        <p:nvSpPr>
          <p:cNvPr id="13" name="Bulle 4">
            <a:extLst>
              <a:ext uri="{FF2B5EF4-FFF2-40B4-BE49-F238E27FC236}">
                <a16:creationId xmlns:a16="http://schemas.microsoft.com/office/drawing/2014/main" id="{6EFAB310-E9A1-3E29-ABFB-670AE3379C02}"/>
              </a:ext>
              <a:ext uri="{C183D7F6-B498-43B3-948B-1728B52AA6E4}">
                <adec:decorative xmlns:adec="http://schemas.microsoft.com/office/drawing/2017/decorative" val="1"/>
              </a:ext>
            </a:extLst>
          </p:cNvPr>
          <p:cNvSpPr/>
          <p:nvPr/>
        </p:nvSpPr>
        <p:spPr>
          <a:xfrm>
            <a:off x="434722" y="3623629"/>
            <a:ext cx="4161445" cy="964345"/>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14" name="Bulle 3">
            <a:extLst>
              <a:ext uri="{FF2B5EF4-FFF2-40B4-BE49-F238E27FC236}">
                <a16:creationId xmlns:a16="http://schemas.microsoft.com/office/drawing/2014/main" id="{92C478BB-3A01-95EF-961A-03F5F80CC767}"/>
              </a:ext>
              <a:ext uri="{C183D7F6-B498-43B3-948B-1728B52AA6E4}">
                <adec:decorative xmlns:adec="http://schemas.microsoft.com/office/drawing/2017/decorative" val="1"/>
              </a:ext>
            </a:extLst>
          </p:cNvPr>
          <p:cNvSpPr/>
          <p:nvPr/>
        </p:nvSpPr>
        <p:spPr>
          <a:xfrm>
            <a:off x="427194" y="3034098"/>
            <a:ext cx="4169082" cy="527374"/>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11" name="Bulle 2">
            <a:extLst>
              <a:ext uri="{FF2B5EF4-FFF2-40B4-BE49-F238E27FC236}">
                <a16:creationId xmlns:a16="http://schemas.microsoft.com/office/drawing/2014/main" id="{7C252B3C-F325-809F-C7CF-5BB6461B1AB1}"/>
              </a:ext>
              <a:ext uri="{C183D7F6-B498-43B3-948B-1728B52AA6E4}">
                <adec:decorative xmlns:adec="http://schemas.microsoft.com/office/drawing/2017/decorative" val="1"/>
              </a:ext>
            </a:extLst>
          </p:cNvPr>
          <p:cNvSpPr/>
          <p:nvPr/>
        </p:nvSpPr>
        <p:spPr>
          <a:xfrm>
            <a:off x="427304" y="2323579"/>
            <a:ext cx="4168972" cy="622899"/>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10" name="Bulle 1">
            <a:extLst>
              <a:ext uri="{FF2B5EF4-FFF2-40B4-BE49-F238E27FC236}">
                <a16:creationId xmlns:a16="http://schemas.microsoft.com/office/drawing/2014/main" id="{CE468B88-72CD-7652-EC66-0C5F13C609B0}"/>
              </a:ext>
              <a:ext uri="{C183D7F6-B498-43B3-948B-1728B52AA6E4}">
                <adec:decorative xmlns:adec="http://schemas.microsoft.com/office/drawing/2017/decorative" val="1"/>
              </a:ext>
            </a:extLst>
          </p:cNvPr>
          <p:cNvSpPr/>
          <p:nvPr/>
        </p:nvSpPr>
        <p:spPr>
          <a:xfrm>
            <a:off x="427195" y="1554647"/>
            <a:ext cx="4168972" cy="663342"/>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7" name="Texte">
            <a:extLst>
              <a:ext uri="{FF2B5EF4-FFF2-40B4-BE49-F238E27FC236}">
                <a16:creationId xmlns:a16="http://schemas.microsoft.com/office/drawing/2014/main" id="{879AAD61-F513-A86F-BE16-ED846E50321D}"/>
              </a:ext>
            </a:extLst>
          </p:cNvPr>
          <p:cNvSpPr>
            <a:spLocks noGrp="1"/>
          </p:cNvSpPr>
          <p:nvPr>
            <p:ph sz="half" idx="1"/>
          </p:nvPr>
        </p:nvSpPr>
        <p:spPr>
          <a:xfrm>
            <a:off x="313199" y="1181100"/>
            <a:ext cx="4258801" cy="3370262"/>
          </a:xfrm>
        </p:spPr>
        <p:txBody>
          <a:bodyPr>
            <a:noAutofit/>
          </a:bodyPr>
          <a:lstStyle/>
          <a:p>
            <a:pPr marL="217488" lvl="3" indent="0">
              <a:spcBef>
                <a:spcPts val="1200"/>
              </a:spcBef>
              <a:buClr>
                <a:schemeClr val="tx1"/>
              </a:buClr>
              <a:buNone/>
            </a:pPr>
            <a:endParaRPr lang="fr-FR" sz="1400">
              <a:solidFill>
                <a:schemeClr val="tx1"/>
              </a:solidFill>
            </a:endParaRPr>
          </a:p>
          <a:p>
            <a:pPr marL="217488" lvl="3" indent="0">
              <a:spcBef>
                <a:spcPts val="1200"/>
              </a:spcBef>
              <a:buClr>
                <a:schemeClr val="tx1"/>
              </a:buClr>
              <a:buNone/>
            </a:pPr>
            <a:r>
              <a:rPr lang="fr-FR" sz="1400">
                <a:solidFill>
                  <a:schemeClr val="tx1"/>
                </a:solidFill>
              </a:rPr>
              <a:t>Les images possèdent-elles un texte de remplacement pertinent ?</a:t>
            </a:r>
          </a:p>
          <a:p>
            <a:pPr marL="217488" lvl="3" indent="0">
              <a:spcBef>
                <a:spcPts val="2400"/>
              </a:spcBef>
              <a:buClr>
                <a:schemeClr val="tx1"/>
              </a:buClr>
              <a:buNone/>
            </a:pPr>
            <a:r>
              <a:rPr lang="fr-FR" sz="1400">
                <a:solidFill>
                  <a:schemeClr val="tx1"/>
                </a:solidFill>
                <a:cs typeface="Arial" panose="020B0604020202020204" pitchFamily="34" charset="0"/>
              </a:rPr>
              <a:t>L'information est-elle structurée par l'utilisation appropriée de titres de niveaux ? </a:t>
            </a:r>
          </a:p>
          <a:p>
            <a:pPr marL="217488" lvl="3" indent="0">
              <a:spcBef>
                <a:spcPts val="2400"/>
              </a:spcBef>
              <a:buClr>
                <a:schemeClr val="tx1"/>
              </a:buClr>
              <a:buNone/>
            </a:pPr>
            <a:r>
              <a:rPr lang="fr-FR" sz="1400">
                <a:solidFill>
                  <a:schemeClr val="tx1"/>
                </a:solidFill>
                <a:cs typeface="Arial" panose="020B0604020202020204" pitchFamily="34" charset="0"/>
              </a:rPr>
              <a:t>Le contenu est-il structuré sémantiquement ?</a:t>
            </a:r>
          </a:p>
          <a:p>
            <a:pPr marL="217488" lvl="3" indent="0">
              <a:spcBef>
                <a:spcPts val="2400"/>
              </a:spcBef>
              <a:buClr>
                <a:schemeClr val="tx1"/>
              </a:buClr>
              <a:buNone/>
            </a:pPr>
            <a:r>
              <a:rPr lang="fr-FR" sz="1400">
                <a:solidFill>
                  <a:schemeClr val="tx1"/>
                </a:solidFill>
              </a:rPr>
              <a:t>L'information est-elle également transmise à l'utilisateur par un autre moyen que par la couleur ?</a:t>
            </a:r>
            <a:endParaRPr lang="fr-FR"/>
          </a:p>
          <a:p>
            <a:endParaRPr lang="fr-FR">
              <a:solidFill>
                <a:schemeClr val="bg1"/>
              </a:solidFill>
            </a:endParaRPr>
          </a:p>
          <a:p>
            <a:endParaRPr lang="fr-FR"/>
          </a:p>
        </p:txBody>
      </p:sp>
      <p:pic>
        <p:nvPicPr>
          <p:cNvPr id="9" name="Image - Red Queen">
            <a:extLst>
              <a:ext uri="{FF2B5EF4-FFF2-40B4-BE49-F238E27FC236}">
                <a16:creationId xmlns:a16="http://schemas.microsoft.com/office/drawing/2014/main" id="{8088EECC-6560-20FA-AB40-65CC93F6905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722505" y="1563638"/>
            <a:ext cx="4107169" cy="2796566"/>
          </a:xfrm>
          <a:prstGeom prst="rect">
            <a:avLst/>
          </a:prstGeom>
          <a:ln>
            <a:solidFill>
              <a:schemeClr val="tx1"/>
            </a:solidFill>
          </a:ln>
        </p:spPr>
      </p:pic>
    </p:spTree>
    <p:extLst>
      <p:ext uri="{BB962C8B-B14F-4D97-AF65-F5344CB8AC3E}">
        <p14:creationId xmlns:p14="http://schemas.microsoft.com/office/powerpoint/2010/main" val="85705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1" grpId="0" animBg="1"/>
      <p:bldP spid="10" grpId="0" animBg="1"/>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solidFill>
                  <a:srgbClr val="FF7900"/>
                </a:solidFill>
              </a:rPr>
              <a:t>Étape 4 : Tests manuels</a:t>
            </a:r>
            <a:br>
              <a:rPr lang="fr-FR">
                <a:solidFill>
                  <a:schemeClr val="bg1"/>
                </a:solidFill>
              </a:rPr>
            </a:br>
            <a:r>
              <a:rPr lang="fr-FR" err="1">
                <a:solidFill>
                  <a:schemeClr val="bg1"/>
                </a:solidFill>
              </a:rPr>
              <a:t>Color</a:t>
            </a:r>
            <a:r>
              <a:rPr lang="fr-FR">
                <a:solidFill>
                  <a:schemeClr val="bg1"/>
                </a:solidFill>
              </a:rPr>
              <a:t> </a:t>
            </a:r>
            <a:r>
              <a:rPr lang="fr-FR" err="1">
                <a:solidFill>
                  <a:schemeClr val="bg1"/>
                </a:solidFill>
              </a:rPr>
              <a:t>Constrast</a:t>
            </a:r>
            <a:r>
              <a:rPr lang="fr-FR">
                <a:solidFill>
                  <a:schemeClr val="bg1"/>
                </a:solidFill>
              </a:rPr>
              <a:t> Analyser</a:t>
            </a:r>
          </a:p>
        </p:txBody>
      </p:sp>
      <p:sp>
        <p:nvSpPr>
          <p:cNvPr id="3" name="Texte">
            <a:extLst>
              <a:ext uri="{FF2B5EF4-FFF2-40B4-BE49-F238E27FC236}">
                <a16:creationId xmlns:a16="http://schemas.microsoft.com/office/drawing/2014/main" id="{17320A86-4CF3-FEC7-7482-89FE2F1B1E54}"/>
              </a:ext>
            </a:extLst>
          </p:cNvPr>
          <p:cNvSpPr>
            <a:spLocks noGrp="1"/>
          </p:cNvSpPr>
          <p:nvPr>
            <p:ph sz="half" idx="1"/>
          </p:nvPr>
        </p:nvSpPr>
        <p:spPr>
          <a:xfrm>
            <a:off x="313200" y="1181100"/>
            <a:ext cx="4114784" cy="3370262"/>
          </a:xfrm>
        </p:spPr>
        <p:txBody>
          <a:bodyPr/>
          <a:lstStyle/>
          <a:p>
            <a:pPr lvl="2"/>
            <a:r>
              <a:rPr lang="fr-FR"/>
              <a:t>Description :</a:t>
            </a:r>
          </a:p>
          <a:p>
            <a:pPr lvl="3"/>
            <a:r>
              <a:rPr lang="fr-FR"/>
              <a:t>Permet de </a:t>
            </a:r>
            <a:r>
              <a:rPr lang="fr-FR" b="1">
                <a:solidFill>
                  <a:schemeClr val="bg2"/>
                </a:solidFill>
              </a:rPr>
              <a:t>mesurer la différence de contraste entre </a:t>
            </a:r>
            <a:r>
              <a:rPr lang="fr-FR"/>
              <a:t>deux couleurs : la </a:t>
            </a:r>
            <a:r>
              <a:rPr lang="fr-FR" b="1">
                <a:solidFill>
                  <a:schemeClr val="bg2"/>
                </a:solidFill>
              </a:rPr>
              <a:t>couleur du texte </a:t>
            </a:r>
            <a:r>
              <a:rPr lang="fr-FR"/>
              <a:t>et la </a:t>
            </a:r>
            <a:r>
              <a:rPr lang="fr-FR" b="1">
                <a:solidFill>
                  <a:schemeClr val="bg2"/>
                </a:solidFill>
              </a:rPr>
              <a:t>couleur du fond</a:t>
            </a:r>
            <a:r>
              <a:rPr lang="fr-FR"/>
              <a:t>.</a:t>
            </a:r>
          </a:p>
          <a:p>
            <a:pPr lvl="3"/>
            <a:r>
              <a:rPr lang="fr-FR"/>
              <a:t>Celles-ci peuvent être sélectionnées à l’aide d’une </a:t>
            </a:r>
            <a:r>
              <a:rPr lang="fr-FR" b="1">
                <a:solidFill>
                  <a:schemeClr val="bg2"/>
                </a:solidFill>
              </a:rPr>
              <a:t>pipette</a:t>
            </a:r>
            <a:r>
              <a:rPr lang="fr-FR"/>
              <a:t> directement dans une page web, une image ou une application.</a:t>
            </a:r>
          </a:p>
          <a:p>
            <a:pPr lvl="3"/>
            <a:endParaRPr lang="fr-FR">
              <a:solidFill>
                <a:srgbClr val="FF7900"/>
              </a:solidFill>
            </a:endParaRPr>
          </a:p>
        </p:txBody>
      </p:sp>
      <p:pic>
        <p:nvPicPr>
          <p:cNvPr id="5" name="Image">
            <a:extLst>
              <a:ext uri="{FF2B5EF4-FFF2-40B4-BE49-F238E27FC236}">
                <a16:creationId xmlns:a16="http://schemas.microsoft.com/office/drawing/2014/main" id="{63B6DA6D-A792-7732-76F6-7FD45EA3F91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788024" y="1057892"/>
            <a:ext cx="2795376" cy="3721417"/>
          </a:xfrm>
          <a:prstGeom prst="rect">
            <a:avLst/>
          </a:prstGeom>
        </p:spPr>
      </p:pic>
      <p:cxnSp>
        <p:nvCxnSpPr>
          <p:cNvPr id="6" name="Flèche - pipette 1">
            <a:extLst>
              <a:ext uri="{FF2B5EF4-FFF2-40B4-BE49-F238E27FC236}">
                <a16:creationId xmlns:a16="http://schemas.microsoft.com/office/drawing/2014/main" id="{4EB9C1DA-8587-BBB4-BB27-9062E5D35BCF}"/>
              </a:ext>
              <a:ext uri="{C183D7F6-B498-43B3-948B-1728B52AA6E4}">
                <adec:decorative xmlns:adec="http://schemas.microsoft.com/office/drawing/2017/decorative" val="1"/>
              </a:ext>
            </a:extLst>
          </p:cNvPr>
          <p:cNvCxnSpPr>
            <a:cxnSpLocks/>
          </p:cNvCxnSpPr>
          <p:nvPr/>
        </p:nvCxnSpPr>
        <p:spPr>
          <a:xfrm flipH="1" flipV="1">
            <a:off x="7270990" y="1832746"/>
            <a:ext cx="517360" cy="4088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Flèche - pipette 2">
            <a:extLst>
              <a:ext uri="{FF2B5EF4-FFF2-40B4-BE49-F238E27FC236}">
                <a16:creationId xmlns:a16="http://schemas.microsoft.com/office/drawing/2014/main" id="{E74509C2-99D9-9974-0E4B-B7A3DE2C7F4C}"/>
              </a:ext>
              <a:ext uri="{C183D7F6-B498-43B3-948B-1728B52AA6E4}">
                <adec:decorative xmlns:adec="http://schemas.microsoft.com/office/drawing/2017/decorative" val="1"/>
              </a:ext>
            </a:extLst>
          </p:cNvPr>
          <p:cNvCxnSpPr>
            <a:cxnSpLocks/>
          </p:cNvCxnSpPr>
          <p:nvPr/>
        </p:nvCxnSpPr>
        <p:spPr>
          <a:xfrm flipH="1">
            <a:off x="7270990" y="2241547"/>
            <a:ext cx="495680" cy="2769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e - pipette">
            <a:extLst>
              <a:ext uri="{FF2B5EF4-FFF2-40B4-BE49-F238E27FC236}">
                <a16:creationId xmlns:a16="http://schemas.microsoft.com/office/drawing/2014/main" id="{68398248-BC08-3614-6513-59247641BFBF}"/>
              </a:ext>
              <a:ext uri="{C183D7F6-B498-43B3-948B-1728B52AA6E4}">
                <adec:decorative xmlns:adec="http://schemas.microsoft.com/office/drawing/2017/decorative" val="1"/>
              </a:ext>
            </a:extLst>
          </p:cNvPr>
          <p:cNvSpPr txBox="1"/>
          <p:nvPr/>
        </p:nvSpPr>
        <p:spPr>
          <a:xfrm>
            <a:off x="7786615" y="1921669"/>
            <a:ext cx="1321889" cy="738664"/>
          </a:xfrm>
          <a:prstGeom prst="rect">
            <a:avLst/>
          </a:prstGeom>
          <a:noFill/>
        </p:spPr>
        <p:txBody>
          <a:bodyPr wrap="square" rtlCol="0">
            <a:spAutoFit/>
          </a:bodyPr>
          <a:lstStyle/>
          <a:p>
            <a:r>
              <a:rPr lang="fr-FR" sz="1400">
                <a:solidFill>
                  <a:schemeClr val="bg1"/>
                </a:solidFill>
                <a:latin typeface="Verdana" panose="020B0604030504040204" pitchFamily="34" charset="0"/>
                <a:ea typeface="Verdana" panose="020B0604030504040204" pitchFamily="34" charset="0"/>
              </a:rPr>
              <a:t>Pipette pour sélectionner la couleur</a:t>
            </a:r>
          </a:p>
        </p:txBody>
      </p:sp>
      <p:cxnSp>
        <p:nvCxnSpPr>
          <p:cNvPr id="9" name="Flèche - Contraste">
            <a:extLst>
              <a:ext uri="{FF2B5EF4-FFF2-40B4-BE49-F238E27FC236}">
                <a16:creationId xmlns:a16="http://schemas.microsoft.com/office/drawing/2014/main" id="{AE3BB450-AD0C-8212-FFD3-41611AE31348}"/>
              </a:ext>
              <a:ext uri="{C183D7F6-B498-43B3-948B-1728B52AA6E4}">
                <adec:decorative xmlns:adec="http://schemas.microsoft.com/office/drawing/2017/decorative" val="1"/>
              </a:ext>
            </a:extLst>
          </p:cNvPr>
          <p:cNvCxnSpPr>
            <a:cxnSpLocks/>
            <a:stCxn id="10" idx="1"/>
          </p:cNvCxnSpPr>
          <p:nvPr/>
        </p:nvCxnSpPr>
        <p:spPr>
          <a:xfrm flipH="1">
            <a:off x="7292670" y="3411977"/>
            <a:ext cx="495680" cy="68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e - Contraste">
            <a:extLst>
              <a:ext uri="{FF2B5EF4-FFF2-40B4-BE49-F238E27FC236}">
                <a16:creationId xmlns:a16="http://schemas.microsoft.com/office/drawing/2014/main" id="{A37A8DC2-11A6-136C-D2F5-9908CDE9770D}"/>
              </a:ext>
              <a:ext uri="{C183D7F6-B498-43B3-948B-1728B52AA6E4}">
                <adec:decorative xmlns:adec="http://schemas.microsoft.com/office/drawing/2017/decorative" val="1"/>
              </a:ext>
            </a:extLst>
          </p:cNvPr>
          <p:cNvSpPr txBox="1"/>
          <p:nvPr/>
        </p:nvSpPr>
        <p:spPr>
          <a:xfrm>
            <a:off x="7788350" y="3258088"/>
            <a:ext cx="1055161" cy="307777"/>
          </a:xfrm>
          <a:prstGeom prst="rect">
            <a:avLst/>
          </a:prstGeom>
          <a:noFill/>
        </p:spPr>
        <p:txBody>
          <a:bodyPr wrap="none" rtlCol="0">
            <a:spAutoFit/>
          </a:bodyPr>
          <a:lstStyle/>
          <a:p>
            <a:r>
              <a:rPr lang="fr-FR" sz="1400">
                <a:solidFill>
                  <a:schemeClr val="bg1"/>
                </a:solidFill>
                <a:latin typeface="Verdana" panose="020B0604030504040204" pitchFamily="34" charset="0"/>
                <a:ea typeface="Verdana" panose="020B0604030504040204" pitchFamily="34" charset="0"/>
              </a:rPr>
              <a:t>Contraste</a:t>
            </a:r>
          </a:p>
        </p:txBody>
      </p:sp>
      <p:cxnSp>
        <p:nvCxnSpPr>
          <p:cNvPr id="11" name="Ligne verticale - Validité">
            <a:extLst>
              <a:ext uri="{FF2B5EF4-FFF2-40B4-BE49-F238E27FC236}">
                <a16:creationId xmlns:a16="http://schemas.microsoft.com/office/drawing/2014/main" id="{334452C8-FFEE-FFE2-6392-A3F69F9E15FF}"/>
              </a:ext>
              <a:ext uri="{C183D7F6-B498-43B3-948B-1728B52AA6E4}">
                <adec:decorative xmlns:adec="http://schemas.microsoft.com/office/drawing/2017/decorative" val="1"/>
              </a:ext>
            </a:extLst>
          </p:cNvPr>
          <p:cNvCxnSpPr>
            <a:cxnSpLocks/>
          </p:cNvCxnSpPr>
          <p:nvPr/>
        </p:nvCxnSpPr>
        <p:spPr>
          <a:xfrm>
            <a:off x="7566631" y="3565865"/>
            <a:ext cx="0" cy="1213444"/>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Ligne horizontale - Validité">
            <a:extLst>
              <a:ext uri="{FF2B5EF4-FFF2-40B4-BE49-F238E27FC236}">
                <a16:creationId xmlns:a16="http://schemas.microsoft.com/office/drawing/2014/main" id="{25CDA470-A94A-ECF2-3FED-B0B5DAAED151}"/>
              </a:ext>
              <a:ext uri="{C183D7F6-B498-43B3-948B-1728B52AA6E4}">
                <adec:decorative xmlns:adec="http://schemas.microsoft.com/office/drawing/2017/decorative" val="1"/>
              </a:ext>
            </a:extLst>
          </p:cNvPr>
          <p:cNvCxnSpPr>
            <a:cxnSpLocks/>
          </p:cNvCxnSpPr>
          <p:nvPr/>
        </p:nvCxnSpPr>
        <p:spPr>
          <a:xfrm>
            <a:off x="7566631" y="4358290"/>
            <a:ext cx="219984"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Texte - Validité">
            <a:extLst>
              <a:ext uri="{FF2B5EF4-FFF2-40B4-BE49-F238E27FC236}">
                <a16:creationId xmlns:a16="http://schemas.microsoft.com/office/drawing/2014/main" id="{7C6725C3-7054-40FB-B8ED-AFEDCD5588A8}"/>
              </a:ext>
              <a:ext uri="{C183D7F6-B498-43B3-948B-1728B52AA6E4}">
                <adec:decorative xmlns:adec="http://schemas.microsoft.com/office/drawing/2017/decorative" val="1"/>
              </a:ext>
            </a:extLst>
          </p:cNvPr>
          <p:cNvSpPr txBox="1"/>
          <p:nvPr/>
        </p:nvSpPr>
        <p:spPr>
          <a:xfrm>
            <a:off x="7812360" y="4126309"/>
            <a:ext cx="1029896" cy="738664"/>
          </a:xfrm>
          <a:prstGeom prst="rect">
            <a:avLst/>
          </a:prstGeom>
          <a:noFill/>
        </p:spPr>
        <p:txBody>
          <a:bodyPr wrap="square" rtlCol="0">
            <a:spAutoFit/>
          </a:bodyPr>
          <a:lstStyle/>
          <a:p>
            <a:r>
              <a:rPr lang="fr-FR" sz="1400">
                <a:solidFill>
                  <a:schemeClr val="bg1"/>
                </a:solidFill>
                <a:latin typeface="Verdana" panose="020B0604030504040204" pitchFamily="34" charset="0"/>
                <a:ea typeface="Verdana" panose="020B0604030504040204" pitchFamily="34" charset="0"/>
              </a:rPr>
              <a:t>Validité du contraste</a:t>
            </a:r>
          </a:p>
        </p:txBody>
      </p:sp>
    </p:spTree>
    <p:extLst>
      <p:ext uri="{BB962C8B-B14F-4D97-AF65-F5344CB8AC3E}">
        <p14:creationId xmlns:p14="http://schemas.microsoft.com/office/powerpoint/2010/main" val="400498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4 : Tests manuels</a:t>
            </a:r>
            <a:br>
              <a:rPr lang="fr-FR">
                <a:solidFill>
                  <a:schemeClr val="bg1"/>
                </a:solidFill>
              </a:rPr>
            </a:br>
            <a:r>
              <a:rPr lang="fr-FR">
                <a:solidFill>
                  <a:schemeClr val="bg1"/>
                </a:solidFill>
              </a:rPr>
              <a:t>Navigation clavier – 1/4</a:t>
            </a:r>
          </a:p>
        </p:txBody>
      </p:sp>
      <p:sp>
        <p:nvSpPr>
          <p:cNvPr id="3" name="Texte">
            <a:extLst>
              <a:ext uri="{FF2B5EF4-FFF2-40B4-BE49-F238E27FC236}">
                <a16:creationId xmlns:a16="http://schemas.microsoft.com/office/drawing/2014/main" id="{17320A86-4CF3-FEC7-7482-89FE2F1B1E54}"/>
              </a:ext>
            </a:extLst>
          </p:cNvPr>
          <p:cNvSpPr>
            <a:spLocks noGrp="1"/>
          </p:cNvSpPr>
          <p:nvPr>
            <p:ph idx="1"/>
          </p:nvPr>
        </p:nvSpPr>
        <p:spPr/>
        <p:txBody>
          <a:bodyPr>
            <a:normAutofit/>
          </a:bodyPr>
          <a:lstStyle/>
          <a:p>
            <a:pPr lvl="2"/>
            <a:r>
              <a:rPr lang="fr-FR"/>
              <a:t>Description :</a:t>
            </a:r>
          </a:p>
          <a:p>
            <a:pPr lvl="3"/>
            <a:r>
              <a:rPr lang="fr-FR"/>
              <a:t>La </a:t>
            </a:r>
            <a:r>
              <a:rPr lang="fr-FR" b="1">
                <a:solidFill>
                  <a:schemeClr val="bg2"/>
                </a:solidFill>
              </a:rPr>
              <a:t>navigation</a:t>
            </a:r>
            <a:r>
              <a:rPr lang="fr-FR"/>
              <a:t> dans une page web doit être </a:t>
            </a:r>
            <a:r>
              <a:rPr lang="fr-FR" b="1">
                <a:solidFill>
                  <a:schemeClr val="bg2"/>
                </a:solidFill>
              </a:rPr>
              <a:t>possible à l’aide du clavier seul</a:t>
            </a:r>
            <a:r>
              <a:rPr lang="fr-FR"/>
              <a:t>, notamment pour les personnes qui ne peuvent pas utiliser de souris.</a:t>
            </a:r>
          </a:p>
          <a:p>
            <a:pPr lvl="3"/>
            <a:r>
              <a:rPr lang="fr-FR"/>
              <a:t>Cette fonctionnalité est </a:t>
            </a:r>
            <a:r>
              <a:rPr lang="fr-FR" b="1">
                <a:solidFill>
                  <a:schemeClr val="bg2"/>
                </a:solidFill>
              </a:rPr>
              <a:t>prise en charge directement par le navigateur</a:t>
            </a:r>
            <a:r>
              <a:rPr lang="fr-FR"/>
              <a:t>.</a:t>
            </a:r>
          </a:p>
          <a:p>
            <a:pPr lvl="3"/>
            <a:r>
              <a:rPr lang="fr-FR"/>
              <a:t>Il est tout de même important de </a:t>
            </a:r>
            <a:r>
              <a:rPr lang="fr-FR" b="1">
                <a:solidFill>
                  <a:schemeClr val="bg2"/>
                </a:solidFill>
              </a:rPr>
              <a:t>vérifier</a:t>
            </a:r>
            <a:r>
              <a:rPr lang="fr-FR">
                <a:solidFill>
                  <a:schemeClr val="bg2"/>
                </a:solidFill>
              </a:rPr>
              <a:t> </a:t>
            </a:r>
            <a:r>
              <a:rPr lang="fr-FR" b="1">
                <a:solidFill>
                  <a:schemeClr val="bg2"/>
                </a:solidFill>
              </a:rPr>
              <a:t>son fonctionnement</a:t>
            </a:r>
            <a:r>
              <a:rPr lang="fr-FR"/>
              <a:t>, car certains développements peuvent entraîner des difficultés pour naviguer correctement dans la page.</a:t>
            </a:r>
          </a:p>
          <a:p>
            <a:pPr lvl="3"/>
            <a:endParaRPr lang="fr-FR">
              <a:solidFill>
                <a:srgbClr val="FF7900"/>
              </a:solidFill>
            </a:endParaRPr>
          </a:p>
        </p:txBody>
      </p:sp>
    </p:spTree>
    <p:extLst>
      <p:ext uri="{BB962C8B-B14F-4D97-AF65-F5344CB8AC3E}">
        <p14:creationId xmlns:p14="http://schemas.microsoft.com/office/powerpoint/2010/main" val="27063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4 : Tests manuels</a:t>
            </a:r>
            <a:br>
              <a:rPr lang="fr-FR">
                <a:solidFill>
                  <a:schemeClr val="bg1"/>
                </a:solidFill>
              </a:rPr>
            </a:br>
            <a:r>
              <a:rPr lang="fr-FR">
                <a:solidFill>
                  <a:schemeClr val="bg1"/>
                </a:solidFill>
              </a:rPr>
              <a:t>Navigation clavier – 2/4</a:t>
            </a:r>
          </a:p>
        </p:txBody>
      </p:sp>
      <p:sp>
        <p:nvSpPr>
          <p:cNvPr id="3" name="Texte">
            <a:extLst>
              <a:ext uri="{FF2B5EF4-FFF2-40B4-BE49-F238E27FC236}">
                <a16:creationId xmlns:a16="http://schemas.microsoft.com/office/drawing/2014/main" id="{17320A86-4CF3-FEC7-7482-89FE2F1B1E54}"/>
              </a:ext>
            </a:extLst>
          </p:cNvPr>
          <p:cNvSpPr>
            <a:spLocks noGrp="1"/>
          </p:cNvSpPr>
          <p:nvPr>
            <p:ph idx="1"/>
          </p:nvPr>
        </p:nvSpPr>
        <p:spPr/>
        <p:txBody>
          <a:bodyPr>
            <a:normAutofit/>
          </a:bodyPr>
          <a:lstStyle/>
          <a:p>
            <a:pPr lvl="2"/>
            <a:r>
              <a:rPr lang="fr-FR"/>
              <a:t>Touches à utiliser :</a:t>
            </a:r>
          </a:p>
        </p:txBody>
      </p:sp>
      <p:pic>
        <p:nvPicPr>
          <p:cNvPr id="4" name="Image - Clavier" descr="Liste des touches utilisées pour naviguer à l'aide du clavier">
            <a:extLst>
              <a:ext uri="{FF2B5EF4-FFF2-40B4-BE49-F238E27FC236}">
                <a16:creationId xmlns:a16="http://schemas.microsoft.com/office/drawing/2014/main" id="{73489210-78ED-D077-6A5E-24BD49D0AEC6}"/>
              </a:ext>
            </a:extLst>
          </p:cNvPr>
          <p:cNvPicPr>
            <a:picLocks noChangeAspect="1"/>
          </p:cNvPicPr>
          <p:nvPr/>
        </p:nvPicPr>
        <p:blipFill>
          <a:blip r:embed="rId3"/>
          <a:stretch>
            <a:fillRect/>
          </a:stretch>
        </p:blipFill>
        <p:spPr>
          <a:xfrm>
            <a:off x="553794" y="1635646"/>
            <a:ext cx="8035285" cy="2592288"/>
          </a:xfrm>
          <a:prstGeom prst="rect">
            <a:avLst/>
          </a:prstGeom>
        </p:spPr>
      </p:pic>
    </p:spTree>
    <p:extLst>
      <p:ext uri="{BB962C8B-B14F-4D97-AF65-F5344CB8AC3E}">
        <p14:creationId xmlns:p14="http://schemas.microsoft.com/office/powerpoint/2010/main" val="387128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4 : Tests manuels</a:t>
            </a:r>
            <a:br>
              <a:rPr lang="fr-FR">
                <a:solidFill>
                  <a:schemeClr val="bg1"/>
                </a:solidFill>
              </a:rPr>
            </a:br>
            <a:r>
              <a:rPr lang="fr-FR">
                <a:solidFill>
                  <a:schemeClr val="bg1"/>
                </a:solidFill>
              </a:rPr>
              <a:t>Navigation clavier - 3/4</a:t>
            </a:r>
          </a:p>
        </p:txBody>
      </p:sp>
      <p:sp>
        <p:nvSpPr>
          <p:cNvPr id="3" name="Texte">
            <a:extLst>
              <a:ext uri="{FF2B5EF4-FFF2-40B4-BE49-F238E27FC236}">
                <a16:creationId xmlns:a16="http://schemas.microsoft.com/office/drawing/2014/main" id="{17320A86-4CF3-FEC7-7482-89FE2F1B1E54}"/>
              </a:ext>
            </a:extLst>
          </p:cNvPr>
          <p:cNvSpPr>
            <a:spLocks noGrp="1"/>
          </p:cNvSpPr>
          <p:nvPr>
            <p:ph idx="1"/>
          </p:nvPr>
        </p:nvSpPr>
        <p:spPr/>
        <p:txBody>
          <a:bodyPr>
            <a:normAutofit/>
          </a:bodyPr>
          <a:lstStyle/>
          <a:p>
            <a:pPr lvl="2"/>
            <a:r>
              <a:rPr lang="fr-FR"/>
              <a:t>Que dois-je vérifier ?</a:t>
            </a:r>
          </a:p>
          <a:p>
            <a:pPr lvl="3"/>
            <a:r>
              <a:rPr lang="fr-FR"/>
              <a:t>Toutes les </a:t>
            </a:r>
            <a:r>
              <a:rPr lang="fr-FR" b="1">
                <a:solidFill>
                  <a:schemeClr val="bg2"/>
                </a:solidFill>
              </a:rPr>
              <a:t>fonctionnalités disponibles à la souris doivent l’être </a:t>
            </a:r>
            <a:r>
              <a:rPr lang="fr-FR"/>
              <a:t>également </a:t>
            </a:r>
            <a:r>
              <a:rPr lang="fr-FR" b="1">
                <a:solidFill>
                  <a:schemeClr val="bg2"/>
                </a:solidFill>
              </a:rPr>
              <a:t>au clavier.</a:t>
            </a:r>
          </a:p>
          <a:p>
            <a:pPr lvl="3"/>
            <a:r>
              <a:rPr lang="fr-FR"/>
              <a:t>Le </a:t>
            </a:r>
            <a:r>
              <a:rPr lang="fr-FR" b="1">
                <a:solidFill>
                  <a:schemeClr val="bg2"/>
                </a:solidFill>
              </a:rPr>
              <a:t>focus</a:t>
            </a:r>
            <a:r>
              <a:rPr lang="fr-FR"/>
              <a:t> doit être </a:t>
            </a:r>
            <a:r>
              <a:rPr lang="fr-FR" b="1">
                <a:solidFill>
                  <a:schemeClr val="bg2"/>
                </a:solidFill>
              </a:rPr>
              <a:t>visible en toutes circonstances  </a:t>
            </a:r>
            <a:r>
              <a:rPr lang="fr-FR"/>
              <a:t>(propriétés CSS: </a:t>
            </a:r>
            <a:r>
              <a:rPr lang="fr-FR" b="1">
                <a:solidFill>
                  <a:srgbClr val="FF7900"/>
                </a:solidFill>
              </a:rPr>
              <a:t>outline</a:t>
            </a:r>
            <a:r>
              <a:rPr lang="fr-FR"/>
              <a:t>, </a:t>
            </a:r>
            <a:r>
              <a:rPr lang="fr-FR" b="1">
                <a:solidFill>
                  <a:srgbClr val="FF7900"/>
                </a:solidFill>
              </a:rPr>
              <a:t>:focus</a:t>
            </a:r>
            <a:r>
              <a:rPr lang="fr-FR"/>
              <a:t>)</a:t>
            </a:r>
          </a:p>
          <a:p>
            <a:pPr lvl="3"/>
            <a:r>
              <a:rPr lang="fr-FR"/>
              <a:t>Le </a:t>
            </a:r>
            <a:r>
              <a:rPr lang="fr-FR" b="1">
                <a:solidFill>
                  <a:srgbClr val="FF7900"/>
                </a:solidFill>
              </a:rPr>
              <a:t>focus</a:t>
            </a:r>
            <a:r>
              <a:rPr lang="fr-FR"/>
              <a:t> doit </a:t>
            </a:r>
            <a:r>
              <a:rPr lang="fr-FR" b="1">
                <a:solidFill>
                  <a:srgbClr val="FF7900"/>
                </a:solidFill>
              </a:rPr>
              <a:t>se déplacer dans un ordre logique </a:t>
            </a:r>
            <a:r>
              <a:rPr lang="fr-FR"/>
              <a:t>(ordre de lecture), </a:t>
            </a:r>
            <a:r>
              <a:rPr lang="fr-FR" b="1">
                <a:solidFill>
                  <a:srgbClr val="FF7900"/>
                </a:solidFill>
              </a:rPr>
              <a:t>sans piège clavier</a:t>
            </a:r>
            <a:r>
              <a:rPr lang="fr-FR"/>
              <a:t>.</a:t>
            </a:r>
          </a:p>
          <a:p>
            <a:pPr marL="217488" lvl="3" indent="0">
              <a:buNone/>
            </a:pPr>
            <a:endParaRPr lang="fr-FR"/>
          </a:p>
          <a:p>
            <a:pPr marL="898525" lvl="3" indent="-681038">
              <a:buNone/>
            </a:pPr>
            <a:r>
              <a:rPr lang="fr-FR"/>
              <a:t>Note : </a:t>
            </a:r>
            <a:r>
              <a:rPr lang="fr-FR" b="1">
                <a:solidFill>
                  <a:srgbClr val="FF7900"/>
                </a:solidFill>
              </a:rPr>
              <a:t>Si le focus n’est pas visible</a:t>
            </a:r>
            <a:r>
              <a:rPr lang="fr-FR"/>
              <a:t>, utiliser l’extension</a:t>
            </a:r>
            <a:r>
              <a:rPr lang="fr-FR" b="1">
                <a:solidFill>
                  <a:srgbClr val="FF7900"/>
                </a:solidFill>
              </a:rPr>
              <a:t> a11y.css </a:t>
            </a:r>
            <a:r>
              <a:rPr lang="fr-FR"/>
              <a:t>pour le rendre visible pour vos tests</a:t>
            </a:r>
          </a:p>
          <a:p>
            <a:pPr lvl="3"/>
            <a:endParaRPr lang="fr-FR">
              <a:solidFill>
                <a:srgbClr val="FF7900"/>
              </a:solidFill>
            </a:endParaRPr>
          </a:p>
        </p:txBody>
      </p:sp>
    </p:spTree>
    <p:extLst>
      <p:ext uri="{BB962C8B-B14F-4D97-AF65-F5344CB8AC3E}">
        <p14:creationId xmlns:p14="http://schemas.microsoft.com/office/powerpoint/2010/main" val="248225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4 : Tests manuels</a:t>
            </a:r>
            <a:br>
              <a:rPr lang="fr-FR">
                <a:solidFill>
                  <a:schemeClr val="bg1"/>
                </a:solidFill>
              </a:rPr>
            </a:br>
            <a:r>
              <a:rPr lang="fr-FR">
                <a:solidFill>
                  <a:schemeClr val="bg1"/>
                </a:solidFill>
              </a:rPr>
              <a:t>Navigation clavier – 4/4</a:t>
            </a:r>
          </a:p>
        </p:txBody>
      </p:sp>
      <p:sp>
        <p:nvSpPr>
          <p:cNvPr id="13" name="Bulle 5">
            <a:extLst>
              <a:ext uri="{FF2B5EF4-FFF2-40B4-BE49-F238E27FC236}">
                <a16:creationId xmlns:a16="http://schemas.microsoft.com/office/drawing/2014/main" id="{EC2A9865-499E-2D08-A59F-3A3C809E4B02}"/>
              </a:ext>
              <a:ext uri="{C183D7F6-B498-43B3-948B-1728B52AA6E4}">
                <adec:decorative xmlns:adec="http://schemas.microsoft.com/office/drawing/2017/decorative" val="1"/>
              </a:ext>
            </a:extLst>
          </p:cNvPr>
          <p:cNvSpPr/>
          <p:nvPr/>
        </p:nvSpPr>
        <p:spPr>
          <a:xfrm>
            <a:off x="427195" y="4395329"/>
            <a:ext cx="3921580" cy="480677"/>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7" name="Bulle 4">
            <a:extLst>
              <a:ext uri="{FF2B5EF4-FFF2-40B4-BE49-F238E27FC236}">
                <a16:creationId xmlns:a16="http://schemas.microsoft.com/office/drawing/2014/main" id="{70AA536B-4CF8-4237-6998-6FA3DBBC2A22}"/>
              </a:ext>
              <a:ext uri="{C183D7F6-B498-43B3-948B-1728B52AA6E4}">
                <adec:decorative xmlns:adec="http://schemas.microsoft.com/office/drawing/2017/decorative" val="1"/>
              </a:ext>
            </a:extLst>
          </p:cNvPr>
          <p:cNvSpPr/>
          <p:nvPr/>
        </p:nvSpPr>
        <p:spPr>
          <a:xfrm>
            <a:off x="434723" y="3686996"/>
            <a:ext cx="3921580" cy="636778"/>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8" name="Bulle 3">
            <a:extLst>
              <a:ext uri="{FF2B5EF4-FFF2-40B4-BE49-F238E27FC236}">
                <a16:creationId xmlns:a16="http://schemas.microsoft.com/office/drawing/2014/main" id="{6F7F5001-532E-2AB2-8AE9-4901EAAC3E27}"/>
              </a:ext>
              <a:ext uri="{C183D7F6-B498-43B3-948B-1728B52AA6E4}">
                <adec:decorative xmlns:adec="http://schemas.microsoft.com/office/drawing/2017/decorative" val="1"/>
              </a:ext>
            </a:extLst>
          </p:cNvPr>
          <p:cNvSpPr/>
          <p:nvPr/>
        </p:nvSpPr>
        <p:spPr>
          <a:xfrm>
            <a:off x="427194" y="3062635"/>
            <a:ext cx="3928777" cy="533963"/>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9" name="Bulle 2">
            <a:extLst>
              <a:ext uri="{FF2B5EF4-FFF2-40B4-BE49-F238E27FC236}">
                <a16:creationId xmlns:a16="http://schemas.microsoft.com/office/drawing/2014/main" id="{87660493-EDEE-708C-F845-D74D4D021A1F}"/>
              </a:ext>
              <a:ext uri="{C183D7F6-B498-43B3-948B-1728B52AA6E4}">
                <adec:decorative xmlns:adec="http://schemas.microsoft.com/office/drawing/2017/decorative" val="1"/>
              </a:ext>
            </a:extLst>
          </p:cNvPr>
          <p:cNvSpPr/>
          <p:nvPr/>
        </p:nvSpPr>
        <p:spPr>
          <a:xfrm>
            <a:off x="427304" y="2344017"/>
            <a:ext cx="3928673" cy="622899"/>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10" name="Bulle 1">
            <a:extLst>
              <a:ext uri="{FF2B5EF4-FFF2-40B4-BE49-F238E27FC236}">
                <a16:creationId xmlns:a16="http://schemas.microsoft.com/office/drawing/2014/main" id="{3A46ED29-9FAF-8CD6-70DB-BA92F8D0798E}"/>
              </a:ext>
              <a:ext uri="{C183D7F6-B498-43B3-948B-1728B52AA6E4}">
                <adec:decorative xmlns:adec="http://schemas.microsoft.com/office/drawing/2017/decorative" val="1"/>
              </a:ext>
            </a:extLst>
          </p:cNvPr>
          <p:cNvSpPr/>
          <p:nvPr/>
        </p:nvSpPr>
        <p:spPr>
          <a:xfrm>
            <a:off x="427195" y="1589773"/>
            <a:ext cx="3928673" cy="622899"/>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11" name="Texte">
            <a:extLst>
              <a:ext uri="{FF2B5EF4-FFF2-40B4-BE49-F238E27FC236}">
                <a16:creationId xmlns:a16="http://schemas.microsoft.com/office/drawing/2014/main" id="{D956DD3C-BA46-14AF-268B-58F2274448FE}"/>
              </a:ext>
            </a:extLst>
          </p:cNvPr>
          <p:cNvSpPr txBox="1">
            <a:spLocks/>
          </p:cNvSpPr>
          <p:nvPr/>
        </p:nvSpPr>
        <p:spPr>
          <a:xfrm>
            <a:off x="313199" y="1181100"/>
            <a:ext cx="3970769" cy="3766914"/>
          </a:xfrm>
          <a:prstGeom prst="rect">
            <a:avLst/>
          </a:prstGeom>
        </p:spPr>
        <p:txBody>
          <a:bodyPr vert="horz" lIns="0" tIns="0" rIns="0" bIns="0" rtlCol="0">
            <a:noAutofit/>
          </a:bodyPr>
          <a:lst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600" b="1" i="0" kern="1200" spc="-20" baseline="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80975" indent="-180975" algn="l" defTabSz="914400" rtl="0" eaLnBrk="1" latinLnBrk="0" hangingPunct="1">
              <a:lnSpc>
                <a:spcPct val="90000"/>
              </a:lnSpc>
              <a:spcBef>
                <a:spcPts val="600"/>
              </a:spcBef>
              <a:spcAft>
                <a:spcPts val="600"/>
              </a:spcAft>
              <a:buClr>
                <a:schemeClr val="bg2"/>
              </a:buClr>
              <a:buFont typeface="Wingdings" panose="05000000000000000000" pitchFamily="2" charset="2"/>
              <a:buChar char="§"/>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407988" indent="-190500" algn="l" defTabSz="914400" rtl="0" eaLnBrk="1" latinLnBrk="0" hangingPunct="1">
              <a:lnSpc>
                <a:spcPct val="90000"/>
              </a:lnSpc>
              <a:spcBef>
                <a:spcPct val="20000"/>
              </a:spcBef>
              <a:spcAft>
                <a:spcPts val="600"/>
              </a:spcAft>
              <a:buFont typeface="Arial" panose="020B0604020202020204" pitchFamily="34" charset="0"/>
              <a:buChar char="–"/>
              <a:defRPr sz="16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595313" indent="-173038" algn="l" defTabSz="914400" rtl="0" eaLnBrk="1" latinLnBrk="0" hangingPunct="1">
              <a:lnSpc>
                <a:spcPct val="90000"/>
              </a:lnSpc>
              <a:spcBef>
                <a:spcPct val="20000"/>
              </a:spcBef>
              <a:buClr>
                <a:schemeClr val="bg1"/>
              </a:buClr>
              <a:buFont typeface="Arial" panose="020B0604020202020204" pitchFamily="34" charset="0"/>
              <a:buChar char="–"/>
              <a:defRPr sz="14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800100" indent="-190500" algn="l" defTabSz="914400" rtl="0" eaLnBrk="1" latinLnBrk="0" hangingPunct="1">
              <a:spcBef>
                <a:spcPct val="20000"/>
              </a:spcBef>
              <a:buFont typeface="Arial" panose="020B0604020202020204" pitchFamily="34" charset="0"/>
              <a:buChar char="–"/>
              <a:defRPr sz="1400" b="0" i="0" kern="1200" baseline="0">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lvl="2" indent="-190500">
              <a:spcBef>
                <a:spcPts val="1200"/>
              </a:spcBef>
              <a:buClr>
                <a:srgbClr val="FF7900"/>
              </a:buClr>
            </a:pPr>
            <a:r>
              <a:rPr lang="fr-FR" b="1"/>
              <a:t>A vous de tester !</a:t>
            </a:r>
          </a:p>
          <a:p>
            <a:pPr marL="217488" lvl="3" indent="0">
              <a:spcBef>
                <a:spcPts val="1200"/>
              </a:spcBef>
              <a:buClr>
                <a:schemeClr val="tx1"/>
              </a:buClr>
              <a:buFont typeface="Arial" panose="020B0604020202020204" pitchFamily="34" charset="0"/>
              <a:buNone/>
            </a:pPr>
            <a:r>
              <a:rPr lang="fr-FR" sz="1400">
                <a:solidFill>
                  <a:schemeClr val="tx1"/>
                </a:solidFill>
              </a:rPr>
              <a:t>Est-ce que tous les éléments interactifs reçoivent le focus ?</a:t>
            </a:r>
          </a:p>
          <a:p>
            <a:pPr marL="217488" lvl="3" indent="0">
              <a:spcBef>
                <a:spcPts val="2400"/>
              </a:spcBef>
              <a:buClr>
                <a:schemeClr val="tx1"/>
              </a:buClr>
              <a:buFont typeface="Arial" panose="020B0604020202020204" pitchFamily="34" charset="0"/>
              <a:buNone/>
            </a:pPr>
            <a:r>
              <a:rPr lang="fr-FR" sz="1400">
                <a:solidFill>
                  <a:schemeClr val="tx1"/>
                </a:solidFill>
                <a:cs typeface="Arial" panose="020B0604020202020204" pitchFamily="34" charset="0"/>
              </a:rPr>
              <a:t>Est-ce que tous les éléments interactifs sont utilisables avec le clavier ? </a:t>
            </a:r>
          </a:p>
          <a:p>
            <a:pPr marL="217488" lvl="3" indent="0">
              <a:spcBef>
                <a:spcPts val="2400"/>
              </a:spcBef>
              <a:buClr>
                <a:schemeClr val="tx1"/>
              </a:buClr>
              <a:buFont typeface="Arial" panose="020B0604020202020204" pitchFamily="34" charset="0"/>
              <a:buNone/>
            </a:pPr>
            <a:r>
              <a:rPr lang="fr-FR" sz="1400">
                <a:solidFill>
                  <a:schemeClr val="tx1"/>
                </a:solidFill>
                <a:cs typeface="Arial" panose="020B0604020202020204" pitchFamily="34" charset="0"/>
              </a:rPr>
              <a:t>Est-ce que le focus est toujours visible ?</a:t>
            </a:r>
          </a:p>
          <a:p>
            <a:pPr marL="217488" lvl="3" indent="0">
              <a:spcBef>
                <a:spcPts val="2400"/>
              </a:spcBef>
              <a:buClr>
                <a:schemeClr val="tx1"/>
              </a:buClr>
              <a:buFont typeface="Arial" panose="020B0604020202020204" pitchFamily="34" charset="0"/>
              <a:buNone/>
            </a:pPr>
            <a:r>
              <a:rPr lang="fr-FR" sz="1400">
                <a:solidFill>
                  <a:schemeClr val="tx1"/>
                </a:solidFill>
              </a:rPr>
              <a:t>Est-ce que le parcours clavier suit un ordre logique ?</a:t>
            </a:r>
          </a:p>
          <a:p>
            <a:pPr marL="217488" lvl="3" indent="0">
              <a:spcBef>
                <a:spcPts val="2400"/>
              </a:spcBef>
              <a:buClr>
                <a:schemeClr val="tx1"/>
              </a:buClr>
              <a:buFont typeface="Arial" panose="020B0604020202020204" pitchFamily="34" charset="0"/>
              <a:buNone/>
            </a:pPr>
            <a:r>
              <a:rPr lang="fr-FR" sz="1400">
                <a:solidFill>
                  <a:schemeClr val="tx1"/>
                </a:solidFill>
              </a:rPr>
              <a:t>Le contraste des couleurs est-il suffisant ?</a:t>
            </a:r>
            <a:endParaRPr lang="fr-FR"/>
          </a:p>
          <a:p>
            <a:endParaRPr lang="fr-FR">
              <a:solidFill>
                <a:schemeClr val="bg1"/>
              </a:solidFill>
            </a:endParaRPr>
          </a:p>
          <a:p>
            <a:endParaRPr lang="fr-FR"/>
          </a:p>
        </p:txBody>
      </p:sp>
      <p:pic>
        <p:nvPicPr>
          <p:cNvPr id="12" name="Image - Red Queen">
            <a:extLst>
              <a:ext uri="{FF2B5EF4-FFF2-40B4-BE49-F238E27FC236}">
                <a16:creationId xmlns:a16="http://schemas.microsoft.com/office/drawing/2014/main" id="{C02FEE16-ED19-1D0E-4F09-47237FB474B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716016" y="1779662"/>
            <a:ext cx="4179178" cy="2845597"/>
          </a:xfrm>
          <a:prstGeom prst="rect">
            <a:avLst/>
          </a:prstGeom>
          <a:ln>
            <a:solidFill>
              <a:schemeClr val="tx1"/>
            </a:solidFill>
          </a:ln>
        </p:spPr>
      </p:pic>
    </p:spTree>
    <p:extLst>
      <p:ext uri="{BB962C8B-B14F-4D97-AF65-F5344CB8AC3E}">
        <p14:creationId xmlns:p14="http://schemas.microsoft.com/office/powerpoint/2010/main" val="147713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4 : Tests manuels</a:t>
            </a:r>
            <a:br>
              <a:rPr lang="fr-FR">
                <a:solidFill>
                  <a:schemeClr val="bg1"/>
                </a:solidFill>
              </a:rPr>
            </a:br>
            <a:r>
              <a:rPr lang="fr-FR">
                <a:solidFill>
                  <a:schemeClr val="bg1"/>
                </a:solidFill>
              </a:rPr>
              <a:t>Les champs de formulaires – 1/2</a:t>
            </a:r>
          </a:p>
        </p:txBody>
      </p:sp>
      <p:sp>
        <p:nvSpPr>
          <p:cNvPr id="3" name="Texte">
            <a:extLst>
              <a:ext uri="{FF2B5EF4-FFF2-40B4-BE49-F238E27FC236}">
                <a16:creationId xmlns:a16="http://schemas.microsoft.com/office/drawing/2014/main" id="{6EA89276-473D-C9CC-58A8-1412651B51DB}"/>
              </a:ext>
            </a:extLst>
          </p:cNvPr>
          <p:cNvSpPr>
            <a:spLocks noGrp="1"/>
          </p:cNvSpPr>
          <p:nvPr>
            <p:ph idx="1"/>
          </p:nvPr>
        </p:nvSpPr>
        <p:spPr/>
        <p:txBody>
          <a:bodyPr/>
          <a:lstStyle/>
          <a:p>
            <a:pPr lvl="2"/>
            <a:r>
              <a:rPr lang="fr-FR"/>
              <a:t>Comment tester ?</a:t>
            </a:r>
          </a:p>
          <a:p>
            <a:pPr marL="560388" lvl="3" indent="-342900">
              <a:buClr>
                <a:schemeClr val="bg1"/>
              </a:buClr>
              <a:buFont typeface="+mj-lt"/>
              <a:buAutoNum type="arabicPeriod"/>
            </a:pPr>
            <a:r>
              <a:rPr lang="fr-FR" b="1">
                <a:solidFill>
                  <a:srgbClr val="FF7900"/>
                </a:solidFill>
              </a:rPr>
              <a:t>Identifier visuellement les contenus </a:t>
            </a:r>
            <a:r>
              <a:rPr lang="fr-FR"/>
              <a:t>à l’écran</a:t>
            </a:r>
          </a:p>
          <a:p>
            <a:pPr marL="560388" lvl="3" indent="-342900">
              <a:buFont typeface="+mj-lt"/>
              <a:buAutoNum type="arabicPeriod"/>
            </a:pPr>
            <a:r>
              <a:rPr lang="fr-FR"/>
              <a:t>Utiliser </a:t>
            </a:r>
            <a:r>
              <a:rPr lang="fr-FR" b="1">
                <a:solidFill>
                  <a:srgbClr val="FF7900"/>
                </a:solidFill>
              </a:rPr>
              <a:t>l’inspecteur de code </a:t>
            </a:r>
            <a:r>
              <a:rPr lang="fr-FR"/>
              <a:t>pour visualiser le code complet présent dans le DOM.</a:t>
            </a:r>
          </a:p>
          <a:p>
            <a:pPr marL="560388" lvl="3" indent="-342900">
              <a:buFont typeface="+mj-lt"/>
              <a:buAutoNum type="arabicPeriod"/>
            </a:pPr>
            <a:r>
              <a:rPr lang="fr-FR"/>
              <a:t>Vérifier la </a:t>
            </a:r>
            <a:r>
              <a:rPr lang="fr-FR" b="1">
                <a:solidFill>
                  <a:srgbClr val="FF7900"/>
                </a:solidFill>
              </a:rPr>
              <a:t>pertinence des messages d’erreurs </a:t>
            </a:r>
            <a:r>
              <a:rPr lang="fr-FR"/>
              <a:t>lors de la validation du formulaire.</a:t>
            </a:r>
          </a:p>
          <a:p>
            <a:pPr marL="560388" lvl="3" indent="-342900">
              <a:buFont typeface="+mj-lt"/>
              <a:buAutoNum type="arabicPeriod"/>
            </a:pPr>
            <a:r>
              <a:rPr lang="fr-FR"/>
              <a:t>Vérifier que les </a:t>
            </a:r>
            <a:r>
              <a:rPr lang="fr-FR" b="1">
                <a:solidFill>
                  <a:srgbClr val="FF7900"/>
                </a:solidFill>
              </a:rPr>
              <a:t>champs obligatoires </a:t>
            </a:r>
            <a:r>
              <a:rPr lang="fr-FR"/>
              <a:t>le sont visuellement et programmatiquement.</a:t>
            </a:r>
          </a:p>
          <a:p>
            <a:pPr lvl="2"/>
            <a:endParaRPr lang="fr-FR"/>
          </a:p>
        </p:txBody>
      </p:sp>
      <p:pic>
        <p:nvPicPr>
          <p:cNvPr id="4" name="Image">
            <a:extLst>
              <a:ext uri="{FF2B5EF4-FFF2-40B4-BE49-F238E27FC236}">
                <a16:creationId xmlns:a16="http://schemas.microsoft.com/office/drawing/2014/main" id="{98B35CF8-26C5-49AF-3B48-D759ADA72A1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72051" y="3598750"/>
            <a:ext cx="7798771" cy="127646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8721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D5F3016F-4865-9932-C58A-B1BD90088D6F}"/>
              </a:ext>
            </a:extLst>
          </p:cNvPr>
          <p:cNvSpPr>
            <a:spLocks noGrp="1"/>
          </p:cNvSpPr>
          <p:nvPr>
            <p:ph type="title"/>
          </p:nvPr>
        </p:nvSpPr>
        <p:spPr/>
        <p:txBody>
          <a:bodyPr/>
          <a:lstStyle/>
          <a:p>
            <a:r>
              <a:rPr lang="fr-FR"/>
              <a:t>Tour de table</a:t>
            </a:r>
          </a:p>
        </p:txBody>
      </p:sp>
      <p:sp>
        <p:nvSpPr>
          <p:cNvPr id="3" name="Texte">
            <a:extLst>
              <a:ext uri="{FF2B5EF4-FFF2-40B4-BE49-F238E27FC236}">
                <a16:creationId xmlns:a16="http://schemas.microsoft.com/office/drawing/2014/main" id="{879753CB-FF61-CEA9-0D2C-3E918D358E76}"/>
              </a:ext>
            </a:extLst>
          </p:cNvPr>
          <p:cNvSpPr>
            <a:spLocks noGrp="1"/>
          </p:cNvSpPr>
          <p:nvPr>
            <p:ph type="body" sz="quarter" idx="10"/>
          </p:nvPr>
        </p:nvSpPr>
        <p:spPr/>
        <p:txBody>
          <a:bodyPr/>
          <a:lstStyle/>
          <a:p>
            <a:pPr lvl="1"/>
            <a:r>
              <a:rPr lang="fr-FR"/>
              <a:t>Présentation</a:t>
            </a:r>
          </a:p>
          <a:p>
            <a:pPr lvl="1"/>
            <a:r>
              <a:rPr lang="fr-FR"/>
              <a:t>Vos projets</a:t>
            </a:r>
          </a:p>
          <a:p>
            <a:pPr lvl="1"/>
            <a:r>
              <a:rPr lang="fr-FR"/>
              <a:t>Vos connaissances en accessibilité</a:t>
            </a:r>
          </a:p>
          <a:p>
            <a:pPr lvl="1"/>
            <a:r>
              <a:rPr lang="fr-FR"/>
              <a:t>Vos attentes</a:t>
            </a:r>
          </a:p>
          <a:p>
            <a:endParaRPr lang="fr-FR"/>
          </a:p>
        </p:txBody>
      </p:sp>
    </p:spTree>
    <p:extLst>
      <p:ext uri="{BB962C8B-B14F-4D97-AF65-F5344CB8AC3E}">
        <p14:creationId xmlns:p14="http://schemas.microsoft.com/office/powerpoint/2010/main" val="90769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4 : Tests manuels</a:t>
            </a:r>
            <a:br>
              <a:rPr lang="fr-FR">
                <a:solidFill>
                  <a:schemeClr val="bg1"/>
                </a:solidFill>
              </a:rPr>
            </a:br>
            <a:r>
              <a:rPr lang="fr-FR">
                <a:solidFill>
                  <a:schemeClr val="bg1"/>
                </a:solidFill>
              </a:rPr>
              <a:t>Les champs de formulaires – 2/2</a:t>
            </a:r>
          </a:p>
        </p:txBody>
      </p:sp>
      <p:sp>
        <p:nvSpPr>
          <p:cNvPr id="7" name="Bulle 4">
            <a:extLst>
              <a:ext uri="{FF2B5EF4-FFF2-40B4-BE49-F238E27FC236}">
                <a16:creationId xmlns:a16="http://schemas.microsoft.com/office/drawing/2014/main" id="{70AA536B-4CF8-4237-6998-6FA3DBBC2A22}"/>
              </a:ext>
              <a:ext uri="{C183D7F6-B498-43B3-948B-1728B52AA6E4}">
                <adec:decorative xmlns:adec="http://schemas.microsoft.com/office/drawing/2017/decorative" val="1"/>
              </a:ext>
            </a:extLst>
          </p:cNvPr>
          <p:cNvSpPr/>
          <p:nvPr/>
        </p:nvSpPr>
        <p:spPr>
          <a:xfrm>
            <a:off x="434723" y="4239228"/>
            <a:ext cx="3921580" cy="636778"/>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8" name="Bulle 3">
            <a:extLst>
              <a:ext uri="{FF2B5EF4-FFF2-40B4-BE49-F238E27FC236}">
                <a16:creationId xmlns:a16="http://schemas.microsoft.com/office/drawing/2014/main" id="{6F7F5001-532E-2AB2-8AE9-4901EAAC3E27}"/>
              </a:ext>
              <a:ext uri="{C183D7F6-B498-43B3-948B-1728B52AA6E4}">
                <adec:decorative xmlns:adec="http://schemas.microsoft.com/office/drawing/2017/decorative" val="1"/>
              </a:ext>
            </a:extLst>
          </p:cNvPr>
          <p:cNvSpPr/>
          <p:nvPr/>
        </p:nvSpPr>
        <p:spPr>
          <a:xfrm>
            <a:off x="427194" y="3280121"/>
            <a:ext cx="3928777" cy="875805"/>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9" name="Bulle 2">
            <a:extLst>
              <a:ext uri="{FF2B5EF4-FFF2-40B4-BE49-F238E27FC236}">
                <a16:creationId xmlns:a16="http://schemas.microsoft.com/office/drawing/2014/main" id="{87660493-EDEE-708C-F845-D74D4D021A1F}"/>
              </a:ext>
              <a:ext uri="{C183D7F6-B498-43B3-948B-1728B52AA6E4}">
                <adec:decorative xmlns:adec="http://schemas.microsoft.com/office/drawing/2017/decorative" val="1"/>
              </a:ext>
            </a:extLst>
          </p:cNvPr>
          <p:cNvSpPr/>
          <p:nvPr/>
        </p:nvSpPr>
        <p:spPr>
          <a:xfrm>
            <a:off x="427304" y="2344017"/>
            <a:ext cx="3928673" cy="875805"/>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11" name="Texte">
            <a:extLst>
              <a:ext uri="{FF2B5EF4-FFF2-40B4-BE49-F238E27FC236}">
                <a16:creationId xmlns:a16="http://schemas.microsoft.com/office/drawing/2014/main" id="{D956DD3C-BA46-14AF-268B-58F2274448FE}"/>
              </a:ext>
            </a:extLst>
          </p:cNvPr>
          <p:cNvSpPr txBox="1">
            <a:spLocks/>
          </p:cNvSpPr>
          <p:nvPr/>
        </p:nvSpPr>
        <p:spPr>
          <a:xfrm>
            <a:off x="313199" y="1181100"/>
            <a:ext cx="3970769" cy="3778208"/>
          </a:xfrm>
          <a:prstGeom prst="rect">
            <a:avLst/>
          </a:prstGeom>
        </p:spPr>
        <p:txBody>
          <a:bodyPr vert="horz" lIns="0" tIns="0" rIns="0" bIns="0" rtlCol="0">
            <a:noAutofit/>
          </a:bodyPr>
          <a:lst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600" b="1" i="0" kern="1200" spc="-20" baseline="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80975" indent="-180975" algn="l" defTabSz="914400" rtl="0" eaLnBrk="1" latinLnBrk="0" hangingPunct="1">
              <a:lnSpc>
                <a:spcPct val="90000"/>
              </a:lnSpc>
              <a:spcBef>
                <a:spcPts val="600"/>
              </a:spcBef>
              <a:spcAft>
                <a:spcPts val="600"/>
              </a:spcAft>
              <a:buClr>
                <a:schemeClr val="bg2"/>
              </a:buClr>
              <a:buFont typeface="Wingdings" panose="05000000000000000000" pitchFamily="2" charset="2"/>
              <a:buChar char="§"/>
              <a:defRPr sz="1600" b="1"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407988" indent="-190500" algn="l" defTabSz="914400" rtl="0" eaLnBrk="1" latinLnBrk="0" hangingPunct="1">
              <a:lnSpc>
                <a:spcPct val="90000"/>
              </a:lnSpc>
              <a:spcBef>
                <a:spcPct val="20000"/>
              </a:spcBef>
              <a:spcAft>
                <a:spcPts val="600"/>
              </a:spcAft>
              <a:buFont typeface="Arial" panose="020B0604020202020204" pitchFamily="34" charset="0"/>
              <a:buChar char="–"/>
              <a:defRPr sz="16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595313" indent="-173038" algn="l" defTabSz="914400" rtl="0" eaLnBrk="1" latinLnBrk="0" hangingPunct="1">
              <a:lnSpc>
                <a:spcPct val="90000"/>
              </a:lnSpc>
              <a:spcBef>
                <a:spcPct val="20000"/>
              </a:spcBef>
              <a:buClr>
                <a:schemeClr val="bg1"/>
              </a:buClr>
              <a:buFont typeface="Arial" panose="020B0604020202020204" pitchFamily="34" charset="0"/>
              <a:buChar char="–"/>
              <a:defRPr sz="1400" b="0" i="0" kern="1200" spc="-20" baseline="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800100" indent="-190500" algn="l" defTabSz="914400" rtl="0" eaLnBrk="1" latinLnBrk="0" hangingPunct="1">
              <a:spcBef>
                <a:spcPct val="20000"/>
              </a:spcBef>
              <a:buFont typeface="Arial" panose="020B0604020202020204" pitchFamily="34" charset="0"/>
              <a:buChar char="–"/>
              <a:defRPr sz="1400" b="0" i="0" kern="1200" baseline="0">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lvl="2" indent="-190500">
              <a:spcBef>
                <a:spcPts val="1200"/>
              </a:spcBef>
              <a:buClr>
                <a:srgbClr val="FF7900"/>
              </a:buClr>
            </a:pPr>
            <a:r>
              <a:rPr lang="fr-FR" b="1"/>
              <a:t>A vous de tester !</a:t>
            </a:r>
          </a:p>
          <a:p>
            <a:pPr marL="217488" lvl="3" indent="0">
              <a:buClr>
                <a:schemeClr val="bg1"/>
              </a:buClr>
              <a:buNone/>
            </a:pPr>
            <a:r>
              <a:rPr lang="fr-FR"/>
              <a:t>A l’aide du </a:t>
            </a:r>
            <a:r>
              <a:rPr lang="fr-FR">
                <a:hlinkClick r:id="rId3">
                  <a:extLst>
                    <a:ext uri="{A12FA001-AC4F-418D-AE19-62706E023703}">
                      <ahyp:hlinkClr xmlns:ahyp="http://schemas.microsoft.com/office/drawing/2018/hyperlinkcolor" val="tx"/>
                    </a:ext>
                  </a:extLst>
                </a:hlinkClick>
              </a:rPr>
              <a:t>site des recommandations Orange</a:t>
            </a:r>
            <a:r>
              <a:rPr lang="fr-FR"/>
              <a:t>, </a:t>
            </a:r>
            <a:r>
              <a:rPr lang="fr-FR" b="1">
                <a:solidFill>
                  <a:srgbClr val="FF7900"/>
                </a:solidFill>
              </a:rPr>
              <a:t>tester différents critères sur le site Red-Queen</a:t>
            </a:r>
            <a:r>
              <a:rPr lang="fr-FR"/>
              <a:t>.</a:t>
            </a:r>
          </a:p>
          <a:p>
            <a:pPr marL="560388" lvl="3" indent="-342900">
              <a:spcBef>
                <a:spcPts val="1200"/>
              </a:spcBef>
              <a:buFont typeface="+mj-lt"/>
              <a:buAutoNum type="arabicPeriod"/>
            </a:pPr>
            <a:r>
              <a:rPr lang="fr-FR" sz="1400">
                <a:solidFill>
                  <a:schemeClr val="tx1"/>
                </a:solidFill>
                <a:cs typeface="Arial" panose="020B0604020202020204" pitchFamily="34" charset="0"/>
              </a:rPr>
              <a:t>Les étiquettes sont-elles pertinentes à chaque champ de formulaire ? Champ obligatoire indiqués ?</a:t>
            </a:r>
          </a:p>
          <a:p>
            <a:pPr marL="560388" lvl="3" indent="-342900">
              <a:spcBef>
                <a:spcPts val="2400"/>
              </a:spcBef>
              <a:buClr>
                <a:schemeClr val="tx1"/>
              </a:buClr>
              <a:buFont typeface="+mj-lt"/>
              <a:buAutoNum type="arabicPeriod"/>
            </a:pPr>
            <a:r>
              <a:rPr lang="fr-FR" sz="1400">
                <a:solidFill>
                  <a:schemeClr val="tx1"/>
                </a:solidFill>
                <a:cs typeface="Arial" panose="020B0604020202020204" pitchFamily="34" charset="0"/>
              </a:rPr>
              <a:t>Détecter, identifier les erreurs et suggérer des corrections / pertinence des messages</a:t>
            </a:r>
          </a:p>
          <a:p>
            <a:pPr marL="560388" lvl="3" indent="-342900">
              <a:spcBef>
                <a:spcPts val="2400"/>
              </a:spcBef>
              <a:buClr>
                <a:schemeClr val="tx1"/>
              </a:buClr>
              <a:buFont typeface="+mj-lt"/>
              <a:buAutoNum type="arabicPeriod"/>
            </a:pPr>
            <a:r>
              <a:rPr lang="fr-FR" sz="1400">
                <a:solidFill>
                  <a:schemeClr val="tx1"/>
                </a:solidFill>
              </a:rPr>
              <a:t>Y a-t-il des informations transmises par la couleur ?</a:t>
            </a:r>
            <a:endParaRPr lang="fr-FR"/>
          </a:p>
        </p:txBody>
      </p:sp>
      <p:pic>
        <p:nvPicPr>
          <p:cNvPr id="4" name="Image">
            <a:extLst>
              <a:ext uri="{FF2B5EF4-FFF2-40B4-BE49-F238E27FC236}">
                <a16:creationId xmlns:a16="http://schemas.microsoft.com/office/drawing/2014/main" id="{908ADF7A-AB20-0C44-613D-7D65ED29C59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716015" y="1520761"/>
            <a:ext cx="4179179" cy="3139221"/>
          </a:xfrm>
          <a:prstGeom prst="rect">
            <a:avLst/>
          </a:prstGeom>
          <a:ln>
            <a:solidFill>
              <a:schemeClr val="tx1"/>
            </a:solidFill>
          </a:ln>
        </p:spPr>
      </p:pic>
    </p:spTree>
    <p:extLst>
      <p:ext uri="{BB962C8B-B14F-4D97-AF65-F5344CB8AC3E}">
        <p14:creationId xmlns:p14="http://schemas.microsoft.com/office/powerpoint/2010/main" val="367232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slide">
            <a:extLst>
              <a:ext uri="{FF2B5EF4-FFF2-40B4-BE49-F238E27FC236}">
                <a16:creationId xmlns:a16="http://schemas.microsoft.com/office/drawing/2014/main" id="{DA2298F9-6D15-7BB7-8D33-858ED953C46E}"/>
              </a:ext>
            </a:extLst>
          </p:cNvPr>
          <p:cNvSpPr>
            <a:spLocks noGrp="1"/>
          </p:cNvSpPr>
          <p:nvPr>
            <p:ph type="title" idx="4294967295"/>
          </p:nvPr>
        </p:nvSpPr>
        <p:spPr>
          <a:xfrm>
            <a:off x="314325" y="268288"/>
            <a:ext cx="6096000" cy="4283075"/>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85000"/>
              </a:lnSpc>
              <a:spcBef>
                <a:spcPts val="0"/>
              </a:spcBef>
              <a:spcAft>
                <a:spcPts val="0"/>
              </a:spcAft>
              <a:buClr>
                <a:schemeClr val="bg1"/>
              </a:buClr>
              <a:buSzPct val="25000"/>
              <a:buFont typeface="Calibri" panose="020F0502020204030204" pitchFamily="34" charset="0"/>
              <a:buNone/>
              <a:tabLst/>
              <a:defRPr/>
            </a:pPr>
            <a:r>
              <a:rPr kumimoji="0" lang="fr-FR" sz="4800" b="1" i="0" u="none" strike="noStrike" kern="1200" cap="none" spc="-20" normalizeH="0" baseline="0" noProof="0">
                <a:ln>
                  <a:noFill/>
                </a:ln>
                <a:solidFill>
                  <a:schemeClr val="bg2"/>
                </a:solidFill>
                <a:effectLst/>
                <a:uLnTx/>
                <a:uFillTx/>
                <a:latin typeface="Verdana" panose="020B0604030504040204" pitchFamily="34" charset="0"/>
                <a:ea typeface="Verdana" panose="020B0604030504040204" pitchFamily="34" charset="0"/>
                <a:cs typeface="Verdana" panose="020B0604030504040204" pitchFamily="34" charset="0"/>
              </a:rPr>
              <a:t>Pour aller plus loin…</a:t>
            </a:r>
          </a:p>
        </p:txBody>
      </p:sp>
      <p:pic>
        <p:nvPicPr>
          <p:cNvPr id="5" name="Image">
            <a:extLst>
              <a:ext uri="{FF2B5EF4-FFF2-40B4-BE49-F238E27FC236}">
                <a16:creationId xmlns:a16="http://schemas.microsoft.com/office/drawing/2014/main" id="{23E522F9-48E4-022A-5F78-4780B5A3AB77}"/>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0895" y="2571750"/>
            <a:ext cx="3819336" cy="1785574"/>
          </a:xfrm>
          <a:prstGeom prst="rect">
            <a:avLst/>
          </a:prstGeom>
        </p:spPr>
      </p:pic>
    </p:spTree>
    <p:extLst>
      <p:ext uri="{BB962C8B-B14F-4D97-AF65-F5344CB8AC3E}">
        <p14:creationId xmlns:p14="http://schemas.microsoft.com/office/powerpoint/2010/main" val="34191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FA862D45-4A38-BDEA-9D44-C472DEA07090}"/>
              </a:ext>
            </a:extLst>
          </p:cNvPr>
          <p:cNvSpPr>
            <a:spLocks noGrp="1"/>
          </p:cNvSpPr>
          <p:nvPr>
            <p:ph type="title"/>
          </p:nvPr>
        </p:nvSpPr>
        <p:spPr/>
        <p:txBody>
          <a:bodyPr/>
          <a:lstStyle/>
          <a:p>
            <a:r>
              <a:rPr lang="fr-FR" dirty="0"/>
              <a:t>Quelques liens utiles </a:t>
            </a:r>
            <a:br>
              <a:rPr lang="fr-FR" dirty="0"/>
            </a:br>
            <a:r>
              <a:rPr lang="fr-FR" dirty="0">
                <a:solidFill>
                  <a:schemeClr val="bg1"/>
                </a:solidFill>
              </a:rPr>
              <a:t>(références internes signalées par un astérisque)</a:t>
            </a:r>
          </a:p>
        </p:txBody>
      </p:sp>
      <p:sp>
        <p:nvSpPr>
          <p:cNvPr id="3" name="Texte">
            <a:extLst>
              <a:ext uri="{FF2B5EF4-FFF2-40B4-BE49-F238E27FC236}">
                <a16:creationId xmlns:a16="http://schemas.microsoft.com/office/drawing/2014/main" id="{031C26A8-663D-3B9D-0D3C-02BAC44902A9}"/>
              </a:ext>
            </a:extLst>
          </p:cNvPr>
          <p:cNvSpPr>
            <a:spLocks noGrp="1"/>
          </p:cNvSpPr>
          <p:nvPr>
            <p:ph idx="1"/>
          </p:nvPr>
        </p:nvSpPr>
        <p:spPr/>
        <p:txBody>
          <a:bodyPr/>
          <a:lstStyle/>
          <a:p>
            <a:pPr lvl="2"/>
            <a:r>
              <a:rPr lang="fr-FR" dirty="0">
                <a:solidFill>
                  <a:srgbClr val="FF7900"/>
                </a:solidFill>
              </a:rPr>
              <a:t>Recommandations et bonnes pratiques</a:t>
            </a:r>
          </a:p>
          <a:p>
            <a:pPr lvl="3"/>
            <a:r>
              <a:rPr lang="fr-FR" dirty="0"/>
              <a:t>Recommandations accessibilité Orange : </a:t>
            </a:r>
            <a:r>
              <a:rPr lang="fr-FR" dirty="0">
                <a:hlinkClick r:id="rId3">
                  <a:extLst>
                    <a:ext uri="{A12FA001-AC4F-418D-AE19-62706E023703}">
                      <ahyp:hlinkClr xmlns:ahyp="http://schemas.microsoft.com/office/drawing/2018/hyperlinkcolor" val="tx"/>
                    </a:ext>
                  </a:extLst>
                </a:hlinkClick>
              </a:rPr>
              <a:t>http://a11y-guidelines.orange.com</a:t>
            </a:r>
            <a:endParaRPr lang="fr-FR" dirty="0"/>
          </a:p>
          <a:p>
            <a:pPr lvl="3"/>
            <a:r>
              <a:rPr lang="fr-FR" dirty="0"/>
              <a:t>Règles pour l'accessibilité des contenus Web (WCAG 2.1) : </a:t>
            </a:r>
            <a:r>
              <a:rPr lang="fr-FR" dirty="0">
                <a:hlinkClick r:id="rId4">
                  <a:extLst>
                    <a:ext uri="{A12FA001-AC4F-418D-AE19-62706E023703}">
                      <ahyp:hlinkClr xmlns:ahyp="http://schemas.microsoft.com/office/drawing/2018/hyperlinkcolor" val="tx"/>
                    </a:ext>
                  </a:extLst>
                </a:hlinkClick>
              </a:rPr>
              <a:t>https://www.w3.org/TR/WCAG21/</a:t>
            </a:r>
            <a:endParaRPr lang="fr-FR" dirty="0"/>
          </a:p>
          <a:p>
            <a:pPr lvl="3"/>
            <a:r>
              <a:rPr lang="fr-FR" dirty="0"/>
              <a:t>Chartes du design des produits et services numériques orange : </a:t>
            </a:r>
            <a:r>
              <a:rPr lang="fr-FR" dirty="0">
                <a:hlinkClick r:id="rId5">
                  <a:extLst>
                    <a:ext uri="{A12FA001-AC4F-418D-AE19-62706E023703}">
                      <ahyp:hlinkClr xmlns:ahyp="http://schemas.microsoft.com/office/drawing/2018/hyperlinkcolor" val="tx"/>
                    </a:ext>
                  </a:extLst>
                </a:hlinkClick>
              </a:rPr>
              <a:t>design.orange.com</a:t>
            </a:r>
            <a:endParaRPr lang="fr-FR" dirty="0"/>
          </a:p>
          <a:p>
            <a:pPr lvl="2"/>
            <a:r>
              <a:rPr lang="fr-FR" dirty="0">
                <a:solidFill>
                  <a:srgbClr val="FF7900"/>
                </a:solidFill>
              </a:rPr>
              <a:t>Framework de développement et outils de tests</a:t>
            </a:r>
          </a:p>
          <a:p>
            <a:pPr lvl="3"/>
            <a:r>
              <a:rPr lang="fr-FR" dirty="0"/>
              <a:t>Orange </a:t>
            </a:r>
            <a:r>
              <a:rPr lang="fr-FR" dirty="0" err="1"/>
              <a:t>Boosted</a:t>
            </a:r>
            <a:r>
              <a:rPr lang="fr-FR" dirty="0"/>
              <a:t> (Framework HTML, CSS et Javascript basé sur Twitter Bootstrap) : </a:t>
            </a:r>
            <a:r>
              <a:rPr lang="fr-FR" dirty="0">
                <a:hlinkClick r:id="rId6">
                  <a:extLst>
                    <a:ext uri="{A12FA001-AC4F-418D-AE19-62706E023703}">
                      <ahyp:hlinkClr xmlns:ahyp="http://schemas.microsoft.com/office/drawing/2018/hyperlinkcolor" val="tx"/>
                    </a:ext>
                  </a:extLst>
                </a:hlinkClick>
              </a:rPr>
              <a:t>http://boosted.orange.com/</a:t>
            </a:r>
            <a:endParaRPr lang="fr-FR" dirty="0"/>
          </a:p>
          <a:p>
            <a:pPr lvl="3"/>
            <a:r>
              <a:rPr lang="fr-FR" dirty="0"/>
              <a:t>Outil pour mesurer les contrastes des couleurs : </a:t>
            </a:r>
            <a:r>
              <a:rPr lang="en-GB" dirty="0">
                <a:hlinkClick r:id="rId7">
                  <a:extLst>
                    <a:ext uri="{A12FA001-AC4F-418D-AE19-62706E023703}">
                      <ahyp:hlinkClr xmlns:ahyp="http://schemas.microsoft.com/office/drawing/2018/hyperlinkcolor" val="tx"/>
                    </a:ext>
                  </a:extLst>
                </a:hlinkClick>
              </a:rPr>
              <a:t>Colour contrast analyser</a:t>
            </a:r>
            <a:endParaRPr lang="en-GB" dirty="0"/>
          </a:p>
          <a:p>
            <a:pPr lvl="3"/>
            <a:r>
              <a:rPr lang="fr-FR" dirty="0"/>
              <a:t>NVDA, Lecteur d’écran pour Windows : </a:t>
            </a:r>
            <a:r>
              <a:rPr lang="fr-FR" dirty="0">
                <a:hlinkClick r:id="rId8">
                  <a:extLst>
                    <a:ext uri="{A12FA001-AC4F-418D-AE19-62706E023703}">
                      <ahyp:hlinkClr xmlns:ahyp="http://schemas.microsoft.com/office/drawing/2018/hyperlinkcolor" val="tx"/>
                    </a:ext>
                  </a:extLst>
                </a:hlinkClick>
              </a:rPr>
              <a:t>http://pratique.itn.ftgroup </a:t>
            </a:r>
            <a:r>
              <a:rPr lang="fr-FR" dirty="0"/>
              <a:t>ou dernière version sur Internet</a:t>
            </a:r>
          </a:p>
        </p:txBody>
      </p:sp>
    </p:spTree>
    <p:extLst>
      <p:ext uri="{BB962C8B-B14F-4D97-AF65-F5344CB8AC3E}">
        <p14:creationId xmlns:p14="http://schemas.microsoft.com/office/powerpoint/2010/main" val="1980883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re slide"/>
          <p:cNvSpPr>
            <a:spLocks noGrp="1"/>
          </p:cNvSpPr>
          <p:nvPr>
            <p:ph type="ctrTitle"/>
          </p:nvPr>
        </p:nvSpPr>
        <p:spPr/>
        <p:txBody>
          <a:bodyPr/>
          <a:lstStyle/>
          <a:p>
            <a:r>
              <a:rPr lang="fr-FR"/>
              <a:t>Merci</a:t>
            </a:r>
          </a:p>
        </p:txBody>
      </p:sp>
      <p:sp>
        <p:nvSpPr>
          <p:cNvPr id="2" name="Texte - Pour toute demande...">
            <a:extLst>
              <a:ext uri="{FF2B5EF4-FFF2-40B4-BE49-F238E27FC236}">
                <a16:creationId xmlns:a16="http://schemas.microsoft.com/office/drawing/2014/main" id="{1004877D-5A5B-E7EF-BA09-9EEFCB93F5FD}"/>
              </a:ext>
            </a:extLst>
          </p:cNvPr>
          <p:cNvSpPr txBox="1"/>
          <p:nvPr/>
        </p:nvSpPr>
        <p:spPr>
          <a:xfrm>
            <a:off x="343060" y="2292573"/>
            <a:ext cx="8767776" cy="436017"/>
          </a:xfrm>
          <a:prstGeom prst="rect">
            <a:avLst/>
          </a:prstGeom>
        </p:spPr>
        <p:txBody>
          <a:bodyPr vert="horz" wrap="square" lIns="0" tIns="12700" rIns="0" bIns="0" rtlCol="0">
            <a:spAutoFit/>
          </a:bodyPr>
          <a:lstStyle/>
          <a:p>
            <a:pPr marL="12700">
              <a:lnSpc>
                <a:spcPts val="1595"/>
              </a:lnSpc>
              <a:spcBef>
                <a:spcPts val="100"/>
              </a:spcBef>
            </a:pPr>
            <a:r>
              <a:rPr lang="fr-FR" sz="1400" b="1" spc="-20">
                <a:solidFill>
                  <a:srgbClr val="FFFFFF"/>
                </a:solidFill>
                <a:latin typeface="Verdana" panose="020B0604030504040204" pitchFamily="34" charset="0"/>
                <a:ea typeface="Verdana" panose="020B0604030504040204" pitchFamily="34" charset="0"/>
                <a:cs typeface="Verdana" panose="020B0604030504040204" pitchFamily="34" charset="0"/>
              </a:rPr>
              <a:t>Pour</a:t>
            </a:r>
            <a:r>
              <a:rPr lang="fr-FR" sz="1400" b="1" spc="-35">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fr-FR" sz="1400" b="1" spc="-25">
                <a:solidFill>
                  <a:srgbClr val="FFFFFF"/>
                </a:solidFill>
                <a:latin typeface="Verdana" panose="020B0604030504040204" pitchFamily="34" charset="0"/>
                <a:ea typeface="Verdana" panose="020B0604030504040204" pitchFamily="34" charset="0"/>
                <a:cs typeface="Verdana" panose="020B0604030504040204" pitchFamily="34" charset="0"/>
              </a:rPr>
              <a:t>toute</a:t>
            </a:r>
            <a:r>
              <a:rPr lang="fr-FR" sz="1400" b="1" spc="-4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fr-FR" sz="1400" b="1" spc="-25">
                <a:solidFill>
                  <a:srgbClr val="FFFFFF"/>
                </a:solidFill>
                <a:latin typeface="Verdana" panose="020B0604030504040204" pitchFamily="34" charset="0"/>
                <a:ea typeface="Verdana" panose="020B0604030504040204" pitchFamily="34" charset="0"/>
                <a:cs typeface="Verdana" panose="020B0604030504040204" pitchFamily="34" charset="0"/>
              </a:rPr>
              <a:t>demande</a:t>
            </a:r>
            <a:r>
              <a:rPr lang="fr-FR" sz="1400" b="1" spc="-4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fr-FR" sz="1400" b="1" spc="-25">
                <a:solidFill>
                  <a:srgbClr val="FFFFFF"/>
                </a:solidFill>
                <a:latin typeface="Verdana" panose="020B0604030504040204" pitchFamily="34" charset="0"/>
                <a:ea typeface="Verdana" panose="020B0604030504040204" pitchFamily="34" charset="0"/>
                <a:cs typeface="Verdana" panose="020B0604030504040204" pitchFamily="34" charset="0"/>
              </a:rPr>
              <a:t>de support</a:t>
            </a:r>
            <a:r>
              <a:rPr lang="fr-FR" sz="1400" b="1" spc="330">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fr-FR" sz="1400" b="1">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fr-FR" sz="1400" b="1" spc="-15">
                <a:solidFill>
                  <a:srgbClr val="FFFFFF"/>
                </a:solidFill>
                <a:latin typeface="Verdana" panose="020B0604030504040204" pitchFamily="34" charset="0"/>
                <a:ea typeface="Verdana" panose="020B0604030504040204" pitchFamily="34" charset="0"/>
                <a:cs typeface="Verdana" panose="020B0604030504040204" pitchFamily="34" charset="0"/>
              </a:rPr>
              <a:t>ZZZ</a:t>
            </a:r>
            <a:r>
              <a:rPr lang="fr-FR" sz="1400" b="1" spc="-45">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fr-FR" sz="1400" b="1" spc="-25">
                <a:solidFill>
                  <a:srgbClr val="FFFFFF"/>
                </a:solidFill>
                <a:latin typeface="Verdana" panose="020B0604030504040204" pitchFamily="34" charset="0"/>
                <a:ea typeface="Verdana" panose="020B0604030504040204" pitchFamily="34" charset="0"/>
                <a:cs typeface="Verdana" panose="020B0604030504040204" pitchFamily="34" charset="0"/>
              </a:rPr>
              <a:t>ACCESSIBILITY</a:t>
            </a:r>
            <a:r>
              <a:rPr lang="fr-FR" sz="1400" b="1" spc="-45">
                <a:solidFill>
                  <a:srgbClr val="FFFFFF"/>
                </a:solidFill>
                <a:latin typeface="Verdana" panose="020B0604030504040204" pitchFamily="34" charset="0"/>
                <a:ea typeface="Verdana" panose="020B0604030504040204" pitchFamily="34" charset="0"/>
                <a:cs typeface="Verdana" panose="020B0604030504040204" pitchFamily="34" charset="0"/>
              </a:rPr>
              <a:t> </a:t>
            </a:r>
            <a:r>
              <a:rPr lang="fr-FR" sz="1400" b="1" spc="-20">
                <a:solidFill>
                  <a:srgbClr val="FFFFFF"/>
                </a:solidFill>
                <a:latin typeface="Verdana" panose="020B0604030504040204" pitchFamily="34" charset="0"/>
                <a:ea typeface="Verdana" panose="020B0604030504040204" pitchFamily="34" charset="0"/>
                <a:cs typeface="Verdana" panose="020B0604030504040204" pitchFamily="34" charset="0"/>
              </a:rPr>
              <a:t>SUPPORT</a:t>
            </a:r>
            <a:endParaRPr lang="fr-FR" sz="1400">
              <a:latin typeface="Verdana" panose="020B0604030504040204" pitchFamily="34" charset="0"/>
              <a:ea typeface="Verdana" panose="020B0604030504040204" pitchFamily="34" charset="0"/>
              <a:cs typeface="Verdana" panose="020B0604030504040204" pitchFamily="34" charset="0"/>
            </a:endParaRPr>
          </a:p>
          <a:p>
            <a:pPr marL="3314700">
              <a:lnSpc>
                <a:spcPts val="1595"/>
              </a:lnSpc>
              <a:spcBef>
                <a:spcPts val="100"/>
              </a:spcBef>
            </a:pPr>
            <a:r>
              <a:rPr lang="fr-FR" sz="1400" b="1" spc="-25">
                <a:solidFill>
                  <a:srgbClr val="FFFFFF"/>
                </a:solidFill>
                <a:latin typeface="Verdana" panose="020B0604030504040204" pitchFamily="34" charset="0"/>
                <a:ea typeface="Verdana" panose="020B0604030504040204" pitchFamily="34" charset="0"/>
                <a:cs typeface="Verdana" panose="020B0604030504040204" pitchFamily="34" charset="0"/>
              </a:rPr>
              <a:t>(accessibility.support@orange.com)</a:t>
            </a:r>
            <a:endParaRPr lang="fr-FR" sz="14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69602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750A7085-CC2B-242F-93C8-B10291D5DDCC}"/>
              </a:ext>
            </a:extLst>
          </p:cNvPr>
          <p:cNvSpPr>
            <a:spLocks noGrp="1"/>
          </p:cNvSpPr>
          <p:nvPr>
            <p:ph type="title"/>
          </p:nvPr>
        </p:nvSpPr>
        <p:spPr/>
        <p:txBody>
          <a:bodyPr/>
          <a:lstStyle/>
          <a:p>
            <a:r>
              <a:rPr lang="fr-FR"/>
              <a:t>A la fin de cette formation…</a:t>
            </a:r>
          </a:p>
        </p:txBody>
      </p:sp>
      <p:sp>
        <p:nvSpPr>
          <p:cNvPr id="3" name="Texte">
            <a:extLst>
              <a:ext uri="{FF2B5EF4-FFF2-40B4-BE49-F238E27FC236}">
                <a16:creationId xmlns:a16="http://schemas.microsoft.com/office/drawing/2014/main" id="{7CC24199-BCE8-8E86-BE87-F5A147C0B4A0}"/>
              </a:ext>
            </a:extLst>
          </p:cNvPr>
          <p:cNvSpPr>
            <a:spLocks noGrp="1"/>
          </p:cNvSpPr>
          <p:nvPr>
            <p:ph type="body" sz="quarter" idx="10"/>
          </p:nvPr>
        </p:nvSpPr>
        <p:spPr/>
        <p:txBody>
          <a:bodyPr/>
          <a:lstStyle/>
          <a:p>
            <a:pPr lvl="1"/>
            <a:r>
              <a:rPr lang="fr-FR"/>
              <a:t>Vous saurez pourquoi il est important de </a:t>
            </a:r>
            <a:r>
              <a:rPr lang="fr-FR" b="1">
                <a:solidFill>
                  <a:srgbClr val="FF7900"/>
                </a:solidFill>
              </a:rPr>
              <a:t>créer des solutions numériques accessibles</a:t>
            </a:r>
          </a:p>
          <a:p>
            <a:pPr lvl="1"/>
            <a:r>
              <a:rPr lang="fr-FR"/>
              <a:t>Vous aurez les principaux </a:t>
            </a:r>
            <a:r>
              <a:rPr lang="fr-FR" b="1">
                <a:solidFill>
                  <a:srgbClr val="FF7900"/>
                </a:solidFill>
              </a:rPr>
              <a:t>outils d’accessibilité </a:t>
            </a:r>
            <a:r>
              <a:rPr lang="fr-FR"/>
              <a:t>pour évaluer une page</a:t>
            </a:r>
          </a:p>
          <a:p>
            <a:pPr lvl="1"/>
            <a:r>
              <a:rPr lang="fr-FR"/>
              <a:t>Vous repartirez avec des </a:t>
            </a:r>
            <a:r>
              <a:rPr lang="fr-FR" b="1">
                <a:solidFill>
                  <a:srgbClr val="FF7900"/>
                </a:solidFill>
              </a:rPr>
              <a:t>contacts</a:t>
            </a:r>
            <a:r>
              <a:rPr lang="fr-FR"/>
              <a:t> et des </a:t>
            </a:r>
            <a:r>
              <a:rPr lang="fr-FR" b="1">
                <a:solidFill>
                  <a:srgbClr val="FF7900"/>
                </a:solidFill>
              </a:rPr>
              <a:t>liens utiles </a:t>
            </a:r>
            <a:r>
              <a:rPr lang="fr-FR"/>
              <a:t>pour en savoir plus </a:t>
            </a:r>
          </a:p>
          <a:p>
            <a:pPr lvl="1"/>
            <a:endParaRPr lang="fr-FR"/>
          </a:p>
        </p:txBody>
      </p:sp>
    </p:spTree>
    <p:extLst>
      <p:ext uri="{BB962C8B-B14F-4D97-AF65-F5344CB8AC3E}">
        <p14:creationId xmlns:p14="http://schemas.microsoft.com/office/powerpoint/2010/main" val="102566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tire slide">
            <a:extLst>
              <a:ext uri="{FF2B5EF4-FFF2-40B4-BE49-F238E27FC236}">
                <a16:creationId xmlns:a16="http://schemas.microsoft.com/office/drawing/2014/main" id="{DA2298F9-6D15-7BB7-8D33-858ED953C46E}"/>
              </a:ext>
            </a:extLst>
          </p:cNvPr>
          <p:cNvSpPr>
            <a:spLocks noGrp="1"/>
          </p:cNvSpPr>
          <p:nvPr>
            <p:ph type="title" idx="4294967295"/>
          </p:nvPr>
        </p:nvSpPr>
        <p:spPr>
          <a:xfrm>
            <a:off x="314325" y="268288"/>
            <a:ext cx="6096000" cy="4283075"/>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85000"/>
              </a:lnSpc>
              <a:spcBef>
                <a:spcPts val="0"/>
              </a:spcBef>
              <a:spcAft>
                <a:spcPts val="0"/>
              </a:spcAft>
              <a:buClr>
                <a:schemeClr val="bg1"/>
              </a:buClr>
              <a:buSzPct val="25000"/>
              <a:buFont typeface="Calibri" panose="020F0502020204030204" pitchFamily="34" charset="0"/>
              <a:buNone/>
              <a:tabLst/>
              <a:defRPr/>
            </a:pPr>
            <a:r>
              <a:rPr kumimoji="0" lang="fr-FR" sz="4800" b="1" i="0" u="none" strike="noStrike" kern="1200" cap="none" spc="-20" normalizeH="0" baseline="0" noProof="0">
                <a:ln>
                  <a:noFill/>
                </a:ln>
                <a:solidFill>
                  <a:schemeClr val="bg2"/>
                </a:solidFill>
                <a:effectLst/>
                <a:uLnTx/>
                <a:uFillTx/>
                <a:latin typeface="Verdana" panose="020B0604030504040204" pitchFamily="34" charset="0"/>
                <a:ea typeface="Verdana" panose="020B0604030504040204" pitchFamily="34" charset="0"/>
                <a:cs typeface="Verdana" panose="020B0604030504040204" pitchFamily="34" charset="0"/>
              </a:rPr>
              <a:t>Méthodologie </a:t>
            </a:r>
          </a:p>
          <a:p>
            <a:pPr marL="0" marR="0" lvl="0" indent="0" algn="l" defTabSz="914400" rtl="0" eaLnBrk="1" fontAlgn="auto" latinLnBrk="0" hangingPunct="1">
              <a:lnSpc>
                <a:spcPct val="85000"/>
              </a:lnSpc>
              <a:spcBef>
                <a:spcPts val="0"/>
              </a:spcBef>
              <a:spcAft>
                <a:spcPts val="0"/>
              </a:spcAft>
              <a:buClr>
                <a:schemeClr val="bg1"/>
              </a:buClr>
              <a:buSzPct val="25000"/>
              <a:buFont typeface="Calibri" panose="020F0502020204030204" pitchFamily="34" charset="0"/>
              <a:buNone/>
              <a:tabLst/>
              <a:defRPr/>
            </a:pPr>
            <a:r>
              <a:rPr kumimoji="0" lang="fr-FR" sz="4800" b="1" i="0" u="none" strike="noStrike" kern="1200" cap="none" spc="-20" normalizeH="0" baseline="0" noProof="0">
                <a:ln>
                  <a:noFill/>
                </a:ln>
                <a:solidFill>
                  <a:schemeClr val="bg2"/>
                </a:solidFill>
                <a:effectLst/>
                <a:uLnTx/>
                <a:uFillTx/>
                <a:latin typeface="Verdana" panose="020B0604030504040204" pitchFamily="34" charset="0"/>
                <a:ea typeface="Verdana" panose="020B0604030504040204" pitchFamily="34" charset="0"/>
                <a:cs typeface="Verdana" panose="020B0604030504040204" pitchFamily="34" charset="0"/>
              </a:rPr>
              <a:t>et </a:t>
            </a:r>
          </a:p>
          <a:p>
            <a:pPr marL="0" marR="0" lvl="0" indent="0" algn="l" defTabSz="914400" rtl="0" eaLnBrk="1" fontAlgn="auto" latinLnBrk="0" hangingPunct="1">
              <a:lnSpc>
                <a:spcPct val="85000"/>
              </a:lnSpc>
              <a:spcBef>
                <a:spcPts val="0"/>
              </a:spcBef>
              <a:spcAft>
                <a:spcPts val="0"/>
              </a:spcAft>
              <a:buClr>
                <a:schemeClr val="bg1"/>
              </a:buClr>
              <a:buSzPct val="25000"/>
              <a:buFont typeface="Calibri" panose="020F0502020204030204" pitchFamily="34" charset="0"/>
              <a:buNone/>
              <a:tabLst/>
              <a:defRPr/>
            </a:pPr>
            <a:r>
              <a:rPr kumimoji="0" lang="fr-FR" sz="4800" b="1" i="0" u="none" strike="noStrike" kern="1200" cap="none" spc="-20" normalizeH="0" baseline="0" noProof="0">
                <a:ln>
                  <a:noFill/>
                </a:ln>
                <a:solidFill>
                  <a:schemeClr val="bg2"/>
                </a:solidFill>
                <a:effectLst/>
                <a:uLnTx/>
                <a:uFillTx/>
                <a:latin typeface="Verdana" panose="020B0604030504040204" pitchFamily="34" charset="0"/>
                <a:ea typeface="Verdana" panose="020B0604030504040204" pitchFamily="34" charset="0"/>
                <a:cs typeface="Verdana" panose="020B0604030504040204" pitchFamily="34" charset="0"/>
              </a:rPr>
              <a:t>outils de tests</a:t>
            </a:r>
          </a:p>
        </p:txBody>
      </p:sp>
      <p:pic>
        <p:nvPicPr>
          <p:cNvPr id="5" name="Image">
            <a:extLst>
              <a:ext uri="{FF2B5EF4-FFF2-40B4-BE49-F238E27FC236}">
                <a16:creationId xmlns:a16="http://schemas.microsoft.com/office/drawing/2014/main" id="{23E522F9-48E4-022A-5F78-4780B5A3AB77}"/>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0895" y="2571750"/>
            <a:ext cx="3819336" cy="1785574"/>
          </a:xfrm>
          <a:prstGeom prst="rect">
            <a:avLst/>
          </a:prstGeom>
        </p:spPr>
      </p:pic>
    </p:spTree>
    <p:extLst>
      <p:ext uri="{BB962C8B-B14F-4D97-AF65-F5344CB8AC3E}">
        <p14:creationId xmlns:p14="http://schemas.microsoft.com/office/powerpoint/2010/main" val="288602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solidFill>
                  <a:srgbClr val="FF7900"/>
                </a:solidFill>
              </a:rPr>
              <a:t>Étape 1 : Tests automatiques </a:t>
            </a:r>
            <a:br>
              <a:rPr lang="fr-FR">
                <a:solidFill>
                  <a:schemeClr val="bg1"/>
                </a:solidFill>
              </a:rPr>
            </a:br>
            <a:r>
              <a:rPr lang="fr-FR">
                <a:solidFill>
                  <a:schemeClr val="bg1"/>
                </a:solidFill>
              </a:rPr>
              <a:t>Avec Axe Dev Tools – 1/3</a:t>
            </a:r>
          </a:p>
        </p:txBody>
      </p:sp>
      <p:sp>
        <p:nvSpPr>
          <p:cNvPr id="3" name="Texte">
            <a:extLst>
              <a:ext uri="{FF2B5EF4-FFF2-40B4-BE49-F238E27FC236}">
                <a16:creationId xmlns:a16="http://schemas.microsoft.com/office/drawing/2014/main" id="{17320A86-4CF3-FEC7-7482-89FE2F1B1E54}"/>
              </a:ext>
            </a:extLst>
          </p:cNvPr>
          <p:cNvSpPr>
            <a:spLocks noGrp="1"/>
          </p:cNvSpPr>
          <p:nvPr>
            <p:ph sz="half" idx="1"/>
          </p:nvPr>
        </p:nvSpPr>
        <p:spPr>
          <a:xfrm>
            <a:off x="313200" y="1181100"/>
            <a:ext cx="4042776" cy="3370262"/>
          </a:xfrm>
        </p:spPr>
        <p:txBody>
          <a:bodyPr/>
          <a:lstStyle/>
          <a:p>
            <a:pPr lvl="2"/>
            <a:r>
              <a:rPr lang="fr-FR"/>
              <a:t>Description :</a:t>
            </a:r>
          </a:p>
          <a:p>
            <a:pPr lvl="3">
              <a:buClr>
                <a:schemeClr val="bg1"/>
              </a:buClr>
            </a:pPr>
            <a:r>
              <a:rPr lang="fr-FR" b="1">
                <a:solidFill>
                  <a:srgbClr val="FF7900"/>
                </a:solidFill>
              </a:rPr>
              <a:t>Extension</a:t>
            </a:r>
            <a:r>
              <a:rPr lang="fr-FR"/>
              <a:t> disponible pour les navigateurs </a:t>
            </a:r>
            <a:r>
              <a:rPr lang="fr-FR" b="1">
                <a:solidFill>
                  <a:srgbClr val="FF7900"/>
                </a:solidFill>
              </a:rPr>
              <a:t>Chrome</a:t>
            </a:r>
            <a:r>
              <a:rPr lang="fr-FR"/>
              <a:t> et </a:t>
            </a:r>
            <a:r>
              <a:rPr lang="fr-FR" b="1">
                <a:solidFill>
                  <a:srgbClr val="FF7900"/>
                </a:solidFill>
              </a:rPr>
              <a:t>Firefox </a:t>
            </a:r>
            <a:r>
              <a:rPr lang="fr-FR">
                <a:hlinkClick r:id="rId3">
                  <a:extLst>
                    <a:ext uri="{A12FA001-AC4F-418D-AE19-62706E023703}">
                      <ahyp:hlinkClr xmlns:ahyp="http://schemas.microsoft.com/office/drawing/2018/hyperlinkcolor" val="tx"/>
                    </a:ext>
                  </a:extLst>
                </a:hlinkClick>
              </a:rPr>
              <a:t>http://www.deque.com/axe/</a:t>
            </a:r>
            <a:endParaRPr lang="fr-FR" b="0"/>
          </a:p>
          <a:p>
            <a:pPr lvl="3"/>
            <a:r>
              <a:rPr lang="fr-FR" b="0"/>
              <a:t>Permet d’effectuer sur la page en cours de consultation des </a:t>
            </a:r>
            <a:r>
              <a:rPr lang="fr-FR" b="1">
                <a:solidFill>
                  <a:srgbClr val="FF7900"/>
                </a:solidFill>
              </a:rPr>
              <a:t>tests automatiques</a:t>
            </a:r>
            <a:r>
              <a:rPr lang="fr-FR"/>
              <a:t> basés sur les </a:t>
            </a:r>
            <a:r>
              <a:rPr lang="fr-FR" b="1">
                <a:solidFill>
                  <a:schemeClr val="bg2"/>
                </a:solidFill>
              </a:rPr>
              <a:t>WCAG</a:t>
            </a:r>
          </a:p>
        </p:txBody>
      </p:sp>
      <p:pic>
        <p:nvPicPr>
          <p:cNvPr id="5" name="Image">
            <a:extLst>
              <a:ext uri="{FF2B5EF4-FFF2-40B4-BE49-F238E27FC236}">
                <a16:creationId xmlns:a16="http://schemas.microsoft.com/office/drawing/2014/main" id="{B1CC94E7-A906-EBDE-6423-A3739216D2C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076056" y="1181100"/>
            <a:ext cx="3290072" cy="2938193"/>
          </a:xfrm>
          <a:prstGeom prst="rect">
            <a:avLst/>
          </a:prstGeom>
          <a:ln>
            <a:solidFill>
              <a:schemeClr val="tx1"/>
            </a:solidFill>
          </a:ln>
        </p:spPr>
      </p:pic>
    </p:spTree>
    <p:extLst>
      <p:ext uri="{BB962C8B-B14F-4D97-AF65-F5344CB8AC3E}">
        <p14:creationId xmlns:p14="http://schemas.microsoft.com/office/powerpoint/2010/main" val="126637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solidFill>
                  <a:srgbClr val="FF7900"/>
                </a:solidFill>
              </a:rPr>
              <a:t>Étape 1 : Tests automatiques </a:t>
            </a:r>
            <a:br>
              <a:rPr lang="fr-FR">
                <a:solidFill>
                  <a:schemeClr val="bg1"/>
                </a:solidFill>
              </a:rPr>
            </a:br>
            <a:r>
              <a:rPr lang="fr-FR">
                <a:solidFill>
                  <a:schemeClr val="bg1"/>
                </a:solidFill>
              </a:rPr>
              <a:t>Avec Axe Dev Tools – 2/3</a:t>
            </a:r>
          </a:p>
        </p:txBody>
      </p:sp>
      <p:sp>
        <p:nvSpPr>
          <p:cNvPr id="4" name="Texte">
            <a:extLst>
              <a:ext uri="{FF2B5EF4-FFF2-40B4-BE49-F238E27FC236}">
                <a16:creationId xmlns:a16="http://schemas.microsoft.com/office/drawing/2014/main" id="{27C337B8-2946-E6F0-5210-26B8C3305241}"/>
              </a:ext>
            </a:extLst>
          </p:cNvPr>
          <p:cNvSpPr>
            <a:spLocks noGrp="1"/>
          </p:cNvSpPr>
          <p:nvPr>
            <p:ph sz="half" idx="1"/>
          </p:nvPr>
        </p:nvSpPr>
        <p:spPr/>
        <p:txBody>
          <a:bodyPr/>
          <a:lstStyle/>
          <a:p>
            <a:pPr lvl="2"/>
            <a:r>
              <a:rPr lang="fr-FR"/>
              <a:t>L’interface de l’outil permet :</a:t>
            </a:r>
          </a:p>
        </p:txBody>
      </p:sp>
      <p:pic>
        <p:nvPicPr>
          <p:cNvPr id="6" name="Image">
            <a:extLst>
              <a:ext uri="{FF2B5EF4-FFF2-40B4-BE49-F238E27FC236}">
                <a16:creationId xmlns:a16="http://schemas.microsoft.com/office/drawing/2014/main" id="{696C35E0-C397-E9CF-EDBA-17EF3CED317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390222" y="1665534"/>
            <a:ext cx="6556537" cy="2994448"/>
          </a:xfrm>
          <a:prstGeom prst="rect">
            <a:avLst/>
          </a:prstGeom>
        </p:spPr>
      </p:pic>
      <p:sp>
        <p:nvSpPr>
          <p:cNvPr id="7" name="Texte - 1. Lister les erreurs">
            <a:extLst>
              <a:ext uri="{FF2B5EF4-FFF2-40B4-BE49-F238E27FC236}">
                <a16:creationId xmlns:a16="http://schemas.microsoft.com/office/drawing/2014/main" id="{2BFA2AC8-F39E-3D05-9300-648081AC8755}"/>
              </a:ext>
            </a:extLst>
          </p:cNvPr>
          <p:cNvSpPr txBox="1"/>
          <p:nvPr/>
        </p:nvSpPr>
        <p:spPr>
          <a:xfrm>
            <a:off x="45112" y="3715167"/>
            <a:ext cx="1430544" cy="584775"/>
          </a:xfrm>
          <a:prstGeom prst="rect">
            <a:avLst/>
          </a:prstGeom>
          <a:noFill/>
        </p:spPr>
        <p:txBody>
          <a:bodyPr wrap="square" rtlCol="0">
            <a:spAutoFit/>
          </a:bodyPr>
          <a:lstStyle/>
          <a:p>
            <a:r>
              <a:rPr lang="fr-FR" sz="1600">
                <a:solidFill>
                  <a:schemeClr val="bg1"/>
                </a:solidFill>
                <a:latin typeface="Verdana" panose="020B0604030504040204" pitchFamily="34" charset="0"/>
                <a:ea typeface="Verdana" panose="020B0604030504040204" pitchFamily="34" charset="0"/>
              </a:rPr>
              <a:t>1. de lister </a:t>
            </a:r>
          </a:p>
          <a:p>
            <a:r>
              <a:rPr lang="fr-FR" sz="1600">
                <a:solidFill>
                  <a:schemeClr val="bg1"/>
                </a:solidFill>
                <a:latin typeface="Verdana" panose="020B0604030504040204" pitchFamily="34" charset="0"/>
                <a:ea typeface="Verdana" panose="020B0604030504040204" pitchFamily="34" charset="0"/>
              </a:rPr>
              <a:t>les erreurs</a:t>
            </a:r>
          </a:p>
        </p:txBody>
      </p:sp>
      <p:sp>
        <p:nvSpPr>
          <p:cNvPr id="8" name="Texte - 2. D'afficher l'erreurs">
            <a:extLst>
              <a:ext uri="{FF2B5EF4-FFF2-40B4-BE49-F238E27FC236}">
                <a16:creationId xmlns:a16="http://schemas.microsoft.com/office/drawing/2014/main" id="{69036A41-9745-F6BF-C002-9433FD47CAE4}"/>
              </a:ext>
              <a:ext uri="{C183D7F6-B498-43B3-948B-1728B52AA6E4}">
                <adec:decorative xmlns:adec="http://schemas.microsoft.com/office/drawing/2017/decorative" val="0"/>
              </a:ext>
            </a:extLst>
          </p:cNvPr>
          <p:cNvSpPr txBox="1"/>
          <p:nvPr/>
        </p:nvSpPr>
        <p:spPr>
          <a:xfrm>
            <a:off x="4329584" y="1203598"/>
            <a:ext cx="4562896" cy="338554"/>
          </a:xfrm>
          <a:prstGeom prst="rect">
            <a:avLst/>
          </a:prstGeom>
          <a:noFill/>
        </p:spPr>
        <p:txBody>
          <a:bodyPr wrap="square" rtlCol="0">
            <a:spAutoFit/>
          </a:bodyPr>
          <a:lstStyle/>
          <a:p>
            <a:r>
              <a:rPr lang="fr-FR" sz="1600">
                <a:solidFill>
                  <a:schemeClr val="bg1"/>
                </a:solidFill>
                <a:latin typeface="Verdana" panose="020B0604030504040204" pitchFamily="34" charset="0"/>
                <a:ea typeface="Verdana" panose="020B0604030504040204" pitchFamily="34" charset="0"/>
              </a:rPr>
              <a:t>2. d’afficher l’erreur et d’inspecter le code  </a:t>
            </a:r>
          </a:p>
        </p:txBody>
      </p:sp>
      <p:sp>
        <p:nvSpPr>
          <p:cNvPr id="9" name="Texte - 3. de décrire l'erreurs">
            <a:extLst>
              <a:ext uri="{FF2B5EF4-FFF2-40B4-BE49-F238E27FC236}">
                <a16:creationId xmlns:a16="http://schemas.microsoft.com/office/drawing/2014/main" id="{D9BEF73E-6539-A5AB-D4C6-F2425E077782}"/>
              </a:ext>
            </a:extLst>
          </p:cNvPr>
          <p:cNvSpPr txBox="1"/>
          <p:nvPr/>
        </p:nvSpPr>
        <p:spPr>
          <a:xfrm>
            <a:off x="8001602" y="3053262"/>
            <a:ext cx="1394934" cy="830997"/>
          </a:xfrm>
          <a:prstGeom prst="rect">
            <a:avLst/>
          </a:prstGeom>
          <a:noFill/>
        </p:spPr>
        <p:txBody>
          <a:bodyPr wrap="square" rtlCol="0">
            <a:spAutoFit/>
          </a:bodyPr>
          <a:lstStyle/>
          <a:p>
            <a:r>
              <a:rPr lang="fr-FR" sz="1600">
                <a:solidFill>
                  <a:schemeClr val="bg1"/>
                </a:solidFill>
                <a:latin typeface="Verdana" panose="020B0604030504040204" pitchFamily="34" charset="0"/>
                <a:ea typeface="Verdana" panose="020B0604030504040204" pitchFamily="34" charset="0"/>
              </a:rPr>
              <a:t>3. de décrire </a:t>
            </a:r>
          </a:p>
          <a:p>
            <a:r>
              <a:rPr lang="fr-FR" sz="1600">
                <a:solidFill>
                  <a:schemeClr val="bg1"/>
                </a:solidFill>
                <a:latin typeface="Verdana" panose="020B0604030504040204" pitchFamily="34" charset="0"/>
                <a:ea typeface="Verdana" panose="020B0604030504040204" pitchFamily="34" charset="0"/>
              </a:rPr>
              <a:t>l’erreur</a:t>
            </a:r>
          </a:p>
        </p:txBody>
      </p:sp>
      <p:cxnSp>
        <p:nvCxnSpPr>
          <p:cNvPr id="10" name="Flèche - vers 1.">
            <a:extLst>
              <a:ext uri="{FF2B5EF4-FFF2-40B4-BE49-F238E27FC236}">
                <a16:creationId xmlns:a16="http://schemas.microsoft.com/office/drawing/2014/main" id="{02E3DAC8-E9AF-9EE7-CA2D-8E92C782F6D7}"/>
              </a:ext>
              <a:ext uri="{C183D7F6-B498-43B3-948B-1728B52AA6E4}">
                <adec:decorative xmlns:adec="http://schemas.microsoft.com/office/drawing/2017/decorative" val="1"/>
              </a:ext>
            </a:extLst>
          </p:cNvPr>
          <p:cNvCxnSpPr>
            <a:cxnSpLocks/>
          </p:cNvCxnSpPr>
          <p:nvPr/>
        </p:nvCxnSpPr>
        <p:spPr>
          <a:xfrm flipV="1">
            <a:off x="1007411" y="3075806"/>
            <a:ext cx="1480363" cy="6480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Flèche 1 - vers 2.">
            <a:extLst>
              <a:ext uri="{FF2B5EF4-FFF2-40B4-BE49-F238E27FC236}">
                <a16:creationId xmlns:a16="http://schemas.microsoft.com/office/drawing/2014/main" id="{BED56219-5423-C091-C282-F39DBE0EA958}"/>
              </a:ext>
              <a:ext uri="{C183D7F6-B498-43B3-948B-1728B52AA6E4}">
                <adec:decorative xmlns:adec="http://schemas.microsoft.com/office/drawing/2017/decorative" val="1"/>
              </a:ext>
            </a:extLst>
          </p:cNvPr>
          <p:cNvCxnSpPr>
            <a:cxnSpLocks/>
          </p:cNvCxnSpPr>
          <p:nvPr/>
        </p:nvCxnSpPr>
        <p:spPr>
          <a:xfrm flipH="1">
            <a:off x="4598387" y="1515728"/>
            <a:ext cx="1516605" cy="76762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Flèche 2 - vers 2.">
            <a:extLst>
              <a:ext uri="{FF2B5EF4-FFF2-40B4-BE49-F238E27FC236}">
                <a16:creationId xmlns:a16="http://schemas.microsoft.com/office/drawing/2014/main" id="{53600275-32AE-4B61-B616-9F5AD57593D2}"/>
              </a:ext>
              <a:ext uri="{C183D7F6-B498-43B3-948B-1728B52AA6E4}">
                <adec:decorative xmlns:adec="http://schemas.microsoft.com/office/drawing/2017/decorative" val="1"/>
              </a:ext>
            </a:extLst>
          </p:cNvPr>
          <p:cNvCxnSpPr>
            <a:cxnSpLocks/>
          </p:cNvCxnSpPr>
          <p:nvPr/>
        </p:nvCxnSpPr>
        <p:spPr>
          <a:xfrm>
            <a:off x="6114992" y="1515728"/>
            <a:ext cx="310140" cy="14084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Flèche - vers 3.">
            <a:extLst>
              <a:ext uri="{FF2B5EF4-FFF2-40B4-BE49-F238E27FC236}">
                <a16:creationId xmlns:a16="http://schemas.microsoft.com/office/drawing/2014/main" id="{B29E3977-DA89-DE1D-E46F-16B47E67CD22}"/>
              </a:ext>
              <a:ext uri="{C183D7F6-B498-43B3-948B-1728B52AA6E4}">
                <adec:decorative xmlns:adec="http://schemas.microsoft.com/office/drawing/2017/decorative" val="1"/>
              </a:ext>
            </a:extLst>
          </p:cNvPr>
          <p:cNvCxnSpPr>
            <a:cxnSpLocks/>
            <a:stCxn id="9" idx="1"/>
          </p:cNvCxnSpPr>
          <p:nvPr/>
        </p:nvCxnSpPr>
        <p:spPr>
          <a:xfrm flipH="1" flipV="1">
            <a:off x="6202707" y="3435846"/>
            <a:ext cx="1798895" cy="329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5048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solidFill>
                  <a:srgbClr val="FF7900"/>
                </a:solidFill>
              </a:rPr>
              <a:t>Étape 1 : Tests automatiques </a:t>
            </a:r>
            <a:br>
              <a:rPr lang="fr-FR">
                <a:solidFill>
                  <a:schemeClr val="bg1"/>
                </a:solidFill>
              </a:rPr>
            </a:br>
            <a:r>
              <a:rPr lang="fr-FR">
                <a:solidFill>
                  <a:schemeClr val="bg1"/>
                </a:solidFill>
              </a:rPr>
              <a:t>Avec Axe Dev Tools – 3/3</a:t>
            </a:r>
          </a:p>
        </p:txBody>
      </p:sp>
      <p:sp>
        <p:nvSpPr>
          <p:cNvPr id="6" name="Bulle 1">
            <a:extLst>
              <a:ext uri="{FF2B5EF4-FFF2-40B4-BE49-F238E27FC236}">
                <a16:creationId xmlns:a16="http://schemas.microsoft.com/office/drawing/2014/main" id="{14275BDC-6F8A-65D9-8540-EC103FB4A952}"/>
              </a:ext>
              <a:ext uri="{C183D7F6-B498-43B3-948B-1728B52AA6E4}">
                <adec:decorative xmlns:adec="http://schemas.microsoft.com/office/drawing/2017/decorative" val="1"/>
              </a:ext>
            </a:extLst>
          </p:cNvPr>
          <p:cNvSpPr/>
          <p:nvPr/>
        </p:nvSpPr>
        <p:spPr>
          <a:xfrm>
            <a:off x="451000" y="2283718"/>
            <a:ext cx="3968055" cy="1080120"/>
          </a:xfrm>
          <a:custGeom>
            <a:avLst/>
            <a:gdLst/>
            <a:ahLst/>
            <a:cxnLst/>
            <a:rect l="l" t="t" r="r" b="b"/>
            <a:pathLst>
              <a:path w="3957954" h="1842770">
                <a:moveTo>
                  <a:pt x="3298190" y="1495044"/>
                </a:moveTo>
                <a:lnTo>
                  <a:pt x="2308733" y="1495044"/>
                </a:lnTo>
                <a:lnTo>
                  <a:pt x="3450336" y="1842389"/>
                </a:lnTo>
                <a:lnTo>
                  <a:pt x="3298190" y="1495044"/>
                </a:lnTo>
                <a:close/>
              </a:path>
              <a:path w="3957954" h="1842770">
                <a:moveTo>
                  <a:pt x="3708654" y="0"/>
                </a:moveTo>
                <a:lnTo>
                  <a:pt x="249173" y="0"/>
                </a:lnTo>
                <a:lnTo>
                  <a:pt x="204384" y="4012"/>
                </a:lnTo>
                <a:lnTo>
                  <a:pt x="162228" y="15582"/>
                </a:lnTo>
                <a:lnTo>
                  <a:pt x="123410" y="34007"/>
                </a:lnTo>
                <a:lnTo>
                  <a:pt x="88633" y="58585"/>
                </a:lnTo>
                <a:lnTo>
                  <a:pt x="58601" y="88612"/>
                </a:lnTo>
                <a:lnTo>
                  <a:pt x="34019" y="123387"/>
                </a:lnTo>
                <a:lnTo>
                  <a:pt x="15588" y="162207"/>
                </a:lnTo>
                <a:lnTo>
                  <a:pt x="4014" y="204370"/>
                </a:lnTo>
                <a:lnTo>
                  <a:pt x="0" y="249174"/>
                </a:lnTo>
                <a:lnTo>
                  <a:pt x="0" y="1245870"/>
                </a:lnTo>
                <a:lnTo>
                  <a:pt x="4014" y="1290673"/>
                </a:lnTo>
                <a:lnTo>
                  <a:pt x="15588" y="1332836"/>
                </a:lnTo>
                <a:lnTo>
                  <a:pt x="34019" y="1371656"/>
                </a:lnTo>
                <a:lnTo>
                  <a:pt x="58601" y="1406431"/>
                </a:lnTo>
                <a:lnTo>
                  <a:pt x="88633" y="1436458"/>
                </a:lnTo>
                <a:lnTo>
                  <a:pt x="123410" y="1461036"/>
                </a:lnTo>
                <a:lnTo>
                  <a:pt x="162228" y="1479461"/>
                </a:lnTo>
                <a:lnTo>
                  <a:pt x="204384" y="1491031"/>
                </a:lnTo>
                <a:lnTo>
                  <a:pt x="249173" y="1495044"/>
                </a:lnTo>
                <a:lnTo>
                  <a:pt x="3708654" y="1495044"/>
                </a:lnTo>
                <a:lnTo>
                  <a:pt x="3753457" y="1491031"/>
                </a:lnTo>
                <a:lnTo>
                  <a:pt x="3795620" y="1479461"/>
                </a:lnTo>
                <a:lnTo>
                  <a:pt x="3834440" y="1461036"/>
                </a:lnTo>
                <a:lnTo>
                  <a:pt x="3869215" y="1436458"/>
                </a:lnTo>
                <a:lnTo>
                  <a:pt x="3899242" y="1406431"/>
                </a:lnTo>
                <a:lnTo>
                  <a:pt x="3923820" y="1371656"/>
                </a:lnTo>
                <a:lnTo>
                  <a:pt x="3942245" y="1332836"/>
                </a:lnTo>
                <a:lnTo>
                  <a:pt x="3953815" y="1290673"/>
                </a:lnTo>
                <a:lnTo>
                  <a:pt x="3957828" y="1245870"/>
                </a:lnTo>
                <a:lnTo>
                  <a:pt x="3957828" y="249174"/>
                </a:lnTo>
                <a:lnTo>
                  <a:pt x="3953815" y="204370"/>
                </a:lnTo>
                <a:lnTo>
                  <a:pt x="3942245" y="162207"/>
                </a:lnTo>
                <a:lnTo>
                  <a:pt x="3923820" y="123387"/>
                </a:lnTo>
                <a:lnTo>
                  <a:pt x="3899242" y="88612"/>
                </a:lnTo>
                <a:lnTo>
                  <a:pt x="3869215" y="58585"/>
                </a:lnTo>
                <a:lnTo>
                  <a:pt x="3834440" y="34007"/>
                </a:lnTo>
                <a:lnTo>
                  <a:pt x="3795620" y="15582"/>
                </a:lnTo>
                <a:lnTo>
                  <a:pt x="3753457" y="4012"/>
                </a:lnTo>
                <a:lnTo>
                  <a:pt x="3708654" y="0"/>
                </a:lnTo>
                <a:close/>
              </a:path>
            </a:pathLst>
          </a:custGeom>
          <a:solidFill>
            <a:srgbClr val="F1F1F1"/>
          </a:solidFill>
        </p:spPr>
        <p:txBody>
          <a:bodyPr wrap="square" lIns="0" tIns="0" rIns="0" bIns="0" rtlCol="0"/>
          <a:lstStyle/>
          <a:p>
            <a:endParaRPr/>
          </a:p>
        </p:txBody>
      </p:sp>
      <p:sp>
        <p:nvSpPr>
          <p:cNvPr id="3" name="Texte">
            <a:extLst>
              <a:ext uri="{FF2B5EF4-FFF2-40B4-BE49-F238E27FC236}">
                <a16:creationId xmlns:a16="http://schemas.microsoft.com/office/drawing/2014/main" id="{17320A86-4CF3-FEC7-7482-89FE2F1B1E54}"/>
              </a:ext>
            </a:extLst>
          </p:cNvPr>
          <p:cNvSpPr>
            <a:spLocks noGrp="1"/>
          </p:cNvSpPr>
          <p:nvPr>
            <p:ph sz="half" idx="1"/>
          </p:nvPr>
        </p:nvSpPr>
        <p:spPr/>
        <p:txBody>
          <a:bodyPr/>
          <a:lstStyle/>
          <a:p>
            <a:pPr lvl="2"/>
            <a:r>
              <a:rPr lang="fr-FR"/>
              <a:t>A vous de tester !</a:t>
            </a:r>
          </a:p>
          <a:p>
            <a:pPr marL="217488" lvl="3" indent="0">
              <a:spcAft>
                <a:spcPts val="0"/>
              </a:spcAft>
              <a:buClr>
                <a:schemeClr val="bg1"/>
              </a:buClr>
              <a:buNone/>
            </a:pPr>
            <a:r>
              <a:rPr lang="fr-FR" sz="1400" b="1">
                <a:solidFill>
                  <a:srgbClr val="FF7900"/>
                </a:solidFill>
              </a:rPr>
              <a:t>Lancer un audit Axe sur la page de test :</a:t>
            </a:r>
          </a:p>
          <a:p>
            <a:pPr marL="217488" lvl="3" indent="0">
              <a:spcBef>
                <a:spcPts val="0"/>
              </a:spcBef>
              <a:buClr>
                <a:schemeClr val="bg1"/>
              </a:buClr>
              <a:buNone/>
            </a:pPr>
            <a:r>
              <a:rPr lang="fr-FR" sz="1400">
                <a:hlinkClick r:id="rId3">
                  <a:extLst>
                    <a:ext uri="{A12FA001-AC4F-418D-AE19-62706E023703}">
                      <ahyp:hlinkClr xmlns:ahyp="http://schemas.microsoft.com/office/drawing/2018/hyperlinkcolor" val="tx"/>
                    </a:ext>
                  </a:extLst>
                </a:hlinkClick>
              </a:rPr>
              <a:t>https://damiengomez.github.io/red-queen</a:t>
            </a:r>
            <a:endParaRPr lang="fr-FR" sz="1400"/>
          </a:p>
          <a:p>
            <a:pPr marL="217488" lvl="3" indent="0">
              <a:spcBef>
                <a:spcPts val="1800"/>
              </a:spcBef>
              <a:spcAft>
                <a:spcPts val="0"/>
              </a:spcAft>
              <a:buNone/>
            </a:pPr>
            <a:r>
              <a:rPr lang="fr-FR" sz="1400">
                <a:solidFill>
                  <a:schemeClr val="tx1"/>
                </a:solidFill>
              </a:rPr>
              <a:t>Des anomalies sont-elles relevées par l’outil ? </a:t>
            </a:r>
          </a:p>
          <a:p>
            <a:pPr marL="217488" lvl="3" indent="0">
              <a:spcBef>
                <a:spcPts val="600"/>
              </a:spcBef>
              <a:buNone/>
            </a:pPr>
            <a:r>
              <a:rPr lang="fr-FR" sz="1400">
                <a:solidFill>
                  <a:schemeClr val="tx1"/>
                </a:solidFill>
              </a:rPr>
              <a:t>Comment peut-on les résoudre ?</a:t>
            </a:r>
          </a:p>
          <a:p>
            <a:endParaRPr lang="fr-FR"/>
          </a:p>
        </p:txBody>
      </p:sp>
      <p:pic>
        <p:nvPicPr>
          <p:cNvPr id="5" name="Image - Red Queen">
            <a:extLst>
              <a:ext uri="{FF2B5EF4-FFF2-40B4-BE49-F238E27FC236}">
                <a16:creationId xmlns:a16="http://schemas.microsoft.com/office/drawing/2014/main" id="{4716C541-8487-3EEC-79DE-8CAEE81C200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722505" y="1563638"/>
            <a:ext cx="4107169" cy="2796566"/>
          </a:xfrm>
          <a:prstGeom prst="rect">
            <a:avLst/>
          </a:prstGeom>
          <a:ln>
            <a:solidFill>
              <a:schemeClr val="tx1"/>
            </a:solidFill>
          </a:ln>
        </p:spPr>
      </p:pic>
    </p:spTree>
    <p:extLst>
      <p:ext uri="{BB962C8B-B14F-4D97-AF65-F5344CB8AC3E}">
        <p14:creationId xmlns:p14="http://schemas.microsoft.com/office/powerpoint/2010/main" val="60323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2 : Tests de pertinence – 1/2</a:t>
            </a:r>
          </a:p>
        </p:txBody>
      </p:sp>
      <p:sp>
        <p:nvSpPr>
          <p:cNvPr id="3" name="Texte">
            <a:extLst>
              <a:ext uri="{FF2B5EF4-FFF2-40B4-BE49-F238E27FC236}">
                <a16:creationId xmlns:a16="http://schemas.microsoft.com/office/drawing/2014/main" id="{17320A86-4CF3-FEC7-7482-89FE2F1B1E54}"/>
              </a:ext>
            </a:extLst>
          </p:cNvPr>
          <p:cNvSpPr>
            <a:spLocks noGrp="1"/>
          </p:cNvSpPr>
          <p:nvPr>
            <p:ph idx="1"/>
          </p:nvPr>
        </p:nvSpPr>
        <p:spPr/>
        <p:txBody>
          <a:bodyPr/>
          <a:lstStyle/>
          <a:p>
            <a:pPr lvl="2"/>
            <a:r>
              <a:rPr lang="fr-FR"/>
              <a:t>Description :</a:t>
            </a:r>
          </a:p>
          <a:p>
            <a:pPr lvl="3"/>
            <a:r>
              <a:rPr lang="fr-FR"/>
              <a:t>Plusieurs critères WCAG 2.1 ou étapes de tests relèvent de la </a:t>
            </a:r>
            <a:r>
              <a:rPr lang="fr-FR" b="1">
                <a:solidFill>
                  <a:srgbClr val="FF7900"/>
                </a:solidFill>
              </a:rPr>
              <a:t>pertinence des contenus</a:t>
            </a:r>
            <a:r>
              <a:rPr lang="fr-FR"/>
              <a:t>.</a:t>
            </a:r>
          </a:p>
          <a:p>
            <a:pPr lvl="2"/>
            <a:endParaRPr lang="fr-FR"/>
          </a:p>
        </p:txBody>
      </p:sp>
      <p:grpSp>
        <p:nvGrpSpPr>
          <p:cNvPr id="5" name="Image - WCAG 2.1">
            <a:extLst>
              <a:ext uri="{FF2B5EF4-FFF2-40B4-BE49-F238E27FC236}">
                <a16:creationId xmlns:a16="http://schemas.microsoft.com/office/drawing/2014/main" id="{D1B81B24-FD31-3AAD-CB82-6A14A941ED45}"/>
              </a:ext>
              <a:ext uri="{C183D7F6-B498-43B3-948B-1728B52AA6E4}">
                <adec:decorative xmlns:adec="http://schemas.microsoft.com/office/drawing/2017/decorative" val="1"/>
              </a:ext>
            </a:extLst>
          </p:cNvPr>
          <p:cNvGrpSpPr/>
          <p:nvPr/>
        </p:nvGrpSpPr>
        <p:grpSpPr>
          <a:xfrm>
            <a:off x="690376" y="2115369"/>
            <a:ext cx="2652921" cy="1334662"/>
            <a:chOff x="5231447" y="2777870"/>
            <a:chExt cx="3388995" cy="1704975"/>
          </a:xfrm>
        </p:grpSpPr>
        <p:pic>
          <p:nvPicPr>
            <p:cNvPr id="6" name="object 6">
              <a:extLst>
                <a:ext uri="{FF2B5EF4-FFF2-40B4-BE49-F238E27FC236}">
                  <a16:creationId xmlns:a16="http://schemas.microsoft.com/office/drawing/2014/main" id="{1BF7CF21-E7D2-BAFA-E2F9-50122F59B28C}"/>
                </a:ext>
              </a:extLst>
            </p:cNvPr>
            <p:cNvPicPr/>
            <p:nvPr/>
          </p:nvPicPr>
          <p:blipFill>
            <a:blip r:embed="rId3" cstate="print"/>
            <a:stretch>
              <a:fillRect/>
            </a:stretch>
          </p:blipFill>
          <p:spPr>
            <a:xfrm>
              <a:off x="5241035" y="2787395"/>
              <a:ext cx="3369564" cy="1685543"/>
            </a:xfrm>
            <a:prstGeom prst="rect">
              <a:avLst/>
            </a:prstGeom>
          </p:spPr>
        </p:pic>
        <p:sp>
          <p:nvSpPr>
            <p:cNvPr id="7" name="object 7">
              <a:extLst>
                <a:ext uri="{FF2B5EF4-FFF2-40B4-BE49-F238E27FC236}">
                  <a16:creationId xmlns:a16="http://schemas.microsoft.com/office/drawing/2014/main" id="{80269D3C-2EC2-34EB-95DA-293ABAE23CE0}"/>
                </a:ext>
              </a:extLst>
            </p:cNvPr>
            <p:cNvSpPr/>
            <p:nvPr/>
          </p:nvSpPr>
          <p:spPr>
            <a:xfrm>
              <a:off x="5236209" y="2782633"/>
              <a:ext cx="3379470" cy="1695450"/>
            </a:xfrm>
            <a:custGeom>
              <a:avLst/>
              <a:gdLst/>
              <a:ahLst/>
              <a:cxnLst/>
              <a:rect l="l" t="t" r="r" b="b"/>
              <a:pathLst>
                <a:path w="3379470" h="1695450">
                  <a:moveTo>
                    <a:pt x="0" y="1695068"/>
                  </a:moveTo>
                  <a:lnTo>
                    <a:pt x="3379089" y="1695068"/>
                  </a:lnTo>
                  <a:lnTo>
                    <a:pt x="3379089" y="0"/>
                  </a:lnTo>
                  <a:lnTo>
                    <a:pt x="0" y="0"/>
                  </a:lnTo>
                  <a:lnTo>
                    <a:pt x="0" y="1695068"/>
                  </a:lnTo>
                  <a:close/>
                </a:path>
              </a:pathLst>
            </a:custGeom>
            <a:ln w="9525">
              <a:solidFill>
                <a:srgbClr val="000000"/>
              </a:solidFill>
            </a:ln>
          </p:spPr>
          <p:txBody>
            <a:bodyPr wrap="square" lIns="0" tIns="0" rIns="0" bIns="0" rtlCol="0"/>
            <a:lstStyle/>
            <a:p>
              <a:endParaRPr/>
            </a:p>
          </p:txBody>
        </p:sp>
      </p:grpSp>
      <p:sp>
        <p:nvSpPr>
          <p:cNvPr id="9" name="Bulle">
            <a:extLst>
              <a:ext uri="{FF2B5EF4-FFF2-40B4-BE49-F238E27FC236}">
                <a16:creationId xmlns:a16="http://schemas.microsoft.com/office/drawing/2014/main" id="{073CA167-4642-5AF9-D986-C6CDC833B47F}"/>
              </a:ext>
            </a:extLst>
          </p:cNvPr>
          <p:cNvSpPr/>
          <p:nvPr/>
        </p:nvSpPr>
        <p:spPr>
          <a:xfrm>
            <a:off x="3719346" y="2126525"/>
            <a:ext cx="5029118" cy="2029401"/>
          </a:xfrm>
          <a:prstGeom prst="wedgeRoundRectCallout">
            <a:avLst>
              <a:gd name="adj1" fmla="val -57765"/>
              <a:gd name="adj2" fmla="val -30453"/>
              <a:gd name="adj3" fmla="val 16667"/>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000000"/>
              </a:solidFill>
            </a:endParaRPr>
          </a:p>
        </p:txBody>
      </p:sp>
      <p:sp>
        <p:nvSpPr>
          <p:cNvPr id="8" name="Texte bulle">
            <a:extLst>
              <a:ext uri="{FF2B5EF4-FFF2-40B4-BE49-F238E27FC236}">
                <a16:creationId xmlns:a16="http://schemas.microsoft.com/office/drawing/2014/main" id="{B42500BB-C7B4-F1A0-B91E-795784D35E1B}"/>
              </a:ext>
            </a:extLst>
          </p:cNvPr>
          <p:cNvSpPr txBox="1"/>
          <p:nvPr/>
        </p:nvSpPr>
        <p:spPr>
          <a:xfrm>
            <a:off x="3729433" y="2211710"/>
            <a:ext cx="5100241" cy="1831271"/>
          </a:xfrm>
          <a:prstGeom prst="rect">
            <a:avLst/>
          </a:prstGeom>
          <a:noFill/>
        </p:spPr>
        <p:txBody>
          <a:bodyPr wrap="square">
            <a:spAutoFit/>
          </a:bodyPr>
          <a:lstStyle/>
          <a:p>
            <a:pPr marL="297815" marR="0" lvl="0" indent="-285750" algn="l" defTabSz="914400" rtl="0" eaLnBrk="1" fontAlgn="auto" latinLnBrk="0" hangingPunct="1">
              <a:lnSpc>
                <a:spcPct val="100000"/>
              </a:lnSpc>
              <a:spcBef>
                <a:spcPts val="875"/>
              </a:spcBef>
              <a:spcAft>
                <a:spcPts val="600"/>
              </a:spcAft>
              <a:buClrTx/>
              <a:buSzTx/>
              <a:buFont typeface="Arial" panose="020B0604020202020204" pitchFamily="34" charset="0"/>
              <a:buChar char="•"/>
              <a:tabLst>
                <a:tab pos="299085" algn="l"/>
                <a:tab pos="299720" algn="l"/>
              </a:tabLst>
              <a:defRPr/>
            </a:pPr>
            <a:r>
              <a:rPr kumimoji="0" lang="fr-FR" sz="1400" b="0" i="0" u="none" strike="noStrike" kern="1200" cap="none" spc="-1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L’alternative</a:t>
            </a:r>
            <a:r>
              <a:rPr kumimoji="0" lang="fr-FR" sz="1400" b="0" i="0" u="none" strike="noStrike" kern="1200" cap="none" spc="-3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textuelle</a:t>
            </a:r>
            <a:r>
              <a:rPr kumimoji="0" lang="fr-FR" sz="1400" b="0" i="0" u="none" strike="noStrike" kern="1200" cap="none" spc="-1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reprend-elle</a:t>
            </a:r>
            <a:r>
              <a:rPr kumimoji="0" lang="fr-FR" sz="1400" b="0" i="0" u="none" strike="noStrike" kern="1200" cap="none" spc="-4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le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contenu</a:t>
            </a:r>
            <a:r>
              <a:rPr kumimoji="0" lang="fr-FR" sz="1400" b="0" i="0" u="none" strike="noStrike" kern="1200" cap="none" spc="-5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textuel</a:t>
            </a:r>
            <a:r>
              <a:rPr kumimoji="0" lang="fr-FR" sz="1400" b="0" i="0" u="none" strike="noStrike" kern="1200" cap="none" spc="-1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porté</a:t>
            </a:r>
            <a:r>
              <a:rPr kumimoji="0" lang="fr-FR" sz="1400" b="0" i="0" u="none" strike="noStrike" kern="1200" cap="none" spc="-3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par</a:t>
            </a:r>
            <a:r>
              <a:rPr kumimoji="0" lang="fr-FR" sz="1400" b="0" i="0" u="none" strike="noStrike" kern="1200" cap="none" spc="-1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l’image</a:t>
            </a:r>
            <a:r>
              <a:rPr kumimoji="0" lang="fr-FR" sz="1400" b="0" i="0" u="none" strike="noStrike" kern="1200" cap="none" spc="-1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a:t>
            </a:r>
          </a:p>
          <a:p>
            <a:pPr marL="297815"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299085" algn="l"/>
                <a:tab pos="299720" algn="l"/>
              </a:tabLst>
              <a:defRPr/>
            </a:pP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La</a:t>
            </a:r>
            <a:r>
              <a:rPr kumimoji="0" lang="fr-FR" sz="1400" b="0" i="0" u="none" strike="noStrike" kern="1200" cap="none" spc="-1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transmission</a:t>
            </a:r>
            <a:r>
              <a:rPr kumimoji="0" lang="fr-FR" sz="1400" b="0" i="0" u="none" strike="noStrike" kern="1200" cap="none" spc="-4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d’information</a:t>
            </a:r>
            <a:r>
              <a:rPr kumimoji="0" lang="fr-FR" sz="1400" b="0" i="0" u="none" strike="noStrike" kern="1200" cap="none" spc="-4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ne</a:t>
            </a:r>
            <a:r>
              <a:rPr kumimoji="0" lang="fr-FR" sz="1400" b="0" i="0" u="none" strike="noStrike" kern="1200" cap="none" spc="-1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repose-t-elle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pas</a:t>
            </a:r>
            <a:r>
              <a:rPr kumimoji="0" lang="fr-FR" sz="1400" b="0" i="0" u="none" strike="noStrike" kern="1200" cap="none" spc="-1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uniquement</a:t>
            </a:r>
            <a:r>
              <a:rPr kumimoji="0" lang="fr-FR" sz="1400" b="0" i="0" u="none" strike="noStrike" kern="1200" cap="none" spc="-4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sur</a:t>
            </a:r>
            <a:r>
              <a:rPr kumimoji="0" lang="fr-FR" sz="1400" b="0" i="0" u="none" strike="noStrike" kern="1200" cap="none" spc="-1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de</a:t>
            </a:r>
            <a:r>
              <a:rPr kumimoji="0" lang="fr-FR" sz="1400" b="0" i="0" u="none" strike="noStrike" kern="1200" cap="none" spc="-1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la couleur</a:t>
            </a:r>
            <a:r>
              <a:rPr kumimoji="0" lang="fr-FR" sz="1400" b="0" i="0" u="none" strike="noStrike" kern="1200" cap="none" spc="-3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a:t>
            </a:r>
          </a:p>
          <a:p>
            <a:pPr marL="297815"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299085" algn="l"/>
                <a:tab pos="299720" algn="l"/>
              </a:tabLst>
              <a:defRPr/>
            </a:pP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Les</a:t>
            </a:r>
            <a:r>
              <a:rPr kumimoji="0" lang="fr-FR" sz="1400" b="0" i="0" u="none" strike="noStrike" kern="1200" cap="none" spc="-1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libellés</a:t>
            </a:r>
            <a:r>
              <a:rPr kumimoji="0" lang="fr-FR" sz="1400" b="0" i="0" u="none" strike="noStrike" kern="1200" cap="none" spc="-2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de</a:t>
            </a:r>
            <a:r>
              <a:rPr kumimoji="0" lang="fr-FR" sz="1400" b="0" i="0" u="none" strike="noStrike" kern="1200" cap="none" spc="-1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lien</a:t>
            </a:r>
            <a:r>
              <a:rPr kumimoji="0" lang="fr-FR" sz="1400" b="0" i="0" u="none" strike="noStrike" kern="1200" cap="none" spc="-1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sont-ils</a:t>
            </a:r>
            <a:r>
              <a:rPr kumimoji="0" lang="fr-FR" sz="1400" b="0" i="0" u="none" strike="noStrike" kern="1200" cap="none" spc="-3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compréhensibles</a:t>
            </a:r>
            <a:r>
              <a:rPr kumimoji="0" lang="fr-FR" sz="1400" b="0" i="0" u="none" strike="noStrike" kern="1200" cap="none" spc="-4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hors</a:t>
            </a:r>
            <a:r>
              <a:rPr kumimoji="0" lang="fr-FR" sz="1400" b="0" i="0" u="none" strike="noStrike" kern="1200" cap="none" spc="-2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contexte</a:t>
            </a:r>
            <a:r>
              <a:rPr kumimoji="0" lang="fr-FR" sz="1400" b="0" i="0" u="none" strike="noStrike" kern="1200" cap="none" spc="-2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de</a:t>
            </a:r>
            <a:r>
              <a:rPr kumimoji="0" lang="fr-FR" sz="1400" b="0" i="0" u="none" strike="noStrike" kern="1200" cap="none" spc="-1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la</a:t>
            </a:r>
            <a:r>
              <a:rPr kumimoji="0" lang="fr-FR" sz="1400" b="0" i="0" u="none" strike="noStrike" kern="1200" cap="none" spc="-1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page</a:t>
            </a:r>
            <a:r>
              <a:rPr kumimoji="0" lang="fr-FR" sz="1400" b="0" i="0" u="none" strike="noStrike" kern="1200" cap="none" spc="-25"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r>
              <a:rPr kumimoji="0" lang="fr-FR" sz="1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 </a:t>
            </a:r>
          </a:p>
          <a:p>
            <a:pPr marL="297815"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299085" algn="l"/>
                <a:tab pos="299720" algn="l"/>
              </a:tabLst>
              <a:defRPr/>
            </a:pPr>
            <a:r>
              <a:rPr kumimoji="0" lang="fr-FR" sz="1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Arial"/>
              </a:rPr>
              <a:t>La structure de la page est-elle cohérente? </a:t>
            </a:r>
            <a:endParaRPr kumimoji="0" lang="fr-FR" sz="1400" b="0" i="0"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Arial"/>
            </a:endParaRPr>
          </a:p>
        </p:txBody>
      </p:sp>
    </p:spTree>
    <p:extLst>
      <p:ext uri="{BB962C8B-B14F-4D97-AF65-F5344CB8AC3E}">
        <p14:creationId xmlns:p14="http://schemas.microsoft.com/office/powerpoint/2010/main" val="275483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slide">
            <a:extLst>
              <a:ext uri="{FF2B5EF4-FFF2-40B4-BE49-F238E27FC236}">
                <a16:creationId xmlns:a16="http://schemas.microsoft.com/office/drawing/2014/main" id="{E6C984FE-1B25-67DE-BA2D-42D669B83B8F}"/>
              </a:ext>
            </a:extLst>
          </p:cNvPr>
          <p:cNvSpPr>
            <a:spLocks noGrp="1"/>
          </p:cNvSpPr>
          <p:nvPr>
            <p:ph type="title"/>
          </p:nvPr>
        </p:nvSpPr>
        <p:spPr/>
        <p:txBody>
          <a:bodyPr/>
          <a:lstStyle/>
          <a:p>
            <a:r>
              <a:rPr lang="fr-FR"/>
              <a:t>Étape 2 : Tests de pertinence – 2/2</a:t>
            </a:r>
          </a:p>
        </p:txBody>
      </p:sp>
      <p:sp>
        <p:nvSpPr>
          <p:cNvPr id="3" name="Texte">
            <a:extLst>
              <a:ext uri="{FF2B5EF4-FFF2-40B4-BE49-F238E27FC236}">
                <a16:creationId xmlns:a16="http://schemas.microsoft.com/office/drawing/2014/main" id="{17320A86-4CF3-FEC7-7482-89FE2F1B1E54}"/>
              </a:ext>
            </a:extLst>
          </p:cNvPr>
          <p:cNvSpPr>
            <a:spLocks noGrp="1"/>
          </p:cNvSpPr>
          <p:nvPr>
            <p:ph idx="1"/>
          </p:nvPr>
        </p:nvSpPr>
        <p:spPr/>
        <p:txBody>
          <a:bodyPr/>
          <a:lstStyle/>
          <a:p>
            <a:pPr lvl="2"/>
            <a:r>
              <a:rPr lang="fr-FR"/>
              <a:t>Comment tester ?</a:t>
            </a:r>
          </a:p>
          <a:p>
            <a:pPr marL="560388" lvl="3" indent="-342900">
              <a:buClr>
                <a:schemeClr val="bg1"/>
              </a:buClr>
              <a:buFont typeface="+mj-lt"/>
              <a:buAutoNum type="arabicPeriod"/>
            </a:pPr>
            <a:r>
              <a:rPr lang="fr-FR" b="1">
                <a:solidFill>
                  <a:srgbClr val="FF7900"/>
                </a:solidFill>
              </a:rPr>
              <a:t>Identifier visuellement les contenus </a:t>
            </a:r>
            <a:r>
              <a:rPr lang="fr-FR"/>
              <a:t>non pertinents à l’écran</a:t>
            </a:r>
          </a:p>
          <a:p>
            <a:pPr marL="560388" lvl="3" indent="-342900">
              <a:buFont typeface="+mj-lt"/>
              <a:buAutoNum type="arabicPeriod"/>
            </a:pPr>
            <a:r>
              <a:rPr lang="fr-FR"/>
              <a:t>Utiliser </a:t>
            </a:r>
            <a:r>
              <a:rPr lang="fr-FR" b="1">
                <a:solidFill>
                  <a:srgbClr val="FF7900"/>
                </a:solidFill>
              </a:rPr>
              <a:t>l’inspecteur de code </a:t>
            </a:r>
            <a:r>
              <a:rPr lang="fr-FR"/>
              <a:t>pour assurer de lire le contenu complet présent dans le DOM.</a:t>
            </a:r>
            <a:br>
              <a:rPr lang="fr-FR"/>
            </a:br>
            <a:r>
              <a:rPr lang="fr-FR"/>
              <a:t>En effet, des compléments d’information peuvent être visibles uniquement dans la source HTML.</a:t>
            </a:r>
          </a:p>
          <a:p>
            <a:pPr lvl="2"/>
            <a:endParaRPr lang="fr-FR"/>
          </a:p>
        </p:txBody>
      </p:sp>
      <p:grpSp>
        <p:nvGrpSpPr>
          <p:cNvPr id="9" name="Image">
            <a:extLst>
              <a:ext uri="{FF2B5EF4-FFF2-40B4-BE49-F238E27FC236}">
                <a16:creationId xmlns:a16="http://schemas.microsoft.com/office/drawing/2014/main" id="{9AFFC531-DB2D-6765-5174-FB7A52DA3879}"/>
              </a:ext>
              <a:ext uri="{C183D7F6-B498-43B3-948B-1728B52AA6E4}">
                <adec:decorative xmlns:adec="http://schemas.microsoft.com/office/drawing/2017/decorative" val="1"/>
              </a:ext>
            </a:extLst>
          </p:cNvPr>
          <p:cNvGrpSpPr/>
          <p:nvPr/>
        </p:nvGrpSpPr>
        <p:grpSpPr>
          <a:xfrm>
            <a:off x="1276104" y="3020659"/>
            <a:ext cx="6590665" cy="1558290"/>
            <a:chOff x="1322514" y="2418207"/>
            <a:chExt cx="6590665" cy="1558290"/>
          </a:xfrm>
        </p:grpSpPr>
        <p:pic>
          <p:nvPicPr>
            <p:cNvPr id="10" name="object 5">
              <a:extLst>
                <a:ext uri="{FF2B5EF4-FFF2-40B4-BE49-F238E27FC236}">
                  <a16:creationId xmlns:a16="http://schemas.microsoft.com/office/drawing/2014/main" id="{6B5A99A3-94A9-791D-6112-21E1DB88D9D5}"/>
                </a:ext>
              </a:extLst>
            </p:cNvPr>
            <p:cNvPicPr/>
            <p:nvPr/>
          </p:nvPicPr>
          <p:blipFill>
            <a:blip r:embed="rId3" cstate="print"/>
            <a:stretch>
              <a:fillRect/>
            </a:stretch>
          </p:blipFill>
          <p:spPr>
            <a:xfrm>
              <a:off x="1331976" y="2427732"/>
              <a:ext cx="6571488" cy="1539240"/>
            </a:xfrm>
            <a:prstGeom prst="rect">
              <a:avLst/>
            </a:prstGeom>
          </p:spPr>
        </p:pic>
        <p:sp>
          <p:nvSpPr>
            <p:cNvPr id="11" name="object 6">
              <a:extLst>
                <a:ext uri="{FF2B5EF4-FFF2-40B4-BE49-F238E27FC236}">
                  <a16:creationId xmlns:a16="http://schemas.microsoft.com/office/drawing/2014/main" id="{2339A3C7-ED4B-5BFA-6970-376B1594BD13}"/>
                </a:ext>
              </a:extLst>
            </p:cNvPr>
            <p:cNvSpPr/>
            <p:nvPr/>
          </p:nvSpPr>
          <p:spPr>
            <a:xfrm>
              <a:off x="1327277" y="2422969"/>
              <a:ext cx="6581140" cy="1548765"/>
            </a:xfrm>
            <a:custGeom>
              <a:avLst/>
              <a:gdLst/>
              <a:ahLst/>
              <a:cxnLst/>
              <a:rect l="l" t="t" r="r" b="b"/>
              <a:pathLst>
                <a:path w="6581140" h="1548764">
                  <a:moveTo>
                    <a:pt x="0" y="1548765"/>
                  </a:moveTo>
                  <a:lnTo>
                    <a:pt x="6581013" y="1548765"/>
                  </a:lnTo>
                  <a:lnTo>
                    <a:pt x="6581013" y="0"/>
                  </a:lnTo>
                  <a:lnTo>
                    <a:pt x="0" y="0"/>
                  </a:lnTo>
                  <a:lnTo>
                    <a:pt x="0" y="1548765"/>
                  </a:lnTo>
                  <a:close/>
                </a:path>
              </a:pathLst>
            </a:custGeom>
            <a:ln w="9525">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43343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R Brest Practice">
  <a:themeElements>
    <a:clrScheme name="Orange">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Modèle formations a11y_FR_BLACK.pptx" id="{6C859082-3C44-4D83-83FD-F8F3544E21EB}" vid="{DD8A1BFE-F156-4693-9C41-D920FEDDDFD7}"/>
    </a:ext>
  </a:extLst>
</a:theme>
</file>

<file path=ppt/theme/theme2.xml><?xml version="1.0" encoding="utf-8"?>
<a:theme xmlns:a="http://schemas.openxmlformats.org/drawingml/2006/main" name="OFR Brest Practice">
  <a:themeElements>
    <a:clrScheme name="Orange">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Présentation13" id="{3B0B27D2-B984-2044-8C7C-C60F2CE93553}" vid="{81148317-7C01-0648-9FE3-A9D7D3B1694C}"/>
    </a:ext>
  </a:extLst>
</a:theme>
</file>

<file path=ppt/theme/theme3.xml><?xml version="1.0" encoding="utf-8"?>
<a:theme xmlns:a="http://schemas.openxmlformats.org/drawingml/2006/main" name="1_OFR Brest Practice">
  <a:themeElements>
    <a:clrScheme name="Orange">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Modèle formations a11y_FR_BLACK.potx" id="{8EC98972-0396-486B-9091-4291EF60B287}" vid="{0CFD1C1E-4132-4493-8412-25270897B79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range BLK Core">
      <a:dk1>
        <a:srgbClr val="FFFFFF"/>
      </a:dk1>
      <a:lt1>
        <a:srgbClr val="000000"/>
      </a:lt1>
      <a:dk2>
        <a:srgbClr val="8F8F8F"/>
      </a:dk2>
      <a:lt2>
        <a:srgbClr val="FF7900"/>
      </a:lt2>
      <a:accent1>
        <a:srgbClr val="FF7900"/>
      </a:accent1>
      <a:accent2>
        <a:srgbClr val="FFFFFF"/>
      </a:accent2>
      <a:accent3>
        <a:srgbClr val="595959"/>
      </a:accent3>
      <a:accent4>
        <a:srgbClr val="8F8F8F"/>
      </a:accent4>
      <a:accent5>
        <a:srgbClr val="D6D6D6"/>
      </a:accent5>
      <a:accent6>
        <a:srgbClr val="595959"/>
      </a:accent6>
      <a:hlink>
        <a:srgbClr val="FF7900"/>
      </a:hlink>
      <a:folHlink>
        <a:srgbClr val="FF79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ecb14e3-2346-469d-af7c-f2222b56df0c" xsi:nil="true"/>
    <lcf76f155ced4ddcb4097134ff3c332f xmlns="a10095cf-aa4e-4500-b00a-b29dcdb71d93">
      <Terms xmlns="http://schemas.microsoft.com/office/infopath/2007/PartnerControls"/>
    </lcf76f155ced4ddcb4097134ff3c332f>
    <Nouveauformat xmlns="a10095cf-aa4e-4500-b00a-b29dcdb71d93">false</Nouveauforma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3B49DCD984344E932E243DF5BA0E4D" ma:contentTypeVersion="20" ma:contentTypeDescription="Crée un document." ma:contentTypeScope="" ma:versionID="0953519f2b404d960d65f01f0fa4fb42">
  <xsd:schema xmlns:xsd="http://www.w3.org/2001/XMLSchema" xmlns:xs="http://www.w3.org/2001/XMLSchema" xmlns:p="http://schemas.microsoft.com/office/2006/metadata/properties" xmlns:ns2="a10095cf-aa4e-4500-b00a-b29dcdb71d93" xmlns:ns3="6ecb14e3-2346-469d-af7c-f2222b56df0c" targetNamespace="http://schemas.microsoft.com/office/2006/metadata/properties" ma:root="true" ma:fieldsID="2b775670690e684133617857c70b1727" ns2:_="" ns3:_="">
    <xsd:import namespace="a10095cf-aa4e-4500-b00a-b29dcdb71d93"/>
    <xsd:import namespace="6ecb14e3-2346-469d-af7c-f2222b56df0c"/>
    <xsd:element name="properties">
      <xsd:complexType>
        <xsd:sequence>
          <xsd:element name="documentManagement">
            <xsd:complexType>
              <xsd:all>
                <xsd:element ref="ns2:MediaServiceMetadata" minOccurs="0"/>
                <xsd:element ref="ns2:MediaServiceFastMetadata" minOccurs="0"/>
                <xsd:element ref="ns2:MediaLengthInSecond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ServiceObjectDetectorVersions" minOccurs="0"/>
                <xsd:element ref="ns3:SharedWithUsers" minOccurs="0"/>
                <xsd:element ref="ns3:SharedWithDetails" minOccurs="0"/>
                <xsd:element ref="ns2:MediaServiceLocation" minOccurs="0"/>
                <xsd:element ref="ns2:MediaServiceSearchProperties" minOccurs="0"/>
                <xsd:element ref="ns2:Nouveauforma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095cf-aa4e-4500-b00a-b29dcdb71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aa8976df-9c6d-4c47-88b7-85635e50fb47"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Nouveauformat" ma:index="23" ma:displayName="Nouveau format" ma:default="0" ma:format="Dropdown" ma:internalName="Nouveauformat">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ecb14e3-2346-469d-af7c-f2222b56df0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3154d87-cbe5-4e4c-b7da-a73b469ead76}" ma:internalName="TaxCatchAll" ma:showField="CatchAllData" ma:web="6ecb14e3-2346-469d-af7c-f2222b56df0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F3EC46-B4E4-4BCD-9B8B-AEA7FB0432BB}">
  <ds:schemaRefs>
    <ds:schemaRef ds:uri="http://schemas.microsoft.com/office/2006/documentManagement/types"/>
    <ds:schemaRef ds:uri="http://purl.org/dc/dcmitype/"/>
    <ds:schemaRef ds:uri="a10095cf-aa4e-4500-b00a-b29dcdb71d93"/>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6ecb14e3-2346-469d-af7c-f2222b56df0c"/>
  </ds:schemaRefs>
</ds:datastoreItem>
</file>

<file path=customXml/itemProps2.xml><?xml version="1.0" encoding="utf-8"?>
<ds:datastoreItem xmlns:ds="http://schemas.openxmlformats.org/officeDocument/2006/customXml" ds:itemID="{07C02583-BA74-41EC-9B64-6D703FEBB92E}">
  <ds:schemaRefs>
    <ds:schemaRef ds:uri="http://schemas.microsoft.com/sharepoint/v3/contenttype/forms"/>
  </ds:schemaRefs>
</ds:datastoreItem>
</file>

<file path=customXml/itemProps3.xml><?xml version="1.0" encoding="utf-8"?>
<ds:datastoreItem xmlns:ds="http://schemas.openxmlformats.org/officeDocument/2006/customXml" ds:itemID="{F3253833-2E2C-4EE4-8F30-E896D329556D}">
  <ds:schemaRefs>
    <ds:schemaRef ds:uri="6ecb14e3-2346-469d-af7c-f2222b56df0c"/>
    <ds:schemaRef ds:uri="a10095cf-aa4e-4500-b00a-b29dcdb71d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Modèle formations a11y_FR_BLACK</Template>
  <TotalTime>206</TotalTime>
  <Words>6453</Words>
  <Application>Microsoft Office PowerPoint</Application>
  <PresentationFormat>Affichage à l'écran (16:9)</PresentationFormat>
  <Paragraphs>450</Paragraphs>
  <Slides>23</Slides>
  <Notes>23</Notes>
  <HiddenSlides>0</HiddenSlides>
  <MMClips>0</MMClips>
  <ScaleCrop>false</ScaleCrop>
  <HeadingPairs>
    <vt:vector size="6" baseType="variant">
      <vt:variant>
        <vt:lpstr>Polices utilisées</vt:lpstr>
      </vt:variant>
      <vt:variant>
        <vt:i4>8</vt:i4>
      </vt:variant>
      <vt:variant>
        <vt:lpstr>Thème</vt:lpstr>
      </vt:variant>
      <vt:variant>
        <vt:i4>3</vt:i4>
      </vt:variant>
      <vt:variant>
        <vt:lpstr>Titres des diapositives</vt:lpstr>
      </vt:variant>
      <vt:variant>
        <vt:i4>23</vt:i4>
      </vt:variant>
    </vt:vector>
  </HeadingPairs>
  <TitlesOfParts>
    <vt:vector size="34" baseType="lpstr">
      <vt:lpstr>Arial</vt:lpstr>
      <vt:lpstr>Calibri</vt:lpstr>
      <vt:lpstr>Courier New</vt:lpstr>
      <vt:lpstr>Helvetica 55 Roman</vt:lpstr>
      <vt:lpstr>Helvetica 75</vt:lpstr>
      <vt:lpstr>Helvetica 75 Bold</vt:lpstr>
      <vt:lpstr>Verdana</vt:lpstr>
      <vt:lpstr>Wingdings</vt:lpstr>
      <vt:lpstr>OFR Brest Practice</vt:lpstr>
      <vt:lpstr>OFR Brest Practice</vt:lpstr>
      <vt:lpstr>1_OFR Brest Practice</vt:lpstr>
      <vt:lpstr>Tester l’accessibilité d’une solution Web</vt:lpstr>
      <vt:lpstr>Tour de table</vt:lpstr>
      <vt:lpstr>A la fin de cette formation…</vt:lpstr>
      <vt:lpstr>Méthodologie  et  outils de tests</vt:lpstr>
      <vt:lpstr>Étape 1 : Tests automatiques  Avec Axe Dev Tools – 1/3</vt:lpstr>
      <vt:lpstr>Étape 1 : Tests automatiques  Avec Axe Dev Tools – 2/3</vt:lpstr>
      <vt:lpstr>Étape 1 : Tests automatiques  Avec Axe Dev Tools – 3/3</vt:lpstr>
      <vt:lpstr>Étape 2 : Tests de pertinence – 1/2</vt:lpstr>
      <vt:lpstr>Étape 2 : Tests de pertinence – 2/2</vt:lpstr>
      <vt:lpstr>Étape 3 : Extensions de navigateur qui peuvent aider Wave Toolbar </vt:lpstr>
      <vt:lpstr>Étape 3 : Extensions de navigateur qui peuvent aider a11y.css</vt:lpstr>
      <vt:lpstr>Étape 3 : Extensions de navigateur qui peuvent aider ANDI</vt:lpstr>
      <vt:lpstr>Étape 3 : Extensions de navigateur qui peuvent aider A vous de tester !</vt:lpstr>
      <vt:lpstr>Étape 4 : Tests manuels Color Constrast Analyser</vt:lpstr>
      <vt:lpstr>Étape 4 : Tests manuels Navigation clavier – 1/4</vt:lpstr>
      <vt:lpstr>Étape 4 : Tests manuels Navigation clavier – 2/4</vt:lpstr>
      <vt:lpstr>Étape 4 : Tests manuels Navigation clavier - 3/4</vt:lpstr>
      <vt:lpstr>Étape 4 : Tests manuels Navigation clavier – 4/4</vt:lpstr>
      <vt:lpstr>Étape 4 : Tests manuels Les champs de formulaires – 1/2</vt:lpstr>
      <vt:lpstr>Étape 4 : Tests manuels Les champs de formulaires – 2/2</vt:lpstr>
      <vt:lpstr>Pour aller plus loin…</vt:lpstr>
      <vt:lpstr>Quelques liens utiles  (références internes signalées par un astérisque)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Tester l’accessibilité d’une solution Web</dc:title>
  <dc:creator>CHANCLOU Isabelle INNOV/IT-S</dc:creator>
  <cp:lastModifiedBy>ANIORT Vincent TGI/OLS</cp:lastModifiedBy>
  <cp:revision>1</cp:revision>
  <dcterms:created xsi:type="dcterms:W3CDTF">2024-06-18T12:30:28Z</dcterms:created>
  <dcterms:modified xsi:type="dcterms:W3CDTF">2025-03-12T08:51:29Z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c818a6-e1a0-4a6e-a969-20d857c5dc62_Enabled">
    <vt:lpwstr>true</vt:lpwstr>
  </property>
  <property fmtid="{D5CDD505-2E9C-101B-9397-08002B2CF9AE}" pid="3" name="MSIP_Label_e6c818a6-e1a0-4a6e-a969-20d857c5dc62_SetDate">
    <vt:lpwstr>2022-03-23T10:32:13Z</vt:lpwstr>
  </property>
  <property fmtid="{D5CDD505-2E9C-101B-9397-08002B2CF9AE}" pid="4" name="MSIP_Label_e6c818a6-e1a0-4a6e-a969-20d857c5dc62_Method">
    <vt:lpwstr>Standard</vt:lpwstr>
  </property>
  <property fmtid="{D5CDD505-2E9C-101B-9397-08002B2CF9AE}" pid="5" name="MSIP_Label_e6c818a6-e1a0-4a6e-a969-20d857c5dc62_Name">
    <vt:lpwstr>Orange_restricted_internal.2</vt:lpwstr>
  </property>
  <property fmtid="{D5CDD505-2E9C-101B-9397-08002B2CF9AE}" pid="6" name="MSIP_Label_e6c818a6-e1a0-4a6e-a969-20d857c5dc62_SiteId">
    <vt:lpwstr>90c7a20a-f34b-40bf-bc48-b9253b6f5d20</vt:lpwstr>
  </property>
  <property fmtid="{D5CDD505-2E9C-101B-9397-08002B2CF9AE}" pid="7" name="MSIP_Label_e6c818a6-e1a0-4a6e-a969-20d857c5dc62_ActionId">
    <vt:lpwstr>9a54611a-b707-4e9a-9ebc-66cc0d6c6815</vt:lpwstr>
  </property>
  <property fmtid="{D5CDD505-2E9C-101B-9397-08002B2CF9AE}" pid="8" name="MSIP_Label_e6c818a6-e1a0-4a6e-a969-20d857c5dc62_ContentBits">
    <vt:lpwstr>2</vt:lpwstr>
  </property>
  <property fmtid="{D5CDD505-2E9C-101B-9397-08002B2CF9AE}" pid="9" name="ContentTypeId">
    <vt:lpwstr>0x010100EC3B49DCD984344E932E243DF5BA0E4D</vt:lpwstr>
  </property>
  <property fmtid="{D5CDD505-2E9C-101B-9397-08002B2CF9AE}" pid="10" name="MediaServiceImageTags">
    <vt:lpwstr/>
  </property>
</Properties>
</file>