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3" r:id="rId1"/>
  </p:sldMasterIdLst>
  <p:sldIdLst>
    <p:sldId id="26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080B45-E3D6-4581-BBF7-333C480AC50C}"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1162879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80B45-E3D6-4581-BBF7-333C480AC50C}"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291639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80B45-E3D6-4581-BBF7-333C480AC50C}"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FEC9A-7496-4252-B408-EF34C39B783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00800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80B45-E3D6-4581-BBF7-333C480AC50C}"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3109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80B45-E3D6-4581-BBF7-333C480AC50C}"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FEC9A-7496-4252-B408-EF34C39B783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2118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80B45-E3D6-4581-BBF7-333C480AC50C}"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2889893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80B45-E3D6-4581-BBF7-333C480AC50C}"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392360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80B45-E3D6-4581-BBF7-333C480AC50C}"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9507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80B45-E3D6-4581-BBF7-333C480AC50C}"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3742355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80B45-E3D6-4581-BBF7-333C480AC50C}"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417903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080B45-E3D6-4581-BBF7-333C480AC50C}"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1068027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080B45-E3D6-4581-BBF7-333C480AC50C}" type="datetimeFigureOut">
              <a:rPr lang="en-IN" smtClean="0"/>
              <a:t>27-02-2022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193256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080B45-E3D6-4581-BBF7-333C480AC50C}" type="datetimeFigureOut">
              <a:rPr lang="en-IN" smtClean="0"/>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40752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80B45-E3D6-4581-BBF7-333C480AC50C}" type="datetimeFigureOut">
              <a:rPr lang="en-IN" smtClean="0"/>
              <a:t>27-02-2022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327779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080B45-E3D6-4581-BBF7-333C480AC50C}"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301418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080B45-E3D6-4581-BBF7-333C480AC50C}"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CFEC9A-7496-4252-B408-EF34C39B783C}" type="slidenum">
              <a:rPr lang="en-IN" smtClean="0"/>
              <a:t>‹#›</a:t>
            </a:fld>
            <a:endParaRPr lang="en-IN"/>
          </a:p>
        </p:txBody>
      </p:sp>
    </p:spTree>
    <p:extLst>
      <p:ext uri="{BB962C8B-B14F-4D97-AF65-F5344CB8AC3E}">
        <p14:creationId xmlns:p14="http://schemas.microsoft.com/office/powerpoint/2010/main" val="1599993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080B45-E3D6-4581-BBF7-333C480AC50C}" type="datetimeFigureOut">
              <a:rPr lang="en-IN" smtClean="0"/>
              <a:t>27-02-2022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5CFEC9A-7496-4252-B408-EF34C39B783C}" type="slidenum">
              <a:rPr lang="en-IN" smtClean="0"/>
              <a:t>‹#›</a:t>
            </a:fld>
            <a:endParaRPr lang="en-IN"/>
          </a:p>
        </p:txBody>
      </p:sp>
    </p:spTree>
    <p:extLst>
      <p:ext uri="{BB962C8B-B14F-4D97-AF65-F5344CB8AC3E}">
        <p14:creationId xmlns:p14="http://schemas.microsoft.com/office/powerpoint/2010/main" val="445888733"/>
      </p:ext>
    </p:extLst>
  </p:cSld>
  <p:clrMap bg1="lt1" tx1="dk1" bg2="lt2" tx2="dk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 id="2147484035" r:id="rId12"/>
    <p:sldLayoutId id="2147484036" r:id="rId13"/>
    <p:sldLayoutId id="2147484037" r:id="rId14"/>
    <p:sldLayoutId id="2147484038" r:id="rId15"/>
    <p:sldLayoutId id="21474840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drive.google.com/file/d/1_3iqvc4kFOZxW7nk1EhycGg9XA5ojyYv/view?usp=sharin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file/d/1_3iqvc4kFOZxW7nk1EhycGg9XA5ojyYv/view?usp=sharing"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9B2E-CE02-4EE7-A824-35D40B093575}"/>
              </a:ext>
            </a:extLst>
          </p:cNvPr>
          <p:cNvSpPr>
            <a:spLocks noGrp="1"/>
          </p:cNvSpPr>
          <p:nvPr>
            <p:ph type="title"/>
          </p:nvPr>
        </p:nvSpPr>
        <p:spPr>
          <a:xfrm>
            <a:off x="677334" y="609599"/>
            <a:ext cx="8596668" cy="3750365"/>
          </a:xfrm>
        </p:spPr>
        <p:txBody>
          <a:bodyPr>
            <a:normAutofit fontScale="90000"/>
          </a:bodyPr>
          <a:lstStyle/>
          <a:p>
            <a:r>
              <a:rPr lang="en-US" sz="4400" dirty="0">
                <a:solidFill>
                  <a:schemeClr val="bg2">
                    <a:lumMod val="10000"/>
                  </a:schemeClr>
                </a:solidFill>
              </a:rPr>
              <a:t>NAME-    ANIKET PHAPALE</a:t>
            </a:r>
            <a:br>
              <a:rPr lang="en-US" sz="4400" dirty="0">
                <a:solidFill>
                  <a:schemeClr val="bg2">
                    <a:lumMod val="10000"/>
                  </a:schemeClr>
                </a:solidFill>
              </a:rPr>
            </a:br>
            <a:br>
              <a:rPr lang="en-US" dirty="0">
                <a:solidFill>
                  <a:schemeClr val="bg2">
                    <a:lumMod val="10000"/>
                  </a:schemeClr>
                </a:solidFill>
              </a:rPr>
            </a:br>
            <a:r>
              <a:rPr lang="en-US" sz="4400" dirty="0">
                <a:solidFill>
                  <a:schemeClr val="bg2">
                    <a:lumMod val="10000"/>
                  </a:schemeClr>
                </a:solidFill>
              </a:rPr>
              <a:t>BRANCH-   DATA SCIENCE</a:t>
            </a:r>
            <a:br>
              <a:rPr lang="en-US" sz="4400" dirty="0">
                <a:solidFill>
                  <a:schemeClr val="bg2">
                    <a:lumMod val="10000"/>
                  </a:schemeClr>
                </a:solidFill>
              </a:rPr>
            </a:br>
            <a:br>
              <a:rPr lang="en-US" sz="4400" dirty="0">
                <a:solidFill>
                  <a:schemeClr val="bg2">
                    <a:lumMod val="10000"/>
                  </a:schemeClr>
                </a:solidFill>
              </a:rPr>
            </a:br>
            <a:r>
              <a:rPr lang="en-US" sz="4400" dirty="0">
                <a:solidFill>
                  <a:schemeClr val="bg2">
                    <a:lumMod val="10000"/>
                  </a:schemeClr>
                </a:solidFill>
              </a:rPr>
              <a:t>PROJECT NAME-  EXCEL CAPSTONE PROJECT ON AVOCADO SALES.</a:t>
            </a:r>
            <a:br>
              <a:rPr lang="en-US" sz="4400" dirty="0">
                <a:solidFill>
                  <a:schemeClr val="bg2">
                    <a:lumMod val="10000"/>
                  </a:schemeClr>
                </a:solidFill>
              </a:rPr>
            </a:br>
            <a:r>
              <a:rPr lang="en-US" sz="4400" dirty="0">
                <a:solidFill>
                  <a:schemeClr val="bg2">
                    <a:lumMod val="10000"/>
                  </a:schemeClr>
                </a:solidFill>
              </a:rPr>
              <a:t>(</a:t>
            </a:r>
            <a:r>
              <a:rPr lang="en-US" sz="3100" dirty="0">
                <a:solidFill>
                  <a:schemeClr val="bg2">
                    <a:lumMod val="10000"/>
                  </a:schemeClr>
                </a:solidFill>
              </a:rPr>
              <a:t>ANALYSIS OF AVOCADO SALES DATASET)</a:t>
            </a:r>
            <a:br>
              <a:rPr lang="en-US" sz="3100" dirty="0">
                <a:solidFill>
                  <a:schemeClr val="bg2">
                    <a:lumMod val="10000"/>
                  </a:schemeClr>
                </a:solidFill>
              </a:rPr>
            </a:br>
            <a:endParaRPr lang="en-IN" sz="3100" dirty="0">
              <a:solidFill>
                <a:schemeClr val="bg2">
                  <a:lumMod val="10000"/>
                </a:schemeClr>
              </a:solidFill>
            </a:endParaRPr>
          </a:p>
        </p:txBody>
      </p:sp>
    </p:spTree>
    <p:extLst>
      <p:ext uri="{BB962C8B-B14F-4D97-AF65-F5344CB8AC3E}">
        <p14:creationId xmlns:p14="http://schemas.microsoft.com/office/powerpoint/2010/main" val="1136553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32DC4C-AF74-46C9-BD76-629396B55733}"/>
              </a:ext>
            </a:extLst>
          </p:cNvPr>
          <p:cNvSpPr txBox="1"/>
          <p:nvPr/>
        </p:nvSpPr>
        <p:spPr>
          <a:xfrm>
            <a:off x="3048000" y="491844"/>
            <a:ext cx="6096000" cy="646331"/>
          </a:xfrm>
          <a:prstGeom prst="rect">
            <a:avLst/>
          </a:prstGeom>
          <a:noFill/>
        </p:spPr>
        <p:txBody>
          <a:bodyPr wrap="square">
            <a:spAutoFit/>
          </a:bodyPr>
          <a:lstStyle/>
          <a:p>
            <a:r>
              <a:rPr lang="en-US" b="1" dirty="0"/>
              <a:t>7.Find extra large bags and its total price by type</a:t>
            </a:r>
            <a:r>
              <a:rPr lang="en-US" sz="1800" dirty="0"/>
              <a:t>.</a:t>
            </a:r>
            <a:br>
              <a:rPr lang="en-US" sz="1800" dirty="0"/>
            </a:br>
            <a:endParaRPr lang="en-IN" dirty="0"/>
          </a:p>
        </p:txBody>
      </p:sp>
      <p:pic>
        <p:nvPicPr>
          <p:cNvPr id="9" name="Picture 8">
            <a:extLst>
              <a:ext uri="{FF2B5EF4-FFF2-40B4-BE49-F238E27FC236}">
                <a16:creationId xmlns:a16="http://schemas.microsoft.com/office/drawing/2014/main" id="{7494223A-63DB-464F-94BB-AA8881AA0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09" y="1138175"/>
            <a:ext cx="11092069" cy="5010834"/>
          </a:xfrm>
          <a:prstGeom prst="rect">
            <a:avLst/>
          </a:prstGeom>
        </p:spPr>
      </p:pic>
    </p:spTree>
    <p:extLst>
      <p:ext uri="{BB962C8B-B14F-4D97-AF65-F5344CB8AC3E}">
        <p14:creationId xmlns:p14="http://schemas.microsoft.com/office/powerpoint/2010/main" val="1589439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975615-7811-4A95-A39C-896666B84CDF}"/>
              </a:ext>
            </a:extLst>
          </p:cNvPr>
          <p:cNvSpPr txBox="1"/>
          <p:nvPr/>
        </p:nvSpPr>
        <p:spPr>
          <a:xfrm>
            <a:off x="3381885" y="507041"/>
            <a:ext cx="6096000" cy="707886"/>
          </a:xfrm>
          <a:prstGeom prst="rect">
            <a:avLst/>
          </a:prstGeom>
          <a:noFill/>
        </p:spPr>
        <p:txBody>
          <a:bodyPr wrap="square">
            <a:spAutoFit/>
          </a:bodyPr>
          <a:lstStyle/>
          <a:p>
            <a:r>
              <a:rPr lang="en-US" sz="2000" b="1" dirty="0"/>
              <a:t>8.Find total large bags and its price by years.</a:t>
            </a:r>
            <a:br>
              <a:rPr lang="en-US" sz="2000" b="1" dirty="0"/>
            </a:br>
            <a:endParaRPr lang="en-IN" sz="2000" b="1" dirty="0"/>
          </a:p>
        </p:txBody>
      </p:sp>
      <p:pic>
        <p:nvPicPr>
          <p:cNvPr id="5" name="Picture 4">
            <a:extLst>
              <a:ext uri="{FF2B5EF4-FFF2-40B4-BE49-F238E27FC236}">
                <a16:creationId xmlns:a16="http://schemas.microsoft.com/office/drawing/2014/main" id="{ED31B213-E321-44A9-B6D8-10FF94A18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05" y="1214928"/>
            <a:ext cx="11039060" cy="5344898"/>
          </a:xfrm>
          <a:prstGeom prst="rect">
            <a:avLst/>
          </a:prstGeom>
        </p:spPr>
      </p:pic>
    </p:spTree>
    <p:extLst>
      <p:ext uri="{BB962C8B-B14F-4D97-AF65-F5344CB8AC3E}">
        <p14:creationId xmlns:p14="http://schemas.microsoft.com/office/powerpoint/2010/main" val="643863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B14ED4-4402-410D-BF60-71FCCBCA7136}"/>
              </a:ext>
            </a:extLst>
          </p:cNvPr>
          <p:cNvSpPr txBox="1"/>
          <p:nvPr/>
        </p:nvSpPr>
        <p:spPr>
          <a:xfrm>
            <a:off x="3313043" y="855630"/>
            <a:ext cx="6096000" cy="369332"/>
          </a:xfrm>
          <a:prstGeom prst="rect">
            <a:avLst/>
          </a:prstGeom>
          <a:noFill/>
        </p:spPr>
        <p:txBody>
          <a:bodyPr wrap="square">
            <a:spAutoFit/>
          </a:bodyPr>
          <a:lstStyle/>
          <a:p>
            <a:r>
              <a:rPr lang="en-US" b="1" dirty="0"/>
              <a:t>9.Find total small bags and its total price by type</a:t>
            </a:r>
            <a:endParaRPr lang="en-IN" b="1" dirty="0"/>
          </a:p>
        </p:txBody>
      </p:sp>
      <p:pic>
        <p:nvPicPr>
          <p:cNvPr id="5" name="Picture 4">
            <a:extLst>
              <a:ext uri="{FF2B5EF4-FFF2-40B4-BE49-F238E27FC236}">
                <a16:creationId xmlns:a16="http://schemas.microsoft.com/office/drawing/2014/main" id="{12A70BC7-26A1-4DF1-A637-6F52F9A5E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148" y="1484242"/>
            <a:ext cx="10548729" cy="4890053"/>
          </a:xfrm>
          <a:prstGeom prst="rect">
            <a:avLst/>
          </a:prstGeom>
        </p:spPr>
      </p:pic>
    </p:spTree>
    <p:extLst>
      <p:ext uri="{BB962C8B-B14F-4D97-AF65-F5344CB8AC3E}">
        <p14:creationId xmlns:p14="http://schemas.microsoft.com/office/powerpoint/2010/main" val="240008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4CC189-F7FB-4117-9094-E9A9884E1962}"/>
              </a:ext>
            </a:extLst>
          </p:cNvPr>
          <p:cNvSpPr txBox="1"/>
          <p:nvPr/>
        </p:nvSpPr>
        <p:spPr>
          <a:xfrm>
            <a:off x="3048000" y="538874"/>
            <a:ext cx="6096000" cy="1015663"/>
          </a:xfrm>
          <a:prstGeom prst="rect">
            <a:avLst/>
          </a:prstGeom>
          <a:noFill/>
        </p:spPr>
        <p:txBody>
          <a:bodyPr wrap="square">
            <a:spAutoFit/>
          </a:bodyPr>
          <a:lstStyle/>
          <a:p>
            <a:r>
              <a:rPr lang="en-US" sz="2000" b="1" dirty="0"/>
              <a:t>10.Find maximum total bags and minimum volume by year.</a:t>
            </a:r>
            <a:br>
              <a:rPr lang="en-US" sz="2000" b="1" dirty="0"/>
            </a:br>
            <a:endParaRPr lang="en-IN" sz="2000" b="1" dirty="0"/>
          </a:p>
        </p:txBody>
      </p:sp>
      <p:pic>
        <p:nvPicPr>
          <p:cNvPr id="7" name="Picture 6">
            <a:extLst>
              <a:ext uri="{FF2B5EF4-FFF2-40B4-BE49-F238E27FC236}">
                <a16:creationId xmlns:a16="http://schemas.microsoft.com/office/drawing/2014/main" id="{5CD1273C-3C56-44CB-8E6E-BF1A9EC30E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452" y="1444486"/>
            <a:ext cx="10416209" cy="5012869"/>
          </a:xfrm>
          <a:prstGeom prst="rect">
            <a:avLst/>
          </a:prstGeom>
        </p:spPr>
      </p:pic>
    </p:spTree>
    <p:extLst>
      <p:ext uri="{BB962C8B-B14F-4D97-AF65-F5344CB8AC3E}">
        <p14:creationId xmlns:p14="http://schemas.microsoft.com/office/powerpoint/2010/main" val="1686123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BE41C-98E3-4797-B0D0-1D41D84531B0}"/>
              </a:ext>
            </a:extLst>
          </p:cNvPr>
          <p:cNvSpPr>
            <a:spLocks noGrp="1"/>
          </p:cNvSpPr>
          <p:nvPr>
            <p:ph type="title"/>
          </p:nvPr>
        </p:nvSpPr>
        <p:spPr>
          <a:xfrm>
            <a:off x="3970643" y="532958"/>
            <a:ext cx="8596668" cy="45719"/>
          </a:xfrm>
        </p:spPr>
        <p:txBody>
          <a:bodyPr>
            <a:noAutofit/>
          </a:bodyPr>
          <a:lstStyle/>
          <a:p>
            <a:r>
              <a:rPr lang="en-US" sz="6000" dirty="0">
                <a:highlight>
                  <a:srgbClr val="000000"/>
                </a:highlight>
              </a:rPr>
              <a:t>Dashboard</a:t>
            </a:r>
            <a:endParaRPr lang="en-IN" sz="6000" dirty="0">
              <a:highlight>
                <a:srgbClr val="000000"/>
              </a:highlight>
            </a:endParaRPr>
          </a:p>
        </p:txBody>
      </p:sp>
      <p:pic>
        <p:nvPicPr>
          <p:cNvPr id="6" name="Content Placeholder 5">
            <a:extLst>
              <a:ext uri="{FF2B5EF4-FFF2-40B4-BE49-F238E27FC236}">
                <a16:creationId xmlns:a16="http://schemas.microsoft.com/office/drawing/2014/main" id="{EBBA3320-34C1-446F-8CE0-58BBBEEAA5D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6521" y="2520783"/>
            <a:ext cx="2067444" cy="1983861"/>
          </a:xfrm>
        </p:spPr>
      </p:pic>
      <p:pic>
        <p:nvPicPr>
          <p:cNvPr id="8" name="Content Placeholder 7">
            <a:extLst>
              <a:ext uri="{FF2B5EF4-FFF2-40B4-BE49-F238E27FC236}">
                <a16:creationId xmlns:a16="http://schemas.microsoft.com/office/drawing/2014/main" id="{E9D9E5D7-4EA5-401F-898D-5F2A4A81A81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428383" y="2408259"/>
            <a:ext cx="3314869" cy="1926514"/>
          </a:xfrm>
        </p:spPr>
      </p:pic>
      <p:pic>
        <p:nvPicPr>
          <p:cNvPr id="10" name="Picture 9">
            <a:extLst>
              <a:ext uri="{FF2B5EF4-FFF2-40B4-BE49-F238E27FC236}">
                <a16:creationId xmlns:a16="http://schemas.microsoft.com/office/drawing/2014/main" id="{44096D1B-7824-4B7E-B324-5C2AAA4F26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7650" y="2457095"/>
            <a:ext cx="2376142" cy="2010018"/>
          </a:xfrm>
          <a:prstGeom prst="rect">
            <a:avLst/>
          </a:prstGeom>
        </p:spPr>
      </p:pic>
      <p:pic>
        <p:nvPicPr>
          <p:cNvPr id="12" name="Picture 11">
            <a:extLst>
              <a:ext uri="{FF2B5EF4-FFF2-40B4-BE49-F238E27FC236}">
                <a16:creationId xmlns:a16="http://schemas.microsoft.com/office/drawing/2014/main" id="{871B5AC1-5DA1-4501-B3EA-C5A557FE56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2708" y="4771330"/>
            <a:ext cx="2723874" cy="1983862"/>
          </a:xfrm>
          <a:prstGeom prst="rect">
            <a:avLst/>
          </a:prstGeom>
        </p:spPr>
      </p:pic>
      <p:pic>
        <p:nvPicPr>
          <p:cNvPr id="14" name="Picture 13">
            <a:extLst>
              <a:ext uri="{FF2B5EF4-FFF2-40B4-BE49-F238E27FC236}">
                <a16:creationId xmlns:a16="http://schemas.microsoft.com/office/drawing/2014/main" id="{3FAA1A34-2FEB-42A5-9DFB-D21C9E0129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8974" y="152849"/>
            <a:ext cx="3764279" cy="2010020"/>
          </a:xfrm>
          <a:prstGeom prst="rect">
            <a:avLst/>
          </a:prstGeom>
        </p:spPr>
      </p:pic>
      <p:pic>
        <p:nvPicPr>
          <p:cNvPr id="16" name="Picture 15">
            <a:extLst>
              <a:ext uri="{FF2B5EF4-FFF2-40B4-BE49-F238E27FC236}">
                <a16:creationId xmlns:a16="http://schemas.microsoft.com/office/drawing/2014/main" id="{0D5136A4-AE7A-48F1-BDA1-124F8A64BF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15608" y="4821822"/>
            <a:ext cx="2522392" cy="1898835"/>
          </a:xfrm>
          <a:prstGeom prst="rect">
            <a:avLst/>
          </a:prstGeom>
        </p:spPr>
      </p:pic>
      <p:pic>
        <p:nvPicPr>
          <p:cNvPr id="18" name="Picture 17">
            <a:extLst>
              <a:ext uri="{FF2B5EF4-FFF2-40B4-BE49-F238E27FC236}">
                <a16:creationId xmlns:a16="http://schemas.microsoft.com/office/drawing/2014/main" id="{B956CCFA-CC27-40DD-9272-23EA86C513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37915" y="4695132"/>
            <a:ext cx="3432968" cy="2081118"/>
          </a:xfrm>
          <a:prstGeom prst="rect">
            <a:avLst/>
          </a:prstGeom>
        </p:spPr>
      </p:pic>
      <p:pic>
        <p:nvPicPr>
          <p:cNvPr id="22" name="Picture 21">
            <a:extLst>
              <a:ext uri="{FF2B5EF4-FFF2-40B4-BE49-F238E27FC236}">
                <a16:creationId xmlns:a16="http://schemas.microsoft.com/office/drawing/2014/main" id="{5DFFDB74-F938-4ADC-82CF-B0EB1FAABB3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2247" y="119540"/>
            <a:ext cx="3350834" cy="1983862"/>
          </a:xfrm>
          <a:prstGeom prst="rect">
            <a:avLst/>
          </a:prstGeom>
        </p:spPr>
      </p:pic>
      <p:pic>
        <p:nvPicPr>
          <p:cNvPr id="24" name="Picture 23">
            <a:extLst>
              <a:ext uri="{FF2B5EF4-FFF2-40B4-BE49-F238E27FC236}">
                <a16:creationId xmlns:a16="http://schemas.microsoft.com/office/drawing/2014/main" id="{49869DF4-A1F6-4789-B7AD-DFA1D576D32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1117" y="4710637"/>
            <a:ext cx="2226532" cy="2010021"/>
          </a:xfrm>
          <a:prstGeom prst="rect">
            <a:avLst/>
          </a:prstGeom>
        </p:spPr>
      </p:pic>
      <p:pic>
        <p:nvPicPr>
          <p:cNvPr id="26" name="Picture 25">
            <a:extLst>
              <a:ext uri="{FF2B5EF4-FFF2-40B4-BE49-F238E27FC236}">
                <a16:creationId xmlns:a16="http://schemas.microsoft.com/office/drawing/2014/main" id="{3DB81620-9957-40EB-94FE-34D7303DF1C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037477" y="2406079"/>
            <a:ext cx="3112231" cy="2071550"/>
          </a:xfrm>
          <a:prstGeom prst="rect">
            <a:avLst/>
          </a:prstGeom>
        </p:spPr>
      </p:pic>
    </p:spTree>
    <p:extLst>
      <p:ext uri="{BB962C8B-B14F-4D97-AF65-F5344CB8AC3E}">
        <p14:creationId xmlns:p14="http://schemas.microsoft.com/office/powerpoint/2010/main" val="2768201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BCFF-4397-4007-B7BE-7370FDFA1C40}"/>
              </a:ext>
            </a:extLst>
          </p:cNvPr>
          <p:cNvSpPr>
            <a:spLocks noGrp="1"/>
          </p:cNvSpPr>
          <p:nvPr>
            <p:ph type="title"/>
          </p:nvPr>
        </p:nvSpPr>
        <p:spPr>
          <a:xfrm>
            <a:off x="3725334" y="2796207"/>
            <a:ext cx="8596668" cy="119270"/>
          </a:xfrm>
        </p:spPr>
        <p:txBody>
          <a:bodyPr>
            <a:noAutofit/>
          </a:bodyPr>
          <a:lstStyle/>
          <a:p>
            <a:r>
              <a:rPr lang="en-US" sz="5400" dirty="0"/>
              <a:t>THANK YOU…</a:t>
            </a:r>
            <a:endParaRPr lang="en-IN" sz="5400" dirty="0"/>
          </a:p>
        </p:txBody>
      </p:sp>
    </p:spTree>
    <p:extLst>
      <p:ext uri="{BB962C8B-B14F-4D97-AF65-F5344CB8AC3E}">
        <p14:creationId xmlns:p14="http://schemas.microsoft.com/office/powerpoint/2010/main" val="1086798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1DE9-F1F4-4027-B679-C177A078BF72}"/>
              </a:ext>
            </a:extLst>
          </p:cNvPr>
          <p:cNvSpPr>
            <a:spLocks noGrp="1"/>
          </p:cNvSpPr>
          <p:nvPr>
            <p:ph type="ctrTitle"/>
          </p:nvPr>
        </p:nvSpPr>
        <p:spPr>
          <a:xfrm>
            <a:off x="1507067" y="583096"/>
            <a:ext cx="7766936" cy="1470992"/>
          </a:xfrm>
        </p:spPr>
        <p:txBody>
          <a:bodyPr/>
          <a:lstStyle/>
          <a:p>
            <a:r>
              <a:rPr lang="en-US" dirty="0">
                <a:solidFill>
                  <a:schemeClr val="bg2">
                    <a:lumMod val="10000"/>
                  </a:schemeClr>
                </a:solidFill>
              </a:rPr>
              <a:t>Presentation video link:</a:t>
            </a:r>
            <a:endParaRPr lang="en-IN" dirty="0">
              <a:solidFill>
                <a:schemeClr val="bg2">
                  <a:lumMod val="10000"/>
                </a:schemeClr>
              </a:solidFill>
            </a:endParaRPr>
          </a:p>
        </p:txBody>
      </p:sp>
      <p:sp>
        <p:nvSpPr>
          <p:cNvPr id="3" name="Subtitle 2">
            <a:extLst>
              <a:ext uri="{FF2B5EF4-FFF2-40B4-BE49-F238E27FC236}">
                <a16:creationId xmlns:a16="http://schemas.microsoft.com/office/drawing/2014/main" id="{E3417100-1142-4458-8129-B7B7C2206959}"/>
              </a:ext>
            </a:extLst>
          </p:cNvPr>
          <p:cNvSpPr>
            <a:spLocks noGrp="1"/>
          </p:cNvSpPr>
          <p:nvPr>
            <p:ph type="subTitle" idx="1"/>
          </p:nvPr>
        </p:nvSpPr>
        <p:spPr>
          <a:xfrm>
            <a:off x="-228968" y="2425149"/>
            <a:ext cx="10287368" cy="795130"/>
          </a:xfrm>
        </p:spPr>
        <p:txBody>
          <a:bodyPr>
            <a:normAutofit/>
          </a:bodyPr>
          <a:lstStyle/>
          <a:p>
            <a:r>
              <a:rPr lang="en-IN" dirty="0">
                <a:solidFill>
                  <a:srgbClr val="0070C0"/>
                </a:solidFill>
                <a:hlinkClick r:id="rId2">
                  <a:extLst>
                    <a:ext uri="{A12FA001-AC4F-418D-AE19-62706E023703}">
                      <ahyp:hlinkClr xmlns:ahyp="http://schemas.microsoft.com/office/drawing/2018/hyperlinkcolor" val="tx"/>
                    </a:ext>
                  </a:extLst>
                </a:hlinkClick>
              </a:rPr>
              <a:t>https://drive.google.com/file/d/1_3iqvc4kFOZxW7nk1EhycGg9XA5ojyYv/view?usp=sharing</a:t>
            </a:r>
            <a:endParaRPr lang="en-IN" dirty="0">
              <a:solidFill>
                <a:srgbClr val="0070C0"/>
              </a:solidFill>
            </a:endParaRPr>
          </a:p>
        </p:txBody>
      </p:sp>
    </p:spTree>
    <p:extLst>
      <p:ext uri="{BB962C8B-B14F-4D97-AF65-F5344CB8AC3E}">
        <p14:creationId xmlns:p14="http://schemas.microsoft.com/office/powerpoint/2010/main" val="194853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31E5714-87CD-484D-890C-22198FA1FBD8}"/>
              </a:ext>
            </a:extLst>
          </p:cNvPr>
          <p:cNvSpPr>
            <a:spLocks noGrp="1"/>
          </p:cNvSpPr>
          <p:nvPr>
            <p:ph type="subTitle" idx="4294967295"/>
          </p:nvPr>
        </p:nvSpPr>
        <p:spPr>
          <a:xfrm rot="10800000" flipV="1">
            <a:off x="-2" y="292099"/>
            <a:ext cx="8824913" cy="6275017"/>
          </a:xfrm>
        </p:spPr>
        <p:txBody>
          <a:bodyPr>
            <a:normAutofit fontScale="92500" lnSpcReduction="10000"/>
          </a:bodyPr>
          <a:lstStyle/>
          <a:p>
            <a:r>
              <a:rPr lang="en-US" sz="4000" b="1" dirty="0">
                <a:solidFill>
                  <a:schemeClr val="bg2">
                    <a:lumMod val="10000"/>
                  </a:schemeClr>
                </a:solidFill>
              </a:rPr>
              <a:t>About the project:</a:t>
            </a:r>
          </a:p>
          <a:p>
            <a:endParaRPr lang="en-US" sz="4000" b="1" dirty="0">
              <a:solidFill>
                <a:schemeClr val="bg2">
                  <a:lumMod val="10000"/>
                </a:schemeClr>
              </a:solidFill>
            </a:endParaRPr>
          </a:p>
          <a:p>
            <a:r>
              <a:rPr lang="en-US" cap="none" dirty="0">
                <a:solidFill>
                  <a:schemeClr val="bg2">
                    <a:lumMod val="10000"/>
                  </a:schemeClr>
                </a:solidFill>
              </a:rPr>
              <a:t>The project deals with descriptive analysis of the dataset from Kaggle.com. The project mainly deals with the study of e-commerce sales dataset of a “Avocado”.</a:t>
            </a:r>
          </a:p>
          <a:p>
            <a:endParaRPr lang="en-US" cap="none" dirty="0">
              <a:solidFill>
                <a:schemeClr val="bg2">
                  <a:lumMod val="10000"/>
                </a:schemeClr>
              </a:solidFill>
            </a:endParaRPr>
          </a:p>
          <a:p>
            <a:r>
              <a:rPr lang="en-US" cap="none" dirty="0">
                <a:solidFill>
                  <a:schemeClr val="bg2">
                    <a:lumMod val="10000"/>
                  </a:schemeClr>
                </a:solidFill>
              </a:rPr>
              <a:t>The dataset consist of sales transactions recorded during the period of particular </a:t>
            </a:r>
            <a:r>
              <a:rPr lang="en-US" cap="none" dirty="0" err="1">
                <a:solidFill>
                  <a:schemeClr val="bg2">
                    <a:lumMod val="10000"/>
                  </a:schemeClr>
                </a:solidFill>
              </a:rPr>
              <a:t>dates.dataset</a:t>
            </a:r>
            <a:r>
              <a:rPr lang="en-US" cap="none" dirty="0">
                <a:solidFill>
                  <a:schemeClr val="bg2">
                    <a:lumMod val="10000"/>
                  </a:schemeClr>
                </a:solidFill>
              </a:rPr>
              <a:t> include 11 columns an 18250.The columns included </a:t>
            </a:r>
            <a:r>
              <a:rPr lang="en-US" cap="none" dirty="0" err="1">
                <a:solidFill>
                  <a:schemeClr val="bg2">
                    <a:lumMod val="10000"/>
                  </a:schemeClr>
                </a:solidFill>
              </a:rPr>
              <a:t>sr</a:t>
            </a:r>
            <a:r>
              <a:rPr lang="en-US" cap="none" dirty="0">
                <a:solidFill>
                  <a:schemeClr val="bg2">
                    <a:lumMod val="10000"/>
                  </a:schemeClr>
                </a:solidFill>
              </a:rPr>
              <a:t> </a:t>
            </a:r>
            <a:r>
              <a:rPr lang="en-US" cap="none" dirty="0" err="1">
                <a:solidFill>
                  <a:schemeClr val="bg2">
                    <a:lumMod val="10000"/>
                  </a:schemeClr>
                </a:solidFill>
              </a:rPr>
              <a:t>no,date,average</a:t>
            </a:r>
            <a:r>
              <a:rPr lang="en-US" cap="none" dirty="0">
                <a:solidFill>
                  <a:schemeClr val="bg2">
                    <a:lumMod val="10000"/>
                  </a:schemeClr>
                </a:solidFill>
              </a:rPr>
              <a:t> </a:t>
            </a:r>
            <a:r>
              <a:rPr lang="en-US" cap="none" dirty="0" err="1">
                <a:solidFill>
                  <a:schemeClr val="bg2">
                    <a:lumMod val="10000"/>
                  </a:schemeClr>
                </a:solidFill>
              </a:rPr>
              <a:t>price,total</a:t>
            </a:r>
            <a:r>
              <a:rPr lang="en-US" cap="none" dirty="0">
                <a:solidFill>
                  <a:schemeClr val="bg2">
                    <a:lumMod val="10000"/>
                  </a:schemeClr>
                </a:solidFill>
              </a:rPr>
              <a:t> </a:t>
            </a:r>
            <a:r>
              <a:rPr lang="en-US" cap="none" dirty="0" err="1">
                <a:solidFill>
                  <a:schemeClr val="bg2">
                    <a:lumMod val="10000"/>
                  </a:schemeClr>
                </a:solidFill>
              </a:rPr>
              <a:t>volume,total</a:t>
            </a:r>
            <a:r>
              <a:rPr lang="en-US" cap="none" dirty="0">
                <a:solidFill>
                  <a:schemeClr val="bg2">
                    <a:lumMod val="10000"/>
                  </a:schemeClr>
                </a:solidFill>
              </a:rPr>
              <a:t> bags ,small </a:t>
            </a:r>
            <a:r>
              <a:rPr lang="en-US" cap="none" dirty="0" err="1">
                <a:solidFill>
                  <a:schemeClr val="bg2">
                    <a:lumMod val="10000"/>
                  </a:schemeClr>
                </a:solidFill>
              </a:rPr>
              <a:t>bags,large</a:t>
            </a:r>
            <a:r>
              <a:rPr lang="en-US" cap="none" dirty="0">
                <a:solidFill>
                  <a:schemeClr val="bg2">
                    <a:lumMod val="10000"/>
                  </a:schemeClr>
                </a:solidFill>
              </a:rPr>
              <a:t> </a:t>
            </a:r>
            <a:r>
              <a:rPr lang="en-US" cap="none" dirty="0" err="1">
                <a:solidFill>
                  <a:schemeClr val="bg2">
                    <a:lumMod val="10000"/>
                  </a:schemeClr>
                </a:solidFill>
              </a:rPr>
              <a:t>bags,xlarge</a:t>
            </a:r>
            <a:r>
              <a:rPr lang="en-US" cap="none" dirty="0">
                <a:solidFill>
                  <a:schemeClr val="bg2">
                    <a:lumMod val="10000"/>
                  </a:schemeClr>
                </a:solidFill>
              </a:rPr>
              <a:t> bags ,</a:t>
            </a:r>
            <a:r>
              <a:rPr lang="en-US" cap="none" dirty="0" err="1">
                <a:solidFill>
                  <a:schemeClr val="bg2">
                    <a:lumMod val="10000"/>
                  </a:schemeClr>
                </a:solidFill>
              </a:rPr>
              <a:t>type,year</a:t>
            </a:r>
            <a:r>
              <a:rPr lang="en-US" cap="none" dirty="0">
                <a:solidFill>
                  <a:schemeClr val="bg2">
                    <a:lumMod val="10000"/>
                  </a:schemeClr>
                </a:solidFill>
              </a:rPr>
              <a:t> and region.</a:t>
            </a:r>
          </a:p>
          <a:p>
            <a:endParaRPr lang="en-US" cap="none" dirty="0">
              <a:solidFill>
                <a:schemeClr val="bg2">
                  <a:lumMod val="10000"/>
                </a:schemeClr>
              </a:solidFill>
            </a:endParaRPr>
          </a:p>
          <a:p>
            <a:r>
              <a:rPr lang="en-US" cap="none" dirty="0">
                <a:solidFill>
                  <a:schemeClr val="bg2">
                    <a:lumMod val="10000"/>
                  </a:schemeClr>
                </a:solidFill>
              </a:rPr>
              <a:t>The study will help startup to compare their current business with the before </a:t>
            </a:r>
            <a:r>
              <a:rPr lang="en-US" cap="none" dirty="0" err="1">
                <a:solidFill>
                  <a:schemeClr val="bg2">
                    <a:lumMod val="10000"/>
                  </a:schemeClr>
                </a:solidFill>
              </a:rPr>
              <a:t>scenario.this</a:t>
            </a:r>
            <a:r>
              <a:rPr lang="en-US" cap="none" dirty="0">
                <a:solidFill>
                  <a:schemeClr val="bg2">
                    <a:lumMod val="10000"/>
                  </a:schemeClr>
                </a:solidFill>
              </a:rPr>
              <a:t> study will also help startup to dive deep and gain insight about their customer base product performance and sales for the past years and the strategize and take decisions accordingly to improve their sales.</a:t>
            </a:r>
          </a:p>
          <a:p>
            <a:endParaRPr lang="en-US" dirty="0">
              <a:solidFill>
                <a:schemeClr val="bg2">
                  <a:lumMod val="10000"/>
                </a:schemeClr>
              </a:solidFill>
            </a:endParaRPr>
          </a:p>
          <a:p>
            <a:r>
              <a:rPr lang="en-US" sz="3200" cap="none" dirty="0">
                <a:solidFill>
                  <a:schemeClr val="bg2">
                    <a:lumMod val="10000"/>
                  </a:schemeClr>
                </a:solidFill>
              </a:rPr>
              <a:t>Presentation video link: </a:t>
            </a:r>
            <a:r>
              <a:rPr lang="en-US" sz="2200" cap="none" dirty="0">
                <a:solidFill>
                  <a:srgbClr val="0070C0"/>
                </a:solidFill>
                <a:hlinkClick r:id="rId2">
                  <a:extLst>
                    <a:ext uri="{A12FA001-AC4F-418D-AE19-62706E023703}">
                      <ahyp:hlinkClr xmlns:ahyp="http://schemas.microsoft.com/office/drawing/2018/hyperlinkcolor" val="tx"/>
                    </a:ext>
                  </a:extLst>
                </a:hlinkClick>
              </a:rPr>
              <a:t>https://drive.google.com/file/d/1_3iqvc4kFOZxW7nk1EhycGg9XA5ojyYv/view?usp=sharing</a:t>
            </a:r>
            <a:endParaRPr lang="en-US" sz="2200" cap="none" dirty="0">
              <a:solidFill>
                <a:srgbClr val="0070C0"/>
              </a:solidFill>
            </a:endParaRPr>
          </a:p>
          <a:p>
            <a:endParaRPr lang="en-US" cap="none" dirty="0">
              <a:solidFill>
                <a:schemeClr val="bg2">
                  <a:lumMod val="10000"/>
                </a:schemeClr>
              </a:solidFill>
            </a:endParaRPr>
          </a:p>
          <a:p>
            <a:endParaRPr lang="en-US" cap="none" dirty="0">
              <a:solidFill>
                <a:schemeClr val="bg2">
                  <a:lumMod val="10000"/>
                </a:schemeClr>
              </a:solidFill>
            </a:endParaRPr>
          </a:p>
          <a:p>
            <a:endParaRPr lang="en-US" dirty="0">
              <a:solidFill>
                <a:schemeClr val="bg2">
                  <a:lumMod val="10000"/>
                </a:schemeClr>
              </a:solidFill>
            </a:endParaRPr>
          </a:p>
          <a:p>
            <a:endParaRPr lang="en-US" cap="none" dirty="0">
              <a:solidFill>
                <a:schemeClr val="bg2">
                  <a:lumMod val="10000"/>
                </a:schemeClr>
              </a:solidFill>
            </a:endParaRPr>
          </a:p>
          <a:p>
            <a:endParaRPr lang="en-US" cap="none" dirty="0">
              <a:solidFill>
                <a:schemeClr val="bg2">
                  <a:lumMod val="10000"/>
                </a:schemeClr>
              </a:solidFill>
            </a:endParaRPr>
          </a:p>
          <a:p>
            <a:endParaRPr lang="en-US" cap="none" dirty="0">
              <a:solidFill>
                <a:schemeClr val="bg2">
                  <a:lumMod val="10000"/>
                </a:schemeClr>
              </a:solidFill>
            </a:endParaRPr>
          </a:p>
          <a:p>
            <a:endParaRPr lang="en-IN" dirty="0"/>
          </a:p>
        </p:txBody>
      </p:sp>
      <p:sp>
        <p:nvSpPr>
          <p:cNvPr id="4" name="Star: 5 Points 3">
            <a:extLst>
              <a:ext uri="{FF2B5EF4-FFF2-40B4-BE49-F238E27FC236}">
                <a16:creationId xmlns:a16="http://schemas.microsoft.com/office/drawing/2014/main" id="{B049E011-5A9A-4E05-95BA-5F4C5E512D5A}"/>
              </a:ext>
            </a:extLst>
          </p:cNvPr>
          <p:cNvSpPr/>
          <p:nvPr/>
        </p:nvSpPr>
        <p:spPr>
          <a:xfrm>
            <a:off x="12192000" y="2120348"/>
            <a:ext cx="45719" cy="4571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294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DF57-A941-45C8-9355-CC509C1F6836}"/>
              </a:ext>
            </a:extLst>
          </p:cNvPr>
          <p:cNvSpPr>
            <a:spLocks noGrp="1"/>
          </p:cNvSpPr>
          <p:nvPr>
            <p:ph type="title" idx="4294967295"/>
          </p:nvPr>
        </p:nvSpPr>
        <p:spPr>
          <a:xfrm>
            <a:off x="795130" y="569637"/>
            <a:ext cx="8824913" cy="941387"/>
          </a:xfrm>
        </p:spPr>
        <p:txBody>
          <a:bodyPr>
            <a:normAutofit fontScale="90000"/>
          </a:bodyPr>
          <a:lstStyle/>
          <a:p>
            <a:r>
              <a:rPr lang="en-US" sz="5300" b="1" dirty="0">
                <a:solidFill>
                  <a:schemeClr val="tx1">
                    <a:lumMod val="85000"/>
                    <a:lumOff val="15000"/>
                  </a:schemeClr>
                </a:solidFill>
              </a:rPr>
              <a:t>Problem statements:</a:t>
            </a:r>
            <a:br>
              <a:rPr lang="en-US" sz="5300" b="1" dirty="0">
                <a:solidFill>
                  <a:schemeClr val="tx1">
                    <a:lumMod val="85000"/>
                    <a:lumOff val="15000"/>
                  </a:schemeClr>
                </a:solidFill>
              </a:rPr>
            </a:br>
            <a:br>
              <a:rPr lang="en-US" sz="5300" b="1" dirty="0">
                <a:solidFill>
                  <a:schemeClr val="tx1">
                    <a:lumMod val="85000"/>
                    <a:lumOff val="15000"/>
                  </a:schemeClr>
                </a:solidFill>
              </a:rPr>
            </a:br>
            <a:r>
              <a:rPr lang="en-US" sz="2000" b="1" dirty="0">
                <a:solidFill>
                  <a:schemeClr val="tx1">
                    <a:lumMod val="85000"/>
                    <a:lumOff val="15000"/>
                  </a:schemeClr>
                </a:solidFill>
              </a:rPr>
              <a:t>1.</a:t>
            </a:r>
            <a:r>
              <a:rPr lang="en-US" sz="2000" dirty="0">
                <a:solidFill>
                  <a:schemeClr val="tx1">
                    <a:lumMod val="85000"/>
                    <a:lumOff val="15000"/>
                  </a:schemeClr>
                </a:solidFill>
              </a:rPr>
              <a:t>Find avocado total price by region.</a:t>
            </a:r>
            <a:br>
              <a:rPr lang="en-US" sz="2000" dirty="0">
                <a:solidFill>
                  <a:schemeClr val="tx1">
                    <a:lumMod val="85000"/>
                    <a:lumOff val="15000"/>
                  </a:schemeClr>
                </a:solidFill>
              </a:rPr>
            </a:br>
            <a:r>
              <a:rPr lang="en-US" sz="2000" dirty="0">
                <a:solidFill>
                  <a:schemeClr val="tx1">
                    <a:lumMod val="85000"/>
                    <a:lumOff val="15000"/>
                  </a:schemeClr>
                </a:solidFill>
              </a:rPr>
              <a:t>2.Find maximum total bags by region.</a:t>
            </a:r>
            <a:br>
              <a:rPr lang="en-US" sz="2000" dirty="0">
                <a:solidFill>
                  <a:schemeClr val="tx1">
                    <a:lumMod val="85000"/>
                    <a:lumOff val="15000"/>
                  </a:schemeClr>
                </a:solidFill>
              </a:rPr>
            </a:br>
            <a:r>
              <a:rPr lang="en-US" sz="2000" dirty="0">
                <a:solidFill>
                  <a:schemeClr val="tx1">
                    <a:lumMod val="85000"/>
                    <a:lumOff val="15000"/>
                  </a:schemeClr>
                </a:solidFill>
              </a:rPr>
              <a:t>3.Find total volume by type.</a:t>
            </a:r>
            <a:br>
              <a:rPr lang="en-US" sz="2000" dirty="0">
                <a:solidFill>
                  <a:schemeClr val="tx1">
                    <a:lumMod val="85000"/>
                    <a:lumOff val="15000"/>
                  </a:schemeClr>
                </a:solidFill>
              </a:rPr>
            </a:br>
            <a:r>
              <a:rPr lang="en-US" sz="2000" dirty="0">
                <a:solidFill>
                  <a:schemeClr val="tx1">
                    <a:lumMod val="85000"/>
                    <a:lumOff val="15000"/>
                  </a:schemeClr>
                </a:solidFill>
              </a:rPr>
              <a:t>4.Find total </a:t>
            </a:r>
            <a:r>
              <a:rPr lang="en-US" sz="2000" dirty="0" err="1">
                <a:solidFill>
                  <a:schemeClr val="tx1">
                    <a:lumMod val="85000"/>
                    <a:lumOff val="15000"/>
                  </a:schemeClr>
                </a:solidFill>
              </a:rPr>
              <a:t>xlarge</a:t>
            </a:r>
            <a:r>
              <a:rPr lang="en-US" sz="2000" dirty="0">
                <a:solidFill>
                  <a:schemeClr val="tx1">
                    <a:lumMod val="85000"/>
                    <a:lumOff val="15000"/>
                  </a:schemeClr>
                </a:solidFill>
              </a:rPr>
              <a:t> bags and large bags by type.</a:t>
            </a:r>
            <a:br>
              <a:rPr lang="en-US" sz="2000" dirty="0">
                <a:solidFill>
                  <a:schemeClr val="tx1">
                    <a:lumMod val="85000"/>
                    <a:lumOff val="15000"/>
                  </a:schemeClr>
                </a:solidFill>
              </a:rPr>
            </a:br>
            <a:r>
              <a:rPr lang="en-US" sz="2000" dirty="0">
                <a:solidFill>
                  <a:schemeClr val="tx1">
                    <a:lumMod val="85000"/>
                    <a:lumOff val="15000"/>
                  </a:schemeClr>
                </a:solidFill>
              </a:rPr>
              <a:t>5.Find large bags by quarters.</a:t>
            </a:r>
            <a:br>
              <a:rPr lang="en-US" sz="2000" dirty="0">
                <a:solidFill>
                  <a:schemeClr val="tx1">
                    <a:lumMod val="85000"/>
                    <a:lumOff val="15000"/>
                  </a:schemeClr>
                </a:solidFill>
              </a:rPr>
            </a:br>
            <a:r>
              <a:rPr lang="en-US" sz="2000" dirty="0">
                <a:solidFill>
                  <a:schemeClr val="tx1">
                    <a:lumMod val="85000"/>
                    <a:lumOff val="15000"/>
                  </a:schemeClr>
                </a:solidFill>
              </a:rPr>
              <a:t>6.Find small bags by years and quarters.</a:t>
            </a:r>
            <a:br>
              <a:rPr lang="en-US" sz="2000" dirty="0">
                <a:solidFill>
                  <a:schemeClr val="tx1">
                    <a:lumMod val="85000"/>
                    <a:lumOff val="15000"/>
                  </a:schemeClr>
                </a:solidFill>
              </a:rPr>
            </a:br>
            <a:r>
              <a:rPr lang="en-US" sz="2000" dirty="0">
                <a:solidFill>
                  <a:schemeClr val="tx1">
                    <a:lumMod val="85000"/>
                    <a:lumOff val="15000"/>
                  </a:schemeClr>
                </a:solidFill>
              </a:rPr>
              <a:t>7.Find extra large bags and its total price by type.</a:t>
            </a:r>
            <a:br>
              <a:rPr lang="en-US" sz="2000" dirty="0">
                <a:solidFill>
                  <a:schemeClr val="tx1">
                    <a:lumMod val="85000"/>
                    <a:lumOff val="15000"/>
                  </a:schemeClr>
                </a:solidFill>
              </a:rPr>
            </a:br>
            <a:r>
              <a:rPr lang="en-US" sz="2000" dirty="0">
                <a:solidFill>
                  <a:schemeClr val="tx1">
                    <a:lumMod val="85000"/>
                    <a:lumOff val="15000"/>
                  </a:schemeClr>
                </a:solidFill>
              </a:rPr>
              <a:t>8.Find total large bags and its price by years.</a:t>
            </a:r>
            <a:br>
              <a:rPr lang="en-US" sz="2000" dirty="0">
                <a:solidFill>
                  <a:schemeClr val="tx1">
                    <a:lumMod val="85000"/>
                    <a:lumOff val="15000"/>
                  </a:schemeClr>
                </a:solidFill>
              </a:rPr>
            </a:br>
            <a:r>
              <a:rPr lang="en-US" sz="2000" dirty="0">
                <a:solidFill>
                  <a:schemeClr val="tx1">
                    <a:lumMod val="85000"/>
                    <a:lumOff val="15000"/>
                  </a:schemeClr>
                </a:solidFill>
              </a:rPr>
              <a:t>9.Find total small bags and its total price by type.</a:t>
            </a:r>
            <a:br>
              <a:rPr lang="en-US" sz="2000" dirty="0">
                <a:solidFill>
                  <a:schemeClr val="tx1">
                    <a:lumMod val="85000"/>
                    <a:lumOff val="15000"/>
                  </a:schemeClr>
                </a:solidFill>
              </a:rPr>
            </a:br>
            <a:r>
              <a:rPr lang="en-US" sz="2000" dirty="0">
                <a:solidFill>
                  <a:schemeClr val="tx1">
                    <a:lumMod val="85000"/>
                    <a:lumOff val="15000"/>
                  </a:schemeClr>
                </a:solidFill>
              </a:rPr>
              <a:t>10.Find maximum total bags and minimum volume by year.</a:t>
            </a:r>
            <a:br>
              <a:rPr lang="en-US" sz="2000" dirty="0">
                <a:solidFill>
                  <a:schemeClr val="tx1">
                    <a:lumMod val="85000"/>
                    <a:lumOff val="15000"/>
                  </a:schemeClr>
                </a:solidFill>
              </a:rPr>
            </a:br>
            <a:r>
              <a:rPr lang="en-US" sz="2000" dirty="0">
                <a:solidFill>
                  <a:schemeClr val="tx1">
                    <a:lumMod val="85000"/>
                    <a:lumOff val="15000"/>
                  </a:schemeClr>
                </a:solidFill>
              </a:rPr>
              <a:t>11.Make a dashboard for all charts</a:t>
            </a:r>
            <a:endParaRPr lang="en-IN" sz="3200" b="1" dirty="0">
              <a:solidFill>
                <a:schemeClr val="tx1">
                  <a:lumMod val="85000"/>
                  <a:lumOff val="15000"/>
                </a:schemeClr>
              </a:solidFill>
            </a:endParaRPr>
          </a:p>
        </p:txBody>
      </p:sp>
    </p:spTree>
    <p:extLst>
      <p:ext uri="{BB962C8B-B14F-4D97-AF65-F5344CB8AC3E}">
        <p14:creationId xmlns:p14="http://schemas.microsoft.com/office/powerpoint/2010/main" val="3430595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4FE4D7-A0E4-49DE-9581-9FD718927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704" y="1138174"/>
            <a:ext cx="9700591" cy="5327372"/>
          </a:xfrm>
          <a:prstGeom prst="rect">
            <a:avLst/>
          </a:prstGeom>
        </p:spPr>
      </p:pic>
      <p:sp>
        <p:nvSpPr>
          <p:cNvPr id="5" name="TextBox 4">
            <a:extLst>
              <a:ext uri="{FF2B5EF4-FFF2-40B4-BE49-F238E27FC236}">
                <a16:creationId xmlns:a16="http://schemas.microsoft.com/office/drawing/2014/main" id="{3795305F-DBDD-47D9-B08F-BD75BE2B5027}"/>
              </a:ext>
            </a:extLst>
          </p:cNvPr>
          <p:cNvSpPr txBox="1"/>
          <p:nvPr/>
        </p:nvSpPr>
        <p:spPr>
          <a:xfrm>
            <a:off x="3048000" y="491843"/>
            <a:ext cx="6096000" cy="738664"/>
          </a:xfrm>
          <a:prstGeom prst="rect">
            <a:avLst/>
          </a:prstGeom>
          <a:noFill/>
        </p:spPr>
        <p:txBody>
          <a:bodyPr wrap="square">
            <a:spAutoFit/>
          </a:bodyPr>
          <a:lstStyle/>
          <a:p>
            <a:r>
              <a:rPr lang="en-US" sz="2400" b="1" dirty="0"/>
              <a:t>1.Find avocado total price by region</a:t>
            </a:r>
            <a:r>
              <a:rPr lang="en-US" sz="1800" dirty="0"/>
              <a:t>.</a:t>
            </a:r>
            <a:br>
              <a:rPr lang="en-US" sz="1800" dirty="0"/>
            </a:br>
            <a:endParaRPr lang="en-IN" dirty="0"/>
          </a:p>
        </p:txBody>
      </p:sp>
    </p:spTree>
    <p:extLst>
      <p:ext uri="{BB962C8B-B14F-4D97-AF65-F5344CB8AC3E}">
        <p14:creationId xmlns:p14="http://schemas.microsoft.com/office/powerpoint/2010/main" val="372621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B5CC75-DFFA-40D9-B6DE-75FC60BEDD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09" y="1343311"/>
            <a:ext cx="10257182" cy="5288162"/>
          </a:xfrm>
          <a:prstGeom prst="rect">
            <a:avLst/>
          </a:prstGeom>
        </p:spPr>
      </p:pic>
      <p:sp>
        <p:nvSpPr>
          <p:cNvPr id="5" name="TextBox 4">
            <a:extLst>
              <a:ext uri="{FF2B5EF4-FFF2-40B4-BE49-F238E27FC236}">
                <a16:creationId xmlns:a16="http://schemas.microsoft.com/office/drawing/2014/main" id="{CA640846-D575-4815-8854-D7F452CFCA51}"/>
              </a:ext>
            </a:extLst>
          </p:cNvPr>
          <p:cNvSpPr txBox="1"/>
          <p:nvPr/>
        </p:nvSpPr>
        <p:spPr>
          <a:xfrm>
            <a:off x="3803374" y="410818"/>
            <a:ext cx="5340626" cy="677108"/>
          </a:xfrm>
          <a:prstGeom prst="rect">
            <a:avLst/>
          </a:prstGeom>
          <a:noFill/>
        </p:spPr>
        <p:txBody>
          <a:bodyPr wrap="square">
            <a:spAutoFit/>
          </a:bodyPr>
          <a:lstStyle/>
          <a:p>
            <a:r>
              <a:rPr lang="en-US" sz="2000" b="1" dirty="0"/>
              <a:t>2.Find maximum total bags by region</a:t>
            </a:r>
            <a:r>
              <a:rPr lang="en-US" sz="1800" dirty="0"/>
              <a:t>.</a:t>
            </a:r>
            <a:br>
              <a:rPr lang="en-US" sz="1800" dirty="0"/>
            </a:br>
            <a:endParaRPr lang="en-IN" dirty="0"/>
          </a:p>
        </p:txBody>
      </p:sp>
    </p:spTree>
    <p:extLst>
      <p:ext uri="{BB962C8B-B14F-4D97-AF65-F5344CB8AC3E}">
        <p14:creationId xmlns:p14="http://schemas.microsoft.com/office/powerpoint/2010/main" val="3657345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71668E-F49F-4079-8BBE-277B55BE4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52" y="1417983"/>
            <a:ext cx="10482470" cy="5204191"/>
          </a:xfrm>
          <a:prstGeom prst="rect">
            <a:avLst/>
          </a:prstGeom>
        </p:spPr>
      </p:pic>
      <p:sp>
        <p:nvSpPr>
          <p:cNvPr id="5" name="TextBox 4">
            <a:extLst>
              <a:ext uri="{FF2B5EF4-FFF2-40B4-BE49-F238E27FC236}">
                <a16:creationId xmlns:a16="http://schemas.microsoft.com/office/drawing/2014/main" id="{2C692EBB-2D47-4C12-B71E-B91402760D27}"/>
              </a:ext>
            </a:extLst>
          </p:cNvPr>
          <p:cNvSpPr txBox="1"/>
          <p:nvPr/>
        </p:nvSpPr>
        <p:spPr>
          <a:xfrm>
            <a:off x="3814444" y="664122"/>
            <a:ext cx="6096000" cy="830997"/>
          </a:xfrm>
          <a:prstGeom prst="rect">
            <a:avLst/>
          </a:prstGeom>
          <a:noFill/>
        </p:spPr>
        <p:txBody>
          <a:bodyPr wrap="square">
            <a:spAutoFit/>
          </a:bodyPr>
          <a:lstStyle/>
          <a:p>
            <a:r>
              <a:rPr lang="en-US" sz="2400" b="1" dirty="0"/>
              <a:t>Find total volume by type.</a:t>
            </a:r>
            <a:br>
              <a:rPr lang="en-US" sz="2400" b="1" dirty="0"/>
            </a:br>
            <a:endParaRPr lang="en-IN" sz="2400" b="1" dirty="0"/>
          </a:p>
        </p:txBody>
      </p:sp>
    </p:spTree>
    <p:extLst>
      <p:ext uri="{BB962C8B-B14F-4D97-AF65-F5344CB8AC3E}">
        <p14:creationId xmlns:p14="http://schemas.microsoft.com/office/powerpoint/2010/main" val="1858690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BEFA0E-5348-4911-ACD1-3F5585810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9" y="1378226"/>
            <a:ext cx="11330608" cy="4977686"/>
          </a:xfrm>
          <a:prstGeom prst="rect">
            <a:avLst/>
          </a:prstGeom>
        </p:spPr>
      </p:pic>
      <p:sp>
        <p:nvSpPr>
          <p:cNvPr id="5" name="TextBox 4">
            <a:extLst>
              <a:ext uri="{FF2B5EF4-FFF2-40B4-BE49-F238E27FC236}">
                <a16:creationId xmlns:a16="http://schemas.microsoft.com/office/drawing/2014/main" id="{6090DFD0-8C6F-4C51-80C5-FD4331BC1F3C}"/>
              </a:ext>
            </a:extLst>
          </p:cNvPr>
          <p:cNvSpPr txBox="1"/>
          <p:nvPr/>
        </p:nvSpPr>
        <p:spPr>
          <a:xfrm>
            <a:off x="2796209" y="502089"/>
            <a:ext cx="6096000" cy="677108"/>
          </a:xfrm>
          <a:prstGeom prst="rect">
            <a:avLst/>
          </a:prstGeom>
          <a:noFill/>
        </p:spPr>
        <p:txBody>
          <a:bodyPr wrap="square">
            <a:spAutoFit/>
          </a:bodyPr>
          <a:lstStyle/>
          <a:p>
            <a:r>
              <a:rPr lang="en-US" sz="2000" b="1" dirty="0"/>
              <a:t>4.Find total </a:t>
            </a:r>
            <a:r>
              <a:rPr lang="en-US" sz="2000" b="1" dirty="0" err="1"/>
              <a:t>xlarge</a:t>
            </a:r>
            <a:r>
              <a:rPr lang="en-US" sz="2000" b="1" dirty="0"/>
              <a:t> bags and large bags by type</a:t>
            </a:r>
            <a:r>
              <a:rPr lang="en-US" sz="1800" dirty="0"/>
              <a:t>.</a:t>
            </a:r>
            <a:br>
              <a:rPr lang="en-US" sz="1800" dirty="0"/>
            </a:br>
            <a:endParaRPr lang="en-IN" dirty="0"/>
          </a:p>
        </p:txBody>
      </p:sp>
    </p:spTree>
    <p:extLst>
      <p:ext uri="{BB962C8B-B14F-4D97-AF65-F5344CB8AC3E}">
        <p14:creationId xmlns:p14="http://schemas.microsoft.com/office/powerpoint/2010/main" val="2784639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238350-7F4D-4458-AA2A-C3DACBCFF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618" y="1216965"/>
            <a:ext cx="10681252" cy="5209475"/>
          </a:xfrm>
          <a:prstGeom prst="rect">
            <a:avLst/>
          </a:prstGeom>
        </p:spPr>
      </p:pic>
      <p:sp>
        <p:nvSpPr>
          <p:cNvPr id="5" name="TextBox 4">
            <a:extLst>
              <a:ext uri="{FF2B5EF4-FFF2-40B4-BE49-F238E27FC236}">
                <a16:creationId xmlns:a16="http://schemas.microsoft.com/office/drawing/2014/main" id="{B9A54939-5982-466A-9165-0E5AD514E322}"/>
              </a:ext>
            </a:extLst>
          </p:cNvPr>
          <p:cNvSpPr txBox="1"/>
          <p:nvPr/>
        </p:nvSpPr>
        <p:spPr>
          <a:xfrm>
            <a:off x="4068418" y="431560"/>
            <a:ext cx="6096000" cy="461665"/>
          </a:xfrm>
          <a:prstGeom prst="rect">
            <a:avLst/>
          </a:prstGeom>
          <a:noFill/>
        </p:spPr>
        <p:txBody>
          <a:bodyPr wrap="square">
            <a:spAutoFit/>
          </a:bodyPr>
          <a:lstStyle/>
          <a:p>
            <a:r>
              <a:rPr lang="en-US" sz="2400" b="1" dirty="0"/>
              <a:t>5.Find large bags by quarters</a:t>
            </a:r>
            <a:endParaRPr lang="en-IN" sz="2400" b="1" dirty="0"/>
          </a:p>
        </p:txBody>
      </p:sp>
    </p:spTree>
    <p:extLst>
      <p:ext uri="{BB962C8B-B14F-4D97-AF65-F5344CB8AC3E}">
        <p14:creationId xmlns:p14="http://schemas.microsoft.com/office/powerpoint/2010/main" val="211904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346042-5687-4E63-8D45-B90CD5DA3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111" y="1289930"/>
            <a:ext cx="8802932" cy="5363131"/>
          </a:xfrm>
          <a:prstGeom prst="rect">
            <a:avLst/>
          </a:prstGeom>
        </p:spPr>
      </p:pic>
      <p:sp>
        <p:nvSpPr>
          <p:cNvPr id="5" name="TextBox 4">
            <a:extLst>
              <a:ext uri="{FF2B5EF4-FFF2-40B4-BE49-F238E27FC236}">
                <a16:creationId xmlns:a16="http://schemas.microsoft.com/office/drawing/2014/main" id="{F760B81E-2DC2-4331-86C7-2F6D81B96509}"/>
              </a:ext>
            </a:extLst>
          </p:cNvPr>
          <p:cNvSpPr txBox="1"/>
          <p:nvPr/>
        </p:nvSpPr>
        <p:spPr>
          <a:xfrm>
            <a:off x="3299791" y="412330"/>
            <a:ext cx="6096000" cy="830997"/>
          </a:xfrm>
          <a:prstGeom prst="rect">
            <a:avLst/>
          </a:prstGeom>
          <a:noFill/>
        </p:spPr>
        <p:txBody>
          <a:bodyPr wrap="square">
            <a:spAutoFit/>
          </a:bodyPr>
          <a:lstStyle/>
          <a:p>
            <a:r>
              <a:rPr lang="en-US" sz="2400" dirty="0"/>
              <a:t>6.Find small bags by years and quarters.</a:t>
            </a:r>
            <a:br>
              <a:rPr lang="en-US" sz="2400" dirty="0"/>
            </a:br>
            <a:endParaRPr lang="en-IN" sz="2400" dirty="0"/>
          </a:p>
        </p:txBody>
      </p:sp>
    </p:spTree>
    <p:extLst>
      <p:ext uri="{BB962C8B-B14F-4D97-AF65-F5344CB8AC3E}">
        <p14:creationId xmlns:p14="http://schemas.microsoft.com/office/powerpoint/2010/main" val="11100530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219</TotalTime>
  <Words>455</Words>
  <Application>Microsoft Office PowerPoint</Application>
  <PresentationFormat>Widescreen</PresentationFormat>
  <Paragraphs>30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NAME-    ANIKET PHAPALE  BRANCH-   DATA SCIENCE  PROJECT NAME-  EXCEL CAPSTONE PROJECT ON AVOCADO SALES. (ANALYSIS OF AVOCADO SALES DATASET) </vt:lpstr>
      <vt:lpstr>PowerPoint Presentation</vt:lpstr>
      <vt:lpstr>Problem statements:  1.Find avocado total price by region. 2.Find maximum total bags by region. 3.Find total volume by type. 4.Find total xlarge bags and large bags by type. 5.Find large bags by quarters. 6.Find small bags by years and quarters. 7.Find extra large bags and its total price by type. 8.Find total large bags and its price by years. 9.Find total small bags and its total price by type. 10.Find maximum total bags and minimum volume by year. 11.Make a dashboard for all charts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vt:lpstr>
      <vt:lpstr>THANK YOU…</vt:lpstr>
      <vt:lpstr>Presentation video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ANIKET PHAPALE  BRANCH-   DATA SCIENCE  PROJECT NAME-  EXCEL CAPSTONE PROJECT ON AVOCADO SALES.</dc:title>
  <dc:creator>Aniket Phapale</dc:creator>
  <cp:lastModifiedBy>Aniket Phapale</cp:lastModifiedBy>
  <cp:revision>4</cp:revision>
  <dcterms:created xsi:type="dcterms:W3CDTF">2022-02-21T10:25:58Z</dcterms:created>
  <dcterms:modified xsi:type="dcterms:W3CDTF">2022-02-27T09:28:20Z</dcterms:modified>
</cp:coreProperties>
</file>