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4"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74" r:id="rId15"/>
    <p:sldId id="272"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C7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015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80B45-E3D6-4581-BBF7-333C480AC50C}"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78025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61102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1042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2653294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4272991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30089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931297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23486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81798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68337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80B45-E3D6-4581-BBF7-333C480AC50C}"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1827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80B45-E3D6-4581-BBF7-333C480AC50C}"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31075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415193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53332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C080B45-E3D6-4581-BBF7-333C480AC50C}" type="datetimeFigureOut">
              <a:rPr lang="en-IN" smtClean="0"/>
              <a:t>23-03-2022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18388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80B45-E3D6-4581-BBF7-333C480AC50C}"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48257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080B45-E3D6-4581-BBF7-333C480AC50C}" type="datetimeFigureOut">
              <a:rPr lang="en-IN" smtClean="0"/>
              <a:t>23-03-2022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CFEC9A-7496-4252-B408-EF34C39B783C}" type="slidenum">
              <a:rPr lang="en-IN" smtClean="0"/>
              <a:t>‹#›</a:t>
            </a:fld>
            <a:endParaRPr lang="en-IN"/>
          </a:p>
        </p:txBody>
      </p:sp>
    </p:spTree>
    <p:extLst>
      <p:ext uri="{BB962C8B-B14F-4D97-AF65-F5344CB8AC3E}">
        <p14:creationId xmlns:p14="http://schemas.microsoft.com/office/powerpoint/2010/main" val="428045798"/>
      </p:ext>
    </p:extLst>
  </p:cSld>
  <p:clrMap bg1="dk1" tx1="lt1" bg2="dk2" tx2="lt2" accent1="accent1" accent2="accent2" accent3="accent3" accent4="accent4" accent5="accent5" accent6="accent6" hlink="hlink" folHlink="folHlink"/>
  <p:sldLayoutIdLst>
    <p:sldLayoutId id="2147485655" r:id="rId1"/>
    <p:sldLayoutId id="2147485656" r:id="rId2"/>
    <p:sldLayoutId id="2147485657" r:id="rId3"/>
    <p:sldLayoutId id="2147485658" r:id="rId4"/>
    <p:sldLayoutId id="2147485659" r:id="rId5"/>
    <p:sldLayoutId id="2147485660" r:id="rId6"/>
    <p:sldLayoutId id="2147485661" r:id="rId7"/>
    <p:sldLayoutId id="2147485662" r:id="rId8"/>
    <p:sldLayoutId id="2147485663" r:id="rId9"/>
    <p:sldLayoutId id="2147485664" r:id="rId10"/>
    <p:sldLayoutId id="2147485665" r:id="rId11"/>
    <p:sldLayoutId id="2147485666" r:id="rId12"/>
    <p:sldLayoutId id="2147485667" r:id="rId13"/>
    <p:sldLayoutId id="2147485668" r:id="rId14"/>
    <p:sldLayoutId id="2147485669" r:id="rId15"/>
    <p:sldLayoutId id="2147485670" r:id="rId16"/>
    <p:sldLayoutId id="214748567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drive/folders/119_nxqo9jaaM9PBpLxU3etV2Bj-HDkri?usp=sharing"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pDqYc2SErCX0aWhEPb0xjenHDvGGR9KY/view?usp=sharing" TargetMode="External"/><Relationship Id="rId2" Type="http://schemas.openxmlformats.org/officeDocument/2006/relationships/hyperlink" Target="https://drive.google.com/drive/folders/119_nxqo9jaaM9PBpLxU3etV2Bj-HDkri?usp=sharing"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pDqYc2SErCX0aWhEPb0xjenHDvGGR9KY/view?usp=shar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B2E-CE02-4EE7-A824-35D40B093575}"/>
              </a:ext>
            </a:extLst>
          </p:cNvPr>
          <p:cNvSpPr>
            <a:spLocks noGrp="1"/>
          </p:cNvSpPr>
          <p:nvPr>
            <p:ph type="title"/>
          </p:nvPr>
        </p:nvSpPr>
        <p:spPr>
          <a:xfrm>
            <a:off x="0" y="609599"/>
            <a:ext cx="11940209" cy="3750365"/>
          </a:xfrm>
        </p:spPr>
        <p:txBody>
          <a:bodyPr>
            <a:normAutofit fontScale="90000"/>
          </a:bodyPr>
          <a:lstStyle/>
          <a:p>
            <a:r>
              <a:rPr lang="en-US" sz="4400" dirty="0">
                <a:solidFill>
                  <a:schemeClr val="tx1"/>
                </a:solidFill>
              </a:rPr>
              <a:t>NAME-    </a:t>
            </a:r>
            <a:r>
              <a:rPr lang="en-US" sz="4000" b="1" dirty="0">
                <a:solidFill>
                  <a:schemeClr val="tx1"/>
                </a:solidFill>
              </a:rPr>
              <a:t>ANIKET PHAPALE</a:t>
            </a:r>
            <a:br>
              <a:rPr lang="en-US" sz="4400" dirty="0">
                <a:solidFill>
                  <a:schemeClr val="tx1"/>
                </a:solidFill>
              </a:rPr>
            </a:br>
            <a:br>
              <a:rPr lang="en-US" sz="4400" dirty="0">
                <a:solidFill>
                  <a:schemeClr val="tx1"/>
                </a:solidFill>
              </a:rPr>
            </a:br>
            <a:br>
              <a:rPr lang="en-US" sz="4400" dirty="0">
                <a:solidFill>
                  <a:schemeClr val="tx1"/>
                </a:solidFill>
              </a:rPr>
            </a:br>
            <a:r>
              <a:rPr lang="en-US" sz="4400" dirty="0">
                <a:solidFill>
                  <a:schemeClr val="tx1"/>
                </a:solidFill>
              </a:rPr>
              <a:t>                          Project on</a:t>
            </a:r>
            <a:br>
              <a:rPr lang="en-US" sz="4400" dirty="0">
                <a:solidFill>
                  <a:schemeClr val="tx1"/>
                </a:solidFill>
              </a:rPr>
            </a:br>
            <a:br>
              <a:rPr lang="en-US" sz="4400" dirty="0">
                <a:solidFill>
                  <a:schemeClr val="tx1"/>
                </a:solidFill>
              </a:rPr>
            </a:br>
            <a:r>
              <a:rPr lang="en-US" sz="4400" dirty="0">
                <a:solidFill>
                  <a:schemeClr val="tx1"/>
                </a:solidFill>
              </a:rPr>
              <a:t>     </a:t>
            </a:r>
            <a:r>
              <a:rPr lang="en-US" sz="4400" b="1" dirty="0">
                <a:solidFill>
                  <a:schemeClr val="bg2">
                    <a:lumMod val="20000"/>
                    <a:lumOff val="80000"/>
                  </a:schemeClr>
                </a:solidFill>
                <a:latin typeface="Arial Black" panose="020B0A04020102020204" pitchFamily="34" charset="0"/>
              </a:rPr>
              <a:t>“CUSTOMER SALES REVENUE” </a:t>
            </a:r>
            <a:br>
              <a:rPr lang="en-US" sz="4400" b="1" dirty="0">
                <a:solidFill>
                  <a:schemeClr val="bg2">
                    <a:lumMod val="20000"/>
                    <a:lumOff val="80000"/>
                  </a:schemeClr>
                </a:solidFill>
                <a:latin typeface="Arial Black" panose="020B0A04020102020204" pitchFamily="34" charset="0"/>
              </a:rPr>
            </a:br>
            <a:r>
              <a:rPr lang="en-US" sz="4400" b="1" dirty="0">
                <a:solidFill>
                  <a:schemeClr val="bg2">
                    <a:lumMod val="20000"/>
                    <a:lumOff val="80000"/>
                  </a:schemeClr>
                </a:solidFill>
                <a:latin typeface="Arial Black" panose="020B0A04020102020204" pitchFamily="34" charset="0"/>
              </a:rPr>
              <a:t>              (YEAR 2020-21)</a:t>
            </a:r>
            <a:br>
              <a:rPr lang="en-US" sz="4400" b="1" dirty="0">
                <a:solidFill>
                  <a:schemeClr val="tx1"/>
                </a:solidFill>
                <a:latin typeface="Arial Black" panose="020B0A04020102020204" pitchFamily="34" charset="0"/>
              </a:rPr>
            </a:br>
            <a:r>
              <a:rPr lang="en-US" sz="4400" dirty="0">
                <a:solidFill>
                  <a:schemeClr val="tx1"/>
                </a:solidFill>
              </a:rPr>
              <a:t>           (</a:t>
            </a:r>
            <a:r>
              <a:rPr lang="en-US" sz="3100" dirty="0">
                <a:solidFill>
                  <a:schemeClr val="tx1"/>
                </a:solidFill>
              </a:rPr>
              <a:t>ANALYSIS OF CUSTOMER REVENUE)</a:t>
            </a:r>
            <a:br>
              <a:rPr lang="en-US" sz="3100" dirty="0">
                <a:solidFill>
                  <a:schemeClr val="tx1"/>
                </a:solidFill>
              </a:rPr>
            </a:br>
            <a:br>
              <a:rPr lang="en-US" sz="3100" dirty="0">
                <a:solidFill>
                  <a:schemeClr val="tx1"/>
                </a:solidFill>
              </a:rPr>
            </a:br>
            <a:r>
              <a:rPr lang="en-US" sz="2700" b="1" dirty="0">
                <a:solidFill>
                  <a:schemeClr val="tx1"/>
                </a:solidFill>
              </a:rPr>
              <a:t>project link:</a:t>
            </a:r>
            <a:br>
              <a:rPr lang="en-US" sz="2700" b="1" dirty="0">
                <a:solidFill>
                  <a:schemeClr val="tx1"/>
                </a:solidFill>
              </a:rPr>
            </a:br>
            <a:r>
              <a:rPr lang="en-US" sz="2000" dirty="0">
                <a:solidFill>
                  <a:srgbClr val="00B0F0"/>
                </a:solidFill>
                <a:hlinkClick r:id="rId2">
                  <a:extLst>
                    <a:ext uri="{A12FA001-AC4F-418D-AE19-62706E023703}">
                      <ahyp:hlinkClr xmlns:ahyp="http://schemas.microsoft.com/office/drawing/2018/hyperlinkcolor" val="tx"/>
                    </a:ext>
                  </a:extLst>
                </a:hlinkClick>
              </a:rPr>
              <a:t>https://drive.google.com/drive/folders/119_nxqo9jaaM9PBpLxU3etV2Bj-HDkri?usp=sharing</a:t>
            </a:r>
            <a:br>
              <a:rPr lang="en-US" sz="2700" dirty="0">
                <a:solidFill>
                  <a:srgbClr val="7DC7FF"/>
                </a:solidFill>
                <a:hlinkClick r:id="rId2">
                  <a:extLst>
                    <a:ext uri="{A12FA001-AC4F-418D-AE19-62706E023703}">
                      <ahyp:hlinkClr xmlns:ahyp="http://schemas.microsoft.com/office/drawing/2018/hyperlinkcolor" val="tx"/>
                    </a:ext>
                  </a:extLst>
                </a:hlinkClick>
              </a:rPr>
            </a:br>
            <a:endParaRPr lang="en-IN" sz="2700" dirty="0">
              <a:solidFill>
                <a:srgbClr val="7DC7FF"/>
              </a:solidFill>
            </a:endParaRPr>
          </a:p>
        </p:txBody>
      </p:sp>
    </p:spTree>
    <p:extLst>
      <p:ext uri="{BB962C8B-B14F-4D97-AF65-F5344CB8AC3E}">
        <p14:creationId xmlns:p14="http://schemas.microsoft.com/office/powerpoint/2010/main" val="113655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EB667D7-5BE5-48D0-B0FF-FCE764EEE46C}"/>
              </a:ext>
            </a:extLst>
          </p:cNvPr>
          <p:cNvSpPr txBox="1"/>
          <p:nvPr/>
        </p:nvSpPr>
        <p:spPr>
          <a:xfrm>
            <a:off x="3621156" y="199647"/>
            <a:ext cx="6102626" cy="461665"/>
          </a:xfrm>
          <a:prstGeom prst="rect">
            <a:avLst/>
          </a:prstGeom>
          <a:noFill/>
        </p:spPr>
        <p:txBody>
          <a:bodyPr wrap="square">
            <a:spAutoFit/>
          </a:bodyPr>
          <a:lstStyle/>
          <a:p>
            <a:r>
              <a:rPr lang="en-US" sz="2400" b="1" dirty="0">
                <a:solidFill>
                  <a:schemeClr val="tx1">
                    <a:lumMod val="85000"/>
                    <a:lumOff val="15000"/>
                  </a:schemeClr>
                </a:solidFill>
              </a:rPr>
              <a:t>7.Age-wise sales analysis</a:t>
            </a:r>
            <a:endParaRPr lang="en-IN" sz="2400" dirty="0"/>
          </a:p>
        </p:txBody>
      </p:sp>
      <p:pic>
        <p:nvPicPr>
          <p:cNvPr id="3" name="Picture 2">
            <a:extLst>
              <a:ext uri="{FF2B5EF4-FFF2-40B4-BE49-F238E27FC236}">
                <a16:creationId xmlns:a16="http://schemas.microsoft.com/office/drawing/2014/main" id="{F0698329-3F8A-4EF3-B909-DA204738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3" y="1294255"/>
            <a:ext cx="6516009" cy="4534533"/>
          </a:xfrm>
          <a:prstGeom prst="rect">
            <a:avLst/>
          </a:prstGeom>
        </p:spPr>
      </p:pic>
      <p:sp>
        <p:nvSpPr>
          <p:cNvPr id="2" name="TextBox 1">
            <a:extLst>
              <a:ext uri="{FF2B5EF4-FFF2-40B4-BE49-F238E27FC236}">
                <a16:creationId xmlns:a16="http://schemas.microsoft.com/office/drawing/2014/main" id="{8537BED6-7A53-47E5-9187-E011D710C099}"/>
              </a:ext>
            </a:extLst>
          </p:cNvPr>
          <p:cNvSpPr txBox="1"/>
          <p:nvPr/>
        </p:nvSpPr>
        <p:spPr>
          <a:xfrm>
            <a:off x="225778" y="1659467"/>
            <a:ext cx="507999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The age between 40-45 there was highest sales revenue </a:t>
            </a:r>
          </a:p>
          <a:p>
            <a:endParaRPr lang="en-US" dirty="0"/>
          </a:p>
          <a:p>
            <a:pPr marL="285750" indent="-285750">
              <a:buFont typeface="Wingdings" panose="05000000000000000000" pitchFamily="2" charset="2"/>
              <a:buChar char="Ø"/>
            </a:pPr>
            <a:r>
              <a:rPr lang="en-US" dirty="0" err="1"/>
              <a:t>Refrence</a:t>
            </a:r>
            <a:r>
              <a:rPr lang="en-US" dirty="0"/>
              <a:t> line showing average sales revenue </a:t>
            </a:r>
            <a:r>
              <a:rPr lang="en-US" dirty="0" err="1"/>
              <a:t>wich</a:t>
            </a:r>
            <a:r>
              <a:rPr lang="en-US" dirty="0"/>
              <a:t> was $52.7k</a:t>
            </a:r>
            <a:endParaRPr lang="en-IN" dirty="0"/>
          </a:p>
        </p:txBody>
      </p:sp>
    </p:spTree>
    <p:extLst>
      <p:ext uri="{BB962C8B-B14F-4D97-AF65-F5344CB8AC3E}">
        <p14:creationId xmlns:p14="http://schemas.microsoft.com/office/powerpoint/2010/main" val="158943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110F1A-5471-4C22-BB95-BDC8A0B6A6AB}"/>
              </a:ext>
            </a:extLst>
          </p:cNvPr>
          <p:cNvSpPr txBox="1"/>
          <p:nvPr/>
        </p:nvSpPr>
        <p:spPr>
          <a:xfrm>
            <a:off x="3289852" y="345421"/>
            <a:ext cx="6102626" cy="461665"/>
          </a:xfrm>
          <a:prstGeom prst="rect">
            <a:avLst/>
          </a:prstGeom>
          <a:noFill/>
        </p:spPr>
        <p:txBody>
          <a:bodyPr wrap="square">
            <a:spAutoFit/>
          </a:bodyPr>
          <a:lstStyle/>
          <a:p>
            <a:r>
              <a:rPr lang="en-US" sz="2400" b="1" dirty="0">
                <a:solidFill>
                  <a:schemeClr val="tx1">
                    <a:lumMod val="85000"/>
                    <a:lumOff val="15000"/>
                  </a:schemeClr>
                </a:solidFill>
              </a:rPr>
              <a:t>8.Region-wise revenue share(%).</a:t>
            </a:r>
            <a:endParaRPr lang="en-IN" sz="2400" dirty="0"/>
          </a:p>
        </p:txBody>
      </p:sp>
      <p:pic>
        <p:nvPicPr>
          <p:cNvPr id="7" name="Picture 6">
            <a:extLst>
              <a:ext uri="{FF2B5EF4-FFF2-40B4-BE49-F238E27FC236}">
                <a16:creationId xmlns:a16="http://schemas.microsoft.com/office/drawing/2014/main" id="{695E2CE2-1DB8-41BB-A7E7-1BDDC6352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582" y="1127311"/>
            <a:ext cx="5725324" cy="5239481"/>
          </a:xfrm>
          <a:prstGeom prst="rect">
            <a:avLst/>
          </a:prstGeom>
        </p:spPr>
      </p:pic>
      <p:sp>
        <p:nvSpPr>
          <p:cNvPr id="2" name="TextBox 1">
            <a:extLst>
              <a:ext uri="{FF2B5EF4-FFF2-40B4-BE49-F238E27FC236}">
                <a16:creationId xmlns:a16="http://schemas.microsoft.com/office/drawing/2014/main" id="{56B71B04-B341-4864-A100-1DE426868E5A}"/>
              </a:ext>
            </a:extLst>
          </p:cNvPr>
          <p:cNvSpPr txBox="1"/>
          <p:nvPr/>
        </p:nvSpPr>
        <p:spPr>
          <a:xfrm>
            <a:off x="225094" y="1501422"/>
            <a:ext cx="537419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This donut chart showing region-wise revenue share.</a:t>
            </a:r>
          </a:p>
          <a:p>
            <a:endParaRPr lang="en-US" dirty="0"/>
          </a:p>
          <a:p>
            <a:pPr marL="285750" indent="-285750">
              <a:buFont typeface="Wingdings" panose="05000000000000000000" pitchFamily="2" charset="2"/>
              <a:buChar char="Ø"/>
            </a:pPr>
            <a:r>
              <a:rPr lang="en-US" dirty="0"/>
              <a:t>In south region there was highest sales revenue </a:t>
            </a:r>
            <a:r>
              <a:rPr lang="en-US" dirty="0" err="1"/>
              <a:t>wich</a:t>
            </a:r>
            <a:r>
              <a:rPr lang="en-US" dirty="0"/>
              <a:t> was 66.18%</a:t>
            </a:r>
            <a:endParaRPr lang="en-IN" dirty="0"/>
          </a:p>
        </p:txBody>
      </p:sp>
    </p:spTree>
    <p:extLst>
      <p:ext uri="{BB962C8B-B14F-4D97-AF65-F5344CB8AC3E}">
        <p14:creationId xmlns:p14="http://schemas.microsoft.com/office/powerpoint/2010/main" val="64386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C003EF-B0B2-4C21-AF6D-E57FBFF5B53F}"/>
              </a:ext>
            </a:extLst>
          </p:cNvPr>
          <p:cNvSpPr txBox="1"/>
          <p:nvPr/>
        </p:nvSpPr>
        <p:spPr>
          <a:xfrm>
            <a:off x="3044687" y="318916"/>
            <a:ext cx="6102626" cy="461665"/>
          </a:xfrm>
          <a:prstGeom prst="rect">
            <a:avLst/>
          </a:prstGeom>
          <a:noFill/>
        </p:spPr>
        <p:txBody>
          <a:bodyPr wrap="square">
            <a:spAutoFit/>
          </a:bodyPr>
          <a:lstStyle/>
          <a:p>
            <a:r>
              <a:rPr lang="en-US" sz="2400" b="1" dirty="0">
                <a:solidFill>
                  <a:schemeClr val="tx1">
                    <a:lumMod val="85000"/>
                    <a:lumOff val="15000"/>
                  </a:schemeClr>
                </a:solidFill>
              </a:rPr>
              <a:t>9.Revenue per category(gender-wise)</a:t>
            </a:r>
            <a:r>
              <a:rPr lang="en-US" b="1" dirty="0">
                <a:solidFill>
                  <a:schemeClr val="tx1">
                    <a:lumMod val="85000"/>
                    <a:lumOff val="15000"/>
                  </a:schemeClr>
                </a:solidFill>
              </a:rPr>
              <a:t>.</a:t>
            </a:r>
            <a:endParaRPr lang="en-IN" dirty="0"/>
          </a:p>
        </p:txBody>
      </p:sp>
      <p:pic>
        <p:nvPicPr>
          <p:cNvPr id="9" name="Picture 8">
            <a:extLst>
              <a:ext uri="{FF2B5EF4-FFF2-40B4-BE49-F238E27FC236}">
                <a16:creationId xmlns:a16="http://schemas.microsoft.com/office/drawing/2014/main" id="{6319C998-1CED-4E18-B402-4FEDF16EA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322" y="1166192"/>
            <a:ext cx="6891130" cy="5181600"/>
          </a:xfrm>
          <a:prstGeom prst="rect">
            <a:avLst/>
          </a:prstGeom>
        </p:spPr>
      </p:pic>
      <p:sp>
        <p:nvSpPr>
          <p:cNvPr id="2" name="TextBox 1">
            <a:extLst>
              <a:ext uri="{FF2B5EF4-FFF2-40B4-BE49-F238E27FC236}">
                <a16:creationId xmlns:a16="http://schemas.microsoft.com/office/drawing/2014/main" id="{32ACFCDA-9961-470E-8208-9C8AE977ED9F}"/>
              </a:ext>
            </a:extLst>
          </p:cNvPr>
          <p:cNvSpPr txBox="1"/>
          <p:nvPr/>
        </p:nvSpPr>
        <p:spPr>
          <a:xfrm>
            <a:off x="291548" y="1885244"/>
            <a:ext cx="438205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chart concluded female and male revenue with respect to categories.</a:t>
            </a:r>
          </a:p>
          <a:p>
            <a:endParaRPr lang="en-US" dirty="0"/>
          </a:p>
          <a:p>
            <a:pPr marL="285750" indent="-285750">
              <a:buFont typeface="Wingdings" panose="05000000000000000000" pitchFamily="2" charset="2"/>
              <a:buChar char="Ø"/>
            </a:pPr>
            <a:r>
              <a:rPr lang="en-US" dirty="0"/>
              <a:t>Mobiles and tablets  category was highest revenue in male and female also.</a:t>
            </a:r>
            <a:endParaRPr lang="en-IN" dirty="0"/>
          </a:p>
        </p:txBody>
      </p:sp>
    </p:spTree>
    <p:extLst>
      <p:ext uri="{BB962C8B-B14F-4D97-AF65-F5344CB8AC3E}">
        <p14:creationId xmlns:p14="http://schemas.microsoft.com/office/powerpoint/2010/main" val="240008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893777-66F5-417E-8A05-A7A8040AF879}"/>
              </a:ext>
            </a:extLst>
          </p:cNvPr>
          <p:cNvSpPr txBox="1"/>
          <p:nvPr/>
        </p:nvSpPr>
        <p:spPr>
          <a:xfrm>
            <a:off x="2528711" y="159029"/>
            <a:ext cx="8094133" cy="769441"/>
          </a:xfrm>
          <a:prstGeom prst="rect">
            <a:avLst/>
          </a:prstGeom>
          <a:noFill/>
        </p:spPr>
        <p:txBody>
          <a:bodyPr wrap="square">
            <a:spAutoFit/>
          </a:bodyPr>
          <a:lstStyle/>
          <a:p>
            <a:r>
              <a:rPr lang="en-US" sz="4400" b="1" dirty="0">
                <a:solidFill>
                  <a:schemeClr val="tx1">
                    <a:lumMod val="85000"/>
                    <a:lumOff val="15000"/>
                  </a:schemeClr>
                </a:solidFill>
              </a:rPr>
              <a:t>10.Dashboard</a:t>
            </a:r>
            <a:r>
              <a:rPr lang="en-US" sz="2000" b="1" dirty="0">
                <a:solidFill>
                  <a:schemeClr val="tx1">
                    <a:lumMod val="85000"/>
                    <a:lumOff val="15000"/>
                  </a:schemeClr>
                </a:solidFill>
              </a:rPr>
              <a:t> (Analysis of customer revenue)</a:t>
            </a:r>
            <a:endParaRPr lang="en-IN" sz="2000" dirty="0"/>
          </a:p>
        </p:txBody>
      </p:sp>
      <p:pic>
        <p:nvPicPr>
          <p:cNvPr id="3" name="Picture 2">
            <a:extLst>
              <a:ext uri="{FF2B5EF4-FFF2-40B4-BE49-F238E27FC236}">
                <a16:creationId xmlns:a16="http://schemas.microsoft.com/office/drawing/2014/main" id="{D1B23A99-482D-49D3-AF0F-8AFBF0B38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25" y="1225825"/>
            <a:ext cx="10800521" cy="5473146"/>
          </a:xfrm>
          <a:prstGeom prst="rect">
            <a:avLst/>
          </a:prstGeom>
        </p:spPr>
      </p:pic>
    </p:spTree>
    <p:extLst>
      <p:ext uri="{BB962C8B-B14F-4D97-AF65-F5344CB8AC3E}">
        <p14:creationId xmlns:p14="http://schemas.microsoft.com/office/powerpoint/2010/main" val="168612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F771BD-7BA1-426E-8A0E-866C612FE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6" y="503583"/>
            <a:ext cx="10866782" cy="5936974"/>
          </a:xfrm>
          <a:prstGeom prst="rect">
            <a:avLst/>
          </a:prstGeom>
        </p:spPr>
      </p:pic>
    </p:spTree>
    <p:extLst>
      <p:ext uri="{BB962C8B-B14F-4D97-AF65-F5344CB8AC3E}">
        <p14:creationId xmlns:p14="http://schemas.microsoft.com/office/powerpoint/2010/main" val="216483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94F6-1D0D-4FAC-B364-3599E5142B19}"/>
              </a:ext>
            </a:extLst>
          </p:cNvPr>
          <p:cNvSpPr>
            <a:spLocks noGrp="1"/>
          </p:cNvSpPr>
          <p:nvPr>
            <p:ph type="ctrTitle"/>
          </p:nvPr>
        </p:nvSpPr>
        <p:spPr>
          <a:xfrm>
            <a:off x="246325" y="-335052"/>
            <a:ext cx="7766936" cy="1646302"/>
          </a:xfrm>
        </p:spPr>
        <p:txBody>
          <a:bodyPr/>
          <a:lstStyle/>
          <a:p>
            <a:r>
              <a:rPr lang="en-IN" dirty="0"/>
              <a:t>conclusion:</a:t>
            </a:r>
          </a:p>
        </p:txBody>
      </p:sp>
      <p:sp>
        <p:nvSpPr>
          <p:cNvPr id="5" name="TextBox 4">
            <a:extLst>
              <a:ext uri="{FF2B5EF4-FFF2-40B4-BE49-F238E27FC236}">
                <a16:creationId xmlns:a16="http://schemas.microsoft.com/office/drawing/2014/main" id="{EE3C2328-0A3E-4EF5-B7B7-6569E7E0A665}"/>
              </a:ext>
            </a:extLst>
          </p:cNvPr>
          <p:cNvSpPr txBox="1"/>
          <p:nvPr/>
        </p:nvSpPr>
        <p:spPr>
          <a:xfrm>
            <a:off x="598312" y="2178756"/>
            <a:ext cx="7766936" cy="4278094"/>
          </a:xfrm>
          <a:prstGeom prst="rect">
            <a:avLst/>
          </a:prstGeom>
          <a:noFill/>
        </p:spPr>
        <p:txBody>
          <a:bodyPr wrap="square" rtlCol="0">
            <a:spAutoFit/>
          </a:bodyPr>
          <a:lstStyle/>
          <a:p>
            <a:pPr marL="342900" indent="-342900">
              <a:buAutoNum type="arabicPeriod"/>
            </a:pPr>
            <a:r>
              <a:rPr lang="en-US" sz="2000" dirty="0"/>
              <a:t>From the study of customer sales revenue in year of 2020 and </a:t>
            </a:r>
            <a:r>
              <a:rPr lang="en-US" dirty="0"/>
              <a:t>2021 there was </a:t>
            </a:r>
            <a:r>
              <a:rPr lang="en-US" sz="2400" dirty="0"/>
              <a:t>total revenue is $474.5k .</a:t>
            </a:r>
          </a:p>
          <a:p>
            <a:pPr marL="342900" indent="-342900">
              <a:buAutoNum type="arabicPeriod"/>
            </a:pPr>
            <a:endParaRPr lang="en-US" sz="2400" dirty="0"/>
          </a:p>
          <a:p>
            <a:pPr marL="342900" indent="-342900">
              <a:buAutoNum type="arabicPeriod"/>
            </a:pPr>
            <a:r>
              <a:rPr lang="en-US" sz="2000" dirty="0"/>
              <a:t>In year of 2020 there was highest sales revenue. Which was $304.9k.</a:t>
            </a:r>
          </a:p>
          <a:p>
            <a:pPr marL="342900" indent="-342900">
              <a:buAutoNum type="arabicPeriod"/>
            </a:pPr>
            <a:endParaRPr lang="en-US" sz="2000" dirty="0"/>
          </a:p>
          <a:p>
            <a:pPr marL="342900" indent="-342900">
              <a:buAutoNum type="arabicPeriod"/>
            </a:pPr>
            <a:r>
              <a:rPr lang="en-US" sz="2000" dirty="0"/>
              <a:t>In year of 2021 there was lowest sales revenue which was $169.6k.</a:t>
            </a:r>
          </a:p>
          <a:p>
            <a:pPr marL="342900" indent="-342900">
              <a:buAutoNum type="arabicPeriod"/>
            </a:pPr>
            <a:endParaRPr lang="en-US" sz="2000" dirty="0"/>
          </a:p>
          <a:p>
            <a:pPr marL="342900" indent="-342900">
              <a:buAutoNum type="arabicPeriod"/>
            </a:pPr>
            <a:r>
              <a:rPr lang="en-US" sz="2000" dirty="0"/>
              <a:t>Highest revenue in south region and product category was mobiles and tablets.</a:t>
            </a:r>
          </a:p>
          <a:p>
            <a:pPr marL="457200" indent="-457200">
              <a:buAutoNum type="arabicPeriod"/>
            </a:pPr>
            <a:endParaRPr lang="en-US" sz="2000" dirty="0"/>
          </a:p>
          <a:p>
            <a:pPr marL="457200" indent="-457200">
              <a:buAutoNum type="arabicPeriod"/>
            </a:pPr>
            <a:endParaRPr lang="en-IN" sz="2400" dirty="0"/>
          </a:p>
        </p:txBody>
      </p:sp>
    </p:spTree>
    <p:extLst>
      <p:ext uri="{BB962C8B-B14F-4D97-AF65-F5344CB8AC3E}">
        <p14:creationId xmlns:p14="http://schemas.microsoft.com/office/powerpoint/2010/main" val="48720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F4FF-F45A-420B-9D62-1F596AE29D0A}"/>
              </a:ext>
            </a:extLst>
          </p:cNvPr>
          <p:cNvSpPr>
            <a:spLocks noGrp="1"/>
          </p:cNvSpPr>
          <p:nvPr>
            <p:ph type="ctrTitle"/>
          </p:nvPr>
        </p:nvSpPr>
        <p:spPr>
          <a:xfrm>
            <a:off x="324922" y="690319"/>
            <a:ext cx="11663878" cy="1730144"/>
          </a:xfrm>
        </p:spPr>
        <p:txBody>
          <a:bodyPr/>
          <a:lstStyle/>
          <a:p>
            <a:r>
              <a:rPr lang="en-IN" sz="4400" dirty="0">
                <a:solidFill>
                  <a:schemeClr val="tx1"/>
                </a:solidFill>
              </a:rPr>
              <a:t>Project link:</a:t>
            </a:r>
            <a:br>
              <a:rPr lang="en-IN" sz="4400" dirty="0">
                <a:solidFill>
                  <a:schemeClr val="tx1"/>
                </a:solidFill>
              </a:rPr>
            </a:br>
            <a:r>
              <a:rPr lang="en-IN" sz="2000" dirty="0">
                <a:solidFill>
                  <a:srgbClr val="00B0F0"/>
                </a:solidFill>
                <a:hlinkClick r:id="rId2">
                  <a:extLst>
                    <a:ext uri="{A12FA001-AC4F-418D-AE19-62706E023703}">
                      <ahyp:hlinkClr xmlns:ahyp="http://schemas.microsoft.com/office/drawing/2018/hyperlinkcolor" val="tx"/>
                    </a:ext>
                  </a:extLst>
                </a:hlinkClick>
              </a:rPr>
              <a:t>https://drive.google.com/drive/folders/119_nxqo9jaaM9PBpLxU3etV2Bj-HDkri?usp=sharing</a:t>
            </a:r>
            <a:endParaRPr lang="en-IN" sz="2000" dirty="0">
              <a:solidFill>
                <a:srgbClr val="00B0F0"/>
              </a:solidFill>
            </a:endParaRPr>
          </a:p>
        </p:txBody>
      </p:sp>
      <p:sp>
        <p:nvSpPr>
          <p:cNvPr id="3" name="Subtitle 2">
            <a:extLst>
              <a:ext uri="{FF2B5EF4-FFF2-40B4-BE49-F238E27FC236}">
                <a16:creationId xmlns:a16="http://schemas.microsoft.com/office/drawing/2014/main" id="{035CA59D-9114-4D14-926C-7703368612C9}"/>
              </a:ext>
            </a:extLst>
          </p:cNvPr>
          <p:cNvSpPr>
            <a:spLocks noGrp="1"/>
          </p:cNvSpPr>
          <p:nvPr>
            <p:ph type="subTitle" idx="1"/>
          </p:nvPr>
        </p:nvSpPr>
        <p:spPr>
          <a:xfrm>
            <a:off x="0" y="4315389"/>
            <a:ext cx="11988800" cy="1096899"/>
          </a:xfrm>
        </p:spPr>
        <p:txBody>
          <a:bodyPr>
            <a:normAutofit/>
          </a:bodyPr>
          <a:lstStyle/>
          <a:p>
            <a:r>
              <a:rPr lang="en-IN" sz="1800" b="1" dirty="0">
                <a:solidFill>
                  <a:schemeClr val="tx1"/>
                </a:solidFill>
              </a:rPr>
              <a:t>Presentation video link:</a:t>
            </a:r>
          </a:p>
          <a:p>
            <a:r>
              <a:rPr lang="en-IN" sz="1800" dirty="0">
                <a:solidFill>
                  <a:srgbClr val="33CCFF"/>
                </a:solidFill>
                <a:hlinkClick r:id="rId3">
                  <a:extLst>
                    <a:ext uri="{A12FA001-AC4F-418D-AE19-62706E023703}">
                      <ahyp:hlinkClr xmlns:ahyp="http://schemas.microsoft.com/office/drawing/2018/hyperlinkcolor" val="tx"/>
                    </a:ext>
                  </a:extLst>
                </a:hlinkClick>
              </a:rPr>
              <a:t>https://drive.google.com/file/d/1pDqYc2SErCX0aWhEPb0xjenHDvGGR9KY/view?usp=sharing</a:t>
            </a:r>
            <a:endParaRPr lang="en-IN" sz="1800" dirty="0">
              <a:solidFill>
                <a:srgbClr val="33CCFF"/>
              </a:solidFill>
            </a:endParaRPr>
          </a:p>
        </p:txBody>
      </p:sp>
    </p:spTree>
    <p:extLst>
      <p:ext uri="{BB962C8B-B14F-4D97-AF65-F5344CB8AC3E}">
        <p14:creationId xmlns:p14="http://schemas.microsoft.com/office/powerpoint/2010/main" val="193750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BCFF-4397-4007-B7BE-7370FDFA1C40}"/>
              </a:ext>
            </a:extLst>
          </p:cNvPr>
          <p:cNvSpPr>
            <a:spLocks noGrp="1"/>
          </p:cNvSpPr>
          <p:nvPr>
            <p:ph type="title"/>
          </p:nvPr>
        </p:nvSpPr>
        <p:spPr>
          <a:xfrm>
            <a:off x="3725334" y="2796207"/>
            <a:ext cx="8596668" cy="11927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108679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1E5714-87CD-484D-890C-22198FA1FBD8}"/>
              </a:ext>
            </a:extLst>
          </p:cNvPr>
          <p:cNvSpPr>
            <a:spLocks noGrp="1"/>
          </p:cNvSpPr>
          <p:nvPr>
            <p:ph type="subTitle" idx="4294967295"/>
          </p:nvPr>
        </p:nvSpPr>
        <p:spPr>
          <a:xfrm rot="10800000" flipV="1">
            <a:off x="0" y="292100"/>
            <a:ext cx="9899650" cy="6275388"/>
          </a:xfrm>
        </p:spPr>
        <p:txBody>
          <a:bodyPr>
            <a:normAutofit fontScale="92500" lnSpcReduction="10000"/>
          </a:bodyPr>
          <a:lstStyle/>
          <a:p>
            <a:r>
              <a:rPr lang="en-US" sz="4000" b="1" dirty="0">
                <a:solidFill>
                  <a:schemeClr val="tx2"/>
                </a:solidFill>
              </a:rPr>
              <a:t>About the project:</a:t>
            </a:r>
          </a:p>
          <a:p>
            <a:endParaRPr lang="en-US" sz="4000" b="1" dirty="0">
              <a:solidFill>
                <a:schemeClr val="tx2"/>
              </a:solidFill>
            </a:endParaRPr>
          </a:p>
          <a:p>
            <a:r>
              <a:rPr lang="en-US" cap="none" dirty="0">
                <a:solidFill>
                  <a:schemeClr val="tx2"/>
                </a:solidFill>
              </a:rPr>
              <a:t>The project deals with descriptive analysis of the dataset from Kaggle.com. The project mainly deals with the study of </a:t>
            </a:r>
            <a:r>
              <a:rPr lang="en-US" dirty="0">
                <a:solidFill>
                  <a:schemeClr val="tx2"/>
                </a:solidFill>
              </a:rPr>
              <a:t>customer sales revenue from year of 2020-21.</a:t>
            </a:r>
            <a:endParaRPr lang="en-US" cap="none" dirty="0">
              <a:solidFill>
                <a:schemeClr val="tx2"/>
              </a:solidFill>
            </a:endParaRPr>
          </a:p>
          <a:p>
            <a:endParaRPr lang="en-US" cap="none" dirty="0">
              <a:solidFill>
                <a:schemeClr val="tx2"/>
              </a:solidFill>
            </a:endParaRPr>
          </a:p>
          <a:p>
            <a:r>
              <a:rPr lang="en-US" cap="none" dirty="0">
                <a:solidFill>
                  <a:schemeClr val="tx2"/>
                </a:solidFill>
              </a:rPr>
              <a:t>The dataset consist of sales transactions recorded during the period of particular dataset include 675 rows and  36 columns .</a:t>
            </a:r>
          </a:p>
          <a:p>
            <a:endParaRPr lang="en-US" cap="none" dirty="0">
              <a:solidFill>
                <a:schemeClr val="tx2"/>
              </a:solidFill>
            </a:endParaRPr>
          </a:p>
          <a:p>
            <a:r>
              <a:rPr lang="en-US" cap="none" dirty="0">
                <a:solidFill>
                  <a:schemeClr val="tx2"/>
                </a:solidFill>
              </a:rPr>
              <a:t>The study will help startup to compare their current business with the before </a:t>
            </a:r>
            <a:r>
              <a:rPr lang="en-US" cap="none" dirty="0" err="1">
                <a:solidFill>
                  <a:schemeClr val="tx2"/>
                </a:solidFill>
              </a:rPr>
              <a:t>scenario.this</a:t>
            </a:r>
            <a:r>
              <a:rPr lang="en-US" cap="none" dirty="0">
                <a:solidFill>
                  <a:schemeClr val="tx2"/>
                </a:solidFill>
              </a:rPr>
              <a:t> study will also help startup to dive deep and gain insight about their customer base product performance and sales for the past years and the strategize and take decisions accordingly to improve their sales.</a:t>
            </a:r>
          </a:p>
          <a:p>
            <a:endParaRPr lang="en-US" dirty="0">
              <a:solidFill>
                <a:schemeClr val="tx2"/>
              </a:solidFill>
            </a:endParaRPr>
          </a:p>
          <a:p>
            <a:r>
              <a:rPr lang="en-US" sz="2400" b="1" cap="none" dirty="0">
                <a:solidFill>
                  <a:schemeClr val="tx2"/>
                </a:solidFill>
              </a:rPr>
              <a:t>Presentation video link</a:t>
            </a:r>
            <a:r>
              <a:rPr lang="en-US" sz="2400" b="1" cap="none">
                <a:solidFill>
                  <a:schemeClr val="tx2"/>
                </a:solidFill>
              </a:rPr>
              <a:t>: </a:t>
            </a:r>
            <a:r>
              <a:rPr lang="en-US" sz="2400" cap="none">
                <a:solidFill>
                  <a:schemeClr val="tx2"/>
                </a:solidFill>
              </a:rPr>
              <a:t> </a:t>
            </a:r>
            <a:r>
              <a:rPr lang="en-US" sz="2400" cap="none" dirty="0">
                <a:solidFill>
                  <a:srgbClr val="7DC7FF"/>
                </a:solidFill>
                <a:hlinkClick r:id="rId2">
                  <a:extLst>
                    <a:ext uri="{A12FA001-AC4F-418D-AE19-62706E023703}">
                      <ahyp:hlinkClr xmlns:ahyp="http://schemas.microsoft.com/office/drawing/2018/hyperlinkcolor" val="tx"/>
                    </a:ext>
                  </a:extLst>
                </a:hlinkClick>
              </a:rPr>
              <a:t>https://drive.google.com/file/d/1pDqYc2SErCX0aWhEPb0xjenHDvGGR9KY/view?usp=sharing</a:t>
            </a:r>
            <a:endParaRPr lang="en-US" sz="2400" cap="none" dirty="0">
              <a:solidFill>
                <a:srgbClr val="7DC7FF"/>
              </a:solidFill>
            </a:endParaRPr>
          </a:p>
          <a:p>
            <a:endParaRPr lang="en-US" dirty="0">
              <a:solidFill>
                <a:schemeClr val="bg2">
                  <a:lumMod val="10000"/>
                </a:schemeClr>
              </a:solidFill>
            </a:endParaRPr>
          </a:p>
          <a:p>
            <a:endParaRPr lang="en-US" cap="none" dirty="0">
              <a:solidFill>
                <a:schemeClr val="bg2">
                  <a:lumMod val="10000"/>
                </a:schemeClr>
              </a:solidFill>
            </a:endParaRPr>
          </a:p>
          <a:p>
            <a:endParaRPr lang="en-US" cap="none" dirty="0">
              <a:solidFill>
                <a:schemeClr val="bg2">
                  <a:lumMod val="10000"/>
                </a:schemeClr>
              </a:solidFill>
            </a:endParaRPr>
          </a:p>
          <a:p>
            <a:endParaRPr lang="en-US" cap="none" dirty="0">
              <a:solidFill>
                <a:schemeClr val="bg2">
                  <a:lumMod val="10000"/>
                </a:schemeClr>
              </a:solidFill>
            </a:endParaRPr>
          </a:p>
          <a:p>
            <a:endParaRPr lang="en-IN" dirty="0"/>
          </a:p>
        </p:txBody>
      </p:sp>
      <p:sp>
        <p:nvSpPr>
          <p:cNvPr id="4" name="Star: 5 Points 3">
            <a:extLst>
              <a:ext uri="{FF2B5EF4-FFF2-40B4-BE49-F238E27FC236}">
                <a16:creationId xmlns:a16="http://schemas.microsoft.com/office/drawing/2014/main" id="{B049E011-5A9A-4E05-95BA-5F4C5E512D5A}"/>
              </a:ext>
            </a:extLst>
          </p:cNvPr>
          <p:cNvSpPr/>
          <p:nvPr/>
        </p:nvSpPr>
        <p:spPr>
          <a:xfrm>
            <a:off x="12192000" y="2120348"/>
            <a:ext cx="45719"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9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DF57-A941-45C8-9355-CC509C1F6836}"/>
              </a:ext>
            </a:extLst>
          </p:cNvPr>
          <p:cNvSpPr>
            <a:spLocks noGrp="1"/>
          </p:cNvSpPr>
          <p:nvPr>
            <p:ph type="title" idx="4294967295"/>
          </p:nvPr>
        </p:nvSpPr>
        <p:spPr>
          <a:xfrm>
            <a:off x="0" y="569913"/>
            <a:ext cx="10536238" cy="941387"/>
          </a:xfrm>
        </p:spPr>
        <p:txBody>
          <a:bodyPr>
            <a:normAutofit fontScale="90000"/>
          </a:bodyPr>
          <a:lstStyle/>
          <a:p>
            <a:r>
              <a:rPr lang="en-US" sz="5300" b="1" dirty="0">
                <a:solidFill>
                  <a:schemeClr val="tx1">
                    <a:lumMod val="85000"/>
                    <a:lumOff val="15000"/>
                  </a:schemeClr>
                </a:solidFill>
              </a:rPr>
              <a:t>Problem statements:</a:t>
            </a:r>
            <a:br>
              <a:rPr lang="en-US" sz="5300" b="1" dirty="0">
                <a:solidFill>
                  <a:schemeClr val="tx1">
                    <a:lumMod val="85000"/>
                    <a:lumOff val="15000"/>
                  </a:schemeClr>
                </a:solidFill>
              </a:rPr>
            </a:br>
            <a:r>
              <a:rPr lang="en-US" sz="5300" b="1" dirty="0">
                <a:solidFill>
                  <a:schemeClr val="tx1">
                    <a:lumMod val="85000"/>
                    <a:lumOff val="15000"/>
                  </a:schemeClr>
                </a:solidFill>
              </a:rPr>
              <a:t>  </a:t>
            </a:r>
            <a:r>
              <a:rPr lang="en-US" sz="2700" b="1" dirty="0">
                <a:solidFill>
                  <a:schemeClr val="tx1">
                    <a:lumMod val="85000"/>
                    <a:lumOff val="15000"/>
                  </a:schemeClr>
                </a:solidFill>
              </a:rPr>
              <a:t>1.Quarter-wise total quantity ordered.</a:t>
            </a:r>
            <a:br>
              <a:rPr lang="en-US" sz="2700" b="1" dirty="0">
                <a:solidFill>
                  <a:schemeClr val="tx1">
                    <a:lumMod val="85000"/>
                    <a:lumOff val="15000"/>
                  </a:schemeClr>
                </a:solidFill>
              </a:rPr>
            </a:br>
            <a:r>
              <a:rPr lang="en-US" sz="2700" b="1" dirty="0">
                <a:solidFill>
                  <a:schemeClr val="tx1">
                    <a:lumMod val="85000"/>
                    <a:lumOff val="15000"/>
                  </a:schemeClr>
                </a:solidFill>
              </a:rPr>
              <a:t>   2.Quantity discount correlation.</a:t>
            </a:r>
            <a:br>
              <a:rPr lang="en-US" sz="2700" b="1" dirty="0">
                <a:solidFill>
                  <a:schemeClr val="tx1">
                    <a:lumMod val="85000"/>
                    <a:lumOff val="15000"/>
                  </a:schemeClr>
                </a:solidFill>
              </a:rPr>
            </a:br>
            <a:r>
              <a:rPr lang="en-US" sz="2700" b="1" dirty="0">
                <a:solidFill>
                  <a:schemeClr val="tx1">
                    <a:lumMod val="85000"/>
                    <a:lumOff val="15000"/>
                  </a:schemeClr>
                </a:solidFill>
              </a:rPr>
              <a:t>   3.Region and category-wise total sales revenue.</a:t>
            </a:r>
            <a:br>
              <a:rPr lang="en-US" sz="2700" b="1" dirty="0">
                <a:solidFill>
                  <a:schemeClr val="tx1">
                    <a:lumMod val="85000"/>
                    <a:lumOff val="15000"/>
                  </a:schemeClr>
                </a:solidFill>
              </a:rPr>
            </a:br>
            <a:r>
              <a:rPr lang="en-US" sz="2700" b="1" dirty="0">
                <a:solidFill>
                  <a:schemeClr val="tx1">
                    <a:lumMod val="85000"/>
                    <a:lumOff val="15000"/>
                  </a:schemeClr>
                </a:solidFill>
              </a:rPr>
              <a:t>   4.Month-wise total sales revenue.</a:t>
            </a:r>
            <a:br>
              <a:rPr lang="en-US" sz="2700" b="1" dirty="0">
                <a:solidFill>
                  <a:schemeClr val="tx1">
                    <a:lumMod val="85000"/>
                    <a:lumOff val="15000"/>
                  </a:schemeClr>
                </a:solidFill>
              </a:rPr>
            </a:br>
            <a:r>
              <a:rPr lang="en-US" sz="2700" b="1" dirty="0">
                <a:solidFill>
                  <a:schemeClr val="tx1">
                    <a:lumMod val="85000"/>
                    <a:lumOff val="15000"/>
                  </a:schemeClr>
                </a:solidFill>
              </a:rPr>
              <a:t>   5.Region-wise quantity ordered and sales revenue.</a:t>
            </a:r>
            <a:br>
              <a:rPr lang="en-US" sz="2700" b="1" dirty="0">
                <a:solidFill>
                  <a:schemeClr val="tx1">
                    <a:lumMod val="85000"/>
                    <a:lumOff val="15000"/>
                  </a:schemeClr>
                </a:solidFill>
              </a:rPr>
            </a:br>
            <a:r>
              <a:rPr lang="en-US" sz="2700" b="1" dirty="0">
                <a:solidFill>
                  <a:schemeClr val="tx1">
                    <a:lumMod val="85000"/>
                    <a:lumOff val="15000"/>
                  </a:schemeClr>
                </a:solidFill>
              </a:rPr>
              <a:t>   6.Total sales revenue per state.</a:t>
            </a:r>
            <a:br>
              <a:rPr lang="en-US" sz="2700" b="1" dirty="0">
                <a:solidFill>
                  <a:schemeClr val="tx1">
                    <a:lumMod val="85000"/>
                    <a:lumOff val="15000"/>
                  </a:schemeClr>
                </a:solidFill>
              </a:rPr>
            </a:br>
            <a:r>
              <a:rPr lang="en-US" sz="2700" b="1" dirty="0">
                <a:solidFill>
                  <a:schemeClr val="tx1">
                    <a:lumMod val="85000"/>
                    <a:lumOff val="15000"/>
                  </a:schemeClr>
                </a:solidFill>
              </a:rPr>
              <a:t>   7.Age-wise sales analysis.</a:t>
            </a:r>
            <a:br>
              <a:rPr lang="en-US" sz="2700" b="1" dirty="0">
                <a:solidFill>
                  <a:schemeClr val="tx1">
                    <a:lumMod val="85000"/>
                    <a:lumOff val="15000"/>
                  </a:schemeClr>
                </a:solidFill>
              </a:rPr>
            </a:br>
            <a:r>
              <a:rPr lang="en-US" sz="2700" b="1" dirty="0">
                <a:solidFill>
                  <a:schemeClr val="tx1">
                    <a:lumMod val="85000"/>
                    <a:lumOff val="15000"/>
                  </a:schemeClr>
                </a:solidFill>
              </a:rPr>
              <a:t>   8.Region-wise revenue share(%).</a:t>
            </a:r>
            <a:br>
              <a:rPr lang="en-US" sz="2700" b="1" dirty="0">
                <a:solidFill>
                  <a:schemeClr val="tx1">
                    <a:lumMod val="85000"/>
                    <a:lumOff val="15000"/>
                  </a:schemeClr>
                </a:solidFill>
              </a:rPr>
            </a:br>
            <a:r>
              <a:rPr lang="en-US" sz="2700" b="1" dirty="0">
                <a:solidFill>
                  <a:schemeClr val="tx1">
                    <a:lumMod val="85000"/>
                    <a:lumOff val="15000"/>
                  </a:schemeClr>
                </a:solidFill>
              </a:rPr>
              <a:t>   9.Revenue per category(gender-wise).</a:t>
            </a:r>
            <a:br>
              <a:rPr lang="en-US" sz="2700" b="1" dirty="0">
                <a:solidFill>
                  <a:schemeClr val="tx1">
                    <a:lumMod val="85000"/>
                    <a:lumOff val="15000"/>
                  </a:schemeClr>
                </a:solidFill>
              </a:rPr>
            </a:br>
            <a:r>
              <a:rPr lang="en-US" sz="2700" b="1" dirty="0">
                <a:solidFill>
                  <a:schemeClr val="tx1">
                    <a:lumMod val="85000"/>
                    <a:lumOff val="15000"/>
                  </a:schemeClr>
                </a:solidFill>
              </a:rPr>
              <a:t>   10.Dashboard.</a:t>
            </a:r>
            <a:br>
              <a:rPr lang="en-US" b="1" dirty="0">
                <a:solidFill>
                  <a:schemeClr val="tx1">
                    <a:lumMod val="85000"/>
                    <a:lumOff val="15000"/>
                  </a:schemeClr>
                </a:solidFill>
              </a:rPr>
            </a:br>
            <a:br>
              <a:rPr lang="en-US" sz="5300" b="1" dirty="0">
                <a:solidFill>
                  <a:schemeClr val="tx1">
                    <a:lumMod val="85000"/>
                    <a:lumOff val="15000"/>
                  </a:schemeClr>
                </a:solidFill>
              </a:rPr>
            </a:br>
            <a:r>
              <a:rPr lang="en-US" sz="5300" b="1" dirty="0">
                <a:solidFill>
                  <a:schemeClr val="tx1">
                    <a:lumMod val="85000"/>
                    <a:lumOff val="15000"/>
                  </a:schemeClr>
                </a:solidFill>
              </a:rPr>
              <a:t>   </a:t>
            </a:r>
            <a:endParaRPr lang="en-IN" sz="3100" b="1" dirty="0">
              <a:solidFill>
                <a:schemeClr val="tx1">
                  <a:lumMod val="85000"/>
                  <a:lumOff val="15000"/>
                </a:schemeClr>
              </a:solidFill>
            </a:endParaRPr>
          </a:p>
        </p:txBody>
      </p:sp>
    </p:spTree>
    <p:extLst>
      <p:ext uri="{BB962C8B-B14F-4D97-AF65-F5344CB8AC3E}">
        <p14:creationId xmlns:p14="http://schemas.microsoft.com/office/powerpoint/2010/main" val="343059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D7B79C-5233-436B-AD84-1BDC4C079DC1}"/>
              </a:ext>
            </a:extLst>
          </p:cNvPr>
          <p:cNvSpPr txBox="1"/>
          <p:nvPr/>
        </p:nvSpPr>
        <p:spPr>
          <a:xfrm>
            <a:off x="3382617" y="297550"/>
            <a:ext cx="6102626" cy="830997"/>
          </a:xfrm>
          <a:prstGeom prst="rect">
            <a:avLst/>
          </a:prstGeom>
          <a:noFill/>
        </p:spPr>
        <p:txBody>
          <a:bodyPr wrap="square">
            <a:spAutoFit/>
          </a:bodyPr>
          <a:lstStyle/>
          <a:p>
            <a:r>
              <a:rPr lang="en-US" sz="2400" b="1" dirty="0">
                <a:solidFill>
                  <a:schemeClr val="tx1">
                    <a:lumMod val="85000"/>
                    <a:lumOff val="15000"/>
                  </a:schemeClr>
                </a:solidFill>
              </a:rPr>
              <a:t>1.Quarter-wise total quantity ordered.</a:t>
            </a:r>
            <a:br>
              <a:rPr lang="en-US" sz="2400" b="1" dirty="0">
                <a:solidFill>
                  <a:schemeClr val="tx1">
                    <a:lumMod val="85000"/>
                    <a:lumOff val="15000"/>
                  </a:schemeClr>
                </a:solidFill>
              </a:rPr>
            </a:br>
            <a:endParaRPr lang="en-IN" sz="2400" dirty="0"/>
          </a:p>
        </p:txBody>
      </p:sp>
      <p:pic>
        <p:nvPicPr>
          <p:cNvPr id="7" name="Picture 6">
            <a:extLst>
              <a:ext uri="{FF2B5EF4-FFF2-40B4-BE49-F238E27FC236}">
                <a16:creationId xmlns:a16="http://schemas.microsoft.com/office/drawing/2014/main" id="{512BC40A-EE3C-4738-B276-F0FC2BC50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63" y="1099931"/>
            <a:ext cx="6594369" cy="4943060"/>
          </a:xfrm>
          <a:prstGeom prst="rect">
            <a:avLst/>
          </a:prstGeom>
        </p:spPr>
      </p:pic>
      <p:sp>
        <p:nvSpPr>
          <p:cNvPr id="3" name="TextBox 2">
            <a:extLst>
              <a:ext uri="{FF2B5EF4-FFF2-40B4-BE49-F238E27FC236}">
                <a16:creationId xmlns:a16="http://schemas.microsoft.com/office/drawing/2014/main" id="{D76E9D85-7C24-44F8-96A9-CBF22DC0E7EE}"/>
              </a:ext>
            </a:extLst>
          </p:cNvPr>
          <p:cNvSpPr txBox="1"/>
          <p:nvPr/>
        </p:nvSpPr>
        <p:spPr>
          <a:xfrm>
            <a:off x="154380" y="2018805"/>
            <a:ext cx="4607625"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In terms of total sales revenue for total quantity ordered there was 4</a:t>
            </a:r>
            <a:r>
              <a:rPr lang="en-US" baseline="30000" dirty="0"/>
              <a:t>th</a:t>
            </a:r>
            <a:r>
              <a:rPr lang="en-US" dirty="0"/>
              <a:t> quarter most best performing </a:t>
            </a:r>
            <a:r>
              <a:rPr lang="en-US" dirty="0" err="1"/>
              <a:t>quarter.that</a:t>
            </a:r>
            <a:r>
              <a:rPr lang="en-US" dirty="0"/>
              <a:t> is 1122 quantity ordered</a:t>
            </a:r>
          </a:p>
          <a:p>
            <a:endParaRPr lang="en-US" dirty="0"/>
          </a:p>
          <a:p>
            <a:pPr marL="285750" indent="-285750">
              <a:buFont typeface="Wingdings" panose="05000000000000000000" pitchFamily="2" charset="2"/>
              <a:buChar char="Ø"/>
            </a:pPr>
            <a:r>
              <a:rPr lang="en-US" dirty="0"/>
              <a:t>In terms of quantity ordered there was quarter 3</a:t>
            </a:r>
            <a:r>
              <a:rPr lang="en-US" baseline="30000" dirty="0"/>
              <a:t>rd</a:t>
            </a:r>
            <a:r>
              <a:rPr lang="en-US" dirty="0"/>
              <a:t>  lowest </a:t>
            </a:r>
            <a:r>
              <a:rPr lang="en-US" dirty="0" err="1"/>
              <a:t>peforming</a:t>
            </a:r>
            <a:r>
              <a:rPr lang="en-US" dirty="0"/>
              <a:t> quarter that was 59 quantity </a:t>
            </a:r>
            <a:r>
              <a:rPr lang="en-US" dirty="0" err="1"/>
              <a:t>orderd</a:t>
            </a:r>
            <a:r>
              <a:rPr lang="en-US" dirty="0"/>
              <a:t>. </a:t>
            </a:r>
            <a:endParaRPr lang="en-IN" dirty="0"/>
          </a:p>
        </p:txBody>
      </p:sp>
    </p:spTree>
    <p:extLst>
      <p:ext uri="{BB962C8B-B14F-4D97-AF65-F5344CB8AC3E}">
        <p14:creationId xmlns:p14="http://schemas.microsoft.com/office/powerpoint/2010/main" val="37262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5F3635-7CC8-4658-AE16-F1847D7ED318}"/>
              </a:ext>
            </a:extLst>
          </p:cNvPr>
          <p:cNvSpPr txBox="1"/>
          <p:nvPr/>
        </p:nvSpPr>
        <p:spPr>
          <a:xfrm>
            <a:off x="3462131" y="577983"/>
            <a:ext cx="6102626" cy="800219"/>
          </a:xfrm>
          <a:prstGeom prst="rect">
            <a:avLst/>
          </a:prstGeom>
          <a:noFill/>
        </p:spPr>
        <p:txBody>
          <a:bodyPr wrap="square">
            <a:spAutoFit/>
          </a:bodyPr>
          <a:lstStyle/>
          <a:p>
            <a:r>
              <a:rPr lang="en-US" sz="2800" b="1" dirty="0">
                <a:solidFill>
                  <a:schemeClr val="tx1">
                    <a:lumMod val="85000"/>
                    <a:lumOff val="15000"/>
                  </a:schemeClr>
                </a:solidFill>
              </a:rPr>
              <a:t>2.Quantity discount correlation</a:t>
            </a:r>
            <a:r>
              <a:rPr lang="en-US" b="1" dirty="0">
                <a:solidFill>
                  <a:schemeClr val="tx1">
                    <a:lumMod val="85000"/>
                    <a:lumOff val="15000"/>
                  </a:schemeClr>
                </a:solidFill>
              </a:rPr>
              <a:t>.</a:t>
            </a:r>
            <a:br>
              <a:rPr lang="en-US" b="1" dirty="0">
                <a:solidFill>
                  <a:schemeClr val="tx1">
                    <a:lumMod val="85000"/>
                    <a:lumOff val="15000"/>
                  </a:schemeClr>
                </a:solidFill>
              </a:rPr>
            </a:br>
            <a:endParaRPr lang="en-IN" dirty="0"/>
          </a:p>
        </p:txBody>
      </p:sp>
      <p:pic>
        <p:nvPicPr>
          <p:cNvPr id="4" name="Picture 3">
            <a:extLst>
              <a:ext uri="{FF2B5EF4-FFF2-40B4-BE49-F238E27FC236}">
                <a16:creationId xmlns:a16="http://schemas.microsoft.com/office/drawing/2014/main" id="{C15A07E0-3A8E-4DF3-8B10-BE18D192E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78" y="1290339"/>
            <a:ext cx="6908799" cy="5324950"/>
          </a:xfrm>
          <a:prstGeom prst="rect">
            <a:avLst/>
          </a:prstGeom>
        </p:spPr>
      </p:pic>
      <p:sp>
        <p:nvSpPr>
          <p:cNvPr id="5" name="TextBox 4">
            <a:extLst>
              <a:ext uri="{FF2B5EF4-FFF2-40B4-BE49-F238E27FC236}">
                <a16:creationId xmlns:a16="http://schemas.microsoft.com/office/drawing/2014/main" id="{AE537E5E-AA4B-4F96-A7EE-26213169CC51}"/>
              </a:ext>
            </a:extLst>
          </p:cNvPr>
          <p:cNvSpPr txBox="1"/>
          <p:nvPr/>
        </p:nvSpPr>
        <p:spPr>
          <a:xfrm>
            <a:off x="203200" y="1828800"/>
            <a:ext cx="4538133"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quantity discount correlation</a:t>
            </a:r>
          </a:p>
          <a:p>
            <a:r>
              <a:rPr lang="en-US" dirty="0"/>
              <a:t>    As the discount percent was                   increasing quantity ordered also increasing.</a:t>
            </a:r>
          </a:p>
          <a:p>
            <a:endParaRPr lang="en-US" dirty="0"/>
          </a:p>
          <a:p>
            <a:pPr marL="285750" indent="-285750">
              <a:buFont typeface="Wingdings" panose="05000000000000000000" pitchFamily="2" charset="2"/>
              <a:buChar char="Ø"/>
            </a:pPr>
            <a:r>
              <a:rPr lang="en-US" dirty="0"/>
              <a:t>If the discount percent of product was high the quantity ordered was likely to be high as well.</a:t>
            </a:r>
          </a:p>
          <a:p>
            <a:endParaRPr lang="en-US" dirty="0"/>
          </a:p>
          <a:p>
            <a:pPr marL="285750" indent="-285750">
              <a:buFont typeface="Wingdings" panose="05000000000000000000" pitchFamily="2" charset="2"/>
              <a:buChar char="Ø"/>
            </a:pPr>
            <a:r>
              <a:rPr lang="en-US" dirty="0"/>
              <a:t>There was a positive correlation.</a:t>
            </a:r>
            <a:endParaRPr lang="en-IN" dirty="0"/>
          </a:p>
        </p:txBody>
      </p:sp>
    </p:spTree>
    <p:extLst>
      <p:ext uri="{BB962C8B-B14F-4D97-AF65-F5344CB8AC3E}">
        <p14:creationId xmlns:p14="http://schemas.microsoft.com/office/powerpoint/2010/main" val="365734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FBB17B-061E-4ADC-AAC8-0041B253C34D}"/>
              </a:ext>
            </a:extLst>
          </p:cNvPr>
          <p:cNvSpPr txBox="1"/>
          <p:nvPr/>
        </p:nvSpPr>
        <p:spPr>
          <a:xfrm>
            <a:off x="1099931" y="332169"/>
            <a:ext cx="7129670" cy="830997"/>
          </a:xfrm>
          <a:prstGeom prst="rect">
            <a:avLst/>
          </a:prstGeom>
          <a:noFill/>
        </p:spPr>
        <p:txBody>
          <a:bodyPr wrap="square">
            <a:spAutoFit/>
          </a:bodyPr>
          <a:lstStyle/>
          <a:p>
            <a:r>
              <a:rPr lang="en-US" sz="2400" b="1" dirty="0">
                <a:solidFill>
                  <a:schemeClr val="tx1">
                    <a:lumMod val="85000"/>
                    <a:lumOff val="15000"/>
                  </a:schemeClr>
                </a:solidFill>
              </a:rPr>
              <a:t>3.Region and category-wise highest sales revenue.</a:t>
            </a:r>
            <a:endParaRPr lang="en-IN" sz="2400" dirty="0"/>
          </a:p>
        </p:txBody>
      </p:sp>
      <p:pic>
        <p:nvPicPr>
          <p:cNvPr id="7" name="Picture 6">
            <a:extLst>
              <a:ext uri="{FF2B5EF4-FFF2-40B4-BE49-F238E27FC236}">
                <a16:creationId xmlns:a16="http://schemas.microsoft.com/office/drawing/2014/main" id="{5C526EB2-F4F4-4BD5-9B11-E43523DEE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687" y="1113767"/>
            <a:ext cx="6065879" cy="5412064"/>
          </a:xfrm>
          <a:prstGeom prst="rect">
            <a:avLst/>
          </a:prstGeom>
        </p:spPr>
      </p:pic>
      <p:sp>
        <p:nvSpPr>
          <p:cNvPr id="2" name="TextBox 1">
            <a:extLst>
              <a:ext uri="{FF2B5EF4-FFF2-40B4-BE49-F238E27FC236}">
                <a16:creationId xmlns:a16="http://schemas.microsoft.com/office/drawing/2014/main" id="{3CE833C6-8F08-44DE-91D8-8E5C32C2ED75}"/>
              </a:ext>
            </a:extLst>
          </p:cNvPr>
          <p:cNvSpPr txBox="1"/>
          <p:nvPr/>
        </p:nvSpPr>
        <p:spPr>
          <a:xfrm>
            <a:off x="214488" y="2427111"/>
            <a:ext cx="489937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This heat map showing region and category wise total sales revenue.</a:t>
            </a:r>
          </a:p>
          <a:p>
            <a:endParaRPr lang="en-US" dirty="0"/>
          </a:p>
          <a:p>
            <a:pPr marL="285750" indent="-285750">
              <a:buFont typeface="Wingdings" panose="05000000000000000000" pitchFamily="2" charset="2"/>
              <a:buChar char="Ø"/>
            </a:pPr>
            <a:r>
              <a:rPr lang="en-US" dirty="0"/>
              <a:t> there was in south region mobile and tablets are top most sales revenue category product which was $142.5k.</a:t>
            </a:r>
            <a:endParaRPr lang="en-IN" dirty="0"/>
          </a:p>
        </p:txBody>
      </p:sp>
    </p:spTree>
    <p:extLst>
      <p:ext uri="{BB962C8B-B14F-4D97-AF65-F5344CB8AC3E}">
        <p14:creationId xmlns:p14="http://schemas.microsoft.com/office/powerpoint/2010/main" val="185869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BE651A-E44B-4CCB-AA91-EFB249AFC588}"/>
              </a:ext>
            </a:extLst>
          </p:cNvPr>
          <p:cNvSpPr txBox="1"/>
          <p:nvPr/>
        </p:nvSpPr>
        <p:spPr>
          <a:xfrm>
            <a:off x="2733260" y="286435"/>
            <a:ext cx="6102626" cy="738664"/>
          </a:xfrm>
          <a:prstGeom prst="rect">
            <a:avLst/>
          </a:prstGeom>
          <a:noFill/>
        </p:spPr>
        <p:txBody>
          <a:bodyPr wrap="square">
            <a:spAutoFit/>
          </a:bodyPr>
          <a:lstStyle/>
          <a:p>
            <a:r>
              <a:rPr lang="en-US" sz="2400" b="1" dirty="0">
                <a:solidFill>
                  <a:schemeClr val="tx1">
                    <a:lumMod val="85000"/>
                    <a:lumOff val="15000"/>
                  </a:schemeClr>
                </a:solidFill>
              </a:rPr>
              <a:t>4.Month-wise total sales revenue</a:t>
            </a:r>
            <a:r>
              <a:rPr lang="en-US" b="1" dirty="0">
                <a:solidFill>
                  <a:schemeClr val="tx1">
                    <a:lumMod val="85000"/>
                    <a:lumOff val="15000"/>
                  </a:schemeClr>
                </a:solidFill>
              </a:rPr>
              <a:t>.</a:t>
            </a:r>
            <a:br>
              <a:rPr lang="en-US" b="1" dirty="0">
                <a:solidFill>
                  <a:schemeClr val="tx1">
                    <a:lumMod val="85000"/>
                    <a:lumOff val="15000"/>
                  </a:schemeClr>
                </a:solidFill>
              </a:rPr>
            </a:br>
            <a:endParaRPr lang="en-IN" dirty="0"/>
          </a:p>
        </p:txBody>
      </p:sp>
      <p:pic>
        <p:nvPicPr>
          <p:cNvPr id="7" name="Picture 6">
            <a:extLst>
              <a:ext uri="{FF2B5EF4-FFF2-40B4-BE49-F238E27FC236}">
                <a16:creationId xmlns:a16="http://schemas.microsoft.com/office/drawing/2014/main" id="{649B9752-C229-44F9-9EA1-553FADAC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158" y="1025099"/>
            <a:ext cx="7030431" cy="5388953"/>
          </a:xfrm>
          <a:prstGeom prst="rect">
            <a:avLst/>
          </a:prstGeom>
        </p:spPr>
      </p:pic>
      <p:sp>
        <p:nvSpPr>
          <p:cNvPr id="2" name="TextBox 1">
            <a:extLst>
              <a:ext uri="{FF2B5EF4-FFF2-40B4-BE49-F238E27FC236}">
                <a16:creationId xmlns:a16="http://schemas.microsoft.com/office/drawing/2014/main" id="{5F95FE2A-20C6-4686-AA2B-A362E07A11F9}"/>
              </a:ext>
            </a:extLst>
          </p:cNvPr>
          <p:cNvSpPr txBox="1"/>
          <p:nvPr/>
        </p:nvSpPr>
        <p:spPr>
          <a:xfrm>
            <a:off x="112889" y="1851378"/>
            <a:ext cx="4504267"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This area  chart showing month-wise total sales revenue.</a:t>
            </a:r>
          </a:p>
          <a:p>
            <a:endParaRPr lang="en-US" dirty="0"/>
          </a:p>
          <a:p>
            <a:pPr marL="285750" indent="-285750">
              <a:buFont typeface="Wingdings" panose="05000000000000000000" pitchFamily="2" charset="2"/>
              <a:buChar char="Ø"/>
            </a:pPr>
            <a:r>
              <a:rPr lang="en-US" dirty="0"/>
              <a:t>In the December 2020 there was highest sales revenue which was $162.8k and  November 2020 was lowest sales revenue.</a:t>
            </a:r>
          </a:p>
          <a:p>
            <a:endParaRPr lang="en-US" dirty="0"/>
          </a:p>
          <a:p>
            <a:pPr marL="285750" indent="-285750">
              <a:buFont typeface="Wingdings" panose="05000000000000000000" pitchFamily="2" charset="2"/>
              <a:buChar char="Ø"/>
            </a:pPr>
            <a:r>
              <a:rPr lang="en-US" dirty="0"/>
              <a:t>In the April 2021 there was highest sales revenue which was $70.3k and august 2021 was lowest sales revenue which was $0.3k.</a:t>
            </a:r>
            <a:endParaRPr lang="en-IN" dirty="0"/>
          </a:p>
        </p:txBody>
      </p:sp>
    </p:spTree>
    <p:extLst>
      <p:ext uri="{BB962C8B-B14F-4D97-AF65-F5344CB8AC3E}">
        <p14:creationId xmlns:p14="http://schemas.microsoft.com/office/powerpoint/2010/main" val="278463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70E664-5DB9-4217-BFB0-AD4C5EBB5207}"/>
              </a:ext>
            </a:extLst>
          </p:cNvPr>
          <p:cNvSpPr txBox="1"/>
          <p:nvPr/>
        </p:nvSpPr>
        <p:spPr>
          <a:xfrm>
            <a:off x="954157" y="216860"/>
            <a:ext cx="8017565" cy="830997"/>
          </a:xfrm>
          <a:prstGeom prst="rect">
            <a:avLst/>
          </a:prstGeom>
          <a:noFill/>
        </p:spPr>
        <p:txBody>
          <a:bodyPr wrap="square">
            <a:spAutoFit/>
          </a:bodyPr>
          <a:lstStyle/>
          <a:p>
            <a:r>
              <a:rPr lang="en-US" sz="2400" b="1" dirty="0">
                <a:solidFill>
                  <a:schemeClr val="tx1">
                    <a:lumMod val="85000"/>
                    <a:lumOff val="15000"/>
                  </a:schemeClr>
                </a:solidFill>
              </a:rPr>
              <a:t>5.Region-wise quantity ordered and sales revenue.</a:t>
            </a:r>
            <a:br>
              <a:rPr lang="en-US" sz="2400" b="1" dirty="0">
                <a:solidFill>
                  <a:schemeClr val="tx1">
                    <a:lumMod val="85000"/>
                    <a:lumOff val="15000"/>
                  </a:schemeClr>
                </a:solidFill>
              </a:rPr>
            </a:br>
            <a:endParaRPr lang="en-IN" sz="2400" dirty="0"/>
          </a:p>
        </p:txBody>
      </p:sp>
      <p:pic>
        <p:nvPicPr>
          <p:cNvPr id="7" name="Picture 6">
            <a:extLst>
              <a:ext uri="{FF2B5EF4-FFF2-40B4-BE49-F238E27FC236}">
                <a16:creationId xmlns:a16="http://schemas.microsoft.com/office/drawing/2014/main" id="{4B045BBD-6CED-4C47-A070-E08BEB710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09" y="1047857"/>
            <a:ext cx="6207375" cy="5498717"/>
          </a:xfrm>
          <a:prstGeom prst="rect">
            <a:avLst/>
          </a:prstGeom>
        </p:spPr>
      </p:pic>
      <p:sp>
        <p:nvSpPr>
          <p:cNvPr id="2" name="TextBox 1">
            <a:extLst>
              <a:ext uri="{FF2B5EF4-FFF2-40B4-BE49-F238E27FC236}">
                <a16:creationId xmlns:a16="http://schemas.microsoft.com/office/drawing/2014/main" id="{84C6D21D-2C60-4964-8A2D-B7398B08C419}"/>
              </a:ext>
            </a:extLst>
          </p:cNvPr>
          <p:cNvSpPr txBox="1"/>
          <p:nvPr/>
        </p:nvSpPr>
        <p:spPr>
          <a:xfrm>
            <a:off x="304800" y="1625600"/>
            <a:ext cx="477520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This dual axis chart showing region wise quantity ordered and sales revenue.</a:t>
            </a:r>
          </a:p>
          <a:p>
            <a:endParaRPr lang="en-US" dirty="0"/>
          </a:p>
          <a:p>
            <a:pPr marL="285750" indent="-285750">
              <a:buFont typeface="Wingdings" panose="05000000000000000000" pitchFamily="2" charset="2"/>
              <a:buChar char="Ø"/>
            </a:pPr>
            <a:r>
              <a:rPr lang="en-US" dirty="0"/>
              <a:t>In south region there was highest quantity ordered and top most sales revenue.</a:t>
            </a:r>
          </a:p>
          <a:p>
            <a:endParaRPr lang="en-US" dirty="0"/>
          </a:p>
          <a:p>
            <a:pPr marL="285750" indent="-285750">
              <a:buFont typeface="Wingdings" panose="05000000000000000000" pitchFamily="2" charset="2"/>
              <a:buChar char="Ø"/>
            </a:pPr>
            <a:r>
              <a:rPr lang="en-US" dirty="0"/>
              <a:t>As compare to there was northeast region was  lowest performance with respect to sales revenue and quantity ordered.</a:t>
            </a:r>
            <a:endParaRPr lang="en-IN" dirty="0"/>
          </a:p>
        </p:txBody>
      </p:sp>
    </p:spTree>
    <p:extLst>
      <p:ext uri="{BB962C8B-B14F-4D97-AF65-F5344CB8AC3E}">
        <p14:creationId xmlns:p14="http://schemas.microsoft.com/office/powerpoint/2010/main" val="211904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EAA14F-70E7-4D60-A77D-9D9F6B067202}"/>
              </a:ext>
            </a:extLst>
          </p:cNvPr>
          <p:cNvSpPr txBox="1"/>
          <p:nvPr/>
        </p:nvSpPr>
        <p:spPr>
          <a:xfrm>
            <a:off x="2932044" y="471966"/>
            <a:ext cx="6102626" cy="830997"/>
          </a:xfrm>
          <a:prstGeom prst="rect">
            <a:avLst/>
          </a:prstGeom>
          <a:noFill/>
        </p:spPr>
        <p:txBody>
          <a:bodyPr wrap="square">
            <a:spAutoFit/>
          </a:bodyPr>
          <a:lstStyle/>
          <a:p>
            <a:r>
              <a:rPr lang="en-US" sz="2400" b="1" dirty="0">
                <a:solidFill>
                  <a:schemeClr val="tx1">
                    <a:lumMod val="85000"/>
                    <a:lumOff val="15000"/>
                  </a:schemeClr>
                </a:solidFill>
              </a:rPr>
              <a:t>6.Total sales revenue per state.</a:t>
            </a:r>
            <a:br>
              <a:rPr lang="en-US" sz="2400" b="1" dirty="0">
                <a:solidFill>
                  <a:schemeClr val="tx1">
                    <a:lumMod val="85000"/>
                    <a:lumOff val="15000"/>
                  </a:schemeClr>
                </a:solidFill>
              </a:rPr>
            </a:br>
            <a:endParaRPr lang="en-IN" sz="2400" dirty="0"/>
          </a:p>
        </p:txBody>
      </p:sp>
      <p:pic>
        <p:nvPicPr>
          <p:cNvPr id="7" name="Picture 6">
            <a:extLst>
              <a:ext uri="{FF2B5EF4-FFF2-40B4-BE49-F238E27FC236}">
                <a16:creationId xmlns:a16="http://schemas.microsoft.com/office/drawing/2014/main" id="{402B3A95-5F0A-416D-AF2E-106E8FB17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774" y="1550504"/>
            <a:ext cx="7288696" cy="4682348"/>
          </a:xfrm>
          <a:prstGeom prst="rect">
            <a:avLst/>
          </a:prstGeom>
        </p:spPr>
      </p:pic>
      <p:sp>
        <p:nvSpPr>
          <p:cNvPr id="2" name="TextBox 1">
            <a:extLst>
              <a:ext uri="{FF2B5EF4-FFF2-40B4-BE49-F238E27FC236}">
                <a16:creationId xmlns:a16="http://schemas.microsoft.com/office/drawing/2014/main" id="{D0E010C7-97F1-4FF8-AA2A-891618E2B346}"/>
              </a:ext>
            </a:extLst>
          </p:cNvPr>
          <p:cNvSpPr txBox="1"/>
          <p:nvPr/>
        </p:nvSpPr>
        <p:spPr>
          <a:xfrm>
            <a:off x="185530" y="2257778"/>
            <a:ext cx="438646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This map showing total sales revenue per state</a:t>
            </a:r>
          </a:p>
          <a:p>
            <a:pPr marL="342900" indent="-342900">
              <a:buAutoNum type="arabicPeriod"/>
            </a:pPr>
            <a:endParaRPr lang="en-US" dirty="0"/>
          </a:p>
          <a:p>
            <a:pPr marL="285750" indent="-285750">
              <a:buFont typeface="Wingdings" panose="05000000000000000000" pitchFamily="2" charset="2"/>
              <a:buChar char="Ø"/>
            </a:pPr>
            <a:r>
              <a:rPr lang="en-US" dirty="0"/>
              <a:t>In the “NC” state there was highest sales revenue.</a:t>
            </a:r>
          </a:p>
          <a:p>
            <a:pPr marL="342900" indent="-342900">
              <a:buAutoNum type="arabicPeriod"/>
            </a:pPr>
            <a:endParaRPr lang="en-IN" dirty="0"/>
          </a:p>
        </p:txBody>
      </p:sp>
    </p:spTree>
    <p:extLst>
      <p:ext uri="{BB962C8B-B14F-4D97-AF65-F5344CB8AC3E}">
        <p14:creationId xmlns:p14="http://schemas.microsoft.com/office/powerpoint/2010/main" val="1110053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633</TotalTime>
  <Words>777</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Century Gothic</vt:lpstr>
      <vt:lpstr>Wingdings</vt:lpstr>
      <vt:lpstr>Wingdings 3</vt:lpstr>
      <vt:lpstr>Ion</vt:lpstr>
      <vt:lpstr>NAME-    ANIKET PHAPALE                             Project on       “CUSTOMER SALES REVENUE”                (YEAR 2020-21)            (ANALYSIS OF CUSTOMER REVENUE)  project link: https://drive.google.com/drive/folders/119_nxqo9jaaM9PBpLxU3etV2Bj-HDkri?usp=sharing </vt:lpstr>
      <vt:lpstr>PowerPoint Presentation</vt:lpstr>
      <vt:lpstr>Problem statements:   1.Quarter-wise total quantity ordered.    2.Quantity discount correlation.    3.Region and category-wise total sales revenue.    4.Month-wise total sales revenue.    5.Region-wise quantity ordered and sales revenue.    6.Total sales revenue per state.    7.Age-wise sales analysis.    8.Region-wise revenue share(%).    9.Revenue per category(gender-wise).    10.Dashboard.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Project link: https://drive.google.com/drive/folders/119_nxqo9jaaM9PBpLxU3etV2Bj-HDkri?usp=sharing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ANIKET PHAPALE  BRANCH-   DATA SCIENCE  PROJECT NAME-  EXCEL CAPSTONE PROJECT ON AVOCADO SALES.</dc:title>
  <dc:creator>Aniket Phapale</dc:creator>
  <cp:lastModifiedBy>Aniket Phapale</cp:lastModifiedBy>
  <cp:revision>17</cp:revision>
  <dcterms:created xsi:type="dcterms:W3CDTF">2022-02-21T10:25:58Z</dcterms:created>
  <dcterms:modified xsi:type="dcterms:W3CDTF">2022-03-23T17:16:13Z</dcterms:modified>
</cp:coreProperties>
</file>