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Lst>
  <p:sldSz cy="5143500" cx="9144000"/>
  <p:notesSz cx="6858000" cy="9144000"/>
  <p:embeddedFontLst>
    <p:embeddedFont>
      <p:font typeface="Roboto Slab"/>
      <p:regular r:id="rId163"/>
      <p:bold r:id="rId164"/>
    </p:embeddedFont>
    <p:embeddedFont>
      <p:font typeface="Roboto"/>
      <p:regular r:id="rId165"/>
      <p:bold r:id="rId166"/>
      <p:italic r:id="rId167"/>
      <p:boldItalic r:id="rId168"/>
    </p:embeddedFont>
    <p:embeddedFont>
      <p:font typeface="Roboto Medium"/>
      <p:regular r:id="rId169"/>
      <p:bold r:id="rId170"/>
      <p:italic r:id="rId171"/>
      <p:boldItalic r:id="rId172"/>
    </p:embeddedFont>
    <p:embeddedFont>
      <p:font typeface="PT Sans Narrow"/>
      <p:regular r:id="rId173"/>
      <p:bold r:id="rId174"/>
    </p:embeddedFont>
    <p:embeddedFont>
      <p:font typeface="Open Sans"/>
      <p:regular r:id="rId175"/>
      <p:bold r:id="rId176"/>
      <p:italic r:id="rId177"/>
      <p:boldItalic r:id="rId1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176" Type="http://schemas.openxmlformats.org/officeDocument/2006/relationships/font" Target="fonts/OpenSans-bold.fntdata"/><Relationship Id="rId36" Type="http://schemas.openxmlformats.org/officeDocument/2006/relationships/slide" Target="slides/slide31.xml"/><Relationship Id="rId175" Type="http://schemas.openxmlformats.org/officeDocument/2006/relationships/font" Target="fonts/OpenSans-regular.fntdata"/><Relationship Id="rId39" Type="http://schemas.openxmlformats.org/officeDocument/2006/relationships/slide" Target="slides/slide34.xml"/><Relationship Id="rId174" Type="http://schemas.openxmlformats.org/officeDocument/2006/relationships/font" Target="fonts/PTSansNarrow-bold.fntdata"/><Relationship Id="rId38" Type="http://schemas.openxmlformats.org/officeDocument/2006/relationships/slide" Target="slides/slide33.xml"/><Relationship Id="rId173" Type="http://schemas.openxmlformats.org/officeDocument/2006/relationships/font" Target="fonts/PTSansNarrow-regular.fntdata"/><Relationship Id="rId178" Type="http://schemas.openxmlformats.org/officeDocument/2006/relationships/font" Target="fonts/OpenSans-boldItalic.fntdata"/><Relationship Id="rId177" Type="http://schemas.openxmlformats.org/officeDocument/2006/relationships/font" Target="fonts/OpenSans-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font" Target="fonts/RobotoMedium-boldItalic.fntdata"/><Relationship Id="rId65" Type="http://schemas.openxmlformats.org/officeDocument/2006/relationships/slide" Target="slides/slide60.xml"/><Relationship Id="rId171" Type="http://schemas.openxmlformats.org/officeDocument/2006/relationships/font" Target="fonts/RobotoMedium-italic.fntdata"/><Relationship Id="rId68" Type="http://schemas.openxmlformats.org/officeDocument/2006/relationships/slide" Target="slides/slide63.xml"/><Relationship Id="rId170" Type="http://schemas.openxmlformats.org/officeDocument/2006/relationships/font" Target="fonts/RobotoMedium-bold.fntdata"/><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font" Target="fonts/Roboto-regular.fntdata"/><Relationship Id="rId69" Type="http://schemas.openxmlformats.org/officeDocument/2006/relationships/slide" Target="slides/slide64.xml"/><Relationship Id="rId164" Type="http://schemas.openxmlformats.org/officeDocument/2006/relationships/font" Target="fonts/RobotoSlab-bold.fntdata"/><Relationship Id="rId163" Type="http://schemas.openxmlformats.org/officeDocument/2006/relationships/font" Target="fonts/RobotoSlab-regular.fntdata"/><Relationship Id="rId162" Type="http://schemas.openxmlformats.org/officeDocument/2006/relationships/slide" Target="slides/slide157.xml"/><Relationship Id="rId169" Type="http://schemas.openxmlformats.org/officeDocument/2006/relationships/font" Target="fonts/RobotoMedium-regular.fntdata"/><Relationship Id="rId168" Type="http://schemas.openxmlformats.org/officeDocument/2006/relationships/font" Target="fonts/Roboto-boldItalic.fntdata"/><Relationship Id="rId167" Type="http://schemas.openxmlformats.org/officeDocument/2006/relationships/font" Target="fonts/Roboto-italic.fntdata"/><Relationship Id="rId166" Type="http://schemas.openxmlformats.org/officeDocument/2006/relationships/font" Target="fonts/Roboto-bold.fntdata"/><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04b1427b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04b1427b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2" name="Shape 742"/>
        <p:cNvGrpSpPr/>
        <p:nvPr/>
      </p:nvGrpSpPr>
      <p:grpSpPr>
        <a:xfrm>
          <a:off x="0" y="0"/>
          <a:ext cx="0" cy="0"/>
          <a:chOff x="0" y="0"/>
          <a:chExt cx="0" cy="0"/>
        </a:xfrm>
      </p:grpSpPr>
      <p:sp>
        <p:nvSpPr>
          <p:cNvPr id="743" name="Google Shape;743;g7f1ee9ccb5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7f1ee9ccb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8" name="Shape 748"/>
        <p:cNvGrpSpPr/>
        <p:nvPr/>
      </p:nvGrpSpPr>
      <p:grpSpPr>
        <a:xfrm>
          <a:off x="0" y="0"/>
          <a:ext cx="0" cy="0"/>
          <a:chOff x="0" y="0"/>
          <a:chExt cx="0" cy="0"/>
        </a:xfrm>
      </p:grpSpPr>
      <p:sp>
        <p:nvSpPr>
          <p:cNvPr id="749" name="Google Shape;749;g7163cbf66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7163cbf66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3" name="Shape 753"/>
        <p:cNvGrpSpPr/>
        <p:nvPr/>
      </p:nvGrpSpPr>
      <p:grpSpPr>
        <a:xfrm>
          <a:off x="0" y="0"/>
          <a:ext cx="0" cy="0"/>
          <a:chOff x="0" y="0"/>
          <a:chExt cx="0" cy="0"/>
        </a:xfrm>
      </p:grpSpPr>
      <p:sp>
        <p:nvSpPr>
          <p:cNvPr id="754" name="Google Shape;754;g7f1ee9ccb5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7f1ee9ccb5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Google Shape;761;g7163cbf66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7163cbf66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Google Shape;766;g7f1ee9ccb5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7f1ee9ccb5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Google Shape;772;g7f2ca3728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7f2ca3728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Google Shape;780;g7f2ca37287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7f2ca3728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4" name="Shape 784"/>
        <p:cNvGrpSpPr/>
        <p:nvPr/>
      </p:nvGrpSpPr>
      <p:grpSpPr>
        <a:xfrm>
          <a:off x="0" y="0"/>
          <a:ext cx="0" cy="0"/>
          <a:chOff x="0" y="0"/>
          <a:chExt cx="0" cy="0"/>
        </a:xfrm>
      </p:grpSpPr>
      <p:sp>
        <p:nvSpPr>
          <p:cNvPr id="785" name="Google Shape;785;g7f2ca37287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7f2ca3728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1" name="Shape 791"/>
        <p:cNvGrpSpPr/>
        <p:nvPr/>
      </p:nvGrpSpPr>
      <p:grpSpPr>
        <a:xfrm>
          <a:off x="0" y="0"/>
          <a:ext cx="0" cy="0"/>
          <a:chOff x="0" y="0"/>
          <a:chExt cx="0" cy="0"/>
        </a:xfrm>
      </p:grpSpPr>
      <p:sp>
        <p:nvSpPr>
          <p:cNvPr id="792" name="Google Shape;792;g7f2ca37287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7f2ca37287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6" name="Shape 796"/>
        <p:cNvGrpSpPr/>
        <p:nvPr/>
      </p:nvGrpSpPr>
      <p:grpSpPr>
        <a:xfrm>
          <a:off x="0" y="0"/>
          <a:ext cx="0" cy="0"/>
          <a:chOff x="0" y="0"/>
          <a:chExt cx="0" cy="0"/>
        </a:xfrm>
      </p:grpSpPr>
      <p:sp>
        <p:nvSpPr>
          <p:cNvPr id="797" name="Google Shape;797;g7f2ca37287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7f2ca37287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04b1427b8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04b1427b8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2" name="Shape 802"/>
        <p:cNvGrpSpPr/>
        <p:nvPr/>
      </p:nvGrpSpPr>
      <p:grpSpPr>
        <a:xfrm>
          <a:off x="0" y="0"/>
          <a:ext cx="0" cy="0"/>
          <a:chOff x="0" y="0"/>
          <a:chExt cx="0" cy="0"/>
        </a:xfrm>
      </p:grpSpPr>
      <p:sp>
        <p:nvSpPr>
          <p:cNvPr id="803" name="Google Shape;803;g7f2ca37287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7f2ca37287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8" name="Shape 808"/>
        <p:cNvGrpSpPr/>
        <p:nvPr/>
      </p:nvGrpSpPr>
      <p:grpSpPr>
        <a:xfrm>
          <a:off x="0" y="0"/>
          <a:ext cx="0" cy="0"/>
          <a:chOff x="0" y="0"/>
          <a:chExt cx="0" cy="0"/>
        </a:xfrm>
      </p:grpSpPr>
      <p:sp>
        <p:nvSpPr>
          <p:cNvPr id="809" name="Google Shape;809;g8191ff779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8191ff779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4" name="Shape 814"/>
        <p:cNvGrpSpPr/>
        <p:nvPr/>
      </p:nvGrpSpPr>
      <p:grpSpPr>
        <a:xfrm>
          <a:off x="0" y="0"/>
          <a:ext cx="0" cy="0"/>
          <a:chOff x="0" y="0"/>
          <a:chExt cx="0" cy="0"/>
        </a:xfrm>
      </p:grpSpPr>
      <p:sp>
        <p:nvSpPr>
          <p:cNvPr id="815" name="Google Shape;815;g8191ff779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8191ff779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9" name="Shape 819"/>
        <p:cNvGrpSpPr/>
        <p:nvPr/>
      </p:nvGrpSpPr>
      <p:grpSpPr>
        <a:xfrm>
          <a:off x="0" y="0"/>
          <a:ext cx="0" cy="0"/>
          <a:chOff x="0" y="0"/>
          <a:chExt cx="0" cy="0"/>
        </a:xfrm>
      </p:grpSpPr>
      <p:sp>
        <p:nvSpPr>
          <p:cNvPr id="820" name="Google Shape;820;g8191ff779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8191ff779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5" name="Shape 825"/>
        <p:cNvGrpSpPr/>
        <p:nvPr/>
      </p:nvGrpSpPr>
      <p:grpSpPr>
        <a:xfrm>
          <a:off x="0" y="0"/>
          <a:ext cx="0" cy="0"/>
          <a:chOff x="0" y="0"/>
          <a:chExt cx="0" cy="0"/>
        </a:xfrm>
      </p:grpSpPr>
      <p:sp>
        <p:nvSpPr>
          <p:cNvPr id="826" name="Google Shape;826;g8191ff779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8191ff779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1" name="Shape 831"/>
        <p:cNvGrpSpPr/>
        <p:nvPr/>
      </p:nvGrpSpPr>
      <p:grpSpPr>
        <a:xfrm>
          <a:off x="0" y="0"/>
          <a:ext cx="0" cy="0"/>
          <a:chOff x="0" y="0"/>
          <a:chExt cx="0" cy="0"/>
        </a:xfrm>
      </p:grpSpPr>
      <p:sp>
        <p:nvSpPr>
          <p:cNvPr id="832" name="Google Shape;832;g8191ff779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8191ff779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7" name="Shape 837"/>
        <p:cNvGrpSpPr/>
        <p:nvPr/>
      </p:nvGrpSpPr>
      <p:grpSpPr>
        <a:xfrm>
          <a:off x="0" y="0"/>
          <a:ext cx="0" cy="0"/>
          <a:chOff x="0" y="0"/>
          <a:chExt cx="0" cy="0"/>
        </a:xfrm>
      </p:grpSpPr>
      <p:sp>
        <p:nvSpPr>
          <p:cNvPr id="838" name="Google Shape;838;g8191ff779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8191ff779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6" name="Shape 846"/>
        <p:cNvGrpSpPr/>
        <p:nvPr/>
      </p:nvGrpSpPr>
      <p:grpSpPr>
        <a:xfrm>
          <a:off x="0" y="0"/>
          <a:ext cx="0" cy="0"/>
          <a:chOff x="0" y="0"/>
          <a:chExt cx="0" cy="0"/>
        </a:xfrm>
      </p:grpSpPr>
      <p:sp>
        <p:nvSpPr>
          <p:cNvPr id="847" name="Google Shape;847;g8191ff779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8191ff779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1" name="Shape 851"/>
        <p:cNvGrpSpPr/>
        <p:nvPr/>
      </p:nvGrpSpPr>
      <p:grpSpPr>
        <a:xfrm>
          <a:off x="0" y="0"/>
          <a:ext cx="0" cy="0"/>
          <a:chOff x="0" y="0"/>
          <a:chExt cx="0" cy="0"/>
        </a:xfrm>
      </p:grpSpPr>
      <p:sp>
        <p:nvSpPr>
          <p:cNvPr id="852" name="Google Shape;852;g8191ff779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8191ff779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Google Shape;858;g8191ff779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8191ff779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04b1427b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04b1427b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3" name="Shape 863"/>
        <p:cNvGrpSpPr/>
        <p:nvPr/>
      </p:nvGrpSpPr>
      <p:grpSpPr>
        <a:xfrm>
          <a:off x="0" y="0"/>
          <a:ext cx="0" cy="0"/>
          <a:chOff x="0" y="0"/>
          <a:chExt cx="0" cy="0"/>
        </a:xfrm>
      </p:grpSpPr>
      <p:sp>
        <p:nvSpPr>
          <p:cNvPr id="864" name="Google Shape;864;g8191ff779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8191ff779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9" name="Shape 869"/>
        <p:cNvGrpSpPr/>
        <p:nvPr/>
      </p:nvGrpSpPr>
      <p:grpSpPr>
        <a:xfrm>
          <a:off x="0" y="0"/>
          <a:ext cx="0" cy="0"/>
          <a:chOff x="0" y="0"/>
          <a:chExt cx="0" cy="0"/>
        </a:xfrm>
      </p:grpSpPr>
      <p:sp>
        <p:nvSpPr>
          <p:cNvPr id="870" name="Google Shape;870;g8191ff779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8191ff779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4" name="Shape 874"/>
        <p:cNvGrpSpPr/>
        <p:nvPr/>
      </p:nvGrpSpPr>
      <p:grpSpPr>
        <a:xfrm>
          <a:off x="0" y="0"/>
          <a:ext cx="0" cy="0"/>
          <a:chOff x="0" y="0"/>
          <a:chExt cx="0" cy="0"/>
        </a:xfrm>
      </p:grpSpPr>
      <p:sp>
        <p:nvSpPr>
          <p:cNvPr id="875" name="Google Shape;875;g8191ff779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8191ff779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0" name="Shape 880"/>
        <p:cNvGrpSpPr/>
        <p:nvPr/>
      </p:nvGrpSpPr>
      <p:grpSpPr>
        <a:xfrm>
          <a:off x="0" y="0"/>
          <a:ext cx="0" cy="0"/>
          <a:chOff x="0" y="0"/>
          <a:chExt cx="0" cy="0"/>
        </a:xfrm>
      </p:grpSpPr>
      <p:sp>
        <p:nvSpPr>
          <p:cNvPr id="881" name="Google Shape;881;g8191ff779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8191ff779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6" name="Shape 886"/>
        <p:cNvGrpSpPr/>
        <p:nvPr/>
      </p:nvGrpSpPr>
      <p:grpSpPr>
        <a:xfrm>
          <a:off x="0" y="0"/>
          <a:ext cx="0" cy="0"/>
          <a:chOff x="0" y="0"/>
          <a:chExt cx="0" cy="0"/>
        </a:xfrm>
      </p:grpSpPr>
      <p:sp>
        <p:nvSpPr>
          <p:cNvPr id="887" name="Google Shape;887;g8191ff779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8191ff779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1" name="Shape 891"/>
        <p:cNvGrpSpPr/>
        <p:nvPr/>
      </p:nvGrpSpPr>
      <p:grpSpPr>
        <a:xfrm>
          <a:off x="0" y="0"/>
          <a:ext cx="0" cy="0"/>
          <a:chOff x="0" y="0"/>
          <a:chExt cx="0" cy="0"/>
        </a:xfrm>
      </p:grpSpPr>
      <p:sp>
        <p:nvSpPr>
          <p:cNvPr id="892" name="Google Shape;892;g7f2ca37287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7f2ca37287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7" name="Shape 897"/>
        <p:cNvGrpSpPr/>
        <p:nvPr/>
      </p:nvGrpSpPr>
      <p:grpSpPr>
        <a:xfrm>
          <a:off x="0" y="0"/>
          <a:ext cx="0" cy="0"/>
          <a:chOff x="0" y="0"/>
          <a:chExt cx="0" cy="0"/>
        </a:xfrm>
      </p:grpSpPr>
      <p:sp>
        <p:nvSpPr>
          <p:cNvPr id="898" name="Google Shape;898;g8191ff779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8191ff779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3" name="Shape 903"/>
        <p:cNvGrpSpPr/>
        <p:nvPr/>
      </p:nvGrpSpPr>
      <p:grpSpPr>
        <a:xfrm>
          <a:off x="0" y="0"/>
          <a:ext cx="0" cy="0"/>
          <a:chOff x="0" y="0"/>
          <a:chExt cx="0" cy="0"/>
        </a:xfrm>
      </p:grpSpPr>
      <p:sp>
        <p:nvSpPr>
          <p:cNvPr id="904" name="Google Shape;904;g8191ff779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8191ff779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8" name="Shape 908"/>
        <p:cNvGrpSpPr/>
        <p:nvPr/>
      </p:nvGrpSpPr>
      <p:grpSpPr>
        <a:xfrm>
          <a:off x="0" y="0"/>
          <a:ext cx="0" cy="0"/>
          <a:chOff x="0" y="0"/>
          <a:chExt cx="0" cy="0"/>
        </a:xfrm>
      </p:grpSpPr>
      <p:sp>
        <p:nvSpPr>
          <p:cNvPr id="909" name="Google Shape;909;g7f2ca37287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7f2ca37287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4" name="Shape 914"/>
        <p:cNvGrpSpPr/>
        <p:nvPr/>
      </p:nvGrpSpPr>
      <p:grpSpPr>
        <a:xfrm>
          <a:off x="0" y="0"/>
          <a:ext cx="0" cy="0"/>
          <a:chOff x="0" y="0"/>
          <a:chExt cx="0" cy="0"/>
        </a:xfrm>
      </p:grpSpPr>
      <p:sp>
        <p:nvSpPr>
          <p:cNvPr id="915" name="Google Shape;915;g8191ff779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8191ff779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04b1427b8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04b1427b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0" name="Shape 920"/>
        <p:cNvGrpSpPr/>
        <p:nvPr/>
      </p:nvGrpSpPr>
      <p:grpSpPr>
        <a:xfrm>
          <a:off x="0" y="0"/>
          <a:ext cx="0" cy="0"/>
          <a:chOff x="0" y="0"/>
          <a:chExt cx="0" cy="0"/>
        </a:xfrm>
      </p:grpSpPr>
      <p:sp>
        <p:nvSpPr>
          <p:cNvPr id="921" name="Google Shape;921;g8191ff7796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8191ff7796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5" name="Shape 925"/>
        <p:cNvGrpSpPr/>
        <p:nvPr/>
      </p:nvGrpSpPr>
      <p:grpSpPr>
        <a:xfrm>
          <a:off x="0" y="0"/>
          <a:ext cx="0" cy="0"/>
          <a:chOff x="0" y="0"/>
          <a:chExt cx="0" cy="0"/>
        </a:xfrm>
      </p:grpSpPr>
      <p:sp>
        <p:nvSpPr>
          <p:cNvPr id="926" name="Google Shape;926;g8191ff7796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8191ff779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1" name="Shape 931"/>
        <p:cNvGrpSpPr/>
        <p:nvPr/>
      </p:nvGrpSpPr>
      <p:grpSpPr>
        <a:xfrm>
          <a:off x="0" y="0"/>
          <a:ext cx="0" cy="0"/>
          <a:chOff x="0" y="0"/>
          <a:chExt cx="0" cy="0"/>
        </a:xfrm>
      </p:grpSpPr>
      <p:sp>
        <p:nvSpPr>
          <p:cNvPr id="932" name="Google Shape;932;g8191ff779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8191ff779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7" name="Shape 937"/>
        <p:cNvGrpSpPr/>
        <p:nvPr/>
      </p:nvGrpSpPr>
      <p:grpSpPr>
        <a:xfrm>
          <a:off x="0" y="0"/>
          <a:ext cx="0" cy="0"/>
          <a:chOff x="0" y="0"/>
          <a:chExt cx="0" cy="0"/>
        </a:xfrm>
      </p:grpSpPr>
      <p:sp>
        <p:nvSpPr>
          <p:cNvPr id="938" name="Google Shape;938;g8191ff7796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8191ff7796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2" name="Shape 942"/>
        <p:cNvGrpSpPr/>
        <p:nvPr/>
      </p:nvGrpSpPr>
      <p:grpSpPr>
        <a:xfrm>
          <a:off x="0" y="0"/>
          <a:ext cx="0" cy="0"/>
          <a:chOff x="0" y="0"/>
          <a:chExt cx="0" cy="0"/>
        </a:xfrm>
      </p:grpSpPr>
      <p:sp>
        <p:nvSpPr>
          <p:cNvPr id="943" name="Google Shape;943;g8191ff7796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8191ff7796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8" name="Shape 948"/>
        <p:cNvGrpSpPr/>
        <p:nvPr/>
      </p:nvGrpSpPr>
      <p:grpSpPr>
        <a:xfrm>
          <a:off x="0" y="0"/>
          <a:ext cx="0" cy="0"/>
          <a:chOff x="0" y="0"/>
          <a:chExt cx="0" cy="0"/>
        </a:xfrm>
      </p:grpSpPr>
      <p:sp>
        <p:nvSpPr>
          <p:cNvPr id="949" name="Google Shape;949;g8191ff7796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8191ff779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6" name="Shape 956"/>
        <p:cNvGrpSpPr/>
        <p:nvPr/>
      </p:nvGrpSpPr>
      <p:grpSpPr>
        <a:xfrm>
          <a:off x="0" y="0"/>
          <a:ext cx="0" cy="0"/>
          <a:chOff x="0" y="0"/>
          <a:chExt cx="0" cy="0"/>
        </a:xfrm>
      </p:grpSpPr>
      <p:sp>
        <p:nvSpPr>
          <p:cNvPr id="957" name="Google Shape;957;g8191ff7796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8191ff7796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1" name="Shape 961"/>
        <p:cNvGrpSpPr/>
        <p:nvPr/>
      </p:nvGrpSpPr>
      <p:grpSpPr>
        <a:xfrm>
          <a:off x="0" y="0"/>
          <a:ext cx="0" cy="0"/>
          <a:chOff x="0" y="0"/>
          <a:chExt cx="0" cy="0"/>
        </a:xfrm>
      </p:grpSpPr>
      <p:sp>
        <p:nvSpPr>
          <p:cNvPr id="962" name="Google Shape;962;g8191ff7796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8191ff7796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7" name="Shape 967"/>
        <p:cNvGrpSpPr/>
        <p:nvPr/>
      </p:nvGrpSpPr>
      <p:grpSpPr>
        <a:xfrm>
          <a:off x="0" y="0"/>
          <a:ext cx="0" cy="0"/>
          <a:chOff x="0" y="0"/>
          <a:chExt cx="0" cy="0"/>
        </a:xfrm>
      </p:grpSpPr>
      <p:sp>
        <p:nvSpPr>
          <p:cNvPr id="968" name="Google Shape;968;g8191ff7796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8191ff7796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3" name="Shape 973"/>
        <p:cNvGrpSpPr/>
        <p:nvPr/>
      </p:nvGrpSpPr>
      <p:grpSpPr>
        <a:xfrm>
          <a:off x="0" y="0"/>
          <a:ext cx="0" cy="0"/>
          <a:chOff x="0" y="0"/>
          <a:chExt cx="0" cy="0"/>
        </a:xfrm>
      </p:grpSpPr>
      <p:sp>
        <p:nvSpPr>
          <p:cNvPr id="974" name="Google Shape;974;g8191ff7796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8191ff7796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04b1427b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04b1427b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8" name="Shape 978"/>
        <p:cNvGrpSpPr/>
        <p:nvPr/>
      </p:nvGrpSpPr>
      <p:grpSpPr>
        <a:xfrm>
          <a:off x="0" y="0"/>
          <a:ext cx="0" cy="0"/>
          <a:chOff x="0" y="0"/>
          <a:chExt cx="0" cy="0"/>
        </a:xfrm>
      </p:grpSpPr>
      <p:sp>
        <p:nvSpPr>
          <p:cNvPr id="979" name="Google Shape;979;g8191ff7796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8191ff7796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4" name="Shape 994"/>
        <p:cNvGrpSpPr/>
        <p:nvPr/>
      </p:nvGrpSpPr>
      <p:grpSpPr>
        <a:xfrm>
          <a:off x="0" y="0"/>
          <a:ext cx="0" cy="0"/>
          <a:chOff x="0" y="0"/>
          <a:chExt cx="0" cy="0"/>
        </a:xfrm>
      </p:grpSpPr>
      <p:sp>
        <p:nvSpPr>
          <p:cNvPr id="995" name="Google Shape;995;g8191ff7796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8191ff7796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0" name="Shape 1000"/>
        <p:cNvGrpSpPr/>
        <p:nvPr/>
      </p:nvGrpSpPr>
      <p:grpSpPr>
        <a:xfrm>
          <a:off x="0" y="0"/>
          <a:ext cx="0" cy="0"/>
          <a:chOff x="0" y="0"/>
          <a:chExt cx="0" cy="0"/>
        </a:xfrm>
      </p:grpSpPr>
      <p:sp>
        <p:nvSpPr>
          <p:cNvPr id="1001" name="Google Shape;1001;g8191ff7796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8191ff7796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6" name="Shape 1006"/>
        <p:cNvGrpSpPr/>
        <p:nvPr/>
      </p:nvGrpSpPr>
      <p:grpSpPr>
        <a:xfrm>
          <a:off x="0" y="0"/>
          <a:ext cx="0" cy="0"/>
          <a:chOff x="0" y="0"/>
          <a:chExt cx="0" cy="0"/>
        </a:xfrm>
      </p:grpSpPr>
      <p:sp>
        <p:nvSpPr>
          <p:cNvPr id="1007" name="Google Shape;1007;g8191ff779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8191ff779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4" name="Shape 1014"/>
        <p:cNvGrpSpPr/>
        <p:nvPr/>
      </p:nvGrpSpPr>
      <p:grpSpPr>
        <a:xfrm>
          <a:off x="0" y="0"/>
          <a:ext cx="0" cy="0"/>
          <a:chOff x="0" y="0"/>
          <a:chExt cx="0" cy="0"/>
        </a:xfrm>
      </p:grpSpPr>
      <p:sp>
        <p:nvSpPr>
          <p:cNvPr id="1015" name="Google Shape;1015;g8191ff7796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8191ff7796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0" name="Shape 1020"/>
        <p:cNvGrpSpPr/>
        <p:nvPr/>
      </p:nvGrpSpPr>
      <p:grpSpPr>
        <a:xfrm>
          <a:off x="0" y="0"/>
          <a:ext cx="0" cy="0"/>
          <a:chOff x="0" y="0"/>
          <a:chExt cx="0" cy="0"/>
        </a:xfrm>
      </p:grpSpPr>
      <p:sp>
        <p:nvSpPr>
          <p:cNvPr id="1021" name="Google Shape;1021;g8191ff7796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8191ff7796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6" name="Shape 1026"/>
        <p:cNvGrpSpPr/>
        <p:nvPr/>
      </p:nvGrpSpPr>
      <p:grpSpPr>
        <a:xfrm>
          <a:off x="0" y="0"/>
          <a:ext cx="0" cy="0"/>
          <a:chOff x="0" y="0"/>
          <a:chExt cx="0" cy="0"/>
        </a:xfrm>
      </p:grpSpPr>
      <p:sp>
        <p:nvSpPr>
          <p:cNvPr id="1027" name="Google Shape;1027;g819699827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81969982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1" name="Shape 1031"/>
        <p:cNvGrpSpPr/>
        <p:nvPr/>
      </p:nvGrpSpPr>
      <p:grpSpPr>
        <a:xfrm>
          <a:off x="0" y="0"/>
          <a:ext cx="0" cy="0"/>
          <a:chOff x="0" y="0"/>
          <a:chExt cx="0" cy="0"/>
        </a:xfrm>
      </p:grpSpPr>
      <p:sp>
        <p:nvSpPr>
          <p:cNvPr id="1032" name="Google Shape;1032;g8191ff7796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8191ff7796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7" name="Shape 1037"/>
        <p:cNvGrpSpPr/>
        <p:nvPr/>
      </p:nvGrpSpPr>
      <p:grpSpPr>
        <a:xfrm>
          <a:off x="0" y="0"/>
          <a:ext cx="0" cy="0"/>
          <a:chOff x="0" y="0"/>
          <a:chExt cx="0" cy="0"/>
        </a:xfrm>
      </p:grpSpPr>
      <p:sp>
        <p:nvSpPr>
          <p:cNvPr id="1038" name="Google Shape;1038;g819699827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819699827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3" name="Shape 1043"/>
        <p:cNvGrpSpPr/>
        <p:nvPr/>
      </p:nvGrpSpPr>
      <p:grpSpPr>
        <a:xfrm>
          <a:off x="0" y="0"/>
          <a:ext cx="0" cy="0"/>
          <a:chOff x="0" y="0"/>
          <a:chExt cx="0" cy="0"/>
        </a:xfrm>
      </p:grpSpPr>
      <p:sp>
        <p:nvSpPr>
          <p:cNvPr id="1044" name="Google Shape;1044;g819699827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819699827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04b1427b8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04b1427b8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9" name="Shape 1049"/>
        <p:cNvGrpSpPr/>
        <p:nvPr/>
      </p:nvGrpSpPr>
      <p:grpSpPr>
        <a:xfrm>
          <a:off x="0" y="0"/>
          <a:ext cx="0" cy="0"/>
          <a:chOff x="0" y="0"/>
          <a:chExt cx="0" cy="0"/>
        </a:xfrm>
      </p:grpSpPr>
      <p:sp>
        <p:nvSpPr>
          <p:cNvPr id="1050" name="Google Shape;1050;g819699827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819699827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4" name="Shape 1054"/>
        <p:cNvGrpSpPr/>
        <p:nvPr/>
      </p:nvGrpSpPr>
      <p:grpSpPr>
        <a:xfrm>
          <a:off x="0" y="0"/>
          <a:ext cx="0" cy="0"/>
          <a:chOff x="0" y="0"/>
          <a:chExt cx="0" cy="0"/>
        </a:xfrm>
      </p:grpSpPr>
      <p:sp>
        <p:nvSpPr>
          <p:cNvPr id="1055" name="Google Shape;1055;g819699827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819699827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0" name="Shape 1060"/>
        <p:cNvGrpSpPr/>
        <p:nvPr/>
      </p:nvGrpSpPr>
      <p:grpSpPr>
        <a:xfrm>
          <a:off x="0" y="0"/>
          <a:ext cx="0" cy="0"/>
          <a:chOff x="0" y="0"/>
          <a:chExt cx="0" cy="0"/>
        </a:xfrm>
      </p:grpSpPr>
      <p:sp>
        <p:nvSpPr>
          <p:cNvPr id="1061" name="Google Shape;1061;g8191ff7796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8191ff7796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7" name="Shape 1067"/>
        <p:cNvGrpSpPr/>
        <p:nvPr/>
      </p:nvGrpSpPr>
      <p:grpSpPr>
        <a:xfrm>
          <a:off x="0" y="0"/>
          <a:ext cx="0" cy="0"/>
          <a:chOff x="0" y="0"/>
          <a:chExt cx="0" cy="0"/>
        </a:xfrm>
      </p:grpSpPr>
      <p:sp>
        <p:nvSpPr>
          <p:cNvPr id="1068" name="Google Shape;1068;g7f3c4bae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9" name="Google Shape;1069;g7f3c4bae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2" name="Shape 1072"/>
        <p:cNvGrpSpPr/>
        <p:nvPr/>
      </p:nvGrpSpPr>
      <p:grpSpPr>
        <a:xfrm>
          <a:off x="0" y="0"/>
          <a:ext cx="0" cy="0"/>
          <a:chOff x="0" y="0"/>
          <a:chExt cx="0" cy="0"/>
        </a:xfrm>
      </p:grpSpPr>
      <p:sp>
        <p:nvSpPr>
          <p:cNvPr id="1073" name="Google Shape;1073;g7f3c4baeb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7f3c4baeb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9" name="Shape 1079"/>
        <p:cNvGrpSpPr/>
        <p:nvPr/>
      </p:nvGrpSpPr>
      <p:grpSpPr>
        <a:xfrm>
          <a:off x="0" y="0"/>
          <a:ext cx="0" cy="0"/>
          <a:chOff x="0" y="0"/>
          <a:chExt cx="0" cy="0"/>
        </a:xfrm>
      </p:grpSpPr>
      <p:sp>
        <p:nvSpPr>
          <p:cNvPr id="1080" name="Google Shape;1080;g8191ff7796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8191ff7796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5" name="Shape 1085"/>
        <p:cNvGrpSpPr/>
        <p:nvPr/>
      </p:nvGrpSpPr>
      <p:grpSpPr>
        <a:xfrm>
          <a:off x="0" y="0"/>
          <a:ext cx="0" cy="0"/>
          <a:chOff x="0" y="0"/>
          <a:chExt cx="0" cy="0"/>
        </a:xfrm>
      </p:grpSpPr>
      <p:sp>
        <p:nvSpPr>
          <p:cNvPr id="1086" name="Google Shape;1086;g8191ff7796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8191ff7796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1" name="Shape 1091"/>
        <p:cNvGrpSpPr/>
        <p:nvPr/>
      </p:nvGrpSpPr>
      <p:grpSpPr>
        <a:xfrm>
          <a:off x="0" y="0"/>
          <a:ext cx="0" cy="0"/>
          <a:chOff x="0" y="0"/>
          <a:chExt cx="0" cy="0"/>
        </a:xfrm>
      </p:grpSpPr>
      <p:sp>
        <p:nvSpPr>
          <p:cNvPr id="1092" name="Google Shape;1092;g8191ff7796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3" name="Google Shape;1093;g8191ff7796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04b1427b8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04b1427b8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04b1427b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04b1427b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04b1427b8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04b1427b8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04b1427b8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04b1427b8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04b1427b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04b1427b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04b1427b8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04b1427b8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04b1427b8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04b1427b8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04b1427b8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04b1427b8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04b1427b8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04b1427b8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04b1427b8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04b1427b8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04b1427b8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04b1427b8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04b1427b8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04b1427b8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04b1427b8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04b1427b8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704b1427b8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04b1427b8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811189d8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811189d8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04b1427b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04b1427b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704b1427b8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04b1427b8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811189d89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811189d89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811189d89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11189d89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811189d89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11189d89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811189d89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11189d89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7f065e92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f065e92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811189d89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11189d89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811189d89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811189d89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811189d89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811189d89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811189d89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11189d89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04b1427b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04b1427b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811189d89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811189d89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811189d89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811189d895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811189d895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811189d895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811189d89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811189d89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811189d89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811189d89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811189d89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811189d89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811189d895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811189d89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811189d895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811189d895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811189d895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811189d895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811189d895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811189d895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04b1427b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04b1427b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811189d895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811189d895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811189d895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811189d895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811189d895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811189d895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811189d895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811189d895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811189d895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811189d895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811189d895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811189d895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811189d895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811189d895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811189d895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811189d895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811189d895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811189d895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811189d895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811189d895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04b1427b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04b1427b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811189d895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811189d895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811189d895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811189d895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811189d895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811189d895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811189d895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811189d895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811189d895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811189d895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g811189d895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811189d895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811189d895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811189d895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811189d895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811189d895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811189d895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811189d895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811189d895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811189d895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04b1427b8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04b1427b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g811189d895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811189d895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811189d895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811189d895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g811189d895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811189d895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g811189d895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811189d895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g811189d895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811189d895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Google Shape;578;g811189d895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811189d895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g7f1ee9ccb5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7f1ee9ccb5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g7f1ee9ccb5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7f1ee9ccb5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g7f1ee9ccb5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7f1ee9ccb5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g811189d895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811189d895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04b1427b8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04b1427b8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Google Shape;610;g811189d895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811189d895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g811189d895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811189d895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Google Shape;625;g811189d895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811189d895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3" name="Shape 633"/>
        <p:cNvGrpSpPr/>
        <p:nvPr/>
      </p:nvGrpSpPr>
      <p:grpSpPr>
        <a:xfrm>
          <a:off x="0" y="0"/>
          <a:ext cx="0" cy="0"/>
          <a:chOff x="0" y="0"/>
          <a:chExt cx="0" cy="0"/>
        </a:xfrm>
      </p:grpSpPr>
      <p:sp>
        <p:nvSpPr>
          <p:cNvPr id="634" name="Google Shape;634;g811189d895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811189d895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Google Shape;642;g811189d895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811189d895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g811189d895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811189d895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Google Shape;657;g7f1ee9cbe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7f1ee9cbe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1" name="Shape 661"/>
        <p:cNvGrpSpPr/>
        <p:nvPr/>
      </p:nvGrpSpPr>
      <p:grpSpPr>
        <a:xfrm>
          <a:off x="0" y="0"/>
          <a:ext cx="0" cy="0"/>
          <a:chOff x="0" y="0"/>
          <a:chExt cx="0" cy="0"/>
        </a:xfrm>
      </p:grpSpPr>
      <p:sp>
        <p:nvSpPr>
          <p:cNvPr id="662" name="Google Shape;662;g811189d895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811189d895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7" name="Shape 667"/>
        <p:cNvGrpSpPr/>
        <p:nvPr/>
      </p:nvGrpSpPr>
      <p:grpSpPr>
        <a:xfrm>
          <a:off x="0" y="0"/>
          <a:ext cx="0" cy="0"/>
          <a:chOff x="0" y="0"/>
          <a:chExt cx="0" cy="0"/>
        </a:xfrm>
      </p:grpSpPr>
      <p:sp>
        <p:nvSpPr>
          <p:cNvPr id="668" name="Google Shape;668;g811189d895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811189d895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7" name="Shape 677"/>
        <p:cNvGrpSpPr/>
        <p:nvPr/>
      </p:nvGrpSpPr>
      <p:grpSpPr>
        <a:xfrm>
          <a:off x="0" y="0"/>
          <a:ext cx="0" cy="0"/>
          <a:chOff x="0" y="0"/>
          <a:chExt cx="0" cy="0"/>
        </a:xfrm>
      </p:grpSpPr>
      <p:sp>
        <p:nvSpPr>
          <p:cNvPr id="678" name="Google Shape;678;g7f1ee9ccb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7f1ee9ccb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04b1427b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04b1427b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Google Shape;685;g7f1ee9ccb5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7f1ee9ccb5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9" name="Shape 689"/>
        <p:cNvGrpSpPr/>
        <p:nvPr/>
      </p:nvGrpSpPr>
      <p:grpSpPr>
        <a:xfrm>
          <a:off x="0" y="0"/>
          <a:ext cx="0" cy="0"/>
          <a:chOff x="0" y="0"/>
          <a:chExt cx="0" cy="0"/>
        </a:xfrm>
      </p:grpSpPr>
      <p:sp>
        <p:nvSpPr>
          <p:cNvPr id="690" name="Google Shape;690;g7f1ee9ccb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7f1ee9ccb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Google Shape;698;g7163cbf66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7163cbf66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3" name="Shape 703"/>
        <p:cNvGrpSpPr/>
        <p:nvPr/>
      </p:nvGrpSpPr>
      <p:grpSpPr>
        <a:xfrm>
          <a:off x="0" y="0"/>
          <a:ext cx="0" cy="0"/>
          <a:chOff x="0" y="0"/>
          <a:chExt cx="0" cy="0"/>
        </a:xfrm>
      </p:grpSpPr>
      <p:sp>
        <p:nvSpPr>
          <p:cNvPr id="704" name="Google Shape;704;g7163cbf66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7163cbf66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Google Shape;709;g7f1ee9ccb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7f1ee9ccb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Google Shape;715;g7163cbf66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7163cbf66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0" name="Shape 720"/>
        <p:cNvGrpSpPr/>
        <p:nvPr/>
      </p:nvGrpSpPr>
      <p:grpSpPr>
        <a:xfrm>
          <a:off x="0" y="0"/>
          <a:ext cx="0" cy="0"/>
          <a:chOff x="0" y="0"/>
          <a:chExt cx="0" cy="0"/>
        </a:xfrm>
      </p:grpSpPr>
      <p:sp>
        <p:nvSpPr>
          <p:cNvPr id="721" name="Google Shape;721;g7163cbf66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7163cbf66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6" name="Shape 726"/>
        <p:cNvGrpSpPr/>
        <p:nvPr/>
      </p:nvGrpSpPr>
      <p:grpSpPr>
        <a:xfrm>
          <a:off x="0" y="0"/>
          <a:ext cx="0" cy="0"/>
          <a:chOff x="0" y="0"/>
          <a:chExt cx="0" cy="0"/>
        </a:xfrm>
      </p:grpSpPr>
      <p:sp>
        <p:nvSpPr>
          <p:cNvPr id="727" name="Google Shape;727;g7163cbf66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7163cbf66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1" name="Shape 731"/>
        <p:cNvGrpSpPr/>
        <p:nvPr/>
      </p:nvGrpSpPr>
      <p:grpSpPr>
        <a:xfrm>
          <a:off x="0" y="0"/>
          <a:ext cx="0" cy="0"/>
          <a:chOff x="0" y="0"/>
          <a:chExt cx="0" cy="0"/>
        </a:xfrm>
      </p:grpSpPr>
      <p:sp>
        <p:nvSpPr>
          <p:cNvPr id="732" name="Google Shape;732;g7f1ee9ccb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7f1ee9ccb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7" name="Shape 737"/>
        <p:cNvGrpSpPr/>
        <p:nvPr/>
      </p:nvGrpSpPr>
      <p:grpSpPr>
        <a:xfrm>
          <a:off x="0" y="0"/>
          <a:ext cx="0" cy="0"/>
          <a:chOff x="0" y="0"/>
          <a:chExt cx="0" cy="0"/>
        </a:xfrm>
      </p:grpSpPr>
      <p:sp>
        <p:nvSpPr>
          <p:cNvPr id="738" name="Google Shape;738;g7163cbf66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7163cbf66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985100" y="11552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382063" y="2467600"/>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3" name="Shape 53"/>
        <p:cNvGrpSpPr/>
        <p:nvPr/>
      </p:nvGrpSpPr>
      <p:grpSpPr>
        <a:xfrm>
          <a:off x="0" y="0"/>
          <a:ext cx="0" cy="0"/>
          <a:chOff x="0" y="0"/>
          <a:chExt cx="0" cy="0"/>
        </a:xfrm>
      </p:grpSpPr>
      <p:sp>
        <p:nvSpPr>
          <p:cNvPr id="54" name="Google Shape;54;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6" name="Google Shape;56;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FFFFFF"/>
        </a:solidFill>
      </p:bgPr>
    </p:bg>
    <p:spTree>
      <p:nvGrpSpPr>
        <p:cNvPr id="20" name="Shape 20"/>
        <p:cNvGrpSpPr/>
        <p:nvPr/>
      </p:nvGrpSpPr>
      <p:grpSpPr>
        <a:xfrm>
          <a:off x="0" y="0"/>
          <a:ext cx="0" cy="0"/>
          <a:chOff x="0" y="0"/>
          <a:chExt cx="0" cy="0"/>
        </a:xfrm>
      </p:grpSpPr>
      <p:cxnSp>
        <p:nvCxnSpPr>
          <p:cNvPr id="21" name="Google Shape;21;p4"/>
          <p:cNvCxnSpPr/>
          <p:nvPr/>
        </p:nvCxnSpPr>
        <p:spPr>
          <a:xfrm>
            <a:off x="13750" y="1260275"/>
            <a:ext cx="9217200" cy="0"/>
          </a:xfrm>
          <a:prstGeom prst="straightConnector1">
            <a:avLst/>
          </a:prstGeom>
          <a:noFill/>
          <a:ln cap="flat" cmpd="sng" w="38100">
            <a:solidFill>
              <a:schemeClr val="accent2"/>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rgbClr val="666666"/>
              </a:buClr>
              <a:buSzPts val="1800"/>
              <a:buChar char="●"/>
              <a:defRPr>
                <a:solidFill>
                  <a:srgbClr val="666666"/>
                </a:solidFill>
              </a:defRPr>
            </a:lvl1pPr>
            <a:lvl2pPr indent="-317500" lvl="1" marL="914400">
              <a:spcBef>
                <a:spcPts val="1000"/>
              </a:spcBef>
              <a:spcAft>
                <a:spcPts val="0"/>
              </a:spcAft>
              <a:buClr>
                <a:srgbClr val="666666"/>
              </a:buClr>
              <a:buSzPts val="1400"/>
              <a:buChar char="○"/>
              <a:defRPr>
                <a:solidFill>
                  <a:srgbClr val="666666"/>
                </a:solidFill>
              </a:defRPr>
            </a:lvl2pPr>
            <a:lvl3pPr indent="-317500" lvl="2" marL="1371600">
              <a:spcBef>
                <a:spcPts val="1000"/>
              </a:spcBef>
              <a:spcAft>
                <a:spcPts val="0"/>
              </a:spcAft>
              <a:buClr>
                <a:srgbClr val="666666"/>
              </a:buClr>
              <a:buSzPts val="1400"/>
              <a:buChar char="■"/>
              <a:defRPr>
                <a:solidFill>
                  <a:srgbClr val="666666"/>
                </a:solidFill>
              </a:defRPr>
            </a:lvl3pPr>
            <a:lvl4pPr indent="-317500" lvl="3" marL="1828800">
              <a:spcBef>
                <a:spcPts val="1000"/>
              </a:spcBef>
              <a:spcAft>
                <a:spcPts val="0"/>
              </a:spcAft>
              <a:buClr>
                <a:srgbClr val="666666"/>
              </a:buClr>
              <a:buSzPts val="1400"/>
              <a:buChar char="●"/>
              <a:defRPr>
                <a:solidFill>
                  <a:srgbClr val="666666"/>
                </a:solidFill>
              </a:defRPr>
            </a:lvl4pPr>
            <a:lvl5pPr indent="-317500" lvl="4" marL="2286000">
              <a:spcBef>
                <a:spcPts val="1000"/>
              </a:spcBef>
              <a:spcAft>
                <a:spcPts val="0"/>
              </a:spcAft>
              <a:buClr>
                <a:srgbClr val="666666"/>
              </a:buClr>
              <a:buSzPts val="1400"/>
              <a:buChar char="○"/>
              <a:defRPr>
                <a:solidFill>
                  <a:srgbClr val="666666"/>
                </a:solidFill>
              </a:defRPr>
            </a:lvl5pPr>
            <a:lvl6pPr indent="-317500" lvl="5" marL="2743200">
              <a:spcBef>
                <a:spcPts val="1000"/>
              </a:spcBef>
              <a:spcAft>
                <a:spcPts val="0"/>
              </a:spcAft>
              <a:buClr>
                <a:srgbClr val="666666"/>
              </a:buClr>
              <a:buSzPts val="1400"/>
              <a:buChar char="■"/>
              <a:defRPr>
                <a:solidFill>
                  <a:srgbClr val="666666"/>
                </a:solidFill>
              </a:defRPr>
            </a:lvl6pPr>
            <a:lvl7pPr indent="-317500" lvl="6" marL="3200400">
              <a:spcBef>
                <a:spcPts val="1000"/>
              </a:spcBef>
              <a:spcAft>
                <a:spcPts val="0"/>
              </a:spcAft>
              <a:buClr>
                <a:srgbClr val="666666"/>
              </a:buClr>
              <a:buSzPts val="1400"/>
              <a:buChar char="●"/>
              <a:defRPr>
                <a:solidFill>
                  <a:srgbClr val="666666"/>
                </a:solidFill>
              </a:defRPr>
            </a:lvl7pPr>
            <a:lvl8pPr indent="-317500" lvl="7" marL="3657600">
              <a:spcBef>
                <a:spcPts val="1000"/>
              </a:spcBef>
              <a:spcAft>
                <a:spcPts val="0"/>
              </a:spcAft>
              <a:buClr>
                <a:srgbClr val="666666"/>
              </a:buClr>
              <a:buSzPts val="1400"/>
              <a:buChar char="○"/>
              <a:defRPr>
                <a:solidFill>
                  <a:srgbClr val="666666"/>
                </a:solidFill>
              </a:defRPr>
            </a:lvl8pPr>
            <a:lvl9pPr indent="-317500" lvl="8" marL="4114800">
              <a:spcBef>
                <a:spcPts val="1000"/>
              </a:spcBef>
              <a:spcAft>
                <a:spcPts val="1000"/>
              </a:spcAft>
              <a:buClr>
                <a:srgbClr val="666666"/>
              </a:buClr>
              <a:buSzPts val="1400"/>
              <a:buChar char="■"/>
              <a:defRPr>
                <a:solidFill>
                  <a:srgbClr val="666666"/>
                </a:solidFill>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5" name="Google Shape;25;p4"/>
          <p:cNvPicPr preferRelativeResize="0"/>
          <p:nvPr/>
        </p:nvPicPr>
        <p:blipFill rotWithShape="1">
          <a:blip r:embed="rId2">
            <a:alphaModFix/>
          </a:blip>
          <a:srcRect b="0" l="0" r="46907" t="0"/>
          <a:stretch/>
        </p:blipFill>
        <p:spPr>
          <a:xfrm>
            <a:off x="7850575" y="81625"/>
            <a:ext cx="1170576" cy="9863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cxnSp>
        <p:nvCxnSpPr>
          <p:cNvPr id="27" name="Google Shape;27;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8" name="Google Shape;28;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5" name="Shape 35"/>
        <p:cNvGrpSpPr/>
        <p:nvPr/>
      </p:nvGrpSpPr>
      <p:grpSpPr>
        <a:xfrm>
          <a:off x="0" y="0"/>
          <a:ext cx="0" cy="0"/>
          <a:chOff x="0" y="0"/>
          <a:chExt cx="0" cy="0"/>
        </a:xfrm>
      </p:grpSpPr>
      <p:cxnSp>
        <p:nvCxnSpPr>
          <p:cNvPr id="36" name="Google Shape;36;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7" name="Google Shape;37;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 name="Google Shape;45;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6" name="Google Shape;46;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7" name="Google Shape;47;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8" name="Google Shape;48;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hyperlink" Target="https://github.com/aamirpinger/react-fundamental-slides-code/blob/master/CSS-Styling"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hyperlink" Target="https://github.com/aamirpinger/react-fundamental-slides-code/blob/master/CSS-Styling/InlineStyling.js" TargetMode="External"/><Relationship Id="rId4" Type="http://schemas.openxmlformats.org/officeDocument/2006/relationships/hyperlink" Target="https://facebook.github.io/react/docs/dom-elements.html#all-supported-html-attributes"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hyperlink" Target="https://github.com/aamirpinger/react-fundamental-slides-code/blob/master/CSS-Styling/style-component-example.js" TargetMode="External"/><Relationship Id="rId4" Type="http://schemas.openxmlformats.org/officeDocument/2006/relationships/hyperlink" Target="https://github.com/aamirpinger/react-fundamental-slides-code/blob/master/CSS-Styling/style-component-example.js"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hyperlink" Target="https://github.com/aamirpinger/react-fundamental-slides-code/blob/master/CSS-Styling/imgTagExample.js"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hyperlink" Target="https://github.com/aamirpinger/react-fundamental-slides-code/blob/master/componentDidMountExample.js"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hyperlink" Target="https://github.com/aamirpinger/react-fundamental-slides-code/blob/master/getDerivedStateFromPropsExample.js" TargetMode="External"/><Relationship Id="rId4" Type="http://schemas.openxmlformats.org/officeDocument/2006/relationships/hyperlink" Target="https://github.com/aamirpinger/react-fundamental-slides-code/blob/master/getDerivedStateFromPropsExample.js"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hyperlink" Target="https://github.com/aamirpinger/react-fundamental-slides-code/blob/master/shouldComponentUpdateExample.js" TargetMode="External"/><Relationship Id="rId4" Type="http://schemas.openxmlformats.org/officeDocument/2006/relationships/hyperlink" Target="https://github.com/aamirpinger/react-fundamental-slides-code/blob/master/shouldComponentUpdateExample.j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hyperlink" Target="https://github.com/aamirpinger/react-fundamental-slides-code/blob/master/componentDidUpdateExample.js" TargetMode="External"/><Relationship Id="rId4" Type="http://schemas.openxmlformats.org/officeDocument/2006/relationships/hyperlink" Target="https://github.com/aamirpinger/react-fundamental-slides-code/blob/master/componentDidUpdateExample.js"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3.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hyperlink" Target="https://github.com/aamirpinger/react-fundamental-slides-code/blob/master/SampleFolderStructure/" TargetMode="Externa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4.png"/><Relationship Id="rId4" Type="http://schemas.openxmlformats.org/officeDocument/2006/relationships/image" Target="../media/image15.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softchris.github.io/books/react/" TargetMode="External"/><Relationship Id="rId4" Type="http://schemas.openxmlformats.org/officeDocument/2006/relationships/hyperlink" Target="https://softchris.github.io/books/react/" TargetMode="External"/><Relationship Id="rId5" Type="http://schemas.openxmlformats.org/officeDocument/2006/relationships/hyperlink" Target="https://softchris.github.io/books/reac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hyperlink" Target="https://www.w3schools.com/js/js_htmldom.asp"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png"/><Relationship Id="rId4" Type="http://schemas.openxmlformats.org/officeDocument/2006/relationships/hyperlink" Target="https://www.w3schools.com/js/js_htmldom.asp"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7.png"/><Relationship Id="rId4" Type="http://schemas.openxmlformats.org/officeDocument/2006/relationships/hyperlink" Target="https://github.com/aamirpinger/react-fundamental-slides-code/blob/master/BasicComponentExample.js" TargetMode="External"/><Relationship Id="rId5" Type="http://schemas.openxmlformats.org/officeDocument/2006/relationships/hyperlink" Target="https://github.com/aamirpinger/react-fundamental-slides-code/blob/master/BasicComponentExample.js" TargetMode="External"/><Relationship Id="rId6" Type="http://schemas.openxmlformats.org/officeDocument/2006/relationships/hyperlink" Target="https://github.com/aamirpinger/react-fundamental-slides-code/blob/master/BasicComponentExample.j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github.com/aamirpinger/react-fundamental-slides-code/blob/master/ComponentWithDotMap.j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github.com/aamirpinger/react-fundamental-slides-code/blob/master/BasicComponentExample.j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s://github.com/aamirpinger/react-fundamental-slides-code/blob/master/BasicComponentExample.js"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1.png"/><Relationship Id="rId4" Type="http://schemas.openxmlformats.org/officeDocument/2006/relationships/hyperlink" Target="https://github.com/aamirpinger/react-fundamental-slides-code/blob/master/PassingProps.js" TargetMode="External"/><Relationship Id="rId5" Type="http://schemas.openxmlformats.org/officeDocument/2006/relationships/hyperlink" Target="https://github.com/aamirpinger/react-fundamental-slides-code/blob/master/PassingProps.js"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0.png"/><Relationship Id="rId4" Type="http://schemas.openxmlformats.org/officeDocument/2006/relationships/hyperlink" Target="https://github.com/aamirpinger/react-fundamental-slides-code/blob/master/PassingPropsAndFunction.js" TargetMode="External"/><Relationship Id="rId5" Type="http://schemas.openxmlformats.org/officeDocument/2006/relationships/image" Target="../media/image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5.png"/><Relationship Id="rId4" Type="http://schemas.openxmlformats.org/officeDocument/2006/relationships/hyperlink" Target="https://github.com/aamirpinger/react-fundamental-slides-code/blob/master/PropsToFunctionalComp.js" TargetMode="External"/><Relationship Id="rId5" Type="http://schemas.openxmlformats.org/officeDocument/2006/relationships/hyperlink" Target="https://github.com/aamirpinger/react-fundamental-slides-code/blob/master/PropsToFunctionalComp.js" TargetMode="External"/><Relationship Id="rId6" Type="http://schemas.openxmlformats.org/officeDocument/2006/relationships/image" Target="../media/image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24.png"/><Relationship Id="rId4" Type="http://schemas.openxmlformats.org/officeDocument/2006/relationships/image" Target="../media/image1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hyperlink" Target="https://github.com/facebook/prop-typ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23.png"/><Relationship Id="rId4" Type="http://schemas.openxmlformats.org/officeDocument/2006/relationships/image" Target="../media/image12.png"/><Relationship Id="rId5" Type="http://schemas.openxmlformats.org/officeDocument/2006/relationships/hyperlink" Target="https://github.com/aamirpinger/react-fundamental-slides-code/blob/master/PropTypeExample.js" TargetMode="External"/><Relationship Id="rId6" Type="http://schemas.openxmlformats.org/officeDocument/2006/relationships/hyperlink" Target="https://github.com/aamirpinger/react-fundamental-slides-code/blob/master/PropTypeExample.js"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6.png"/><Relationship Id="rId4" Type="http://schemas.openxmlformats.org/officeDocument/2006/relationships/hyperlink" Target="https://github.com/aamirpinger/react-fundamental-slides-code/blob/master/PropTypeExample.js"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9.png"/><Relationship Id="rId4" Type="http://schemas.openxmlformats.org/officeDocument/2006/relationships/image" Target="../media/image10.png"/><Relationship Id="rId5" Type="http://schemas.openxmlformats.org/officeDocument/2006/relationships/hyperlink" Target="https://github.com/aamirpinger/react-fundamental-slides-code/blob/master/StateExample.js" TargetMode="External"/><Relationship Id="rId6" Type="http://schemas.openxmlformats.org/officeDocument/2006/relationships/hyperlink" Target="https://github.com/aamirpinger/react-fundamental-slides-code/blob/master/StateExample.j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hyperlink" Target="https://github.com/aamirpinger/react-fundamental-slides-code/blob/master/DestructuringArray1.js" TargetMode="External"/><Relationship Id="rId4" Type="http://schemas.openxmlformats.org/officeDocument/2006/relationships/hyperlink" Target="https://github.com/aamirpinger/react-fundamental-slides-code/blob/master/DestructuringArray1.js"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hyperlink" Target="https://github.com/aamirpinger/react-fundamental-slides-code/blob/master/DestructuringArray2.js"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22.png"/><Relationship Id="rId4" Type="http://schemas.openxmlformats.org/officeDocument/2006/relationships/hyperlink" Target="https://github.com/aamirpinger/react-fundamental-slides-code/blob/master/DestructureStateAndProps.js" TargetMode="External"/><Relationship Id="rId5" Type="http://schemas.openxmlformats.org/officeDocument/2006/relationships/hyperlink" Target="https://github.com/aamirpinger/react-fundamental-slides-code/blob/master/DestructureStateAndProps.js"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26.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hyperlink" Target="https://github.com/aamirpinger/react-fundamental-slides-code/blob/master/AddCityInState.js" TargetMode="External"/><Relationship Id="rId4" Type="http://schemas.openxmlformats.org/officeDocument/2006/relationships/hyperlink" Target="https://github.com/aamirpinger/react-fundamental-slides-code/blob/master/AddCityInState.js" TargetMode="External"/><Relationship Id="rId5" Type="http://schemas.openxmlformats.org/officeDocument/2006/relationships/hyperlink" Target="https://github.com/aamirpinger/react-fundamental-slides-code/blob/master/RemoveCityFromState.j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hyperlink" Target="https://github.com/aamirpinger/react-fundamental-slides-code/blob/master/FormExample.js"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hyperlink" Target="https://github.com/aamirpinger/react-fundamental-slides-code/blob/master/ConditionalRendering.js"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2974500" y="1841325"/>
            <a:ext cx="3195000" cy="88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React</a:t>
            </a:r>
            <a:endParaRPr/>
          </a:p>
        </p:txBody>
      </p:sp>
      <p:sp>
        <p:nvSpPr>
          <p:cNvPr id="65" name="Google Shape;65;p13"/>
          <p:cNvSpPr txBox="1"/>
          <p:nvPr>
            <p:ph idx="1" type="subTitle"/>
          </p:nvPr>
        </p:nvSpPr>
        <p:spPr>
          <a:xfrm>
            <a:off x="1680300" y="2874550"/>
            <a:ext cx="5783400" cy="108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Prepared by: Aamir Pinger</a:t>
            </a:r>
            <a:endParaRPr/>
          </a:p>
        </p:txBody>
      </p:sp>
      <p:grpSp>
        <p:nvGrpSpPr>
          <p:cNvPr id="66" name="Google Shape;66;p13"/>
          <p:cNvGrpSpPr/>
          <p:nvPr/>
        </p:nvGrpSpPr>
        <p:grpSpPr>
          <a:xfrm>
            <a:off x="953600" y="4157960"/>
            <a:ext cx="3122000" cy="406749"/>
            <a:chOff x="953600" y="4157960"/>
            <a:chExt cx="3122000" cy="406749"/>
          </a:xfrm>
        </p:grpSpPr>
        <p:pic>
          <p:nvPicPr>
            <p:cNvPr id="67" name="Google Shape;67;p13"/>
            <p:cNvPicPr preferRelativeResize="0"/>
            <p:nvPr/>
          </p:nvPicPr>
          <p:blipFill>
            <a:blip r:embed="rId3">
              <a:alphaModFix/>
            </a:blip>
            <a:stretch>
              <a:fillRect/>
            </a:stretch>
          </p:blipFill>
          <p:spPr>
            <a:xfrm>
              <a:off x="953600" y="4157960"/>
              <a:ext cx="406749" cy="406749"/>
            </a:xfrm>
            <a:prstGeom prst="rect">
              <a:avLst/>
            </a:prstGeom>
            <a:noFill/>
            <a:ln>
              <a:noFill/>
            </a:ln>
          </p:spPr>
        </p:pic>
        <p:sp>
          <p:nvSpPr>
            <p:cNvPr id="68" name="Google Shape;68;p13"/>
            <p:cNvSpPr txBox="1"/>
            <p:nvPr/>
          </p:nvSpPr>
          <p:spPr>
            <a:xfrm>
              <a:off x="1267000" y="4199785"/>
              <a:ext cx="28086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Medium"/>
                  <a:ea typeface="Roboto Medium"/>
                  <a:cs typeface="Roboto Medium"/>
                  <a:sym typeface="Roboto Medium"/>
                </a:rPr>
                <a:t>fb.com/</a:t>
              </a:r>
              <a:r>
                <a:rPr b="1" lang="en" sz="1600">
                  <a:solidFill>
                    <a:srgbClr val="FFFFFF"/>
                  </a:solidFill>
                  <a:latin typeface="Roboto"/>
                  <a:ea typeface="Roboto"/>
                  <a:cs typeface="Roboto"/>
                  <a:sym typeface="Roboto"/>
                </a:rPr>
                <a:t>AamirPingerOfficial</a:t>
              </a:r>
              <a:endParaRPr b="1" sz="1600">
                <a:solidFill>
                  <a:srgbClr val="FFFFFF"/>
                </a:solidFill>
                <a:latin typeface="Roboto"/>
                <a:ea typeface="Roboto"/>
                <a:cs typeface="Roboto"/>
                <a:sym typeface="Roboto"/>
              </a:endParaRPr>
            </a:p>
          </p:txBody>
        </p:sp>
      </p:grpSp>
      <p:grpSp>
        <p:nvGrpSpPr>
          <p:cNvPr id="69" name="Google Shape;69;p13"/>
          <p:cNvGrpSpPr/>
          <p:nvPr/>
        </p:nvGrpSpPr>
        <p:grpSpPr>
          <a:xfrm>
            <a:off x="3011000" y="4568068"/>
            <a:ext cx="2873900" cy="406750"/>
            <a:chOff x="953600" y="4568068"/>
            <a:chExt cx="2873900" cy="406750"/>
          </a:xfrm>
        </p:grpSpPr>
        <p:pic>
          <p:nvPicPr>
            <p:cNvPr id="70" name="Google Shape;70;p13"/>
            <p:cNvPicPr preferRelativeResize="0"/>
            <p:nvPr/>
          </p:nvPicPr>
          <p:blipFill>
            <a:blip r:embed="rId4">
              <a:alphaModFix/>
            </a:blip>
            <a:stretch>
              <a:fillRect/>
            </a:stretch>
          </p:blipFill>
          <p:spPr>
            <a:xfrm>
              <a:off x="953600" y="4568068"/>
              <a:ext cx="406750" cy="406750"/>
            </a:xfrm>
            <a:prstGeom prst="rect">
              <a:avLst/>
            </a:prstGeom>
            <a:noFill/>
            <a:ln>
              <a:noFill/>
            </a:ln>
          </p:spPr>
        </p:pic>
        <p:sp>
          <p:nvSpPr>
            <p:cNvPr id="71" name="Google Shape;71;p13"/>
            <p:cNvSpPr txBox="1"/>
            <p:nvPr/>
          </p:nvSpPr>
          <p:spPr>
            <a:xfrm>
              <a:off x="1343200" y="4609900"/>
              <a:ext cx="24843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Medium"/>
                  <a:ea typeface="Roboto Medium"/>
                  <a:cs typeface="Roboto Medium"/>
                  <a:sym typeface="Roboto Medium"/>
                </a:rPr>
                <a:t>github.com/</a:t>
              </a:r>
              <a:r>
                <a:rPr b="1" lang="en" sz="1600">
                  <a:solidFill>
                    <a:srgbClr val="FFFFFF"/>
                  </a:solidFill>
                  <a:latin typeface="Roboto"/>
                  <a:ea typeface="Roboto"/>
                  <a:cs typeface="Roboto"/>
                  <a:sym typeface="Roboto"/>
                </a:rPr>
                <a:t>AamirPinger</a:t>
              </a:r>
              <a:endParaRPr sz="1600">
                <a:solidFill>
                  <a:srgbClr val="FFFFFF"/>
                </a:solidFill>
                <a:latin typeface="Roboto Medium"/>
                <a:ea typeface="Roboto Medium"/>
                <a:cs typeface="Roboto Medium"/>
                <a:sym typeface="Roboto Medium"/>
              </a:endParaRPr>
            </a:p>
          </p:txBody>
        </p:sp>
      </p:grpSp>
      <p:grpSp>
        <p:nvGrpSpPr>
          <p:cNvPr id="72" name="Google Shape;72;p13"/>
          <p:cNvGrpSpPr/>
          <p:nvPr/>
        </p:nvGrpSpPr>
        <p:grpSpPr>
          <a:xfrm>
            <a:off x="5000854" y="4194106"/>
            <a:ext cx="3275950" cy="350075"/>
            <a:chOff x="5486550" y="4194106"/>
            <a:chExt cx="3275950" cy="350075"/>
          </a:xfrm>
        </p:grpSpPr>
        <p:pic>
          <p:nvPicPr>
            <p:cNvPr id="73" name="Google Shape;73;p13"/>
            <p:cNvPicPr preferRelativeResize="0"/>
            <p:nvPr/>
          </p:nvPicPr>
          <p:blipFill>
            <a:blip r:embed="rId5">
              <a:alphaModFix/>
            </a:blip>
            <a:stretch>
              <a:fillRect/>
            </a:stretch>
          </p:blipFill>
          <p:spPr>
            <a:xfrm>
              <a:off x="5486550" y="4194106"/>
              <a:ext cx="350075" cy="350075"/>
            </a:xfrm>
            <a:prstGeom prst="rect">
              <a:avLst/>
            </a:prstGeom>
            <a:noFill/>
            <a:ln>
              <a:noFill/>
            </a:ln>
          </p:spPr>
        </p:pic>
        <p:sp>
          <p:nvSpPr>
            <p:cNvPr id="74" name="Google Shape;74;p13"/>
            <p:cNvSpPr txBox="1"/>
            <p:nvPr/>
          </p:nvSpPr>
          <p:spPr>
            <a:xfrm>
              <a:off x="5839000" y="4207594"/>
              <a:ext cx="29235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Medium"/>
                  <a:ea typeface="Roboto Medium"/>
                  <a:cs typeface="Roboto Medium"/>
                  <a:sym typeface="Roboto Medium"/>
                </a:rPr>
                <a:t>linkedin.com/in/AamirPinger</a:t>
              </a:r>
              <a:endParaRPr sz="1600">
                <a:solidFill>
                  <a:srgbClr val="FFFFFF"/>
                </a:solidFill>
                <a:latin typeface="Roboto Medium"/>
                <a:ea typeface="Roboto Medium"/>
                <a:cs typeface="Roboto Medium"/>
                <a:sym typeface="Roboto Medium"/>
              </a:endParaRPr>
            </a:p>
          </p:txBody>
        </p:sp>
      </p:grpSp>
      <p:pic>
        <p:nvPicPr>
          <p:cNvPr id="75" name="Google Shape;75;p13"/>
          <p:cNvPicPr preferRelativeResize="0"/>
          <p:nvPr/>
        </p:nvPicPr>
        <p:blipFill rotWithShape="1">
          <a:blip r:embed="rId6">
            <a:alphaModFix/>
          </a:blip>
          <a:srcRect b="0" l="0" r="46907" t="0"/>
          <a:stretch/>
        </p:blipFill>
        <p:spPr>
          <a:xfrm>
            <a:off x="3725550" y="646650"/>
            <a:ext cx="1597225" cy="1345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Compositional model</a:t>
            </a:r>
            <a:endParaRPr/>
          </a:p>
        </p:txBody>
      </p:sp>
      <p:sp>
        <p:nvSpPr>
          <p:cNvPr id="127" name="Google Shape;127;p22"/>
          <p:cNvSpPr txBox="1"/>
          <p:nvPr>
            <p:ph idx="1" type="body"/>
          </p:nvPr>
        </p:nvSpPr>
        <p:spPr>
          <a:xfrm>
            <a:off x="247225" y="1452624"/>
            <a:ext cx="8368200" cy="49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Let's look at an a simple JS function example:</a:t>
            </a:r>
            <a:endParaRPr sz="1600">
              <a:solidFill>
                <a:srgbClr val="000000"/>
              </a:solidFill>
              <a:highlight>
                <a:srgbClr val="FFFFFF"/>
              </a:highlight>
              <a:latin typeface="Courier New"/>
              <a:ea typeface="Courier New"/>
              <a:cs typeface="Courier New"/>
              <a:sym typeface="Courier New"/>
            </a:endParaRPr>
          </a:p>
          <a:p>
            <a:pPr indent="0" lvl="0" marL="0" rtl="0" algn="l">
              <a:spcBef>
                <a:spcPts val="1000"/>
              </a:spcBef>
              <a:spcAft>
                <a:spcPts val="1000"/>
              </a:spcAft>
              <a:buNone/>
            </a:pPr>
            <a:r>
              <a:t/>
            </a:r>
            <a:endParaRPr sz="1600"/>
          </a:p>
        </p:txBody>
      </p:sp>
      <p:sp>
        <p:nvSpPr>
          <p:cNvPr id="128" name="Google Shape;128;p22"/>
          <p:cNvSpPr txBox="1"/>
          <p:nvPr/>
        </p:nvSpPr>
        <p:spPr>
          <a:xfrm>
            <a:off x="1764450" y="2412600"/>
            <a:ext cx="5615100" cy="2394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600">
                <a:solidFill>
                  <a:srgbClr val="0000FF"/>
                </a:solidFill>
                <a:highlight>
                  <a:srgbClr val="FFFFFF"/>
                </a:highlight>
                <a:latin typeface="Courier New"/>
                <a:ea typeface="Courier New"/>
                <a:cs typeface="Courier New"/>
                <a:sym typeface="Courier New"/>
              </a:rPr>
              <a:t>function</a:t>
            </a:r>
            <a:r>
              <a:rPr lang="en" sz="1600">
                <a:highlight>
                  <a:srgbClr val="FFFFFF"/>
                </a:highlight>
                <a:latin typeface="Courier New"/>
                <a:ea typeface="Courier New"/>
                <a:cs typeface="Courier New"/>
                <a:sym typeface="Courier New"/>
              </a:rPr>
              <a:t> getTwitterProfile (username) {</a:t>
            </a:r>
            <a:endParaRPr sz="1600">
              <a:highlight>
                <a:srgbClr val="FFFFFF"/>
              </a:highlight>
              <a:latin typeface="Courier New"/>
              <a:ea typeface="Courier New"/>
              <a:cs typeface="Courier New"/>
              <a:sym typeface="Courier New"/>
            </a:endParaRPr>
          </a:p>
          <a:p>
            <a:pPr indent="457200" lvl="0" marL="0" rtl="0" algn="l">
              <a:lnSpc>
                <a:spcPct val="135714"/>
              </a:lnSpc>
              <a:spcBef>
                <a:spcPts val="0"/>
              </a:spcBef>
              <a:spcAft>
                <a:spcPts val="0"/>
              </a:spcAft>
              <a:buNone/>
            </a:pPr>
            <a:r>
              <a:rPr lang="en" sz="1600">
                <a:solidFill>
                  <a:srgbClr val="0000FF"/>
                </a:solidFill>
                <a:highlight>
                  <a:srgbClr val="FFFFFF"/>
                </a:highlight>
                <a:latin typeface="Courier New"/>
                <a:ea typeface="Courier New"/>
                <a:cs typeface="Courier New"/>
                <a:sym typeface="Courier New"/>
              </a:rPr>
              <a:t>return</a:t>
            </a:r>
            <a:r>
              <a:rPr lang="en" sz="1600">
                <a:highlight>
                  <a:srgbClr val="FFFFFF"/>
                </a:highlight>
                <a:latin typeface="Courier New"/>
                <a:ea typeface="Courier New"/>
                <a:cs typeface="Courier New"/>
                <a:sym typeface="Courier New"/>
              </a:rPr>
              <a:t> </a:t>
            </a:r>
            <a:r>
              <a:rPr lang="en" sz="1600">
                <a:solidFill>
                  <a:srgbClr val="A31515"/>
                </a:solidFill>
                <a:highlight>
                  <a:srgbClr val="FFFFFF"/>
                </a:highlight>
                <a:latin typeface="Courier New"/>
                <a:ea typeface="Courier New"/>
                <a:cs typeface="Courier New"/>
                <a:sym typeface="Courier New"/>
              </a:rPr>
              <a:t>'https://twitter.com/'</a:t>
            </a:r>
            <a:r>
              <a:rPr lang="en" sz="1600">
                <a:highlight>
                  <a:srgbClr val="FFFFFF"/>
                </a:highlight>
                <a:latin typeface="Courier New"/>
                <a:ea typeface="Courier New"/>
                <a:cs typeface="Courier New"/>
                <a:sym typeface="Courier New"/>
              </a:rPr>
              <a:t> + username</a:t>
            </a:r>
            <a:endParaRPr sz="16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highlight>
                  <a:srgbClr val="FFFFFF"/>
                </a:highlight>
                <a:latin typeface="Courier New"/>
                <a:ea typeface="Courier New"/>
                <a:cs typeface="Courier New"/>
                <a:sym typeface="Courier New"/>
              </a:rPr>
              <a:t>}</a:t>
            </a:r>
            <a:endParaRPr/>
          </a:p>
        </p:txBody>
      </p:sp>
      <p:sp>
        <p:nvSpPr>
          <p:cNvPr id="129" name="Google Shape;129;p22"/>
          <p:cNvSpPr txBox="1"/>
          <p:nvPr>
            <p:ph idx="1" type="body"/>
          </p:nvPr>
        </p:nvSpPr>
        <p:spPr>
          <a:xfrm>
            <a:off x="1906200" y="3656575"/>
            <a:ext cx="5331600" cy="8064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3600">
                <a:solidFill>
                  <a:schemeClr val="accent2"/>
                </a:solidFill>
              </a:rPr>
              <a:t>It’s a very simple function</a:t>
            </a:r>
            <a:endParaRPr sz="3600">
              <a:solidFill>
                <a:schemeClr val="accent2"/>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5" name="Shape 745"/>
        <p:cNvGrpSpPr/>
        <p:nvPr/>
      </p:nvGrpSpPr>
      <p:grpSpPr>
        <a:xfrm>
          <a:off x="0" y="0"/>
          <a:ext cx="0" cy="0"/>
          <a:chOff x="0" y="0"/>
          <a:chExt cx="0" cy="0"/>
        </a:xfrm>
      </p:grpSpPr>
      <p:sp>
        <p:nvSpPr>
          <p:cNvPr id="746" name="Google Shape;746;p11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Styling with CSS files</a:t>
            </a:r>
            <a:endParaRPr/>
          </a:p>
        </p:txBody>
      </p:sp>
      <p:sp>
        <p:nvSpPr>
          <p:cNvPr id="747" name="Google Shape;747;p112"/>
          <p:cNvSpPr txBox="1"/>
          <p:nvPr>
            <p:ph idx="1" type="body"/>
          </p:nvPr>
        </p:nvSpPr>
        <p:spPr>
          <a:xfrm>
            <a:off x="1666950" y="1573350"/>
            <a:ext cx="5810100" cy="112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accent2"/>
                </a:solidFill>
              </a:rPr>
              <a:t>CSS styling</a:t>
            </a:r>
            <a:r>
              <a:rPr b="1" lang="en" sz="2400">
                <a:solidFill>
                  <a:schemeClr val="accent2"/>
                </a:solidFill>
              </a:rPr>
              <a:t> example Code:</a:t>
            </a:r>
            <a:endParaRPr b="1" sz="2400">
              <a:solidFill>
                <a:schemeClr val="accent2"/>
              </a:solidFill>
            </a:endParaRPr>
          </a:p>
          <a:p>
            <a:pPr indent="0" lvl="0" marL="0" rtl="0" algn="l">
              <a:lnSpc>
                <a:spcPct val="100000"/>
              </a:lnSpc>
              <a:spcBef>
                <a:spcPts val="0"/>
              </a:spcBef>
              <a:spcAft>
                <a:spcPts val="0"/>
              </a:spcAft>
              <a:buNone/>
            </a:pPr>
            <a:r>
              <a:rPr lang="en" sz="2400" u="sng">
                <a:solidFill>
                  <a:schemeClr val="dk2"/>
                </a:solidFill>
                <a:latin typeface="Arial"/>
                <a:ea typeface="Arial"/>
                <a:cs typeface="Arial"/>
                <a:sym typeface="Arial"/>
                <a:hlinkClick r:id="rId3"/>
              </a:rPr>
              <a:t>CSS-Styling/</a:t>
            </a:r>
            <a:endParaRPr sz="2400"/>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1" name="Shape 751"/>
        <p:cNvGrpSpPr/>
        <p:nvPr/>
      </p:nvGrpSpPr>
      <p:grpSpPr>
        <a:xfrm>
          <a:off x="0" y="0"/>
          <a:ext cx="0" cy="0"/>
          <a:chOff x="0" y="0"/>
          <a:chExt cx="0" cy="0"/>
        </a:xfrm>
      </p:grpSpPr>
      <p:sp>
        <p:nvSpPr>
          <p:cNvPr id="752" name="Google Shape;752;p11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Inline Styling</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6" name="Shape 756"/>
        <p:cNvGrpSpPr/>
        <p:nvPr/>
      </p:nvGrpSpPr>
      <p:grpSpPr>
        <a:xfrm>
          <a:off x="0" y="0"/>
          <a:ext cx="0" cy="0"/>
          <a:chOff x="0" y="0"/>
          <a:chExt cx="0" cy="0"/>
        </a:xfrm>
      </p:grpSpPr>
      <p:sp>
        <p:nvSpPr>
          <p:cNvPr id="757" name="Google Shape;757;p1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Inline Styling</a:t>
            </a:r>
            <a:endParaRPr/>
          </a:p>
        </p:txBody>
      </p:sp>
      <p:sp>
        <p:nvSpPr>
          <p:cNvPr id="758" name="Google Shape;758;p114"/>
          <p:cNvSpPr txBox="1"/>
          <p:nvPr>
            <p:ph idx="1" type="body"/>
          </p:nvPr>
        </p:nvSpPr>
        <p:spPr>
          <a:xfrm>
            <a:off x="1666950" y="1573350"/>
            <a:ext cx="5810100" cy="112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accent2"/>
                </a:solidFill>
              </a:rPr>
              <a:t>Inline</a:t>
            </a:r>
            <a:r>
              <a:rPr b="1" lang="en" sz="2400">
                <a:solidFill>
                  <a:schemeClr val="accent2"/>
                </a:solidFill>
              </a:rPr>
              <a:t> styling example Code:</a:t>
            </a:r>
            <a:endParaRPr b="1" sz="2400">
              <a:solidFill>
                <a:schemeClr val="accent2"/>
              </a:solidFill>
            </a:endParaRPr>
          </a:p>
          <a:p>
            <a:pPr indent="0" lvl="0" marL="0" rtl="0" algn="l">
              <a:lnSpc>
                <a:spcPct val="100000"/>
              </a:lnSpc>
              <a:spcBef>
                <a:spcPts val="0"/>
              </a:spcBef>
              <a:spcAft>
                <a:spcPts val="0"/>
              </a:spcAft>
              <a:buNone/>
            </a:pPr>
            <a:r>
              <a:rPr lang="en" sz="2400" u="sng">
                <a:solidFill>
                  <a:schemeClr val="dk2"/>
                </a:solidFill>
                <a:latin typeface="Arial"/>
                <a:ea typeface="Arial"/>
                <a:cs typeface="Arial"/>
                <a:sym typeface="Arial"/>
                <a:hlinkClick r:id="rId3"/>
              </a:rPr>
              <a:t>InlineStyling.js</a:t>
            </a:r>
            <a:endParaRPr sz="2400"/>
          </a:p>
        </p:txBody>
      </p:sp>
      <p:sp>
        <p:nvSpPr>
          <p:cNvPr id="759" name="Google Shape;759;p114"/>
          <p:cNvSpPr txBox="1"/>
          <p:nvPr/>
        </p:nvSpPr>
        <p:spPr>
          <a:xfrm>
            <a:off x="208600" y="2986150"/>
            <a:ext cx="8597700" cy="96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2"/>
                </a:solidFill>
              </a:rPr>
              <a:t>List of all supported HTML attributes that can be passed along to the React element</a:t>
            </a:r>
            <a:endParaRPr b="1" sz="1600">
              <a:solidFill>
                <a:schemeClr val="accent2"/>
              </a:solidFill>
            </a:endParaRPr>
          </a:p>
          <a:p>
            <a:pPr indent="0" lvl="0" marL="0" rtl="0" algn="ctr">
              <a:spcBef>
                <a:spcPts val="0"/>
              </a:spcBef>
              <a:spcAft>
                <a:spcPts val="0"/>
              </a:spcAft>
              <a:buNone/>
            </a:pPr>
            <a:r>
              <a:rPr lang="en" sz="1750" u="sng">
                <a:solidFill>
                  <a:schemeClr val="dk2"/>
                </a:solidFill>
                <a:hlinkClick r:id="rId4"/>
              </a:rPr>
              <a:t>https://facebook.github.io/react/docs/dom-elements.html#all-supported-html-attributes</a:t>
            </a:r>
            <a:endParaRPr>
              <a:solidFill>
                <a:schemeClr val="dk2"/>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3" name="Shape 763"/>
        <p:cNvGrpSpPr/>
        <p:nvPr/>
      </p:nvGrpSpPr>
      <p:grpSpPr>
        <a:xfrm>
          <a:off x="0" y="0"/>
          <a:ext cx="0" cy="0"/>
          <a:chOff x="0" y="0"/>
          <a:chExt cx="0" cy="0"/>
        </a:xfrm>
      </p:grpSpPr>
      <p:sp>
        <p:nvSpPr>
          <p:cNvPr id="764" name="Google Shape;764;p11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Styled Component</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8" name="Shape 768"/>
        <p:cNvGrpSpPr/>
        <p:nvPr/>
      </p:nvGrpSpPr>
      <p:grpSpPr>
        <a:xfrm>
          <a:off x="0" y="0"/>
          <a:ext cx="0" cy="0"/>
          <a:chOff x="0" y="0"/>
          <a:chExt cx="0" cy="0"/>
        </a:xfrm>
      </p:grpSpPr>
      <p:sp>
        <p:nvSpPr>
          <p:cNvPr id="769" name="Google Shape;769;p1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Styled Component</a:t>
            </a:r>
            <a:endParaRPr/>
          </a:p>
        </p:txBody>
      </p:sp>
      <p:sp>
        <p:nvSpPr>
          <p:cNvPr id="770" name="Google Shape;770;p116"/>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CSS files have few issues like these are global in scope</a:t>
            </a:r>
            <a:endParaRPr/>
          </a:p>
          <a:p>
            <a:pPr indent="-342900" lvl="0" marL="457200" rtl="0" algn="l">
              <a:spcBef>
                <a:spcPts val="1600"/>
              </a:spcBef>
              <a:spcAft>
                <a:spcPts val="0"/>
              </a:spcAft>
              <a:buSzPts val="1800"/>
              <a:buChar char="●"/>
            </a:pPr>
            <a:r>
              <a:rPr lang="en"/>
              <a:t>Similar class name could cause side effects to other part of website</a:t>
            </a:r>
            <a:endParaRPr/>
          </a:p>
          <a:p>
            <a:pPr indent="-342900" lvl="0" marL="457200" rtl="0" algn="l">
              <a:spcBef>
                <a:spcPts val="1600"/>
              </a:spcBef>
              <a:spcAft>
                <a:spcPts val="0"/>
              </a:spcAft>
              <a:buSzPts val="1800"/>
              <a:buChar char="●"/>
            </a:pPr>
            <a:r>
              <a:rPr lang="en"/>
              <a:t>Inline styling though not recommended to use but it is sometimes required to make small dynamic styling</a:t>
            </a:r>
            <a:endParaRPr/>
          </a:p>
          <a:p>
            <a:pPr indent="-342900" lvl="0" marL="457200" rtl="0" algn="l">
              <a:spcBef>
                <a:spcPts val="1600"/>
              </a:spcBef>
              <a:spcAft>
                <a:spcPts val="0"/>
              </a:spcAft>
              <a:buSzPts val="1800"/>
              <a:buChar char="●"/>
            </a:pPr>
            <a:r>
              <a:rPr lang="en"/>
              <a:t>Styled components is a library that give us solution for above all</a:t>
            </a:r>
            <a:endParaRPr/>
          </a:p>
          <a:p>
            <a:pPr indent="-342900" lvl="0" marL="457200" rtl="0" algn="l">
              <a:spcBef>
                <a:spcPts val="1600"/>
              </a:spcBef>
              <a:spcAft>
                <a:spcPts val="1600"/>
              </a:spcAft>
              <a:buSzPts val="1800"/>
              <a:buChar char="●"/>
            </a:pPr>
            <a:r>
              <a:rPr lang="en"/>
              <a:t>Using style components you don’t need css files, you create styled HTML element in JS files and use them </a:t>
            </a:r>
            <a:r>
              <a:rPr lang="en"/>
              <a:t>wherever</a:t>
            </a:r>
            <a:r>
              <a:rPr lang="en"/>
              <a:t> you need them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Google Shape;775;p1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Styled Component</a:t>
            </a:r>
            <a:endParaRPr/>
          </a:p>
        </p:txBody>
      </p:sp>
      <p:sp>
        <p:nvSpPr>
          <p:cNvPr id="776" name="Google Shape;776;p117"/>
          <p:cNvSpPr txBox="1"/>
          <p:nvPr>
            <p:ph idx="1" type="body"/>
          </p:nvPr>
        </p:nvSpPr>
        <p:spPr>
          <a:xfrm>
            <a:off x="1541975" y="1573350"/>
            <a:ext cx="5935200" cy="112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accent2"/>
                </a:solidFill>
              </a:rPr>
              <a:t>Styled Component </a:t>
            </a:r>
            <a:r>
              <a:rPr b="1" lang="en" sz="2400">
                <a:solidFill>
                  <a:schemeClr val="accent2"/>
                </a:solidFill>
              </a:rPr>
              <a:t>example Code:</a:t>
            </a:r>
            <a:endParaRPr b="1" sz="2400">
              <a:solidFill>
                <a:schemeClr val="accent2"/>
              </a:solidFill>
            </a:endParaRPr>
          </a:p>
          <a:p>
            <a:pPr indent="0" lvl="0" marL="0" rtl="0" algn="l">
              <a:lnSpc>
                <a:spcPct val="100000"/>
              </a:lnSpc>
              <a:spcBef>
                <a:spcPts val="0"/>
              </a:spcBef>
              <a:spcAft>
                <a:spcPts val="0"/>
              </a:spcAft>
              <a:buNone/>
            </a:pPr>
            <a:r>
              <a:rPr lang="en" sz="2400" u="sng">
                <a:solidFill>
                  <a:schemeClr val="dk2"/>
                </a:solidFill>
                <a:latin typeface="Arial"/>
                <a:ea typeface="Arial"/>
                <a:cs typeface="Arial"/>
                <a:sym typeface="Arial"/>
                <a:hlinkClick r:id="rId3"/>
              </a:rPr>
              <a:t>CSS-Styling/</a:t>
            </a:r>
            <a:r>
              <a:rPr lang="en" sz="2400" u="sng">
                <a:solidFill>
                  <a:schemeClr val="dk2"/>
                </a:solidFill>
                <a:latin typeface="Arial"/>
                <a:ea typeface="Arial"/>
                <a:cs typeface="Arial"/>
                <a:sym typeface="Arial"/>
                <a:hlinkClick r:id="rId4"/>
              </a:rPr>
              <a:t>styled-component-example.js</a:t>
            </a:r>
            <a:endParaRPr sz="2400"/>
          </a:p>
        </p:txBody>
      </p:sp>
      <p:sp>
        <p:nvSpPr>
          <p:cNvPr id="777" name="Google Shape;777;p117"/>
          <p:cNvSpPr txBox="1"/>
          <p:nvPr/>
        </p:nvSpPr>
        <p:spPr>
          <a:xfrm>
            <a:off x="1487250" y="3688850"/>
            <a:ext cx="6169500" cy="453600"/>
          </a:xfrm>
          <a:prstGeom prst="rect">
            <a:avLst/>
          </a:prstGeom>
          <a:solidFill>
            <a:srgbClr val="000000"/>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600">
                <a:solidFill>
                  <a:srgbClr val="00FF00"/>
                </a:solidFill>
              </a:rPr>
              <a:t>aamir@ap-linux:~$</a:t>
            </a:r>
            <a:r>
              <a:rPr b="1" lang="en" sz="1600">
                <a:solidFill>
                  <a:srgbClr val="FFFFFF"/>
                </a:solidFill>
              </a:rPr>
              <a:t> npm install </a:t>
            </a:r>
            <a:r>
              <a:rPr b="1" lang="en" sz="1600">
                <a:solidFill>
                  <a:srgbClr val="FFFFFF"/>
                </a:solidFill>
              </a:rPr>
              <a:t>styled-components</a:t>
            </a:r>
            <a:endParaRPr sz="1200">
              <a:solidFill>
                <a:srgbClr val="FFFFFF"/>
              </a:solidFill>
            </a:endParaRPr>
          </a:p>
        </p:txBody>
      </p:sp>
      <p:sp>
        <p:nvSpPr>
          <p:cNvPr id="778" name="Google Shape;778;p117"/>
          <p:cNvSpPr txBox="1"/>
          <p:nvPr/>
        </p:nvSpPr>
        <p:spPr>
          <a:xfrm>
            <a:off x="330888" y="3229825"/>
            <a:ext cx="4322400" cy="35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solidFill>
                  <a:schemeClr val="dk2"/>
                </a:solidFill>
                <a:latin typeface="Roboto"/>
                <a:ea typeface="Roboto"/>
                <a:cs typeface="Roboto"/>
                <a:sym typeface="Roboto"/>
              </a:rPr>
              <a:t>To install </a:t>
            </a:r>
            <a:r>
              <a:rPr b="1" lang="en" sz="1800">
                <a:solidFill>
                  <a:schemeClr val="dk2"/>
                </a:solidFill>
                <a:latin typeface="Roboto"/>
                <a:ea typeface="Roboto"/>
                <a:cs typeface="Roboto"/>
                <a:sym typeface="Roboto"/>
              </a:rPr>
              <a:t>styled-components</a:t>
            </a:r>
            <a:endParaRPr b="1">
              <a:solidFill>
                <a:schemeClr val="dk2"/>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Google Shape;783;p118"/>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Images in React</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7" name="Shape 787"/>
        <p:cNvGrpSpPr/>
        <p:nvPr/>
      </p:nvGrpSpPr>
      <p:grpSpPr>
        <a:xfrm>
          <a:off x="0" y="0"/>
          <a:ext cx="0" cy="0"/>
          <a:chOff x="0" y="0"/>
          <a:chExt cx="0" cy="0"/>
        </a:xfrm>
      </p:grpSpPr>
      <p:sp>
        <p:nvSpPr>
          <p:cNvPr id="788" name="Google Shape;788;p1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Images</a:t>
            </a:r>
            <a:endParaRPr/>
          </a:p>
        </p:txBody>
      </p:sp>
      <p:sp>
        <p:nvSpPr>
          <p:cNvPr id="789" name="Google Shape;789;p119"/>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Rendering images in a react is little different</a:t>
            </a:r>
            <a:endParaRPr/>
          </a:p>
          <a:p>
            <a:pPr indent="-342900" lvl="0" marL="457200" rtl="0" algn="l">
              <a:spcBef>
                <a:spcPts val="0"/>
              </a:spcBef>
              <a:spcAft>
                <a:spcPts val="0"/>
              </a:spcAft>
              <a:buSzPts val="1800"/>
              <a:buChar char="●"/>
            </a:pPr>
            <a:r>
              <a:rPr lang="en"/>
              <a:t>In HTML you write </a:t>
            </a:r>
            <a:endParaRPr/>
          </a:p>
          <a:p>
            <a:pPr indent="0" lvl="0" marL="0" rtl="0" algn="ctr">
              <a:spcBef>
                <a:spcPts val="1000"/>
              </a:spcBef>
              <a:spcAft>
                <a:spcPts val="0"/>
              </a:spcAft>
              <a:buNone/>
            </a:pPr>
            <a:r>
              <a:rPr lang="en" sz="1600">
                <a:solidFill>
                  <a:srgbClr val="0000CD"/>
                </a:solidFill>
                <a:highlight>
                  <a:srgbClr val="FFFFFF"/>
                </a:highlight>
                <a:latin typeface="Courier New"/>
                <a:ea typeface="Courier New"/>
                <a:cs typeface="Courier New"/>
                <a:sym typeface="Courier New"/>
              </a:rPr>
              <a:t>&lt;</a:t>
            </a:r>
            <a:r>
              <a:rPr lang="en" sz="1600">
                <a:solidFill>
                  <a:srgbClr val="A52A2A"/>
                </a:solidFill>
                <a:highlight>
                  <a:srgbClr val="FFFFFF"/>
                </a:highlight>
                <a:latin typeface="Courier New"/>
                <a:ea typeface="Courier New"/>
                <a:cs typeface="Courier New"/>
                <a:sym typeface="Courier New"/>
              </a:rPr>
              <a:t>img</a:t>
            </a:r>
            <a:r>
              <a:rPr lang="en" sz="1600">
                <a:solidFill>
                  <a:srgbClr val="FF0000"/>
                </a:solidFill>
                <a:highlight>
                  <a:srgbClr val="FFFFFF"/>
                </a:highlight>
                <a:latin typeface="Courier New"/>
                <a:ea typeface="Courier New"/>
                <a:cs typeface="Courier New"/>
                <a:sym typeface="Courier New"/>
              </a:rPr>
              <a:t> src</a:t>
            </a:r>
            <a:r>
              <a:rPr lang="en" sz="1600">
                <a:solidFill>
                  <a:srgbClr val="0000CD"/>
                </a:solidFill>
                <a:highlight>
                  <a:srgbClr val="FFFFFF"/>
                </a:highlight>
                <a:latin typeface="Courier New"/>
                <a:ea typeface="Courier New"/>
                <a:cs typeface="Courier New"/>
                <a:sym typeface="Courier New"/>
              </a:rPr>
              <a:t>="smiley.gif"</a:t>
            </a:r>
            <a:r>
              <a:rPr lang="en" sz="1600">
                <a:solidFill>
                  <a:srgbClr val="FF0000"/>
                </a:solidFill>
                <a:highlight>
                  <a:srgbClr val="FFFFFF"/>
                </a:highlight>
                <a:latin typeface="Courier New"/>
                <a:ea typeface="Courier New"/>
                <a:cs typeface="Courier New"/>
                <a:sym typeface="Courier New"/>
              </a:rPr>
              <a:t> alt</a:t>
            </a:r>
            <a:r>
              <a:rPr lang="en" sz="1600">
                <a:solidFill>
                  <a:srgbClr val="0000CD"/>
                </a:solidFill>
                <a:highlight>
                  <a:srgbClr val="FFFFFF"/>
                </a:highlight>
                <a:latin typeface="Courier New"/>
                <a:ea typeface="Courier New"/>
                <a:cs typeface="Courier New"/>
                <a:sym typeface="Courier New"/>
              </a:rPr>
              <a:t>="Smiley face"</a:t>
            </a:r>
            <a:r>
              <a:rPr lang="en" sz="1600">
                <a:solidFill>
                  <a:srgbClr val="FF0000"/>
                </a:solidFill>
                <a:highlight>
                  <a:srgbClr val="FFFFFF"/>
                </a:highlight>
                <a:latin typeface="Courier New"/>
                <a:ea typeface="Courier New"/>
                <a:cs typeface="Courier New"/>
                <a:sym typeface="Courier New"/>
              </a:rPr>
              <a:t> height</a:t>
            </a:r>
            <a:r>
              <a:rPr lang="en" sz="1600">
                <a:solidFill>
                  <a:srgbClr val="0000CD"/>
                </a:solidFill>
                <a:highlight>
                  <a:srgbClr val="FFFFFF"/>
                </a:highlight>
                <a:latin typeface="Courier New"/>
                <a:ea typeface="Courier New"/>
                <a:cs typeface="Courier New"/>
                <a:sym typeface="Courier New"/>
              </a:rPr>
              <a:t>="42"</a:t>
            </a:r>
            <a:r>
              <a:rPr lang="en" sz="1600">
                <a:solidFill>
                  <a:srgbClr val="FF0000"/>
                </a:solidFill>
                <a:highlight>
                  <a:srgbClr val="FFFFFF"/>
                </a:highlight>
                <a:latin typeface="Courier New"/>
                <a:ea typeface="Courier New"/>
                <a:cs typeface="Courier New"/>
                <a:sym typeface="Courier New"/>
              </a:rPr>
              <a:t> width</a:t>
            </a:r>
            <a:r>
              <a:rPr lang="en" sz="1600">
                <a:solidFill>
                  <a:srgbClr val="0000CD"/>
                </a:solidFill>
                <a:highlight>
                  <a:srgbClr val="FFFFFF"/>
                </a:highlight>
                <a:latin typeface="Courier New"/>
                <a:ea typeface="Courier New"/>
                <a:cs typeface="Courier New"/>
                <a:sym typeface="Courier New"/>
              </a:rPr>
              <a:t>="42"&gt;</a:t>
            </a:r>
            <a:endParaRPr sz="1600"/>
          </a:p>
          <a:p>
            <a:pPr indent="-342900" lvl="0" marL="457200" rtl="0" algn="l">
              <a:spcBef>
                <a:spcPts val="1000"/>
              </a:spcBef>
              <a:spcAft>
                <a:spcPts val="0"/>
              </a:spcAft>
              <a:buSzPts val="1800"/>
              <a:buChar char="●"/>
            </a:pPr>
            <a:r>
              <a:rPr lang="en"/>
              <a:t>In React you have to import a file right in a JavaScript module</a:t>
            </a:r>
            <a:endParaRPr/>
          </a:p>
          <a:p>
            <a:pPr indent="-342900" lvl="0" marL="457200" rtl="0" algn="l">
              <a:spcBef>
                <a:spcPts val="1000"/>
              </a:spcBef>
              <a:spcAft>
                <a:spcPts val="0"/>
              </a:spcAft>
              <a:buSzPts val="1800"/>
              <a:buChar char="●"/>
            </a:pPr>
            <a:r>
              <a:rPr lang="en"/>
              <a:t>This tells webpack to include that file in the bundle. During the project star</a:t>
            </a:r>
            <a:endParaRPr/>
          </a:p>
        </p:txBody>
      </p:sp>
      <p:sp>
        <p:nvSpPr>
          <p:cNvPr id="790" name="Google Shape;790;p119"/>
          <p:cNvSpPr txBox="1"/>
          <p:nvPr>
            <p:ph idx="1" type="body"/>
          </p:nvPr>
        </p:nvSpPr>
        <p:spPr>
          <a:xfrm>
            <a:off x="1541975" y="3706950"/>
            <a:ext cx="5935200" cy="112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accent2"/>
                </a:solidFill>
              </a:rPr>
              <a:t>img tag</a:t>
            </a:r>
            <a:r>
              <a:rPr b="1" lang="en" sz="2400">
                <a:solidFill>
                  <a:schemeClr val="accent2"/>
                </a:solidFill>
              </a:rPr>
              <a:t> example Code:</a:t>
            </a:r>
            <a:endParaRPr b="1" sz="2400">
              <a:solidFill>
                <a:schemeClr val="accent2"/>
              </a:solidFill>
            </a:endParaRPr>
          </a:p>
          <a:p>
            <a:pPr indent="0" lvl="0" marL="0" rtl="0" algn="l">
              <a:lnSpc>
                <a:spcPct val="100000"/>
              </a:lnSpc>
              <a:spcBef>
                <a:spcPts val="0"/>
              </a:spcBef>
              <a:spcAft>
                <a:spcPts val="0"/>
              </a:spcAft>
              <a:buNone/>
            </a:pPr>
            <a:r>
              <a:rPr lang="en" sz="2400" u="sng">
                <a:solidFill>
                  <a:schemeClr val="dk2"/>
                </a:solidFill>
                <a:latin typeface="Arial"/>
                <a:ea typeface="Arial"/>
                <a:cs typeface="Arial"/>
                <a:sym typeface="Arial"/>
                <a:hlinkClick r:id="rId3"/>
              </a:rPr>
              <a:t>CSS-Styling/imgTagExample.js</a:t>
            </a:r>
            <a:endParaRPr sz="2400"/>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4" name="Shape 794"/>
        <p:cNvGrpSpPr/>
        <p:nvPr/>
      </p:nvGrpSpPr>
      <p:grpSpPr>
        <a:xfrm>
          <a:off x="0" y="0"/>
          <a:ext cx="0" cy="0"/>
          <a:chOff x="0" y="0"/>
          <a:chExt cx="0" cy="0"/>
        </a:xfrm>
      </p:grpSpPr>
      <p:sp>
        <p:nvSpPr>
          <p:cNvPr id="795" name="Google Shape;795;p120"/>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Lifecycle Events</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9" name="Shape 799"/>
        <p:cNvGrpSpPr/>
        <p:nvPr/>
      </p:nvGrpSpPr>
      <p:grpSpPr>
        <a:xfrm>
          <a:off x="0" y="0"/>
          <a:ext cx="0" cy="0"/>
          <a:chOff x="0" y="0"/>
          <a:chExt cx="0" cy="0"/>
        </a:xfrm>
      </p:grpSpPr>
      <p:sp>
        <p:nvSpPr>
          <p:cNvPr id="800" name="Google Shape;800;p1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Lifecycle Events</a:t>
            </a:r>
            <a:endParaRPr/>
          </a:p>
        </p:txBody>
      </p:sp>
      <p:sp>
        <p:nvSpPr>
          <p:cNvPr id="801" name="Google Shape;801;p121"/>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When developing in React, every Component follows a cycle from </a:t>
            </a:r>
            <a:endParaRPr/>
          </a:p>
          <a:p>
            <a:pPr indent="-317500" lvl="1" marL="914400" rtl="0" algn="l">
              <a:spcBef>
                <a:spcPts val="1600"/>
              </a:spcBef>
              <a:spcAft>
                <a:spcPts val="0"/>
              </a:spcAft>
              <a:buSzPts val="1400"/>
              <a:buChar char="○"/>
            </a:pPr>
            <a:r>
              <a:rPr lang="en"/>
              <a:t>When it’s created and Mounted on the DOM</a:t>
            </a:r>
            <a:endParaRPr/>
          </a:p>
          <a:p>
            <a:pPr indent="-317500" lvl="1" marL="914400" rtl="0" algn="l">
              <a:spcBef>
                <a:spcPts val="1600"/>
              </a:spcBef>
              <a:spcAft>
                <a:spcPts val="0"/>
              </a:spcAft>
              <a:buSzPts val="1400"/>
              <a:buChar char="○"/>
            </a:pPr>
            <a:r>
              <a:rPr lang="en"/>
              <a:t>Got updated during </a:t>
            </a:r>
            <a:r>
              <a:rPr lang="en"/>
              <a:t>its</a:t>
            </a:r>
            <a:r>
              <a:rPr lang="en"/>
              <a:t> presence on DOM</a:t>
            </a:r>
            <a:endParaRPr/>
          </a:p>
          <a:p>
            <a:pPr indent="-317500" lvl="1" marL="914400" rtl="0" algn="l">
              <a:spcBef>
                <a:spcPts val="1600"/>
              </a:spcBef>
              <a:spcAft>
                <a:spcPts val="0"/>
              </a:spcAft>
              <a:buSzPts val="1400"/>
              <a:buChar char="○"/>
            </a:pPr>
            <a:r>
              <a:rPr lang="en"/>
              <a:t>To when it is unmounted from DOM and destroyed</a:t>
            </a:r>
            <a:endParaRPr/>
          </a:p>
          <a:p>
            <a:pPr indent="-342900" lvl="0" marL="457200" rtl="0" algn="l">
              <a:spcBef>
                <a:spcPts val="1600"/>
              </a:spcBef>
              <a:spcAft>
                <a:spcPts val="1600"/>
              </a:spcAft>
              <a:buSzPts val="1800"/>
              <a:buChar char="●"/>
            </a:pPr>
            <a:r>
              <a:rPr lang="en"/>
              <a:t>This is what we refer to as the Component lifecycle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Compositional model</a:t>
            </a:r>
            <a:endParaRPr/>
          </a:p>
        </p:txBody>
      </p:sp>
      <p:sp>
        <p:nvSpPr>
          <p:cNvPr id="135" name="Google Shape;135;p23"/>
          <p:cNvSpPr txBox="1"/>
          <p:nvPr>
            <p:ph idx="1" type="body"/>
          </p:nvPr>
        </p:nvSpPr>
        <p:spPr>
          <a:xfrm>
            <a:off x="247225" y="1452626"/>
            <a:ext cx="8368200" cy="83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Similarly, the simple getTwitterUserPic function to return url for user twitter profile picture:</a:t>
            </a:r>
            <a:endParaRPr/>
          </a:p>
          <a:p>
            <a:pPr indent="0" lvl="0" marL="0" rtl="0" algn="l">
              <a:spcBef>
                <a:spcPts val="1000"/>
              </a:spcBef>
              <a:spcAft>
                <a:spcPts val="1000"/>
              </a:spcAft>
              <a:buNone/>
            </a:pPr>
            <a:r>
              <a:t/>
            </a:r>
            <a:endParaRPr/>
          </a:p>
        </p:txBody>
      </p:sp>
      <p:sp>
        <p:nvSpPr>
          <p:cNvPr id="136" name="Google Shape;136;p23"/>
          <p:cNvSpPr txBox="1"/>
          <p:nvPr/>
        </p:nvSpPr>
        <p:spPr>
          <a:xfrm>
            <a:off x="618300" y="2412600"/>
            <a:ext cx="7907400" cy="11826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600">
                <a:solidFill>
                  <a:srgbClr val="0000FF"/>
                </a:solidFill>
                <a:highlight>
                  <a:srgbClr val="FFFFFF"/>
                </a:highlight>
                <a:latin typeface="Courier New"/>
                <a:ea typeface="Courier New"/>
                <a:cs typeface="Courier New"/>
                <a:sym typeface="Courier New"/>
              </a:rPr>
              <a:t>function</a:t>
            </a:r>
            <a:r>
              <a:rPr lang="en" sz="1600">
                <a:highlight>
                  <a:srgbClr val="FFFFFF"/>
                </a:highlight>
                <a:latin typeface="Courier New"/>
                <a:ea typeface="Courier New"/>
                <a:cs typeface="Courier New"/>
                <a:sym typeface="Courier New"/>
              </a:rPr>
              <a:t> getTwitterUserDP (username) {</a:t>
            </a:r>
            <a:endParaRPr sz="16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highlight>
                  <a:srgbClr val="FFFFFF"/>
                </a:highlight>
                <a:latin typeface="Courier New"/>
                <a:ea typeface="Courier New"/>
                <a:cs typeface="Courier New"/>
                <a:sym typeface="Courier New"/>
              </a:rPr>
              <a:t>   </a:t>
            </a:r>
            <a:r>
              <a:rPr lang="en" sz="1600">
                <a:solidFill>
                  <a:srgbClr val="0000FF"/>
                </a:solidFill>
                <a:highlight>
                  <a:srgbClr val="FFFFFF"/>
                </a:highlight>
                <a:latin typeface="Courier New"/>
                <a:ea typeface="Courier New"/>
                <a:cs typeface="Courier New"/>
                <a:sym typeface="Courier New"/>
              </a:rPr>
              <a:t>return</a:t>
            </a:r>
            <a:r>
              <a:rPr lang="en" sz="1600">
                <a:highlight>
                  <a:srgbClr val="FFFFFF"/>
                </a:highlight>
                <a:latin typeface="Courier New"/>
                <a:ea typeface="Courier New"/>
                <a:cs typeface="Courier New"/>
                <a:sym typeface="Courier New"/>
              </a:rPr>
              <a:t> ‘https:</a:t>
            </a:r>
            <a:r>
              <a:rPr lang="en" sz="1600">
                <a:solidFill>
                  <a:srgbClr val="008000"/>
                </a:solidFill>
                <a:highlight>
                  <a:srgbClr val="FFFFFF"/>
                </a:highlight>
                <a:latin typeface="Courier New"/>
                <a:ea typeface="Courier New"/>
                <a:cs typeface="Courier New"/>
                <a:sym typeface="Courier New"/>
              </a:rPr>
              <a:t>//avatars.io/twitter/’ + username + ‘/medium'</a:t>
            </a:r>
            <a:endParaRPr sz="160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highlight>
                  <a:srgbClr val="FFFFFF"/>
                </a:highlight>
                <a:latin typeface="Courier New"/>
                <a:ea typeface="Courier New"/>
                <a:cs typeface="Courier New"/>
                <a:sym typeface="Courier New"/>
              </a:rPr>
              <a:t>}</a:t>
            </a:r>
            <a:endParaRPr sz="16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00">
              <a:solidFill>
                <a:srgbClr val="0000FF"/>
              </a:solidFill>
              <a:highlight>
                <a:srgbClr val="FFFFFF"/>
              </a:highlight>
              <a:latin typeface="Courier New"/>
              <a:ea typeface="Courier New"/>
              <a:cs typeface="Courier New"/>
              <a:sym typeface="Courier New"/>
            </a:endParaRPr>
          </a:p>
        </p:txBody>
      </p:sp>
      <p:sp>
        <p:nvSpPr>
          <p:cNvPr id="137" name="Google Shape;137;p23"/>
          <p:cNvSpPr txBox="1"/>
          <p:nvPr>
            <p:ph idx="1" type="body"/>
          </p:nvPr>
        </p:nvSpPr>
        <p:spPr>
          <a:xfrm>
            <a:off x="1558800" y="3656575"/>
            <a:ext cx="6026400" cy="8064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3600">
                <a:solidFill>
                  <a:schemeClr val="accent2"/>
                </a:solidFill>
              </a:rPr>
              <a:t>Another</a:t>
            </a:r>
            <a:r>
              <a:rPr lang="en" sz="3600">
                <a:solidFill>
                  <a:schemeClr val="accent2"/>
                </a:solidFill>
              </a:rPr>
              <a:t> very simple function</a:t>
            </a:r>
            <a:endParaRPr sz="3600">
              <a:solidFill>
                <a:schemeClr val="accent2"/>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5" name="Shape 805"/>
        <p:cNvGrpSpPr/>
        <p:nvPr/>
      </p:nvGrpSpPr>
      <p:grpSpPr>
        <a:xfrm>
          <a:off x="0" y="0"/>
          <a:ext cx="0" cy="0"/>
          <a:chOff x="0" y="0"/>
          <a:chExt cx="0" cy="0"/>
        </a:xfrm>
      </p:grpSpPr>
      <p:sp>
        <p:nvSpPr>
          <p:cNvPr id="806" name="Google Shape;806;p1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Lifecycle Events</a:t>
            </a:r>
            <a:endParaRPr/>
          </a:p>
        </p:txBody>
      </p:sp>
      <p:sp>
        <p:nvSpPr>
          <p:cNvPr id="807" name="Google Shape;807;p122"/>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React component which extends React.Component goes through the following phases:</a:t>
            </a:r>
            <a:endParaRPr/>
          </a:p>
          <a:p>
            <a:pPr indent="-317500" lvl="1" marL="914400" rtl="0" algn="l">
              <a:spcBef>
                <a:spcPts val="1600"/>
              </a:spcBef>
              <a:spcAft>
                <a:spcPts val="0"/>
              </a:spcAft>
              <a:buSzPts val="1400"/>
              <a:buChar char="○"/>
            </a:pPr>
            <a:r>
              <a:rPr lang="en"/>
              <a:t>Mounting</a:t>
            </a:r>
            <a:endParaRPr/>
          </a:p>
          <a:p>
            <a:pPr indent="-317500" lvl="1" marL="914400" rtl="0" algn="l">
              <a:spcBef>
                <a:spcPts val="1600"/>
              </a:spcBef>
              <a:spcAft>
                <a:spcPts val="0"/>
              </a:spcAft>
              <a:buSzPts val="1400"/>
              <a:buChar char="○"/>
            </a:pPr>
            <a:r>
              <a:rPr lang="en"/>
              <a:t>Updating</a:t>
            </a:r>
            <a:endParaRPr/>
          </a:p>
          <a:p>
            <a:pPr indent="-317500" lvl="1" marL="914400" rtl="0" algn="l">
              <a:spcBef>
                <a:spcPts val="1600"/>
              </a:spcBef>
              <a:spcAft>
                <a:spcPts val="0"/>
              </a:spcAft>
              <a:buSzPts val="1400"/>
              <a:buChar char="○"/>
            </a:pPr>
            <a:r>
              <a:rPr lang="en"/>
              <a:t>Unmounting</a:t>
            </a:r>
            <a:endParaRPr/>
          </a:p>
          <a:p>
            <a:pPr indent="-342900" lvl="0" marL="457200" rtl="0" algn="l">
              <a:spcBef>
                <a:spcPts val="1600"/>
              </a:spcBef>
              <a:spcAft>
                <a:spcPts val="1600"/>
              </a:spcAft>
              <a:buSzPts val="1800"/>
              <a:buChar char="●"/>
            </a:pPr>
            <a:r>
              <a:rPr lang="en"/>
              <a:t>React offer us  various methods which are invoked at different phases of the lifecycle of a component.</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1" name="Shape 811"/>
        <p:cNvGrpSpPr/>
        <p:nvPr/>
      </p:nvGrpSpPr>
      <p:grpSpPr>
        <a:xfrm>
          <a:off x="0" y="0"/>
          <a:ext cx="0" cy="0"/>
          <a:chOff x="0" y="0"/>
          <a:chExt cx="0" cy="0"/>
        </a:xfrm>
      </p:grpSpPr>
      <p:sp>
        <p:nvSpPr>
          <p:cNvPr id="812" name="Google Shape;812;p1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Lifecycle Events</a:t>
            </a:r>
            <a:endParaRPr/>
          </a:p>
        </p:txBody>
      </p:sp>
      <p:sp>
        <p:nvSpPr>
          <p:cNvPr id="813" name="Google Shape;813;p123"/>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Mounting phase is initialization of the component when the instance of the component is being created and inserted into the DOM</a:t>
            </a:r>
            <a:endParaRPr/>
          </a:p>
          <a:p>
            <a:pPr indent="-342900" lvl="0" marL="457200" rtl="0" algn="l">
              <a:spcBef>
                <a:spcPts val="1600"/>
              </a:spcBef>
              <a:spcAft>
                <a:spcPts val="0"/>
              </a:spcAft>
              <a:buSzPts val="1800"/>
              <a:buChar char="●"/>
            </a:pPr>
            <a:r>
              <a:rPr lang="en"/>
              <a:t>Updating phase comes when </a:t>
            </a:r>
            <a:r>
              <a:rPr lang="en"/>
              <a:t>component is re-rendered due to change in props or state etc</a:t>
            </a:r>
            <a:endParaRPr/>
          </a:p>
          <a:p>
            <a:pPr indent="-342900" lvl="0" marL="457200" rtl="0" algn="l">
              <a:spcBef>
                <a:spcPts val="1600"/>
              </a:spcBef>
              <a:spcAft>
                <a:spcPts val="1600"/>
              </a:spcAft>
              <a:buSzPts val="1800"/>
              <a:buChar char="●"/>
            </a:pPr>
            <a:r>
              <a:rPr lang="en"/>
              <a:t>Unmounting phase is when unmounting or removal of component from the DOM</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7" name="Shape 817"/>
        <p:cNvGrpSpPr/>
        <p:nvPr/>
      </p:nvGrpSpPr>
      <p:grpSpPr>
        <a:xfrm>
          <a:off x="0" y="0"/>
          <a:ext cx="0" cy="0"/>
          <a:chOff x="0" y="0"/>
          <a:chExt cx="0" cy="0"/>
        </a:xfrm>
      </p:grpSpPr>
      <p:sp>
        <p:nvSpPr>
          <p:cNvPr id="818" name="Google Shape;818;p12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Why lifecycle events?</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2" name="Shape 822"/>
        <p:cNvGrpSpPr/>
        <p:nvPr/>
      </p:nvGrpSpPr>
      <p:grpSpPr>
        <a:xfrm>
          <a:off x="0" y="0"/>
          <a:ext cx="0" cy="0"/>
          <a:chOff x="0" y="0"/>
          <a:chExt cx="0" cy="0"/>
        </a:xfrm>
      </p:grpSpPr>
      <p:sp>
        <p:nvSpPr>
          <p:cNvPr id="823" name="Google Shape;823;p1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lifecycle events?</a:t>
            </a:r>
            <a:endParaRPr/>
          </a:p>
        </p:txBody>
      </p:sp>
      <p:sp>
        <p:nvSpPr>
          <p:cNvPr id="824" name="Google Shape;824;p125"/>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Render method should be pure and should not have any side effects</a:t>
            </a:r>
            <a:endParaRPr/>
          </a:p>
          <a:p>
            <a:pPr indent="-342900" lvl="0" marL="457200" rtl="0" algn="l">
              <a:spcBef>
                <a:spcPts val="1600"/>
              </a:spcBef>
              <a:spcAft>
                <a:spcPts val="0"/>
              </a:spcAft>
              <a:buSzPts val="1800"/>
              <a:buChar char="●"/>
            </a:pPr>
            <a:r>
              <a:rPr lang="en"/>
              <a:t>Pure method means you get the same output every time when provided same input. </a:t>
            </a:r>
            <a:endParaRPr/>
          </a:p>
          <a:p>
            <a:pPr indent="-342900" lvl="0" marL="457200" rtl="0" algn="l">
              <a:spcBef>
                <a:spcPts val="1600"/>
              </a:spcBef>
              <a:spcAft>
                <a:spcPts val="1600"/>
              </a:spcAft>
              <a:buSzPts val="1800"/>
              <a:buChar char="●"/>
            </a:pPr>
            <a:r>
              <a:rPr lang="en"/>
              <a:t>Component’s render() function should be pure, meaning that it does not modify component state</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8" name="Shape 828"/>
        <p:cNvGrpSpPr/>
        <p:nvPr/>
      </p:nvGrpSpPr>
      <p:grpSpPr>
        <a:xfrm>
          <a:off x="0" y="0"/>
          <a:ext cx="0" cy="0"/>
          <a:chOff x="0" y="0"/>
          <a:chExt cx="0" cy="0"/>
        </a:xfrm>
      </p:grpSpPr>
      <p:sp>
        <p:nvSpPr>
          <p:cNvPr id="829" name="Google Shape;829;p1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lifecycle events?</a:t>
            </a:r>
            <a:endParaRPr/>
          </a:p>
        </p:txBody>
      </p:sp>
      <p:sp>
        <p:nvSpPr>
          <p:cNvPr id="830" name="Google Shape;830;p126"/>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render() Is meant for Rendering, Only!</a:t>
            </a:r>
            <a:endParaRPr/>
          </a:p>
          <a:p>
            <a:pPr indent="-342900" lvl="0" marL="457200" rtl="0" algn="l">
              <a:spcBef>
                <a:spcPts val="1600"/>
              </a:spcBef>
              <a:spcAft>
                <a:spcPts val="0"/>
              </a:spcAft>
              <a:buSzPts val="1800"/>
              <a:buChar char="●"/>
            </a:pPr>
            <a:r>
              <a:rPr lang="en"/>
              <a:t>As we said its pure and should return same result when provided same input so that means should not make </a:t>
            </a:r>
            <a:endParaRPr/>
          </a:p>
          <a:p>
            <a:pPr indent="-317500" lvl="1" marL="914400" rtl="0" algn="l">
              <a:spcBef>
                <a:spcPts val="1600"/>
              </a:spcBef>
              <a:spcAft>
                <a:spcPts val="0"/>
              </a:spcAft>
              <a:buSzPts val="1400"/>
              <a:buChar char="○"/>
            </a:pPr>
            <a:r>
              <a:rPr lang="en"/>
              <a:t>Any HTTP requests</a:t>
            </a:r>
            <a:endParaRPr/>
          </a:p>
          <a:p>
            <a:pPr indent="-317500" lvl="1" marL="914400" rtl="0" algn="l">
              <a:spcBef>
                <a:spcPts val="1600"/>
              </a:spcBef>
              <a:spcAft>
                <a:spcPts val="0"/>
              </a:spcAft>
              <a:buSzPts val="1400"/>
              <a:buChar char="○"/>
            </a:pPr>
            <a:r>
              <a:rPr lang="en"/>
              <a:t>Fetch data that's used to display the content</a:t>
            </a:r>
            <a:endParaRPr/>
          </a:p>
          <a:p>
            <a:pPr indent="-317500" lvl="1" marL="914400" rtl="0" algn="l">
              <a:spcBef>
                <a:spcPts val="1600"/>
              </a:spcBef>
              <a:spcAft>
                <a:spcPts val="0"/>
              </a:spcAft>
              <a:buSzPts val="1400"/>
              <a:buChar char="○"/>
            </a:pPr>
            <a:r>
              <a:rPr lang="en"/>
              <a:t>Modify the DOM</a:t>
            </a:r>
            <a:endParaRPr/>
          </a:p>
          <a:p>
            <a:pPr indent="-317500" lvl="1" marL="914400" rtl="0" algn="l">
              <a:spcBef>
                <a:spcPts val="1600"/>
              </a:spcBef>
              <a:spcAft>
                <a:spcPts val="1600"/>
              </a:spcAft>
              <a:buSzPts val="1400"/>
              <a:buChar char="○"/>
            </a:pPr>
            <a:r>
              <a:rPr lang="en"/>
              <a:t>Or call any function that does the above 3</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4" name="Shape 834"/>
        <p:cNvGrpSpPr/>
        <p:nvPr/>
      </p:nvGrpSpPr>
      <p:grpSpPr>
        <a:xfrm>
          <a:off x="0" y="0"/>
          <a:ext cx="0" cy="0"/>
          <a:chOff x="0" y="0"/>
          <a:chExt cx="0" cy="0"/>
        </a:xfrm>
      </p:grpSpPr>
      <p:sp>
        <p:nvSpPr>
          <p:cNvPr id="835" name="Google Shape;835;p1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Lifecycle Events</a:t>
            </a:r>
            <a:endParaRPr/>
          </a:p>
        </p:txBody>
      </p:sp>
      <p:sp>
        <p:nvSpPr>
          <p:cNvPr id="836" name="Google Shape;836;p127"/>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are special methods bound to the particular component INSTANCE</a:t>
            </a:r>
            <a:endParaRPr/>
          </a:p>
          <a:p>
            <a:pPr indent="-342900" lvl="0" marL="457200" rtl="0" algn="l">
              <a:spcBef>
                <a:spcPts val="1600"/>
              </a:spcBef>
              <a:spcAft>
                <a:spcPts val="0"/>
              </a:spcAft>
              <a:buSzPts val="1800"/>
              <a:buChar char="●"/>
            </a:pPr>
            <a:r>
              <a:rPr lang="en"/>
              <a:t>Those method triggered on some certain time during component lifecycle</a:t>
            </a:r>
            <a:endParaRPr/>
          </a:p>
          <a:p>
            <a:pPr indent="-342900" lvl="0" marL="457200" rtl="0" algn="l">
              <a:spcBef>
                <a:spcPts val="1600"/>
              </a:spcBef>
              <a:spcAft>
                <a:spcPts val="1600"/>
              </a:spcAft>
              <a:buSzPts val="1800"/>
              <a:buChar char="●"/>
            </a:pPr>
            <a:r>
              <a:rPr lang="en"/>
              <a:t>We can use those methods to do thing which we don’t do in render()</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0" name="Shape 840"/>
        <p:cNvGrpSpPr/>
        <p:nvPr/>
      </p:nvGrpSpPr>
      <p:grpSpPr>
        <a:xfrm>
          <a:off x="0" y="0"/>
          <a:ext cx="0" cy="0"/>
          <a:chOff x="0" y="0"/>
          <a:chExt cx="0" cy="0"/>
        </a:xfrm>
      </p:grpSpPr>
      <p:sp>
        <p:nvSpPr>
          <p:cNvPr id="841" name="Google Shape;841;p1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Lifecycle Events</a:t>
            </a:r>
            <a:endParaRPr/>
          </a:p>
        </p:txBody>
      </p:sp>
      <p:sp>
        <p:nvSpPr>
          <p:cNvPr id="842" name="Google Shape;842;p128"/>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1600"/>
              </a:spcAft>
              <a:buSzPts val="1800"/>
              <a:buChar char="●"/>
            </a:pPr>
            <a:r>
              <a:rPr lang="en"/>
              <a:t>React offer us various methods which are invoked at different phases of the lifecycle of a component.</a:t>
            </a:r>
            <a:endParaRPr/>
          </a:p>
        </p:txBody>
      </p:sp>
      <p:sp>
        <p:nvSpPr>
          <p:cNvPr id="843" name="Google Shape;843;p128"/>
          <p:cNvSpPr txBox="1"/>
          <p:nvPr>
            <p:ph idx="1" type="body"/>
          </p:nvPr>
        </p:nvSpPr>
        <p:spPr>
          <a:xfrm>
            <a:off x="104847" y="2254497"/>
            <a:ext cx="3188100" cy="2598600"/>
          </a:xfrm>
          <a:prstGeom prst="rect">
            <a:avLst/>
          </a:prstGeom>
          <a:solidFill>
            <a:srgbClr val="CC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dk2"/>
                </a:solidFill>
              </a:rPr>
              <a:t>Mounting</a:t>
            </a:r>
            <a:endParaRPr u="sng">
              <a:solidFill>
                <a:schemeClr val="dk2"/>
              </a:solidFill>
            </a:endParaRPr>
          </a:p>
          <a:p>
            <a:pPr indent="-311150" lvl="0" marL="457200" rtl="0" algn="l">
              <a:spcBef>
                <a:spcPts val="1000"/>
              </a:spcBef>
              <a:spcAft>
                <a:spcPts val="0"/>
              </a:spcAft>
              <a:buClr>
                <a:srgbClr val="000000"/>
              </a:buClr>
              <a:buSzPts val="1300"/>
              <a:buAutoNum type="arabicPeriod"/>
            </a:pPr>
            <a:r>
              <a:rPr lang="en" sz="1300">
                <a:solidFill>
                  <a:srgbClr val="000000"/>
                </a:solidFill>
              </a:rPr>
              <a:t>constructor()</a:t>
            </a:r>
            <a:endParaRPr sz="1300">
              <a:solidFill>
                <a:srgbClr val="000000"/>
              </a:solidFill>
            </a:endParaRPr>
          </a:p>
          <a:p>
            <a:pPr indent="-311150" lvl="0" marL="457200" rtl="0" algn="l">
              <a:spcBef>
                <a:spcPts val="1600"/>
              </a:spcBef>
              <a:spcAft>
                <a:spcPts val="0"/>
              </a:spcAft>
              <a:buClr>
                <a:srgbClr val="000000"/>
              </a:buClr>
              <a:buSzPts val="1300"/>
              <a:buAutoNum type="arabicPeriod"/>
            </a:pPr>
            <a:r>
              <a:rPr lang="en" sz="1300">
                <a:solidFill>
                  <a:srgbClr val="000000"/>
                </a:solidFill>
              </a:rPr>
              <a:t>static getDerivedStateFromProps()</a:t>
            </a:r>
            <a:endParaRPr sz="1300">
              <a:solidFill>
                <a:srgbClr val="000000"/>
              </a:solidFill>
            </a:endParaRPr>
          </a:p>
          <a:p>
            <a:pPr indent="-311150" lvl="0" marL="457200" rtl="0" algn="l">
              <a:spcBef>
                <a:spcPts val="1600"/>
              </a:spcBef>
              <a:spcAft>
                <a:spcPts val="0"/>
              </a:spcAft>
              <a:buClr>
                <a:srgbClr val="000000"/>
              </a:buClr>
              <a:buSzPts val="1300"/>
              <a:buAutoNum type="arabicPeriod"/>
            </a:pPr>
            <a:r>
              <a:rPr lang="en" sz="1300">
                <a:solidFill>
                  <a:srgbClr val="000000"/>
                </a:solidFill>
              </a:rPr>
              <a:t>render()</a:t>
            </a:r>
            <a:endParaRPr sz="1300">
              <a:solidFill>
                <a:srgbClr val="000000"/>
              </a:solidFill>
            </a:endParaRPr>
          </a:p>
          <a:p>
            <a:pPr indent="-311150" lvl="0" marL="457200" rtl="0" algn="l">
              <a:spcBef>
                <a:spcPts val="1600"/>
              </a:spcBef>
              <a:spcAft>
                <a:spcPts val="1600"/>
              </a:spcAft>
              <a:buClr>
                <a:srgbClr val="000000"/>
              </a:buClr>
              <a:buSzPts val="1300"/>
              <a:buAutoNum type="arabicPeriod"/>
            </a:pPr>
            <a:r>
              <a:rPr lang="en" sz="1300">
                <a:solidFill>
                  <a:srgbClr val="000000"/>
                </a:solidFill>
              </a:rPr>
              <a:t>componentDidMount()</a:t>
            </a:r>
            <a:endParaRPr sz="1300">
              <a:solidFill>
                <a:srgbClr val="000000"/>
              </a:solidFill>
            </a:endParaRPr>
          </a:p>
        </p:txBody>
      </p:sp>
      <p:sp>
        <p:nvSpPr>
          <p:cNvPr id="844" name="Google Shape;844;p128"/>
          <p:cNvSpPr txBox="1"/>
          <p:nvPr>
            <p:ph idx="1" type="body"/>
          </p:nvPr>
        </p:nvSpPr>
        <p:spPr>
          <a:xfrm>
            <a:off x="3296545" y="2254497"/>
            <a:ext cx="3188100" cy="2598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dk2"/>
                </a:solidFill>
              </a:rPr>
              <a:t>Updating</a:t>
            </a:r>
            <a:endParaRPr u="sng">
              <a:solidFill>
                <a:schemeClr val="dk2"/>
              </a:solidFill>
            </a:endParaRPr>
          </a:p>
          <a:p>
            <a:pPr indent="-311150" lvl="0" marL="457200" rtl="0" algn="l">
              <a:spcBef>
                <a:spcPts val="1000"/>
              </a:spcBef>
              <a:spcAft>
                <a:spcPts val="0"/>
              </a:spcAft>
              <a:buClr>
                <a:srgbClr val="000000"/>
              </a:buClr>
              <a:buSzPts val="1300"/>
              <a:buAutoNum type="arabicPeriod"/>
            </a:pPr>
            <a:r>
              <a:rPr lang="en" sz="1300">
                <a:solidFill>
                  <a:srgbClr val="000000"/>
                </a:solidFill>
              </a:rPr>
              <a:t>static getDerivedStateFromProps()</a:t>
            </a:r>
            <a:endParaRPr sz="1300">
              <a:solidFill>
                <a:srgbClr val="000000"/>
              </a:solidFill>
            </a:endParaRPr>
          </a:p>
          <a:p>
            <a:pPr indent="-311150" lvl="0" marL="457200" rtl="0" algn="l">
              <a:spcBef>
                <a:spcPts val="1600"/>
              </a:spcBef>
              <a:spcAft>
                <a:spcPts val="0"/>
              </a:spcAft>
              <a:buClr>
                <a:srgbClr val="000000"/>
              </a:buClr>
              <a:buSzPts val="1300"/>
              <a:buAutoNum type="arabicPeriod"/>
            </a:pPr>
            <a:r>
              <a:rPr lang="en" sz="1300">
                <a:solidFill>
                  <a:srgbClr val="000000"/>
                </a:solidFill>
              </a:rPr>
              <a:t>shouldComponentUpdate()</a:t>
            </a:r>
            <a:endParaRPr sz="1300">
              <a:solidFill>
                <a:srgbClr val="000000"/>
              </a:solidFill>
            </a:endParaRPr>
          </a:p>
          <a:p>
            <a:pPr indent="-311150" lvl="0" marL="457200" rtl="0" algn="l">
              <a:spcBef>
                <a:spcPts val="1600"/>
              </a:spcBef>
              <a:spcAft>
                <a:spcPts val="0"/>
              </a:spcAft>
              <a:buClr>
                <a:srgbClr val="000000"/>
              </a:buClr>
              <a:buSzPts val="1300"/>
              <a:buAutoNum type="arabicPeriod"/>
            </a:pPr>
            <a:r>
              <a:rPr lang="en" sz="1300">
                <a:solidFill>
                  <a:srgbClr val="000000"/>
                </a:solidFill>
              </a:rPr>
              <a:t>render()</a:t>
            </a:r>
            <a:endParaRPr sz="1300">
              <a:solidFill>
                <a:srgbClr val="000000"/>
              </a:solidFill>
            </a:endParaRPr>
          </a:p>
          <a:p>
            <a:pPr indent="-311150" lvl="0" marL="457200" rtl="0" algn="l">
              <a:spcBef>
                <a:spcPts val="1600"/>
              </a:spcBef>
              <a:spcAft>
                <a:spcPts val="0"/>
              </a:spcAft>
              <a:buClr>
                <a:srgbClr val="000000"/>
              </a:buClr>
              <a:buSzPts val="1300"/>
              <a:buAutoNum type="arabicPeriod"/>
            </a:pPr>
            <a:r>
              <a:rPr lang="en" sz="1300">
                <a:solidFill>
                  <a:srgbClr val="000000"/>
                </a:solidFill>
              </a:rPr>
              <a:t>getSnapshotBeforeUpdate()</a:t>
            </a:r>
            <a:endParaRPr sz="1300">
              <a:solidFill>
                <a:srgbClr val="000000"/>
              </a:solidFill>
            </a:endParaRPr>
          </a:p>
          <a:p>
            <a:pPr indent="-311150" lvl="0" marL="457200" rtl="0" algn="l">
              <a:spcBef>
                <a:spcPts val="1600"/>
              </a:spcBef>
              <a:spcAft>
                <a:spcPts val="0"/>
              </a:spcAft>
              <a:buClr>
                <a:srgbClr val="000000"/>
              </a:buClr>
              <a:buSzPts val="1300"/>
              <a:buAutoNum type="arabicPeriod"/>
            </a:pPr>
            <a:r>
              <a:rPr lang="en" sz="1300">
                <a:solidFill>
                  <a:srgbClr val="000000"/>
                </a:solidFill>
              </a:rPr>
              <a:t>componentDidUpdate()</a:t>
            </a:r>
            <a:endParaRPr sz="13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0" rtl="0" algn="l">
              <a:spcBef>
                <a:spcPts val="1000"/>
              </a:spcBef>
              <a:spcAft>
                <a:spcPts val="1000"/>
              </a:spcAft>
              <a:buNone/>
            </a:pPr>
            <a:r>
              <a:t/>
            </a:r>
            <a:endParaRPr/>
          </a:p>
        </p:txBody>
      </p:sp>
      <p:sp>
        <p:nvSpPr>
          <p:cNvPr id="845" name="Google Shape;845;p128"/>
          <p:cNvSpPr txBox="1"/>
          <p:nvPr>
            <p:ph idx="1" type="body"/>
          </p:nvPr>
        </p:nvSpPr>
        <p:spPr>
          <a:xfrm>
            <a:off x="6484646" y="2254497"/>
            <a:ext cx="2562600" cy="2598600"/>
          </a:xfrm>
          <a:prstGeom prst="rect">
            <a:avLst/>
          </a:prstGeom>
          <a:solidFill>
            <a:srgbClr val="B7B7B7"/>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dk2"/>
                </a:solidFill>
              </a:rPr>
              <a:t>Unmounting</a:t>
            </a:r>
            <a:endParaRPr u="sng">
              <a:solidFill>
                <a:schemeClr val="dk2"/>
              </a:solidFill>
            </a:endParaRPr>
          </a:p>
          <a:p>
            <a:pPr indent="-311150" lvl="0" marL="457200" rtl="0" algn="l">
              <a:spcBef>
                <a:spcPts val="1000"/>
              </a:spcBef>
              <a:spcAft>
                <a:spcPts val="0"/>
              </a:spcAft>
              <a:buClr>
                <a:srgbClr val="000000"/>
              </a:buClr>
              <a:buSzPts val="1300"/>
              <a:buAutoNum type="arabicPeriod"/>
            </a:pPr>
            <a:r>
              <a:rPr lang="en" sz="1300">
                <a:solidFill>
                  <a:srgbClr val="000000"/>
                </a:solidFill>
              </a:rPr>
              <a:t>componentWillUnmount()</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9" name="Shape 849"/>
        <p:cNvGrpSpPr/>
        <p:nvPr/>
      </p:nvGrpSpPr>
      <p:grpSpPr>
        <a:xfrm>
          <a:off x="0" y="0"/>
          <a:ext cx="0" cy="0"/>
          <a:chOff x="0" y="0"/>
          <a:chExt cx="0" cy="0"/>
        </a:xfrm>
      </p:grpSpPr>
      <p:sp>
        <p:nvSpPr>
          <p:cNvPr id="850" name="Google Shape;850;p129"/>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constructor()</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4" name="Shape 854"/>
        <p:cNvGrpSpPr/>
        <p:nvPr/>
      </p:nvGrpSpPr>
      <p:grpSpPr>
        <a:xfrm>
          <a:off x="0" y="0"/>
          <a:ext cx="0" cy="0"/>
          <a:chOff x="0" y="0"/>
          <a:chExt cx="0" cy="0"/>
        </a:xfrm>
      </p:grpSpPr>
      <p:sp>
        <p:nvSpPr>
          <p:cNvPr id="855" name="Google Shape;855;p1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constructor()</a:t>
            </a:r>
            <a:endParaRPr/>
          </a:p>
        </p:txBody>
      </p:sp>
      <p:sp>
        <p:nvSpPr>
          <p:cNvPr id="856" name="Google Shape;856;p130"/>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Constructors are not react specific or even javascript specific</a:t>
            </a:r>
            <a:endParaRPr/>
          </a:p>
          <a:p>
            <a:pPr indent="-342900" lvl="0" marL="457200" rtl="0" algn="l">
              <a:spcBef>
                <a:spcPts val="1600"/>
              </a:spcBef>
              <a:spcAft>
                <a:spcPts val="0"/>
              </a:spcAft>
              <a:buSzPts val="1800"/>
              <a:buChar char="●"/>
            </a:pPr>
            <a:r>
              <a:rPr lang="en"/>
              <a:t>They are specific to the inheritance in OOP</a:t>
            </a:r>
            <a:endParaRPr/>
          </a:p>
          <a:p>
            <a:pPr indent="-342900" lvl="0" marL="457200" rtl="0" algn="l">
              <a:spcBef>
                <a:spcPts val="1600"/>
              </a:spcBef>
              <a:spcAft>
                <a:spcPts val="0"/>
              </a:spcAft>
              <a:buSzPts val="1800"/>
              <a:buChar char="●"/>
            </a:pPr>
            <a:r>
              <a:rPr lang="en"/>
              <a:t>When the component class is created in memory, the constructor is the first method called, so it’s the right place to initialize everything – state included</a:t>
            </a:r>
            <a:endParaRPr/>
          </a:p>
          <a:p>
            <a:pPr indent="-342900" lvl="0" marL="457200" rtl="0" algn="l">
              <a:spcBef>
                <a:spcPts val="1600"/>
              </a:spcBef>
              <a:spcAft>
                <a:spcPts val="1600"/>
              </a:spcAft>
              <a:buSzPts val="1800"/>
              <a:buChar char="●"/>
            </a:pPr>
            <a:r>
              <a:rPr lang="en"/>
              <a:t>Earlier we need to define </a:t>
            </a:r>
            <a:r>
              <a:rPr lang="en"/>
              <a:t>constructor</a:t>
            </a:r>
            <a:r>
              <a:rPr lang="en"/>
              <a:t> method explicitly but babel now transpile state directly without writing it in constructor()</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0" name="Shape 860"/>
        <p:cNvGrpSpPr/>
        <p:nvPr/>
      </p:nvGrpSpPr>
      <p:grpSpPr>
        <a:xfrm>
          <a:off x="0" y="0"/>
          <a:ext cx="0" cy="0"/>
          <a:chOff x="0" y="0"/>
          <a:chExt cx="0" cy="0"/>
        </a:xfrm>
      </p:grpSpPr>
      <p:sp>
        <p:nvSpPr>
          <p:cNvPr id="861" name="Google Shape;861;p1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constructor()</a:t>
            </a:r>
            <a:endParaRPr/>
          </a:p>
        </p:txBody>
      </p:sp>
      <p:sp>
        <p:nvSpPr>
          <p:cNvPr id="862" name="Google Shape;862;p131"/>
          <p:cNvSpPr txBox="1"/>
          <p:nvPr>
            <p:ph idx="1" type="body"/>
          </p:nvPr>
        </p:nvSpPr>
        <p:spPr>
          <a:xfrm>
            <a:off x="247225" y="1452625"/>
            <a:ext cx="8368200" cy="33762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App</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extends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Component</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constructor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props</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super</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props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this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state</a:t>
            </a:r>
            <a:r>
              <a:rPr lang="en" sz="1050">
                <a:solidFill>
                  <a:srgbClr val="D4D4D4"/>
                </a:solidFill>
                <a:latin typeface="Courier New"/>
                <a:ea typeface="Courier New"/>
                <a:cs typeface="Courier New"/>
                <a:sym typeface="Courier New"/>
              </a:rPr>
              <a:t> = {</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firstName: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'Aamir'</a:t>
            </a:r>
            <a:endParaRPr sz="1050">
              <a:solidFill>
                <a:srgbClr val="CE9178"/>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this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printMessage</a:t>
            </a:r>
            <a:r>
              <a:rPr lang="en" sz="1050">
                <a:solidFill>
                  <a:srgbClr val="D4D4D4"/>
                </a:solidFill>
                <a:latin typeface="Courier New"/>
                <a:ea typeface="Courier New"/>
                <a:cs typeface="Courier New"/>
                <a:sym typeface="Courier New"/>
              </a:rPr>
              <a:t> = </a:t>
            </a:r>
            <a:r>
              <a:rPr lang="en" sz="1050">
                <a:solidFill>
                  <a:srgbClr val="569CD6"/>
                </a:solidFill>
                <a:latin typeface="Courier New"/>
                <a:ea typeface="Courier New"/>
                <a:cs typeface="Courier New"/>
                <a:sym typeface="Courier New"/>
              </a:rPr>
              <a:t>this</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printMessage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bind</a:t>
            </a:r>
            <a:r>
              <a:rPr lang="en" sz="1050">
                <a:solidFill>
                  <a:srgbClr val="D4D4D4"/>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this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printMessage</a:t>
            </a:r>
            <a:r>
              <a:rPr lang="en" sz="1050">
                <a:solidFill>
                  <a:srgbClr val="D4D4D4"/>
                </a:solidFill>
                <a:latin typeface="Courier New"/>
                <a:ea typeface="Courier New"/>
                <a:cs typeface="Courier New"/>
                <a:sym typeface="Courier New"/>
              </a:rPr>
              <a:t> () {</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return</a:t>
            </a:r>
            <a:r>
              <a:rPr lang="en" sz="1050">
                <a:solidFill>
                  <a:srgbClr val="D4D4D4"/>
                </a:solidFill>
                <a:latin typeface="Courier New"/>
                <a:ea typeface="Courier New"/>
                <a:cs typeface="Courier New"/>
                <a:sym typeface="Courier New"/>
              </a:rPr>
              <a:t> </a:t>
            </a:r>
            <a:r>
              <a:rPr lang="en" sz="1050">
                <a:solidFill>
                  <a:srgbClr val="808080"/>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h1</a:t>
            </a:r>
            <a:r>
              <a:rPr lang="en" sz="1050">
                <a:solidFill>
                  <a:srgbClr val="808080"/>
                </a:solidFill>
                <a:latin typeface="Courier New"/>
                <a:ea typeface="Courier New"/>
                <a:cs typeface="Courier New"/>
                <a:sym typeface="Courier New"/>
              </a:rPr>
              <a:t>&gt;</a:t>
            </a:r>
            <a:r>
              <a:rPr lang="en" sz="1050">
                <a:solidFill>
                  <a:srgbClr val="569CD6"/>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${this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state</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firstName</a:t>
            </a:r>
            <a:r>
              <a:rPr lang="en" sz="1050">
                <a:solidFill>
                  <a:srgbClr val="569CD6"/>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${this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props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message</a:t>
            </a:r>
            <a:r>
              <a:rPr lang="en" sz="1050">
                <a:solidFill>
                  <a:srgbClr val="569CD6"/>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a:t>
            </a:r>
            <a:r>
              <a:rPr lang="en" sz="1050">
                <a:solidFill>
                  <a:srgbClr val="808080"/>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h1</a:t>
            </a:r>
            <a:r>
              <a:rPr lang="en"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render</a:t>
            </a:r>
            <a:r>
              <a:rPr lang="en" sz="1050">
                <a:solidFill>
                  <a:srgbClr val="D4D4D4"/>
                </a:solidFill>
                <a:latin typeface="Courier New"/>
                <a:ea typeface="Courier New"/>
                <a:cs typeface="Courier New"/>
                <a:sym typeface="Courier New"/>
              </a:rPr>
              <a:t> () {</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return</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this</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printMessage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latin typeface="Courier New"/>
                <a:ea typeface="Courier New"/>
                <a:cs typeface="Courier New"/>
                <a:sym typeface="Courier New"/>
              </a:rPr>
              <a:t>export</a:t>
            </a: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default</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App</a:t>
            </a:r>
            <a:endParaRPr sz="1050">
              <a:solidFill>
                <a:srgbClr val="4EC9B0"/>
              </a:solidFill>
              <a:latin typeface="Courier New"/>
              <a:ea typeface="Courier New"/>
              <a:cs typeface="Courier New"/>
              <a:sym typeface="Courier New"/>
            </a:endParaRPr>
          </a:p>
          <a:p>
            <a:pPr indent="0" lvl="0" marL="0" rtl="0" algn="l">
              <a:lnSpc>
                <a:spcPct val="100000"/>
              </a:lnSpc>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Compositional model</a:t>
            </a:r>
            <a:endParaRPr/>
          </a:p>
        </p:txBody>
      </p:sp>
      <p:sp>
        <p:nvSpPr>
          <p:cNvPr id="143" name="Google Shape;143;p24"/>
          <p:cNvSpPr txBox="1"/>
          <p:nvPr>
            <p:ph idx="1" type="body"/>
          </p:nvPr>
        </p:nvSpPr>
        <p:spPr>
          <a:xfrm>
            <a:off x="247225" y="1452624"/>
            <a:ext cx="8368200" cy="51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1000"/>
              </a:spcAft>
              <a:buSzPts val="1800"/>
              <a:buChar char="●"/>
            </a:pPr>
            <a:r>
              <a:rPr lang="en"/>
              <a:t>Let’s combine both functions</a:t>
            </a:r>
            <a:endParaRPr/>
          </a:p>
        </p:txBody>
      </p:sp>
      <p:sp>
        <p:nvSpPr>
          <p:cNvPr id="144" name="Google Shape;144;p24"/>
          <p:cNvSpPr txBox="1"/>
          <p:nvPr/>
        </p:nvSpPr>
        <p:spPr>
          <a:xfrm>
            <a:off x="1195050" y="2209800"/>
            <a:ext cx="6753900" cy="2307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600">
                <a:solidFill>
                  <a:srgbClr val="0000FF"/>
                </a:solidFill>
                <a:highlight>
                  <a:srgbClr val="FFFFFF"/>
                </a:highlight>
                <a:latin typeface="Courier New"/>
                <a:ea typeface="Courier New"/>
                <a:cs typeface="Courier New"/>
                <a:sym typeface="Courier New"/>
              </a:rPr>
              <a:t>function</a:t>
            </a:r>
            <a:r>
              <a:rPr lang="en" sz="1600">
                <a:highlight>
                  <a:srgbClr val="FFFFFF"/>
                </a:highlight>
                <a:latin typeface="Courier New"/>
                <a:ea typeface="Courier New"/>
                <a:cs typeface="Courier New"/>
                <a:sym typeface="Courier New"/>
              </a:rPr>
              <a:t> </a:t>
            </a:r>
            <a:r>
              <a:rPr lang="en" sz="1600">
                <a:solidFill>
                  <a:schemeClr val="accent2"/>
                </a:solidFill>
                <a:highlight>
                  <a:srgbClr val="FFFFFF"/>
                </a:highlight>
                <a:latin typeface="Courier New"/>
                <a:ea typeface="Courier New"/>
                <a:cs typeface="Courier New"/>
                <a:sym typeface="Courier New"/>
              </a:rPr>
              <a:t>getTwitterProfileData</a:t>
            </a:r>
            <a:r>
              <a:rPr lang="en" sz="1600">
                <a:highlight>
                  <a:srgbClr val="FFFFFF"/>
                </a:highlight>
                <a:latin typeface="Courier New"/>
                <a:ea typeface="Courier New"/>
                <a:cs typeface="Courier New"/>
                <a:sym typeface="Courier New"/>
              </a:rPr>
              <a:t> (username) {</a:t>
            </a:r>
            <a:endParaRPr sz="16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highlight>
                  <a:srgbClr val="FFFFFF"/>
                </a:highlight>
                <a:latin typeface="Courier New"/>
                <a:ea typeface="Courier New"/>
                <a:cs typeface="Courier New"/>
                <a:sym typeface="Courier New"/>
              </a:rPr>
              <a:t>   </a:t>
            </a:r>
            <a:r>
              <a:rPr lang="en" sz="1600">
                <a:solidFill>
                  <a:srgbClr val="0000FF"/>
                </a:solidFill>
                <a:highlight>
                  <a:srgbClr val="FFFFFF"/>
                </a:highlight>
                <a:latin typeface="Courier New"/>
                <a:ea typeface="Courier New"/>
                <a:cs typeface="Courier New"/>
                <a:sym typeface="Courier New"/>
              </a:rPr>
              <a:t>return</a:t>
            </a:r>
            <a:r>
              <a:rPr lang="en" sz="1600">
                <a:highlight>
                  <a:srgbClr val="FFFFFF"/>
                </a:highlight>
                <a:latin typeface="Courier New"/>
                <a:ea typeface="Courier New"/>
                <a:cs typeface="Courier New"/>
                <a:sym typeface="Courier New"/>
              </a:rPr>
              <a:t> {</a:t>
            </a:r>
            <a:endParaRPr sz="16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highlight>
                  <a:srgbClr val="FFFFFF"/>
                </a:highlight>
                <a:latin typeface="Courier New"/>
                <a:ea typeface="Courier New"/>
                <a:cs typeface="Courier New"/>
                <a:sym typeface="Courier New"/>
              </a:rPr>
              <a:t>       </a:t>
            </a:r>
            <a:r>
              <a:rPr lang="en" sz="1600">
                <a:solidFill>
                  <a:schemeClr val="accent4"/>
                </a:solidFill>
                <a:highlight>
                  <a:srgbClr val="FFFFFF"/>
                </a:highlight>
                <a:latin typeface="Courier New"/>
                <a:ea typeface="Courier New"/>
                <a:cs typeface="Courier New"/>
                <a:sym typeface="Courier New"/>
              </a:rPr>
              <a:t>twitterProfile:</a:t>
            </a:r>
            <a:r>
              <a:rPr lang="en" sz="1600">
                <a:highlight>
                  <a:srgbClr val="FFFFFF"/>
                </a:highlight>
                <a:latin typeface="Courier New"/>
                <a:ea typeface="Courier New"/>
                <a:cs typeface="Courier New"/>
                <a:sym typeface="Courier New"/>
              </a:rPr>
              <a:t> </a:t>
            </a:r>
            <a:r>
              <a:rPr lang="en" sz="1600">
                <a:solidFill>
                  <a:schemeClr val="accent2"/>
                </a:solidFill>
                <a:highlight>
                  <a:srgbClr val="FFFFFF"/>
                </a:highlight>
                <a:latin typeface="Courier New"/>
                <a:ea typeface="Courier New"/>
                <a:cs typeface="Courier New"/>
                <a:sym typeface="Courier New"/>
              </a:rPr>
              <a:t>getTwitterProfile</a:t>
            </a:r>
            <a:r>
              <a:rPr lang="en" sz="1600">
                <a:highlight>
                  <a:srgbClr val="FFFFFF"/>
                </a:highlight>
                <a:latin typeface="Courier New"/>
                <a:ea typeface="Courier New"/>
                <a:cs typeface="Courier New"/>
                <a:sym typeface="Courier New"/>
              </a:rPr>
              <a:t>(username),</a:t>
            </a:r>
            <a:endParaRPr sz="16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highlight>
                  <a:srgbClr val="FFFFFF"/>
                </a:highlight>
                <a:latin typeface="Courier New"/>
                <a:ea typeface="Courier New"/>
                <a:cs typeface="Courier New"/>
                <a:sym typeface="Courier New"/>
              </a:rPr>
              <a:t>       </a:t>
            </a:r>
            <a:r>
              <a:rPr lang="en" sz="1600">
                <a:solidFill>
                  <a:schemeClr val="accent4"/>
                </a:solidFill>
                <a:highlight>
                  <a:srgbClr val="FFFFFF"/>
                </a:highlight>
                <a:latin typeface="Courier New"/>
                <a:ea typeface="Courier New"/>
                <a:cs typeface="Courier New"/>
                <a:sym typeface="Courier New"/>
              </a:rPr>
              <a:t>profilePic:</a:t>
            </a:r>
            <a:r>
              <a:rPr lang="en" sz="1600">
                <a:highlight>
                  <a:srgbClr val="FFFFFF"/>
                </a:highlight>
                <a:latin typeface="Courier New"/>
                <a:ea typeface="Courier New"/>
                <a:cs typeface="Courier New"/>
                <a:sym typeface="Courier New"/>
              </a:rPr>
              <a:t> </a:t>
            </a:r>
            <a:r>
              <a:rPr lang="en" sz="1600">
                <a:solidFill>
                  <a:schemeClr val="accent2"/>
                </a:solidFill>
                <a:highlight>
                  <a:srgbClr val="FFFFFF"/>
                </a:highlight>
                <a:latin typeface="Courier New"/>
                <a:ea typeface="Courier New"/>
                <a:cs typeface="Courier New"/>
                <a:sym typeface="Courier New"/>
              </a:rPr>
              <a:t>getTwitterUserDP</a:t>
            </a:r>
            <a:r>
              <a:rPr lang="en" sz="1600">
                <a:highlight>
                  <a:srgbClr val="FFFFFF"/>
                </a:highlight>
                <a:latin typeface="Courier New"/>
                <a:ea typeface="Courier New"/>
                <a:cs typeface="Courier New"/>
                <a:sym typeface="Courier New"/>
              </a:rPr>
              <a:t>(username)</a:t>
            </a:r>
            <a:endParaRPr sz="16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highlight>
                  <a:srgbClr val="FFFFFF"/>
                </a:highlight>
                <a:latin typeface="Courier New"/>
                <a:ea typeface="Courier New"/>
                <a:cs typeface="Courier New"/>
                <a:sym typeface="Courier New"/>
              </a:rPr>
              <a:t>   }</a:t>
            </a:r>
            <a:endParaRPr sz="16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highlight>
                  <a:srgbClr val="FFFFFF"/>
                </a:highlight>
                <a:latin typeface="Courier New"/>
                <a:ea typeface="Courier New"/>
                <a:cs typeface="Courier New"/>
                <a:sym typeface="Courier New"/>
              </a:rPr>
              <a:t>}</a:t>
            </a:r>
            <a:endParaRPr sz="16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00">
              <a:highlight>
                <a:srgbClr val="FFFFFF"/>
              </a:highlight>
              <a:latin typeface="Courier New"/>
              <a:ea typeface="Courier New"/>
              <a:cs typeface="Courier New"/>
              <a:sym typeface="Courier New"/>
            </a:endParaRPr>
          </a:p>
        </p:txBody>
      </p:sp>
      <p:sp>
        <p:nvSpPr>
          <p:cNvPr id="145" name="Google Shape;145;p24"/>
          <p:cNvSpPr txBox="1"/>
          <p:nvPr>
            <p:ph idx="1" type="body"/>
          </p:nvPr>
        </p:nvSpPr>
        <p:spPr>
          <a:xfrm>
            <a:off x="2398800" y="4037575"/>
            <a:ext cx="4346400" cy="8064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3600">
                <a:solidFill>
                  <a:schemeClr val="accent2"/>
                </a:solidFill>
              </a:rPr>
              <a:t>That is composition!</a:t>
            </a:r>
            <a:endParaRPr sz="3600">
              <a:solidFill>
                <a:schemeClr val="accent2"/>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6" name="Shape 866"/>
        <p:cNvGrpSpPr/>
        <p:nvPr/>
      </p:nvGrpSpPr>
      <p:grpSpPr>
        <a:xfrm>
          <a:off x="0" y="0"/>
          <a:ext cx="0" cy="0"/>
          <a:chOff x="0" y="0"/>
          <a:chExt cx="0" cy="0"/>
        </a:xfrm>
      </p:grpSpPr>
      <p:sp>
        <p:nvSpPr>
          <p:cNvPr id="867" name="Google Shape;867;p1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constructor()</a:t>
            </a:r>
            <a:endParaRPr/>
          </a:p>
        </p:txBody>
      </p:sp>
      <p:sp>
        <p:nvSpPr>
          <p:cNvPr id="868" name="Google Shape;868;p132"/>
          <p:cNvSpPr txBox="1"/>
          <p:nvPr>
            <p:ph idx="1" type="body"/>
          </p:nvPr>
        </p:nvSpPr>
        <p:spPr>
          <a:xfrm>
            <a:off x="247225" y="1452625"/>
            <a:ext cx="8368200" cy="33762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App</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extends</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Component</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state</a:t>
            </a:r>
            <a:r>
              <a:rPr lang="en" sz="1050">
                <a:solidFill>
                  <a:srgbClr val="D4D4D4"/>
                </a:solidFill>
                <a:latin typeface="Courier New"/>
                <a:ea typeface="Courier New"/>
                <a:cs typeface="Courier New"/>
                <a:sym typeface="Courier New"/>
              </a:rPr>
              <a:t> =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firstName: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'Aamir'</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printMessage</a:t>
            </a:r>
            <a:r>
              <a:rPr lang="en" sz="1050">
                <a:solidFill>
                  <a:srgbClr val="D4D4D4"/>
                </a:solidFill>
                <a:latin typeface="Courier New"/>
                <a:ea typeface="Courier New"/>
                <a:cs typeface="Courier New"/>
                <a:sym typeface="Courier New"/>
              </a:rPr>
              <a:t> ()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return</a:t>
            </a:r>
            <a:r>
              <a:rPr lang="en" sz="1050">
                <a:solidFill>
                  <a:srgbClr val="D4D4D4"/>
                </a:solidFill>
                <a:latin typeface="Courier New"/>
                <a:ea typeface="Courier New"/>
                <a:cs typeface="Courier New"/>
                <a:sym typeface="Courier New"/>
              </a:rPr>
              <a:t> </a:t>
            </a:r>
            <a:r>
              <a:rPr lang="en" sz="1050">
                <a:solidFill>
                  <a:srgbClr val="808080"/>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h1</a:t>
            </a:r>
            <a:r>
              <a:rPr lang="en" sz="1050">
                <a:solidFill>
                  <a:srgbClr val="808080"/>
                </a:solidFill>
                <a:latin typeface="Courier New"/>
                <a:ea typeface="Courier New"/>
                <a:cs typeface="Courier New"/>
                <a:sym typeface="Courier New"/>
              </a:rPr>
              <a:t>&gt;</a:t>
            </a:r>
            <a:r>
              <a:rPr lang="en" sz="1050">
                <a:solidFill>
                  <a:srgbClr val="569CD6"/>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${this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state</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firstName</a:t>
            </a:r>
            <a:r>
              <a:rPr lang="en" sz="1050">
                <a:solidFill>
                  <a:srgbClr val="569CD6"/>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${this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props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message</a:t>
            </a:r>
            <a:r>
              <a:rPr lang="en" sz="1050">
                <a:solidFill>
                  <a:srgbClr val="569CD6"/>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a:t>
            </a:r>
            <a:r>
              <a:rPr lang="en" sz="1050">
                <a:solidFill>
                  <a:srgbClr val="808080"/>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h1</a:t>
            </a:r>
            <a:r>
              <a:rPr lang="en"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render</a:t>
            </a:r>
            <a:r>
              <a:rPr lang="en" sz="1050">
                <a:solidFill>
                  <a:srgbClr val="D4D4D4"/>
                </a:solidFill>
                <a:latin typeface="Courier New"/>
                <a:ea typeface="Courier New"/>
                <a:cs typeface="Courier New"/>
                <a:sym typeface="Courier New"/>
              </a:rPr>
              <a:t> ()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return</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this</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printMessage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export</a:t>
            </a: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default</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App</a:t>
            </a:r>
            <a:endParaRPr sz="1050">
              <a:solidFill>
                <a:srgbClr val="D4D4D4"/>
              </a:solidFill>
              <a:latin typeface="Courier New"/>
              <a:ea typeface="Courier New"/>
              <a:cs typeface="Courier New"/>
              <a:sym typeface="Courier New"/>
            </a:endParaRPr>
          </a:p>
          <a:p>
            <a:pPr indent="0" lvl="0" marL="0" rtl="0" algn="l">
              <a:lnSpc>
                <a:spcPct val="100000"/>
              </a:lnSpc>
              <a:spcBef>
                <a:spcPts val="0"/>
              </a:spcBef>
              <a:spcAft>
                <a:spcPts val="1600"/>
              </a:spcAft>
              <a:buNone/>
            </a:pPr>
            <a:r>
              <a:t/>
            </a:r>
            <a:endParaRPr sz="1050">
              <a:solidFill>
                <a:srgbClr val="569CD6"/>
              </a:solidFill>
              <a:latin typeface="Courier New"/>
              <a:ea typeface="Courier New"/>
              <a:cs typeface="Courier New"/>
              <a:sym typeface="Courier New"/>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2" name="Shape 872"/>
        <p:cNvGrpSpPr/>
        <p:nvPr/>
      </p:nvGrpSpPr>
      <p:grpSpPr>
        <a:xfrm>
          <a:off x="0" y="0"/>
          <a:ext cx="0" cy="0"/>
          <a:chOff x="0" y="0"/>
          <a:chExt cx="0" cy="0"/>
        </a:xfrm>
      </p:grpSpPr>
      <p:sp>
        <p:nvSpPr>
          <p:cNvPr id="873" name="Google Shape;873;p13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componentDidMount()</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7" name="Shape 877"/>
        <p:cNvGrpSpPr/>
        <p:nvPr/>
      </p:nvGrpSpPr>
      <p:grpSpPr>
        <a:xfrm>
          <a:off x="0" y="0"/>
          <a:ext cx="0" cy="0"/>
          <a:chOff x="0" y="0"/>
          <a:chExt cx="0" cy="0"/>
        </a:xfrm>
      </p:grpSpPr>
      <p:sp>
        <p:nvSpPr>
          <p:cNvPr id="878" name="Google Shape;878;p1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componentDidMount()</a:t>
            </a:r>
            <a:endParaRPr/>
          </a:p>
        </p:txBody>
      </p:sp>
      <p:sp>
        <p:nvSpPr>
          <p:cNvPr id="879" name="Google Shape;879;p134"/>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componentDidMount() is invoked only ONCE immediately after a component is mounted (users will have a display on there browsers)</a:t>
            </a:r>
            <a:endParaRPr/>
          </a:p>
          <a:p>
            <a:pPr indent="-342900" lvl="0" marL="457200" rtl="0" algn="l">
              <a:spcBef>
                <a:spcPts val="1600"/>
              </a:spcBef>
              <a:spcAft>
                <a:spcPts val="0"/>
              </a:spcAft>
              <a:buSzPts val="1800"/>
              <a:buChar char="●"/>
            </a:pPr>
            <a:r>
              <a:rPr lang="en"/>
              <a:t>If you need to load data from a remote endpoint (API Calls), this is a good place</a:t>
            </a:r>
            <a:endParaRPr/>
          </a:p>
          <a:p>
            <a:pPr indent="-342900" lvl="0" marL="457200" rtl="0" algn="l">
              <a:spcBef>
                <a:spcPts val="1600"/>
              </a:spcBef>
              <a:spcAft>
                <a:spcPts val="0"/>
              </a:spcAft>
              <a:buSzPts val="1800"/>
              <a:buChar char="●"/>
            </a:pPr>
            <a:r>
              <a:rPr lang="en"/>
              <a:t>Initializing state also </a:t>
            </a:r>
            <a:r>
              <a:rPr lang="en"/>
              <a:t>should</a:t>
            </a:r>
            <a:r>
              <a:rPr lang="en"/>
              <a:t> be done here</a:t>
            </a:r>
            <a:endParaRPr/>
          </a:p>
          <a:p>
            <a:pPr indent="-342900" lvl="0" marL="457200" rtl="0" algn="l">
              <a:spcBef>
                <a:spcPts val="1600"/>
              </a:spcBef>
              <a:spcAft>
                <a:spcPts val="1600"/>
              </a:spcAft>
              <a:buSzPts val="1800"/>
              <a:buChar char="●"/>
            </a:pPr>
            <a:r>
              <a:rPr lang="en"/>
              <a:t>Setting state in this method will trigger a </a:t>
            </a:r>
            <a:r>
              <a:rPr lang="en"/>
              <a:t>re-render to update the data everywhere</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3" name="Shape 883"/>
        <p:cNvGrpSpPr/>
        <p:nvPr/>
      </p:nvGrpSpPr>
      <p:grpSpPr>
        <a:xfrm>
          <a:off x="0" y="0"/>
          <a:ext cx="0" cy="0"/>
          <a:chOff x="0" y="0"/>
          <a:chExt cx="0" cy="0"/>
        </a:xfrm>
      </p:grpSpPr>
      <p:sp>
        <p:nvSpPr>
          <p:cNvPr id="884" name="Google Shape;884;p1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componentDidMount()</a:t>
            </a:r>
            <a:endParaRPr/>
          </a:p>
        </p:txBody>
      </p:sp>
      <p:sp>
        <p:nvSpPr>
          <p:cNvPr id="885" name="Google Shape;885;p135"/>
          <p:cNvSpPr txBox="1"/>
          <p:nvPr>
            <p:ph idx="1" type="body"/>
          </p:nvPr>
        </p:nvSpPr>
        <p:spPr>
          <a:xfrm>
            <a:off x="1666950" y="1573350"/>
            <a:ext cx="5810100" cy="112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accent2"/>
                </a:solidFill>
              </a:rPr>
              <a:t>componentDidMount()</a:t>
            </a:r>
            <a:r>
              <a:rPr b="1" lang="en" sz="2400">
                <a:solidFill>
                  <a:schemeClr val="accent2"/>
                </a:solidFill>
              </a:rPr>
              <a:t> example Code:</a:t>
            </a:r>
            <a:endParaRPr b="1" sz="2400">
              <a:solidFill>
                <a:schemeClr val="accent2"/>
              </a:solidFill>
            </a:endParaRPr>
          </a:p>
          <a:p>
            <a:pPr indent="0" lvl="0" marL="0" rtl="0" algn="l">
              <a:lnSpc>
                <a:spcPct val="100000"/>
              </a:lnSpc>
              <a:spcBef>
                <a:spcPts val="0"/>
              </a:spcBef>
              <a:spcAft>
                <a:spcPts val="0"/>
              </a:spcAft>
              <a:buNone/>
            </a:pPr>
            <a:r>
              <a:rPr lang="en" sz="2400" u="sng">
                <a:solidFill>
                  <a:schemeClr val="dk2"/>
                </a:solidFill>
                <a:latin typeface="Arial"/>
                <a:ea typeface="Arial"/>
                <a:cs typeface="Arial"/>
                <a:sym typeface="Arial"/>
                <a:hlinkClick r:id="rId3"/>
              </a:rPr>
              <a:t>componentDidMountExample.js</a:t>
            </a:r>
            <a:endParaRPr sz="2400"/>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9" name="Shape 889"/>
        <p:cNvGrpSpPr/>
        <p:nvPr/>
      </p:nvGrpSpPr>
      <p:grpSpPr>
        <a:xfrm>
          <a:off x="0" y="0"/>
          <a:ext cx="0" cy="0"/>
          <a:chOff x="0" y="0"/>
          <a:chExt cx="0" cy="0"/>
        </a:xfrm>
      </p:grpSpPr>
      <p:sp>
        <p:nvSpPr>
          <p:cNvPr id="890" name="Google Shape;890;p136"/>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static getDerivedStateFromProps()</a:t>
            </a:r>
            <a:endParaRPr sz="3600"/>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4" name="Shape 894"/>
        <p:cNvGrpSpPr/>
        <p:nvPr/>
      </p:nvGrpSpPr>
      <p:grpSpPr>
        <a:xfrm>
          <a:off x="0" y="0"/>
          <a:ext cx="0" cy="0"/>
          <a:chOff x="0" y="0"/>
          <a:chExt cx="0" cy="0"/>
        </a:xfrm>
      </p:grpSpPr>
      <p:sp>
        <p:nvSpPr>
          <p:cNvPr id="895" name="Google Shape;895;p1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static getDerivedStateFromProps()</a:t>
            </a:r>
            <a:endParaRPr/>
          </a:p>
        </p:txBody>
      </p:sp>
      <p:sp>
        <p:nvSpPr>
          <p:cNvPr id="896" name="Google Shape;896;p137"/>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Invoked right before calling the render method, both on the initial mount and on subsequent updates</a:t>
            </a:r>
            <a:endParaRPr/>
          </a:p>
          <a:p>
            <a:pPr indent="-342900" lvl="0" marL="457200" rtl="0" algn="l">
              <a:spcBef>
                <a:spcPts val="1600"/>
              </a:spcBef>
              <a:spcAft>
                <a:spcPts val="0"/>
              </a:spcAft>
              <a:buSzPts val="1800"/>
              <a:buChar char="●"/>
            </a:pPr>
            <a:r>
              <a:rPr lang="en"/>
              <a:t>It should return an object to update the state, or null to update nothing.</a:t>
            </a:r>
            <a:endParaRPr/>
          </a:p>
          <a:p>
            <a:pPr indent="-342900" lvl="0" marL="457200" rtl="0" algn="l">
              <a:spcBef>
                <a:spcPts val="1600"/>
              </a:spcBef>
              <a:spcAft>
                <a:spcPts val="1600"/>
              </a:spcAft>
              <a:buSzPts val="1800"/>
              <a:buChar char="●"/>
            </a:pPr>
            <a:r>
              <a:rPr lang="en"/>
              <a:t>This method exists for rare use cases where the state depends on changes in props over time</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0" name="Shape 900"/>
        <p:cNvGrpSpPr/>
        <p:nvPr/>
      </p:nvGrpSpPr>
      <p:grpSpPr>
        <a:xfrm>
          <a:off x="0" y="0"/>
          <a:ext cx="0" cy="0"/>
          <a:chOff x="0" y="0"/>
          <a:chExt cx="0" cy="0"/>
        </a:xfrm>
      </p:grpSpPr>
      <p:sp>
        <p:nvSpPr>
          <p:cNvPr id="901" name="Google Shape;901;p1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static </a:t>
            </a:r>
            <a:r>
              <a:rPr lang="en"/>
              <a:t>getDerivedStateFromProps</a:t>
            </a:r>
            <a:r>
              <a:rPr lang="en"/>
              <a:t>()</a:t>
            </a:r>
            <a:endParaRPr/>
          </a:p>
        </p:txBody>
      </p:sp>
      <p:sp>
        <p:nvSpPr>
          <p:cNvPr id="902" name="Google Shape;902;p138"/>
          <p:cNvSpPr txBox="1"/>
          <p:nvPr>
            <p:ph idx="1" type="body"/>
          </p:nvPr>
        </p:nvSpPr>
        <p:spPr>
          <a:xfrm>
            <a:off x="1313225" y="1573350"/>
            <a:ext cx="6357300" cy="112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accent2"/>
                </a:solidFill>
              </a:rPr>
              <a:t>getDerivedStateFromProps</a:t>
            </a:r>
            <a:r>
              <a:rPr b="1" lang="en" sz="2400">
                <a:solidFill>
                  <a:schemeClr val="accent2"/>
                </a:solidFill>
              </a:rPr>
              <a:t>() example Code:</a:t>
            </a:r>
            <a:endParaRPr b="1" sz="2400">
              <a:solidFill>
                <a:schemeClr val="accent2"/>
              </a:solidFill>
            </a:endParaRPr>
          </a:p>
          <a:p>
            <a:pPr indent="0" lvl="0" marL="0" rtl="0" algn="l">
              <a:lnSpc>
                <a:spcPct val="100000"/>
              </a:lnSpc>
              <a:spcBef>
                <a:spcPts val="0"/>
              </a:spcBef>
              <a:spcAft>
                <a:spcPts val="0"/>
              </a:spcAft>
              <a:buNone/>
            </a:pPr>
            <a:r>
              <a:rPr lang="en" sz="2400" u="sng">
                <a:solidFill>
                  <a:schemeClr val="dk2"/>
                </a:solidFill>
                <a:latin typeface="Arial"/>
                <a:ea typeface="Arial"/>
                <a:cs typeface="Arial"/>
                <a:sym typeface="Arial"/>
                <a:hlinkClick r:id="rId3"/>
              </a:rPr>
              <a:t>getDerivedStateFromPropsExample</a:t>
            </a:r>
            <a:r>
              <a:rPr lang="en" sz="2400" u="sng">
                <a:solidFill>
                  <a:schemeClr val="dk2"/>
                </a:solidFill>
                <a:latin typeface="Arial"/>
                <a:ea typeface="Arial"/>
                <a:cs typeface="Arial"/>
                <a:sym typeface="Arial"/>
                <a:hlinkClick r:id="rId4"/>
              </a:rPr>
              <a:t>.js</a:t>
            </a:r>
            <a:endParaRPr sz="2400"/>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6" name="Shape 906"/>
        <p:cNvGrpSpPr/>
        <p:nvPr/>
      </p:nvGrpSpPr>
      <p:grpSpPr>
        <a:xfrm>
          <a:off x="0" y="0"/>
          <a:ext cx="0" cy="0"/>
          <a:chOff x="0" y="0"/>
          <a:chExt cx="0" cy="0"/>
        </a:xfrm>
      </p:grpSpPr>
      <p:sp>
        <p:nvSpPr>
          <p:cNvPr id="907" name="Google Shape;907;p139"/>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shouldComponentUpdate</a:t>
            </a:r>
            <a:r>
              <a:rPr lang="en"/>
              <a:t>()</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1" name="Shape 911"/>
        <p:cNvGrpSpPr/>
        <p:nvPr/>
      </p:nvGrpSpPr>
      <p:grpSpPr>
        <a:xfrm>
          <a:off x="0" y="0"/>
          <a:ext cx="0" cy="0"/>
          <a:chOff x="0" y="0"/>
          <a:chExt cx="0" cy="0"/>
        </a:xfrm>
      </p:grpSpPr>
      <p:sp>
        <p:nvSpPr>
          <p:cNvPr id="912" name="Google Shape;912;p14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shouldComponentUpdate()</a:t>
            </a:r>
            <a:endParaRPr/>
          </a:p>
        </p:txBody>
      </p:sp>
      <p:sp>
        <p:nvSpPr>
          <p:cNvPr id="913" name="Google Shape;913;p140"/>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 returns true by default. </a:t>
            </a:r>
            <a:endParaRPr/>
          </a:p>
          <a:p>
            <a:pPr indent="-342900" lvl="0" marL="457200" rtl="0" algn="l">
              <a:spcBef>
                <a:spcPts val="1600"/>
              </a:spcBef>
              <a:spcAft>
                <a:spcPts val="0"/>
              </a:spcAft>
              <a:buSzPts val="1800"/>
              <a:buChar char="●"/>
            </a:pPr>
            <a:r>
              <a:rPr lang="en"/>
              <a:t>Whenever a component's state or props (its parent's state) is updated, the component re-renders we can stop updating the state if we want</a:t>
            </a:r>
            <a:endParaRPr/>
          </a:p>
          <a:p>
            <a:pPr indent="-342900" lvl="0" marL="457200" rtl="0" algn="l">
              <a:spcBef>
                <a:spcPts val="1600"/>
              </a:spcBef>
              <a:spcAft>
                <a:spcPts val="0"/>
              </a:spcAft>
              <a:buSzPts val="1800"/>
              <a:buChar char="●"/>
            </a:pPr>
            <a:r>
              <a:rPr lang="en"/>
              <a:t>This method is not called for the initial render or when forceUpdate() is used</a:t>
            </a:r>
            <a:endParaRPr/>
          </a:p>
          <a:p>
            <a:pPr indent="-342900" lvl="0" marL="457200" rtl="0" algn="l">
              <a:spcBef>
                <a:spcPts val="1600"/>
              </a:spcBef>
              <a:spcAft>
                <a:spcPts val="1600"/>
              </a:spcAft>
              <a:buSzPts val="1800"/>
              <a:buChar char="●"/>
            </a:pPr>
            <a:r>
              <a:rPr lang="en"/>
              <a:t>shouldComponentUpdate() allows us to say: only update if the props you care about change</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7" name="Shape 917"/>
        <p:cNvGrpSpPr/>
        <p:nvPr/>
      </p:nvGrpSpPr>
      <p:grpSpPr>
        <a:xfrm>
          <a:off x="0" y="0"/>
          <a:ext cx="0" cy="0"/>
          <a:chOff x="0" y="0"/>
          <a:chExt cx="0" cy="0"/>
        </a:xfrm>
      </p:grpSpPr>
      <p:sp>
        <p:nvSpPr>
          <p:cNvPr id="918" name="Google Shape;918;p14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shouldComponentUpdate()</a:t>
            </a:r>
            <a:endParaRPr/>
          </a:p>
        </p:txBody>
      </p:sp>
      <p:sp>
        <p:nvSpPr>
          <p:cNvPr id="919" name="Google Shape;919;p141"/>
          <p:cNvSpPr txBox="1"/>
          <p:nvPr>
            <p:ph idx="1" type="body"/>
          </p:nvPr>
        </p:nvSpPr>
        <p:spPr>
          <a:xfrm>
            <a:off x="1295850" y="1573350"/>
            <a:ext cx="6181200" cy="112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accent2"/>
                </a:solidFill>
              </a:rPr>
              <a:t>shouldComponentUpdate()</a:t>
            </a:r>
            <a:r>
              <a:rPr b="1" lang="en" sz="2400">
                <a:solidFill>
                  <a:schemeClr val="accent2"/>
                </a:solidFill>
              </a:rPr>
              <a:t> example Code:</a:t>
            </a:r>
            <a:endParaRPr b="1" sz="2400">
              <a:solidFill>
                <a:schemeClr val="accent2"/>
              </a:solidFill>
            </a:endParaRPr>
          </a:p>
          <a:p>
            <a:pPr indent="0" lvl="0" marL="0" rtl="0" algn="l">
              <a:lnSpc>
                <a:spcPct val="100000"/>
              </a:lnSpc>
              <a:spcBef>
                <a:spcPts val="0"/>
              </a:spcBef>
              <a:spcAft>
                <a:spcPts val="0"/>
              </a:spcAft>
              <a:buNone/>
            </a:pPr>
            <a:r>
              <a:rPr lang="en" sz="2400" u="sng">
                <a:solidFill>
                  <a:schemeClr val="dk2"/>
                </a:solidFill>
                <a:latin typeface="Arial"/>
                <a:ea typeface="Arial"/>
                <a:cs typeface="Arial"/>
                <a:sym typeface="Arial"/>
                <a:hlinkClick r:id="rId3"/>
              </a:rPr>
              <a:t>shouldComponentUpdate</a:t>
            </a:r>
            <a:r>
              <a:rPr lang="en" sz="2400" u="sng">
                <a:solidFill>
                  <a:schemeClr val="dk2"/>
                </a:solidFill>
                <a:latin typeface="Arial"/>
                <a:ea typeface="Arial"/>
                <a:cs typeface="Arial"/>
                <a:sym typeface="Arial"/>
                <a:hlinkClick r:id="rId4"/>
              </a:rPr>
              <a:t>Example.js</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 ARISES?</a:t>
            </a:r>
            <a:endParaRPr/>
          </a:p>
        </p:txBody>
      </p:sp>
      <p:sp>
        <p:nvSpPr>
          <p:cNvPr id="151" name="Google Shape;151;p25"/>
          <p:cNvSpPr txBox="1"/>
          <p:nvPr>
            <p:ph type="title"/>
          </p:nvPr>
        </p:nvSpPr>
        <p:spPr>
          <a:xfrm>
            <a:off x="480750" y="28317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chemeClr val="accent2"/>
                </a:solidFill>
              </a:rPr>
              <a:t>Why three function instead of one directly?</a:t>
            </a:r>
            <a:endParaRPr sz="2400">
              <a:solidFill>
                <a:schemeClr val="accent2"/>
              </a:solidFill>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3" name="Shape 923"/>
        <p:cNvGrpSpPr/>
        <p:nvPr/>
      </p:nvGrpSpPr>
      <p:grpSpPr>
        <a:xfrm>
          <a:off x="0" y="0"/>
          <a:ext cx="0" cy="0"/>
          <a:chOff x="0" y="0"/>
          <a:chExt cx="0" cy="0"/>
        </a:xfrm>
      </p:grpSpPr>
      <p:sp>
        <p:nvSpPr>
          <p:cNvPr id="924" name="Google Shape;924;p142"/>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componentDidUpdate</a:t>
            </a:r>
            <a:r>
              <a:rPr lang="en"/>
              <a:t>()</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8" name="Shape 928"/>
        <p:cNvGrpSpPr/>
        <p:nvPr/>
      </p:nvGrpSpPr>
      <p:grpSpPr>
        <a:xfrm>
          <a:off x="0" y="0"/>
          <a:ext cx="0" cy="0"/>
          <a:chOff x="0" y="0"/>
          <a:chExt cx="0" cy="0"/>
        </a:xfrm>
      </p:grpSpPr>
      <p:sp>
        <p:nvSpPr>
          <p:cNvPr id="929" name="Google Shape;929;p14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componentDidUpdate()</a:t>
            </a:r>
            <a:endParaRPr/>
          </a:p>
        </p:txBody>
      </p:sp>
      <p:sp>
        <p:nvSpPr>
          <p:cNvPr id="930" name="Google Shape;930;p143"/>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 is called right after the component update takes place, except the first time when the component is rendered.</a:t>
            </a:r>
            <a:endParaRPr/>
          </a:p>
          <a:p>
            <a:pPr indent="-342900" lvl="0" marL="457200" rtl="0" algn="l">
              <a:spcBef>
                <a:spcPts val="1600"/>
              </a:spcBef>
              <a:spcAft>
                <a:spcPts val="0"/>
              </a:spcAft>
              <a:buSzPts val="1800"/>
              <a:buChar char="●"/>
            </a:pPr>
            <a:r>
              <a:rPr lang="en"/>
              <a:t>componentDidUpdate() takes two arguments as parameters, prevProps and prevState</a:t>
            </a:r>
            <a:endParaRPr/>
          </a:p>
          <a:p>
            <a:pPr indent="-342900" lvl="0" marL="457200" rtl="0" algn="l">
              <a:spcBef>
                <a:spcPts val="1600"/>
              </a:spcBef>
              <a:spcAft>
                <a:spcPts val="0"/>
              </a:spcAft>
              <a:buSzPts val="1800"/>
              <a:buChar char="●"/>
            </a:pPr>
            <a:r>
              <a:rPr lang="en"/>
              <a:t>This method is useful if you want to take any actions on DOM after received updated props from parent or re-render caused by setState</a:t>
            </a:r>
            <a:endParaRPr/>
          </a:p>
          <a:p>
            <a:pPr indent="-342900" lvl="0" marL="457200" rtl="0" algn="l">
              <a:spcBef>
                <a:spcPts val="1600"/>
              </a:spcBef>
              <a:spcAft>
                <a:spcPts val="1600"/>
              </a:spcAft>
              <a:buSzPts val="1800"/>
              <a:buChar char="●"/>
            </a:pPr>
            <a:r>
              <a:rPr lang="en"/>
              <a:t>This is also a suitable place when we want to log the new changes</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4" name="Shape 934"/>
        <p:cNvGrpSpPr/>
        <p:nvPr/>
      </p:nvGrpSpPr>
      <p:grpSpPr>
        <a:xfrm>
          <a:off x="0" y="0"/>
          <a:ext cx="0" cy="0"/>
          <a:chOff x="0" y="0"/>
          <a:chExt cx="0" cy="0"/>
        </a:xfrm>
      </p:grpSpPr>
      <p:sp>
        <p:nvSpPr>
          <p:cNvPr id="935" name="Google Shape;935;p14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componentDidUpdate</a:t>
            </a:r>
            <a:r>
              <a:rPr lang="en"/>
              <a:t>()</a:t>
            </a:r>
            <a:endParaRPr/>
          </a:p>
        </p:txBody>
      </p:sp>
      <p:sp>
        <p:nvSpPr>
          <p:cNvPr id="936" name="Google Shape;936;p144"/>
          <p:cNvSpPr txBox="1"/>
          <p:nvPr>
            <p:ph idx="1" type="body"/>
          </p:nvPr>
        </p:nvSpPr>
        <p:spPr>
          <a:xfrm>
            <a:off x="1313225" y="1573350"/>
            <a:ext cx="6357300" cy="112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accent2"/>
                </a:solidFill>
              </a:rPr>
              <a:t>componentDidUpdate</a:t>
            </a:r>
            <a:r>
              <a:rPr b="1" lang="en" sz="2400">
                <a:solidFill>
                  <a:schemeClr val="accent2"/>
                </a:solidFill>
              </a:rPr>
              <a:t>() example Code:</a:t>
            </a:r>
            <a:endParaRPr b="1" sz="2400">
              <a:solidFill>
                <a:schemeClr val="accent2"/>
              </a:solidFill>
            </a:endParaRPr>
          </a:p>
          <a:p>
            <a:pPr indent="0" lvl="0" marL="0" rtl="0" algn="l">
              <a:lnSpc>
                <a:spcPct val="100000"/>
              </a:lnSpc>
              <a:spcBef>
                <a:spcPts val="0"/>
              </a:spcBef>
              <a:spcAft>
                <a:spcPts val="0"/>
              </a:spcAft>
              <a:buNone/>
            </a:pPr>
            <a:r>
              <a:rPr lang="en" sz="2400" u="sng">
                <a:solidFill>
                  <a:schemeClr val="dk2"/>
                </a:solidFill>
                <a:latin typeface="Arial"/>
                <a:ea typeface="Arial"/>
                <a:cs typeface="Arial"/>
                <a:sym typeface="Arial"/>
                <a:hlinkClick r:id="rId3"/>
              </a:rPr>
              <a:t>componentDidUpdateExample</a:t>
            </a:r>
            <a:r>
              <a:rPr lang="en" sz="2400" u="sng">
                <a:solidFill>
                  <a:schemeClr val="dk2"/>
                </a:solidFill>
                <a:latin typeface="Arial"/>
                <a:ea typeface="Arial"/>
                <a:cs typeface="Arial"/>
                <a:sym typeface="Arial"/>
                <a:hlinkClick r:id="rId4"/>
              </a:rPr>
              <a:t>.js</a:t>
            </a:r>
            <a:endParaRPr sz="2400"/>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0" name="Shape 940"/>
        <p:cNvGrpSpPr/>
        <p:nvPr/>
      </p:nvGrpSpPr>
      <p:grpSpPr>
        <a:xfrm>
          <a:off x="0" y="0"/>
          <a:ext cx="0" cy="0"/>
          <a:chOff x="0" y="0"/>
          <a:chExt cx="0" cy="0"/>
        </a:xfrm>
      </p:grpSpPr>
      <p:sp>
        <p:nvSpPr>
          <p:cNvPr id="941" name="Google Shape;941;p14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componentWillUnmount</a:t>
            </a:r>
            <a:r>
              <a:rPr lang="en"/>
              <a:t>()</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5" name="Shape 945"/>
        <p:cNvGrpSpPr/>
        <p:nvPr/>
      </p:nvGrpSpPr>
      <p:grpSpPr>
        <a:xfrm>
          <a:off x="0" y="0"/>
          <a:ext cx="0" cy="0"/>
          <a:chOff x="0" y="0"/>
          <a:chExt cx="0" cy="0"/>
        </a:xfrm>
      </p:grpSpPr>
      <p:sp>
        <p:nvSpPr>
          <p:cNvPr id="946" name="Google Shape;946;p14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componentWillUnmount</a:t>
            </a:r>
            <a:r>
              <a:rPr lang="en"/>
              <a:t>()</a:t>
            </a:r>
            <a:endParaRPr/>
          </a:p>
        </p:txBody>
      </p:sp>
      <p:sp>
        <p:nvSpPr>
          <p:cNvPr id="947" name="Google Shape;947;p146"/>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event (method) is invoked </a:t>
            </a:r>
            <a:r>
              <a:rPr lang="en"/>
              <a:t>immediately before a component</a:t>
            </a:r>
            <a:r>
              <a:rPr lang="en"/>
              <a:t> component is being removed from the DOM</a:t>
            </a:r>
            <a:endParaRPr/>
          </a:p>
          <a:p>
            <a:pPr indent="-342900" lvl="0" marL="457200" rtl="0" algn="l">
              <a:spcBef>
                <a:spcPts val="1600"/>
              </a:spcBef>
              <a:spcAft>
                <a:spcPts val="0"/>
              </a:spcAft>
              <a:buSzPts val="1800"/>
              <a:buChar char="●"/>
            </a:pPr>
            <a:r>
              <a:rPr lang="en"/>
              <a:t>Recommended to perform any necessary cleanup in this method, such as </a:t>
            </a:r>
            <a:endParaRPr/>
          </a:p>
          <a:p>
            <a:pPr indent="-317500" lvl="1" marL="914400" rtl="0" algn="l">
              <a:spcBef>
                <a:spcPts val="1600"/>
              </a:spcBef>
              <a:spcAft>
                <a:spcPts val="0"/>
              </a:spcAft>
              <a:buSzPts val="1400"/>
              <a:buChar char="○"/>
            </a:pPr>
            <a:r>
              <a:rPr lang="en"/>
              <a:t>Invalidating timers, </a:t>
            </a:r>
            <a:endParaRPr/>
          </a:p>
          <a:p>
            <a:pPr indent="-317500" lvl="1" marL="914400" rtl="0" algn="l">
              <a:spcBef>
                <a:spcPts val="1600"/>
              </a:spcBef>
              <a:spcAft>
                <a:spcPts val="0"/>
              </a:spcAft>
              <a:buSzPts val="1400"/>
              <a:buChar char="○"/>
            </a:pPr>
            <a:r>
              <a:rPr lang="en"/>
              <a:t>Canceling network requests, or </a:t>
            </a:r>
            <a:endParaRPr/>
          </a:p>
          <a:p>
            <a:pPr indent="-317500" lvl="1" marL="914400" rtl="0" algn="l">
              <a:spcBef>
                <a:spcPts val="1600"/>
              </a:spcBef>
              <a:spcAft>
                <a:spcPts val="1600"/>
              </a:spcAft>
              <a:buSzPts val="1400"/>
              <a:buChar char="○"/>
            </a:pPr>
            <a:r>
              <a:rPr lang="en"/>
              <a:t>cleaning up any subscriptions that were created in componentDidMount()</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1" name="Shape 951"/>
        <p:cNvGrpSpPr/>
        <p:nvPr/>
      </p:nvGrpSpPr>
      <p:grpSpPr>
        <a:xfrm>
          <a:off x="0" y="0"/>
          <a:ext cx="0" cy="0"/>
          <a:chOff x="0" y="0"/>
          <a:chExt cx="0" cy="0"/>
        </a:xfrm>
      </p:grpSpPr>
      <p:sp>
        <p:nvSpPr>
          <p:cNvPr id="952" name="Google Shape;952;p14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componentWillUnmount</a:t>
            </a:r>
            <a:r>
              <a:rPr lang="en"/>
              <a:t>()</a:t>
            </a:r>
            <a:endParaRPr/>
          </a:p>
        </p:txBody>
      </p:sp>
      <p:sp>
        <p:nvSpPr>
          <p:cNvPr id="953" name="Google Shape;953;p147"/>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setState() will not effect if called in componentWillUnmount() because the component cannot re-rendered once unmounted</a:t>
            </a:r>
            <a:endParaRPr/>
          </a:p>
        </p:txBody>
      </p:sp>
      <p:pic>
        <p:nvPicPr>
          <p:cNvPr id="954" name="Google Shape;954;p147"/>
          <p:cNvPicPr preferRelativeResize="0"/>
          <p:nvPr/>
        </p:nvPicPr>
        <p:blipFill>
          <a:blip r:embed="rId3">
            <a:alphaModFix/>
          </a:blip>
          <a:stretch>
            <a:fillRect/>
          </a:stretch>
        </p:blipFill>
        <p:spPr>
          <a:xfrm>
            <a:off x="843963" y="3011952"/>
            <a:ext cx="7456075" cy="1028925"/>
          </a:xfrm>
          <a:prstGeom prst="rect">
            <a:avLst/>
          </a:prstGeom>
          <a:noFill/>
          <a:ln>
            <a:noFill/>
          </a:ln>
        </p:spPr>
      </p:pic>
      <p:sp>
        <p:nvSpPr>
          <p:cNvPr id="955" name="Google Shape;955;p147"/>
          <p:cNvSpPr txBox="1"/>
          <p:nvPr/>
        </p:nvSpPr>
        <p:spPr>
          <a:xfrm>
            <a:off x="843975" y="2459350"/>
            <a:ext cx="6888000" cy="5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2"/>
                </a:solidFill>
                <a:latin typeface="Roboto"/>
                <a:ea typeface="Roboto"/>
                <a:cs typeface="Roboto"/>
                <a:sym typeface="Roboto"/>
              </a:rPr>
              <a:t>componentWillUnmount() example:</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9" name="Shape 959"/>
        <p:cNvGrpSpPr/>
        <p:nvPr/>
      </p:nvGrpSpPr>
      <p:grpSpPr>
        <a:xfrm>
          <a:off x="0" y="0"/>
          <a:ext cx="0" cy="0"/>
          <a:chOff x="0" y="0"/>
          <a:chExt cx="0" cy="0"/>
        </a:xfrm>
      </p:grpSpPr>
      <p:sp>
        <p:nvSpPr>
          <p:cNvPr id="960" name="Google Shape;960;p148"/>
          <p:cNvSpPr txBox="1"/>
          <p:nvPr>
            <p:ph type="title"/>
          </p:nvPr>
        </p:nvSpPr>
        <p:spPr>
          <a:xfrm>
            <a:off x="480750" y="26031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Components file/directory structure</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4" name="Shape 964"/>
        <p:cNvGrpSpPr/>
        <p:nvPr/>
      </p:nvGrpSpPr>
      <p:grpSpPr>
        <a:xfrm>
          <a:off x="0" y="0"/>
          <a:ext cx="0" cy="0"/>
          <a:chOff x="0" y="0"/>
          <a:chExt cx="0" cy="0"/>
        </a:xfrm>
      </p:grpSpPr>
      <p:sp>
        <p:nvSpPr>
          <p:cNvPr id="965" name="Google Shape;965;p14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Components file/directory structure</a:t>
            </a:r>
            <a:endParaRPr/>
          </a:p>
        </p:txBody>
      </p:sp>
      <p:sp>
        <p:nvSpPr>
          <p:cNvPr id="966" name="Google Shape;966;p149"/>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Uptil now we have made a single App.js file and made all our component into it</a:t>
            </a:r>
            <a:endParaRPr/>
          </a:p>
          <a:p>
            <a:pPr indent="-342900" lvl="0" marL="457200" rtl="0" algn="l">
              <a:spcBef>
                <a:spcPts val="1600"/>
              </a:spcBef>
              <a:spcAft>
                <a:spcPts val="0"/>
              </a:spcAft>
              <a:buSzPts val="1800"/>
              <a:buChar char="●"/>
            </a:pPr>
            <a:r>
              <a:rPr lang="en"/>
              <a:t>This is not at all a good approach</a:t>
            </a:r>
            <a:endParaRPr/>
          </a:p>
          <a:p>
            <a:pPr indent="-342900" lvl="0" marL="457200" rtl="0" algn="l">
              <a:spcBef>
                <a:spcPts val="1600"/>
              </a:spcBef>
              <a:spcAft>
                <a:spcPts val="0"/>
              </a:spcAft>
              <a:buSzPts val="1800"/>
              <a:buChar char="●"/>
            </a:pPr>
            <a:r>
              <a:rPr lang="en"/>
              <a:t>Components should always made in different folders and .js files</a:t>
            </a:r>
            <a:endParaRPr/>
          </a:p>
          <a:p>
            <a:pPr indent="-342900" lvl="0" marL="457200" rtl="0" algn="l">
              <a:spcBef>
                <a:spcPts val="1600"/>
              </a:spcBef>
              <a:spcAft>
                <a:spcPts val="0"/>
              </a:spcAft>
              <a:buSzPts val="1800"/>
              <a:buChar char="●"/>
            </a:pPr>
            <a:r>
              <a:rPr lang="en"/>
              <a:t>Keep app supporting function into utils folder</a:t>
            </a:r>
            <a:endParaRPr/>
          </a:p>
          <a:p>
            <a:pPr indent="-342900" lvl="0" marL="457200" rtl="0" algn="l">
              <a:spcBef>
                <a:spcPts val="1600"/>
              </a:spcBef>
              <a:spcAft>
                <a:spcPts val="1600"/>
              </a:spcAft>
              <a:buSzPts val="1800"/>
              <a:buChar char="●"/>
            </a:pPr>
            <a:r>
              <a:rPr lang="en"/>
              <a:t>Keep all images to one static resources folder etc</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0" name="Shape 970"/>
        <p:cNvGrpSpPr/>
        <p:nvPr/>
      </p:nvGrpSpPr>
      <p:grpSpPr>
        <a:xfrm>
          <a:off x="0" y="0"/>
          <a:ext cx="0" cy="0"/>
          <a:chOff x="0" y="0"/>
          <a:chExt cx="0" cy="0"/>
        </a:xfrm>
      </p:grpSpPr>
      <p:sp>
        <p:nvSpPr>
          <p:cNvPr id="971" name="Google Shape;971;p15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Components file/directory structure</a:t>
            </a:r>
            <a:endParaRPr/>
          </a:p>
        </p:txBody>
      </p:sp>
      <p:sp>
        <p:nvSpPr>
          <p:cNvPr id="972" name="Google Shape;972;p150"/>
          <p:cNvSpPr txBox="1"/>
          <p:nvPr>
            <p:ph idx="1" type="body"/>
          </p:nvPr>
        </p:nvSpPr>
        <p:spPr>
          <a:xfrm>
            <a:off x="917050" y="1573350"/>
            <a:ext cx="6967800" cy="112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accent2"/>
                </a:solidFill>
              </a:rPr>
              <a:t>Component splitted to file/folders </a:t>
            </a:r>
            <a:r>
              <a:rPr b="1" lang="en" sz="2400">
                <a:solidFill>
                  <a:schemeClr val="accent2"/>
                </a:solidFill>
              </a:rPr>
              <a:t>example Code:</a:t>
            </a:r>
            <a:endParaRPr b="1" sz="2400">
              <a:solidFill>
                <a:schemeClr val="accent2"/>
              </a:solidFill>
            </a:endParaRPr>
          </a:p>
          <a:p>
            <a:pPr indent="0" lvl="0" marL="0" rtl="0" algn="l">
              <a:lnSpc>
                <a:spcPct val="100000"/>
              </a:lnSpc>
              <a:spcBef>
                <a:spcPts val="0"/>
              </a:spcBef>
              <a:spcAft>
                <a:spcPts val="0"/>
              </a:spcAft>
              <a:buNone/>
            </a:pPr>
            <a:r>
              <a:rPr lang="en" sz="2400" u="sng">
                <a:solidFill>
                  <a:schemeClr val="dk2"/>
                </a:solidFill>
                <a:latin typeface="Arial"/>
                <a:ea typeface="Arial"/>
                <a:cs typeface="Arial"/>
                <a:sym typeface="Arial"/>
                <a:hlinkClick r:id="rId3"/>
              </a:rPr>
              <a:t>SampleFolderStructure/</a:t>
            </a:r>
            <a:endParaRPr sz="2400"/>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6" name="Shape 976"/>
        <p:cNvGrpSpPr/>
        <p:nvPr/>
      </p:nvGrpSpPr>
      <p:grpSpPr>
        <a:xfrm>
          <a:off x="0" y="0"/>
          <a:ext cx="0" cy="0"/>
          <a:chOff x="0" y="0"/>
          <a:chExt cx="0" cy="0"/>
        </a:xfrm>
      </p:grpSpPr>
      <p:sp>
        <p:nvSpPr>
          <p:cNvPr id="977" name="Google Shape;977;p151"/>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React Router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Compositional model</a:t>
            </a:r>
            <a:endParaRPr/>
          </a:p>
        </p:txBody>
      </p:sp>
      <p:sp>
        <p:nvSpPr>
          <p:cNvPr id="157" name="Google Shape;157;p26"/>
          <p:cNvSpPr txBox="1"/>
          <p:nvPr/>
        </p:nvSpPr>
        <p:spPr>
          <a:xfrm>
            <a:off x="387800" y="3653075"/>
            <a:ext cx="5918100" cy="140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000FF"/>
                </a:solidFill>
                <a:highlight>
                  <a:srgbClr val="FFFFFF"/>
                </a:highlight>
                <a:latin typeface="Courier New"/>
                <a:ea typeface="Courier New"/>
                <a:cs typeface="Courier New"/>
                <a:sym typeface="Courier New"/>
              </a:rPr>
              <a:t>function</a:t>
            </a:r>
            <a:r>
              <a:rPr lang="en" sz="1200">
                <a:highlight>
                  <a:srgbClr val="FFFFFF"/>
                </a:highlight>
                <a:latin typeface="Courier New"/>
                <a:ea typeface="Courier New"/>
                <a:cs typeface="Courier New"/>
                <a:sym typeface="Courier New"/>
              </a:rPr>
              <a:t> </a:t>
            </a:r>
            <a:r>
              <a:rPr lang="en" sz="1200">
                <a:solidFill>
                  <a:schemeClr val="accent2"/>
                </a:solidFill>
                <a:highlight>
                  <a:srgbClr val="FFFFFF"/>
                </a:highlight>
                <a:latin typeface="Courier New"/>
                <a:ea typeface="Courier New"/>
                <a:cs typeface="Courier New"/>
                <a:sym typeface="Courier New"/>
              </a:rPr>
              <a:t>getTwitterProfileData</a:t>
            </a:r>
            <a:r>
              <a:rPr lang="en" sz="1200">
                <a:highlight>
                  <a:srgbClr val="FFFFFF"/>
                </a:highlight>
                <a:latin typeface="Courier New"/>
                <a:ea typeface="Courier New"/>
                <a:cs typeface="Courier New"/>
                <a:sym typeface="Courier New"/>
              </a:rPr>
              <a:t> (username) {</a:t>
            </a:r>
            <a:endParaRPr sz="1200">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highlight>
                  <a:srgbClr val="FFFFFF"/>
                </a:highlight>
                <a:latin typeface="Courier New"/>
                <a:ea typeface="Courier New"/>
                <a:cs typeface="Courier New"/>
                <a:sym typeface="Courier New"/>
              </a:rPr>
              <a:t>   </a:t>
            </a:r>
            <a:r>
              <a:rPr lang="en" sz="1200">
                <a:solidFill>
                  <a:srgbClr val="0000FF"/>
                </a:solidFill>
                <a:highlight>
                  <a:srgbClr val="FFFFFF"/>
                </a:highlight>
                <a:latin typeface="Courier New"/>
                <a:ea typeface="Courier New"/>
                <a:cs typeface="Courier New"/>
                <a:sym typeface="Courier New"/>
              </a:rPr>
              <a:t>return</a:t>
            </a:r>
            <a:r>
              <a:rPr lang="en" sz="1200">
                <a:highlight>
                  <a:srgbClr val="FFFFFF"/>
                </a:highlight>
                <a:latin typeface="Courier New"/>
                <a:ea typeface="Courier New"/>
                <a:cs typeface="Courier New"/>
                <a:sym typeface="Courier New"/>
              </a:rPr>
              <a:t> {</a:t>
            </a:r>
            <a:endParaRPr sz="1200">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highlight>
                  <a:srgbClr val="FFFFFF"/>
                </a:highlight>
                <a:latin typeface="Courier New"/>
                <a:ea typeface="Courier New"/>
                <a:cs typeface="Courier New"/>
                <a:sym typeface="Courier New"/>
              </a:rPr>
              <a:t>       </a:t>
            </a:r>
            <a:r>
              <a:rPr lang="en" sz="1200">
                <a:solidFill>
                  <a:schemeClr val="accent4"/>
                </a:solidFill>
                <a:highlight>
                  <a:srgbClr val="FFFFFF"/>
                </a:highlight>
                <a:latin typeface="Courier New"/>
                <a:ea typeface="Courier New"/>
                <a:cs typeface="Courier New"/>
                <a:sym typeface="Courier New"/>
              </a:rPr>
              <a:t>twitterProfile:</a:t>
            </a:r>
            <a:r>
              <a:rPr lang="en" sz="1200">
                <a:highlight>
                  <a:srgbClr val="FFFFFF"/>
                </a:highlight>
                <a:latin typeface="Courier New"/>
                <a:ea typeface="Courier New"/>
                <a:cs typeface="Courier New"/>
                <a:sym typeface="Courier New"/>
              </a:rPr>
              <a:t> </a:t>
            </a:r>
            <a:r>
              <a:rPr lang="en" sz="1200">
                <a:solidFill>
                  <a:schemeClr val="accent2"/>
                </a:solidFill>
                <a:highlight>
                  <a:srgbClr val="FFFFFF"/>
                </a:highlight>
                <a:latin typeface="Courier New"/>
                <a:ea typeface="Courier New"/>
                <a:cs typeface="Courier New"/>
                <a:sym typeface="Courier New"/>
              </a:rPr>
              <a:t>getTwitterProfile</a:t>
            </a:r>
            <a:r>
              <a:rPr lang="en" sz="1200">
                <a:highlight>
                  <a:srgbClr val="FFFFFF"/>
                </a:highlight>
                <a:latin typeface="Courier New"/>
                <a:ea typeface="Courier New"/>
                <a:cs typeface="Courier New"/>
                <a:sym typeface="Courier New"/>
              </a:rPr>
              <a:t>(username),</a:t>
            </a:r>
            <a:endParaRPr sz="1200">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highlight>
                  <a:srgbClr val="FFFFFF"/>
                </a:highlight>
                <a:latin typeface="Courier New"/>
                <a:ea typeface="Courier New"/>
                <a:cs typeface="Courier New"/>
                <a:sym typeface="Courier New"/>
              </a:rPr>
              <a:t>       </a:t>
            </a:r>
            <a:r>
              <a:rPr lang="en" sz="1200">
                <a:solidFill>
                  <a:schemeClr val="accent4"/>
                </a:solidFill>
                <a:highlight>
                  <a:srgbClr val="FFFFFF"/>
                </a:highlight>
                <a:latin typeface="Courier New"/>
                <a:ea typeface="Courier New"/>
                <a:cs typeface="Courier New"/>
                <a:sym typeface="Courier New"/>
              </a:rPr>
              <a:t>profilePic:</a:t>
            </a:r>
            <a:r>
              <a:rPr lang="en" sz="1200">
                <a:highlight>
                  <a:srgbClr val="FFFFFF"/>
                </a:highlight>
                <a:latin typeface="Courier New"/>
                <a:ea typeface="Courier New"/>
                <a:cs typeface="Courier New"/>
                <a:sym typeface="Courier New"/>
              </a:rPr>
              <a:t> </a:t>
            </a:r>
            <a:r>
              <a:rPr lang="en" sz="1200">
                <a:solidFill>
                  <a:schemeClr val="accent2"/>
                </a:solidFill>
                <a:highlight>
                  <a:srgbClr val="FFFFFF"/>
                </a:highlight>
                <a:latin typeface="Courier New"/>
                <a:ea typeface="Courier New"/>
                <a:cs typeface="Courier New"/>
                <a:sym typeface="Courier New"/>
              </a:rPr>
              <a:t>getTwitterUserDP</a:t>
            </a:r>
            <a:r>
              <a:rPr lang="en" sz="1200">
                <a:highlight>
                  <a:srgbClr val="FFFFFF"/>
                </a:highlight>
                <a:latin typeface="Courier New"/>
                <a:ea typeface="Courier New"/>
                <a:cs typeface="Courier New"/>
                <a:sym typeface="Courier New"/>
              </a:rPr>
              <a:t>(username)</a:t>
            </a:r>
            <a:endParaRPr sz="1200">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highlight>
                  <a:srgbClr val="FFFFFF"/>
                </a:highlight>
                <a:latin typeface="Courier New"/>
                <a:ea typeface="Courier New"/>
                <a:cs typeface="Courier New"/>
                <a:sym typeface="Courier New"/>
              </a:rPr>
              <a:t>   }</a:t>
            </a:r>
            <a:endParaRPr sz="1200">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highlight>
                  <a:srgbClr val="FFFFFF"/>
                </a:highlight>
                <a:latin typeface="Courier New"/>
                <a:ea typeface="Courier New"/>
                <a:cs typeface="Courier New"/>
                <a:sym typeface="Courier New"/>
              </a:rPr>
              <a:t>}</a:t>
            </a:r>
            <a:endParaRPr sz="1200">
              <a:highlight>
                <a:srgbClr val="FFFFFF"/>
              </a:highlight>
              <a:latin typeface="Courier New"/>
              <a:ea typeface="Courier New"/>
              <a:cs typeface="Courier New"/>
              <a:sym typeface="Courier New"/>
            </a:endParaRPr>
          </a:p>
        </p:txBody>
      </p:sp>
      <p:sp>
        <p:nvSpPr>
          <p:cNvPr id="158" name="Google Shape;158;p26"/>
          <p:cNvSpPr txBox="1"/>
          <p:nvPr/>
        </p:nvSpPr>
        <p:spPr>
          <a:xfrm>
            <a:off x="387900" y="1875775"/>
            <a:ext cx="5918100" cy="848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00">
                <a:solidFill>
                  <a:srgbClr val="0000FF"/>
                </a:solidFill>
                <a:highlight>
                  <a:srgbClr val="FFFFFF"/>
                </a:highlight>
                <a:latin typeface="Courier New"/>
                <a:ea typeface="Courier New"/>
                <a:cs typeface="Courier New"/>
                <a:sym typeface="Courier New"/>
              </a:rPr>
              <a:t>function</a:t>
            </a:r>
            <a:r>
              <a:rPr lang="en" sz="1200">
                <a:highlight>
                  <a:srgbClr val="FFFFFF"/>
                </a:highlight>
                <a:latin typeface="Courier New"/>
                <a:ea typeface="Courier New"/>
                <a:cs typeface="Courier New"/>
                <a:sym typeface="Courier New"/>
              </a:rPr>
              <a:t> getTwitterProfile (username) {</a:t>
            </a:r>
            <a:endParaRPr sz="1200">
              <a:highlight>
                <a:srgbClr val="FFFFFF"/>
              </a:highlight>
              <a:latin typeface="Courier New"/>
              <a:ea typeface="Courier New"/>
              <a:cs typeface="Courier New"/>
              <a:sym typeface="Courier New"/>
            </a:endParaRPr>
          </a:p>
          <a:p>
            <a:pPr indent="457200" lvl="0" marL="0" rtl="0" algn="l">
              <a:lnSpc>
                <a:spcPct val="135714"/>
              </a:lnSpc>
              <a:spcBef>
                <a:spcPts val="0"/>
              </a:spcBef>
              <a:spcAft>
                <a:spcPts val="0"/>
              </a:spcAft>
              <a:buNone/>
            </a:pPr>
            <a:r>
              <a:rPr lang="en" sz="1200">
                <a:solidFill>
                  <a:srgbClr val="0000FF"/>
                </a:solidFill>
                <a:highlight>
                  <a:srgbClr val="FFFFFF"/>
                </a:highlight>
                <a:latin typeface="Courier New"/>
                <a:ea typeface="Courier New"/>
                <a:cs typeface="Courier New"/>
                <a:sym typeface="Courier New"/>
              </a:rPr>
              <a:t>return</a:t>
            </a:r>
            <a:r>
              <a:rPr lang="en" sz="1200">
                <a:highlight>
                  <a:srgbClr val="FFFFFF"/>
                </a:highlight>
                <a:latin typeface="Courier New"/>
                <a:ea typeface="Courier New"/>
                <a:cs typeface="Courier New"/>
                <a:sym typeface="Courier New"/>
              </a:rPr>
              <a:t> </a:t>
            </a:r>
            <a:r>
              <a:rPr lang="en" sz="1200">
                <a:solidFill>
                  <a:srgbClr val="A31515"/>
                </a:solidFill>
                <a:highlight>
                  <a:srgbClr val="FFFFFF"/>
                </a:highlight>
                <a:latin typeface="Courier New"/>
                <a:ea typeface="Courier New"/>
                <a:cs typeface="Courier New"/>
                <a:sym typeface="Courier New"/>
              </a:rPr>
              <a:t>'https://twitter.com '</a:t>
            </a:r>
            <a:r>
              <a:rPr lang="en" sz="1200">
                <a:highlight>
                  <a:srgbClr val="FFFFFF"/>
                </a:highlight>
                <a:latin typeface="Courier New"/>
                <a:ea typeface="Courier New"/>
                <a:cs typeface="Courier New"/>
                <a:sym typeface="Courier New"/>
              </a:rPr>
              <a:t> + username</a:t>
            </a:r>
            <a:endParaRPr sz="12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highlight>
                  <a:srgbClr val="FFFFFF"/>
                </a:highlight>
                <a:latin typeface="Courier New"/>
                <a:ea typeface="Courier New"/>
                <a:cs typeface="Courier New"/>
                <a:sym typeface="Courier New"/>
              </a:rPr>
              <a:t>}</a:t>
            </a:r>
            <a:endParaRPr sz="1200"/>
          </a:p>
        </p:txBody>
      </p:sp>
      <p:sp>
        <p:nvSpPr>
          <p:cNvPr id="159" name="Google Shape;159;p26"/>
          <p:cNvSpPr txBox="1"/>
          <p:nvPr/>
        </p:nvSpPr>
        <p:spPr>
          <a:xfrm>
            <a:off x="387900" y="2771675"/>
            <a:ext cx="5918100" cy="80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00">
                <a:solidFill>
                  <a:srgbClr val="0000FF"/>
                </a:solidFill>
                <a:highlight>
                  <a:srgbClr val="FFFFFF"/>
                </a:highlight>
                <a:latin typeface="Courier New"/>
                <a:ea typeface="Courier New"/>
                <a:cs typeface="Courier New"/>
                <a:sym typeface="Courier New"/>
              </a:rPr>
              <a:t>function</a:t>
            </a:r>
            <a:r>
              <a:rPr lang="en" sz="1200">
                <a:highlight>
                  <a:srgbClr val="FFFFFF"/>
                </a:highlight>
                <a:latin typeface="Courier New"/>
                <a:ea typeface="Courier New"/>
                <a:cs typeface="Courier New"/>
                <a:sym typeface="Courier New"/>
              </a:rPr>
              <a:t> getTwitterUserDP (username) {</a:t>
            </a:r>
            <a:endParaRPr sz="12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highlight>
                  <a:srgbClr val="FFFFFF"/>
                </a:highlight>
                <a:latin typeface="Courier New"/>
                <a:ea typeface="Courier New"/>
                <a:cs typeface="Courier New"/>
                <a:sym typeface="Courier New"/>
              </a:rPr>
              <a:t>   </a:t>
            </a:r>
            <a:r>
              <a:rPr lang="en" sz="1200">
                <a:solidFill>
                  <a:srgbClr val="0000FF"/>
                </a:solidFill>
                <a:highlight>
                  <a:srgbClr val="FFFFFF"/>
                </a:highlight>
                <a:latin typeface="Courier New"/>
                <a:ea typeface="Courier New"/>
                <a:cs typeface="Courier New"/>
                <a:sym typeface="Courier New"/>
              </a:rPr>
              <a:t>return</a:t>
            </a:r>
            <a:r>
              <a:rPr lang="en" sz="1200">
                <a:highlight>
                  <a:srgbClr val="FFFFFF"/>
                </a:highlight>
                <a:latin typeface="Courier New"/>
                <a:ea typeface="Courier New"/>
                <a:cs typeface="Courier New"/>
                <a:sym typeface="Courier New"/>
              </a:rPr>
              <a:t> ‘https:</a:t>
            </a:r>
            <a:r>
              <a:rPr lang="en" sz="1200">
                <a:solidFill>
                  <a:srgbClr val="008000"/>
                </a:solidFill>
                <a:highlight>
                  <a:srgbClr val="FFFFFF"/>
                </a:highlight>
                <a:latin typeface="Courier New"/>
                <a:ea typeface="Courier New"/>
                <a:cs typeface="Courier New"/>
                <a:sym typeface="Courier New"/>
              </a:rPr>
              <a:t>//avatars.io/twitter/’ + username + ‘/medium'</a:t>
            </a:r>
            <a:endParaRPr sz="120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highlight>
                  <a:srgbClr val="FFFFFF"/>
                </a:highlight>
                <a:latin typeface="Courier New"/>
                <a:ea typeface="Courier New"/>
                <a:cs typeface="Courier New"/>
                <a:sym typeface="Courier New"/>
              </a:rPr>
              <a:t>}</a:t>
            </a:r>
            <a:endParaRPr sz="12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solidFill>
                <a:srgbClr val="0000FF"/>
              </a:solidFill>
              <a:highlight>
                <a:srgbClr val="FFFFFF"/>
              </a:highlight>
              <a:latin typeface="Courier New"/>
              <a:ea typeface="Courier New"/>
              <a:cs typeface="Courier New"/>
              <a:sym typeface="Courier New"/>
            </a:endParaRPr>
          </a:p>
        </p:txBody>
      </p:sp>
      <p:sp>
        <p:nvSpPr>
          <p:cNvPr id="160" name="Google Shape;160;p26"/>
          <p:cNvSpPr txBox="1"/>
          <p:nvPr/>
        </p:nvSpPr>
        <p:spPr>
          <a:xfrm>
            <a:off x="6376775" y="1799250"/>
            <a:ext cx="2452200" cy="5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a:ea typeface="Roboto"/>
                <a:cs typeface="Roboto"/>
                <a:sym typeface="Roboto"/>
              </a:rPr>
              <a:t>Function 1</a:t>
            </a:r>
            <a:endParaRPr sz="3000">
              <a:latin typeface="Roboto"/>
              <a:ea typeface="Roboto"/>
              <a:cs typeface="Roboto"/>
              <a:sym typeface="Roboto"/>
            </a:endParaRPr>
          </a:p>
        </p:txBody>
      </p:sp>
      <p:sp>
        <p:nvSpPr>
          <p:cNvPr id="161" name="Google Shape;161;p26"/>
          <p:cNvSpPr txBox="1"/>
          <p:nvPr/>
        </p:nvSpPr>
        <p:spPr>
          <a:xfrm>
            <a:off x="6376775" y="2637450"/>
            <a:ext cx="2452200" cy="5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2"/>
                </a:solidFill>
                <a:latin typeface="Roboto"/>
                <a:ea typeface="Roboto"/>
                <a:cs typeface="Roboto"/>
                <a:sym typeface="Roboto"/>
              </a:rPr>
              <a:t>Function 2</a:t>
            </a:r>
            <a:endParaRPr sz="3000">
              <a:solidFill>
                <a:schemeClr val="dk2"/>
              </a:solidFill>
              <a:latin typeface="Roboto"/>
              <a:ea typeface="Roboto"/>
              <a:cs typeface="Roboto"/>
              <a:sym typeface="Roboto"/>
            </a:endParaRPr>
          </a:p>
        </p:txBody>
      </p:sp>
      <p:sp>
        <p:nvSpPr>
          <p:cNvPr id="162" name="Google Shape;162;p26"/>
          <p:cNvSpPr txBox="1"/>
          <p:nvPr/>
        </p:nvSpPr>
        <p:spPr>
          <a:xfrm>
            <a:off x="6071975" y="3475650"/>
            <a:ext cx="2452200" cy="112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accent2"/>
                </a:solidFill>
                <a:latin typeface="Roboto"/>
                <a:ea typeface="Roboto"/>
                <a:cs typeface="Roboto"/>
                <a:sym typeface="Roboto"/>
              </a:rPr>
              <a:t>Composite Function</a:t>
            </a:r>
            <a:endParaRPr sz="3000">
              <a:solidFill>
                <a:schemeClr val="accent2"/>
              </a:solidFill>
              <a:latin typeface="Roboto"/>
              <a:ea typeface="Roboto"/>
              <a:cs typeface="Roboto"/>
              <a:sym typeface="Roboto"/>
            </a:endParaRPr>
          </a:p>
        </p:txBody>
      </p:sp>
      <p:sp>
        <p:nvSpPr>
          <p:cNvPr id="163" name="Google Shape;163;p26"/>
          <p:cNvSpPr txBox="1"/>
          <p:nvPr/>
        </p:nvSpPr>
        <p:spPr>
          <a:xfrm>
            <a:off x="297500" y="1296525"/>
            <a:ext cx="2967000" cy="5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a:ea typeface="Roboto"/>
                <a:cs typeface="Roboto"/>
                <a:sym typeface="Roboto"/>
              </a:rPr>
              <a:t>What we did</a:t>
            </a:r>
            <a:endParaRPr sz="3000">
              <a:latin typeface="Roboto"/>
              <a:ea typeface="Roboto"/>
              <a:cs typeface="Roboto"/>
              <a:sym typeface="Roboto"/>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1" name="Shape 981"/>
        <p:cNvGrpSpPr/>
        <p:nvPr/>
      </p:nvGrpSpPr>
      <p:grpSpPr>
        <a:xfrm>
          <a:off x="0" y="0"/>
          <a:ext cx="0" cy="0"/>
          <a:chOff x="0" y="0"/>
          <a:chExt cx="0" cy="0"/>
        </a:xfrm>
      </p:grpSpPr>
      <p:sp>
        <p:nvSpPr>
          <p:cNvPr id="982" name="Google Shape;982;p15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 Router</a:t>
            </a:r>
            <a:endParaRPr/>
          </a:p>
        </p:txBody>
      </p:sp>
      <p:pic>
        <p:nvPicPr>
          <p:cNvPr id="983" name="Google Shape;983;p152"/>
          <p:cNvPicPr preferRelativeResize="0"/>
          <p:nvPr/>
        </p:nvPicPr>
        <p:blipFill>
          <a:blip r:embed="rId3">
            <a:alphaModFix/>
          </a:blip>
          <a:stretch>
            <a:fillRect/>
          </a:stretch>
        </p:blipFill>
        <p:spPr>
          <a:xfrm>
            <a:off x="6769962" y="1845287"/>
            <a:ext cx="2081375" cy="1622459"/>
          </a:xfrm>
          <a:prstGeom prst="rect">
            <a:avLst/>
          </a:prstGeom>
          <a:noFill/>
          <a:ln>
            <a:noFill/>
          </a:ln>
        </p:spPr>
      </p:pic>
      <p:sp>
        <p:nvSpPr>
          <p:cNvPr id="984" name="Google Shape;984;p152"/>
          <p:cNvSpPr txBox="1"/>
          <p:nvPr/>
        </p:nvSpPr>
        <p:spPr>
          <a:xfrm>
            <a:off x="795300" y="3881750"/>
            <a:ext cx="7553400" cy="51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u="sng">
                <a:solidFill>
                  <a:srgbClr val="980000"/>
                </a:solidFill>
              </a:rPr>
              <a:t>Normal flow of user request on browser and response from server</a:t>
            </a:r>
            <a:endParaRPr sz="2400" u="sng">
              <a:solidFill>
                <a:srgbClr val="980000"/>
              </a:solidFill>
            </a:endParaRPr>
          </a:p>
        </p:txBody>
      </p:sp>
      <p:sp>
        <p:nvSpPr>
          <p:cNvPr id="985" name="Google Shape;985;p152"/>
          <p:cNvSpPr/>
          <p:nvPr/>
        </p:nvSpPr>
        <p:spPr>
          <a:xfrm>
            <a:off x="2457225" y="1572025"/>
            <a:ext cx="4236600" cy="442200"/>
          </a:xfrm>
          <a:prstGeom prst="rightArrow">
            <a:avLst>
              <a:gd fmla="val 50000" name="adj1"/>
              <a:gd fmla="val 50000" name="adj2"/>
            </a:avLst>
          </a:prstGeom>
          <a:solidFill>
            <a:schemeClr val="dk2"/>
          </a:solidFill>
          <a:ln cap="flat" cmpd="sng" w="9525">
            <a:solidFill>
              <a:srgbClr val="DD11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52"/>
          <p:cNvSpPr txBox="1"/>
          <p:nvPr/>
        </p:nvSpPr>
        <p:spPr>
          <a:xfrm>
            <a:off x="3128062" y="1688097"/>
            <a:ext cx="2619600" cy="18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00FFFF"/>
                </a:solidFill>
              </a:rPr>
              <a:t>User request: index.html</a:t>
            </a:r>
            <a:endParaRPr b="1">
              <a:solidFill>
                <a:srgbClr val="00FFFF"/>
              </a:solidFill>
            </a:endParaRPr>
          </a:p>
        </p:txBody>
      </p:sp>
      <p:sp>
        <p:nvSpPr>
          <p:cNvPr id="987" name="Google Shape;987;p152"/>
          <p:cNvSpPr/>
          <p:nvPr/>
        </p:nvSpPr>
        <p:spPr>
          <a:xfrm flipH="1">
            <a:off x="2457225" y="2791225"/>
            <a:ext cx="4236600" cy="442200"/>
          </a:xfrm>
          <a:prstGeom prst="rightArrow">
            <a:avLst>
              <a:gd fmla="val 50000" name="adj1"/>
              <a:gd fmla="val 50000" name="adj2"/>
            </a:avLst>
          </a:prstGeom>
          <a:solidFill>
            <a:schemeClr val="accent2"/>
          </a:solidFill>
          <a:ln cap="flat" cmpd="sng" w="9525">
            <a:solidFill>
              <a:srgbClr val="DD11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52"/>
          <p:cNvSpPr txBox="1"/>
          <p:nvPr/>
        </p:nvSpPr>
        <p:spPr>
          <a:xfrm>
            <a:off x="3128062" y="2913721"/>
            <a:ext cx="2619600" cy="18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00FF00"/>
                </a:solidFill>
              </a:rPr>
              <a:t>Server response: index.html</a:t>
            </a:r>
            <a:endParaRPr b="1">
              <a:solidFill>
                <a:srgbClr val="00FF00"/>
              </a:solidFill>
            </a:endParaRPr>
          </a:p>
        </p:txBody>
      </p:sp>
      <p:pic>
        <p:nvPicPr>
          <p:cNvPr id="989" name="Google Shape;989;p152"/>
          <p:cNvPicPr preferRelativeResize="0"/>
          <p:nvPr/>
        </p:nvPicPr>
        <p:blipFill>
          <a:blip r:embed="rId4">
            <a:alphaModFix/>
          </a:blip>
          <a:stretch>
            <a:fillRect/>
          </a:stretch>
        </p:blipFill>
        <p:spPr>
          <a:xfrm>
            <a:off x="292662" y="1585100"/>
            <a:ext cx="1973300" cy="1973300"/>
          </a:xfrm>
          <a:prstGeom prst="rect">
            <a:avLst/>
          </a:prstGeom>
          <a:noFill/>
          <a:ln>
            <a:noFill/>
          </a:ln>
        </p:spPr>
      </p:pic>
      <p:sp>
        <p:nvSpPr>
          <p:cNvPr id="990" name="Google Shape;990;p152"/>
          <p:cNvSpPr/>
          <p:nvPr/>
        </p:nvSpPr>
        <p:spPr>
          <a:xfrm>
            <a:off x="2457225" y="2029225"/>
            <a:ext cx="4236600" cy="442200"/>
          </a:xfrm>
          <a:prstGeom prst="rightArrow">
            <a:avLst>
              <a:gd fmla="val 50000" name="adj1"/>
              <a:gd fmla="val 50000" name="adj2"/>
            </a:avLst>
          </a:prstGeom>
          <a:solidFill>
            <a:schemeClr val="dk2"/>
          </a:solidFill>
          <a:ln cap="flat" cmpd="sng" w="9525">
            <a:solidFill>
              <a:srgbClr val="DD11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52"/>
          <p:cNvSpPr txBox="1"/>
          <p:nvPr/>
        </p:nvSpPr>
        <p:spPr>
          <a:xfrm>
            <a:off x="3128049" y="2145300"/>
            <a:ext cx="2932200" cy="18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00FFFF"/>
                </a:solidFill>
              </a:rPr>
              <a:t>User request: contactus.html</a:t>
            </a:r>
            <a:endParaRPr b="1">
              <a:solidFill>
                <a:srgbClr val="00FFFF"/>
              </a:solidFill>
            </a:endParaRPr>
          </a:p>
        </p:txBody>
      </p:sp>
      <p:sp>
        <p:nvSpPr>
          <p:cNvPr id="992" name="Google Shape;992;p152"/>
          <p:cNvSpPr/>
          <p:nvPr/>
        </p:nvSpPr>
        <p:spPr>
          <a:xfrm flipH="1">
            <a:off x="2457225" y="3248425"/>
            <a:ext cx="4236600" cy="442200"/>
          </a:xfrm>
          <a:prstGeom prst="rightArrow">
            <a:avLst>
              <a:gd fmla="val 50000" name="adj1"/>
              <a:gd fmla="val 50000" name="adj2"/>
            </a:avLst>
          </a:prstGeom>
          <a:solidFill>
            <a:schemeClr val="accent2"/>
          </a:solidFill>
          <a:ln cap="flat" cmpd="sng" w="9525">
            <a:solidFill>
              <a:srgbClr val="DD11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52"/>
          <p:cNvSpPr txBox="1"/>
          <p:nvPr/>
        </p:nvSpPr>
        <p:spPr>
          <a:xfrm>
            <a:off x="3128048" y="3370925"/>
            <a:ext cx="3102000" cy="18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00FF00"/>
                </a:solidFill>
              </a:rPr>
              <a:t>Server response: contactus.html</a:t>
            </a:r>
            <a:endParaRPr b="1">
              <a:solidFill>
                <a:srgbClr val="00FF00"/>
              </a:solidFill>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7" name="Shape 997"/>
        <p:cNvGrpSpPr/>
        <p:nvPr/>
      </p:nvGrpSpPr>
      <p:grpSpPr>
        <a:xfrm>
          <a:off x="0" y="0"/>
          <a:ext cx="0" cy="0"/>
          <a:chOff x="0" y="0"/>
          <a:chExt cx="0" cy="0"/>
        </a:xfrm>
      </p:grpSpPr>
      <p:sp>
        <p:nvSpPr>
          <p:cNvPr id="998" name="Google Shape;998;p15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 Router</a:t>
            </a:r>
            <a:endParaRPr/>
          </a:p>
        </p:txBody>
      </p:sp>
      <p:sp>
        <p:nvSpPr>
          <p:cNvPr id="999" name="Google Shape;999;p153"/>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Single-page applications can work in different ways</a:t>
            </a:r>
            <a:endParaRPr/>
          </a:p>
          <a:p>
            <a:pPr indent="-342900" lvl="0" marL="457200" rtl="0" algn="l">
              <a:spcBef>
                <a:spcPts val="1600"/>
              </a:spcBef>
              <a:spcAft>
                <a:spcPts val="0"/>
              </a:spcAft>
              <a:buSzPts val="1800"/>
              <a:buChar char="●"/>
            </a:pPr>
            <a:r>
              <a:rPr lang="en"/>
              <a:t>In react we have only index.html</a:t>
            </a:r>
            <a:endParaRPr/>
          </a:p>
          <a:p>
            <a:pPr indent="-342900" lvl="0" marL="457200" rtl="0" algn="l">
              <a:spcBef>
                <a:spcPts val="1600"/>
              </a:spcBef>
              <a:spcAft>
                <a:spcPts val="0"/>
              </a:spcAft>
              <a:buSzPts val="1800"/>
              <a:buChar char="●"/>
            </a:pPr>
            <a:r>
              <a:rPr lang="en"/>
              <a:t>R</a:t>
            </a:r>
            <a:r>
              <a:rPr lang="en"/>
              <a:t>eact routers that user move to different pages in your web app without actually changing any page, even URL will  show change of page</a:t>
            </a:r>
            <a:endParaRPr/>
          </a:p>
          <a:p>
            <a:pPr indent="-342900" lvl="0" marL="457200" rtl="0" algn="l">
              <a:spcBef>
                <a:spcPts val="1600"/>
              </a:spcBef>
              <a:spcAft>
                <a:spcPts val="0"/>
              </a:spcAft>
              <a:buSzPts val="1800"/>
              <a:buChar char="●"/>
            </a:pPr>
            <a:r>
              <a:rPr lang="en"/>
              <a:t>One way is you can do have conditional rendering and move to different screens (components) on the browser</a:t>
            </a:r>
            <a:endParaRPr/>
          </a:p>
          <a:p>
            <a:pPr indent="-342900" lvl="0" marL="457200" rtl="0" algn="l">
              <a:spcBef>
                <a:spcPts val="1600"/>
              </a:spcBef>
              <a:spcAft>
                <a:spcPts val="1600"/>
              </a:spcAft>
              <a:buSzPts val="1800"/>
              <a:buChar char="●"/>
            </a:pPr>
            <a:r>
              <a:rPr lang="en"/>
              <a:t>Above way is not easy to manage and does not give browser back button</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3" name="Shape 1003"/>
        <p:cNvGrpSpPr/>
        <p:nvPr/>
      </p:nvGrpSpPr>
      <p:grpSpPr>
        <a:xfrm>
          <a:off x="0" y="0"/>
          <a:ext cx="0" cy="0"/>
          <a:chOff x="0" y="0"/>
          <a:chExt cx="0" cy="0"/>
        </a:xfrm>
      </p:grpSpPr>
      <p:sp>
        <p:nvSpPr>
          <p:cNvPr id="1004" name="Google Shape;1004;p15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 Router</a:t>
            </a:r>
            <a:endParaRPr/>
          </a:p>
        </p:txBody>
      </p:sp>
      <p:sp>
        <p:nvSpPr>
          <p:cNvPr id="1005" name="Google Shape;1005;p154"/>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Routing in a Single Page Application is the way to introduce some features to navigating the app through links, which are expected in normal web applications like:</a:t>
            </a:r>
            <a:endParaRPr/>
          </a:p>
          <a:p>
            <a:pPr indent="-317500" lvl="1" marL="914400" rtl="0" algn="l">
              <a:spcBef>
                <a:spcPts val="1600"/>
              </a:spcBef>
              <a:spcAft>
                <a:spcPts val="0"/>
              </a:spcAft>
              <a:buSzPts val="1400"/>
              <a:buChar char="○"/>
            </a:pPr>
            <a:r>
              <a:rPr lang="en"/>
              <a:t>The browser should change the URL when you navigate to a different screen </a:t>
            </a:r>
            <a:endParaRPr/>
          </a:p>
          <a:p>
            <a:pPr indent="-317500" lvl="1" marL="914400" rtl="0" algn="l">
              <a:spcBef>
                <a:spcPts val="1600"/>
              </a:spcBef>
              <a:spcAft>
                <a:spcPts val="0"/>
              </a:spcAft>
              <a:buSzPts val="1400"/>
              <a:buChar char="○"/>
            </a:pPr>
            <a:r>
              <a:rPr lang="en"/>
              <a:t>Deep linking should work: if you point the browser to a URL, the application should reconstruct the same view that was presented when the URL was generated</a:t>
            </a:r>
            <a:endParaRPr/>
          </a:p>
          <a:p>
            <a:pPr indent="-317500" lvl="1" marL="914400" rtl="0" algn="l">
              <a:spcBef>
                <a:spcPts val="1600"/>
              </a:spcBef>
              <a:spcAft>
                <a:spcPts val="1600"/>
              </a:spcAft>
              <a:buSzPts val="1400"/>
              <a:buChar char="○"/>
            </a:pPr>
            <a:r>
              <a:rPr lang="en"/>
              <a:t>The browser back (and forward) button should work like expected</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9" name="Shape 1009"/>
        <p:cNvGrpSpPr/>
        <p:nvPr/>
      </p:nvGrpSpPr>
      <p:grpSpPr>
        <a:xfrm>
          <a:off x="0" y="0"/>
          <a:ext cx="0" cy="0"/>
          <a:chOff x="0" y="0"/>
          <a:chExt cx="0" cy="0"/>
        </a:xfrm>
      </p:grpSpPr>
      <p:sp>
        <p:nvSpPr>
          <p:cNvPr id="1010" name="Google Shape;1010;p15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 Router</a:t>
            </a:r>
            <a:endParaRPr/>
          </a:p>
        </p:txBody>
      </p:sp>
      <p:sp>
        <p:nvSpPr>
          <p:cNvPr id="1011" name="Google Shape;1011;p155"/>
          <p:cNvSpPr txBox="1"/>
          <p:nvPr>
            <p:ph idx="1" type="body"/>
          </p:nvPr>
        </p:nvSpPr>
        <p:spPr>
          <a:xfrm>
            <a:off x="247225" y="1452624"/>
            <a:ext cx="8368200" cy="111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a:t>
            </a:r>
            <a:r>
              <a:rPr lang="en"/>
              <a:t>eact-router-dom is a library for routing in React SPA</a:t>
            </a:r>
            <a:endParaRPr/>
          </a:p>
          <a:p>
            <a:pPr indent="-342900" lvl="0" marL="457200" rtl="0" algn="l">
              <a:spcBef>
                <a:spcPts val="1600"/>
              </a:spcBef>
              <a:spcAft>
                <a:spcPts val="1600"/>
              </a:spcAft>
              <a:buSzPts val="1800"/>
              <a:buChar char="●"/>
            </a:pPr>
            <a:r>
              <a:rPr lang="en"/>
              <a:t>It provides all the  previously discussed navigation features to SPA </a:t>
            </a:r>
            <a:endParaRPr/>
          </a:p>
        </p:txBody>
      </p:sp>
      <p:sp>
        <p:nvSpPr>
          <p:cNvPr id="1012" name="Google Shape;1012;p155"/>
          <p:cNvSpPr txBox="1"/>
          <p:nvPr/>
        </p:nvSpPr>
        <p:spPr>
          <a:xfrm>
            <a:off x="1487250" y="3612650"/>
            <a:ext cx="6169500" cy="453600"/>
          </a:xfrm>
          <a:prstGeom prst="rect">
            <a:avLst/>
          </a:prstGeom>
          <a:solidFill>
            <a:srgbClr val="000000"/>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600">
                <a:solidFill>
                  <a:srgbClr val="00FF00"/>
                </a:solidFill>
              </a:rPr>
              <a:t>aamir@ap-linux:~$</a:t>
            </a:r>
            <a:r>
              <a:rPr b="1" lang="en" sz="1600">
                <a:solidFill>
                  <a:srgbClr val="FFFFFF"/>
                </a:solidFill>
              </a:rPr>
              <a:t> npm install r</a:t>
            </a:r>
            <a:r>
              <a:rPr b="1" lang="en" sz="1600">
                <a:solidFill>
                  <a:srgbClr val="FFFFFF"/>
                </a:solidFill>
              </a:rPr>
              <a:t>eact-router-dom</a:t>
            </a:r>
            <a:endParaRPr sz="1200">
              <a:solidFill>
                <a:srgbClr val="FFFFFF"/>
              </a:solidFill>
            </a:endParaRPr>
          </a:p>
        </p:txBody>
      </p:sp>
      <p:sp>
        <p:nvSpPr>
          <p:cNvPr id="1013" name="Google Shape;1013;p155"/>
          <p:cNvSpPr txBox="1"/>
          <p:nvPr/>
        </p:nvSpPr>
        <p:spPr>
          <a:xfrm>
            <a:off x="330888" y="3153625"/>
            <a:ext cx="4322400" cy="35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solidFill>
                  <a:schemeClr val="dk2"/>
                </a:solidFill>
                <a:latin typeface="Roboto"/>
                <a:ea typeface="Roboto"/>
                <a:cs typeface="Roboto"/>
                <a:sym typeface="Roboto"/>
              </a:rPr>
              <a:t>To install r</a:t>
            </a:r>
            <a:r>
              <a:rPr b="1" lang="en" sz="1800">
                <a:solidFill>
                  <a:schemeClr val="dk2"/>
                </a:solidFill>
                <a:latin typeface="Roboto"/>
                <a:ea typeface="Roboto"/>
                <a:cs typeface="Roboto"/>
                <a:sym typeface="Roboto"/>
              </a:rPr>
              <a:t>eact-router-dom</a:t>
            </a:r>
            <a:endParaRPr b="1">
              <a:solidFill>
                <a:schemeClr val="dk2"/>
              </a:solidFill>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7" name="Shape 1017"/>
        <p:cNvGrpSpPr/>
        <p:nvPr/>
      </p:nvGrpSpPr>
      <p:grpSpPr>
        <a:xfrm>
          <a:off x="0" y="0"/>
          <a:ext cx="0" cy="0"/>
          <a:chOff x="0" y="0"/>
          <a:chExt cx="0" cy="0"/>
        </a:xfrm>
      </p:grpSpPr>
      <p:sp>
        <p:nvSpPr>
          <p:cNvPr id="1018" name="Google Shape;1018;p15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 Router - </a:t>
            </a:r>
            <a:r>
              <a:rPr lang="en"/>
              <a:t>&lt;BrowserRouter&gt;</a:t>
            </a:r>
            <a:endParaRPr/>
          </a:p>
        </p:txBody>
      </p:sp>
      <p:sp>
        <p:nvSpPr>
          <p:cNvPr id="1019" name="Google Shape;1019;p156"/>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a:t>
            </a:r>
            <a:r>
              <a:rPr lang="en"/>
              <a:t>eact-router-dom library provides </a:t>
            </a:r>
            <a:r>
              <a:rPr b="1" lang="en">
                <a:solidFill>
                  <a:schemeClr val="dk2"/>
                </a:solidFill>
              </a:rPr>
              <a:t>&lt;BrowserRouter /&gt; </a:t>
            </a:r>
            <a:r>
              <a:rPr lang="en"/>
              <a:t>component</a:t>
            </a:r>
            <a:endParaRPr/>
          </a:p>
          <a:p>
            <a:pPr indent="-342900" lvl="0" marL="457200" rtl="0" algn="l">
              <a:spcBef>
                <a:spcPts val="1600"/>
              </a:spcBef>
              <a:spcAft>
                <a:spcPts val="0"/>
              </a:spcAft>
              <a:buSzPts val="1800"/>
              <a:buChar char="●"/>
            </a:pPr>
            <a:r>
              <a:rPr lang="en"/>
              <a:t>The purpose of this component is to listen to URL changes</a:t>
            </a:r>
            <a:endParaRPr/>
          </a:p>
          <a:p>
            <a:pPr indent="-342900" lvl="0" marL="457200" rtl="0" algn="l">
              <a:spcBef>
                <a:spcPts val="1600"/>
              </a:spcBef>
              <a:spcAft>
                <a:spcPts val="0"/>
              </a:spcAft>
              <a:buSzPts val="1800"/>
              <a:buChar char="●"/>
            </a:pPr>
            <a:r>
              <a:rPr lang="en"/>
              <a:t>When URL changes this component will make sure the correct screen (page) of your web app get render on the screen</a:t>
            </a:r>
            <a:endParaRPr/>
          </a:p>
          <a:p>
            <a:pPr indent="-342900" lvl="0" marL="457200" rtl="0" algn="l">
              <a:spcBef>
                <a:spcPts val="1600"/>
              </a:spcBef>
              <a:spcAft>
                <a:spcPts val="1600"/>
              </a:spcAft>
              <a:buSzPts val="1800"/>
              <a:buChar char="●"/>
            </a:pPr>
            <a:r>
              <a:rPr lang="en"/>
              <a:t>For React Router to work properly, we must have to wrap our whole app into a BrowserRouter component</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3" name="Shape 1023"/>
        <p:cNvGrpSpPr/>
        <p:nvPr/>
      </p:nvGrpSpPr>
      <p:grpSpPr>
        <a:xfrm>
          <a:off x="0" y="0"/>
          <a:ext cx="0" cy="0"/>
          <a:chOff x="0" y="0"/>
          <a:chExt cx="0" cy="0"/>
        </a:xfrm>
      </p:grpSpPr>
      <p:sp>
        <p:nvSpPr>
          <p:cNvPr id="1024" name="Google Shape;1024;p15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&lt;</a:t>
            </a:r>
            <a:r>
              <a:rPr lang="en"/>
              <a:t>BrowserRouter&gt; - index.js</a:t>
            </a:r>
            <a:endParaRPr/>
          </a:p>
        </p:txBody>
      </p:sp>
      <p:sp>
        <p:nvSpPr>
          <p:cNvPr id="1025" name="Google Shape;1025;p157"/>
          <p:cNvSpPr txBox="1"/>
          <p:nvPr>
            <p:ph idx="1" type="body"/>
          </p:nvPr>
        </p:nvSpPr>
        <p:spPr>
          <a:xfrm>
            <a:off x="247225" y="1452625"/>
            <a:ext cx="8368200" cy="32874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React</a:t>
            </a: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from</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'react'</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ReactDOM</a:t>
            </a: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from</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'react-dom'</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'./index.css'</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App</a:t>
            </a: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from</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'./Components/App'</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as</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serviceWorker</a:t>
            </a: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from</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'./serviceWorker'</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import</a:t>
            </a:r>
            <a:r>
              <a:rPr lang="en" sz="1050">
                <a:solidFill>
                  <a:srgbClr val="D4D4D4"/>
                </a:solidFill>
                <a:latin typeface="Courier New"/>
                <a:ea typeface="Courier New"/>
                <a:cs typeface="Courier New"/>
                <a:sym typeface="Courier New"/>
              </a:rPr>
              <a:t> { </a:t>
            </a:r>
            <a:r>
              <a:rPr lang="en" sz="1050">
                <a:solidFill>
                  <a:srgbClr val="4EC9B0"/>
                </a:solidFill>
                <a:latin typeface="Courier New"/>
                <a:ea typeface="Courier New"/>
                <a:cs typeface="Courier New"/>
                <a:sym typeface="Courier New"/>
              </a:rPr>
              <a:t>BrowserRouter</a:t>
            </a:r>
            <a:r>
              <a:rPr lang="en" sz="1050">
                <a:solidFill>
                  <a:srgbClr val="D4D4D4"/>
                </a:solidFill>
                <a:latin typeface="Courier New"/>
                <a:ea typeface="Courier New"/>
                <a:cs typeface="Courier New"/>
                <a:sym typeface="Courier New"/>
              </a:rPr>
              <a:t> } </a:t>
            </a:r>
            <a:r>
              <a:rPr lang="en" sz="1050">
                <a:solidFill>
                  <a:srgbClr val="C586C0"/>
                </a:solidFill>
                <a:latin typeface="Courier New"/>
                <a:ea typeface="Courier New"/>
                <a:cs typeface="Courier New"/>
                <a:sym typeface="Courier New"/>
              </a:rPr>
              <a:t>from</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'react-router-dom'</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CDCFE"/>
                </a:solidFill>
                <a:latin typeface="Courier New"/>
                <a:ea typeface="Courier New"/>
                <a:cs typeface="Courier New"/>
                <a:sym typeface="Courier New"/>
              </a:rPr>
              <a:t>ReactDOM</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render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808080"/>
                </a:solidFill>
                <a:latin typeface="Courier New"/>
                <a:ea typeface="Courier New"/>
                <a:cs typeface="Courier New"/>
                <a:sym typeface="Courier New"/>
              </a:rPr>
              <a:t>&lt;</a:t>
            </a:r>
            <a:r>
              <a:rPr lang="en" sz="1050">
                <a:solidFill>
                  <a:srgbClr val="4EC9B0"/>
                </a:solidFill>
                <a:latin typeface="Courier New"/>
                <a:ea typeface="Courier New"/>
                <a:cs typeface="Courier New"/>
                <a:sym typeface="Courier New"/>
              </a:rPr>
              <a:t>BrowserRouter</a:t>
            </a:r>
            <a:r>
              <a:rPr lang="en"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808080"/>
                </a:solidFill>
                <a:latin typeface="Courier New"/>
                <a:ea typeface="Courier New"/>
                <a:cs typeface="Courier New"/>
                <a:sym typeface="Courier New"/>
              </a:rPr>
              <a:t>&lt;</a:t>
            </a:r>
            <a:r>
              <a:rPr lang="en" sz="1050">
                <a:solidFill>
                  <a:srgbClr val="4EC9B0"/>
                </a:solidFill>
                <a:latin typeface="Courier New"/>
                <a:ea typeface="Courier New"/>
                <a:cs typeface="Courier New"/>
                <a:sym typeface="Courier New"/>
              </a:rPr>
              <a:t>App</a:t>
            </a:r>
            <a:r>
              <a:rPr lang="en" sz="1050">
                <a:solidFill>
                  <a:srgbClr val="D4D4D4"/>
                </a:solidFill>
                <a:latin typeface="Courier New"/>
                <a:ea typeface="Courier New"/>
                <a:cs typeface="Courier New"/>
                <a:sym typeface="Courier New"/>
              </a:rPr>
              <a:t> </a:t>
            </a:r>
            <a:r>
              <a:rPr lang="en"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808080"/>
                </a:solidFill>
                <a:latin typeface="Courier New"/>
                <a:ea typeface="Courier New"/>
                <a:cs typeface="Courier New"/>
                <a:sym typeface="Courier New"/>
              </a:rPr>
              <a:t>&lt;/</a:t>
            </a:r>
            <a:r>
              <a:rPr lang="en" sz="1050">
                <a:solidFill>
                  <a:srgbClr val="4EC9B0"/>
                </a:solidFill>
                <a:latin typeface="Courier New"/>
                <a:ea typeface="Courier New"/>
                <a:cs typeface="Courier New"/>
                <a:sym typeface="Courier New"/>
              </a:rPr>
              <a:t>BrowserRouter</a:t>
            </a:r>
            <a:r>
              <a:rPr lang="en" sz="1050">
                <a:solidFill>
                  <a:srgbClr val="808080"/>
                </a:solidFill>
                <a:latin typeface="Courier New"/>
                <a:ea typeface="Courier New"/>
                <a:cs typeface="Courier New"/>
                <a:sym typeface="Courier New"/>
              </a:rPr>
              <a:t>&gt;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document</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getElementById</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'root'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9" name="Shape 1029"/>
        <p:cNvGrpSpPr/>
        <p:nvPr/>
      </p:nvGrpSpPr>
      <p:grpSpPr>
        <a:xfrm>
          <a:off x="0" y="0"/>
          <a:ext cx="0" cy="0"/>
          <a:chOff x="0" y="0"/>
          <a:chExt cx="0" cy="0"/>
        </a:xfrm>
      </p:grpSpPr>
      <p:sp>
        <p:nvSpPr>
          <p:cNvPr id="1030" name="Google Shape;1030;p158"/>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&lt;Route&gt;</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4" name="Shape 1034"/>
        <p:cNvGrpSpPr/>
        <p:nvPr/>
      </p:nvGrpSpPr>
      <p:grpSpPr>
        <a:xfrm>
          <a:off x="0" y="0"/>
          <a:ext cx="0" cy="0"/>
          <a:chOff x="0" y="0"/>
          <a:chExt cx="0" cy="0"/>
        </a:xfrm>
      </p:grpSpPr>
      <p:sp>
        <p:nvSpPr>
          <p:cNvPr id="1035" name="Google Shape;1035;p15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&lt;Route&gt;</a:t>
            </a:r>
            <a:endParaRPr/>
          </a:p>
        </p:txBody>
      </p:sp>
      <p:sp>
        <p:nvSpPr>
          <p:cNvPr id="1036" name="Google Shape;1036;p159"/>
          <p:cNvSpPr txBox="1"/>
          <p:nvPr>
            <p:ph idx="1" type="body"/>
          </p:nvPr>
        </p:nvSpPr>
        <p:spPr>
          <a:xfrm>
            <a:off x="247225" y="1452625"/>
            <a:ext cx="8368200" cy="333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routes will be defined in &lt;Route&gt; element </a:t>
            </a:r>
            <a:endParaRPr/>
          </a:p>
          <a:p>
            <a:pPr indent="-342900" lvl="0" marL="457200" rtl="0" algn="l">
              <a:spcBef>
                <a:spcPts val="1600"/>
              </a:spcBef>
              <a:spcAft>
                <a:spcPts val="0"/>
              </a:spcAft>
              <a:buSzPts val="1800"/>
              <a:buChar char="●"/>
            </a:pPr>
            <a:r>
              <a:rPr lang="en"/>
              <a:t>We specify which path they will match and what component that should respond</a:t>
            </a:r>
            <a:endParaRPr/>
          </a:p>
          <a:p>
            <a:pPr indent="-342900" lvl="0" marL="457200" rtl="0" algn="l">
              <a:spcBef>
                <a:spcPts val="1600"/>
              </a:spcBef>
              <a:spcAft>
                <a:spcPts val="0"/>
              </a:spcAft>
              <a:buSzPts val="1800"/>
              <a:buChar char="●"/>
            </a:pPr>
            <a:r>
              <a:rPr lang="en"/>
              <a:t>Let’s say we want </a:t>
            </a:r>
            <a:endParaRPr/>
          </a:p>
          <a:p>
            <a:pPr indent="-317500" lvl="1" marL="914400" rtl="0" algn="l">
              <a:lnSpc>
                <a:spcPct val="100000"/>
              </a:lnSpc>
              <a:spcBef>
                <a:spcPts val="1600"/>
              </a:spcBef>
              <a:spcAft>
                <a:spcPts val="0"/>
              </a:spcAft>
              <a:buSzPts val="1400"/>
              <a:buChar char="○"/>
            </a:pPr>
            <a:r>
              <a:rPr b="1" lang="en">
                <a:solidFill>
                  <a:schemeClr val="dk2"/>
                </a:solidFill>
              </a:rPr>
              <a:t>www.ourDomain.com/</a:t>
            </a:r>
            <a:r>
              <a:rPr lang="en"/>
              <a:t> to go to City list page </a:t>
            </a:r>
            <a:endParaRPr sz="1600"/>
          </a:p>
          <a:p>
            <a:pPr indent="457200" lvl="0" marL="457200" rtl="0" algn="l">
              <a:lnSpc>
                <a:spcPct val="135714"/>
              </a:lnSpc>
              <a:spcBef>
                <a:spcPts val="1000"/>
              </a:spcBef>
              <a:spcAft>
                <a:spcPts val="0"/>
              </a:spcAft>
              <a:buNone/>
            </a:pPr>
            <a:r>
              <a:rPr lang="en" sz="1600">
                <a:solidFill>
                  <a:srgbClr val="000000"/>
                </a:solidFill>
                <a:highlight>
                  <a:srgbClr val="FFFFFF"/>
                </a:highlight>
                <a:latin typeface="Courier New"/>
                <a:ea typeface="Courier New"/>
                <a:cs typeface="Courier New"/>
                <a:sym typeface="Courier New"/>
              </a:rPr>
              <a:t>&lt;</a:t>
            </a:r>
            <a:r>
              <a:rPr lang="en" sz="1600">
                <a:solidFill>
                  <a:srgbClr val="980000"/>
                </a:solidFill>
                <a:highlight>
                  <a:srgbClr val="FFFFFF"/>
                </a:highlight>
                <a:latin typeface="Courier New"/>
                <a:ea typeface="Courier New"/>
                <a:cs typeface="Courier New"/>
                <a:sym typeface="Courier New"/>
              </a:rPr>
              <a:t>Route</a:t>
            </a:r>
            <a:r>
              <a:rPr lang="en" sz="1600">
                <a:solidFill>
                  <a:srgbClr val="D4D4D4"/>
                </a:solidFill>
                <a:highlight>
                  <a:srgbClr val="FFFFFF"/>
                </a:highlight>
                <a:latin typeface="Courier New"/>
                <a:ea typeface="Courier New"/>
                <a:cs typeface="Courier New"/>
                <a:sym typeface="Courier New"/>
              </a:rPr>
              <a:t> </a:t>
            </a:r>
            <a:r>
              <a:rPr lang="en" sz="1600">
                <a:solidFill>
                  <a:srgbClr val="FF9900"/>
                </a:solidFill>
                <a:highlight>
                  <a:srgbClr val="FFFFFF"/>
                </a:highlight>
                <a:latin typeface="Courier New"/>
                <a:ea typeface="Courier New"/>
                <a:cs typeface="Courier New"/>
                <a:sym typeface="Courier New"/>
              </a:rPr>
              <a:t>exact path</a:t>
            </a:r>
            <a:r>
              <a:rPr lang="en" sz="1600">
                <a:solidFill>
                  <a:srgbClr val="000000"/>
                </a:solidFill>
                <a:highlight>
                  <a:srgbClr val="FFFFFF"/>
                </a:highlight>
                <a:latin typeface="Courier New"/>
                <a:ea typeface="Courier New"/>
                <a:cs typeface="Courier New"/>
                <a:sym typeface="Courier New"/>
              </a:rPr>
              <a:t>=</a:t>
            </a:r>
            <a:r>
              <a:rPr lang="en" sz="1600">
                <a:solidFill>
                  <a:srgbClr val="980000"/>
                </a:solidFill>
                <a:highlight>
                  <a:srgbClr val="FFFFFF"/>
                </a:highlight>
                <a:latin typeface="Courier New"/>
                <a:ea typeface="Courier New"/>
                <a:cs typeface="Courier New"/>
                <a:sym typeface="Courier New"/>
              </a:rPr>
              <a:t>'/'</a:t>
            </a:r>
            <a:r>
              <a:rPr lang="en" sz="1600">
                <a:solidFill>
                  <a:srgbClr val="D4D4D4"/>
                </a:solidFill>
                <a:highlight>
                  <a:srgbClr val="FFFFFF"/>
                </a:highlight>
                <a:latin typeface="Courier New"/>
                <a:ea typeface="Courier New"/>
                <a:cs typeface="Courier New"/>
                <a:sym typeface="Courier New"/>
              </a:rPr>
              <a:t> </a:t>
            </a:r>
            <a:r>
              <a:rPr lang="en" sz="1600">
                <a:solidFill>
                  <a:schemeClr val="dk2"/>
                </a:solidFill>
                <a:highlight>
                  <a:srgbClr val="FFFFFF"/>
                </a:highlight>
                <a:latin typeface="Courier New"/>
                <a:ea typeface="Courier New"/>
                <a:cs typeface="Courier New"/>
                <a:sym typeface="Courier New"/>
              </a:rPr>
              <a:t>component</a:t>
            </a:r>
            <a:r>
              <a:rPr lang="en" sz="1600">
                <a:solidFill>
                  <a:srgbClr val="000000"/>
                </a:solidFill>
                <a:highlight>
                  <a:srgbClr val="FFFFFF"/>
                </a:highlight>
                <a:latin typeface="Courier New"/>
                <a:ea typeface="Courier New"/>
                <a:cs typeface="Courier New"/>
                <a:sym typeface="Courier New"/>
              </a:rPr>
              <a:t>=</a:t>
            </a:r>
            <a:r>
              <a:rPr lang="en" sz="1600">
                <a:solidFill>
                  <a:srgbClr val="569CD6"/>
                </a:solidFill>
                <a:highlight>
                  <a:srgbClr val="FFFFFF"/>
                </a:highlight>
                <a:latin typeface="Courier New"/>
                <a:ea typeface="Courier New"/>
                <a:cs typeface="Courier New"/>
                <a:sym typeface="Courier New"/>
              </a:rPr>
              <a:t>{</a:t>
            </a:r>
            <a:r>
              <a:rPr lang="en" sz="1600">
                <a:solidFill>
                  <a:srgbClr val="0000FF"/>
                </a:solidFill>
                <a:highlight>
                  <a:srgbClr val="FFFFFF"/>
                </a:highlight>
                <a:latin typeface="Courier New"/>
                <a:ea typeface="Courier New"/>
                <a:cs typeface="Courier New"/>
                <a:sym typeface="Courier New"/>
              </a:rPr>
              <a:t>CityList</a:t>
            </a:r>
            <a:r>
              <a:rPr lang="en" sz="1600">
                <a:solidFill>
                  <a:srgbClr val="569CD6"/>
                </a:solidFill>
                <a:highlight>
                  <a:srgbClr val="FFFFFF"/>
                </a:highlight>
                <a:latin typeface="Courier New"/>
                <a:ea typeface="Courier New"/>
                <a:cs typeface="Courier New"/>
                <a:sym typeface="Courier New"/>
              </a:rPr>
              <a:t>}</a:t>
            </a:r>
            <a:r>
              <a:rPr lang="en" sz="1600">
                <a:solidFill>
                  <a:srgbClr val="D4D4D4"/>
                </a:solidFill>
                <a:highlight>
                  <a:srgbClr val="FFFFFF"/>
                </a:highlight>
                <a:latin typeface="Courier New"/>
                <a:ea typeface="Courier New"/>
                <a:cs typeface="Courier New"/>
                <a:sym typeface="Courier New"/>
              </a:rPr>
              <a:t> </a:t>
            </a:r>
            <a:r>
              <a:rPr lang="en" sz="1600">
                <a:solidFill>
                  <a:srgbClr val="000000"/>
                </a:solidFill>
                <a:highlight>
                  <a:srgbClr val="FFFFFF"/>
                </a:highlight>
                <a:latin typeface="Courier New"/>
                <a:ea typeface="Courier New"/>
                <a:cs typeface="Courier New"/>
                <a:sym typeface="Courier New"/>
              </a:rPr>
              <a:t>/&gt;</a:t>
            </a:r>
            <a:endParaRPr sz="1600">
              <a:solidFill>
                <a:srgbClr val="000000"/>
              </a:solidFill>
              <a:highlight>
                <a:srgbClr val="FFFFFF"/>
              </a:highlight>
            </a:endParaRPr>
          </a:p>
          <a:p>
            <a:pPr indent="-317500" lvl="1" marL="914400" rtl="0" algn="l">
              <a:lnSpc>
                <a:spcPct val="100000"/>
              </a:lnSpc>
              <a:spcBef>
                <a:spcPts val="0"/>
              </a:spcBef>
              <a:spcAft>
                <a:spcPts val="0"/>
              </a:spcAft>
              <a:buSzPts val="1400"/>
              <a:buChar char="○"/>
            </a:pPr>
            <a:r>
              <a:rPr b="1" lang="en">
                <a:solidFill>
                  <a:schemeClr val="dk2"/>
                </a:solidFill>
              </a:rPr>
              <a:t>www.</a:t>
            </a:r>
            <a:r>
              <a:rPr b="1" lang="en">
                <a:solidFill>
                  <a:schemeClr val="dk2"/>
                </a:solidFill>
              </a:rPr>
              <a:t>ourDomain</a:t>
            </a:r>
            <a:r>
              <a:rPr b="1" lang="en">
                <a:solidFill>
                  <a:schemeClr val="dk2"/>
                </a:solidFill>
              </a:rPr>
              <a:t>.com/aboutus </a:t>
            </a:r>
            <a:r>
              <a:rPr lang="en"/>
              <a:t> to go to About us page</a:t>
            </a:r>
            <a:endParaRPr sz="1600"/>
          </a:p>
          <a:p>
            <a:pPr indent="0" lvl="0" marL="914400" rtl="0" algn="l">
              <a:lnSpc>
                <a:spcPct val="135714"/>
              </a:lnSpc>
              <a:spcBef>
                <a:spcPts val="1000"/>
              </a:spcBef>
              <a:spcAft>
                <a:spcPts val="0"/>
              </a:spcAft>
              <a:buNone/>
            </a:pPr>
            <a:r>
              <a:rPr lang="en" sz="1600">
                <a:solidFill>
                  <a:srgbClr val="000000"/>
                </a:solidFill>
                <a:highlight>
                  <a:srgbClr val="FFFFFF"/>
                </a:highlight>
                <a:latin typeface="Courier New"/>
                <a:ea typeface="Courier New"/>
                <a:cs typeface="Courier New"/>
                <a:sym typeface="Courier New"/>
              </a:rPr>
              <a:t>&lt;</a:t>
            </a:r>
            <a:r>
              <a:rPr lang="en" sz="1600">
                <a:solidFill>
                  <a:srgbClr val="980000"/>
                </a:solidFill>
                <a:highlight>
                  <a:srgbClr val="FFFFFF"/>
                </a:highlight>
                <a:latin typeface="Courier New"/>
                <a:ea typeface="Courier New"/>
                <a:cs typeface="Courier New"/>
                <a:sym typeface="Courier New"/>
              </a:rPr>
              <a:t>Route</a:t>
            </a:r>
            <a:r>
              <a:rPr lang="en" sz="1600">
                <a:solidFill>
                  <a:srgbClr val="D4D4D4"/>
                </a:solidFill>
                <a:highlight>
                  <a:srgbClr val="FFFFFF"/>
                </a:highlight>
                <a:latin typeface="Courier New"/>
                <a:ea typeface="Courier New"/>
                <a:cs typeface="Courier New"/>
                <a:sym typeface="Courier New"/>
              </a:rPr>
              <a:t> </a:t>
            </a:r>
            <a:r>
              <a:rPr lang="en" sz="1600">
                <a:solidFill>
                  <a:srgbClr val="FF9900"/>
                </a:solidFill>
                <a:highlight>
                  <a:srgbClr val="FFFFFF"/>
                </a:highlight>
                <a:latin typeface="Courier New"/>
                <a:ea typeface="Courier New"/>
                <a:cs typeface="Courier New"/>
                <a:sym typeface="Courier New"/>
              </a:rPr>
              <a:t>exact path</a:t>
            </a:r>
            <a:r>
              <a:rPr lang="en" sz="1600">
                <a:solidFill>
                  <a:srgbClr val="000000"/>
                </a:solidFill>
                <a:highlight>
                  <a:srgbClr val="FFFFFF"/>
                </a:highlight>
                <a:latin typeface="Courier New"/>
                <a:ea typeface="Courier New"/>
                <a:cs typeface="Courier New"/>
                <a:sym typeface="Courier New"/>
              </a:rPr>
              <a:t>=</a:t>
            </a:r>
            <a:r>
              <a:rPr lang="en" sz="1600">
                <a:solidFill>
                  <a:srgbClr val="980000"/>
                </a:solidFill>
                <a:highlight>
                  <a:srgbClr val="FFFFFF"/>
                </a:highlight>
                <a:latin typeface="Courier New"/>
                <a:ea typeface="Courier New"/>
                <a:cs typeface="Courier New"/>
                <a:sym typeface="Courier New"/>
              </a:rPr>
              <a:t>'/aboutus'</a:t>
            </a:r>
            <a:r>
              <a:rPr lang="en" sz="1600">
                <a:solidFill>
                  <a:srgbClr val="D4D4D4"/>
                </a:solidFill>
                <a:highlight>
                  <a:srgbClr val="FFFFFF"/>
                </a:highlight>
                <a:latin typeface="Courier New"/>
                <a:ea typeface="Courier New"/>
                <a:cs typeface="Courier New"/>
                <a:sym typeface="Courier New"/>
              </a:rPr>
              <a:t> </a:t>
            </a:r>
            <a:r>
              <a:rPr lang="en" sz="1600">
                <a:solidFill>
                  <a:schemeClr val="dk2"/>
                </a:solidFill>
                <a:highlight>
                  <a:srgbClr val="FFFFFF"/>
                </a:highlight>
                <a:latin typeface="Courier New"/>
                <a:ea typeface="Courier New"/>
                <a:cs typeface="Courier New"/>
                <a:sym typeface="Courier New"/>
              </a:rPr>
              <a:t>component</a:t>
            </a:r>
            <a:r>
              <a:rPr lang="en" sz="1600">
                <a:solidFill>
                  <a:srgbClr val="000000"/>
                </a:solidFill>
                <a:highlight>
                  <a:srgbClr val="FFFFFF"/>
                </a:highlight>
                <a:latin typeface="Courier New"/>
                <a:ea typeface="Courier New"/>
                <a:cs typeface="Courier New"/>
                <a:sym typeface="Courier New"/>
              </a:rPr>
              <a:t>=</a:t>
            </a:r>
            <a:r>
              <a:rPr lang="en" sz="1600">
                <a:solidFill>
                  <a:srgbClr val="569CD6"/>
                </a:solidFill>
                <a:highlight>
                  <a:srgbClr val="FFFFFF"/>
                </a:highlight>
                <a:latin typeface="Courier New"/>
                <a:ea typeface="Courier New"/>
                <a:cs typeface="Courier New"/>
                <a:sym typeface="Courier New"/>
              </a:rPr>
              <a:t>{</a:t>
            </a:r>
            <a:r>
              <a:rPr lang="en" sz="1600">
                <a:solidFill>
                  <a:srgbClr val="0000FF"/>
                </a:solidFill>
                <a:highlight>
                  <a:srgbClr val="FFFFFF"/>
                </a:highlight>
                <a:latin typeface="Courier New"/>
                <a:ea typeface="Courier New"/>
                <a:cs typeface="Courier New"/>
                <a:sym typeface="Courier New"/>
              </a:rPr>
              <a:t>AboutUs</a:t>
            </a:r>
            <a:r>
              <a:rPr lang="en" sz="1600">
                <a:solidFill>
                  <a:srgbClr val="569CD6"/>
                </a:solidFill>
                <a:highlight>
                  <a:srgbClr val="FFFFFF"/>
                </a:highlight>
                <a:latin typeface="Courier New"/>
                <a:ea typeface="Courier New"/>
                <a:cs typeface="Courier New"/>
                <a:sym typeface="Courier New"/>
              </a:rPr>
              <a:t>}</a:t>
            </a:r>
            <a:r>
              <a:rPr lang="en" sz="1600">
                <a:solidFill>
                  <a:srgbClr val="D4D4D4"/>
                </a:solidFill>
                <a:highlight>
                  <a:srgbClr val="FFFFFF"/>
                </a:highlight>
                <a:latin typeface="Courier New"/>
                <a:ea typeface="Courier New"/>
                <a:cs typeface="Courier New"/>
                <a:sym typeface="Courier New"/>
              </a:rPr>
              <a:t> </a:t>
            </a:r>
            <a:r>
              <a:rPr lang="en" sz="1600">
                <a:solidFill>
                  <a:srgbClr val="000000"/>
                </a:solidFill>
                <a:highlight>
                  <a:srgbClr val="FFFFFF"/>
                </a:highlight>
                <a:latin typeface="Courier New"/>
                <a:ea typeface="Courier New"/>
                <a:cs typeface="Courier New"/>
                <a:sym typeface="Courier New"/>
              </a:rPr>
              <a:t>/&gt;</a:t>
            </a:r>
            <a:endParaRPr sz="1600"/>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0" name="Shape 1040"/>
        <p:cNvGrpSpPr/>
        <p:nvPr/>
      </p:nvGrpSpPr>
      <p:grpSpPr>
        <a:xfrm>
          <a:off x="0" y="0"/>
          <a:ext cx="0" cy="0"/>
          <a:chOff x="0" y="0"/>
          <a:chExt cx="0" cy="0"/>
        </a:xfrm>
      </p:grpSpPr>
      <p:sp>
        <p:nvSpPr>
          <p:cNvPr id="1041" name="Google Shape;1041;p160"/>
          <p:cNvSpPr txBox="1"/>
          <p:nvPr>
            <p:ph idx="1" type="body"/>
          </p:nvPr>
        </p:nvSpPr>
        <p:spPr>
          <a:xfrm>
            <a:off x="247225" y="1452625"/>
            <a:ext cx="8577300" cy="3337200"/>
          </a:xfrm>
          <a:prstGeom prst="rect">
            <a:avLst/>
          </a:prstGeom>
        </p:spPr>
        <p:txBody>
          <a:bodyPr anchorCtr="0" anchor="t" bIns="91425" lIns="91425" spcFirstLastPara="1" rIns="91425" wrap="square" tIns="91425">
            <a:noAutofit/>
          </a:bodyPr>
          <a:lstStyle/>
          <a:p>
            <a:pPr indent="-330200" lvl="0" marL="457200" rtl="0" algn="l">
              <a:lnSpc>
                <a:spcPct val="136000"/>
              </a:lnSpc>
              <a:spcBef>
                <a:spcPts val="0"/>
              </a:spcBef>
              <a:spcAft>
                <a:spcPts val="0"/>
              </a:spcAft>
              <a:buSzPts val="1600"/>
              <a:buChar char="●"/>
            </a:pPr>
            <a:r>
              <a:rPr lang="en" sz="1600"/>
              <a:t>Let’s say you want to pass a some dynamic value to any route at runtime</a:t>
            </a:r>
            <a:endParaRPr sz="1600"/>
          </a:p>
          <a:p>
            <a:pPr indent="-330200" lvl="0" marL="457200" rtl="0" algn="l">
              <a:lnSpc>
                <a:spcPct val="136000"/>
              </a:lnSpc>
              <a:spcBef>
                <a:spcPts val="1200"/>
              </a:spcBef>
              <a:spcAft>
                <a:spcPts val="0"/>
              </a:spcAft>
              <a:buSzPts val="1600"/>
              <a:buChar char="●"/>
            </a:pPr>
            <a:r>
              <a:rPr lang="en" sz="1600"/>
              <a:t>You can achieve this by for example</a:t>
            </a:r>
            <a:endParaRPr sz="1600"/>
          </a:p>
          <a:p>
            <a:pPr indent="457200" lvl="0" marL="457200" rtl="0" algn="l">
              <a:lnSpc>
                <a:spcPct val="136000"/>
              </a:lnSpc>
              <a:spcBef>
                <a:spcPts val="1200"/>
              </a:spcBef>
              <a:spcAft>
                <a:spcPts val="0"/>
              </a:spcAft>
              <a:buNone/>
            </a:pPr>
            <a:r>
              <a:rPr lang="en" sz="1600">
                <a:solidFill>
                  <a:srgbClr val="000000"/>
                </a:solidFill>
                <a:highlight>
                  <a:srgbClr val="FFFFFF"/>
                </a:highlight>
                <a:latin typeface="Courier New"/>
                <a:ea typeface="Courier New"/>
                <a:cs typeface="Courier New"/>
                <a:sym typeface="Courier New"/>
              </a:rPr>
              <a:t>&lt;</a:t>
            </a:r>
            <a:r>
              <a:rPr lang="en" sz="1600">
                <a:solidFill>
                  <a:srgbClr val="980000"/>
                </a:solidFill>
                <a:highlight>
                  <a:srgbClr val="FFFFFF"/>
                </a:highlight>
                <a:latin typeface="Courier New"/>
                <a:ea typeface="Courier New"/>
                <a:cs typeface="Courier New"/>
                <a:sym typeface="Courier New"/>
              </a:rPr>
              <a:t>Route</a:t>
            </a:r>
            <a:r>
              <a:rPr lang="en" sz="1600">
                <a:solidFill>
                  <a:srgbClr val="D4D4D4"/>
                </a:solidFill>
                <a:highlight>
                  <a:srgbClr val="FFFFFF"/>
                </a:highlight>
                <a:latin typeface="Courier New"/>
                <a:ea typeface="Courier New"/>
                <a:cs typeface="Courier New"/>
                <a:sym typeface="Courier New"/>
              </a:rPr>
              <a:t> </a:t>
            </a:r>
            <a:r>
              <a:rPr lang="en" sz="1600">
                <a:solidFill>
                  <a:srgbClr val="FF9900"/>
                </a:solidFill>
                <a:highlight>
                  <a:srgbClr val="FFFFFF"/>
                </a:highlight>
                <a:latin typeface="Courier New"/>
                <a:ea typeface="Courier New"/>
                <a:cs typeface="Courier New"/>
                <a:sym typeface="Courier New"/>
              </a:rPr>
              <a:t>exact path</a:t>
            </a:r>
            <a:r>
              <a:rPr lang="en" sz="1600">
                <a:solidFill>
                  <a:srgbClr val="000000"/>
                </a:solidFill>
                <a:highlight>
                  <a:srgbClr val="FFFFFF"/>
                </a:highlight>
                <a:latin typeface="Courier New"/>
                <a:ea typeface="Courier New"/>
                <a:cs typeface="Courier New"/>
                <a:sym typeface="Courier New"/>
              </a:rPr>
              <a:t>=</a:t>
            </a:r>
            <a:r>
              <a:rPr lang="en" sz="1600">
                <a:solidFill>
                  <a:srgbClr val="980000"/>
                </a:solidFill>
                <a:highlight>
                  <a:srgbClr val="FFFFFF"/>
                </a:highlight>
                <a:latin typeface="Courier New"/>
                <a:ea typeface="Courier New"/>
                <a:cs typeface="Courier New"/>
                <a:sym typeface="Courier New"/>
              </a:rPr>
              <a:t>'/cityList/:city'</a:t>
            </a:r>
            <a:r>
              <a:rPr lang="en" sz="1600">
                <a:solidFill>
                  <a:srgbClr val="D4D4D4"/>
                </a:solidFill>
                <a:highlight>
                  <a:srgbClr val="FFFFFF"/>
                </a:highlight>
                <a:latin typeface="Courier New"/>
                <a:ea typeface="Courier New"/>
                <a:cs typeface="Courier New"/>
                <a:sym typeface="Courier New"/>
              </a:rPr>
              <a:t> </a:t>
            </a:r>
            <a:r>
              <a:rPr lang="en" sz="1600">
                <a:solidFill>
                  <a:schemeClr val="dk2"/>
                </a:solidFill>
                <a:highlight>
                  <a:srgbClr val="FFFFFF"/>
                </a:highlight>
                <a:latin typeface="Courier New"/>
                <a:ea typeface="Courier New"/>
                <a:cs typeface="Courier New"/>
                <a:sym typeface="Courier New"/>
              </a:rPr>
              <a:t>component</a:t>
            </a:r>
            <a:r>
              <a:rPr lang="en" sz="1600">
                <a:solidFill>
                  <a:srgbClr val="000000"/>
                </a:solidFill>
                <a:highlight>
                  <a:srgbClr val="FFFFFF"/>
                </a:highlight>
                <a:latin typeface="Courier New"/>
                <a:ea typeface="Courier New"/>
                <a:cs typeface="Courier New"/>
                <a:sym typeface="Courier New"/>
              </a:rPr>
              <a:t>=</a:t>
            </a:r>
            <a:r>
              <a:rPr lang="en" sz="1600">
                <a:solidFill>
                  <a:srgbClr val="569CD6"/>
                </a:solidFill>
                <a:highlight>
                  <a:srgbClr val="FFFFFF"/>
                </a:highlight>
                <a:latin typeface="Courier New"/>
                <a:ea typeface="Courier New"/>
                <a:cs typeface="Courier New"/>
                <a:sym typeface="Courier New"/>
              </a:rPr>
              <a:t>{</a:t>
            </a:r>
            <a:r>
              <a:rPr lang="en" sz="1600">
                <a:solidFill>
                  <a:srgbClr val="0000FF"/>
                </a:solidFill>
                <a:highlight>
                  <a:srgbClr val="FFFFFF"/>
                </a:highlight>
                <a:latin typeface="Courier New"/>
                <a:ea typeface="Courier New"/>
                <a:cs typeface="Courier New"/>
                <a:sym typeface="Courier New"/>
              </a:rPr>
              <a:t>CityList</a:t>
            </a:r>
            <a:r>
              <a:rPr lang="en" sz="1600">
                <a:solidFill>
                  <a:srgbClr val="569CD6"/>
                </a:solidFill>
                <a:highlight>
                  <a:srgbClr val="FFFFFF"/>
                </a:highlight>
                <a:latin typeface="Courier New"/>
                <a:ea typeface="Courier New"/>
                <a:cs typeface="Courier New"/>
                <a:sym typeface="Courier New"/>
              </a:rPr>
              <a:t>}</a:t>
            </a:r>
            <a:r>
              <a:rPr lang="en" sz="1600">
                <a:solidFill>
                  <a:srgbClr val="D4D4D4"/>
                </a:solidFill>
                <a:highlight>
                  <a:srgbClr val="FFFFFF"/>
                </a:highlight>
                <a:latin typeface="Courier New"/>
                <a:ea typeface="Courier New"/>
                <a:cs typeface="Courier New"/>
                <a:sym typeface="Courier New"/>
              </a:rPr>
              <a:t> </a:t>
            </a:r>
            <a:r>
              <a:rPr lang="en" sz="1600">
                <a:solidFill>
                  <a:srgbClr val="000000"/>
                </a:solidFill>
                <a:highlight>
                  <a:srgbClr val="FFFFFF"/>
                </a:highlight>
                <a:latin typeface="Courier New"/>
                <a:ea typeface="Courier New"/>
                <a:cs typeface="Courier New"/>
                <a:sym typeface="Courier New"/>
              </a:rPr>
              <a:t>/&gt;</a:t>
            </a:r>
            <a:endParaRPr sz="1600">
              <a:solidFill>
                <a:srgbClr val="000000"/>
              </a:solidFill>
              <a:highlight>
                <a:srgbClr val="FFFFFF"/>
              </a:highlight>
              <a:latin typeface="Courier New"/>
              <a:ea typeface="Courier New"/>
              <a:cs typeface="Courier New"/>
              <a:sym typeface="Courier New"/>
            </a:endParaRPr>
          </a:p>
          <a:p>
            <a:pPr indent="457200" lvl="0" marL="457200" rtl="0" algn="l">
              <a:lnSpc>
                <a:spcPct val="136000"/>
              </a:lnSpc>
              <a:spcBef>
                <a:spcPts val="1200"/>
              </a:spcBef>
              <a:spcAft>
                <a:spcPts val="0"/>
              </a:spcAft>
              <a:buNone/>
            </a:pPr>
            <a:r>
              <a:t/>
            </a:r>
            <a:endParaRPr sz="1600">
              <a:solidFill>
                <a:srgbClr val="000000"/>
              </a:solidFill>
              <a:highlight>
                <a:srgbClr val="FFFFFF"/>
              </a:highlight>
              <a:latin typeface="Courier New"/>
              <a:ea typeface="Courier New"/>
              <a:cs typeface="Courier New"/>
              <a:sym typeface="Courier New"/>
            </a:endParaRPr>
          </a:p>
          <a:p>
            <a:pPr indent="-330200" lvl="0" marL="457200" rtl="0" algn="l">
              <a:lnSpc>
                <a:spcPct val="136000"/>
              </a:lnSpc>
              <a:spcBef>
                <a:spcPts val="1200"/>
              </a:spcBef>
              <a:spcAft>
                <a:spcPts val="0"/>
              </a:spcAft>
              <a:buSzPts val="1600"/>
              <a:buChar char="●"/>
            </a:pPr>
            <a:r>
              <a:rPr lang="en" sz="1600"/>
              <a:t>For components where we passes props, </a:t>
            </a:r>
            <a:r>
              <a:rPr lang="en" sz="1600">
                <a:solidFill>
                  <a:srgbClr val="000000"/>
                </a:solidFill>
              </a:rPr>
              <a:t>component</a:t>
            </a:r>
            <a:r>
              <a:rPr lang="en" sz="1600"/>
              <a:t> attribute will be replaced by </a:t>
            </a:r>
            <a:r>
              <a:rPr lang="en" sz="1600">
                <a:solidFill>
                  <a:srgbClr val="000000"/>
                </a:solidFill>
              </a:rPr>
              <a:t>render=() =&gt; (&lt;your component&gt;)</a:t>
            </a:r>
            <a:endParaRPr sz="1600">
              <a:solidFill>
                <a:srgbClr val="000000"/>
              </a:solidFill>
            </a:endParaRPr>
          </a:p>
          <a:p>
            <a:pPr indent="0" lvl="0" marL="0" rtl="0" algn="l">
              <a:lnSpc>
                <a:spcPct val="136000"/>
              </a:lnSpc>
              <a:spcBef>
                <a:spcPts val="1200"/>
              </a:spcBef>
              <a:spcAft>
                <a:spcPts val="1200"/>
              </a:spcAft>
              <a:buNone/>
            </a:pPr>
            <a:r>
              <a:rPr lang="en" sz="1600">
                <a:solidFill>
                  <a:srgbClr val="000000"/>
                </a:solidFill>
                <a:highlight>
                  <a:srgbClr val="FFFFFF"/>
                </a:highlight>
                <a:latin typeface="Courier New"/>
                <a:ea typeface="Courier New"/>
                <a:cs typeface="Courier New"/>
                <a:sym typeface="Courier New"/>
              </a:rPr>
              <a:t>&lt;</a:t>
            </a:r>
            <a:r>
              <a:rPr lang="en" sz="1600">
                <a:solidFill>
                  <a:srgbClr val="980000"/>
                </a:solidFill>
                <a:highlight>
                  <a:srgbClr val="FFFFFF"/>
                </a:highlight>
                <a:latin typeface="Courier New"/>
                <a:ea typeface="Courier New"/>
                <a:cs typeface="Courier New"/>
                <a:sym typeface="Courier New"/>
              </a:rPr>
              <a:t>Route</a:t>
            </a:r>
            <a:r>
              <a:rPr lang="en" sz="1600">
                <a:solidFill>
                  <a:srgbClr val="D4D4D4"/>
                </a:solidFill>
                <a:highlight>
                  <a:srgbClr val="FFFFFF"/>
                </a:highlight>
                <a:latin typeface="Courier New"/>
                <a:ea typeface="Courier New"/>
                <a:cs typeface="Courier New"/>
                <a:sym typeface="Courier New"/>
              </a:rPr>
              <a:t> </a:t>
            </a:r>
            <a:r>
              <a:rPr lang="en" sz="1600">
                <a:solidFill>
                  <a:srgbClr val="FF9900"/>
                </a:solidFill>
                <a:highlight>
                  <a:srgbClr val="FFFFFF"/>
                </a:highlight>
                <a:latin typeface="Courier New"/>
                <a:ea typeface="Courier New"/>
                <a:cs typeface="Courier New"/>
                <a:sym typeface="Courier New"/>
              </a:rPr>
              <a:t>exact path</a:t>
            </a:r>
            <a:r>
              <a:rPr lang="en" sz="1600">
                <a:solidFill>
                  <a:srgbClr val="000000"/>
                </a:solidFill>
                <a:highlight>
                  <a:srgbClr val="FFFFFF"/>
                </a:highlight>
                <a:latin typeface="Courier New"/>
                <a:ea typeface="Courier New"/>
                <a:cs typeface="Courier New"/>
                <a:sym typeface="Courier New"/>
              </a:rPr>
              <a:t>=</a:t>
            </a:r>
            <a:r>
              <a:rPr lang="en" sz="1600">
                <a:solidFill>
                  <a:srgbClr val="980000"/>
                </a:solidFill>
                <a:highlight>
                  <a:srgbClr val="FFFFFF"/>
                </a:highlight>
                <a:latin typeface="Courier New"/>
                <a:ea typeface="Courier New"/>
                <a:cs typeface="Courier New"/>
                <a:sym typeface="Courier New"/>
              </a:rPr>
              <a:t>'/cityList'</a:t>
            </a:r>
            <a:r>
              <a:rPr lang="en" sz="1600">
                <a:solidFill>
                  <a:srgbClr val="D4D4D4"/>
                </a:solidFill>
                <a:highlight>
                  <a:srgbClr val="FFFFFF"/>
                </a:highlight>
                <a:latin typeface="Courier New"/>
                <a:ea typeface="Courier New"/>
                <a:cs typeface="Courier New"/>
                <a:sym typeface="Courier New"/>
              </a:rPr>
              <a:t> </a:t>
            </a:r>
            <a:r>
              <a:rPr i="1" lang="en" sz="1600">
                <a:solidFill>
                  <a:srgbClr val="DD1144"/>
                </a:solidFill>
                <a:latin typeface="Open Sans"/>
                <a:ea typeface="Open Sans"/>
                <a:cs typeface="Open Sans"/>
                <a:sym typeface="Open Sans"/>
              </a:rPr>
              <a:t>render</a:t>
            </a:r>
            <a:r>
              <a:rPr i="1" lang="en" sz="1600">
                <a:solidFill>
                  <a:srgbClr val="695D46"/>
                </a:solidFill>
                <a:latin typeface="Open Sans"/>
                <a:ea typeface="Open Sans"/>
                <a:cs typeface="Open Sans"/>
                <a:sym typeface="Open Sans"/>
              </a:rPr>
              <a:t>={() =&gt; (&lt;</a:t>
            </a:r>
            <a:r>
              <a:rPr i="1" lang="en" sz="1600">
                <a:solidFill>
                  <a:schemeClr val="dk2"/>
                </a:solidFill>
                <a:latin typeface="Open Sans"/>
                <a:ea typeface="Open Sans"/>
                <a:cs typeface="Open Sans"/>
                <a:sym typeface="Open Sans"/>
              </a:rPr>
              <a:t>CityList</a:t>
            </a:r>
            <a:r>
              <a:rPr i="1" lang="en" sz="1600">
                <a:solidFill>
                  <a:srgbClr val="695D46"/>
                </a:solidFill>
                <a:latin typeface="Open Sans"/>
                <a:ea typeface="Open Sans"/>
                <a:cs typeface="Open Sans"/>
                <a:sym typeface="Open Sans"/>
              </a:rPr>
              <a:t> city={[</a:t>
            </a:r>
            <a:r>
              <a:rPr i="1" lang="en" sz="1600">
                <a:solidFill>
                  <a:srgbClr val="980000"/>
                </a:solidFill>
                <a:latin typeface="Open Sans"/>
                <a:ea typeface="Open Sans"/>
                <a:cs typeface="Open Sans"/>
                <a:sym typeface="Open Sans"/>
              </a:rPr>
              <a:t>’Karachi’}]</a:t>
            </a:r>
            <a:r>
              <a:rPr i="1" lang="en" sz="1600">
                <a:solidFill>
                  <a:srgbClr val="695D46"/>
                </a:solidFill>
                <a:latin typeface="Open Sans"/>
                <a:ea typeface="Open Sans"/>
                <a:cs typeface="Open Sans"/>
                <a:sym typeface="Open Sans"/>
              </a:rPr>
              <a:t>&gt;)}</a:t>
            </a:r>
            <a:r>
              <a:rPr lang="en" sz="1600">
                <a:solidFill>
                  <a:srgbClr val="D4D4D4"/>
                </a:solidFill>
                <a:highlight>
                  <a:srgbClr val="FFFFFF"/>
                </a:highlight>
                <a:latin typeface="Courier New"/>
                <a:ea typeface="Courier New"/>
                <a:cs typeface="Courier New"/>
                <a:sym typeface="Courier New"/>
              </a:rPr>
              <a:t> </a:t>
            </a:r>
            <a:r>
              <a:rPr lang="en" sz="1600">
                <a:solidFill>
                  <a:srgbClr val="000000"/>
                </a:solidFill>
                <a:highlight>
                  <a:srgbClr val="FFFFFF"/>
                </a:highlight>
                <a:latin typeface="Courier New"/>
                <a:ea typeface="Courier New"/>
                <a:cs typeface="Courier New"/>
                <a:sym typeface="Courier New"/>
              </a:rPr>
              <a:t>/&gt;</a:t>
            </a:r>
            <a:endParaRPr sz="1600"/>
          </a:p>
        </p:txBody>
      </p:sp>
      <p:sp>
        <p:nvSpPr>
          <p:cNvPr id="1042" name="Google Shape;1042;p16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&lt;Route&gt;</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6" name="Shape 1046"/>
        <p:cNvGrpSpPr/>
        <p:nvPr/>
      </p:nvGrpSpPr>
      <p:grpSpPr>
        <a:xfrm>
          <a:off x="0" y="0"/>
          <a:ext cx="0" cy="0"/>
          <a:chOff x="0" y="0"/>
          <a:chExt cx="0" cy="0"/>
        </a:xfrm>
      </p:grpSpPr>
      <p:sp>
        <p:nvSpPr>
          <p:cNvPr id="1047" name="Google Shape;1047;p16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 Router</a:t>
            </a:r>
            <a:endParaRPr/>
          </a:p>
        </p:txBody>
      </p:sp>
      <p:sp>
        <p:nvSpPr>
          <p:cNvPr id="1048" name="Google Shape;1048;p161"/>
          <p:cNvSpPr txBox="1"/>
          <p:nvPr>
            <p:ph idx="1" type="body"/>
          </p:nvPr>
        </p:nvSpPr>
        <p:spPr>
          <a:xfrm>
            <a:off x="917050" y="1573350"/>
            <a:ext cx="6967800" cy="112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accent2"/>
                </a:solidFill>
              </a:rPr>
              <a:t>React Router example Code:</a:t>
            </a:r>
            <a:endParaRPr b="1" sz="2400">
              <a:solidFill>
                <a:schemeClr val="accent2"/>
              </a:solidFill>
            </a:endParaRPr>
          </a:p>
          <a:p>
            <a:pPr indent="0" lvl="0" marL="0" rtl="0" algn="l">
              <a:lnSpc>
                <a:spcPct val="100000"/>
              </a:lnSpc>
              <a:spcBef>
                <a:spcPts val="0"/>
              </a:spcBef>
              <a:spcAft>
                <a:spcPts val="0"/>
              </a:spcAft>
              <a:buNone/>
            </a:pPr>
            <a:r>
              <a:rPr lang="en" sz="2400">
                <a:solidFill>
                  <a:schemeClr val="dk2"/>
                </a:solidFill>
                <a:latin typeface="Arial"/>
                <a:ea typeface="Arial"/>
                <a:cs typeface="Arial"/>
                <a:sym typeface="Arial"/>
              </a:rPr>
              <a:t>RoutesExample/</a:t>
            </a:r>
            <a:endParaRPr sz="24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Compositional model</a:t>
            </a:r>
            <a:endParaRPr/>
          </a:p>
        </p:txBody>
      </p:sp>
      <p:sp>
        <p:nvSpPr>
          <p:cNvPr id="169" name="Google Shape;169;p27"/>
          <p:cNvSpPr txBox="1"/>
          <p:nvPr/>
        </p:nvSpPr>
        <p:spPr>
          <a:xfrm>
            <a:off x="387800" y="3653075"/>
            <a:ext cx="5918100" cy="140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000FF"/>
                </a:solidFill>
                <a:highlight>
                  <a:srgbClr val="FFFFFF"/>
                </a:highlight>
                <a:latin typeface="Courier New"/>
                <a:ea typeface="Courier New"/>
                <a:cs typeface="Courier New"/>
                <a:sym typeface="Courier New"/>
              </a:rPr>
              <a:t>function</a:t>
            </a:r>
            <a:r>
              <a:rPr lang="en" sz="1200">
                <a:highlight>
                  <a:srgbClr val="FFFFFF"/>
                </a:highlight>
                <a:latin typeface="Courier New"/>
                <a:ea typeface="Courier New"/>
                <a:cs typeface="Courier New"/>
                <a:sym typeface="Courier New"/>
              </a:rPr>
              <a:t> </a:t>
            </a:r>
            <a:r>
              <a:rPr lang="en" sz="1200">
                <a:solidFill>
                  <a:schemeClr val="accent2"/>
                </a:solidFill>
                <a:highlight>
                  <a:srgbClr val="FFFFFF"/>
                </a:highlight>
                <a:latin typeface="Courier New"/>
                <a:ea typeface="Courier New"/>
                <a:cs typeface="Courier New"/>
                <a:sym typeface="Courier New"/>
              </a:rPr>
              <a:t>getTwitterProfileData</a:t>
            </a:r>
            <a:r>
              <a:rPr lang="en" sz="1200">
                <a:highlight>
                  <a:srgbClr val="FFFFFF"/>
                </a:highlight>
                <a:latin typeface="Courier New"/>
                <a:ea typeface="Courier New"/>
                <a:cs typeface="Courier New"/>
                <a:sym typeface="Courier New"/>
              </a:rPr>
              <a:t> (username) {</a:t>
            </a:r>
            <a:endParaRPr sz="1200">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highlight>
                  <a:srgbClr val="FFFFFF"/>
                </a:highlight>
                <a:latin typeface="Courier New"/>
                <a:ea typeface="Courier New"/>
                <a:cs typeface="Courier New"/>
                <a:sym typeface="Courier New"/>
              </a:rPr>
              <a:t>   </a:t>
            </a:r>
            <a:r>
              <a:rPr lang="en" sz="1200">
                <a:solidFill>
                  <a:srgbClr val="0000FF"/>
                </a:solidFill>
                <a:highlight>
                  <a:srgbClr val="FFFFFF"/>
                </a:highlight>
                <a:latin typeface="Courier New"/>
                <a:ea typeface="Courier New"/>
                <a:cs typeface="Courier New"/>
                <a:sym typeface="Courier New"/>
              </a:rPr>
              <a:t>return</a:t>
            </a:r>
            <a:r>
              <a:rPr lang="en" sz="1200">
                <a:highlight>
                  <a:srgbClr val="FFFFFF"/>
                </a:highlight>
                <a:latin typeface="Courier New"/>
                <a:ea typeface="Courier New"/>
                <a:cs typeface="Courier New"/>
                <a:sym typeface="Courier New"/>
              </a:rPr>
              <a:t> {</a:t>
            </a:r>
            <a:endParaRPr sz="1200">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highlight>
                  <a:srgbClr val="FFFFFF"/>
                </a:highlight>
                <a:latin typeface="Courier New"/>
                <a:ea typeface="Courier New"/>
                <a:cs typeface="Courier New"/>
                <a:sym typeface="Courier New"/>
              </a:rPr>
              <a:t>       </a:t>
            </a:r>
            <a:r>
              <a:rPr lang="en" sz="1200">
                <a:solidFill>
                  <a:schemeClr val="accent4"/>
                </a:solidFill>
                <a:highlight>
                  <a:srgbClr val="FFFFFF"/>
                </a:highlight>
                <a:latin typeface="Courier New"/>
                <a:ea typeface="Courier New"/>
                <a:cs typeface="Courier New"/>
                <a:sym typeface="Courier New"/>
              </a:rPr>
              <a:t>twitterProfile:</a:t>
            </a:r>
            <a:r>
              <a:rPr lang="en" sz="1200">
                <a:highlight>
                  <a:srgbClr val="FFFFFF"/>
                </a:highlight>
                <a:latin typeface="Courier New"/>
                <a:ea typeface="Courier New"/>
                <a:cs typeface="Courier New"/>
                <a:sym typeface="Courier New"/>
              </a:rPr>
              <a:t> </a:t>
            </a:r>
            <a:r>
              <a:rPr lang="en" sz="1200">
                <a:solidFill>
                  <a:schemeClr val="accent2"/>
                </a:solidFill>
                <a:highlight>
                  <a:srgbClr val="FFFFFF"/>
                </a:highlight>
                <a:latin typeface="Courier New"/>
                <a:ea typeface="Courier New"/>
                <a:cs typeface="Courier New"/>
                <a:sym typeface="Courier New"/>
              </a:rPr>
              <a:t>getTwitterProfile</a:t>
            </a:r>
            <a:r>
              <a:rPr lang="en" sz="1200">
                <a:highlight>
                  <a:srgbClr val="FFFFFF"/>
                </a:highlight>
                <a:latin typeface="Courier New"/>
                <a:ea typeface="Courier New"/>
                <a:cs typeface="Courier New"/>
                <a:sym typeface="Courier New"/>
              </a:rPr>
              <a:t>(username),</a:t>
            </a:r>
            <a:endParaRPr sz="1200">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highlight>
                  <a:srgbClr val="FFFFFF"/>
                </a:highlight>
                <a:latin typeface="Courier New"/>
                <a:ea typeface="Courier New"/>
                <a:cs typeface="Courier New"/>
                <a:sym typeface="Courier New"/>
              </a:rPr>
              <a:t>       </a:t>
            </a:r>
            <a:r>
              <a:rPr lang="en" sz="1200">
                <a:solidFill>
                  <a:schemeClr val="accent4"/>
                </a:solidFill>
                <a:highlight>
                  <a:srgbClr val="FFFFFF"/>
                </a:highlight>
                <a:latin typeface="Courier New"/>
                <a:ea typeface="Courier New"/>
                <a:cs typeface="Courier New"/>
                <a:sym typeface="Courier New"/>
              </a:rPr>
              <a:t>profilePic:</a:t>
            </a:r>
            <a:r>
              <a:rPr lang="en" sz="1200">
                <a:highlight>
                  <a:srgbClr val="FFFFFF"/>
                </a:highlight>
                <a:latin typeface="Courier New"/>
                <a:ea typeface="Courier New"/>
                <a:cs typeface="Courier New"/>
                <a:sym typeface="Courier New"/>
              </a:rPr>
              <a:t> </a:t>
            </a:r>
            <a:r>
              <a:rPr lang="en" sz="1200">
                <a:solidFill>
                  <a:schemeClr val="accent2"/>
                </a:solidFill>
                <a:highlight>
                  <a:srgbClr val="FFFFFF"/>
                </a:highlight>
                <a:latin typeface="Courier New"/>
                <a:ea typeface="Courier New"/>
                <a:cs typeface="Courier New"/>
                <a:sym typeface="Courier New"/>
              </a:rPr>
              <a:t>getTwitterUserDP</a:t>
            </a:r>
            <a:r>
              <a:rPr lang="en" sz="1200">
                <a:highlight>
                  <a:srgbClr val="FFFFFF"/>
                </a:highlight>
                <a:latin typeface="Courier New"/>
                <a:ea typeface="Courier New"/>
                <a:cs typeface="Courier New"/>
                <a:sym typeface="Courier New"/>
              </a:rPr>
              <a:t>(username)</a:t>
            </a:r>
            <a:endParaRPr sz="1200">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highlight>
                  <a:srgbClr val="FFFFFF"/>
                </a:highlight>
                <a:latin typeface="Courier New"/>
                <a:ea typeface="Courier New"/>
                <a:cs typeface="Courier New"/>
                <a:sym typeface="Courier New"/>
              </a:rPr>
              <a:t>   }</a:t>
            </a:r>
            <a:endParaRPr sz="1200">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highlight>
                  <a:srgbClr val="FFFFFF"/>
                </a:highlight>
                <a:latin typeface="Courier New"/>
                <a:ea typeface="Courier New"/>
                <a:cs typeface="Courier New"/>
                <a:sym typeface="Courier New"/>
              </a:rPr>
              <a:t>}</a:t>
            </a:r>
            <a:endParaRPr sz="1200">
              <a:highlight>
                <a:srgbClr val="FFFFFF"/>
              </a:highlight>
              <a:latin typeface="Courier New"/>
              <a:ea typeface="Courier New"/>
              <a:cs typeface="Courier New"/>
              <a:sym typeface="Courier New"/>
            </a:endParaRPr>
          </a:p>
        </p:txBody>
      </p:sp>
      <p:sp>
        <p:nvSpPr>
          <p:cNvPr id="170" name="Google Shape;170;p27"/>
          <p:cNvSpPr txBox="1"/>
          <p:nvPr/>
        </p:nvSpPr>
        <p:spPr>
          <a:xfrm>
            <a:off x="387900" y="1875775"/>
            <a:ext cx="5918100" cy="1661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highlight>
                  <a:srgbClr val="FFFFFF"/>
                </a:highlight>
                <a:latin typeface="Courier New"/>
                <a:ea typeface="Courier New"/>
                <a:cs typeface="Courier New"/>
                <a:sym typeface="Courier New"/>
              </a:rPr>
              <a:t> getTwitterProfileData (username) {</a:t>
            </a:r>
            <a:endParaRPr sz="10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highlight>
                  <a:srgbClr val="FFFFFF"/>
                </a:highlight>
                <a:latin typeface="Courier New"/>
                <a:ea typeface="Courier New"/>
                <a:cs typeface="Courier New"/>
                <a:sym typeface="Courier New"/>
              </a:rPr>
              <a:t> {</a:t>
            </a:r>
            <a:endParaRPr sz="10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F"/>
                </a:highlight>
                <a:latin typeface="Courier New"/>
                <a:ea typeface="Courier New"/>
                <a:cs typeface="Courier New"/>
                <a:sym typeface="Courier New"/>
              </a:rPr>
              <a:t>     twitterProfile: </a:t>
            </a:r>
            <a:r>
              <a:rPr lang="en" sz="1050">
                <a:solidFill>
                  <a:srgbClr val="A31515"/>
                </a:solidFill>
                <a:highlight>
                  <a:srgbClr val="FFFFFF"/>
                </a:highlight>
                <a:latin typeface="Courier New"/>
                <a:ea typeface="Courier New"/>
                <a:cs typeface="Courier New"/>
                <a:sym typeface="Courier New"/>
              </a:rPr>
              <a:t>'https://twitter.com '</a:t>
            </a:r>
            <a:r>
              <a:rPr lang="en" sz="1050">
                <a:highlight>
                  <a:srgbClr val="FFFFFF"/>
                </a:highlight>
                <a:latin typeface="Courier New"/>
                <a:ea typeface="Courier New"/>
                <a:cs typeface="Courier New"/>
                <a:sym typeface="Courier New"/>
              </a:rPr>
              <a:t> + username,</a:t>
            </a:r>
            <a:endParaRPr sz="10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F"/>
                </a:highlight>
                <a:latin typeface="Courier New"/>
                <a:ea typeface="Courier New"/>
                <a:cs typeface="Courier New"/>
                <a:sym typeface="Courier New"/>
              </a:rPr>
              <a:t>     profilePic: ‘https:</a:t>
            </a:r>
            <a:r>
              <a:rPr lang="en" sz="1050">
                <a:solidFill>
                  <a:srgbClr val="008000"/>
                </a:solidFill>
                <a:highlight>
                  <a:srgbClr val="FFFFFF"/>
                </a:highlight>
                <a:latin typeface="Courier New"/>
                <a:ea typeface="Courier New"/>
                <a:cs typeface="Courier New"/>
                <a:sym typeface="Courier New"/>
              </a:rPr>
              <a:t>//avatars.io/twitter/’ + username + ‘/medium'</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F"/>
                </a:highlight>
                <a:latin typeface="Courier New"/>
                <a:ea typeface="Courier New"/>
                <a:cs typeface="Courier New"/>
                <a:sym typeface="Courier New"/>
              </a:rPr>
              <a:t>   }</a:t>
            </a:r>
            <a:endParaRPr sz="10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F"/>
                </a:highlight>
                <a:latin typeface="Courier New"/>
                <a:ea typeface="Courier New"/>
                <a:cs typeface="Courier New"/>
                <a:sym typeface="Courier New"/>
              </a:rPr>
              <a:t>}</a:t>
            </a:r>
            <a:endParaRPr sz="1200">
              <a:solidFill>
                <a:srgbClr val="0000FF"/>
              </a:solidFill>
              <a:highlight>
                <a:srgbClr val="FFFFFF"/>
              </a:highlight>
              <a:latin typeface="Courier New"/>
              <a:ea typeface="Courier New"/>
              <a:cs typeface="Courier New"/>
              <a:sym typeface="Courier New"/>
            </a:endParaRPr>
          </a:p>
        </p:txBody>
      </p:sp>
      <p:sp>
        <p:nvSpPr>
          <p:cNvPr id="171" name="Google Shape;171;p27"/>
          <p:cNvSpPr txBox="1"/>
          <p:nvPr/>
        </p:nvSpPr>
        <p:spPr>
          <a:xfrm>
            <a:off x="6376775" y="1799250"/>
            <a:ext cx="2452200" cy="5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a:ea typeface="Roboto"/>
                <a:cs typeface="Roboto"/>
                <a:sym typeface="Roboto"/>
              </a:rPr>
              <a:t>Non composite way</a:t>
            </a:r>
            <a:endParaRPr sz="3000">
              <a:latin typeface="Roboto"/>
              <a:ea typeface="Roboto"/>
              <a:cs typeface="Roboto"/>
              <a:sym typeface="Roboto"/>
            </a:endParaRPr>
          </a:p>
        </p:txBody>
      </p:sp>
      <p:sp>
        <p:nvSpPr>
          <p:cNvPr id="172" name="Google Shape;172;p27"/>
          <p:cNvSpPr txBox="1"/>
          <p:nvPr/>
        </p:nvSpPr>
        <p:spPr>
          <a:xfrm>
            <a:off x="6071975" y="3475650"/>
            <a:ext cx="2452200" cy="112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accent2"/>
                </a:solidFill>
                <a:latin typeface="Roboto"/>
                <a:ea typeface="Roboto"/>
                <a:cs typeface="Roboto"/>
                <a:sym typeface="Roboto"/>
              </a:rPr>
              <a:t>Composite Function</a:t>
            </a:r>
            <a:endParaRPr sz="3000">
              <a:solidFill>
                <a:schemeClr val="accent2"/>
              </a:solidFill>
              <a:latin typeface="Roboto"/>
              <a:ea typeface="Roboto"/>
              <a:cs typeface="Roboto"/>
              <a:sym typeface="Roboto"/>
            </a:endParaRPr>
          </a:p>
        </p:txBody>
      </p:sp>
      <p:sp>
        <p:nvSpPr>
          <p:cNvPr id="173" name="Google Shape;173;p27"/>
          <p:cNvSpPr txBox="1"/>
          <p:nvPr/>
        </p:nvSpPr>
        <p:spPr>
          <a:xfrm>
            <a:off x="297500" y="1296525"/>
            <a:ext cx="2967000" cy="5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a:ea typeface="Roboto"/>
                <a:cs typeface="Roboto"/>
                <a:sym typeface="Roboto"/>
              </a:rPr>
              <a:t>How about</a:t>
            </a:r>
            <a:endParaRPr sz="3000">
              <a:latin typeface="Roboto"/>
              <a:ea typeface="Roboto"/>
              <a:cs typeface="Roboto"/>
              <a:sym typeface="Roboto"/>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2" name="Shape 1052"/>
        <p:cNvGrpSpPr/>
        <p:nvPr/>
      </p:nvGrpSpPr>
      <p:grpSpPr>
        <a:xfrm>
          <a:off x="0" y="0"/>
          <a:ext cx="0" cy="0"/>
          <a:chOff x="0" y="0"/>
          <a:chExt cx="0" cy="0"/>
        </a:xfrm>
      </p:grpSpPr>
      <p:sp>
        <p:nvSpPr>
          <p:cNvPr id="1053" name="Google Shape;1053;p162"/>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&lt;switch&gt;</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7" name="Shape 1057"/>
        <p:cNvGrpSpPr/>
        <p:nvPr/>
      </p:nvGrpSpPr>
      <p:grpSpPr>
        <a:xfrm>
          <a:off x="0" y="0"/>
          <a:ext cx="0" cy="0"/>
          <a:chOff x="0" y="0"/>
          <a:chExt cx="0" cy="0"/>
        </a:xfrm>
      </p:grpSpPr>
      <p:sp>
        <p:nvSpPr>
          <p:cNvPr id="1058" name="Google Shape;1058;p16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&lt;switch&gt;</a:t>
            </a:r>
            <a:endParaRPr/>
          </a:p>
        </p:txBody>
      </p:sp>
      <p:sp>
        <p:nvSpPr>
          <p:cNvPr id="1059" name="Google Shape;1059;p163"/>
          <p:cNvSpPr txBox="1"/>
          <p:nvPr>
            <p:ph idx="1" type="body"/>
          </p:nvPr>
        </p:nvSpPr>
        <p:spPr>
          <a:xfrm>
            <a:off x="247225" y="1452624"/>
            <a:ext cx="8368200" cy="30789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can add something like following to our code</a:t>
            </a:r>
            <a:endParaRPr sz="1600"/>
          </a:p>
          <a:p>
            <a:pPr indent="0" lvl="0" marL="457200" rtl="0" algn="l">
              <a:spcBef>
                <a:spcPts val="1600"/>
              </a:spcBef>
              <a:spcAft>
                <a:spcPts val="0"/>
              </a:spcAft>
              <a:buNone/>
            </a:pPr>
            <a:r>
              <a:rPr lang="en" sz="1600">
                <a:solidFill>
                  <a:srgbClr val="000000"/>
                </a:solidFill>
              </a:rPr>
              <a:t>&lt;</a:t>
            </a:r>
            <a:r>
              <a:rPr lang="en" sz="1600">
                <a:solidFill>
                  <a:schemeClr val="dk2"/>
                </a:solidFill>
              </a:rPr>
              <a:t>Route</a:t>
            </a:r>
            <a:r>
              <a:rPr lang="en" sz="1600">
                <a:solidFill>
                  <a:srgbClr val="000000"/>
                </a:solidFill>
              </a:rPr>
              <a:t> </a:t>
            </a:r>
            <a:r>
              <a:rPr lang="en" sz="1600">
                <a:solidFill>
                  <a:schemeClr val="accent2"/>
                </a:solidFill>
              </a:rPr>
              <a:t>render</a:t>
            </a:r>
            <a:r>
              <a:rPr lang="en" sz="1600">
                <a:solidFill>
                  <a:srgbClr val="000000"/>
                </a:solidFill>
              </a:rPr>
              <a:t>={() =&gt;</a:t>
            </a:r>
            <a:r>
              <a:rPr lang="en" sz="1600">
                <a:solidFill>
                  <a:srgbClr val="980000"/>
                </a:solidFill>
              </a:rPr>
              <a:t> &lt;AnyComponent /&gt; </a:t>
            </a:r>
            <a:r>
              <a:rPr lang="en" sz="1600">
                <a:solidFill>
                  <a:srgbClr val="000000"/>
                </a:solidFill>
              </a:rPr>
              <a:t>} /&gt; </a:t>
            </a:r>
            <a:endParaRPr sz="1600">
              <a:solidFill>
                <a:srgbClr val="000000"/>
              </a:solidFill>
            </a:endParaRPr>
          </a:p>
          <a:p>
            <a:pPr indent="-330200" lvl="0" marL="457200" rtl="0" algn="l">
              <a:spcBef>
                <a:spcPts val="1600"/>
              </a:spcBef>
              <a:spcAft>
                <a:spcPts val="0"/>
              </a:spcAft>
              <a:buSzPts val="1600"/>
              <a:buChar char="●"/>
            </a:pPr>
            <a:r>
              <a:rPr lang="en" sz="1600"/>
              <a:t>Only problem with this is it will render with every route no matter what path is provided</a:t>
            </a:r>
            <a:endParaRPr sz="1600"/>
          </a:p>
          <a:p>
            <a:pPr indent="-330200" lvl="0" marL="457200" rtl="0" algn="l">
              <a:spcBef>
                <a:spcPts val="1600"/>
              </a:spcBef>
              <a:spcAft>
                <a:spcPts val="0"/>
              </a:spcAft>
              <a:buSzPts val="1600"/>
              <a:buChar char="●"/>
            </a:pPr>
            <a:r>
              <a:rPr lang="en" sz="1600"/>
              <a:t>To solve this problem we must wrap all above routes with &lt;Switch&gt;&lt;/Switch&gt;</a:t>
            </a:r>
            <a:endParaRPr sz="1600"/>
          </a:p>
          <a:p>
            <a:pPr indent="-330200" lvl="0" marL="457200" rtl="0" algn="l">
              <a:spcBef>
                <a:spcPts val="1600"/>
              </a:spcBef>
              <a:spcAft>
                <a:spcPts val="1600"/>
              </a:spcAft>
              <a:buSzPts val="1600"/>
              <a:buChar char="●"/>
            </a:pPr>
            <a:r>
              <a:rPr lang="en" sz="1600"/>
              <a:t>By doing this we actually are instructing that as URL path matches with path of any route first render that component and then jump out of switch block and do not go and check next routes</a:t>
            </a:r>
            <a:endParaRPr sz="1600"/>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3" name="Shape 1063"/>
        <p:cNvGrpSpPr/>
        <p:nvPr/>
      </p:nvGrpSpPr>
      <p:grpSpPr>
        <a:xfrm>
          <a:off x="0" y="0"/>
          <a:ext cx="0" cy="0"/>
          <a:chOff x="0" y="0"/>
          <a:chExt cx="0" cy="0"/>
        </a:xfrm>
      </p:grpSpPr>
      <p:sp>
        <p:nvSpPr>
          <p:cNvPr id="1064" name="Google Shape;1064;p16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 Router</a:t>
            </a:r>
            <a:endParaRPr/>
          </a:p>
        </p:txBody>
      </p:sp>
      <p:sp>
        <p:nvSpPr>
          <p:cNvPr id="1065" name="Google Shape;1065;p164"/>
          <p:cNvSpPr txBox="1"/>
          <p:nvPr/>
        </p:nvSpPr>
        <p:spPr>
          <a:xfrm>
            <a:off x="1264200" y="1545225"/>
            <a:ext cx="6615600" cy="1793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a:solidFill>
                  <a:srgbClr val="569CD6"/>
                </a:solidFill>
                <a:latin typeface="Courier New"/>
                <a:ea typeface="Courier New"/>
                <a:cs typeface="Courier New"/>
                <a:sym typeface="Courier New"/>
              </a:rPr>
              <a:t>import</a:t>
            </a:r>
            <a:r>
              <a:rPr lang="en">
                <a:solidFill>
                  <a:srgbClr val="D4D4D4"/>
                </a:solidFill>
                <a:latin typeface="Courier New"/>
                <a:ea typeface="Courier New"/>
                <a:cs typeface="Courier New"/>
                <a:sym typeface="Courier New"/>
              </a:rPr>
              <a:t> { Switch } </a:t>
            </a:r>
            <a:r>
              <a:rPr lang="en">
                <a:solidFill>
                  <a:srgbClr val="569CD6"/>
                </a:solidFill>
                <a:latin typeface="Courier New"/>
                <a:ea typeface="Courier New"/>
                <a:cs typeface="Courier New"/>
                <a:sym typeface="Courier New"/>
              </a:rPr>
              <a:t>from</a:t>
            </a:r>
            <a:r>
              <a:rPr lang="en">
                <a:solidFill>
                  <a:srgbClr val="D4D4D4"/>
                </a:solidFill>
                <a:latin typeface="Courier New"/>
                <a:ea typeface="Courier New"/>
                <a:cs typeface="Courier New"/>
                <a:sym typeface="Courier New"/>
              </a:rPr>
              <a:t> </a:t>
            </a:r>
            <a:r>
              <a:rPr lang="en">
                <a:solidFill>
                  <a:srgbClr val="CE9178"/>
                </a:solidFill>
                <a:latin typeface="Courier New"/>
                <a:ea typeface="Courier New"/>
                <a:cs typeface="Courier New"/>
                <a:sym typeface="Courier New"/>
              </a:rPr>
              <a:t>'react-router-dom'</a:t>
            </a:r>
            <a:endParaRPr>
              <a:solidFill>
                <a:srgbClr val="808080"/>
              </a:solidFill>
              <a:latin typeface="Courier New"/>
              <a:ea typeface="Courier New"/>
              <a:cs typeface="Courier New"/>
              <a:sym typeface="Courier New"/>
            </a:endParaRPr>
          </a:p>
          <a:p>
            <a:pPr indent="0" lvl="0" marL="0" rtl="0" algn="l">
              <a:lnSpc>
                <a:spcPct val="130434"/>
              </a:lnSpc>
              <a:spcBef>
                <a:spcPts val="0"/>
              </a:spcBef>
              <a:spcAft>
                <a:spcPts val="0"/>
              </a:spcAft>
              <a:buNone/>
            </a:pPr>
            <a:r>
              <a:rPr lang="en">
                <a:solidFill>
                  <a:srgbClr val="ABB2BF"/>
                </a:solidFill>
                <a:latin typeface="Courier New"/>
                <a:ea typeface="Courier New"/>
                <a:cs typeface="Courier New"/>
                <a:sym typeface="Courier New"/>
              </a:rPr>
              <a:t>&lt;</a:t>
            </a:r>
            <a:r>
              <a:rPr lang="en">
                <a:solidFill>
                  <a:srgbClr val="E5C07B"/>
                </a:solidFill>
                <a:latin typeface="Courier New"/>
                <a:ea typeface="Courier New"/>
                <a:cs typeface="Courier New"/>
                <a:sym typeface="Courier New"/>
              </a:rPr>
              <a:t>Switch</a:t>
            </a:r>
            <a:r>
              <a:rPr lang="en">
                <a:solidFill>
                  <a:srgbClr val="ABB2BF"/>
                </a:solidFill>
                <a:latin typeface="Courier New"/>
                <a:ea typeface="Courier New"/>
                <a:cs typeface="Courier New"/>
                <a:sym typeface="Courier New"/>
              </a:rPr>
              <a:t>&gt;</a:t>
            </a:r>
            <a:endParaRPr>
              <a:solidFill>
                <a:srgbClr val="ABB2BF"/>
              </a:solidFill>
              <a:latin typeface="Courier New"/>
              <a:ea typeface="Courier New"/>
              <a:cs typeface="Courier New"/>
              <a:sym typeface="Courier New"/>
            </a:endParaRPr>
          </a:p>
          <a:p>
            <a:pPr indent="0" lvl="0" marL="457200" rtl="0" algn="l">
              <a:lnSpc>
                <a:spcPct val="135714"/>
              </a:lnSpc>
              <a:spcBef>
                <a:spcPts val="0"/>
              </a:spcBef>
              <a:spcAft>
                <a:spcPts val="0"/>
              </a:spcAft>
              <a:buNone/>
            </a:pPr>
            <a:r>
              <a:rPr lang="en">
                <a:solidFill>
                  <a:srgbClr val="808080"/>
                </a:solidFill>
                <a:latin typeface="Courier New"/>
                <a:ea typeface="Courier New"/>
                <a:cs typeface="Courier New"/>
                <a:sym typeface="Courier New"/>
              </a:rPr>
              <a:t>&lt;</a:t>
            </a:r>
            <a:r>
              <a:rPr lang="en">
                <a:solidFill>
                  <a:srgbClr val="569CD6"/>
                </a:solidFill>
                <a:latin typeface="Courier New"/>
                <a:ea typeface="Courier New"/>
                <a:cs typeface="Courier New"/>
                <a:sym typeface="Courier New"/>
              </a:rPr>
              <a:t>Route</a:t>
            </a:r>
            <a:r>
              <a:rPr lang="en">
                <a:solidFill>
                  <a:srgbClr val="D4D4D4"/>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exact</a:t>
            </a:r>
            <a:r>
              <a:rPr lang="en">
                <a:solidFill>
                  <a:srgbClr val="D4D4D4"/>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path</a:t>
            </a:r>
            <a:r>
              <a:rPr lang="en">
                <a:solidFill>
                  <a:srgbClr val="D4D4D4"/>
                </a:solidFill>
                <a:latin typeface="Courier New"/>
                <a:ea typeface="Courier New"/>
                <a:cs typeface="Courier New"/>
                <a:sym typeface="Courier New"/>
              </a:rPr>
              <a:t>=</a:t>
            </a:r>
            <a:r>
              <a:rPr lang="en">
                <a:solidFill>
                  <a:srgbClr val="CE9178"/>
                </a:solidFill>
                <a:latin typeface="Courier New"/>
                <a:ea typeface="Courier New"/>
                <a:cs typeface="Courier New"/>
                <a:sym typeface="Courier New"/>
              </a:rPr>
              <a:t>"/"</a:t>
            </a:r>
            <a:r>
              <a:rPr lang="en">
                <a:solidFill>
                  <a:srgbClr val="D4D4D4"/>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component</a:t>
            </a:r>
            <a:r>
              <a:rPr lang="en">
                <a:solidFill>
                  <a:srgbClr val="D4D4D4"/>
                </a:solidFill>
                <a:latin typeface="Courier New"/>
                <a:ea typeface="Courier New"/>
                <a:cs typeface="Courier New"/>
                <a:sym typeface="Courier New"/>
              </a:rPr>
              <a:t>=</a:t>
            </a:r>
            <a:r>
              <a:rPr lang="en">
                <a:solidFill>
                  <a:srgbClr val="569CD6"/>
                </a:solidFill>
                <a:latin typeface="Courier New"/>
                <a:ea typeface="Courier New"/>
                <a:cs typeface="Courier New"/>
                <a:sym typeface="Courier New"/>
              </a:rPr>
              <a:t>{</a:t>
            </a:r>
            <a:r>
              <a:rPr lang="en">
                <a:solidFill>
                  <a:srgbClr val="D4D4D4"/>
                </a:solidFill>
                <a:latin typeface="Courier New"/>
                <a:ea typeface="Courier New"/>
                <a:cs typeface="Courier New"/>
                <a:sym typeface="Courier New"/>
              </a:rPr>
              <a:t>RandomNumber</a:t>
            </a:r>
            <a:r>
              <a:rPr lang="en">
                <a:solidFill>
                  <a:srgbClr val="569CD6"/>
                </a:solidFill>
                <a:latin typeface="Courier New"/>
                <a:ea typeface="Courier New"/>
                <a:cs typeface="Courier New"/>
                <a:sym typeface="Courier New"/>
              </a:rPr>
              <a:t>}</a:t>
            </a:r>
            <a:r>
              <a:rPr lang="en">
                <a:solidFill>
                  <a:srgbClr val="D4D4D4"/>
                </a:solidFill>
                <a:latin typeface="Courier New"/>
                <a:ea typeface="Courier New"/>
                <a:cs typeface="Courier New"/>
                <a:sym typeface="Courier New"/>
              </a:rPr>
              <a:t> </a:t>
            </a:r>
            <a:r>
              <a:rPr lang="en">
                <a:solidFill>
                  <a:srgbClr val="808080"/>
                </a:solidFill>
                <a:latin typeface="Courier New"/>
                <a:ea typeface="Courier New"/>
                <a:cs typeface="Courier New"/>
                <a:sym typeface="Courier New"/>
              </a:rPr>
              <a:t>/&gt;</a:t>
            </a:r>
            <a:endParaRPr>
              <a:solidFill>
                <a:srgbClr val="808080"/>
              </a:solidFill>
              <a:latin typeface="Courier New"/>
              <a:ea typeface="Courier New"/>
              <a:cs typeface="Courier New"/>
              <a:sym typeface="Courier New"/>
            </a:endParaRPr>
          </a:p>
          <a:p>
            <a:pPr indent="457200" lvl="0" marL="0" rtl="0" algn="l">
              <a:lnSpc>
                <a:spcPct val="135714"/>
              </a:lnSpc>
              <a:spcBef>
                <a:spcPts val="0"/>
              </a:spcBef>
              <a:spcAft>
                <a:spcPts val="0"/>
              </a:spcAft>
              <a:buNone/>
            </a:pPr>
            <a:r>
              <a:rPr lang="en">
                <a:solidFill>
                  <a:srgbClr val="808080"/>
                </a:solidFill>
                <a:latin typeface="Courier New"/>
                <a:ea typeface="Courier New"/>
                <a:cs typeface="Courier New"/>
                <a:sym typeface="Courier New"/>
              </a:rPr>
              <a:t>&lt;</a:t>
            </a:r>
            <a:r>
              <a:rPr lang="en">
                <a:solidFill>
                  <a:srgbClr val="569CD6"/>
                </a:solidFill>
                <a:latin typeface="Courier New"/>
                <a:ea typeface="Courier New"/>
                <a:cs typeface="Courier New"/>
                <a:sym typeface="Courier New"/>
              </a:rPr>
              <a:t>Route</a:t>
            </a:r>
            <a:r>
              <a:rPr lang="en">
                <a:solidFill>
                  <a:srgbClr val="D4D4D4"/>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path</a:t>
            </a:r>
            <a:r>
              <a:rPr lang="en">
                <a:solidFill>
                  <a:srgbClr val="D4D4D4"/>
                </a:solidFill>
                <a:latin typeface="Courier New"/>
                <a:ea typeface="Courier New"/>
                <a:cs typeface="Courier New"/>
                <a:sym typeface="Courier New"/>
              </a:rPr>
              <a:t>=</a:t>
            </a:r>
            <a:r>
              <a:rPr lang="en">
                <a:solidFill>
                  <a:srgbClr val="CE9178"/>
                </a:solidFill>
                <a:latin typeface="Courier New"/>
                <a:ea typeface="Courier New"/>
                <a:cs typeface="Courier New"/>
                <a:sym typeface="Courier New"/>
              </a:rPr>
              <a:t>"/helloworld"</a:t>
            </a:r>
            <a:r>
              <a:rPr lang="en">
                <a:solidFill>
                  <a:srgbClr val="D4D4D4"/>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component</a:t>
            </a:r>
            <a:r>
              <a:rPr lang="en">
                <a:solidFill>
                  <a:srgbClr val="D4D4D4"/>
                </a:solidFill>
                <a:latin typeface="Courier New"/>
                <a:ea typeface="Courier New"/>
                <a:cs typeface="Courier New"/>
                <a:sym typeface="Courier New"/>
              </a:rPr>
              <a:t>=</a:t>
            </a:r>
            <a:r>
              <a:rPr lang="en">
                <a:solidFill>
                  <a:srgbClr val="569CD6"/>
                </a:solidFill>
                <a:latin typeface="Courier New"/>
                <a:ea typeface="Courier New"/>
                <a:cs typeface="Courier New"/>
                <a:sym typeface="Courier New"/>
              </a:rPr>
              <a:t>{</a:t>
            </a:r>
            <a:r>
              <a:rPr lang="en">
                <a:solidFill>
                  <a:srgbClr val="D4D4D4"/>
                </a:solidFill>
                <a:latin typeface="Courier New"/>
                <a:ea typeface="Courier New"/>
                <a:cs typeface="Courier New"/>
                <a:sym typeface="Courier New"/>
              </a:rPr>
              <a:t>Helloworld</a:t>
            </a:r>
            <a:r>
              <a:rPr lang="en">
                <a:solidFill>
                  <a:srgbClr val="569CD6"/>
                </a:solidFill>
                <a:latin typeface="Courier New"/>
                <a:ea typeface="Courier New"/>
                <a:cs typeface="Courier New"/>
                <a:sym typeface="Courier New"/>
              </a:rPr>
              <a:t>}</a:t>
            </a:r>
            <a:r>
              <a:rPr lang="en">
                <a:solidFill>
                  <a:srgbClr val="D4D4D4"/>
                </a:solidFill>
                <a:latin typeface="Courier New"/>
                <a:ea typeface="Courier New"/>
                <a:cs typeface="Courier New"/>
                <a:sym typeface="Courier New"/>
              </a:rPr>
              <a:t> </a:t>
            </a:r>
            <a:r>
              <a:rPr lang="en">
                <a:solidFill>
                  <a:srgbClr val="808080"/>
                </a:solidFill>
                <a:latin typeface="Courier New"/>
                <a:ea typeface="Courier New"/>
                <a:cs typeface="Courier New"/>
                <a:sym typeface="Courier New"/>
              </a:rPr>
              <a:t>/&gt;</a:t>
            </a:r>
            <a:endParaRPr>
              <a:solidFill>
                <a:srgbClr val="808080"/>
              </a:solidFill>
              <a:latin typeface="Courier New"/>
              <a:ea typeface="Courier New"/>
              <a:cs typeface="Courier New"/>
              <a:sym typeface="Courier New"/>
            </a:endParaRPr>
          </a:p>
          <a:p>
            <a:pPr indent="0" lvl="0" marL="0" rtl="0" algn="l">
              <a:lnSpc>
                <a:spcPct val="130434"/>
              </a:lnSpc>
              <a:spcBef>
                <a:spcPts val="0"/>
              </a:spcBef>
              <a:spcAft>
                <a:spcPts val="0"/>
              </a:spcAft>
              <a:buNone/>
            </a:pPr>
            <a:r>
              <a:rPr lang="en">
                <a:solidFill>
                  <a:srgbClr val="ABB2BF"/>
                </a:solidFill>
                <a:latin typeface="Courier New"/>
                <a:ea typeface="Courier New"/>
                <a:cs typeface="Courier New"/>
                <a:sym typeface="Courier New"/>
              </a:rPr>
              <a:t>&lt;/</a:t>
            </a:r>
            <a:r>
              <a:rPr lang="en">
                <a:solidFill>
                  <a:srgbClr val="E5C07B"/>
                </a:solidFill>
                <a:latin typeface="Courier New"/>
                <a:ea typeface="Courier New"/>
                <a:cs typeface="Courier New"/>
                <a:sym typeface="Courier New"/>
              </a:rPr>
              <a:t>Switch</a:t>
            </a:r>
            <a:r>
              <a:rPr lang="en">
                <a:solidFill>
                  <a:srgbClr val="ABB2BF"/>
                </a:solidFill>
                <a:latin typeface="Courier New"/>
                <a:ea typeface="Courier New"/>
                <a:cs typeface="Courier New"/>
                <a:sym typeface="Courier New"/>
              </a:rPr>
              <a:t>&gt;</a:t>
            </a:r>
            <a:endParaRPr>
              <a:solidFill>
                <a:srgbClr val="808080"/>
              </a:solidFill>
              <a:latin typeface="Courier New"/>
              <a:ea typeface="Courier New"/>
              <a:cs typeface="Courier New"/>
              <a:sym typeface="Courier New"/>
            </a:endParaRPr>
          </a:p>
        </p:txBody>
      </p:sp>
      <p:sp>
        <p:nvSpPr>
          <p:cNvPr id="1066" name="Google Shape;1066;p164"/>
          <p:cNvSpPr txBox="1"/>
          <p:nvPr>
            <p:ph idx="1" type="body"/>
          </p:nvPr>
        </p:nvSpPr>
        <p:spPr>
          <a:xfrm>
            <a:off x="917050" y="3402150"/>
            <a:ext cx="6967800" cy="112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accent2"/>
                </a:solidFill>
              </a:rPr>
              <a:t>React Router example Code:</a:t>
            </a:r>
            <a:endParaRPr b="1" sz="2400">
              <a:solidFill>
                <a:schemeClr val="accent2"/>
              </a:solidFill>
            </a:endParaRPr>
          </a:p>
          <a:p>
            <a:pPr indent="0" lvl="0" marL="0" rtl="0" algn="l">
              <a:lnSpc>
                <a:spcPct val="100000"/>
              </a:lnSpc>
              <a:spcBef>
                <a:spcPts val="0"/>
              </a:spcBef>
              <a:spcAft>
                <a:spcPts val="0"/>
              </a:spcAft>
              <a:buNone/>
            </a:pPr>
            <a:r>
              <a:rPr lang="en" sz="2400">
                <a:solidFill>
                  <a:schemeClr val="dk2"/>
                </a:solidFill>
                <a:latin typeface="Arial"/>
                <a:ea typeface="Arial"/>
                <a:cs typeface="Arial"/>
                <a:sym typeface="Arial"/>
              </a:rPr>
              <a:t>RoutesExample/</a:t>
            </a:r>
            <a:endParaRPr sz="2400">
              <a:solidFill>
                <a:schemeClr val="dk2"/>
              </a:solidFill>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0" name="Shape 1070"/>
        <p:cNvGrpSpPr/>
        <p:nvPr/>
      </p:nvGrpSpPr>
      <p:grpSpPr>
        <a:xfrm>
          <a:off x="0" y="0"/>
          <a:ext cx="0" cy="0"/>
          <a:chOff x="0" y="0"/>
          <a:chExt cx="0" cy="0"/>
        </a:xfrm>
      </p:grpSpPr>
      <p:sp>
        <p:nvSpPr>
          <p:cNvPr id="1071" name="Google Shape;1071;p16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Programmatic navigation</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5" name="Shape 1075"/>
        <p:cNvGrpSpPr/>
        <p:nvPr/>
      </p:nvGrpSpPr>
      <p:grpSpPr>
        <a:xfrm>
          <a:off x="0" y="0"/>
          <a:ext cx="0" cy="0"/>
          <a:chOff x="0" y="0"/>
          <a:chExt cx="0" cy="0"/>
        </a:xfrm>
      </p:grpSpPr>
      <p:sp>
        <p:nvSpPr>
          <p:cNvPr id="1076" name="Google Shape;1076;p16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Programmatic navigation</a:t>
            </a:r>
            <a:endParaRPr/>
          </a:p>
        </p:txBody>
      </p:sp>
      <p:sp>
        <p:nvSpPr>
          <p:cNvPr id="1077" name="Google Shape;1077;p166"/>
          <p:cNvSpPr txBox="1"/>
          <p:nvPr/>
        </p:nvSpPr>
        <p:spPr>
          <a:xfrm>
            <a:off x="464100" y="1304825"/>
            <a:ext cx="8520600" cy="3684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695D46"/>
              </a:buClr>
              <a:buSzPts val="1400"/>
              <a:buFont typeface="Open Sans"/>
              <a:buChar char="●"/>
            </a:pPr>
            <a:r>
              <a:rPr lang="en">
                <a:solidFill>
                  <a:srgbClr val="695D46"/>
                </a:solidFill>
                <a:latin typeface="Open Sans"/>
                <a:ea typeface="Open Sans"/>
                <a:cs typeface="Open Sans"/>
                <a:sym typeface="Open Sans"/>
              </a:rPr>
              <a:t>In many cases you will be needing a way to programmatically navigate using React Router v4 </a:t>
            </a:r>
            <a:endParaRPr>
              <a:solidFill>
                <a:srgbClr val="695D46"/>
              </a:solidFill>
              <a:latin typeface="Open Sans"/>
              <a:ea typeface="Open Sans"/>
              <a:cs typeface="Open Sans"/>
              <a:sym typeface="Open Sans"/>
            </a:endParaRPr>
          </a:p>
          <a:p>
            <a:pPr indent="-317500" lvl="0" marL="457200" rtl="0" algn="l">
              <a:lnSpc>
                <a:spcPct val="115000"/>
              </a:lnSpc>
              <a:spcBef>
                <a:spcPts val="1000"/>
              </a:spcBef>
              <a:spcAft>
                <a:spcPts val="0"/>
              </a:spcAft>
              <a:buClr>
                <a:srgbClr val="695D46"/>
              </a:buClr>
              <a:buSzPts val="1400"/>
              <a:buFont typeface="Open Sans"/>
              <a:buChar char="●"/>
            </a:pPr>
            <a:r>
              <a:rPr lang="en">
                <a:solidFill>
                  <a:srgbClr val="695D46"/>
                </a:solidFill>
                <a:latin typeface="Open Sans"/>
                <a:ea typeface="Open Sans"/>
                <a:cs typeface="Open Sans"/>
                <a:sym typeface="Open Sans"/>
              </a:rPr>
              <a:t>This can be achieved by using a &lt;Redirect /&gt; component</a:t>
            </a:r>
            <a:endParaRPr>
              <a:solidFill>
                <a:srgbClr val="695D46"/>
              </a:solidFill>
              <a:latin typeface="Open Sans"/>
              <a:ea typeface="Open Sans"/>
              <a:cs typeface="Open Sans"/>
              <a:sym typeface="Open Sans"/>
            </a:endParaRPr>
          </a:p>
          <a:p>
            <a:pPr indent="0" lvl="0" marL="0" rtl="0" algn="ctr">
              <a:lnSpc>
                <a:spcPct val="115000"/>
              </a:lnSpc>
              <a:spcBef>
                <a:spcPts val="1000"/>
              </a:spcBef>
              <a:spcAft>
                <a:spcPts val="0"/>
              </a:spcAft>
              <a:buNone/>
            </a:pPr>
            <a:r>
              <a:rPr b="1" lang="en">
                <a:solidFill>
                  <a:srgbClr val="695D46"/>
                </a:solidFill>
                <a:latin typeface="Open Sans"/>
                <a:ea typeface="Open Sans"/>
                <a:cs typeface="Open Sans"/>
                <a:sym typeface="Open Sans"/>
              </a:rPr>
              <a:t>&lt;</a:t>
            </a:r>
            <a:r>
              <a:rPr b="1" lang="en">
                <a:solidFill>
                  <a:srgbClr val="980000"/>
                </a:solidFill>
                <a:latin typeface="Open Sans"/>
                <a:ea typeface="Open Sans"/>
                <a:cs typeface="Open Sans"/>
                <a:sym typeface="Open Sans"/>
              </a:rPr>
              <a:t>Redirect</a:t>
            </a:r>
            <a:r>
              <a:rPr b="1" lang="en">
                <a:solidFill>
                  <a:srgbClr val="695D46"/>
                </a:solidFill>
                <a:latin typeface="Open Sans"/>
                <a:ea typeface="Open Sans"/>
                <a:cs typeface="Open Sans"/>
                <a:sym typeface="Open Sans"/>
              </a:rPr>
              <a:t> to='/dashboard' /&gt;</a:t>
            </a:r>
            <a:endParaRPr b="1">
              <a:solidFill>
                <a:srgbClr val="695D46"/>
              </a:solidFill>
              <a:latin typeface="Open Sans"/>
              <a:ea typeface="Open Sans"/>
              <a:cs typeface="Open Sans"/>
              <a:sym typeface="Open Sans"/>
            </a:endParaRPr>
          </a:p>
          <a:p>
            <a:pPr indent="-317500" lvl="0" marL="457200" rtl="0" algn="l">
              <a:lnSpc>
                <a:spcPct val="100000"/>
              </a:lnSpc>
              <a:spcBef>
                <a:spcPts val="1000"/>
              </a:spcBef>
              <a:spcAft>
                <a:spcPts val="0"/>
              </a:spcAft>
              <a:buClr>
                <a:srgbClr val="695D46"/>
              </a:buClr>
              <a:buSzPts val="1400"/>
              <a:buFont typeface="Open Sans"/>
              <a:buChar char="●"/>
            </a:pPr>
            <a:r>
              <a:rPr lang="en">
                <a:solidFill>
                  <a:srgbClr val="695D46"/>
                </a:solidFill>
                <a:latin typeface="Open Sans"/>
                <a:ea typeface="Open Sans"/>
                <a:cs typeface="Open Sans"/>
                <a:sym typeface="Open Sans"/>
              </a:rPr>
              <a:t>You can also pass  </a:t>
            </a:r>
            <a:r>
              <a:rPr b="1" lang="en">
                <a:solidFill>
                  <a:srgbClr val="D73A49"/>
                </a:solidFill>
                <a:highlight>
                  <a:srgbClr val="FFFFFF"/>
                </a:highlight>
                <a:latin typeface="Courier New"/>
                <a:ea typeface="Courier New"/>
                <a:cs typeface="Courier New"/>
                <a:sym typeface="Courier New"/>
              </a:rPr>
              <a:t>&lt;</a:t>
            </a:r>
            <a:r>
              <a:rPr b="1" lang="en">
                <a:solidFill>
                  <a:srgbClr val="980000"/>
                </a:solidFill>
                <a:latin typeface="Open Sans"/>
                <a:ea typeface="Open Sans"/>
                <a:cs typeface="Open Sans"/>
                <a:sym typeface="Open Sans"/>
              </a:rPr>
              <a:t>Redirect</a:t>
            </a:r>
            <a:r>
              <a:rPr b="1" lang="en">
                <a:solidFill>
                  <a:srgbClr val="24292E"/>
                </a:solidFill>
                <a:highlight>
                  <a:srgbClr val="FFFFFF"/>
                </a:highlight>
                <a:latin typeface="Courier New"/>
                <a:ea typeface="Courier New"/>
                <a:cs typeface="Courier New"/>
                <a:sym typeface="Courier New"/>
              </a:rPr>
              <a:t> to</a:t>
            </a:r>
            <a:r>
              <a:rPr b="1" lang="en">
                <a:solidFill>
                  <a:srgbClr val="D73A49"/>
                </a:solidFill>
                <a:highlight>
                  <a:srgbClr val="FFFFFF"/>
                </a:highlight>
                <a:latin typeface="Courier New"/>
                <a:ea typeface="Courier New"/>
                <a:cs typeface="Courier New"/>
                <a:sym typeface="Courier New"/>
              </a:rPr>
              <a:t>=</a:t>
            </a:r>
            <a:r>
              <a:rPr b="1" lang="en">
                <a:solidFill>
                  <a:srgbClr val="24292E"/>
                </a:solidFill>
                <a:highlight>
                  <a:srgbClr val="FFFFFF"/>
                </a:highlight>
                <a:latin typeface="Courier New"/>
                <a:ea typeface="Courier New"/>
                <a:cs typeface="Courier New"/>
                <a:sym typeface="Courier New"/>
              </a:rPr>
              <a:t>{{</a:t>
            </a:r>
            <a:endParaRPr b="1">
              <a:solidFill>
                <a:srgbClr val="24292E"/>
              </a:solidFill>
              <a:highlight>
                <a:srgbClr val="FFFFFF"/>
              </a:highlight>
              <a:latin typeface="Courier New"/>
              <a:ea typeface="Courier New"/>
              <a:cs typeface="Courier New"/>
              <a:sym typeface="Courier New"/>
            </a:endParaRPr>
          </a:p>
          <a:p>
            <a:pPr indent="0" lvl="0" marL="0" rtl="0" algn="l">
              <a:lnSpc>
                <a:spcPct val="100000"/>
              </a:lnSpc>
              <a:spcBef>
                <a:spcPts val="1000"/>
              </a:spcBef>
              <a:spcAft>
                <a:spcPts val="0"/>
              </a:spcAft>
              <a:buNone/>
            </a:pPr>
            <a:r>
              <a:rPr b="1" lang="en">
                <a:solidFill>
                  <a:srgbClr val="24292E"/>
                </a:solidFill>
                <a:highlight>
                  <a:srgbClr val="FFFFFF"/>
                </a:highlight>
                <a:latin typeface="Courier New"/>
                <a:ea typeface="Courier New"/>
                <a:cs typeface="Courier New"/>
                <a:sym typeface="Courier New"/>
              </a:rPr>
              <a:t>                   </a:t>
            </a:r>
            <a:r>
              <a:rPr b="1" lang="en">
                <a:solidFill>
                  <a:srgbClr val="1155CC"/>
                </a:solidFill>
                <a:highlight>
                  <a:srgbClr val="FFFFFF"/>
                </a:highlight>
                <a:latin typeface="Courier New"/>
                <a:ea typeface="Courier New"/>
                <a:cs typeface="Courier New"/>
                <a:sym typeface="Courier New"/>
              </a:rPr>
              <a:t>pathname</a:t>
            </a:r>
            <a:r>
              <a:rPr b="1" lang="en">
                <a:solidFill>
                  <a:srgbClr val="D73A49"/>
                </a:solidFill>
                <a:highlight>
                  <a:srgbClr val="FFFFFF"/>
                </a:highlight>
                <a:latin typeface="Courier New"/>
                <a:ea typeface="Courier New"/>
                <a:cs typeface="Courier New"/>
                <a:sym typeface="Courier New"/>
              </a:rPr>
              <a:t>:</a:t>
            </a:r>
            <a:r>
              <a:rPr b="1" lang="en">
                <a:solidFill>
                  <a:srgbClr val="24292E"/>
                </a:solidFill>
                <a:highlight>
                  <a:srgbClr val="FFFFFF"/>
                </a:highlight>
                <a:latin typeface="Courier New"/>
                <a:ea typeface="Courier New"/>
                <a:cs typeface="Courier New"/>
                <a:sym typeface="Courier New"/>
              </a:rPr>
              <a:t> </a:t>
            </a:r>
            <a:r>
              <a:rPr b="1" lang="en">
                <a:solidFill>
                  <a:srgbClr val="032F62"/>
                </a:solidFill>
                <a:highlight>
                  <a:srgbClr val="FFFFFF"/>
                </a:highlight>
                <a:latin typeface="Courier New"/>
                <a:ea typeface="Courier New"/>
                <a:cs typeface="Courier New"/>
                <a:sym typeface="Courier New"/>
              </a:rPr>
              <a:t>"/login"</a:t>
            </a:r>
            <a:r>
              <a:rPr b="1" lang="en">
                <a:solidFill>
                  <a:srgbClr val="24292E"/>
                </a:solidFill>
                <a:highlight>
                  <a:srgbClr val="FFFFFF"/>
                </a:highlight>
                <a:latin typeface="Courier New"/>
                <a:ea typeface="Courier New"/>
                <a:cs typeface="Courier New"/>
                <a:sym typeface="Courier New"/>
              </a:rPr>
              <a:t>,</a:t>
            </a:r>
            <a:endParaRPr b="1">
              <a:solidFill>
                <a:srgbClr val="24292E"/>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a:solidFill>
                  <a:srgbClr val="24292E"/>
                </a:solidFill>
                <a:highlight>
                  <a:srgbClr val="FFFFFF"/>
                </a:highlight>
                <a:latin typeface="Courier New"/>
                <a:ea typeface="Courier New"/>
                <a:cs typeface="Courier New"/>
                <a:sym typeface="Courier New"/>
              </a:rPr>
              <a:t>                   </a:t>
            </a:r>
            <a:r>
              <a:rPr b="1" lang="en">
                <a:solidFill>
                  <a:srgbClr val="1155CC"/>
                </a:solidFill>
                <a:highlight>
                  <a:srgbClr val="FFFFFF"/>
                </a:highlight>
                <a:latin typeface="Courier New"/>
                <a:ea typeface="Courier New"/>
                <a:cs typeface="Courier New"/>
                <a:sym typeface="Courier New"/>
              </a:rPr>
              <a:t>state</a:t>
            </a:r>
            <a:r>
              <a:rPr b="1" lang="en">
                <a:solidFill>
                  <a:srgbClr val="D73A49"/>
                </a:solidFill>
                <a:highlight>
                  <a:srgbClr val="FFFFFF"/>
                </a:highlight>
                <a:latin typeface="Courier New"/>
                <a:ea typeface="Courier New"/>
                <a:cs typeface="Courier New"/>
                <a:sym typeface="Courier New"/>
              </a:rPr>
              <a:t>:</a:t>
            </a:r>
            <a:r>
              <a:rPr b="1" lang="en">
                <a:solidFill>
                  <a:srgbClr val="24292E"/>
                </a:solidFill>
                <a:highlight>
                  <a:srgbClr val="FFFFFF"/>
                </a:highlight>
                <a:latin typeface="Courier New"/>
                <a:ea typeface="Courier New"/>
                <a:cs typeface="Courier New"/>
                <a:sym typeface="Courier New"/>
              </a:rPr>
              <a:t> { </a:t>
            </a:r>
            <a:endParaRPr b="1">
              <a:solidFill>
                <a:srgbClr val="24292E"/>
              </a:solidFill>
              <a:highlight>
                <a:srgbClr val="FFFFFF"/>
              </a:highlight>
              <a:latin typeface="Courier New"/>
              <a:ea typeface="Courier New"/>
              <a:cs typeface="Courier New"/>
              <a:sym typeface="Courier New"/>
            </a:endParaRPr>
          </a:p>
          <a:p>
            <a:pPr indent="457200" lvl="0" marL="1828800" rtl="0" algn="l">
              <a:lnSpc>
                <a:spcPct val="100000"/>
              </a:lnSpc>
              <a:spcBef>
                <a:spcPts val="0"/>
              </a:spcBef>
              <a:spcAft>
                <a:spcPts val="0"/>
              </a:spcAft>
              <a:buNone/>
            </a:pPr>
            <a:r>
              <a:rPr b="1" lang="en">
                <a:solidFill>
                  <a:srgbClr val="EF6C00"/>
                </a:solidFill>
                <a:highlight>
                  <a:srgbClr val="FFFFFF"/>
                </a:highlight>
                <a:latin typeface="Courier New"/>
                <a:ea typeface="Courier New"/>
                <a:cs typeface="Courier New"/>
                <a:sym typeface="Courier New"/>
              </a:rPr>
              <a:t>referrer</a:t>
            </a:r>
            <a:r>
              <a:rPr b="1" lang="en">
                <a:solidFill>
                  <a:srgbClr val="D73A49"/>
                </a:solidFill>
                <a:highlight>
                  <a:srgbClr val="FFFFFF"/>
                </a:highlight>
                <a:latin typeface="Courier New"/>
                <a:ea typeface="Courier New"/>
                <a:cs typeface="Courier New"/>
                <a:sym typeface="Courier New"/>
              </a:rPr>
              <a:t>:</a:t>
            </a:r>
            <a:r>
              <a:rPr b="1" lang="en">
                <a:solidFill>
                  <a:srgbClr val="24292E"/>
                </a:solidFill>
                <a:highlight>
                  <a:srgbClr val="FFFFFF"/>
                </a:highlight>
                <a:latin typeface="Courier New"/>
                <a:ea typeface="Courier New"/>
                <a:cs typeface="Courier New"/>
                <a:sym typeface="Courier New"/>
              </a:rPr>
              <a:t> </a:t>
            </a:r>
            <a:r>
              <a:rPr b="1" lang="en">
                <a:solidFill>
                  <a:srgbClr val="005CC5"/>
                </a:solidFill>
                <a:highlight>
                  <a:srgbClr val="FFFFFF"/>
                </a:highlight>
                <a:latin typeface="Courier New"/>
                <a:ea typeface="Courier New"/>
                <a:cs typeface="Courier New"/>
                <a:sym typeface="Courier New"/>
              </a:rPr>
              <a:t>this</a:t>
            </a:r>
            <a:r>
              <a:rPr b="1" lang="en">
                <a:solidFill>
                  <a:srgbClr val="24292E"/>
                </a:solidFill>
                <a:highlight>
                  <a:srgbClr val="FFFFFF"/>
                </a:highlight>
                <a:latin typeface="Courier New"/>
                <a:ea typeface="Courier New"/>
                <a:cs typeface="Courier New"/>
                <a:sym typeface="Courier New"/>
              </a:rPr>
              <a:t>.props.</a:t>
            </a:r>
            <a:r>
              <a:rPr b="1" lang="en">
                <a:solidFill>
                  <a:srgbClr val="005CC5"/>
                </a:solidFill>
                <a:highlight>
                  <a:srgbClr val="FFFFFF"/>
                </a:highlight>
                <a:latin typeface="Courier New"/>
                <a:ea typeface="Courier New"/>
                <a:cs typeface="Courier New"/>
                <a:sym typeface="Courier New"/>
              </a:rPr>
              <a:t>location</a:t>
            </a:r>
            <a:r>
              <a:rPr b="1" lang="en">
                <a:solidFill>
                  <a:srgbClr val="24292E"/>
                </a:solidFill>
                <a:highlight>
                  <a:srgbClr val="FFFFFF"/>
                </a:highlight>
                <a:latin typeface="Courier New"/>
                <a:ea typeface="Courier New"/>
                <a:cs typeface="Courier New"/>
                <a:sym typeface="Courier New"/>
              </a:rPr>
              <a:t>.</a:t>
            </a:r>
            <a:r>
              <a:rPr b="1" lang="en">
                <a:solidFill>
                  <a:srgbClr val="005CC5"/>
                </a:solidFill>
                <a:highlight>
                  <a:srgbClr val="FFFFFF"/>
                </a:highlight>
                <a:latin typeface="Courier New"/>
                <a:ea typeface="Courier New"/>
                <a:cs typeface="Courier New"/>
                <a:sym typeface="Courier New"/>
              </a:rPr>
              <a:t>pathname,</a:t>
            </a:r>
            <a:endParaRPr b="1">
              <a:solidFill>
                <a:srgbClr val="005CC5"/>
              </a:solidFill>
              <a:highlight>
                <a:srgbClr val="FFFFFF"/>
              </a:highlight>
              <a:latin typeface="Courier New"/>
              <a:ea typeface="Courier New"/>
              <a:cs typeface="Courier New"/>
              <a:sym typeface="Courier New"/>
            </a:endParaRPr>
          </a:p>
          <a:p>
            <a:pPr indent="457200" lvl="0" marL="1828800" rtl="0" algn="l">
              <a:lnSpc>
                <a:spcPct val="100000"/>
              </a:lnSpc>
              <a:spcBef>
                <a:spcPts val="0"/>
              </a:spcBef>
              <a:spcAft>
                <a:spcPts val="0"/>
              </a:spcAft>
              <a:buNone/>
            </a:pPr>
            <a:r>
              <a:rPr b="1" lang="en">
                <a:solidFill>
                  <a:srgbClr val="EF6C00"/>
                </a:solidFill>
                <a:highlight>
                  <a:srgbClr val="FFFFFF"/>
                </a:highlight>
                <a:latin typeface="Courier New"/>
                <a:ea typeface="Courier New"/>
                <a:cs typeface="Courier New"/>
                <a:sym typeface="Courier New"/>
              </a:rPr>
              <a:t>humanType</a:t>
            </a:r>
            <a:r>
              <a:rPr b="1" lang="en">
                <a:solidFill>
                  <a:srgbClr val="24292E"/>
                </a:solidFill>
                <a:highlight>
                  <a:srgbClr val="FFFFFF"/>
                </a:highlight>
                <a:latin typeface="Courier New"/>
                <a:ea typeface="Courier New"/>
                <a:cs typeface="Courier New"/>
                <a:sym typeface="Courier New"/>
              </a:rPr>
              <a:t>: "Cat Person",</a:t>
            </a:r>
            <a:endParaRPr b="1">
              <a:solidFill>
                <a:srgbClr val="24292E"/>
              </a:solidFill>
              <a:highlight>
                <a:srgbClr val="FFFFFF"/>
              </a:highlight>
              <a:latin typeface="Courier New"/>
              <a:ea typeface="Courier New"/>
              <a:cs typeface="Courier New"/>
              <a:sym typeface="Courier New"/>
            </a:endParaRPr>
          </a:p>
          <a:p>
            <a:pPr indent="457200" lvl="0" marL="1828800" rtl="0" algn="l">
              <a:lnSpc>
                <a:spcPct val="100000"/>
              </a:lnSpc>
              <a:spcBef>
                <a:spcPts val="0"/>
              </a:spcBef>
              <a:spcAft>
                <a:spcPts val="0"/>
              </a:spcAft>
              <a:buNone/>
            </a:pPr>
            <a:r>
              <a:rPr b="1" lang="en">
                <a:solidFill>
                  <a:srgbClr val="EF6C00"/>
                </a:solidFill>
                <a:highlight>
                  <a:srgbClr val="FFFFFF"/>
                </a:highlight>
                <a:latin typeface="Courier New"/>
                <a:ea typeface="Courier New"/>
                <a:cs typeface="Courier New"/>
                <a:sym typeface="Courier New"/>
              </a:rPr>
              <a:t>age</a:t>
            </a:r>
            <a:r>
              <a:rPr b="1" lang="en">
                <a:solidFill>
                  <a:srgbClr val="24292E"/>
                </a:solidFill>
                <a:highlight>
                  <a:srgbClr val="FFFFFF"/>
                </a:highlight>
                <a:latin typeface="Courier New"/>
                <a:ea typeface="Courier New"/>
                <a:cs typeface="Courier New"/>
                <a:sym typeface="Courier New"/>
              </a:rPr>
              <a:t>: 12,</a:t>
            </a:r>
            <a:endParaRPr b="1">
              <a:solidFill>
                <a:srgbClr val="24292E"/>
              </a:solidFill>
              <a:highlight>
                <a:srgbClr val="FFFFFF"/>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b="1" lang="en">
                <a:solidFill>
                  <a:srgbClr val="24292E"/>
                </a:solidFill>
                <a:highlight>
                  <a:srgbClr val="FFFFFF"/>
                </a:highlight>
                <a:latin typeface="Courier New"/>
                <a:ea typeface="Courier New"/>
                <a:cs typeface="Courier New"/>
                <a:sym typeface="Courier New"/>
              </a:rPr>
              <a:t>  }</a:t>
            </a:r>
            <a:endParaRPr b="1">
              <a:solidFill>
                <a:srgbClr val="24292E"/>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a:solidFill>
                  <a:srgbClr val="24292E"/>
                </a:solidFill>
                <a:highlight>
                  <a:srgbClr val="FFFFFF"/>
                </a:highlight>
                <a:latin typeface="Courier New"/>
                <a:ea typeface="Courier New"/>
                <a:cs typeface="Courier New"/>
                <a:sym typeface="Courier New"/>
              </a:rPr>
              <a:t>               }} </a:t>
            </a:r>
            <a:r>
              <a:rPr b="1" lang="en">
                <a:solidFill>
                  <a:srgbClr val="D73A49"/>
                </a:solidFill>
                <a:highlight>
                  <a:srgbClr val="FFFFFF"/>
                </a:highlight>
                <a:latin typeface="Courier New"/>
                <a:ea typeface="Courier New"/>
                <a:cs typeface="Courier New"/>
                <a:sym typeface="Courier New"/>
              </a:rPr>
              <a:t>/&gt;</a:t>
            </a:r>
            <a:endParaRPr b="1">
              <a:solidFill>
                <a:srgbClr val="695D46"/>
              </a:solidFill>
              <a:latin typeface="Open Sans"/>
              <a:ea typeface="Open Sans"/>
              <a:cs typeface="Open Sans"/>
              <a:sym typeface="Open Sans"/>
            </a:endParaRPr>
          </a:p>
        </p:txBody>
      </p:sp>
      <p:sp>
        <p:nvSpPr>
          <p:cNvPr id="1078" name="Google Shape;1078;p166"/>
          <p:cNvSpPr txBox="1"/>
          <p:nvPr/>
        </p:nvSpPr>
        <p:spPr>
          <a:xfrm>
            <a:off x="4313075" y="4192900"/>
            <a:ext cx="4422600" cy="491400"/>
          </a:xfrm>
          <a:prstGeom prst="rect">
            <a:avLst/>
          </a:prstGeom>
          <a:solidFill>
            <a:srgbClr val="D9D9D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To access these values </a:t>
            </a:r>
            <a:r>
              <a:rPr b="1" lang="en">
                <a:solidFill>
                  <a:srgbClr val="FF0000"/>
                </a:solidFill>
                <a:latin typeface="Open Sans"/>
                <a:ea typeface="Open Sans"/>
                <a:cs typeface="Open Sans"/>
                <a:sym typeface="Open Sans"/>
              </a:rPr>
              <a:t>this.props.location.state</a:t>
            </a:r>
            <a:endParaRPr b="1">
              <a:solidFill>
                <a:srgbClr val="FF0000"/>
              </a:solidFill>
              <a:latin typeface="Open Sans"/>
              <a:ea typeface="Open Sans"/>
              <a:cs typeface="Open Sans"/>
              <a:sym typeface="Open Sans"/>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2" name="Shape 1082"/>
        <p:cNvGrpSpPr/>
        <p:nvPr/>
      </p:nvGrpSpPr>
      <p:grpSpPr>
        <a:xfrm>
          <a:off x="0" y="0"/>
          <a:ext cx="0" cy="0"/>
          <a:chOff x="0" y="0"/>
          <a:chExt cx="0" cy="0"/>
        </a:xfrm>
      </p:grpSpPr>
      <p:sp>
        <p:nvSpPr>
          <p:cNvPr id="1083" name="Google Shape;1083;p16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 Router</a:t>
            </a:r>
            <a:endParaRPr/>
          </a:p>
        </p:txBody>
      </p:sp>
      <p:sp>
        <p:nvSpPr>
          <p:cNvPr id="1084" name="Google Shape;1084;p167"/>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1600"/>
              </a:spcAft>
              <a:buSzPts val="1800"/>
              <a:buChar char="●"/>
            </a:pPr>
            <a:r>
              <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8" name="Shape 1088"/>
        <p:cNvGrpSpPr/>
        <p:nvPr/>
      </p:nvGrpSpPr>
      <p:grpSpPr>
        <a:xfrm>
          <a:off x="0" y="0"/>
          <a:ext cx="0" cy="0"/>
          <a:chOff x="0" y="0"/>
          <a:chExt cx="0" cy="0"/>
        </a:xfrm>
      </p:grpSpPr>
      <p:sp>
        <p:nvSpPr>
          <p:cNvPr id="1089" name="Google Shape;1089;p16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 Router</a:t>
            </a:r>
            <a:endParaRPr/>
          </a:p>
        </p:txBody>
      </p:sp>
      <p:sp>
        <p:nvSpPr>
          <p:cNvPr id="1090" name="Google Shape;1090;p168"/>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1600"/>
              </a:spcAft>
              <a:buSzPts val="1800"/>
              <a:buChar char="●"/>
            </a:pPr>
            <a:r>
              <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4" name="Shape 1094"/>
        <p:cNvGrpSpPr/>
        <p:nvPr/>
      </p:nvGrpSpPr>
      <p:grpSpPr>
        <a:xfrm>
          <a:off x="0" y="0"/>
          <a:ext cx="0" cy="0"/>
          <a:chOff x="0" y="0"/>
          <a:chExt cx="0" cy="0"/>
        </a:xfrm>
      </p:grpSpPr>
      <p:sp>
        <p:nvSpPr>
          <p:cNvPr id="1095" name="Google Shape;1095;p16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 Router</a:t>
            </a:r>
            <a:endParaRPr/>
          </a:p>
        </p:txBody>
      </p:sp>
      <p:sp>
        <p:nvSpPr>
          <p:cNvPr id="1096" name="Google Shape;1096;p169"/>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1600"/>
              </a:spcAft>
              <a:buSzPts val="1800"/>
              <a:buChar char="●"/>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Compositional model</a:t>
            </a:r>
            <a:endParaRPr/>
          </a:p>
        </p:txBody>
      </p:sp>
      <p:sp>
        <p:nvSpPr>
          <p:cNvPr id="179" name="Google Shape;179;p28"/>
          <p:cNvSpPr txBox="1"/>
          <p:nvPr/>
        </p:nvSpPr>
        <p:spPr>
          <a:xfrm>
            <a:off x="387900" y="1875775"/>
            <a:ext cx="5918100" cy="1664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highlight>
                  <a:srgbClr val="FFFFFF"/>
                </a:highlight>
                <a:latin typeface="Courier New"/>
                <a:ea typeface="Courier New"/>
                <a:cs typeface="Courier New"/>
                <a:sym typeface="Courier New"/>
              </a:rPr>
              <a:t> getTwitterProfileData (username) {</a:t>
            </a:r>
            <a:endParaRPr sz="10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highlight>
                  <a:srgbClr val="FFFFFF"/>
                </a:highlight>
                <a:latin typeface="Courier New"/>
                <a:ea typeface="Courier New"/>
                <a:cs typeface="Courier New"/>
                <a:sym typeface="Courier New"/>
              </a:rPr>
              <a:t> {</a:t>
            </a:r>
            <a:endParaRPr sz="10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F"/>
                </a:highlight>
                <a:latin typeface="Courier New"/>
                <a:ea typeface="Courier New"/>
                <a:cs typeface="Courier New"/>
                <a:sym typeface="Courier New"/>
              </a:rPr>
              <a:t>     twitterProfile: </a:t>
            </a:r>
            <a:r>
              <a:rPr lang="en" sz="1050">
                <a:solidFill>
                  <a:srgbClr val="A31515"/>
                </a:solidFill>
                <a:highlight>
                  <a:srgbClr val="FFFFFF"/>
                </a:highlight>
                <a:latin typeface="Courier New"/>
                <a:ea typeface="Courier New"/>
                <a:cs typeface="Courier New"/>
                <a:sym typeface="Courier New"/>
              </a:rPr>
              <a:t>'https://twitter.com '</a:t>
            </a:r>
            <a:r>
              <a:rPr lang="en" sz="1050">
                <a:highlight>
                  <a:srgbClr val="FFFFFF"/>
                </a:highlight>
                <a:latin typeface="Courier New"/>
                <a:ea typeface="Courier New"/>
                <a:cs typeface="Courier New"/>
                <a:sym typeface="Courier New"/>
              </a:rPr>
              <a:t> + username,</a:t>
            </a:r>
            <a:endParaRPr sz="10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F"/>
                </a:highlight>
                <a:latin typeface="Courier New"/>
                <a:ea typeface="Courier New"/>
                <a:cs typeface="Courier New"/>
                <a:sym typeface="Courier New"/>
              </a:rPr>
              <a:t>     profilePic: ‘</a:t>
            </a:r>
            <a:r>
              <a:rPr lang="en" sz="1050">
                <a:solidFill>
                  <a:srgbClr val="980000"/>
                </a:solidFill>
                <a:highlight>
                  <a:srgbClr val="FFFFFF"/>
                </a:highlight>
                <a:latin typeface="Courier New"/>
                <a:ea typeface="Courier New"/>
                <a:cs typeface="Courier New"/>
                <a:sym typeface="Courier New"/>
              </a:rPr>
              <a:t>https://avatars.io/twitter/</a:t>
            </a:r>
            <a:r>
              <a:rPr lang="en" sz="1050">
                <a:solidFill>
                  <a:srgbClr val="008000"/>
                </a:solidFill>
                <a:highlight>
                  <a:srgbClr val="FFFFFF"/>
                </a:highlight>
                <a:latin typeface="Courier New"/>
                <a:ea typeface="Courier New"/>
                <a:cs typeface="Courier New"/>
                <a:sym typeface="Courier New"/>
              </a:rPr>
              <a:t>’ + username + ‘/medium'</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F"/>
                </a:highlight>
                <a:latin typeface="Courier New"/>
                <a:ea typeface="Courier New"/>
                <a:cs typeface="Courier New"/>
                <a:sym typeface="Courier New"/>
              </a:rPr>
              <a:t>   }</a:t>
            </a:r>
            <a:endParaRPr sz="10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solidFill>
                <a:srgbClr val="0000FF"/>
              </a:solidFill>
              <a:highlight>
                <a:srgbClr val="FFFFFF"/>
              </a:highlight>
              <a:latin typeface="Courier New"/>
              <a:ea typeface="Courier New"/>
              <a:cs typeface="Courier New"/>
              <a:sym typeface="Courier New"/>
            </a:endParaRPr>
          </a:p>
        </p:txBody>
      </p:sp>
      <p:sp>
        <p:nvSpPr>
          <p:cNvPr id="180" name="Google Shape;180;p28"/>
          <p:cNvSpPr txBox="1"/>
          <p:nvPr/>
        </p:nvSpPr>
        <p:spPr>
          <a:xfrm>
            <a:off x="6376775" y="1799250"/>
            <a:ext cx="2452200" cy="16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a:ea typeface="Roboto"/>
                <a:cs typeface="Roboto"/>
                <a:sym typeface="Roboto"/>
              </a:rPr>
              <a:t>Non composite way</a:t>
            </a:r>
            <a:endParaRPr sz="3000">
              <a:latin typeface="Roboto"/>
              <a:ea typeface="Roboto"/>
              <a:cs typeface="Roboto"/>
              <a:sym typeface="Roboto"/>
            </a:endParaRPr>
          </a:p>
        </p:txBody>
      </p:sp>
      <p:sp>
        <p:nvSpPr>
          <p:cNvPr id="181" name="Google Shape;181;p28"/>
          <p:cNvSpPr txBox="1"/>
          <p:nvPr/>
        </p:nvSpPr>
        <p:spPr>
          <a:xfrm>
            <a:off x="297500" y="1296525"/>
            <a:ext cx="2967000" cy="5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a:ea typeface="Roboto"/>
                <a:cs typeface="Roboto"/>
                <a:sym typeface="Roboto"/>
              </a:rPr>
              <a:t>How about</a:t>
            </a:r>
            <a:endParaRPr sz="3000">
              <a:latin typeface="Roboto"/>
              <a:ea typeface="Roboto"/>
              <a:cs typeface="Roboto"/>
              <a:sym typeface="Roboto"/>
            </a:endParaRPr>
          </a:p>
        </p:txBody>
      </p:sp>
      <p:sp>
        <p:nvSpPr>
          <p:cNvPr id="182" name="Google Shape;182;p28"/>
          <p:cNvSpPr/>
          <p:nvPr/>
        </p:nvSpPr>
        <p:spPr>
          <a:xfrm>
            <a:off x="5227100" y="1367025"/>
            <a:ext cx="1078800" cy="1238700"/>
          </a:xfrm>
          <a:prstGeom prst="mathMultiply">
            <a:avLst>
              <a:gd fmla="val 23520" name="adj1"/>
            </a:avLst>
          </a:prstGeom>
          <a:solidFill>
            <a:srgbClr val="DD1144"/>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txBox="1"/>
          <p:nvPr>
            <p:ph idx="1" type="body"/>
          </p:nvPr>
        </p:nvSpPr>
        <p:spPr>
          <a:xfrm>
            <a:off x="247225" y="3696675"/>
            <a:ext cx="8368200" cy="1302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Two separate functions with one composite function is better as it increase reusability.</a:t>
            </a:r>
            <a:endParaRPr sz="1600"/>
          </a:p>
          <a:p>
            <a:pPr indent="-330200" lvl="0" marL="457200" rtl="0" algn="l">
              <a:spcBef>
                <a:spcPts val="1000"/>
              </a:spcBef>
              <a:spcAft>
                <a:spcPts val="1000"/>
              </a:spcAft>
              <a:buSzPts val="1600"/>
              <a:buChar char="●"/>
            </a:pPr>
            <a:r>
              <a:rPr lang="en" sz="1600"/>
              <a:t>There is always a one rule for a good function, a rule of </a:t>
            </a:r>
            <a:r>
              <a:rPr b="1" lang="en" sz="1600"/>
              <a:t>"DOT"</a:t>
            </a:r>
            <a:r>
              <a:rPr lang="en" sz="1600"/>
              <a:t>, </a:t>
            </a:r>
            <a:r>
              <a:rPr lang="en" sz="1600">
                <a:solidFill>
                  <a:schemeClr val="accent2"/>
                </a:solidFill>
              </a:rPr>
              <a:t>Do one thing!</a:t>
            </a:r>
            <a:endParaRPr sz="1600">
              <a:solidFill>
                <a:schemeClr val="accen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 &amp; Composition</a:t>
            </a:r>
            <a:endParaRPr/>
          </a:p>
        </p:txBody>
      </p:sp>
      <p:sp>
        <p:nvSpPr>
          <p:cNvPr id="189" name="Google Shape;189;p29"/>
          <p:cNvSpPr txBox="1"/>
          <p:nvPr>
            <p:ph idx="1" type="body"/>
          </p:nvPr>
        </p:nvSpPr>
        <p:spPr>
          <a:xfrm>
            <a:off x="247225" y="1452625"/>
            <a:ext cx="8368200" cy="339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React we rely on composition, heavily!</a:t>
            </a:r>
            <a:endParaRPr/>
          </a:p>
          <a:p>
            <a:pPr indent="-342900" lvl="0" marL="457200" rtl="0" algn="l">
              <a:spcBef>
                <a:spcPts val="1000"/>
              </a:spcBef>
              <a:spcAft>
                <a:spcPts val="0"/>
              </a:spcAft>
              <a:buSzPts val="1800"/>
              <a:buChar char="●"/>
            </a:pPr>
            <a:r>
              <a:rPr lang="en"/>
              <a:t>In React we create Components to build different sections of a website</a:t>
            </a:r>
            <a:endParaRPr/>
          </a:p>
          <a:p>
            <a:pPr indent="-342900" lvl="0" marL="457200" rtl="0" algn="l">
              <a:spcBef>
                <a:spcPts val="1000"/>
              </a:spcBef>
              <a:spcAft>
                <a:spcPts val="0"/>
              </a:spcAft>
              <a:buSzPts val="1800"/>
              <a:buChar char="●"/>
            </a:pPr>
            <a:r>
              <a:rPr lang="en"/>
              <a:t>Components are building blocks in </a:t>
            </a:r>
            <a:r>
              <a:rPr lang="en"/>
              <a:t>React</a:t>
            </a:r>
            <a:r>
              <a:rPr lang="en"/>
              <a:t>.</a:t>
            </a:r>
            <a:endParaRPr/>
          </a:p>
          <a:p>
            <a:pPr indent="-342900" lvl="0" marL="457200" rtl="0" algn="l">
              <a:spcBef>
                <a:spcPts val="1000"/>
              </a:spcBef>
              <a:spcAft>
                <a:spcPts val="0"/>
              </a:spcAft>
              <a:buSzPts val="1800"/>
              <a:buChar char="●"/>
            </a:pPr>
            <a:r>
              <a:rPr lang="en"/>
              <a:t>For example following are three different components:</a:t>
            </a:r>
            <a:endParaRPr/>
          </a:p>
          <a:p>
            <a:pPr indent="-317500" lvl="1" marL="914400" rtl="0" algn="l">
              <a:spcBef>
                <a:spcPts val="1000"/>
              </a:spcBef>
              <a:spcAft>
                <a:spcPts val="0"/>
              </a:spcAft>
              <a:buClr>
                <a:schemeClr val="dk2"/>
              </a:buClr>
              <a:buSzPts val="1400"/>
              <a:buChar char="○"/>
            </a:pPr>
            <a:r>
              <a:rPr lang="en">
                <a:solidFill>
                  <a:schemeClr val="dk2"/>
                </a:solidFill>
              </a:rPr>
              <a:t>&lt;LandingPage /&gt;</a:t>
            </a:r>
            <a:endParaRPr>
              <a:solidFill>
                <a:schemeClr val="dk2"/>
              </a:solidFill>
            </a:endParaRPr>
          </a:p>
          <a:p>
            <a:pPr indent="-317500" lvl="1" marL="914400" rtl="0" algn="l">
              <a:spcBef>
                <a:spcPts val="1000"/>
              </a:spcBef>
              <a:spcAft>
                <a:spcPts val="0"/>
              </a:spcAft>
              <a:buClr>
                <a:schemeClr val="dk2"/>
              </a:buClr>
              <a:buSzPts val="1400"/>
              <a:buChar char="○"/>
            </a:pPr>
            <a:r>
              <a:rPr lang="en">
                <a:solidFill>
                  <a:schemeClr val="dk2"/>
                </a:solidFill>
              </a:rPr>
              <a:t>&lt;AboutUs /&gt;</a:t>
            </a:r>
            <a:endParaRPr>
              <a:solidFill>
                <a:schemeClr val="dk2"/>
              </a:solidFill>
            </a:endParaRPr>
          </a:p>
          <a:p>
            <a:pPr indent="-317500" lvl="1" marL="914400" rtl="0" algn="l">
              <a:spcBef>
                <a:spcPts val="1000"/>
              </a:spcBef>
              <a:spcAft>
                <a:spcPts val="0"/>
              </a:spcAft>
              <a:buClr>
                <a:schemeClr val="dk2"/>
              </a:buClr>
              <a:buSzPts val="1400"/>
              <a:buChar char="○"/>
            </a:pPr>
            <a:r>
              <a:rPr lang="en">
                <a:solidFill>
                  <a:schemeClr val="dk2"/>
                </a:solidFill>
              </a:rPr>
              <a:t>&lt;ContactUs /&gt;</a:t>
            </a:r>
            <a:endParaRPr>
              <a:solidFill>
                <a:schemeClr val="dk2"/>
              </a:solidFill>
            </a:endParaRPr>
          </a:p>
          <a:p>
            <a:pPr indent="-342900" lvl="0" marL="457200" rtl="0" algn="l">
              <a:spcBef>
                <a:spcPts val="1000"/>
              </a:spcBef>
              <a:spcAft>
                <a:spcPts val="1000"/>
              </a:spcAft>
              <a:buSzPts val="1800"/>
              <a:buChar char="●"/>
            </a:pPr>
            <a:r>
              <a:rPr lang="en"/>
              <a:t>Currently they are independent component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 &amp; Composition</a:t>
            </a:r>
            <a:endParaRPr/>
          </a:p>
        </p:txBody>
      </p:sp>
      <p:sp>
        <p:nvSpPr>
          <p:cNvPr id="195" name="Google Shape;195;p30"/>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React, we can have a composite component as simple as</a:t>
            </a:r>
            <a:endParaRPr/>
          </a:p>
          <a:p>
            <a:pPr indent="0" lvl="0" marL="1371600" rtl="0" algn="l">
              <a:spcBef>
                <a:spcPts val="1000"/>
              </a:spcBef>
              <a:spcAft>
                <a:spcPts val="0"/>
              </a:spcAft>
              <a:buNone/>
            </a:pPr>
            <a:r>
              <a:rPr lang="en" sz="1400">
                <a:solidFill>
                  <a:schemeClr val="dk2"/>
                </a:solidFill>
              </a:rPr>
              <a:t>&lt;LandingPage&gt;</a:t>
            </a:r>
            <a:endParaRPr sz="1400">
              <a:solidFill>
                <a:schemeClr val="dk2"/>
              </a:solidFill>
            </a:endParaRPr>
          </a:p>
          <a:p>
            <a:pPr indent="0" lvl="0" marL="1828800" rtl="0" algn="l">
              <a:spcBef>
                <a:spcPts val="1000"/>
              </a:spcBef>
              <a:spcAft>
                <a:spcPts val="0"/>
              </a:spcAft>
              <a:buNone/>
            </a:pPr>
            <a:r>
              <a:rPr lang="en" sz="1400">
                <a:solidFill>
                  <a:srgbClr val="FF0000"/>
                </a:solidFill>
              </a:rPr>
              <a:t>&lt;AboutUs /&gt;</a:t>
            </a:r>
            <a:endParaRPr sz="1400">
              <a:solidFill>
                <a:srgbClr val="FF0000"/>
              </a:solidFill>
            </a:endParaRPr>
          </a:p>
          <a:p>
            <a:pPr indent="0" lvl="0" marL="1828800" rtl="0" algn="l">
              <a:spcBef>
                <a:spcPts val="1000"/>
              </a:spcBef>
              <a:spcAft>
                <a:spcPts val="0"/>
              </a:spcAft>
              <a:buNone/>
            </a:pPr>
            <a:r>
              <a:rPr lang="en" sz="1400">
                <a:solidFill>
                  <a:schemeClr val="accent2"/>
                </a:solidFill>
              </a:rPr>
              <a:t>&lt;ContactUs /&gt;</a:t>
            </a:r>
            <a:endParaRPr sz="1400">
              <a:solidFill>
                <a:schemeClr val="accent2"/>
              </a:solidFill>
            </a:endParaRPr>
          </a:p>
          <a:p>
            <a:pPr indent="0" lvl="0" marL="1371600" rtl="0" algn="l">
              <a:spcBef>
                <a:spcPts val="1000"/>
              </a:spcBef>
              <a:spcAft>
                <a:spcPts val="0"/>
              </a:spcAft>
              <a:buNone/>
            </a:pPr>
            <a:r>
              <a:rPr lang="en" sz="1400">
                <a:solidFill>
                  <a:schemeClr val="dk2"/>
                </a:solidFill>
              </a:rPr>
              <a:t>&lt;/LandingPage&gt;</a:t>
            </a:r>
            <a:endParaRPr sz="1400">
              <a:solidFill>
                <a:schemeClr val="dk2"/>
              </a:solidFill>
            </a:endParaRPr>
          </a:p>
          <a:p>
            <a:pPr indent="-342900" lvl="0" marL="457200" rtl="0" algn="l">
              <a:spcBef>
                <a:spcPts val="1000"/>
              </a:spcBef>
              <a:spcAft>
                <a:spcPts val="0"/>
              </a:spcAft>
              <a:buSzPts val="1800"/>
              <a:buChar char="●"/>
            </a:pPr>
            <a:r>
              <a:rPr lang="en">
                <a:solidFill>
                  <a:schemeClr val="dk2"/>
                </a:solidFill>
              </a:rPr>
              <a:t>&lt;LandingPage&gt;</a:t>
            </a:r>
            <a:r>
              <a:rPr lang="en"/>
              <a:t> become parent component and other become child component</a:t>
            </a:r>
            <a:endParaRPr/>
          </a:p>
          <a:p>
            <a:pPr indent="-342900" lvl="0" marL="457200" rtl="0" algn="l">
              <a:spcBef>
                <a:spcPts val="1000"/>
              </a:spcBef>
              <a:spcAft>
                <a:spcPts val="1000"/>
              </a:spcAft>
              <a:buSzPts val="1800"/>
              <a:buChar char="●"/>
            </a:pPr>
            <a:r>
              <a:rPr lang="en"/>
              <a:t>This way we can use individual component blocks to build a big website.</a:t>
            </a:r>
            <a:endParaRPr sz="14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Declarative Nature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React Book</a:t>
            </a:r>
            <a:endParaRPr/>
          </a:p>
        </p:txBody>
      </p:sp>
      <p:sp>
        <p:nvSpPr>
          <p:cNvPr id="81" name="Google Shape;81;p14"/>
          <p:cNvSpPr txBox="1"/>
          <p:nvPr/>
        </p:nvSpPr>
        <p:spPr>
          <a:xfrm>
            <a:off x="2035200" y="2955475"/>
            <a:ext cx="5073600" cy="68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u="sng">
                <a:solidFill>
                  <a:schemeClr val="hlink"/>
                </a:solidFill>
                <a:latin typeface="Open Sans"/>
                <a:ea typeface="Open Sans"/>
                <a:cs typeface="Open Sans"/>
                <a:sym typeface="Open Sans"/>
                <a:hlinkClick r:id="rId3"/>
              </a:rPr>
              <a:t>https://softchris.github.io/books/r</a:t>
            </a:r>
            <a:r>
              <a:rPr lang="en" sz="2100" u="sng">
                <a:solidFill>
                  <a:schemeClr val="hlink"/>
                </a:solidFill>
                <a:latin typeface="Open Sans"/>
                <a:ea typeface="Open Sans"/>
                <a:cs typeface="Open Sans"/>
                <a:sym typeface="Open Sans"/>
                <a:hlinkClick r:id="rId4"/>
              </a:rPr>
              <a:t>eact</a:t>
            </a:r>
            <a:r>
              <a:rPr lang="en" sz="2100" u="sng">
                <a:solidFill>
                  <a:schemeClr val="hlink"/>
                </a:solidFill>
                <a:latin typeface="Open Sans"/>
                <a:ea typeface="Open Sans"/>
                <a:cs typeface="Open Sans"/>
                <a:sym typeface="Open Sans"/>
                <a:hlinkClick r:id="rId5"/>
              </a:rPr>
              <a:t>/</a:t>
            </a:r>
            <a:endParaRPr sz="2100">
              <a:solidFill>
                <a:srgbClr val="FFFFFF"/>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Declarative nature</a:t>
            </a:r>
            <a:endParaRPr/>
          </a:p>
        </p:txBody>
      </p:sp>
      <p:sp>
        <p:nvSpPr>
          <p:cNvPr id="206" name="Google Shape;206;p32"/>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Most of JavaScript is imperative code.</a:t>
            </a:r>
            <a:endParaRPr/>
          </a:p>
          <a:p>
            <a:pPr indent="-342900" lvl="0" marL="457200" rtl="0" algn="l">
              <a:spcBef>
                <a:spcPts val="1600"/>
              </a:spcBef>
              <a:spcAft>
                <a:spcPts val="0"/>
              </a:spcAft>
              <a:buSzPts val="1800"/>
              <a:buChar char="●"/>
            </a:pPr>
            <a:r>
              <a:rPr lang="en"/>
              <a:t>We spoon feed each and every step to make javascript aware of how to get desired result.</a:t>
            </a:r>
            <a:endParaRPr/>
          </a:p>
          <a:p>
            <a:pPr indent="-342900" lvl="0" marL="457200" rtl="0" algn="l">
              <a:spcBef>
                <a:spcPts val="1600"/>
              </a:spcBef>
              <a:spcAft>
                <a:spcPts val="0"/>
              </a:spcAft>
              <a:buSzPts val="1800"/>
              <a:buChar char="●"/>
            </a:pPr>
            <a:r>
              <a:rPr lang="en"/>
              <a:t>Let’s take a example water tank level </a:t>
            </a:r>
            <a:endParaRPr/>
          </a:p>
          <a:p>
            <a:pPr indent="-317500" lvl="1" marL="914400" rtl="0" algn="l">
              <a:spcBef>
                <a:spcPts val="1600"/>
              </a:spcBef>
              <a:spcAft>
                <a:spcPts val="0"/>
              </a:spcAft>
              <a:buSzPts val="1400"/>
              <a:buChar char="○"/>
            </a:pPr>
            <a:r>
              <a:rPr lang="en"/>
              <a:t>Manual - (Imperative)</a:t>
            </a:r>
            <a:endParaRPr/>
          </a:p>
          <a:p>
            <a:pPr indent="-317500" lvl="1" marL="914400" rtl="0" algn="l">
              <a:spcBef>
                <a:spcPts val="1600"/>
              </a:spcBef>
              <a:spcAft>
                <a:spcPts val="1600"/>
              </a:spcAft>
              <a:buSzPts val="1400"/>
              <a:buChar char="○"/>
            </a:pPr>
            <a:r>
              <a:rPr lang="en"/>
              <a:t>Auto - (Declarative)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Declarative nature</a:t>
            </a:r>
            <a:endParaRPr/>
          </a:p>
        </p:txBody>
      </p:sp>
      <p:sp>
        <p:nvSpPr>
          <p:cNvPr id="212" name="Google Shape;212;p33"/>
          <p:cNvSpPr txBox="1"/>
          <p:nvPr/>
        </p:nvSpPr>
        <p:spPr>
          <a:xfrm>
            <a:off x="1650450" y="2019300"/>
            <a:ext cx="5843100" cy="1806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b="1" lang="en" sz="1200">
                <a:solidFill>
                  <a:srgbClr val="333333"/>
                </a:solidFill>
                <a:highlight>
                  <a:srgbClr val="F7F7F8"/>
                </a:highlight>
                <a:latin typeface="Courier New"/>
                <a:ea typeface="Courier New"/>
                <a:cs typeface="Courier New"/>
                <a:sym typeface="Courier New"/>
              </a:rPr>
              <a:t>const</a:t>
            </a:r>
            <a:r>
              <a:rPr lang="en" sz="1200">
                <a:solidFill>
                  <a:srgbClr val="0F2B3D"/>
                </a:solidFill>
                <a:highlight>
                  <a:srgbClr val="F7F7F8"/>
                </a:highlight>
                <a:latin typeface="Courier New"/>
                <a:ea typeface="Courier New"/>
                <a:cs typeface="Courier New"/>
                <a:sym typeface="Courier New"/>
              </a:rPr>
              <a:t> teachers = [</a:t>
            </a:r>
            <a:r>
              <a:rPr lang="en" sz="1200">
                <a:solidFill>
                  <a:srgbClr val="DD1144"/>
                </a:solidFill>
                <a:highlight>
                  <a:srgbClr val="F7F7F8"/>
                </a:highlight>
                <a:latin typeface="Courier New"/>
                <a:ea typeface="Courier New"/>
                <a:cs typeface="Courier New"/>
                <a:sym typeface="Courier New"/>
              </a:rPr>
              <a:t>'Zia</a:t>
            </a:r>
            <a:r>
              <a:rPr lang="en" sz="1200">
                <a:solidFill>
                  <a:srgbClr val="DD1144"/>
                </a:solidFill>
                <a:highlight>
                  <a:srgbClr val="F7F7F8"/>
                </a:highlight>
                <a:latin typeface="Courier New"/>
                <a:ea typeface="Courier New"/>
                <a:cs typeface="Courier New"/>
                <a:sym typeface="Courier New"/>
              </a:rPr>
              <a:t>'</a:t>
            </a:r>
            <a:r>
              <a:rPr lang="en" sz="1200">
                <a:solidFill>
                  <a:srgbClr val="0F2B3D"/>
                </a:solidFill>
                <a:highlight>
                  <a:srgbClr val="F7F7F8"/>
                </a:highlight>
                <a:latin typeface="Courier New"/>
                <a:ea typeface="Courier New"/>
                <a:cs typeface="Courier New"/>
                <a:sym typeface="Courier New"/>
              </a:rPr>
              <a:t>, </a:t>
            </a:r>
            <a:r>
              <a:rPr lang="en" sz="1200">
                <a:solidFill>
                  <a:srgbClr val="DD1144"/>
                </a:solidFill>
                <a:highlight>
                  <a:srgbClr val="F7F7F8"/>
                </a:highlight>
                <a:latin typeface="Courier New"/>
                <a:ea typeface="Courier New"/>
                <a:cs typeface="Courier New"/>
                <a:sym typeface="Courier New"/>
              </a:rPr>
              <a:t>'Irfan'</a:t>
            </a:r>
            <a:r>
              <a:rPr lang="en" sz="1200">
                <a:solidFill>
                  <a:srgbClr val="0F2B3D"/>
                </a:solidFill>
                <a:highlight>
                  <a:srgbClr val="F7F7F8"/>
                </a:highlight>
                <a:latin typeface="Courier New"/>
                <a:ea typeface="Courier New"/>
                <a:cs typeface="Courier New"/>
                <a:sym typeface="Courier New"/>
              </a:rPr>
              <a:t>, </a:t>
            </a:r>
            <a:r>
              <a:rPr lang="en" sz="1200">
                <a:solidFill>
                  <a:srgbClr val="DD1144"/>
                </a:solidFill>
                <a:highlight>
                  <a:srgbClr val="F7F7F8"/>
                </a:highlight>
                <a:latin typeface="Courier New"/>
                <a:ea typeface="Courier New"/>
                <a:cs typeface="Courier New"/>
                <a:sym typeface="Courier New"/>
              </a:rPr>
              <a:t>'Muneeb'</a:t>
            </a:r>
            <a:r>
              <a:rPr lang="en" sz="1200">
                <a:solidFill>
                  <a:srgbClr val="0F2B3D"/>
                </a:solidFill>
                <a:highlight>
                  <a:srgbClr val="F7F7F8"/>
                </a:highlight>
                <a:latin typeface="Courier New"/>
                <a:ea typeface="Courier New"/>
                <a:cs typeface="Courier New"/>
                <a:sym typeface="Courier New"/>
              </a:rPr>
              <a:t>, </a:t>
            </a:r>
            <a:r>
              <a:rPr lang="en" sz="1200">
                <a:solidFill>
                  <a:srgbClr val="DD1144"/>
                </a:solidFill>
                <a:highlight>
                  <a:srgbClr val="F7F7F8"/>
                </a:highlight>
                <a:latin typeface="Courier New"/>
                <a:ea typeface="Courier New"/>
                <a:cs typeface="Courier New"/>
                <a:sym typeface="Courier New"/>
              </a:rPr>
              <a:t>'Aamir'</a:t>
            </a:r>
            <a:r>
              <a:rPr lang="en" sz="1200">
                <a:solidFill>
                  <a:srgbClr val="0F2B3D"/>
                </a:solidFill>
                <a:highlight>
                  <a:srgbClr val="F7F7F8"/>
                </a:highlight>
                <a:latin typeface="Courier New"/>
                <a:ea typeface="Courier New"/>
                <a:cs typeface="Courier New"/>
                <a:sym typeface="Courier New"/>
              </a:rPr>
              <a:t>]</a:t>
            </a:r>
            <a:endParaRPr sz="1200">
              <a:solidFill>
                <a:srgbClr val="0F2B3D"/>
              </a:solidFill>
              <a:highlight>
                <a:srgbClr val="F7F7F8"/>
              </a:highlight>
              <a:latin typeface="Courier New"/>
              <a:ea typeface="Courier New"/>
              <a:cs typeface="Courier New"/>
              <a:sym typeface="Courier New"/>
            </a:endParaRPr>
          </a:p>
          <a:p>
            <a:pPr indent="0" lvl="0" marL="0" rtl="0" algn="l">
              <a:lnSpc>
                <a:spcPct val="114000"/>
              </a:lnSpc>
              <a:spcBef>
                <a:spcPts val="0"/>
              </a:spcBef>
              <a:spcAft>
                <a:spcPts val="0"/>
              </a:spcAft>
              <a:buNone/>
            </a:pPr>
            <a:r>
              <a:rPr b="1" lang="en" sz="1200">
                <a:solidFill>
                  <a:srgbClr val="333333"/>
                </a:solidFill>
                <a:highlight>
                  <a:srgbClr val="F7F7F8"/>
                </a:highlight>
                <a:latin typeface="Courier New"/>
                <a:ea typeface="Courier New"/>
                <a:cs typeface="Courier New"/>
                <a:sym typeface="Courier New"/>
              </a:rPr>
              <a:t>const</a:t>
            </a:r>
            <a:r>
              <a:rPr lang="en" sz="1200">
                <a:solidFill>
                  <a:srgbClr val="0F2B3D"/>
                </a:solidFill>
                <a:highlight>
                  <a:srgbClr val="F7F7F8"/>
                </a:highlight>
                <a:latin typeface="Courier New"/>
                <a:ea typeface="Courier New"/>
                <a:cs typeface="Courier New"/>
                <a:sym typeface="Courier New"/>
              </a:rPr>
              <a:t> titles = []</a:t>
            </a:r>
            <a:br>
              <a:rPr lang="en" sz="1200">
                <a:solidFill>
                  <a:srgbClr val="0F2B3D"/>
                </a:solidFill>
                <a:highlight>
                  <a:srgbClr val="F7F7F8"/>
                </a:highlight>
                <a:latin typeface="Courier New"/>
                <a:ea typeface="Courier New"/>
                <a:cs typeface="Courier New"/>
                <a:sym typeface="Courier New"/>
              </a:rPr>
            </a:br>
            <a:br>
              <a:rPr lang="en" sz="1200">
                <a:solidFill>
                  <a:srgbClr val="0F2B3D"/>
                </a:solidFill>
                <a:highlight>
                  <a:srgbClr val="F7F7F8"/>
                </a:highlight>
                <a:latin typeface="Courier New"/>
                <a:ea typeface="Courier New"/>
                <a:cs typeface="Courier New"/>
                <a:sym typeface="Courier New"/>
              </a:rPr>
            </a:br>
            <a:r>
              <a:rPr b="1" lang="en" sz="1200">
                <a:solidFill>
                  <a:srgbClr val="333333"/>
                </a:solidFill>
                <a:highlight>
                  <a:srgbClr val="F7F7F8"/>
                </a:highlight>
                <a:latin typeface="Courier New"/>
                <a:ea typeface="Courier New"/>
                <a:cs typeface="Courier New"/>
                <a:sym typeface="Courier New"/>
              </a:rPr>
              <a:t>for</a:t>
            </a:r>
            <a:r>
              <a:rPr lang="en" sz="1200">
                <a:solidFill>
                  <a:srgbClr val="0F2B3D"/>
                </a:solidFill>
                <a:highlight>
                  <a:srgbClr val="F7F7F8"/>
                </a:highlight>
                <a:latin typeface="Courier New"/>
                <a:ea typeface="Courier New"/>
                <a:cs typeface="Courier New"/>
                <a:sym typeface="Courier New"/>
              </a:rPr>
              <a:t> (</a:t>
            </a:r>
            <a:r>
              <a:rPr b="1" lang="en" sz="1200">
                <a:solidFill>
                  <a:srgbClr val="333333"/>
                </a:solidFill>
                <a:highlight>
                  <a:srgbClr val="F7F7F8"/>
                </a:highlight>
                <a:latin typeface="Courier New"/>
                <a:ea typeface="Courier New"/>
                <a:cs typeface="Courier New"/>
                <a:sym typeface="Courier New"/>
              </a:rPr>
              <a:t>let</a:t>
            </a:r>
            <a:r>
              <a:rPr lang="en" sz="1200">
                <a:solidFill>
                  <a:srgbClr val="0F2B3D"/>
                </a:solidFill>
                <a:highlight>
                  <a:srgbClr val="F7F7F8"/>
                </a:highlight>
                <a:latin typeface="Courier New"/>
                <a:ea typeface="Courier New"/>
                <a:cs typeface="Courier New"/>
                <a:sym typeface="Courier New"/>
              </a:rPr>
              <a:t> i = </a:t>
            </a:r>
            <a:r>
              <a:rPr lang="en" sz="1200">
                <a:solidFill>
                  <a:srgbClr val="008080"/>
                </a:solidFill>
                <a:highlight>
                  <a:srgbClr val="F7F7F8"/>
                </a:highlight>
                <a:latin typeface="Courier New"/>
                <a:ea typeface="Courier New"/>
                <a:cs typeface="Courier New"/>
                <a:sym typeface="Courier New"/>
              </a:rPr>
              <a:t>0</a:t>
            </a:r>
            <a:r>
              <a:rPr lang="en" sz="1200">
                <a:solidFill>
                  <a:srgbClr val="0F2B3D"/>
                </a:solidFill>
                <a:highlight>
                  <a:srgbClr val="F7F7F8"/>
                </a:highlight>
                <a:latin typeface="Courier New"/>
                <a:ea typeface="Courier New"/>
                <a:cs typeface="Courier New"/>
                <a:sym typeface="Courier New"/>
              </a:rPr>
              <a:t>; i &lt; teachers.length; i++) {</a:t>
            </a:r>
            <a:br>
              <a:rPr lang="en" sz="1200">
                <a:solidFill>
                  <a:srgbClr val="0F2B3D"/>
                </a:solidFill>
                <a:highlight>
                  <a:srgbClr val="F7F7F8"/>
                </a:highlight>
                <a:latin typeface="Courier New"/>
                <a:ea typeface="Courier New"/>
                <a:cs typeface="Courier New"/>
                <a:sym typeface="Courier New"/>
              </a:rPr>
            </a:br>
            <a:r>
              <a:rPr lang="en" sz="1200">
                <a:solidFill>
                  <a:srgbClr val="0F2B3D"/>
                </a:solidFill>
                <a:highlight>
                  <a:srgbClr val="F7F7F8"/>
                </a:highlight>
                <a:latin typeface="Courier New"/>
                <a:ea typeface="Courier New"/>
                <a:cs typeface="Courier New"/>
                <a:sym typeface="Courier New"/>
              </a:rPr>
              <a:t> 	titles[i] = </a:t>
            </a:r>
            <a:r>
              <a:rPr lang="en" sz="1200">
                <a:solidFill>
                  <a:srgbClr val="DD1144"/>
                </a:solidFill>
                <a:highlight>
                  <a:srgbClr val="F7F7F8"/>
                </a:highlight>
                <a:latin typeface="Courier New"/>
                <a:ea typeface="Courier New"/>
                <a:cs typeface="Courier New"/>
                <a:sym typeface="Courier New"/>
              </a:rPr>
              <a:t>'Mr. ' +</a:t>
            </a:r>
            <a:r>
              <a:rPr lang="en" sz="1200">
                <a:solidFill>
                  <a:srgbClr val="0F2B3D"/>
                </a:solidFill>
                <a:highlight>
                  <a:srgbClr val="F7F7F8"/>
                </a:highlight>
                <a:latin typeface="Courier New"/>
                <a:ea typeface="Courier New"/>
                <a:cs typeface="Courier New"/>
                <a:sym typeface="Courier New"/>
              </a:rPr>
              <a:t> teachers[i]</a:t>
            </a:r>
            <a:br>
              <a:rPr lang="en" sz="1200">
                <a:solidFill>
                  <a:srgbClr val="0F2B3D"/>
                </a:solidFill>
                <a:highlight>
                  <a:srgbClr val="F7F7F8"/>
                </a:highlight>
                <a:latin typeface="Courier New"/>
                <a:ea typeface="Courier New"/>
                <a:cs typeface="Courier New"/>
                <a:sym typeface="Courier New"/>
              </a:rPr>
            </a:br>
            <a:r>
              <a:rPr lang="en" sz="1200">
                <a:solidFill>
                  <a:srgbClr val="0F2B3D"/>
                </a:solidFill>
                <a:highlight>
                  <a:srgbClr val="F7F7F8"/>
                </a:highlight>
                <a:latin typeface="Courier New"/>
                <a:ea typeface="Courier New"/>
                <a:cs typeface="Courier New"/>
                <a:sym typeface="Courier New"/>
              </a:rPr>
              <a:t>}</a:t>
            </a:r>
            <a:endParaRPr sz="1200">
              <a:solidFill>
                <a:srgbClr val="0F2B3D"/>
              </a:solidFill>
              <a:highlight>
                <a:srgbClr val="F7F7F8"/>
              </a:highlight>
              <a:latin typeface="Courier New"/>
              <a:ea typeface="Courier New"/>
              <a:cs typeface="Courier New"/>
              <a:sym typeface="Courier New"/>
            </a:endParaRPr>
          </a:p>
          <a:p>
            <a:pPr indent="0" lvl="0" marL="0" rtl="0" algn="l">
              <a:lnSpc>
                <a:spcPct val="114000"/>
              </a:lnSpc>
              <a:spcBef>
                <a:spcPts val="0"/>
              </a:spcBef>
              <a:spcAft>
                <a:spcPts val="0"/>
              </a:spcAft>
              <a:buNone/>
            </a:pPr>
            <a:r>
              <a:t/>
            </a:r>
            <a:endParaRPr sz="1200">
              <a:solidFill>
                <a:srgbClr val="0F2B3D"/>
              </a:solidFill>
              <a:highlight>
                <a:srgbClr val="F7F7F8"/>
              </a:highlight>
              <a:latin typeface="Courier New"/>
              <a:ea typeface="Courier New"/>
              <a:cs typeface="Courier New"/>
              <a:sym typeface="Courier New"/>
            </a:endParaRPr>
          </a:p>
          <a:p>
            <a:pPr indent="0" lvl="0" marL="0" rtl="0" algn="l">
              <a:lnSpc>
                <a:spcPct val="114000"/>
              </a:lnSpc>
              <a:spcBef>
                <a:spcPts val="0"/>
              </a:spcBef>
              <a:spcAft>
                <a:spcPts val="0"/>
              </a:spcAft>
              <a:buNone/>
            </a:pPr>
            <a:r>
              <a:rPr lang="en" sz="1200">
                <a:solidFill>
                  <a:srgbClr val="0F2B3D"/>
                </a:solidFill>
                <a:highlight>
                  <a:srgbClr val="F7F7F8"/>
                </a:highlight>
                <a:latin typeface="Courier New"/>
                <a:ea typeface="Courier New"/>
                <a:cs typeface="Courier New"/>
                <a:sym typeface="Courier New"/>
              </a:rPr>
              <a:t>console.log(titles)</a:t>
            </a:r>
            <a:endParaRPr sz="1200">
              <a:solidFill>
                <a:srgbClr val="0F2B3D"/>
              </a:solidFill>
              <a:highlight>
                <a:srgbClr val="F7F7F8"/>
              </a:highlight>
              <a:latin typeface="Courier New"/>
              <a:ea typeface="Courier New"/>
              <a:cs typeface="Courier New"/>
              <a:sym typeface="Courier New"/>
            </a:endParaRPr>
          </a:p>
          <a:p>
            <a:pPr indent="0" lvl="0" marL="0" rtl="0" algn="l">
              <a:lnSpc>
                <a:spcPct val="114000"/>
              </a:lnSpc>
              <a:spcBef>
                <a:spcPts val="0"/>
              </a:spcBef>
              <a:spcAft>
                <a:spcPts val="0"/>
              </a:spcAft>
              <a:buNone/>
            </a:pPr>
            <a:r>
              <a:t/>
            </a:r>
            <a:endParaRPr sz="1200">
              <a:solidFill>
                <a:srgbClr val="0F2B3D"/>
              </a:solidFill>
              <a:highlight>
                <a:srgbClr val="F7F7F8"/>
              </a:highlight>
              <a:latin typeface="Courier New"/>
              <a:ea typeface="Courier New"/>
              <a:cs typeface="Courier New"/>
              <a:sym typeface="Courier New"/>
            </a:endParaRPr>
          </a:p>
        </p:txBody>
      </p:sp>
      <p:sp>
        <p:nvSpPr>
          <p:cNvPr id="213" name="Google Shape;213;p33"/>
          <p:cNvSpPr txBox="1"/>
          <p:nvPr/>
        </p:nvSpPr>
        <p:spPr>
          <a:xfrm>
            <a:off x="0" y="3847175"/>
            <a:ext cx="9144000" cy="577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lnSpc>
                <a:spcPct val="114000"/>
              </a:lnSpc>
              <a:spcBef>
                <a:spcPts val="0"/>
              </a:spcBef>
              <a:spcAft>
                <a:spcPts val="0"/>
              </a:spcAft>
              <a:buNone/>
            </a:pPr>
            <a:r>
              <a:rPr b="1" lang="en" sz="1600">
                <a:solidFill>
                  <a:schemeClr val="dk2"/>
                </a:solidFill>
              </a:rPr>
              <a:t>RESULT: </a:t>
            </a:r>
            <a:r>
              <a:rPr b="1" lang="en" sz="1600">
                <a:solidFill>
                  <a:srgbClr val="FFFFFF"/>
                </a:solidFill>
              </a:rPr>
              <a:t>['Mr. Zia</a:t>
            </a:r>
            <a:r>
              <a:rPr b="1" lang="en" sz="1600">
                <a:solidFill>
                  <a:srgbClr val="FFFFFF"/>
                </a:solidFill>
              </a:rPr>
              <a:t>'</a:t>
            </a:r>
            <a:r>
              <a:rPr b="1" lang="en" sz="1600">
                <a:solidFill>
                  <a:srgbClr val="FFFFFF"/>
                </a:solidFill>
              </a:rPr>
              <a:t>, 'Mr. Irfan', 'Mr. Muneeb', 'Mr. Aamir']</a:t>
            </a:r>
            <a:endParaRPr b="1" sz="1600">
              <a:solidFill>
                <a:srgbClr val="FFFFFF"/>
              </a:solidFill>
            </a:endParaRPr>
          </a:p>
        </p:txBody>
      </p:sp>
      <p:sp>
        <p:nvSpPr>
          <p:cNvPr id="214" name="Google Shape;214;p33"/>
          <p:cNvSpPr txBox="1"/>
          <p:nvPr>
            <p:ph idx="1" type="body"/>
          </p:nvPr>
        </p:nvSpPr>
        <p:spPr>
          <a:xfrm>
            <a:off x="2078550" y="1345975"/>
            <a:ext cx="4986900" cy="6285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lang="en" sz="3600">
                <a:solidFill>
                  <a:srgbClr val="DD1144"/>
                </a:solidFill>
              </a:rPr>
              <a:t>I</a:t>
            </a:r>
            <a:r>
              <a:rPr lang="en" sz="3600">
                <a:solidFill>
                  <a:srgbClr val="DD1144"/>
                </a:solidFill>
              </a:rPr>
              <a:t>mperative code!</a:t>
            </a:r>
            <a:endParaRPr sz="3600">
              <a:solidFill>
                <a:srgbClr val="DD1144"/>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Declarative nature</a:t>
            </a:r>
            <a:endParaRPr/>
          </a:p>
        </p:txBody>
      </p:sp>
      <p:sp>
        <p:nvSpPr>
          <p:cNvPr id="220" name="Google Shape;220;p34"/>
          <p:cNvSpPr txBox="1"/>
          <p:nvPr/>
        </p:nvSpPr>
        <p:spPr>
          <a:xfrm>
            <a:off x="1650450" y="2019300"/>
            <a:ext cx="5843100" cy="1806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t/>
            </a:r>
            <a:endParaRPr b="1" sz="1200">
              <a:solidFill>
                <a:srgbClr val="333333"/>
              </a:solidFill>
              <a:highlight>
                <a:srgbClr val="F7F7F8"/>
              </a:highlight>
              <a:latin typeface="Courier New"/>
              <a:ea typeface="Courier New"/>
              <a:cs typeface="Courier New"/>
              <a:sym typeface="Courier New"/>
            </a:endParaRPr>
          </a:p>
          <a:p>
            <a:pPr indent="0" lvl="0" marL="0" rtl="0" algn="l">
              <a:lnSpc>
                <a:spcPct val="114000"/>
              </a:lnSpc>
              <a:spcBef>
                <a:spcPts val="0"/>
              </a:spcBef>
              <a:spcAft>
                <a:spcPts val="0"/>
              </a:spcAft>
              <a:buNone/>
            </a:pPr>
            <a:r>
              <a:rPr b="1" lang="en" sz="1200">
                <a:solidFill>
                  <a:srgbClr val="333333"/>
                </a:solidFill>
                <a:highlight>
                  <a:srgbClr val="F7F7F8"/>
                </a:highlight>
                <a:latin typeface="Courier New"/>
                <a:ea typeface="Courier New"/>
                <a:cs typeface="Courier New"/>
                <a:sym typeface="Courier New"/>
              </a:rPr>
              <a:t>const</a:t>
            </a:r>
            <a:r>
              <a:rPr lang="en" sz="1200">
                <a:solidFill>
                  <a:srgbClr val="0F2B3D"/>
                </a:solidFill>
                <a:highlight>
                  <a:srgbClr val="F7F7F8"/>
                </a:highlight>
                <a:latin typeface="Courier New"/>
                <a:ea typeface="Courier New"/>
                <a:cs typeface="Courier New"/>
                <a:sym typeface="Courier New"/>
              </a:rPr>
              <a:t> teachers = [</a:t>
            </a:r>
            <a:r>
              <a:rPr lang="en" sz="1200">
                <a:solidFill>
                  <a:srgbClr val="DD1144"/>
                </a:solidFill>
                <a:highlight>
                  <a:srgbClr val="F7F7F8"/>
                </a:highlight>
                <a:latin typeface="Courier New"/>
                <a:ea typeface="Courier New"/>
                <a:cs typeface="Courier New"/>
                <a:sym typeface="Courier New"/>
              </a:rPr>
              <a:t>'Zia'</a:t>
            </a:r>
            <a:r>
              <a:rPr lang="en" sz="1200">
                <a:solidFill>
                  <a:srgbClr val="0F2B3D"/>
                </a:solidFill>
                <a:highlight>
                  <a:srgbClr val="F7F7F8"/>
                </a:highlight>
                <a:latin typeface="Courier New"/>
                <a:ea typeface="Courier New"/>
                <a:cs typeface="Courier New"/>
                <a:sym typeface="Courier New"/>
              </a:rPr>
              <a:t>, </a:t>
            </a:r>
            <a:r>
              <a:rPr lang="en" sz="1200">
                <a:solidFill>
                  <a:srgbClr val="DD1144"/>
                </a:solidFill>
                <a:highlight>
                  <a:srgbClr val="F7F7F8"/>
                </a:highlight>
                <a:latin typeface="Courier New"/>
                <a:ea typeface="Courier New"/>
                <a:cs typeface="Courier New"/>
                <a:sym typeface="Courier New"/>
              </a:rPr>
              <a:t>'Irfan'</a:t>
            </a:r>
            <a:r>
              <a:rPr lang="en" sz="1200">
                <a:solidFill>
                  <a:srgbClr val="0F2B3D"/>
                </a:solidFill>
                <a:highlight>
                  <a:srgbClr val="F7F7F8"/>
                </a:highlight>
                <a:latin typeface="Courier New"/>
                <a:ea typeface="Courier New"/>
                <a:cs typeface="Courier New"/>
                <a:sym typeface="Courier New"/>
              </a:rPr>
              <a:t>, </a:t>
            </a:r>
            <a:r>
              <a:rPr lang="en" sz="1200">
                <a:solidFill>
                  <a:srgbClr val="DD1144"/>
                </a:solidFill>
                <a:highlight>
                  <a:srgbClr val="F7F7F8"/>
                </a:highlight>
                <a:latin typeface="Courier New"/>
                <a:ea typeface="Courier New"/>
                <a:cs typeface="Courier New"/>
                <a:sym typeface="Courier New"/>
              </a:rPr>
              <a:t>'Muneeb'</a:t>
            </a:r>
            <a:r>
              <a:rPr lang="en" sz="1200">
                <a:solidFill>
                  <a:srgbClr val="0F2B3D"/>
                </a:solidFill>
                <a:highlight>
                  <a:srgbClr val="F7F7F8"/>
                </a:highlight>
                <a:latin typeface="Courier New"/>
                <a:ea typeface="Courier New"/>
                <a:cs typeface="Courier New"/>
                <a:sym typeface="Courier New"/>
              </a:rPr>
              <a:t>, </a:t>
            </a:r>
            <a:r>
              <a:rPr lang="en" sz="1200">
                <a:solidFill>
                  <a:srgbClr val="DD1144"/>
                </a:solidFill>
                <a:highlight>
                  <a:srgbClr val="F7F7F8"/>
                </a:highlight>
                <a:latin typeface="Courier New"/>
                <a:ea typeface="Courier New"/>
                <a:cs typeface="Courier New"/>
                <a:sym typeface="Courier New"/>
              </a:rPr>
              <a:t>'Aamir'</a:t>
            </a:r>
            <a:r>
              <a:rPr lang="en" sz="1200">
                <a:solidFill>
                  <a:srgbClr val="0F2B3D"/>
                </a:solidFill>
                <a:highlight>
                  <a:srgbClr val="F7F7F8"/>
                </a:highlight>
                <a:latin typeface="Courier New"/>
                <a:ea typeface="Courier New"/>
                <a:cs typeface="Courier New"/>
                <a:sym typeface="Courier New"/>
              </a:rPr>
              <a:t>]</a:t>
            </a:r>
            <a:endParaRPr sz="1200">
              <a:solidFill>
                <a:srgbClr val="0F2B3D"/>
              </a:solidFill>
              <a:highlight>
                <a:srgbClr val="F7F7F8"/>
              </a:highlight>
              <a:latin typeface="Courier New"/>
              <a:ea typeface="Courier New"/>
              <a:cs typeface="Courier New"/>
              <a:sym typeface="Courier New"/>
            </a:endParaRPr>
          </a:p>
          <a:p>
            <a:pPr indent="0" lvl="0" marL="0" rtl="0" algn="l">
              <a:lnSpc>
                <a:spcPct val="114000"/>
              </a:lnSpc>
              <a:spcBef>
                <a:spcPts val="0"/>
              </a:spcBef>
              <a:spcAft>
                <a:spcPts val="0"/>
              </a:spcAft>
              <a:buNone/>
            </a:pPr>
            <a:r>
              <a:t/>
            </a:r>
            <a:endParaRPr sz="1200">
              <a:solidFill>
                <a:srgbClr val="0F2B3D"/>
              </a:solidFill>
              <a:highlight>
                <a:srgbClr val="F7F7F8"/>
              </a:highlight>
              <a:latin typeface="Courier New"/>
              <a:ea typeface="Courier New"/>
              <a:cs typeface="Courier New"/>
              <a:sym typeface="Courier New"/>
            </a:endParaRPr>
          </a:p>
          <a:p>
            <a:pPr indent="0" lvl="0" marL="0" rtl="0" algn="l">
              <a:lnSpc>
                <a:spcPct val="114000"/>
              </a:lnSpc>
              <a:spcBef>
                <a:spcPts val="0"/>
              </a:spcBef>
              <a:spcAft>
                <a:spcPts val="0"/>
              </a:spcAft>
              <a:buNone/>
            </a:pPr>
            <a:r>
              <a:rPr b="1" lang="en" sz="1200">
                <a:solidFill>
                  <a:srgbClr val="0F2B3D"/>
                </a:solidFill>
                <a:highlight>
                  <a:srgbClr val="F7F7F8"/>
                </a:highlight>
                <a:latin typeface="Courier New"/>
                <a:ea typeface="Courier New"/>
                <a:cs typeface="Courier New"/>
                <a:sym typeface="Courier New"/>
              </a:rPr>
              <a:t>const</a:t>
            </a:r>
            <a:r>
              <a:rPr lang="en" sz="1200">
                <a:solidFill>
                  <a:srgbClr val="0F2B3D"/>
                </a:solidFill>
                <a:highlight>
                  <a:srgbClr val="F7F7F8"/>
                </a:highlight>
                <a:latin typeface="Courier New"/>
                <a:ea typeface="Courier New"/>
                <a:cs typeface="Courier New"/>
                <a:sym typeface="Courier New"/>
              </a:rPr>
              <a:t> titles = teachers</a:t>
            </a:r>
            <a:r>
              <a:rPr b="1" lang="en" sz="1200">
                <a:solidFill>
                  <a:srgbClr val="0F2B3D"/>
                </a:solidFill>
                <a:highlight>
                  <a:srgbClr val="F7F7F8"/>
                </a:highlight>
                <a:latin typeface="Courier New"/>
                <a:ea typeface="Courier New"/>
                <a:cs typeface="Courier New"/>
                <a:sym typeface="Courier New"/>
              </a:rPr>
              <a:t>.map</a:t>
            </a:r>
            <a:r>
              <a:rPr lang="en" sz="1200">
                <a:solidFill>
                  <a:srgbClr val="0F2B3D"/>
                </a:solidFill>
                <a:highlight>
                  <a:srgbClr val="F7F7F8"/>
                </a:highlight>
                <a:latin typeface="Courier New"/>
                <a:ea typeface="Courier New"/>
                <a:cs typeface="Courier New"/>
                <a:sym typeface="Courier New"/>
              </a:rPr>
              <a:t>( </a:t>
            </a:r>
            <a:r>
              <a:rPr lang="en" sz="1200">
                <a:solidFill>
                  <a:srgbClr val="DD1144"/>
                </a:solidFill>
                <a:highlight>
                  <a:srgbClr val="F7F7F8"/>
                </a:highlight>
                <a:latin typeface="Courier New"/>
                <a:ea typeface="Courier New"/>
                <a:cs typeface="Courier New"/>
                <a:sym typeface="Courier New"/>
              </a:rPr>
              <a:t>name</a:t>
            </a:r>
            <a:r>
              <a:rPr lang="en" sz="1200">
                <a:solidFill>
                  <a:srgbClr val="0F2B3D"/>
                </a:solidFill>
                <a:highlight>
                  <a:srgbClr val="F7F7F8"/>
                </a:highlight>
                <a:latin typeface="Courier New"/>
                <a:ea typeface="Courier New"/>
                <a:cs typeface="Courier New"/>
                <a:sym typeface="Courier New"/>
              </a:rPr>
              <a:t> =&gt; </a:t>
            </a:r>
            <a:r>
              <a:rPr lang="en" sz="1200">
                <a:solidFill>
                  <a:srgbClr val="DD1144"/>
                </a:solidFill>
                <a:highlight>
                  <a:srgbClr val="F7F7F8"/>
                </a:highlight>
                <a:latin typeface="Courier New"/>
                <a:ea typeface="Courier New"/>
                <a:cs typeface="Courier New"/>
                <a:sym typeface="Courier New"/>
              </a:rPr>
              <a:t>'Mr. ' </a:t>
            </a:r>
            <a:r>
              <a:rPr lang="en" sz="1200">
                <a:solidFill>
                  <a:srgbClr val="0F2B3D"/>
                </a:solidFill>
                <a:highlight>
                  <a:srgbClr val="F7F7F8"/>
                </a:highlight>
                <a:latin typeface="Courier New"/>
                <a:ea typeface="Courier New"/>
                <a:cs typeface="Courier New"/>
                <a:sym typeface="Courier New"/>
              </a:rPr>
              <a:t>+ name )</a:t>
            </a:r>
            <a:endParaRPr b="1" sz="1200">
              <a:solidFill>
                <a:srgbClr val="333333"/>
              </a:solidFill>
              <a:highlight>
                <a:srgbClr val="F7F7F8"/>
              </a:highlight>
              <a:latin typeface="Courier New"/>
              <a:ea typeface="Courier New"/>
              <a:cs typeface="Courier New"/>
              <a:sym typeface="Courier New"/>
            </a:endParaRPr>
          </a:p>
          <a:p>
            <a:pPr indent="0" lvl="0" marL="0" rtl="0" algn="l">
              <a:lnSpc>
                <a:spcPct val="114000"/>
              </a:lnSpc>
              <a:spcBef>
                <a:spcPts val="0"/>
              </a:spcBef>
              <a:spcAft>
                <a:spcPts val="0"/>
              </a:spcAft>
              <a:buNone/>
            </a:pPr>
            <a:r>
              <a:t/>
            </a:r>
            <a:endParaRPr sz="1200">
              <a:solidFill>
                <a:srgbClr val="0F2B3D"/>
              </a:solidFill>
              <a:highlight>
                <a:srgbClr val="F7F7F8"/>
              </a:highlight>
              <a:latin typeface="Courier New"/>
              <a:ea typeface="Courier New"/>
              <a:cs typeface="Courier New"/>
              <a:sym typeface="Courier New"/>
            </a:endParaRPr>
          </a:p>
          <a:p>
            <a:pPr indent="0" lvl="0" marL="0" rtl="0" algn="l">
              <a:lnSpc>
                <a:spcPct val="114000"/>
              </a:lnSpc>
              <a:spcBef>
                <a:spcPts val="0"/>
              </a:spcBef>
              <a:spcAft>
                <a:spcPts val="0"/>
              </a:spcAft>
              <a:buNone/>
            </a:pPr>
            <a:r>
              <a:rPr lang="en" sz="1200">
                <a:solidFill>
                  <a:srgbClr val="0F2B3D"/>
                </a:solidFill>
                <a:highlight>
                  <a:srgbClr val="F7F7F8"/>
                </a:highlight>
                <a:latin typeface="Courier New"/>
                <a:ea typeface="Courier New"/>
                <a:cs typeface="Courier New"/>
                <a:sym typeface="Courier New"/>
              </a:rPr>
              <a:t>console.log(titles)</a:t>
            </a:r>
            <a:endParaRPr sz="1200">
              <a:solidFill>
                <a:srgbClr val="0F2B3D"/>
              </a:solidFill>
              <a:highlight>
                <a:srgbClr val="F7F7F8"/>
              </a:highlight>
              <a:latin typeface="Courier New"/>
              <a:ea typeface="Courier New"/>
              <a:cs typeface="Courier New"/>
              <a:sym typeface="Courier New"/>
            </a:endParaRPr>
          </a:p>
          <a:p>
            <a:pPr indent="0" lvl="0" marL="0" rtl="0" algn="l">
              <a:lnSpc>
                <a:spcPct val="114000"/>
              </a:lnSpc>
              <a:spcBef>
                <a:spcPts val="0"/>
              </a:spcBef>
              <a:spcAft>
                <a:spcPts val="0"/>
              </a:spcAft>
              <a:buNone/>
            </a:pPr>
            <a:r>
              <a:t/>
            </a:r>
            <a:endParaRPr sz="1200">
              <a:solidFill>
                <a:srgbClr val="0F2B3D"/>
              </a:solidFill>
              <a:highlight>
                <a:srgbClr val="F7F7F8"/>
              </a:highlight>
              <a:latin typeface="Courier New"/>
              <a:ea typeface="Courier New"/>
              <a:cs typeface="Courier New"/>
              <a:sym typeface="Courier New"/>
            </a:endParaRPr>
          </a:p>
        </p:txBody>
      </p:sp>
      <p:sp>
        <p:nvSpPr>
          <p:cNvPr id="221" name="Google Shape;221;p34"/>
          <p:cNvSpPr txBox="1"/>
          <p:nvPr/>
        </p:nvSpPr>
        <p:spPr>
          <a:xfrm>
            <a:off x="0" y="3847175"/>
            <a:ext cx="9144000" cy="577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lnSpc>
                <a:spcPct val="114000"/>
              </a:lnSpc>
              <a:spcBef>
                <a:spcPts val="0"/>
              </a:spcBef>
              <a:spcAft>
                <a:spcPts val="0"/>
              </a:spcAft>
              <a:buNone/>
            </a:pPr>
            <a:r>
              <a:rPr b="1" lang="en" sz="1600">
                <a:solidFill>
                  <a:schemeClr val="dk2"/>
                </a:solidFill>
              </a:rPr>
              <a:t>RESULT: </a:t>
            </a:r>
            <a:r>
              <a:rPr b="1" lang="en" sz="1600">
                <a:solidFill>
                  <a:srgbClr val="FFFFFF"/>
                </a:solidFill>
              </a:rPr>
              <a:t>['Mr. Zia', 'Mr. Irfan', 'Mr. Muneeb', 'Mr. Aamir']</a:t>
            </a:r>
            <a:endParaRPr b="1" sz="1600">
              <a:solidFill>
                <a:srgbClr val="FFFFFF"/>
              </a:solidFill>
            </a:endParaRPr>
          </a:p>
        </p:txBody>
      </p:sp>
      <p:sp>
        <p:nvSpPr>
          <p:cNvPr id="222" name="Google Shape;222;p34"/>
          <p:cNvSpPr txBox="1"/>
          <p:nvPr>
            <p:ph idx="1" type="body"/>
          </p:nvPr>
        </p:nvSpPr>
        <p:spPr>
          <a:xfrm>
            <a:off x="2078550" y="1345975"/>
            <a:ext cx="4986900" cy="6285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lang="en" sz="3600">
                <a:solidFill>
                  <a:srgbClr val="DD1144"/>
                </a:solidFill>
              </a:rPr>
              <a:t>Declarative</a:t>
            </a:r>
            <a:r>
              <a:rPr lang="en" sz="3600">
                <a:solidFill>
                  <a:srgbClr val="DD1144"/>
                </a:solidFill>
              </a:rPr>
              <a:t> code!</a:t>
            </a:r>
            <a:endParaRPr sz="3600">
              <a:solidFill>
                <a:srgbClr val="DD1144"/>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 - Declarative Nature</a:t>
            </a:r>
            <a:endParaRPr/>
          </a:p>
        </p:txBody>
      </p:sp>
      <p:sp>
        <p:nvSpPr>
          <p:cNvPr id="228" name="Google Shape;228;p35"/>
          <p:cNvSpPr txBox="1"/>
          <p:nvPr>
            <p:ph idx="1" type="body"/>
          </p:nvPr>
        </p:nvSpPr>
        <p:spPr>
          <a:xfrm>
            <a:off x="247225" y="1452625"/>
            <a:ext cx="8368200" cy="153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95D46"/>
                </a:solidFill>
                <a:latin typeface="Open Sans"/>
                <a:ea typeface="Open Sans"/>
                <a:cs typeface="Open Sans"/>
                <a:sym typeface="Open Sans"/>
              </a:rPr>
              <a:t>In </a:t>
            </a:r>
            <a:r>
              <a:rPr lang="en">
                <a:solidFill>
                  <a:srgbClr val="695D46"/>
                </a:solidFill>
                <a:latin typeface="Open Sans"/>
                <a:ea typeface="Open Sans"/>
                <a:cs typeface="Open Sans"/>
                <a:sym typeface="Open Sans"/>
              </a:rPr>
              <a:t>React</a:t>
            </a:r>
            <a:r>
              <a:rPr lang="en">
                <a:solidFill>
                  <a:srgbClr val="695D46"/>
                </a:solidFill>
                <a:latin typeface="Open Sans"/>
                <a:ea typeface="Open Sans"/>
                <a:cs typeface="Open Sans"/>
                <a:sym typeface="Open Sans"/>
              </a:rPr>
              <a:t> we will soon going to see declarative code like following</a:t>
            </a:r>
            <a:endParaRPr>
              <a:solidFill>
                <a:srgbClr val="695D46"/>
              </a:solidFill>
              <a:latin typeface="Open Sans"/>
              <a:ea typeface="Open Sans"/>
              <a:cs typeface="Open Sans"/>
              <a:sym typeface="Open Sans"/>
            </a:endParaRPr>
          </a:p>
          <a:p>
            <a:pPr indent="457200" lvl="0" marL="1371600" rtl="0" algn="l">
              <a:spcBef>
                <a:spcPts val="1600"/>
              </a:spcBef>
              <a:spcAft>
                <a:spcPts val="0"/>
              </a:spcAft>
              <a:buNone/>
            </a:pPr>
            <a:r>
              <a:rPr lang="en" sz="1600">
                <a:solidFill>
                  <a:srgbClr val="0F2B3D"/>
                </a:solidFill>
                <a:highlight>
                  <a:srgbClr val="F7F7F8"/>
                </a:highlight>
                <a:latin typeface="Courier New"/>
                <a:ea typeface="Courier New"/>
                <a:cs typeface="Courier New"/>
                <a:sym typeface="Courier New"/>
              </a:rPr>
              <a:t>&lt;PrintOnBrowser name=’Aamir’ /&gt;</a:t>
            </a:r>
            <a:endParaRPr sz="1600">
              <a:solidFill>
                <a:srgbClr val="0F2B3D"/>
              </a:solidFill>
              <a:highlight>
                <a:srgbClr val="F7F7F8"/>
              </a:highlight>
              <a:latin typeface="Courier New"/>
              <a:ea typeface="Courier New"/>
              <a:cs typeface="Courier New"/>
              <a:sym typeface="Courier New"/>
            </a:endParaRPr>
          </a:p>
          <a:p>
            <a:pPr indent="457200" lvl="0" marL="1371600" rtl="0" algn="l">
              <a:spcBef>
                <a:spcPts val="1500"/>
              </a:spcBef>
              <a:spcAft>
                <a:spcPts val="1500"/>
              </a:spcAft>
              <a:buNone/>
            </a:pPr>
            <a:r>
              <a:rPr lang="en" sz="1600">
                <a:solidFill>
                  <a:srgbClr val="0F2B3D"/>
                </a:solidFill>
                <a:highlight>
                  <a:srgbClr val="F7F7F8"/>
                </a:highlight>
                <a:latin typeface="Courier New"/>
                <a:ea typeface="Courier New"/>
                <a:cs typeface="Courier New"/>
                <a:sym typeface="Courier New"/>
              </a:rPr>
              <a:t>&lt;PrintOnBrowser name=’Aamir Pinger’ /&gt;</a:t>
            </a:r>
            <a:endParaRPr/>
          </a:p>
        </p:txBody>
      </p:sp>
      <p:sp>
        <p:nvSpPr>
          <p:cNvPr id="229" name="Google Shape;229;p35"/>
          <p:cNvSpPr txBox="1"/>
          <p:nvPr/>
        </p:nvSpPr>
        <p:spPr>
          <a:xfrm>
            <a:off x="0" y="3083400"/>
            <a:ext cx="9144000" cy="1341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lnSpc>
                <a:spcPct val="114000"/>
              </a:lnSpc>
              <a:spcBef>
                <a:spcPts val="0"/>
              </a:spcBef>
              <a:spcAft>
                <a:spcPts val="0"/>
              </a:spcAft>
              <a:buNone/>
            </a:pPr>
            <a:r>
              <a:rPr b="1" lang="en" sz="1600">
                <a:solidFill>
                  <a:schemeClr val="dk2"/>
                </a:solidFill>
              </a:rPr>
              <a:t>RESULT on Browser: </a:t>
            </a:r>
            <a:endParaRPr b="1" sz="1600">
              <a:solidFill>
                <a:schemeClr val="dk2"/>
              </a:solidFill>
            </a:endParaRPr>
          </a:p>
          <a:p>
            <a:pPr indent="457200" lvl="0" marL="3657600" rtl="0" algn="l">
              <a:lnSpc>
                <a:spcPct val="114000"/>
              </a:lnSpc>
              <a:spcBef>
                <a:spcPts val="0"/>
              </a:spcBef>
              <a:spcAft>
                <a:spcPts val="0"/>
              </a:spcAft>
              <a:buNone/>
            </a:pPr>
            <a:r>
              <a:rPr b="1" lang="en" sz="1600">
                <a:solidFill>
                  <a:srgbClr val="FFFFFF"/>
                </a:solidFill>
              </a:rPr>
              <a:t>Aamir</a:t>
            </a:r>
            <a:endParaRPr b="1" sz="1600">
              <a:solidFill>
                <a:srgbClr val="FFFFFF"/>
              </a:solidFill>
            </a:endParaRPr>
          </a:p>
          <a:p>
            <a:pPr indent="0" lvl="0" marL="0" rtl="0" algn="ctr">
              <a:lnSpc>
                <a:spcPct val="114000"/>
              </a:lnSpc>
              <a:spcBef>
                <a:spcPts val="0"/>
              </a:spcBef>
              <a:spcAft>
                <a:spcPts val="0"/>
              </a:spcAft>
              <a:buNone/>
            </a:pPr>
            <a:r>
              <a:rPr b="1" lang="en" sz="1600">
                <a:solidFill>
                  <a:srgbClr val="FFFFFF"/>
                </a:solidFill>
              </a:rPr>
              <a:t>Aamir Pinger</a:t>
            </a:r>
            <a:endParaRPr b="1" sz="16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480750" y="2106532"/>
            <a:ext cx="8222100" cy="16824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a:t>Unidirectional</a:t>
            </a:r>
            <a:r>
              <a:rPr lang="en"/>
              <a:t> </a:t>
            </a:r>
            <a:endParaRPr/>
          </a:p>
          <a:p>
            <a:pPr indent="0" lvl="0" marL="0" rtl="0" algn="ctr">
              <a:lnSpc>
                <a:spcPct val="115000"/>
              </a:lnSpc>
              <a:spcBef>
                <a:spcPts val="0"/>
              </a:spcBef>
              <a:spcAft>
                <a:spcPts val="0"/>
              </a:spcAft>
              <a:buNone/>
            </a:pPr>
            <a:r>
              <a:rPr lang="en"/>
              <a:t>Data Binding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Two way data binding</a:t>
            </a:r>
            <a:endParaRPr/>
          </a:p>
        </p:txBody>
      </p:sp>
      <p:pic>
        <p:nvPicPr>
          <p:cNvPr id="240" name="Google Shape;240;p37"/>
          <p:cNvPicPr preferRelativeResize="0"/>
          <p:nvPr/>
        </p:nvPicPr>
        <p:blipFill>
          <a:blip r:embed="rId3">
            <a:alphaModFix/>
          </a:blip>
          <a:stretch>
            <a:fillRect/>
          </a:stretch>
        </p:blipFill>
        <p:spPr>
          <a:xfrm>
            <a:off x="1400175" y="1333500"/>
            <a:ext cx="5734050" cy="2384575"/>
          </a:xfrm>
          <a:prstGeom prst="rect">
            <a:avLst/>
          </a:prstGeom>
          <a:noFill/>
          <a:ln>
            <a:noFill/>
          </a:ln>
        </p:spPr>
      </p:pic>
      <p:sp>
        <p:nvSpPr>
          <p:cNvPr id="241" name="Google Shape;241;p37"/>
          <p:cNvSpPr txBox="1"/>
          <p:nvPr/>
        </p:nvSpPr>
        <p:spPr>
          <a:xfrm>
            <a:off x="479925" y="3713275"/>
            <a:ext cx="8259300" cy="1360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666666"/>
              </a:buClr>
              <a:buSzPts val="1800"/>
              <a:buFont typeface="Roboto"/>
              <a:buChar char="●"/>
            </a:pPr>
            <a:r>
              <a:rPr lang="en" sz="1800">
                <a:solidFill>
                  <a:srgbClr val="666666"/>
                </a:solidFill>
                <a:latin typeface="Roboto"/>
                <a:ea typeface="Roboto"/>
                <a:cs typeface="Roboto"/>
                <a:sym typeface="Roboto"/>
              </a:rPr>
              <a:t>Many front-end framework like Angular uses two way data binding.</a:t>
            </a:r>
            <a:endParaRPr sz="1800">
              <a:solidFill>
                <a:srgbClr val="666666"/>
              </a:solidFill>
              <a:latin typeface="Roboto"/>
              <a:ea typeface="Roboto"/>
              <a:cs typeface="Roboto"/>
              <a:sym typeface="Roboto"/>
            </a:endParaRPr>
          </a:p>
          <a:p>
            <a:pPr indent="-342900" lvl="0" marL="457200" rtl="0" algn="l">
              <a:lnSpc>
                <a:spcPct val="115000"/>
              </a:lnSpc>
              <a:spcBef>
                <a:spcPts val="1600"/>
              </a:spcBef>
              <a:spcAft>
                <a:spcPts val="1600"/>
              </a:spcAft>
              <a:buClr>
                <a:srgbClr val="666666"/>
              </a:buClr>
              <a:buSzPts val="1800"/>
              <a:buFont typeface="Roboto"/>
              <a:buChar char="●"/>
            </a:pPr>
            <a:r>
              <a:rPr lang="en" sz="1800">
                <a:solidFill>
                  <a:srgbClr val="666666"/>
                </a:solidFill>
                <a:latin typeface="Roboto"/>
                <a:ea typeface="Roboto"/>
                <a:cs typeface="Roboto"/>
                <a:sym typeface="Roboto"/>
              </a:rPr>
              <a:t>Two-way data binding look really great, but when application grows it is hard to determine where the data is actually being updated.</a:t>
            </a:r>
            <a:endParaRPr sz="1800">
              <a:solidFill>
                <a:srgbClr val="666666"/>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Unidirectional Data Binding</a:t>
            </a:r>
            <a:endParaRPr/>
          </a:p>
        </p:txBody>
      </p:sp>
      <p:sp>
        <p:nvSpPr>
          <p:cNvPr id="247" name="Google Shape;247;p38"/>
          <p:cNvSpPr txBox="1"/>
          <p:nvPr>
            <p:ph idx="1" type="body"/>
          </p:nvPr>
        </p:nvSpPr>
        <p:spPr>
          <a:xfrm>
            <a:off x="247225" y="3156075"/>
            <a:ext cx="8368200" cy="137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One-way data binding only propagates changes from the model to the UI, not vice versa.</a:t>
            </a:r>
            <a:endParaRPr/>
          </a:p>
          <a:p>
            <a:pPr indent="-342900" lvl="0" marL="457200" rtl="0" algn="l">
              <a:spcBef>
                <a:spcPts val="1600"/>
              </a:spcBef>
              <a:spcAft>
                <a:spcPts val="1600"/>
              </a:spcAft>
              <a:buSzPts val="1800"/>
              <a:buChar char="●"/>
            </a:pPr>
            <a:r>
              <a:rPr lang="en"/>
              <a:t>It is known as </a:t>
            </a:r>
            <a:r>
              <a:rPr b="1" lang="en">
                <a:solidFill>
                  <a:schemeClr val="accent2"/>
                </a:solidFill>
              </a:rPr>
              <a:t>“single source of truth”</a:t>
            </a:r>
            <a:r>
              <a:rPr lang="en"/>
              <a:t>.</a:t>
            </a:r>
            <a:endParaRPr/>
          </a:p>
        </p:txBody>
      </p:sp>
      <p:pic>
        <p:nvPicPr>
          <p:cNvPr id="248" name="Google Shape;248;p38"/>
          <p:cNvPicPr preferRelativeResize="0"/>
          <p:nvPr/>
        </p:nvPicPr>
        <p:blipFill>
          <a:blip r:embed="rId3">
            <a:alphaModFix/>
          </a:blip>
          <a:stretch>
            <a:fillRect/>
          </a:stretch>
        </p:blipFill>
        <p:spPr>
          <a:xfrm>
            <a:off x="1117375" y="1220497"/>
            <a:ext cx="6562725" cy="1774275"/>
          </a:xfrm>
          <a:prstGeom prst="rect">
            <a:avLst/>
          </a:prstGeom>
          <a:noFill/>
          <a:ln>
            <a:noFill/>
          </a:ln>
        </p:spPr>
      </p:pic>
      <p:sp>
        <p:nvSpPr>
          <p:cNvPr id="249" name="Google Shape;249;p38"/>
          <p:cNvSpPr txBox="1"/>
          <p:nvPr/>
        </p:nvSpPr>
        <p:spPr>
          <a:xfrm>
            <a:off x="3657600" y="4853800"/>
            <a:ext cx="5528400" cy="22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666666"/>
                </a:solidFill>
              </a:rPr>
              <a:t>Source: https://www.accelebrate.com/blog/two-way-data-binding-angular-2-and-</a:t>
            </a:r>
            <a:r>
              <a:rPr lang="en" sz="1100">
                <a:solidFill>
                  <a:srgbClr val="666666"/>
                </a:solidFill>
              </a:rPr>
              <a:t>React</a:t>
            </a:r>
            <a:r>
              <a:rPr lang="en" sz="1100">
                <a:solidFill>
                  <a:srgbClr val="666666"/>
                </a:solidFill>
              </a:rPr>
              <a:t>/</a:t>
            </a:r>
            <a:endParaRPr sz="1100">
              <a:solidFill>
                <a:srgbClr val="666666"/>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9"/>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React is simply Javascript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 is simply Javascript</a:t>
            </a:r>
            <a:endParaRPr/>
          </a:p>
        </p:txBody>
      </p:sp>
      <p:sp>
        <p:nvSpPr>
          <p:cNvPr id="260" name="Google Shape;260;p40"/>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Uptil now we haven’t seen any code other then javascript code</a:t>
            </a:r>
            <a:endParaRPr/>
          </a:p>
          <a:p>
            <a:pPr indent="-342900" lvl="0" marL="457200" rtl="0" algn="l">
              <a:spcBef>
                <a:spcPts val="1600"/>
              </a:spcBef>
              <a:spcAft>
                <a:spcPts val="0"/>
              </a:spcAft>
              <a:buSzPts val="1800"/>
              <a:buChar char="●"/>
            </a:pPr>
            <a:r>
              <a:rPr lang="en"/>
              <a:t>React is small library based on Javascript</a:t>
            </a:r>
            <a:endParaRPr/>
          </a:p>
          <a:p>
            <a:pPr indent="-342900" lvl="0" marL="457200" rtl="0" algn="l">
              <a:spcBef>
                <a:spcPts val="1600"/>
              </a:spcBef>
              <a:spcAft>
                <a:spcPts val="0"/>
              </a:spcAft>
              <a:buSzPts val="1800"/>
              <a:buChar char="●"/>
            </a:pPr>
            <a:r>
              <a:rPr lang="en"/>
              <a:t>Even components in React are JavaScript class or function </a:t>
            </a:r>
            <a:endParaRPr/>
          </a:p>
          <a:p>
            <a:pPr indent="-342900" lvl="0" marL="457200" rtl="0" algn="l">
              <a:spcBef>
                <a:spcPts val="1600"/>
              </a:spcBef>
              <a:spcAft>
                <a:spcPts val="1600"/>
              </a:spcAft>
              <a:buSzPts val="1800"/>
              <a:buChar char="●"/>
            </a:pPr>
            <a:r>
              <a:rPr lang="en"/>
              <a:t>Arrow functions, .map() and  .filter() will be seen used extensively in any React code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DOM vs Virtual DOM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a:t>
            </a:r>
            <a:endParaRPr/>
          </a:p>
        </p:txBody>
      </p:sp>
      <p:sp>
        <p:nvSpPr>
          <p:cNvPr id="87" name="Google Shape;87;p15"/>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initial React release was 2013 by Facebook. </a:t>
            </a:r>
            <a:endParaRPr/>
          </a:p>
          <a:p>
            <a:pPr indent="-342900" lvl="0" marL="457200" rtl="0" algn="l">
              <a:spcBef>
                <a:spcPts val="1600"/>
              </a:spcBef>
              <a:spcAft>
                <a:spcPts val="0"/>
              </a:spcAft>
              <a:buSzPts val="1800"/>
              <a:buChar char="●"/>
            </a:pPr>
            <a:r>
              <a:rPr lang="en"/>
              <a:t>React is a library made over javascript</a:t>
            </a:r>
            <a:endParaRPr/>
          </a:p>
          <a:p>
            <a:pPr indent="-342900" lvl="0" marL="457200" rtl="0" algn="l">
              <a:spcBef>
                <a:spcPts val="1600"/>
              </a:spcBef>
              <a:spcAft>
                <a:spcPts val="0"/>
              </a:spcAft>
              <a:buSzPts val="1800"/>
              <a:buChar char="●"/>
            </a:pPr>
            <a:r>
              <a:rPr lang="en"/>
              <a:t>In recent years single page applications (SPA) have become popular.</a:t>
            </a:r>
            <a:endParaRPr/>
          </a:p>
          <a:p>
            <a:pPr indent="-342900" lvl="0" marL="457200" rtl="0" algn="l">
              <a:spcBef>
                <a:spcPts val="1600"/>
              </a:spcBef>
              <a:spcAft>
                <a:spcPts val="0"/>
              </a:spcAft>
              <a:buSzPts val="1800"/>
              <a:buChar char="●"/>
            </a:pPr>
            <a:r>
              <a:rPr lang="en"/>
              <a:t>React is not an SPA framework but a “view” library. </a:t>
            </a:r>
            <a:endParaRPr/>
          </a:p>
          <a:p>
            <a:pPr indent="-342900" lvl="0" marL="457200" rtl="0" algn="l">
              <a:spcBef>
                <a:spcPts val="1600"/>
              </a:spcBef>
              <a:spcAft>
                <a:spcPts val="1600"/>
              </a:spcAft>
              <a:buSzPts val="1800"/>
              <a:buChar char="●"/>
            </a:pPr>
            <a:r>
              <a:rPr lang="en"/>
              <a:t>It is the V in the MVC (Model-View-Controller architectural pattern).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DOM</a:t>
            </a:r>
            <a:endParaRPr/>
          </a:p>
        </p:txBody>
      </p:sp>
      <p:sp>
        <p:nvSpPr>
          <p:cNvPr id="271" name="Google Shape;271;p42"/>
          <p:cNvSpPr txBox="1"/>
          <p:nvPr>
            <p:ph idx="1" type="body"/>
          </p:nvPr>
        </p:nvSpPr>
        <p:spPr>
          <a:xfrm>
            <a:off x="247225" y="1899425"/>
            <a:ext cx="4161600" cy="263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DOM is Document Object Model</a:t>
            </a:r>
            <a:endParaRPr/>
          </a:p>
          <a:p>
            <a:pPr indent="-342900" lvl="0" marL="457200" rtl="0" algn="l">
              <a:spcBef>
                <a:spcPts val="1600"/>
              </a:spcBef>
              <a:spcAft>
                <a:spcPts val="0"/>
              </a:spcAft>
              <a:buSzPts val="1800"/>
              <a:buChar char="●"/>
            </a:pPr>
            <a:r>
              <a:rPr lang="en"/>
              <a:t>It’s a programming interface for HTML and XML documents</a:t>
            </a:r>
            <a:endParaRPr/>
          </a:p>
          <a:p>
            <a:pPr indent="-342900" lvl="0" marL="457200" rtl="0" algn="l">
              <a:spcBef>
                <a:spcPts val="1600"/>
              </a:spcBef>
              <a:spcAft>
                <a:spcPts val="1600"/>
              </a:spcAft>
              <a:buSzPts val="1800"/>
              <a:buChar char="●"/>
            </a:pPr>
            <a:r>
              <a:rPr lang="en"/>
              <a:t>When a web page is loaded, the browser creates a Document Object Model of the page.</a:t>
            </a:r>
            <a:endParaRPr/>
          </a:p>
        </p:txBody>
      </p:sp>
      <p:pic>
        <p:nvPicPr>
          <p:cNvPr id="272" name="Google Shape;272;p42"/>
          <p:cNvPicPr preferRelativeResize="0"/>
          <p:nvPr/>
        </p:nvPicPr>
        <p:blipFill>
          <a:blip r:embed="rId3">
            <a:alphaModFix/>
          </a:blip>
          <a:stretch>
            <a:fillRect/>
          </a:stretch>
        </p:blipFill>
        <p:spPr>
          <a:xfrm>
            <a:off x="4503425" y="1664122"/>
            <a:ext cx="4430375" cy="2424855"/>
          </a:xfrm>
          <a:prstGeom prst="rect">
            <a:avLst/>
          </a:prstGeom>
          <a:noFill/>
          <a:ln>
            <a:noFill/>
          </a:ln>
        </p:spPr>
      </p:pic>
      <p:sp>
        <p:nvSpPr>
          <p:cNvPr id="273" name="Google Shape;273;p42"/>
          <p:cNvSpPr txBox="1"/>
          <p:nvPr/>
        </p:nvSpPr>
        <p:spPr>
          <a:xfrm>
            <a:off x="5876512" y="4123550"/>
            <a:ext cx="1684200" cy="5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latin typeface="Roboto Slab"/>
                <a:ea typeface="Roboto Slab"/>
                <a:cs typeface="Roboto Slab"/>
                <a:sym typeface="Roboto Slab"/>
              </a:rPr>
              <a:t>DOM Tree</a:t>
            </a:r>
            <a:endParaRPr sz="2400">
              <a:solidFill>
                <a:schemeClr val="dk2"/>
              </a:solidFill>
              <a:latin typeface="Roboto Slab"/>
              <a:ea typeface="Roboto Slab"/>
              <a:cs typeface="Roboto Slab"/>
              <a:sym typeface="Roboto Slab"/>
            </a:endParaRPr>
          </a:p>
        </p:txBody>
      </p:sp>
      <p:sp>
        <p:nvSpPr>
          <p:cNvPr id="274" name="Google Shape;274;p42"/>
          <p:cNvSpPr txBox="1"/>
          <p:nvPr/>
        </p:nvSpPr>
        <p:spPr>
          <a:xfrm>
            <a:off x="4363800" y="4920000"/>
            <a:ext cx="4780200" cy="223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100" u="sng">
                <a:solidFill>
                  <a:schemeClr val="hlink"/>
                </a:solidFill>
                <a:hlinkClick r:id="rId4"/>
              </a:rPr>
              <a:t>https://www.w3schools.com/js/js_htmldom.asp</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DOM</a:t>
            </a:r>
            <a:endParaRPr/>
          </a:p>
        </p:txBody>
      </p:sp>
      <p:sp>
        <p:nvSpPr>
          <p:cNvPr id="280" name="Google Shape;280;p43"/>
          <p:cNvSpPr txBox="1"/>
          <p:nvPr>
            <p:ph idx="1" type="body"/>
          </p:nvPr>
        </p:nvSpPr>
        <p:spPr>
          <a:xfrm>
            <a:off x="247225" y="1899425"/>
            <a:ext cx="4161600" cy="263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DOM is an object-oriented representation of the web page.</a:t>
            </a:r>
            <a:endParaRPr/>
          </a:p>
          <a:p>
            <a:pPr indent="-342900" lvl="0" marL="457200" rtl="0" algn="l">
              <a:spcBef>
                <a:spcPts val="1600"/>
              </a:spcBef>
              <a:spcAft>
                <a:spcPts val="1600"/>
              </a:spcAft>
              <a:buSzPts val="1800"/>
              <a:buChar char="●"/>
            </a:pPr>
            <a:r>
              <a:rPr lang="en"/>
              <a:t>Scripting language such as JavaScript can modify</a:t>
            </a:r>
            <a:r>
              <a:rPr lang="en"/>
              <a:t> the document structure, style, and content.</a:t>
            </a:r>
            <a:endParaRPr/>
          </a:p>
        </p:txBody>
      </p:sp>
      <p:pic>
        <p:nvPicPr>
          <p:cNvPr id="281" name="Google Shape;281;p43"/>
          <p:cNvPicPr preferRelativeResize="0"/>
          <p:nvPr/>
        </p:nvPicPr>
        <p:blipFill>
          <a:blip r:embed="rId3">
            <a:alphaModFix/>
          </a:blip>
          <a:stretch>
            <a:fillRect/>
          </a:stretch>
        </p:blipFill>
        <p:spPr>
          <a:xfrm>
            <a:off x="4503425" y="1664122"/>
            <a:ext cx="4430375" cy="2424855"/>
          </a:xfrm>
          <a:prstGeom prst="rect">
            <a:avLst/>
          </a:prstGeom>
          <a:noFill/>
          <a:ln>
            <a:noFill/>
          </a:ln>
        </p:spPr>
      </p:pic>
      <p:sp>
        <p:nvSpPr>
          <p:cNvPr id="282" name="Google Shape;282;p43"/>
          <p:cNvSpPr txBox="1"/>
          <p:nvPr/>
        </p:nvSpPr>
        <p:spPr>
          <a:xfrm>
            <a:off x="5876512" y="4123550"/>
            <a:ext cx="1684200" cy="5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latin typeface="Roboto Slab"/>
                <a:ea typeface="Roboto Slab"/>
                <a:cs typeface="Roboto Slab"/>
                <a:sym typeface="Roboto Slab"/>
              </a:rPr>
              <a:t>DOM Tree</a:t>
            </a:r>
            <a:endParaRPr sz="2400">
              <a:solidFill>
                <a:schemeClr val="dk2"/>
              </a:solidFill>
              <a:latin typeface="Roboto Slab"/>
              <a:ea typeface="Roboto Slab"/>
              <a:cs typeface="Roboto Slab"/>
              <a:sym typeface="Roboto Slab"/>
            </a:endParaRPr>
          </a:p>
        </p:txBody>
      </p:sp>
      <p:sp>
        <p:nvSpPr>
          <p:cNvPr id="283" name="Google Shape;283;p43"/>
          <p:cNvSpPr txBox="1"/>
          <p:nvPr/>
        </p:nvSpPr>
        <p:spPr>
          <a:xfrm>
            <a:off x="4363800" y="4920000"/>
            <a:ext cx="4780200" cy="223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100" u="sng">
                <a:solidFill>
                  <a:schemeClr val="hlink"/>
                </a:solidFill>
                <a:hlinkClick r:id="rId4"/>
              </a:rPr>
              <a:t>https://www.w3schools.com/js/js_htmldom.asp</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Virtual </a:t>
            </a:r>
            <a:r>
              <a:rPr lang="en"/>
              <a:t>DOM</a:t>
            </a:r>
            <a:endParaRPr/>
          </a:p>
        </p:txBody>
      </p:sp>
      <p:sp>
        <p:nvSpPr>
          <p:cNvPr id="289" name="Google Shape;289;p44"/>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React introduced Virtual DOM (VDOM)</a:t>
            </a:r>
            <a:endParaRPr/>
          </a:p>
          <a:p>
            <a:pPr indent="-342900" lvl="0" marL="457200" rtl="0" algn="l">
              <a:spcBef>
                <a:spcPts val="1600"/>
              </a:spcBef>
              <a:spcAft>
                <a:spcPts val="0"/>
              </a:spcAft>
              <a:buSzPts val="1800"/>
              <a:buChar char="●"/>
            </a:pPr>
            <a:r>
              <a:rPr lang="en"/>
              <a:t>T</a:t>
            </a:r>
            <a:r>
              <a:rPr lang="en"/>
              <a:t>he VDOM is a programming concept where a virtual representation of a UI is kept in memory</a:t>
            </a:r>
            <a:endParaRPr/>
          </a:p>
          <a:p>
            <a:pPr indent="-342900" lvl="0" marL="457200" rtl="0" algn="l">
              <a:spcBef>
                <a:spcPts val="1600"/>
              </a:spcBef>
              <a:spcAft>
                <a:spcPts val="0"/>
              </a:spcAft>
              <a:buSzPts val="1800"/>
              <a:buChar char="●"/>
            </a:pPr>
            <a:r>
              <a:rPr lang="en"/>
              <a:t>It’s is a tree based on JavaScript objects created with React that resembles a DOM tree</a:t>
            </a:r>
            <a:endParaRPr/>
          </a:p>
          <a:p>
            <a:pPr indent="-342900" lvl="0" marL="457200" rtl="0" algn="l">
              <a:spcBef>
                <a:spcPts val="1600"/>
              </a:spcBef>
              <a:spcAft>
                <a:spcPts val="0"/>
              </a:spcAft>
              <a:buSzPts val="1800"/>
              <a:buChar char="●"/>
            </a:pPr>
            <a:r>
              <a:rPr lang="en"/>
              <a:t>A process called </a:t>
            </a:r>
            <a:r>
              <a:rPr lang="en"/>
              <a:t>Reconciliation is used to sync Real</a:t>
            </a:r>
            <a:r>
              <a:rPr lang="en"/>
              <a:t> DOM with VDOM</a:t>
            </a:r>
            <a:endParaRPr/>
          </a:p>
          <a:p>
            <a:pPr indent="-342900" lvl="0" marL="457200" rtl="0" algn="l">
              <a:spcBef>
                <a:spcPts val="1600"/>
              </a:spcBef>
              <a:spcAft>
                <a:spcPts val="1600"/>
              </a:spcAft>
              <a:buSzPts val="1800"/>
              <a:buChar char="●"/>
            </a:pPr>
            <a:r>
              <a:rPr lang="en"/>
              <a:t>React uses ReactDOM Library updates VDOM and render it on a</a:t>
            </a:r>
            <a:r>
              <a:rPr lang="en"/>
              <a:t>ctual</a:t>
            </a:r>
            <a:r>
              <a:rPr lang="en"/>
              <a:t> DOM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 ARISES?</a:t>
            </a:r>
            <a:endParaRPr/>
          </a:p>
        </p:txBody>
      </p:sp>
      <p:sp>
        <p:nvSpPr>
          <p:cNvPr id="295" name="Google Shape;295;p45"/>
          <p:cNvSpPr txBox="1"/>
          <p:nvPr>
            <p:ph type="title"/>
          </p:nvPr>
        </p:nvSpPr>
        <p:spPr>
          <a:xfrm>
            <a:off x="480750" y="28317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chemeClr val="accent2"/>
                </a:solidFill>
              </a:rPr>
              <a:t>Why Virtual DOM is needed?</a:t>
            </a:r>
            <a:endParaRPr sz="2400">
              <a:solidFill>
                <a:schemeClr val="accent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Virtual DOM is needed?</a:t>
            </a:r>
            <a:endParaRPr/>
          </a:p>
        </p:txBody>
      </p:sp>
      <p:sp>
        <p:nvSpPr>
          <p:cNvPr id="301" name="Google Shape;301;p46"/>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Making changes in memory (VDOM) is quite faster than updating a complete browser screen (Real DOM)</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React creates first VDOM when application launches and then put everything on browser</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Virtual DOM is needed?</a:t>
            </a:r>
            <a:endParaRPr/>
          </a:p>
        </p:txBody>
      </p:sp>
      <p:sp>
        <p:nvSpPr>
          <p:cNvPr id="307" name="Google Shape;307;p47"/>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Once app need to update browser screen, React creates new updated VDOM</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Through reconciliation process React find out difference between new and old VDOM</a:t>
            </a:r>
            <a:endParaRPr/>
          </a:p>
          <a:p>
            <a:pPr indent="0" lvl="0" marL="457200" rtl="0" algn="l">
              <a:spcBef>
                <a:spcPts val="1200"/>
              </a:spcBef>
              <a:spcAft>
                <a:spcPts val="0"/>
              </a:spcAft>
              <a:buNone/>
            </a:pPr>
            <a:r>
              <a:t/>
            </a:r>
            <a:endParaRPr/>
          </a:p>
          <a:p>
            <a:pPr indent="-342900" lvl="0" marL="457200" rtl="0" algn="l">
              <a:spcBef>
                <a:spcPts val="1200"/>
              </a:spcBef>
              <a:spcAft>
                <a:spcPts val="1200"/>
              </a:spcAft>
              <a:buSzPts val="1800"/>
              <a:buChar char="●"/>
            </a:pPr>
            <a:r>
              <a:rPr lang="en"/>
              <a:t>Lastly only updates the difference to browser (Real DOM)</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8"/>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JSX</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JSX</a:t>
            </a:r>
            <a:endParaRPr/>
          </a:p>
        </p:txBody>
      </p:sp>
      <p:sp>
        <p:nvSpPr>
          <p:cNvPr id="318" name="Google Shape;318;p49"/>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JSX stands for JavaScript XML.</a:t>
            </a:r>
            <a:endParaRPr/>
          </a:p>
          <a:p>
            <a:pPr indent="-342900" lvl="0" marL="457200" rtl="0" algn="l">
              <a:spcBef>
                <a:spcPts val="1600"/>
              </a:spcBef>
              <a:spcAft>
                <a:spcPts val="0"/>
              </a:spcAft>
              <a:buSzPts val="1800"/>
              <a:buChar char="●"/>
            </a:pPr>
            <a:r>
              <a:rPr lang="en"/>
              <a:t>Browser uses</a:t>
            </a:r>
            <a:r>
              <a:rPr lang="en"/>
              <a:t> HTML tags to render the content of the webpage</a:t>
            </a:r>
            <a:endParaRPr/>
          </a:p>
          <a:p>
            <a:pPr indent="-342900" lvl="0" marL="457200" rtl="0" algn="l">
              <a:spcBef>
                <a:spcPts val="1600"/>
              </a:spcBef>
              <a:spcAft>
                <a:spcPts val="0"/>
              </a:spcAft>
              <a:buSzPts val="1800"/>
              <a:buChar char="●"/>
            </a:pPr>
            <a:r>
              <a:rPr lang="en"/>
              <a:t>.html files are used to write HTML tags</a:t>
            </a:r>
            <a:endParaRPr/>
          </a:p>
          <a:p>
            <a:pPr indent="-342900" lvl="0" marL="457200" rtl="0" algn="l">
              <a:spcBef>
                <a:spcPts val="1600"/>
              </a:spcBef>
              <a:spcAft>
                <a:spcPts val="0"/>
              </a:spcAft>
              <a:buSzPts val="1800"/>
              <a:buChar char="●"/>
            </a:pPr>
            <a:r>
              <a:rPr lang="en"/>
              <a:t>React is javascript and it uses .js files.</a:t>
            </a:r>
            <a:endParaRPr/>
          </a:p>
          <a:p>
            <a:pPr indent="-342900" lvl="0" marL="457200" rtl="0" algn="l">
              <a:spcBef>
                <a:spcPts val="1600"/>
              </a:spcBef>
              <a:spcAft>
                <a:spcPts val="0"/>
              </a:spcAft>
              <a:buSzPts val="1800"/>
              <a:buChar char="●"/>
            </a:pPr>
            <a:r>
              <a:rPr lang="en"/>
              <a:t>JSX allows us to write HTML tags in .js files.</a:t>
            </a:r>
            <a:endParaRPr/>
          </a:p>
          <a:p>
            <a:pPr indent="-342900" lvl="0" marL="457200" rtl="0" algn="l">
              <a:spcBef>
                <a:spcPts val="1600"/>
              </a:spcBef>
              <a:spcAft>
                <a:spcPts val="1600"/>
              </a:spcAft>
              <a:buSzPts val="1800"/>
              <a:buChar char="●"/>
            </a:pPr>
            <a:r>
              <a:rPr lang="en"/>
              <a:t>JSX makes it easier to write and add HTML in React.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5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JSX Example</a:t>
            </a:r>
            <a:endParaRPr/>
          </a:p>
        </p:txBody>
      </p:sp>
      <p:sp>
        <p:nvSpPr>
          <p:cNvPr id="324" name="Google Shape;324;p50"/>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HTML we write</a:t>
            </a:r>
            <a:r>
              <a:rPr b="1" lang="en"/>
              <a:t> </a:t>
            </a:r>
            <a:endParaRPr b="1"/>
          </a:p>
          <a:p>
            <a:pPr indent="457200" lvl="0" marL="457200" rtl="0" algn="l">
              <a:spcBef>
                <a:spcPts val="1000"/>
              </a:spcBef>
              <a:spcAft>
                <a:spcPts val="0"/>
              </a:spcAft>
              <a:buNone/>
            </a:pPr>
            <a:r>
              <a:rPr b="1" lang="en">
                <a:solidFill>
                  <a:schemeClr val="dk2"/>
                </a:solidFill>
              </a:rPr>
              <a:t>&lt;div&gt;</a:t>
            </a:r>
            <a:r>
              <a:rPr b="1" lang="en"/>
              <a:t> </a:t>
            </a:r>
            <a:r>
              <a:rPr b="1" lang="en">
                <a:solidFill>
                  <a:schemeClr val="accent2"/>
                </a:solidFill>
              </a:rPr>
              <a:t>Hello world</a:t>
            </a:r>
            <a:r>
              <a:rPr b="1" lang="en"/>
              <a:t> </a:t>
            </a:r>
            <a:r>
              <a:rPr b="1" lang="en">
                <a:solidFill>
                  <a:schemeClr val="dk2"/>
                </a:solidFill>
              </a:rPr>
              <a:t>&lt;/div&gt;</a:t>
            </a:r>
            <a:endParaRPr b="1">
              <a:solidFill>
                <a:schemeClr val="dk2"/>
              </a:solidFill>
            </a:endParaRPr>
          </a:p>
          <a:p>
            <a:pPr indent="457200" lvl="0" marL="457200" rtl="0" algn="l">
              <a:spcBef>
                <a:spcPts val="1000"/>
              </a:spcBef>
              <a:spcAft>
                <a:spcPts val="0"/>
              </a:spcAft>
              <a:buNone/>
            </a:pPr>
            <a:r>
              <a:t/>
            </a:r>
            <a:endParaRPr b="1">
              <a:solidFill>
                <a:schemeClr val="dk2"/>
              </a:solidFill>
            </a:endParaRPr>
          </a:p>
          <a:p>
            <a:pPr indent="-342900" lvl="0" marL="457200" rtl="0" algn="l">
              <a:spcBef>
                <a:spcPts val="1000"/>
              </a:spcBef>
              <a:spcAft>
                <a:spcPts val="0"/>
              </a:spcAft>
              <a:buSzPts val="1800"/>
              <a:buChar char="●"/>
            </a:pPr>
            <a:r>
              <a:rPr lang="en"/>
              <a:t>In React</a:t>
            </a:r>
            <a:endParaRPr/>
          </a:p>
          <a:p>
            <a:pPr indent="457200" lvl="0" marL="457200" rtl="0" algn="l">
              <a:spcBef>
                <a:spcPts val="1000"/>
              </a:spcBef>
              <a:spcAft>
                <a:spcPts val="1000"/>
              </a:spcAft>
              <a:buNone/>
            </a:pPr>
            <a:r>
              <a:rPr b="1" lang="en">
                <a:solidFill>
                  <a:srgbClr val="000000"/>
                </a:solidFill>
              </a:rPr>
              <a:t>React.</a:t>
            </a:r>
            <a:r>
              <a:rPr b="1" lang="en">
                <a:solidFill>
                  <a:schemeClr val="dk2"/>
                </a:solidFill>
              </a:rPr>
              <a:t>createElement</a:t>
            </a:r>
            <a:r>
              <a:rPr b="1" lang="en">
                <a:solidFill>
                  <a:srgbClr val="000000"/>
                </a:solidFill>
              </a:rPr>
              <a:t>(</a:t>
            </a:r>
            <a:r>
              <a:rPr b="1" lang="en">
                <a:solidFill>
                  <a:srgbClr val="008000"/>
                </a:solidFill>
              </a:rPr>
              <a:t>‘div’</a:t>
            </a:r>
            <a:r>
              <a:rPr b="1" lang="en"/>
              <a:t>, </a:t>
            </a:r>
            <a:r>
              <a:rPr b="1" lang="en">
                <a:solidFill>
                  <a:srgbClr val="000000"/>
                </a:solidFill>
              </a:rPr>
              <a:t>null</a:t>
            </a:r>
            <a:r>
              <a:rPr b="1" lang="en"/>
              <a:t>, </a:t>
            </a:r>
            <a:r>
              <a:rPr b="1" lang="en">
                <a:solidFill>
                  <a:srgbClr val="38761D"/>
                </a:solidFill>
              </a:rPr>
              <a:t>‘Hello World’</a:t>
            </a:r>
            <a:r>
              <a:rPr b="1" lang="en">
                <a:solidFill>
                  <a:srgbClr val="000000"/>
                </a:solidFill>
              </a:rPr>
              <a:t>)</a:t>
            </a:r>
            <a:endParaRPr b="1">
              <a:solidFill>
                <a:srgbClr val="0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JSX Example</a:t>
            </a:r>
            <a:endParaRPr/>
          </a:p>
        </p:txBody>
      </p:sp>
      <p:sp>
        <p:nvSpPr>
          <p:cNvPr id="330" name="Google Shape;330;p51"/>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HTML we write</a:t>
            </a:r>
            <a:r>
              <a:rPr b="1" lang="en"/>
              <a:t> </a:t>
            </a:r>
            <a:endParaRPr b="1"/>
          </a:p>
          <a:p>
            <a:pPr indent="457200" lvl="0" marL="457200" rtl="0" algn="l">
              <a:spcBef>
                <a:spcPts val="0"/>
              </a:spcBef>
              <a:spcAft>
                <a:spcPts val="0"/>
              </a:spcAft>
              <a:buNone/>
            </a:pPr>
            <a:r>
              <a:rPr b="1" lang="en">
                <a:solidFill>
                  <a:schemeClr val="dk2"/>
                </a:solidFill>
              </a:rPr>
              <a:t>&lt;div&gt;</a:t>
            </a:r>
            <a:r>
              <a:rPr b="1" lang="en"/>
              <a:t> </a:t>
            </a:r>
            <a:endParaRPr b="1"/>
          </a:p>
          <a:p>
            <a:pPr indent="457200" lvl="0" marL="914400" rtl="0" algn="l">
              <a:spcBef>
                <a:spcPts val="0"/>
              </a:spcBef>
              <a:spcAft>
                <a:spcPts val="0"/>
              </a:spcAft>
              <a:buNone/>
            </a:pPr>
            <a:r>
              <a:rPr b="1" lang="en">
                <a:solidFill>
                  <a:srgbClr val="000000"/>
                </a:solidFill>
              </a:rPr>
              <a:t>&lt;h1&gt;</a:t>
            </a:r>
            <a:r>
              <a:rPr b="1" lang="en"/>
              <a:t> </a:t>
            </a:r>
            <a:r>
              <a:rPr b="1" lang="en">
                <a:solidFill>
                  <a:schemeClr val="accent2"/>
                </a:solidFill>
              </a:rPr>
              <a:t>Hello world </a:t>
            </a:r>
            <a:r>
              <a:rPr b="1" lang="en">
                <a:solidFill>
                  <a:srgbClr val="000000"/>
                </a:solidFill>
              </a:rPr>
              <a:t>&lt;h1&gt;</a:t>
            </a:r>
            <a:r>
              <a:rPr b="1" lang="en"/>
              <a:t> </a:t>
            </a:r>
            <a:endParaRPr b="1"/>
          </a:p>
          <a:p>
            <a:pPr indent="0" lvl="0" marL="914400" rtl="0" algn="l">
              <a:spcBef>
                <a:spcPts val="0"/>
              </a:spcBef>
              <a:spcAft>
                <a:spcPts val="0"/>
              </a:spcAft>
              <a:buNone/>
            </a:pPr>
            <a:r>
              <a:rPr b="1" lang="en">
                <a:solidFill>
                  <a:schemeClr val="dk2"/>
                </a:solidFill>
              </a:rPr>
              <a:t>&lt;/div&gt;</a:t>
            </a:r>
            <a:endParaRPr b="1">
              <a:solidFill>
                <a:schemeClr val="dk2"/>
              </a:solidFill>
            </a:endParaRPr>
          </a:p>
          <a:p>
            <a:pPr indent="-342900" lvl="0" marL="457200" rtl="0" algn="l">
              <a:spcBef>
                <a:spcPts val="0"/>
              </a:spcBef>
              <a:spcAft>
                <a:spcPts val="0"/>
              </a:spcAft>
              <a:buSzPts val="1800"/>
              <a:buChar char="●"/>
            </a:pPr>
            <a:r>
              <a:rPr lang="en"/>
              <a:t>In React</a:t>
            </a:r>
            <a:endParaRPr/>
          </a:p>
          <a:p>
            <a:pPr indent="457200" lvl="0" marL="457200" rtl="0" algn="l">
              <a:spcBef>
                <a:spcPts val="0"/>
              </a:spcBef>
              <a:spcAft>
                <a:spcPts val="0"/>
              </a:spcAft>
              <a:buNone/>
            </a:pPr>
            <a:r>
              <a:rPr b="1" lang="en">
                <a:solidFill>
                  <a:srgbClr val="000000"/>
                </a:solidFill>
              </a:rPr>
              <a:t>React.</a:t>
            </a:r>
            <a:r>
              <a:rPr b="1" lang="en">
                <a:solidFill>
                  <a:schemeClr val="dk2"/>
                </a:solidFill>
              </a:rPr>
              <a:t>createElement</a:t>
            </a:r>
            <a:r>
              <a:rPr b="1" lang="en">
                <a:solidFill>
                  <a:srgbClr val="000000"/>
                </a:solidFill>
              </a:rPr>
              <a:t>(</a:t>
            </a:r>
            <a:endParaRPr b="1">
              <a:solidFill>
                <a:srgbClr val="000000"/>
              </a:solidFill>
            </a:endParaRPr>
          </a:p>
          <a:p>
            <a:pPr indent="457200" lvl="0" marL="914400" rtl="0" algn="l">
              <a:spcBef>
                <a:spcPts val="0"/>
              </a:spcBef>
              <a:spcAft>
                <a:spcPts val="0"/>
              </a:spcAft>
              <a:buNone/>
            </a:pPr>
            <a:r>
              <a:rPr b="1" lang="en">
                <a:solidFill>
                  <a:srgbClr val="000000"/>
                </a:solidFill>
              </a:rPr>
              <a:t>‘</a:t>
            </a:r>
            <a:r>
              <a:rPr b="1" lang="en">
                <a:solidFill>
                  <a:srgbClr val="008000"/>
                </a:solidFill>
              </a:rPr>
              <a:t>div</a:t>
            </a:r>
            <a:r>
              <a:rPr b="1" lang="en">
                <a:solidFill>
                  <a:srgbClr val="008000"/>
                </a:solidFill>
              </a:rPr>
              <a:t>’</a:t>
            </a:r>
            <a:r>
              <a:rPr b="1" lang="en">
                <a:solidFill>
                  <a:srgbClr val="000000"/>
                </a:solidFill>
              </a:rPr>
              <a:t>, </a:t>
            </a:r>
            <a:endParaRPr b="1">
              <a:solidFill>
                <a:srgbClr val="000000"/>
              </a:solidFill>
            </a:endParaRPr>
          </a:p>
          <a:p>
            <a:pPr indent="457200" lvl="0" marL="914400" rtl="0" algn="l">
              <a:spcBef>
                <a:spcPts val="0"/>
              </a:spcBef>
              <a:spcAft>
                <a:spcPts val="0"/>
              </a:spcAft>
              <a:buNone/>
            </a:pPr>
            <a:r>
              <a:rPr b="1" lang="en">
                <a:solidFill>
                  <a:srgbClr val="000000"/>
                </a:solidFill>
              </a:rPr>
              <a:t>null,</a:t>
            </a:r>
            <a:r>
              <a:rPr b="1" lang="en"/>
              <a:t> </a:t>
            </a:r>
            <a:endParaRPr b="1"/>
          </a:p>
          <a:p>
            <a:pPr indent="457200" lvl="0" marL="914400" rtl="0" algn="l">
              <a:spcBef>
                <a:spcPts val="0"/>
              </a:spcBef>
              <a:spcAft>
                <a:spcPts val="0"/>
              </a:spcAft>
              <a:buNone/>
            </a:pPr>
            <a:r>
              <a:rPr b="1" lang="en">
                <a:solidFill>
                  <a:srgbClr val="000000"/>
                </a:solidFill>
              </a:rPr>
              <a:t>React.</a:t>
            </a:r>
            <a:r>
              <a:rPr b="1" lang="en">
                <a:solidFill>
                  <a:schemeClr val="dk2"/>
                </a:solidFill>
              </a:rPr>
              <a:t>createElement</a:t>
            </a:r>
            <a:r>
              <a:rPr b="1" lang="en">
                <a:solidFill>
                  <a:srgbClr val="000000"/>
                </a:solidFill>
              </a:rPr>
              <a:t>(h1</a:t>
            </a:r>
            <a:r>
              <a:rPr b="1" lang="en">
                <a:solidFill>
                  <a:srgbClr val="008000"/>
                </a:solidFill>
              </a:rPr>
              <a:t>’</a:t>
            </a:r>
            <a:r>
              <a:rPr b="1" lang="en"/>
              <a:t>, </a:t>
            </a:r>
            <a:r>
              <a:rPr b="1" lang="en">
                <a:solidFill>
                  <a:srgbClr val="000000"/>
                </a:solidFill>
              </a:rPr>
              <a:t>null</a:t>
            </a:r>
            <a:r>
              <a:rPr b="1" lang="en"/>
              <a:t>, </a:t>
            </a:r>
            <a:r>
              <a:rPr b="1" lang="en">
                <a:solidFill>
                  <a:srgbClr val="38761D"/>
                </a:solidFill>
              </a:rPr>
              <a:t>‘Hello World’</a:t>
            </a:r>
            <a:r>
              <a:rPr b="1" lang="en">
                <a:solidFill>
                  <a:srgbClr val="000000"/>
                </a:solidFill>
              </a:rPr>
              <a:t>)</a:t>
            </a:r>
            <a:endParaRPr b="1">
              <a:solidFill>
                <a:srgbClr val="000000"/>
              </a:solidFill>
            </a:endParaRPr>
          </a:p>
          <a:p>
            <a:pPr indent="0" lvl="0" marL="914400" rtl="0" algn="l">
              <a:spcBef>
                <a:spcPts val="0"/>
              </a:spcBef>
              <a:spcAft>
                <a:spcPts val="0"/>
              </a:spcAft>
              <a:buNone/>
            </a:pPr>
            <a:r>
              <a:rPr b="1" lang="en">
                <a:solidFill>
                  <a:srgbClr val="000000"/>
                </a:solidFill>
              </a:rPr>
              <a:t>)</a:t>
            </a:r>
            <a:endParaRPr b="1">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a:t>
            </a:r>
            <a:endParaRPr/>
          </a:p>
        </p:txBody>
      </p:sp>
      <p:sp>
        <p:nvSpPr>
          <p:cNvPr id="93" name="Google Shape;93;p16"/>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Model-View-Controller (MVC) is an application model comprised of three dependent layers. </a:t>
            </a:r>
            <a:endParaRPr/>
          </a:p>
          <a:p>
            <a:pPr indent="-317500" lvl="1" marL="914400" rtl="0" algn="l">
              <a:spcBef>
                <a:spcPts val="1600"/>
              </a:spcBef>
              <a:spcAft>
                <a:spcPts val="0"/>
              </a:spcAft>
              <a:buSzPts val="1400"/>
              <a:buChar char="○"/>
            </a:pPr>
            <a:r>
              <a:rPr lang="en"/>
              <a:t>The model (data)</a:t>
            </a:r>
            <a:endParaRPr/>
          </a:p>
          <a:p>
            <a:pPr indent="-317500" lvl="1" marL="914400" rtl="0" algn="l">
              <a:spcBef>
                <a:spcPts val="1600"/>
              </a:spcBef>
              <a:spcAft>
                <a:spcPts val="0"/>
              </a:spcAft>
              <a:buSzPts val="1400"/>
              <a:buChar char="○"/>
            </a:pPr>
            <a:r>
              <a:rPr lang="en"/>
              <a:t>The view (user interface)</a:t>
            </a:r>
            <a:endParaRPr/>
          </a:p>
          <a:p>
            <a:pPr indent="-317500" lvl="1" marL="914400" rtl="0" algn="l">
              <a:spcBef>
                <a:spcPts val="1600"/>
              </a:spcBef>
              <a:spcAft>
                <a:spcPts val="0"/>
              </a:spcAft>
              <a:buSzPts val="1400"/>
              <a:buChar char="○"/>
            </a:pPr>
            <a:r>
              <a:rPr lang="en"/>
              <a:t>The controller (processes that handle input).</a:t>
            </a:r>
            <a:endParaRPr/>
          </a:p>
          <a:p>
            <a:pPr indent="-342900" lvl="0" marL="457200" rtl="0" algn="l">
              <a:spcBef>
                <a:spcPts val="1600"/>
              </a:spcBef>
              <a:spcAft>
                <a:spcPts val="1600"/>
              </a:spcAft>
              <a:buSzPts val="1800"/>
              <a:buChar char="●"/>
            </a:pPr>
            <a:r>
              <a:rPr lang="en"/>
              <a:t>React only enables you to render components as viewable elements in a browser.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JSX</a:t>
            </a:r>
            <a:endParaRPr/>
          </a:p>
        </p:txBody>
      </p:sp>
      <p:sp>
        <p:nvSpPr>
          <p:cNvPr id="336" name="Google Shape;336;p52"/>
          <p:cNvSpPr txBox="1"/>
          <p:nvPr>
            <p:ph idx="1" type="body"/>
          </p:nvPr>
        </p:nvSpPr>
        <p:spPr>
          <a:xfrm>
            <a:off x="247225" y="1452624"/>
            <a:ext cx="8368200" cy="52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nested tags React gives us easy way to write, for example</a:t>
            </a:r>
            <a:endParaRPr/>
          </a:p>
          <a:p>
            <a:pPr indent="0" lvl="0" marL="457200" rtl="0" algn="l">
              <a:spcBef>
                <a:spcPts val="1000"/>
              </a:spcBef>
              <a:spcAft>
                <a:spcPts val="1000"/>
              </a:spcAft>
              <a:buNone/>
            </a:pPr>
            <a:r>
              <a:t/>
            </a:r>
            <a:endParaRPr/>
          </a:p>
        </p:txBody>
      </p:sp>
      <p:sp>
        <p:nvSpPr>
          <p:cNvPr id="337" name="Google Shape;337;p52"/>
          <p:cNvSpPr txBox="1"/>
          <p:nvPr/>
        </p:nvSpPr>
        <p:spPr>
          <a:xfrm>
            <a:off x="561400" y="1915925"/>
            <a:ext cx="3385200" cy="3054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rgbClr val="666666"/>
                </a:solidFill>
                <a:latin typeface="Roboto"/>
                <a:ea typeface="Roboto"/>
                <a:cs typeface="Roboto"/>
                <a:sym typeface="Roboto"/>
              </a:rPr>
              <a:t>In HTML</a:t>
            </a:r>
            <a:endParaRPr b="1" sz="1600" u="sng">
              <a:solidFill>
                <a:srgbClr val="666666"/>
              </a:solidFill>
              <a:latin typeface="Roboto"/>
              <a:ea typeface="Roboto"/>
              <a:cs typeface="Roboto"/>
              <a:sym typeface="Roboto"/>
            </a:endParaRPr>
          </a:p>
          <a:p>
            <a:pPr indent="0" lvl="0" marL="457200" rtl="0" algn="l">
              <a:spcBef>
                <a:spcPts val="0"/>
              </a:spcBef>
              <a:spcAft>
                <a:spcPts val="0"/>
              </a:spcAft>
              <a:buNone/>
            </a:pPr>
            <a:r>
              <a:t/>
            </a:r>
            <a:endParaRPr b="1" sz="1600">
              <a:solidFill>
                <a:srgbClr val="666666"/>
              </a:solidFill>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&lt;div&gt;</a:t>
            </a:r>
            <a:endParaRPr sz="1600">
              <a:latin typeface="Roboto"/>
              <a:ea typeface="Roboto"/>
              <a:cs typeface="Roboto"/>
              <a:sym typeface="Roboto"/>
            </a:endParaRPr>
          </a:p>
          <a:p>
            <a:pPr indent="0" lvl="0" marL="0" rtl="0" algn="l">
              <a:spcBef>
                <a:spcPts val="0"/>
              </a:spcBef>
              <a:spcAft>
                <a:spcPts val="0"/>
              </a:spcAft>
              <a:buNone/>
            </a:pPr>
            <a:r>
              <a:rPr lang="en" sz="1600">
                <a:solidFill>
                  <a:srgbClr val="666666"/>
                </a:solidFill>
                <a:latin typeface="Roboto"/>
                <a:ea typeface="Roboto"/>
                <a:cs typeface="Roboto"/>
                <a:sym typeface="Roboto"/>
              </a:rPr>
              <a:t>    </a:t>
            </a:r>
            <a:r>
              <a:rPr b="1" lang="en" sz="1600">
                <a:solidFill>
                  <a:schemeClr val="dk2"/>
                </a:solidFill>
                <a:latin typeface="Roboto"/>
                <a:ea typeface="Roboto"/>
                <a:cs typeface="Roboto"/>
                <a:sym typeface="Roboto"/>
              </a:rPr>
              <a:t>&lt;h1&gt;</a:t>
            </a:r>
            <a:r>
              <a:rPr b="1" lang="en" sz="1600">
                <a:solidFill>
                  <a:schemeClr val="accent2"/>
                </a:solidFill>
                <a:latin typeface="Roboto"/>
                <a:ea typeface="Roboto"/>
                <a:cs typeface="Roboto"/>
                <a:sym typeface="Roboto"/>
              </a:rPr>
              <a:t>Some title</a:t>
            </a:r>
            <a:r>
              <a:rPr b="1" lang="en" sz="1600">
                <a:solidFill>
                  <a:schemeClr val="dk2"/>
                </a:solidFill>
                <a:latin typeface="Roboto"/>
                <a:ea typeface="Roboto"/>
                <a:cs typeface="Roboto"/>
                <a:sym typeface="Roboto"/>
              </a:rPr>
              <a:t>&lt;/h1&gt;</a:t>
            </a:r>
            <a:endParaRPr b="1" sz="1600">
              <a:solidFill>
                <a:schemeClr val="dk2"/>
              </a:solidFill>
              <a:latin typeface="Roboto"/>
              <a:ea typeface="Roboto"/>
              <a:cs typeface="Roboto"/>
              <a:sym typeface="Roboto"/>
            </a:endParaRPr>
          </a:p>
          <a:p>
            <a:pPr indent="0" lvl="0" marL="0" rtl="0" algn="l">
              <a:spcBef>
                <a:spcPts val="0"/>
              </a:spcBef>
              <a:spcAft>
                <a:spcPts val="0"/>
              </a:spcAft>
              <a:buNone/>
            </a:pPr>
            <a:r>
              <a:rPr lang="en" sz="1600">
                <a:solidFill>
                  <a:srgbClr val="666666"/>
                </a:solidFill>
                <a:latin typeface="Roboto"/>
                <a:ea typeface="Roboto"/>
                <a:cs typeface="Roboto"/>
                <a:sym typeface="Roboto"/>
              </a:rPr>
              <a:t>    </a:t>
            </a:r>
            <a:r>
              <a:rPr b="1" lang="en" sz="1600">
                <a:solidFill>
                  <a:schemeClr val="dk2"/>
                </a:solidFill>
                <a:latin typeface="Roboto"/>
                <a:ea typeface="Roboto"/>
                <a:cs typeface="Roboto"/>
                <a:sym typeface="Roboto"/>
              </a:rPr>
              <a:t>&lt;div&gt;</a:t>
            </a:r>
            <a:r>
              <a:rPr b="1" lang="en" sz="1600">
                <a:solidFill>
                  <a:schemeClr val="accent2"/>
                </a:solidFill>
                <a:latin typeface="Roboto"/>
                <a:ea typeface="Roboto"/>
                <a:cs typeface="Roboto"/>
                <a:sym typeface="Roboto"/>
              </a:rPr>
              <a:t>Some content</a:t>
            </a:r>
            <a:r>
              <a:rPr b="1" lang="en" sz="1600">
                <a:solidFill>
                  <a:schemeClr val="dk2"/>
                </a:solidFill>
                <a:latin typeface="Roboto"/>
                <a:ea typeface="Roboto"/>
                <a:cs typeface="Roboto"/>
                <a:sym typeface="Roboto"/>
              </a:rPr>
              <a:t>&lt;/div&gt;</a:t>
            </a:r>
            <a:endParaRPr b="1" sz="1600">
              <a:solidFill>
                <a:schemeClr val="dk2"/>
              </a:solidFill>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&lt;/div&gt;</a:t>
            </a:r>
            <a:endParaRPr sz="1600">
              <a:latin typeface="Roboto"/>
              <a:ea typeface="Roboto"/>
              <a:cs typeface="Roboto"/>
              <a:sym typeface="Roboto"/>
            </a:endParaRPr>
          </a:p>
          <a:p>
            <a:pPr indent="0" lvl="0" marL="0" rtl="0" algn="l">
              <a:spcBef>
                <a:spcPts val="0"/>
              </a:spcBef>
              <a:spcAft>
                <a:spcPts val="0"/>
              </a:spcAft>
              <a:buNone/>
            </a:pPr>
            <a:r>
              <a:t/>
            </a:r>
            <a:endParaRPr sz="1600">
              <a:solidFill>
                <a:srgbClr val="666666"/>
              </a:solidFill>
              <a:latin typeface="Roboto"/>
              <a:ea typeface="Roboto"/>
              <a:cs typeface="Roboto"/>
              <a:sym typeface="Roboto"/>
            </a:endParaRPr>
          </a:p>
          <a:p>
            <a:pPr indent="0" lvl="0" marL="0" rtl="0" algn="l">
              <a:spcBef>
                <a:spcPts val="0"/>
              </a:spcBef>
              <a:spcAft>
                <a:spcPts val="0"/>
              </a:spcAft>
              <a:buNone/>
            </a:pPr>
            <a:r>
              <a:t/>
            </a:r>
            <a:endParaRPr sz="1600">
              <a:solidFill>
                <a:srgbClr val="666666"/>
              </a:solidFill>
              <a:latin typeface="Roboto"/>
              <a:ea typeface="Roboto"/>
              <a:cs typeface="Roboto"/>
              <a:sym typeface="Roboto"/>
            </a:endParaRPr>
          </a:p>
        </p:txBody>
      </p:sp>
      <p:sp>
        <p:nvSpPr>
          <p:cNvPr id="338" name="Google Shape;338;p52"/>
          <p:cNvSpPr txBox="1"/>
          <p:nvPr/>
        </p:nvSpPr>
        <p:spPr>
          <a:xfrm>
            <a:off x="4572000" y="1836375"/>
            <a:ext cx="3931800" cy="316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rgbClr val="666666"/>
                </a:solidFill>
                <a:latin typeface="Roboto"/>
                <a:ea typeface="Roboto"/>
                <a:cs typeface="Roboto"/>
                <a:sym typeface="Roboto"/>
              </a:rPr>
              <a:t>In React</a:t>
            </a:r>
            <a:endParaRPr b="1" sz="1600" u="sng">
              <a:solidFill>
                <a:srgbClr val="666666"/>
              </a:solidFill>
              <a:latin typeface="Roboto"/>
              <a:ea typeface="Roboto"/>
              <a:cs typeface="Roboto"/>
              <a:sym typeface="Roboto"/>
            </a:endParaRPr>
          </a:p>
          <a:p>
            <a:pPr indent="0" lvl="0" marL="0" rtl="0" algn="l">
              <a:spcBef>
                <a:spcPts val="0"/>
              </a:spcBef>
              <a:spcAft>
                <a:spcPts val="0"/>
              </a:spcAft>
              <a:buNone/>
            </a:pPr>
            <a:r>
              <a:t/>
            </a:r>
            <a:endParaRPr b="1" sz="1600" u="sng">
              <a:solidFill>
                <a:srgbClr val="666666"/>
              </a:solidFill>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var myElement = (</a:t>
            </a:r>
            <a:endParaRPr sz="1600">
              <a:latin typeface="Roboto"/>
              <a:ea typeface="Roboto"/>
              <a:cs typeface="Roboto"/>
              <a:sym typeface="Roboto"/>
            </a:endParaRPr>
          </a:p>
          <a:p>
            <a:pPr indent="0" lvl="0" marL="457200" rtl="0" algn="l">
              <a:spcBef>
                <a:spcPts val="0"/>
              </a:spcBef>
              <a:spcAft>
                <a:spcPts val="0"/>
              </a:spcAft>
              <a:buNone/>
            </a:pPr>
            <a:r>
              <a:rPr lang="en" sz="1600">
                <a:latin typeface="Roboto"/>
                <a:ea typeface="Roboto"/>
                <a:cs typeface="Roboto"/>
                <a:sym typeface="Roboto"/>
              </a:rPr>
              <a:t>&lt;div&gt;</a:t>
            </a:r>
            <a:endParaRPr sz="1600">
              <a:latin typeface="Roboto"/>
              <a:ea typeface="Roboto"/>
              <a:cs typeface="Roboto"/>
              <a:sym typeface="Roboto"/>
            </a:endParaRPr>
          </a:p>
          <a:p>
            <a:pPr indent="0" lvl="0" marL="457200" rtl="0" algn="l">
              <a:spcBef>
                <a:spcPts val="0"/>
              </a:spcBef>
              <a:spcAft>
                <a:spcPts val="0"/>
              </a:spcAft>
              <a:buNone/>
            </a:pPr>
            <a:r>
              <a:rPr lang="en" sz="1600">
                <a:solidFill>
                  <a:srgbClr val="666666"/>
                </a:solidFill>
                <a:latin typeface="Roboto"/>
                <a:ea typeface="Roboto"/>
                <a:cs typeface="Roboto"/>
                <a:sym typeface="Roboto"/>
              </a:rPr>
              <a:t>    </a:t>
            </a:r>
            <a:r>
              <a:rPr b="1" lang="en" sz="1600">
                <a:solidFill>
                  <a:schemeClr val="dk2"/>
                </a:solidFill>
                <a:latin typeface="Roboto"/>
                <a:ea typeface="Roboto"/>
                <a:cs typeface="Roboto"/>
                <a:sym typeface="Roboto"/>
              </a:rPr>
              <a:t>&lt;h1&gt;</a:t>
            </a:r>
            <a:r>
              <a:rPr b="1" lang="en" sz="1600">
                <a:solidFill>
                  <a:schemeClr val="accent2"/>
                </a:solidFill>
                <a:latin typeface="Roboto"/>
                <a:ea typeface="Roboto"/>
                <a:cs typeface="Roboto"/>
                <a:sym typeface="Roboto"/>
              </a:rPr>
              <a:t>Some title</a:t>
            </a:r>
            <a:r>
              <a:rPr b="1" lang="en" sz="1600">
                <a:solidFill>
                  <a:schemeClr val="dk2"/>
                </a:solidFill>
                <a:latin typeface="Roboto"/>
                <a:ea typeface="Roboto"/>
                <a:cs typeface="Roboto"/>
                <a:sym typeface="Roboto"/>
              </a:rPr>
              <a:t>&lt;/h1&gt;</a:t>
            </a:r>
            <a:endParaRPr b="1" sz="1600">
              <a:solidFill>
                <a:schemeClr val="dk2"/>
              </a:solidFill>
              <a:latin typeface="Roboto"/>
              <a:ea typeface="Roboto"/>
              <a:cs typeface="Roboto"/>
              <a:sym typeface="Roboto"/>
            </a:endParaRPr>
          </a:p>
          <a:p>
            <a:pPr indent="0" lvl="0" marL="457200" rtl="0" algn="l">
              <a:spcBef>
                <a:spcPts val="0"/>
              </a:spcBef>
              <a:spcAft>
                <a:spcPts val="0"/>
              </a:spcAft>
              <a:buNone/>
            </a:pPr>
            <a:r>
              <a:rPr lang="en" sz="1600">
                <a:solidFill>
                  <a:srgbClr val="666666"/>
                </a:solidFill>
                <a:latin typeface="Roboto"/>
                <a:ea typeface="Roboto"/>
                <a:cs typeface="Roboto"/>
                <a:sym typeface="Roboto"/>
              </a:rPr>
              <a:t>    </a:t>
            </a:r>
            <a:r>
              <a:rPr b="1" lang="en" sz="1600">
                <a:solidFill>
                  <a:schemeClr val="dk2"/>
                </a:solidFill>
                <a:latin typeface="Roboto"/>
                <a:ea typeface="Roboto"/>
                <a:cs typeface="Roboto"/>
                <a:sym typeface="Roboto"/>
              </a:rPr>
              <a:t>&lt;div&gt;</a:t>
            </a:r>
            <a:r>
              <a:rPr b="1" lang="en" sz="1600">
                <a:solidFill>
                  <a:schemeClr val="accent2"/>
                </a:solidFill>
                <a:latin typeface="Roboto"/>
                <a:ea typeface="Roboto"/>
                <a:cs typeface="Roboto"/>
                <a:sym typeface="Roboto"/>
              </a:rPr>
              <a:t>Some content</a:t>
            </a:r>
            <a:r>
              <a:rPr b="1" lang="en" sz="1600">
                <a:solidFill>
                  <a:schemeClr val="dk2"/>
                </a:solidFill>
                <a:latin typeface="Roboto"/>
                <a:ea typeface="Roboto"/>
                <a:cs typeface="Roboto"/>
                <a:sym typeface="Roboto"/>
              </a:rPr>
              <a:t>&lt;/div&gt;</a:t>
            </a:r>
            <a:endParaRPr b="1" sz="1600">
              <a:solidFill>
                <a:schemeClr val="dk2"/>
              </a:solidFill>
              <a:latin typeface="Roboto"/>
              <a:ea typeface="Roboto"/>
              <a:cs typeface="Roboto"/>
              <a:sym typeface="Roboto"/>
            </a:endParaRPr>
          </a:p>
          <a:p>
            <a:pPr indent="0" lvl="0" marL="457200" rtl="0" algn="l">
              <a:spcBef>
                <a:spcPts val="0"/>
              </a:spcBef>
              <a:spcAft>
                <a:spcPts val="0"/>
              </a:spcAft>
              <a:buNone/>
            </a:pPr>
            <a:r>
              <a:rPr lang="en" sz="1600">
                <a:latin typeface="Roboto"/>
                <a:ea typeface="Roboto"/>
                <a:cs typeface="Roboto"/>
                <a:sym typeface="Roboto"/>
              </a:rPr>
              <a:t>&lt;/div&gt;</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a:t>
            </a:r>
            <a:endParaRPr sz="1600">
              <a:latin typeface="Roboto"/>
              <a:ea typeface="Roboto"/>
              <a:cs typeface="Roboto"/>
              <a:sym typeface="Roboto"/>
            </a:endParaRPr>
          </a:p>
          <a:p>
            <a:pPr indent="0" lvl="0" marL="0" rtl="0" algn="l">
              <a:spcBef>
                <a:spcPts val="0"/>
              </a:spcBef>
              <a:spcAft>
                <a:spcPts val="0"/>
              </a:spcAft>
              <a:buNone/>
            </a:pPr>
            <a:r>
              <a:t/>
            </a:r>
            <a:endParaRPr sz="1600">
              <a:solidFill>
                <a:srgbClr val="666666"/>
              </a:solidFill>
              <a:latin typeface="Roboto"/>
              <a:ea typeface="Roboto"/>
              <a:cs typeface="Roboto"/>
              <a:sym typeface="Roboto"/>
            </a:endParaRPr>
          </a:p>
          <a:p>
            <a:pPr indent="0" lvl="0" marL="0" rtl="0" algn="l">
              <a:spcBef>
                <a:spcPts val="0"/>
              </a:spcBef>
              <a:spcAft>
                <a:spcPts val="0"/>
              </a:spcAft>
              <a:buNone/>
            </a:pPr>
            <a:r>
              <a:rPr lang="en" sz="1600">
                <a:solidFill>
                  <a:srgbClr val="274E13"/>
                </a:solidFill>
                <a:latin typeface="Roboto"/>
                <a:ea typeface="Roboto"/>
                <a:cs typeface="Roboto"/>
                <a:sym typeface="Roboto"/>
              </a:rPr>
              <a:t>ReactDOM.render</a:t>
            </a:r>
            <a:r>
              <a:rPr lang="en" sz="1600">
                <a:latin typeface="Roboto"/>
                <a:ea typeface="Roboto"/>
                <a:cs typeface="Roboto"/>
                <a:sym typeface="Roboto"/>
              </a:rPr>
              <a:t>(</a:t>
            </a:r>
            <a:r>
              <a:rPr b="1" lang="en" sz="1600">
                <a:solidFill>
                  <a:schemeClr val="dk2"/>
                </a:solidFill>
                <a:latin typeface="Roboto"/>
                <a:ea typeface="Roboto"/>
                <a:cs typeface="Roboto"/>
                <a:sym typeface="Roboto"/>
              </a:rPr>
              <a:t>&lt;myElement /&gt;</a:t>
            </a:r>
            <a:r>
              <a:rPr lang="en" sz="1600">
                <a:latin typeface="Roboto"/>
                <a:ea typeface="Roboto"/>
                <a:cs typeface="Roboto"/>
                <a:sym typeface="Roboto"/>
              </a:rPr>
              <a:t>,</a:t>
            </a:r>
            <a:endParaRPr sz="1600">
              <a:latin typeface="Roboto"/>
              <a:ea typeface="Roboto"/>
              <a:cs typeface="Roboto"/>
              <a:sym typeface="Roboto"/>
            </a:endParaRPr>
          </a:p>
          <a:p>
            <a:pPr indent="457200" lvl="0" marL="0" rtl="0" algn="l">
              <a:spcBef>
                <a:spcPts val="0"/>
              </a:spcBef>
              <a:spcAft>
                <a:spcPts val="0"/>
              </a:spcAft>
              <a:buNone/>
            </a:pPr>
            <a:r>
              <a:rPr lang="en" sz="1600">
                <a:latin typeface="Roboto"/>
                <a:ea typeface="Roboto"/>
                <a:cs typeface="Roboto"/>
                <a:sym typeface="Roboto"/>
              </a:rPr>
              <a:t> document.getElementById('root’)</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a:t>
            </a:r>
            <a:endParaRPr b="1" sz="1600">
              <a:solidFill>
                <a:schemeClr val="dk2"/>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5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JSX</a:t>
            </a:r>
            <a:endParaRPr/>
          </a:p>
        </p:txBody>
      </p:sp>
      <p:sp>
        <p:nvSpPr>
          <p:cNvPr id="344" name="Google Shape;344;p53"/>
          <p:cNvSpPr txBox="1"/>
          <p:nvPr>
            <p:ph idx="1" type="body"/>
          </p:nvPr>
        </p:nvSpPr>
        <p:spPr>
          <a:xfrm>
            <a:off x="247225" y="1452624"/>
            <a:ext cx="8368200" cy="47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Important thing to remember, </a:t>
            </a:r>
            <a:r>
              <a:rPr lang="en"/>
              <a:t>JSX needs to have one parent.</a:t>
            </a:r>
            <a:endParaRPr/>
          </a:p>
        </p:txBody>
      </p:sp>
      <p:sp>
        <p:nvSpPr>
          <p:cNvPr id="345" name="Google Shape;345;p53"/>
          <p:cNvSpPr txBox="1"/>
          <p:nvPr/>
        </p:nvSpPr>
        <p:spPr>
          <a:xfrm>
            <a:off x="4753350" y="2064550"/>
            <a:ext cx="3599700" cy="2939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var myElement = (</a:t>
            </a:r>
            <a:endParaRPr sz="1600">
              <a:latin typeface="Roboto"/>
              <a:ea typeface="Roboto"/>
              <a:cs typeface="Roboto"/>
              <a:sym typeface="Roboto"/>
            </a:endParaRPr>
          </a:p>
          <a:p>
            <a:pPr indent="0" lvl="0" marL="457200" rtl="0" algn="l">
              <a:spcBef>
                <a:spcPts val="0"/>
              </a:spcBef>
              <a:spcAft>
                <a:spcPts val="0"/>
              </a:spcAft>
              <a:buNone/>
            </a:pPr>
            <a:r>
              <a:rPr b="1" lang="en" sz="2000">
                <a:latin typeface="Roboto"/>
                <a:ea typeface="Roboto"/>
                <a:cs typeface="Roboto"/>
                <a:sym typeface="Roboto"/>
              </a:rPr>
              <a:t>&lt;div&gt;</a:t>
            </a:r>
            <a:endParaRPr b="1" sz="2000">
              <a:latin typeface="Roboto"/>
              <a:ea typeface="Roboto"/>
              <a:cs typeface="Roboto"/>
              <a:sym typeface="Roboto"/>
            </a:endParaRPr>
          </a:p>
          <a:p>
            <a:pPr indent="0" lvl="0" marL="457200" rtl="0" algn="l">
              <a:spcBef>
                <a:spcPts val="0"/>
              </a:spcBef>
              <a:spcAft>
                <a:spcPts val="0"/>
              </a:spcAft>
              <a:buNone/>
            </a:pPr>
            <a:r>
              <a:rPr lang="en" sz="1600">
                <a:solidFill>
                  <a:srgbClr val="666666"/>
                </a:solidFill>
                <a:latin typeface="Roboto"/>
                <a:ea typeface="Roboto"/>
                <a:cs typeface="Roboto"/>
                <a:sym typeface="Roboto"/>
              </a:rPr>
              <a:t>    </a:t>
            </a:r>
            <a:r>
              <a:rPr b="1" lang="en" sz="1600">
                <a:solidFill>
                  <a:schemeClr val="dk2"/>
                </a:solidFill>
                <a:latin typeface="Roboto"/>
                <a:ea typeface="Roboto"/>
                <a:cs typeface="Roboto"/>
                <a:sym typeface="Roboto"/>
              </a:rPr>
              <a:t>&lt;h1&gt;</a:t>
            </a:r>
            <a:r>
              <a:rPr b="1" lang="en" sz="1600">
                <a:solidFill>
                  <a:schemeClr val="accent2"/>
                </a:solidFill>
                <a:latin typeface="Roboto"/>
                <a:ea typeface="Roboto"/>
                <a:cs typeface="Roboto"/>
                <a:sym typeface="Roboto"/>
              </a:rPr>
              <a:t>Some title</a:t>
            </a:r>
            <a:r>
              <a:rPr b="1" lang="en" sz="1600">
                <a:solidFill>
                  <a:schemeClr val="dk2"/>
                </a:solidFill>
                <a:latin typeface="Roboto"/>
                <a:ea typeface="Roboto"/>
                <a:cs typeface="Roboto"/>
                <a:sym typeface="Roboto"/>
              </a:rPr>
              <a:t>&lt;/h1&gt;</a:t>
            </a:r>
            <a:endParaRPr b="1" sz="1600">
              <a:solidFill>
                <a:schemeClr val="dk2"/>
              </a:solidFill>
              <a:latin typeface="Roboto"/>
              <a:ea typeface="Roboto"/>
              <a:cs typeface="Roboto"/>
              <a:sym typeface="Roboto"/>
            </a:endParaRPr>
          </a:p>
          <a:p>
            <a:pPr indent="0" lvl="0" marL="457200" rtl="0" algn="l">
              <a:spcBef>
                <a:spcPts val="0"/>
              </a:spcBef>
              <a:spcAft>
                <a:spcPts val="0"/>
              </a:spcAft>
              <a:buNone/>
            </a:pPr>
            <a:r>
              <a:rPr lang="en" sz="1600">
                <a:solidFill>
                  <a:srgbClr val="666666"/>
                </a:solidFill>
                <a:latin typeface="Roboto"/>
                <a:ea typeface="Roboto"/>
                <a:cs typeface="Roboto"/>
                <a:sym typeface="Roboto"/>
              </a:rPr>
              <a:t>    </a:t>
            </a:r>
            <a:r>
              <a:rPr b="1" lang="en" sz="1600">
                <a:solidFill>
                  <a:schemeClr val="dk2"/>
                </a:solidFill>
                <a:latin typeface="Roboto"/>
                <a:ea typeface="Roboto"/>
                <a:cs typeface="Roboto"/>
                <a:sym typeface="Roboto"/>
              </a:rPr>
              <a:t>&lt;div&gt;</a:t>
            </a:r>
            <a:r>
              <a:rPr b="1" lang="en" sz="1600">
                <a:solidFill>
                  <a:schemeClr val="accent2"/>
                </a:solidFill>
                <a:latin typeface="Roboto"/>
                <a:ea typeface="Roboto"/>
                <a:cs typeface="Roboto"/>
                <a:sym typeface="Roboto"/>
              </a:rPr>
              <a:t>Some content</a:t>
            </a:r>
            <a:r>
              <a:rPr b="1" lang="en" sz="1600">
                <a:solidFill>
                  <a:schemeClr val="dk2"/>
                </a:solidFill>
                <a:latin typeface="Roboto"/>
                <a:ea typeface="Roboto"/>
                <a:cs typeface="Roboto"/>
                <a:sym typeface="Roboto"/>
              </a:rPr>
              <a:t>&lt;/div&gt;</a:t>
            </a:r>
            <a:endParaRPr b="1" sz="1600">
              <a:solidFill>
                <a:schemeClr val="dk2"/>
              </a:solidFill>
              <a:latin typeface="Roboto"/>
              <a:ea typeface="Roboto"/>
              <a:cs typeface="Roboto"/>
              <a:sym typeface="Roboto"/>
            </a:endParaRPr>
          </a:p>
          <a:p>
            <a:pPr indent="0" lvl="0" marL="457200" rtl="0" algn="l">
              <a:spcBef>
                <a:spcPts val="0"/>
              </a:spcBef>
              <a:spcAft>
                <a:spcPts val="0"/>
              </a:spcAft>
              <a:buNone/>
            </a:pPr>
            <a:r>
              <a:rPr b="1" lang="en" sz="2000">
                <a:latin typeface="Roboto"/>
                <a:ea typeface="Roboto"/>
                <a:cs typeface="Roboto"/>
                <a:sym typeface="Roboto"/>
              </a:rPr>
              <a:t>&lt;/div&gt;</a:t>
            </a:r>
            <a:endParaRPr b="1"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a:t>
            </a:r>
            <a:endParaRPr sz="1600">
              <a:solidFill>
                <a:srgbClr val="666666"/>
              </a:solidFill>
              <a:latin typeface="Roboto"/>
              <a:ea typeface="Roboto"/>
              <a:cs typeface="Roboto"/>
              <a:sym typeface="Roboto"/>
            </a:endParaRPr>
          </a:p>
          <a:p>
            <a:pPr indent="0" lvl="0" marL="0" rtl="0" algn="l">
              <a:spcBef>
                <a:spcPts val="0"/>
              </a:spcBef>
              <a:spcAft>
                <a:spcPts val="0"/>
              </a:spcAft>
              <a:buNone/>
            </a:pPr>
            <a:r>
              <a:t/>
            </a:r>
            <a:endParaRPr b="1" sz="1600">
              <a:solidFill>
                <a:schemeClr val="dk2"/>
              </a:solidFill>
              <a:latin typeface="Roboto"/>
              <a:ea typeface="Roboto"/>
              <a:cs typeface="Roboto"/>
              <a:sym typeface="Roboto"/>
            </a:endParaRPr>
          </a:p>
          <a:p>
            <a:pPr indent="0" lvl="0" marL="0" rtl="0" algn="l">
              <a:spcBef>
                <a:spcPts val="0"/>
              </a:spcBef>
              <a:spcAft>
                <a:spcPts val="0"/>
              </a:spcAft>
              <a:buNone/>
            </a:pPr>
            <a:r>
              <a:rPr lang="en" sz="1600">
                <a:solidFill>
                  <a:srgbClr val="274E13"/>
                </a:solidFill>
                <a:latin typeface="Roboto"/>
                <a:ea typeface="Roboto"/>
                <a:cs typeface="Roboto"/>
                <a:sym typeface="Roboto"/>
              </a:rPr>
              <a:t>ReactDOM.render</a:t>
            </a:r>
            <a:r>
              <a:rPr lang="en" sz="1600">
                <a:latin typeface="Roboto"/>
                <a:ea typeface="Roboto"/>
                <a:cs typeface="Roboto"/>
                <a:sym typeface="Roboto"/>
              </a:rPr>
              <a:t>(</a:t>
            </a:r>
            <a:r>
              <a:rPr b="1" lang="en" sz="1600">
                <a:solidFill>
                  <a:schemeClr val="dk2"/>
                </a:solidFill>
                <a:latin typeface="Roboto"/>
                <a:ea typeface="Roboto"/>
                <a:cs typeface="Roboto"/>
                <a:sym typeface="Roboto"/>
              </a:rPr>
              <a:t>&lt;myElement /&gt;</a:t>
            </a:r>
            <a:r>
              <a:rPr lang="en" sz="1600">
                <a:latin typeface="Roboto"/>
                <a:ea typeface="Roboto"/>
                <a:cs typeface="Roboto"/>
                <a:sym typeface="Roboto"/>
              </a:rPr>
              <a:t>,</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 document.getElementById('root)</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a:t>
            </a:r>
            <a:endParaRPr b="1" sz="1600">
              <a:solidFill>
                <a:schemeClr val="dk2"/>
              </a:solidFill>
              <a:latin typeface="Roboto"/>
              <a:ea typeface="Roboto"/>
              <a:cs typeface="Roboto"/>
              <a:sym typeface="Roboto"/>
            </a:endParaRPr>
          </a:p>
          <a:p>
            <a:pPr indent="0" lvl="0" marL="0" rtl="0" algn="l">
              <a:spcBef>
                <a:spcPts val="0"/>
              </a:spcBef>
              <a:spcAft>
                <a:spcPts val="0"/>
              </a:spcAft>
              <a:buNone/>
            </a:pPr>
            <a:r>
              <a:t/>
            </a:r>
            <a:endParaRPr b="1" sz="1600">
              <a:solidFill>
                <a:schemeClr val="dk2"/>
              </a:solidFill>
              <a:latin typeface="Roboto"/>
              <a:ea typeface="Roboto"/>
              <a:cs typeface="Roboto"/>
              <a:sym typeface="Roboto"/>
            </a:endParaRPr>
          </a:p>
        </p:txBody>
      </p:sp>
      <p:sp>
        <p:nvSpPr>
          <p:cNvPr id="346" name="Google Shape;346;p53"/>
          <p:cNvSpPr txBox="1"/>
          <p:nvPr/>
        </p:nvSpPr>
        <p:spPr>
          <a:xfrm>
            <a:off x="790950" y="2064550"/>
            <a:ext cx="3599700" cy="2939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rgbClr val="FF0000"/>
                </a:solidFill>
                <a:latin typeface="Roboto"/>
                <a:ea typeface="Roboto"/>
                <a:cs typeface="Roboto"/>
                <a:sym typeface="Roboto"/>
              </a:rPr>
              <a:t>This will throw error</a:t>
            </a:r>
            <a:endParaRPr b="1" sz="1800" u="sng">
              <a:solidFill>
                <a:srgbClr val="FF0000"/>
              </a:solidFill>
              <a:latin typeface="Roboto"/>
              <a:ea typeface="Roboto"/>
              <a:cs typeface="Roboto"/>
              <a:sym typeface="Roboto"/>
            </a:endParaRPr>
          </a:p>
          <a:p>
            <a:pPr indent="0" lvl="0" marL="0" rtl="0" algn="l">
              <a:spcBef>
                <a:spcPts val="0"/>
              </a:spcBef>
              <a:spcAft>
                <a:spcPts val="0"/>
              </a:spcAft>
              <a:buNone/>
            </a:pPr>
            <a:r>
              <a:t/>
            </a:r>
            <a:endParaRPr b="1" sz="1800" u="sng">
              <a:solidFill>
                <a:srgbClr val="666666"/>
              </a:solidFill>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var myElement = (</a:t>
            </a:r>
            <a:endParaRPr sz="1800">
              <a:latin typeface="Roboto"/>
              <a:ea typeface="Roboto"/>
              <a:cs typeface="Roboto"/>
              <a:sym typeface="Roboto"/>
            </a:endParaRPr>
          </a:p>
          <a:p>
            <a:pPr indent="0" lvl="0" marL="457200" rtl="0" algn="l">
              <a:spcBef>
                <a:spcPts val="0"/>
              </a:spcBef>
              <a:spcAft>
                <a:spcPts val="0"/>
              </a:spcAft>
              <a:buNone/>
            </a:pPr>
            <a:r>
              <a:rPr lang="en" sz="1800">
                <a:solidFill>
                  <a:srgbClr val="666666"/>
                </a:solidFill>
                <a:latin typeface="Roboto"/>
                <a:ea typeface="Roboto"/>
                <a:cs typeface="Roboto"/>
                <a:sym typeface="Roboto"/>
              </a:rPr>
              <a:t>    </a:t>
            </a:r>
            <a:r>
              <a:rPr b="1" lang="en" sz="1800">
                <a:solidFill>
                  <a:schemeClr val="dk2"/>
                </a:solidFill>
                <a:latin typeface="Roboto"/>
                <a:ea typeface="Roboto"/>
                <a:cs typeface="Roboto"/>
                <a:sym typeface="Roboto"/>
              </a:rPr>
              <a:t>&lt;h1&gt;</a:t>
            </a:r>
            <a:r>
              <a:rPr b="1" lang="en" sz="1800">
                <a:solidFill>
                  <a:schemeClr val="accent2"/>
                </a:solidFill>
                <a:latin typeface="Roboto"/>
                <a:ea typeface="Roboto"/>
                <a:cs typeface="Roboto"/>
                <a:sym typeface="Roboto"/>
              </a:rPr>
              <a:t>Some title</a:t>
            </a:r>
            <a:r>
              <a:rPr b="1" lang="en" sz="1800">
                <a:solidFill>
                  <a:schemeClr val="dk2"/>
                </a:solidFill>
                <a:latin typeface="Roboto"/>
                <a:ea typeface="Roboto"/>
                <a:cs typeface="Roboto"/>
                <a:sym typeface="Roboto"/>
              </a:rPr>
              <a:t>&lt;/h1&gt;</a:t>
            </a:r>
            <a:endParaRPr b="1" sz="1800">
              <a:solidFill>
                <a:schemeClr val="dk2"/>
              </a:solidFill>
              <a:latin typeface="Roboto"/>
              <a:ea typeface="Roboto"/>
              <a:cs typeface="Roboto"/>
              <a:sym typeface="Roboto"/>
            </a:endParaRPr>
          </a:p>
          <a:p>
            <a:pPr indent="0" lvl="0" marL="457200" rtl="0" algn="l">
              <a:spcBef>
                <a:spcPts val="0"/>
              </a:spcBef>
              <a:spcAft>
                <a:spcPts val="0"/>
              </a:spcAft>
              <a:buNone/>
            </a:pPr>
            <a:r>
              <a:rPr lang="en" sz="1800">
                <a:solidFill>
                  <a:srgbClr val="666666"/>
                </a:solidFill>
                <a:latin typeface="Roboto"/>
                <a:ea typeface="Roboto"/>
                <a:cs typeface="Roboto"/>
                <a:sym typeface="Roboto"/>
              </a:rPr>
              <a:t>    </a:t>
            </a:r>
            <a:r>
              <a:rPr b="1" lang="en" sz="1800">
                <a:solidFill>
                  <a:schemeClr val="dk2"/>
                </a:solidFill>
                <a:latin typeface="Roboto"/>
                <a:ea typeface="Roboto"/>
                <a:cs typeface="Roboto"/>
                <a:sym typeface="Roboto"/>
              </a:rPr>
              <a:t>&lt;div&gt;</a:t>
            </a:r>
            <a:r>
              <a:rPr b="1" lang="en" sz="1800">
                <a:solidFill>
                  <a:schemeClr val="accent2"/>
                </a:solidFill>
                <a:latin typeface="Roboto"/>
                <a:ea typeface="Roboto"/>
                <a:cs typeface="Roboto"/>
                <a:sym typeface="Roboto"/>
              </a:rPr>
              <a:t>Some content</a:t>
            </a:r>
            <a:r>
              <a:rPr b="1" lang="en" sz="1800">
                <a:solidFill>
                  <a:schemeClr val="dk2"/>
                </a:solidFill>
                <a:latin typeface="Roboto"/>
                <a:ea typeface="Roboto"/>
                <a:cs typeface="Roboto"/>
                <a:sym typeface="Roboto"/>
              </a:rPr>
              <a:t>&lt;/div&gt;</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a:t>
            </a:r>
            <a:endParaRPr sz="1800">
              <a:latin typeface="Roboto"/>
              <a:ea typeface="Roboto"/>
              <a:cs typeface="Roboto"/>
              <a:sym typeface="Roboto"/>
            </a:endParaRPr>
          </a:p>
          <a:p>
            <a:pPr indent="0" lvl="0" marL="0" rtl="0" algn="l">
              <a:spcBef>
                <a:spcPts val="0"/>
              </a:spcBef>
              <a:spcAft>
                <a:spcPts val="0"/>
              </a:spcAft>
              <a:buNone/>
            </a:pPr>
            <a:r>
              <a:t/>
            </a:r>
            <a:endParaRPr sz="1800">
              <a:solidFill>
                <a:srgbClr val="666666"/>
              </a:solidFill>
              <a:latin typeface="Roboto"/>
              <a:ea typeface="Roboto"/>
              <a:cs typeface="Roboto"/>
              <a:sym typeface="Roboto"/>
            </a:endParaRPr>
          </a:p>
          <a:p>
            <a:pPr indent="0" lvl="0" marL="0" rtl="0" algn="l">
              <a:spcBef>
                <a:spcPts val="0"/>
              </a:spcBef>
              <a:spcAft>
                <a:spcPts val="0"/>
              </a:spcAft>
              <a:buNone/>
            </a:pPr>
            <a:r>
              <a:rPr lang="en" sz="1600">
                <a:solidFill>
                  <a:srgbClr val="274E13"/>
                </a:solidFill>
                <a:latin typeface="Roboto"/>
                <a:ea typeface="Roboto"/>
                <a:cs typeface="Roboto"/>
                <a:sym typeface="Roboto"/>
              </a:rPr>
              <a:t>ReactDOM.render</a:t>
            </a:r>
            <a:r>
              <a:rPr lang="en" sz="1600">
                <a:latin typeface="Roboto"/>
                <a:ea typeface="Roboto"/>
                <a:cs typeface="Roboto"/>
                <a:sym typeface="Roboto"/>
              </a:rPr>
              <a:t>(</a:t>
            </a:r>
            <a:r>
              <a:rPr b="1" lang="en" sz="1600">
                <a:solidFill>
                  <a:schemeClr val="dk2"/>
                </a:solidFill>
                <a:latin typeface="Roboto"/>
                <a:ea typeface="Roboto"/>
                <a:cs typeface="Roboto"/>
                <a:sym typeface="Roboto"/>
              </a:rPr>
              <a:t>&lt;myElement /&gt;</a:t>
            </a:r>
            <a:r>
              <a:rPr lang="en" sz="1600">
                <a:latin typeface="Roboto"/>
                <a:ea typeface="Roboto"/>
                <a:cs typeface="Roboto"/>
                <a:sym typeface="Roboto"/>
              </a:rPr>
              <a:t>,</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 document.getElementById('root)</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a:t>
            </a:r>
            <a:endParaRPr b="1" sz="1800">
              <a:solidFill>
                <a:schemeClr val="dk2"/>
              </a:solidFill>
              <a:latin typeface="Roboto"/>
              <a:ea typeface="Roboto"/>
              <a:cs typeface="Roboto"/>
              <a:sym typeface="Roboto"/>
            </a:endParaRPr>
          </a:p>
        </p:txBody>
      </p:sp>
      <p:sp>
        <p:nvSpPr>
          <p:cNvPr id="347" name="Google Shape;347;p53"/>
          <p:cNvSpPr/>
          <p:nvPr/>
        </p:nvSpPr>
        <p:spPr>
          <a:xfrm>
            <a:off x="2960750" y="1854125"/>
            <a:ext cx="1078800" cy="1238700"/>
          </a:xfrm>
          <a:prstGeom prst="mathMultiply">
            <a:avLst>
              <a:gd fmla="val 23520" name="adj1"/>
            </a:avLst>
          </a:prstGeom>
          <a:solidFill>
            <a:srgbClr val="DD1144"/>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3"/>
          <p:cNvSpPr/>
          <p:nvPr/>
        </p:nvSpPr>
        <p:spPr>
          <a:xfrm rot="-8397480">
            <a:off x="7421996" y="1179908"/>
            <a:ext cx="493356" cy="1120036"/>
          </a:xfrm>
          <a:prstGeom prst="halfFrame">
            <a:avLst>
              <a:gd fmla="val 33333" name="adj1"/>
              <a:gd fmla="val 33333" name="adj2"/>
            </a:avLst>
          </a:prstGeom>
          <a:solidFill>
            <a:srgbClr val="DD1144"/>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JSX</a:t>
            </a:r>
            <a:endParaRPr/>
          </a:p>
        </p:txBody>
      </p:sp>
      <p:sp>
        <p:nvSpPr>
          <p:cNvPr id="354" name="Google Shape;354;p54"/>
          <p:cNvSpPr txBox="1"/>
          <p:nvPr>
            <p:ph idx="1" type="body"/>
          </p:nvPr>
        </p:nvSpPr>
        <p:spPr>
          <a:xfrm>
            <a:off x="247225" y="1452624"/>
            <a:ext cx="8368200" cy="47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can also use React.Fragment instead of </a:t>
            </a:r>
            <a:r>
              <a:rPr b="1" lang="en"/>
              <a:t>&lt;div&gt;</a:t>
            </a:r>
            <a:endParaRPr b="1"/>
          </a:p>
        </p:txBody>
      </p:sp>
      <p:sp>
        <p:nvSpPr>
          <p:cNvPr id="355" name="Google Shape;355;p54"/>
          <p:cNvSpPr txBox="1"/>
          <p:nvPr/>
        </p:nvSpPr>
        <p:spPr>
          <a:xfrm>
            <a:off x="883500" y="2064550"/>
            <a:ext cx="7872600" cy="2939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u="sng">
              <a:solidFill>
                <a:srgbClr val="666666"/>
              </a:solidFill>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var myElement = (</a:t>
            </a:r>
            <a:endParaRPr sz="1800">
              <a:latin typeface="Roboto"/>
              <a:ea typeface="Roboto"/>
              <a:cs typeface="Roboto"/>
              <a:sym typeface="Roboto"/>
            </a:endParaRPr>
          </a:p>
          <a:p>
            <a:pPr indent="0" lvl="0" marL="457200" rtl="0" algn="l">
              <a:spcBef>
                <a:spcPts val="0"/>
              </a:spcBef>
              <a:spcAft>
                <a:spcPts val="0"/>
              </a:spcAft>
              <a:buNone/>
            </a:pPr>
            <a:r>
              <a:rPr b="1" lang="en" sz="2400">
                <a:latin typeface="Roboto"/>
                <a:ea typeface="Roboto"/>
                <a:cs typeface="Roboto"/>
                <a:sym typeface="Roboto"/>
              </a:rPr>
              <a:t>&lt;React.Fragment&gt;</a:t>
            </a:r>
            <a:endParaRPr b="1" sz="2400">
              <a:latin typeface="Roboto"/>
              <a:ea typeface="Roboto"/>
              <a:cs typeface="Roboto"/>
              <a:sym typeface="Roboto"/>
            </a:endParaRPr>
          </a:p>
          <a:p>
            <a:pPr indent="0" lvl="0" marL="914400" rtl="0" algn="l">
              <a:spcBef>
                <a:spcPts val="0"/>
              </a:spcBef>
              <a:spcAft>
                <a:spcPts val="0"/>
              </a:spcAft>
              <a:buNone/>
            </a:pPr>
            <a:r>
              <a:rPr lang="en" sz="1800">
                <a:solidFill>
                  <a:srgbClr val="666666"/>
                </a:solidFill>
                <a:latin typeface="Roboto"/>
                <a:ea typeface="Roboto"/>
                <a:cs typeface="Roboto"/>
                <a:sym typeface="Roboto"/>
              </a:rPr>
              <a:t>    </a:t>
            </a:r>
            <a:r>
              <a:rPr b="1" lang="en" sz="1800">
                <a:solidFill>
                  <a:schemeClr val="dk2"/>
                </a:solidFill>
                <a:latin typeface="Roboto"/>
                <a:ea typeface="Roboto"/>
                <a:cs typeface="Roboto"/>
                <a:sym typeface="Roboto"/>
              </a:rPr>
              <a:t>&lt;h1&gt;</a:t>
            </a:r>
            <a:r>
              <a:rPr b="1" lang="en" sz="1800">
                <a:solidFill>
                  <a:schemeClr val="accent2"/>
                </a:solidFill>
                <a:latin typeface="Roboto"/>
                <a:ea typeface="Roboto"/>
                <a:cs typeface="Roboto"/>
                <a:sym typeface="Roboto"/>
              </a:rPr>
              <a:t>Some title</a:t>
            </a:r>
            <a:r>
              <a:rPr b="1" lang="en" sz="1800">
                <a:solidFill>
                  <a:schemeClr val="dk2"/>
                </a:solidFill>
                <a:latin typeface="Roboto"/>
                <a:ea typeface="Roboto"/>
                <a:cs typeface="Roboto"/>
                <a:sym typeface="Roboto"/>
              </a:rPr>
              <a:t>&lt;/h1&gt;</a:t>
            </a:r>
            <a:endParaRPr b="1" sz="1800">
              <a:solidFill>
                <a:schemeClr val="dk2"/>
              </a:solidFill>
              <a:latin typeface="Roboto"/>
              <a:ea typeface="Roboto"/>
              <a:cs typeface="Roboto"/>
              <a:sym typeface="Roboto"/>
            </a:endParaRPr>
          </a:p>
          <a:p>
            <a:pPr indent="0" lvl="0" marL="914400" rtl="0" algn="l">
              <a:spcBef>
                <a:spcPts val="0"/>
              </a:spcBef>
              <a:spcAft>
                <a:spcPts val="0"/>
              </a:spcAft>
              <a:buNone/>
            </a:pPr>
            <a:r>
              <a:rPr lang="en" sz="1800">
                <a:solidFill>
                  <a:srgbClr val="666666"/>
                </a:solidFill>
                <a:latin typeface="Roboto"/>
                <a:ea typeface="Roboto"/>
                <a:cs typeface="Roboto"/>
                <a:sym typeface="Roboto"/>
              </a:rPr>
              <a:t>    </a:t>
            </a:r>
            <a:r>
              <a:rPr b="1" lang="en" sz="1800">
                <a:solidFill>
                  <a:schemeClr val="dk2"/>
                </a:solidFill>
                <a:latin typeface="Roboto"/>
                <a:ea typeface="Roboto"/>
                <a:cs typeface="Roboto"/>
                <a:sym typeface="Roboto"/>
              </a:rPr>
              <a:t>&lt;div&gt;</a:t>
            </a:r>
            <a:r>
              <a:rPr b="1" lang="en" sz="1800">
                <a:solidFill>
                  <a:schemeClr val="accent2"/>
                </a:solidFill>
                <a:latin typeface="Roboto"/>
                <a:ea typeface="Roboto"/>
                <a:cs typeface="Roboto"/>
                <a:sym typeface="Roboto"/>
              </a:rPr>
              <a:t>Some content</a:t>
            </a:r>
            <a:r>
              <a:rPr b="1" lang="en" sz="1800">
                <a:solidFill>
                  <a:schemeClr val="dk2"/>
                </a:solidFill>
                <a:latin typeface="Roboto"/>
                <a:ea typeface="Roboto"/>
                <a:cs typeface="Roboto"/>
                <a:sym typeface="Roboto"/>
              </a:rPr>
              <a:t>&lt;/div&gt;</a:t>
            </a:r>
            <a:endParaRPr b="1" sz="1800">
              <a:solidFill>
                <a:schemeClr val="dk2"/>
              </a:solidFill>
              <a:latin typeface="Roboto"/>
              <a:ea typeface="Roboto"/>
              <a:cs typeface="Roboto"/>
              <a:sym typeface="Roboto"/>
            </a:endParaRPr>
          </a:p>
          <a:p>
            <a:pPr indent="0" lvl="0" marL="457200" rtl="0" algn="l">
              <a:spcBef>
                <a:spcPts val="0"/>
              </a:spcBef>
              <a:spcAft>
                <a:spcPts val="0"/>
              </a:spcAft>
              <a:buNone/>
            </a:pPr>
            <a:r>
              <a:rPr b="1" lang="en" sz="2400">
                <a:latin typeface="Roboto"/>
                <a:ea typeface="Roboto"/>
                <a:cs typeface="Roboto"/>
                <a:sym typeface="Roboto"/>
              </a:rPr>
              <a:t>&lt;/</a:t>
            </a:r>
            <a:r>
              <a:rPr b="1" lang="en" sz="2400">
                <a:latin typeface="Roboto"/>
                <a:ea typeface="Roboto"/>
                <a:cs typeface="Roboto"/>
                <a:sym typeface="Roboto"/>
              </a:rPr>
              <a:t>React.Fragment</a:t>
            </a:r>
            <a:r>
              <a:rPr b="1" lang="en" sz="2400">
                <a:latin typeface="Roboto"/>
                <a:ea typeface="Roboto"/>
                <a:cs typeface="Roboto"/>
                <a:sym typeface="Roboto"/>
              </a:rPr>
              <a:t>&gt;</a:t>
            </a:r>
            <a:endParaRPr b="1" sz="24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a:t>
            </a:r>
            <a:endParaRPr sz="1800">
              <a:latin typeface="Roboto"/>
              <a:ea typeface="Roboto"/>
              <a:cs typeface="Roboto"/>
              <a:sym typeface="Roboto"/>
            </a:endParaRPr>
          </a:p>
          <a:p>
            <a:pPr indent="0" lvl="0" marL="0" rtl="0" algn="l">
              <a:spcBef>
                <a:spcPts val="0"/>
              </a:spcBef>
              <a:spcAft>
                <a:spcPts val="0"/>
              </a:spcAft>
              <a:buNone/>
            </a:pPr>
            <a:r>
              <a:rPr lang="en" sz="1800">
                <a:solidFill>
                  <a:srgbClr val="274E13"/>
                </a:solidFill>
                <a:latin typeface="Roboto"/>
                <a:ea typeface="Roboto"/>
                <a:cs typeface="Roboto"/>
                <a:sym typeface="Roboto"/>
              </a:rPr>
              <a:t>ReactDOM.render</a:t>
            </a:r>
            <a:r>
              <a:rPr lang="en" sz="1800">
                <a:latin typeface="Roboto"/>
                <a:ea typeface="Roboto"/>
                <a:cs typeface="Roboto"/>
                <a:sym typeface="Roboto"/>
              </a:rPr>
              <a:t>(</a:t>
            </a:r>
            <a:r>
              <a:rPr b="1" lang="en" sz="1800">
                <a:solidFill>
                  <a:schemeClr val="dk2"/>
                </a:solidFill>
                <a:latin typeface="Roboto"/>
                <a:ea typeface="Roboto"/>
                <a:cs typeface="Roboto"/>
                <a:sym typeface="Roboto"/>
              </a:rPr>
              <a:t>&lt;myElement /&gt;</a:t>
            </a:r>
            <a:r>
              <a:rPr lang="en" sz="1800">
                <a:latin typeface="Roboto"/>
                <a:ea typeface="Roboto"/>
                <a:cs typeface="Roboto"/>
                <a:sym typeface="Roboto"/>
              </a:rPr>
              <a:t>, document.getElementById('root))</a:t>
            </a:r>
            <a:endParaRPr b="1" sz="1800">
              <a:solidFill>
                <a:schemeClr val="dk2"/>
              </a:solidFill>
              <a:latin typeface="Roboto"/>
              <a:ea typeface="Roboto"/>
              <a:cs typeface="Roboto"/>
              <a:sym typeface="Roboto"/>
            </a:endParaRPr>
          </a:p>
        </p:txBody>
      </p:sp>
      <p:sp>
        <p:nvSpPr>
          <p:cNvPr id="356" name="Google Shape;356;p54"/>
          <p:cNvSpPr/>
          <p:nvPr/>
        </p:nvSpPr>
        <p:spPr>
          <a:xfrm rot="-8397480">
            <a:off x="5467949" y="1542819"/>
            <a:ext cx="493356" cy="967811"/>
          </a:xfrm>
          <a:prstGeom prst="halfFrame">
            <a:avLst>
              <a:gd fmla="val 33333" name="adj1"/>
              <a:gd fmla="val 33333" name="adj2"/>
            </a:avLst>
          </a:prstGeom>
          <a:solidFill>
            <a:srgbClr val="DD1144"/>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4"/>
          <p:cNvSpPr/>
          <p:nvPr/>
        </p:nvSpPr>
        <p:spPr>
          <a:xfrm rot="-8397480">
            <a:off x="5541771" y="1706933"/>
            <a:ext cx="493356" cy="1120036"/>
          </a:xfrm>
          <a:prstGeom prst="halfFrame">
            <a:avLst>
              <a:gd fmla="val 33333" name="adj1"/>
              <a:gd fmla="val 33333" name="adj2"/>
            </a:avLst>
          </a:prstGeom>
          <a:solidFill>
            <a:srgbClr val="DD1144"/>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4"/>
          <p:cNvSpPr txBox="1"/>
          <p:nvPr/>
        </p:nvSpPr>
        <p:spPr>
          <a:xfrm rot="-1478">
            <a:off x="6018600" y="2482188"/>
            <a:ext cx="1395300" cy="3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rgbClr val="FF0000"/>
                </a:solidFill>
                <a:latin typeface="Roboto"/>
                <a:ea typeface="Roboto"/>
                <a:cs typeface="Roboto"/>
                <a:sym typeface="Roboto"/>
              </a:rPr>
              <a:t>Better way</a:t>
            </a:r>
            <a:endParaRPr b="1" sz="1800" u="sng">
              <a:solidFill>
                <a:srgbClr val="FF0000"/>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Setting up React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5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Setting up React</a:t>
            </a:r>
            <a:endParaRPr/>
          </a:p>
        </p:txBody>
      </p:sp>
      <p:sp>
        <p:nvSpPr>
          <p:cNvPr id="369" name="Google Shape;369;p56"/>
          <p:cNvSpPr txBox="1"/>
          <p:nvPr>
            <p:ph idx="1" type="body"/>
          </p:nvPr>
        </p:nvSpPr>
        <p:spPr>
          <a:xfrm>
            <a:off x="247225" y="1452624"/>
            <a:ext cx="8368200" cy="139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Easiest way to setup React </a:t>
            </a:r>
            <a:r>
              <a:rPr lang="en"/>
              <a:t>environment</a:t>
            </a:r>
            <a:r>
              <a:rPr lang="en"/>
              <a:t> is by using </a:t>
            </a:r>
            <a:r>
              <a:rPr b="1" lang="en"/>
              <a:t>create-react-app</a:t>
            </a:r>
            <a:endParaRPr b="1"/>
          </a:p>
          <a:p>
            <a:pPr indent="-342900" lvl="0" marL="457200" rtl="0" algn="l">
              <a:spcBef>
                <a:spcPts val="1600"/>
              </a:spcBef>
              <a:spcAft>
                <a:spcPts val="1600"/>
              </a:spcAft>
              <a:buSzPts val="1800"/>
              <a:buChar char="●"/>
            </a:pPr>
            <a:r>
              <a:rPr b="1" lang="en"/>
              <a:t>C</a:t>
            </a:r>
            <a:r>
              <a:rPr b="1" lang="en"/>
              <a:t>reate-react-app </a:t>
            </a:r>
            <a:r>
              <a:rPr lang="en"/>
              <a:t>scaffold a basic React application with ease and will get you up and running in no time.</a:t>
            </a:r>
            <a:endParaRPr/>
          </a:p>
        </p:txBody>
      </p:sp>
      <p:sp>
        <p:nvSpPr>
          <p:cNvPr id="370" name="Google Shape;370;p56"/>
          <p:cNvSpPr txBox="1"/>
          <p:nvPr/>
        </p:nvSpPr>
        <p:spPr>
          <a:xfrm>
            <a:off x="1487250" y="3612650"/>
            <a:ext cx="6169500" cy="453600"/>
          </a:xfrm>
          <a:prstGeom prst="rect">
            <a:avLst/>
          </a:prstGeom>
          <a:solidFill>
            <a:srgbClr val="000000"/>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600">
                <a:solidFill>
                  <a:srgbClr val="00FF00"/>
                </a:solidFill>
              </a:rPr>
              <a:t>aamir@ap-linux:~$</a:t>
            </a:r>
            <a:r>
              <a:rPr b="1" lang="en" sz="1600">
                <a:solidFill>
                  <a:srgbClr val="FFFFFF"/>
                </a:solidFill>
              </a:rPr>
              <a:t> </a:t>
            </a:r>
            <a:r>
              <a:rPr b="1" lang="en" sz="1600">
                <a:solidFill>
                  <a:srgbClr val="FFFFFF"/>
                </a:solidFill>
              </a:rPr>
              <a:t>npm install create-react-app -g</a:t>
            </a:r>
            <a:endParaRPr sz="1200">
              <a:solidFill>
                <a:srgbClr val="FFFFFF"/>
              </a:solidFill>
            </a:endParaRPr>
          </a:p>
        </p:txBody>
      </p:sp>
      <p:sp>
        <p:nvSpPr>
          <p:cNvPr id="371" name="Google Shape;371;p56"/>
          <p:cNvSpPr txBox="1"/>
          <p:nvPr/>
        </p:nvSpPr>
        <p:spPr>
          <a:xfrm>
            <a:off x="330888" y="3153625"/>
            <a:ext cx="4322400" cy="35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solidFill>
                  <a:schemeClr val="dk2"/>
                </a:solidFill>
                <a:latin typeface="Roboto"/>
                <a:ea typeface="Roboto"/>
                <a:cs typeface="Roboto"/>
                <a:sym typeface="Roboto"/>
              </a:rPr>
              <a:t>To install create-react-app</a:t>
            </a:r>
            <a:endParaRPr b="1">
              <a:solidFill>
                <a:schemeClr val="dk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5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Setting up React</a:t>
            </a:r>
            <a:endParaRPr/>
          </a:p>
        </p:txBody>
      </p:sp>
      <p:sp>
        <p:nvSpPr>
          <p:cNvPr id="377" name="Google Shape;377;p57"/>
          <p:cNvSpPr txBox="1"/>
          <p:nvPr/>
        </p:nvSpPr>
        <p:spPr>
          <a:xfrm>
            <a:off x="1487250" y="1806050"/>
            <a:ext cx="6169500" cy="1769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00FF00"/>
                </a:solidFill>
              </a:rPr>
              <a:t>aamir@ap-linux:</a:t>
            </a:r>
            <a:r>
              <a:rPr b="1" lang="en" sz="1600">
                <a:solidFill>
                  <a:schemeClr val="accent1"/>
                </a:solidFill>
              </a:rPr>
              <a:t>~</a:t>
            </a:r>
            <a:r>
              <a:rPr b="1" lang="en" sz="1600">
                <a:solidFill>
                  <a:srgbClr val="00FF00"/>
                </a:solidFill>
              </a:rPr>
              <a:t>$</a:t>
            </a:r>
            <a:r>
              <a:rPr b="1" lang="en" sz="1600">
                <a:solidFill>
                  <a:srgbClr val="FFFFFF"/>
                </a:solidFill>
              </a:rPr>
              <a:t> npx create-react-app my-app</a:t>
            </a:r>
            <a:endParaRPr b="1" sz="1600">
              <a:solidFill>
                <a:srgbClr val="FFFFFF"/>
              </a:solidFill>
            </a:endParaRPr>
          </a:p>
          <a:p>
            <a:pPr indent="0" lvl="0" marL="0" rtl="0" algn="l">
              <a:lnSpc>
                <a:spcPct val="115000"/>
              </a:lnSpc>
              <a:spcBef>
                <a:spcPts val="0"/>
              </a:spcBef>
              <a:spcAft>
                <a:spcPts val="0"/>
              </a:spcAft>
              <a:buNone/>
            </a:pPr>
            <a:r>
              <a:t/>
            </a:r>
            <a:endParaRPr b="1" sz="1600">
              <a:solidFill>
                <a:srgbClr val="FFFFFF"/>
              </a:solidFill>
            </a:endParaRPr>
          </a:p>
          <a:p>
            <a:pPr indent="0" lvl="0" marL="0" rtl="0" algn="l">
              <a:lnSpc>
                <a:spcPct val="115000"/>
              </a:lnSpc>
              <a:spcBef>
                <a:spcPts val="0"/>
              </a:spcBef>
              <a:spcAft>
                <a:spcPts val="0"/>
              </a:spcAft>
              <a:buNone/>
            </a:pPr>
            <a:r>
              <a:rPr b="1" lang="en" sz="1600">
                <a:solidFill>
                  <a:srgbClr val="00FF00"/>
                </a:solidFill>
              </a:rPr>
              <a:t>aamir@ap-linux:</a:t>
            </a:r>
            <a:r>
              <a:rPr b="1" lang="en" sz="1600">
                <a:solidFill>
                  <a:schemeClr val="accent1"/>
                </a:solidFill>
              </a:rPr>
              <a:t>~</a:t>
            </a:r>
            <a:r>
              <a:rPr b="1" lang="en" sz="1600">
                <a:solidFill>
                  <a:srgbClr val="00FF00"/>
                </a:solidFill>
              </a:rPr>
              <a:t>$</a:t>
            </a:r>
            <a:r>
              <a:rPr b="1" lang="en" sz="1600">
                <a:solidFill>
                  <a:schemeClr val="dk1"/>
                </a:solidFill>
              </a:rPr>
              <a:t> cd my-app</a:t>
            </a:r>
            <a:endParaRPr b="1" sz="1600">
              <a:solidFill>
                <a:schemeClr val="dk1"/>
              </a:solidFill>
            </a:endParaRPr>
          </a:p>
          <a:p>
            <a:pPr indent="0" lvl="0" marL="0" rtl="0" algn="l">
              <a:lnSpc>
                <a:spcPct val="115000"/>
              </a:lnSpc>
              <a:spcBef>
                <a:spcPts val="0"/>
              </a:spcBef>
              <a:spcAft>
                <a:spcPts val="0"/>
              </a:spcAft>
              <a:buNone/>
            </a:pPr>
            <a:r>
              <a:t/>
            </a:r>
            <a:endParaRPr b="1" sz="1600">
              <a:solidFill>
                <a:schemeClr val="dk1"/>
              </a:solidFill>
            </a:endParaRPr>
          </a:p>
          <a:p>
            <a:pPr indent="0" lvl="0" marL="0" rtl="0" algn="l">
              <a:lnSpc>
                <a:spcPct val="115000"/>
              </a:lnSpc>
              <a:spcBef>
                <a:spcPts val="0"/>
              </a:spcBef>
              <a:spcAft>
                <a:spcPts val="0"/>
              </a:spcAft>
              <a:buNone/>
            </a:pPr>
            <a:r>
              <a:rPr b="1" lang="en" sz="1600">
                <a:solidFill>
                  <a:srgbClr val="00FF00"/>
                </a:solidFill>
              </a:rPr>
              <a:t>aamir@ap-linux:</a:t>
            </a:r>
            <a:r>
              <a:rPr b="1" lang="en" sz="1600">
                <a:solidFill>
                  <a:schemeClr val="accent1"/>
                </a:solidFill>
              </a:rPr>
              <a:t>~/my-app</a:t>
            </a:r>
            <a:r>
              <a:rPr b="1" lang="en" sz="1600">
                <a:solidFill>
                  <a:srgbClr val="00FF00"/>
                </a:solidFill>
              </a:rPr>
              <a:t>$</a:t>
            </a:r>
            <a:r>
              <a:rPr b="1" lang="en" sz="1600">
                <a:solidFill>
                  <a:schemeClr val="dk1"/>
                </a:solidFill>
              </a:rPr>
              <a:t> npm start</a:t>
            </a:r>
            <a:endParaRPr b="1" sz="1600">
              <a:solidFill>
                <a:schemeClr val="dk1"/>
              </a:solidFill>
            </a:endParaRPr>
          </a:p>
        </p:txBody>
      </p:sp>
      <p:sp>
        <p:nvSpPr>
          <p:cNvPr id="378" name="Google Shape;378;p57"/>
          <p:cNvSpPr txBox="1"/>
          <p:nvPr/>
        </p:nvSpPr>
        <p:spPr>
          <a:xfrm>
            <a:off x="330888" y="1324825"/>
            <a:ext cx="4322400" cy="35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solidFill>
                  <a:schemeClr val="dk2"/>
                </a:solidFill>
                <a:latin typeface="Roboto"/>
                <a:ea typeface="Roboto"/>
                <a:cs typeface="Roboto"/>
                <a:sym typeface="Roboto"/>
              </a:rPr>
              <a:t>To scaffold React application</a:t>
            </a:r>
            <a:endParaRPr b="1">
              <a:solidFill>
                <a:schemeClr val="dk2"/>
              </a:solidFill>
            </a:endParaRPr>
          </a:p>
        </p:txBody>
      </p:sp>
      <p:sp>
        <p:nvSpPr>
          <p:cNvPr id="379" name="Google Shape;379;p57"/>
          <p:cNvSpPr txBox="1"/>
          <p:nvPr/>
        </p:nvSpPr>
        <p:spPr>
          <a:xfrm>
            <a:off x="2210850" y="3839425"/>
            <a:ext cx="4722300" cy="686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2400">
                <a:solidFill>
                  <a:schemeClr val="dk2"/>
                </a:solidFill>
                <a:latin typeface="Roboto"/>
                <a:ea typeface="Roboto"/>
                <a:cs typeface="Roboto"/>
                <a:sym typeface="Roboto"/>
              </a:rPr>
              <a:t>http://localhost:3000</a:t>
            </a:r>
            <a:endParaRPr b="1" sz="2400">
              <a:solidFill>
                <a:schemeClr val="dk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58"/>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a:t>
            </a:r>
            <a:r>
              <a:rPr lang="en"/>
              <a:t>ur first React component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5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a:t>
            </a:r>
            <a:r>
              <a:rPr lang="en"/>
              <a:t>ur first React component</a:t>
            </a:r>
            <a:endParaRPr/>
          </a:p>
        </p:txBody>
      </p:sp>
      <p:sp>
        <p:nvSpPr>
          <p:cNvPr id="390" name="Google Shape;390;p59"/>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few types of component from which we will be working with following two type in this course</a:t>
            </a:r>
            <a:endParaRPr/>
          </a:p>
          <a:p>
            <a:pPr indent="-342900" lvl="1" marL="914400" rtl="0" algn="l">
              <a:spcBef>
                <a:spcPts val="1600"/>
              </a:spcBef>
              <a:spcAft>
                <a:spcPts val="0"/>
              </a:spcAft>
              <a:buSzPts val="1800"/>
              <a:buChar char="○"/>
            </a:pPr>
            <a:r>
              <a:rPr lang="en" sz="1800"/>
              <a:t>Class based Component</a:t>
            </a:r>
            <a:endParaRPr sz="1800"/>
          </a:p>
          <a:p>
            <a:pPr indent="-342900" lvl="1" marL="914400" rtl="0" algn="l">
              <a:spcBef>
                <a:spcPts val="1600"/>
              </a:spcBef>
              <a:spcAft>
                <a:spcPts val="1600"/>
              </a:spcAft>
              <a:buSzPts val="1800"/>
              <a:buChar char="○"/>
            </a:pPr>
            <a:r>
              <a:rPr lang="en" sz="1800"/>
              <a:t>Function based Component</a:t>
            </a:r>
            <a:endParaRPr sz="18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6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based Component</a:t>
            </a:r>
            <a:endParaRPr/>
          </a:p>
        </p:txBody>
      </p:sp>
      <p:sp>
        <p:nvSpPr>
          <p:cNvPr id="396" name="Google Shape;396;p60"/>
          <p:cNvSpPr txBox="1"/>
          <p:nvPr/>
        </p:nvSpPr>
        <p:spPr>
          <a:xfrm>
            <a:off x="982450" y="1326000"/>
            <a:ext cx="6885600" cy="36018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CC99CD"/>
                </a:solidFill>
                <a:latin typeface="Courier New"/>
                <a:ea typeface="Courier New"/>
                <a:cs typeface="Courier New"/>
                <a:sym typeface="Courier New"/>
              </a:rPr>
              <a:t>class</a:t>
            </a:r>
            <a:r>
              <a:rPr b="1" lang="en" sz="1500">
                <a:solidFill>
                  <a:srgbClr val="FFFFFF"/>
                </a:solidFill>
                <a:latin typeface="Courier New"/>
                <a:ea typeface="Courier New"/>
                <a:cs typeface="Courier New"/>
                <a:sym typeface="Courier New"/>
              </a:rPr>
              <a:t> </a:t>
            </a:r>
            <a:r>
              <a:rPr b="1" lang="en" sz="1500">
                <a:solidFill>
                  <a:srgbClr val="F8C555"/>
                </a:solidFill>
                <a:latin typeface="Courier New"/>
                <a:ea typeface="Courier New"/>
                <a:cs typeface="Courier New"/>
                <a:sym typeface="Courier New"/>
              </a:rPr>
              <a:t>MyComponent</a:t>
            </a:r>
            <a:r>
              <a:rPr b="1" lang="en" sz="1500">
                <a:solidFill>
                  <a:srgbClr val="FFFFFF"/>
                </a:solidFill>
                <a:latin typeface="Courier New"/>
                <a:ea typeface="Courier New"/>
                <a:cs typeface="Courier New"/>
                <a:sym typeface="Courier New"/>
              </a:rPr>
              <a:t> </a:t>
            </a:r>
            <a:r>
              <a:rPr b="1" lang="en" sz="1500">
                <a:solidFill>
                  <a:srgbClr val="CC99CD"/>
                </a:solidFill>
                <a:latin typeface="Courier New"/>
                <a:ea typeface="Courier New"/>
                <a:cs typeface="Courier New"/>
                <a:sym typeface="Courier New"/>
              </a:rPr>
              <a:t>extends</a:t>
            </a:r>
            <a:r>
              <a:rPr b="1" lang="en" sz="1500">
                <a:solidFill>
                  <a:srgbClr val="FFFFFF"/>
                </a:solidFill>
                <a:latin typeface="Courier New"/>
                <a:ea typeface="Courier New"/>
                <a:cs typeface="Courier New"/>
                <a:sym typeface="Courier New"/>
              </a:rPr>
              <a:t> </a:t>
            </a:r>
            <a:r>
              <a:rPr b="1" lang="en" sz="1500">
                <a:solidFill>
                  <a:srgbClr val="F8C555"/>
                </a:solidFill>
                <a:latin typeface="Courier New"/>
                <a:ea typeface="Courier New"/>
                <a:cs typeface="Courier New"/>
                <a:sym typeface="Courier New"/>
              </a:rPr>
              <a:t>React</a:t>
            </a:r>
            <a:r>
              <a:rPr b="1" lang="en" sz="1500">
                <a:solidFill>
                  <a:srgbClr val="CCCCCC"/>
                </a:solidFill>
                <a:latin typeface="Courier New"/>
                <a:ea typeface="Courier New"/>
                <a:cs typeface="Courier New"/>
                <a:sym typeface="Courier New"/>
              </a:rPr>
              <a:t>.</a:t>
            </a:r>
            <a:r>
              <a:rPr b="1" lang="en" sz="1500">
                <a:solidFill>
                  <a:srgbClr val="F8C555"/>
                </a:solidFill>
                <a:latin typeface="Courier New"/>
                <a:ea typeface="Courier New"/>
                <a:cs typeface="Courier New"/>
                <a:sym typeface="Courier New"/>
              </a:rPr>
              <a:t>Component</a:t>
            </a:r>
            <a:r>
              <a:rPr b="1" lang="en" sz="1500">
                <a:solidFill>
                  <a:srgbClr val="FFFFFF"/>
                </a:solidFill>
                <a:latin typeface="Courier New"/>
                <a:ea typeface="Courier New"/>
                <a:cs typeface="Courier New"/>
                <a:sym typeface="Courier New"/>
              </a:rPr>
              <a:t> </a:t>
            </a:r>
            <a:r>
              <a:rPr b="1" lang="en" sz="1500">
                <a:solidFill>
                  <a:srgbClr val="CCCCCC"/>
                </a:solidFill>
                <a:latin typeface="Courier New"/>
                <a:ea typeface="Courier New"/>
                <a:cs typeface="Courier New"/>
                <a:sym typeface="Courier New"/>
              </a:rPr>
              <a:t>{</a:t>
            </a:r>
            <a:endParaRPr b="1" sz="15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500">
                <a:solidFill>
                  <a:srgbClr val="FFFFFF"/>
                </a:solidFill>
                <a:latin typeface="Courier New"/>
                <a:ea typeface="Courier New"/>
                <a:cs typeface="Courier New"/>
                <a:sym typeface="Courier New"/>
              </a:rPr>
              <a:t>  </a:t>
            </a:r>
            <a:r>
              <a:rPr b="1" lang="en" sz="1500">
                <a:solidFill>
                  <a:srgbClr val="F08D49"/>
                </a:solidFill>
                <a:latin typeface="Courier New"/>
                <a:ea typeface="Courier New"/>
                <a:cs typeface="Courier New"/>
                <a:sym typeface="Courier New"/>
              </a:rPr>
              <a:t>render</a:t>
            </a:r>
            <a:r>
              <a:rPr b="1" lang="en" sz="1500">
                <a:solidFill>
                  <a:srgbClr val="CCCCCC"/>
                </a:solidFill>
                <a:latin typeface="Courier New"/>
                <a:ea typeface="Courier New"/>
                <a:cs typeface="Courier New"/>
                <a:sym typeface="Courier New"/>
              </a:rPr>
              <a:t>()</a:t>
            </a:r>
            <a:r>
              <a:rPr b="1" lang="en" sz="1500">
                <a:solidFill>
                  <a:srgbClr val="FFFFFF"/>
                </a:solidFill>
                <a:latin typeface="Courier New"/>
                <a:ea typeface="Courier New"/>
                <a:cs typeface="Courier New"/>
                <a:sym typeface="Courier New"/>
              </a:rPr>
              <a:t> </a:t>
            </a:r>
            <a:r>
              <a:rPr b="1" lang="en" sz="1500">
                <a:solidFill>
                  <a:srgbClr val="CCCCCC"/>
                </a:solidFill>
                <a:latin typeface="Courier New"/>
                <a:ea typeface="Courier New"/>
                <a:cs typeface="Courier New"/>
                <a:sym typeface="Courier New"/>
              </a:rPr>
              <a:t>{</a:t>
            </a:r>
            <a:endParaRPr b="1" sz="15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500">
                <a:solidFill>
                  <a:srgbClr val="FFFFFF"/>
                </a:solidFill>
                <a:latin typeface="Courier New"/>
                <a:ea typeface="Courier New"/>
                <a:cs typeface="Courier New"/>
                <a:sym typeface="Courier New"/>
              </a:rPr>
              <a:t>    </a:t>
            </a:r>
            <a:r>
              <a:rPr b="1" lang="en" sz="1500">
                <a:solidFill>
                  <a:srgbClr val="CC99CD"/>
                </a:solidFill>
                <a:latin typeface="Courier New"/>
                <a:ea typeface="Courier New"/>
                <a:cs typeface="Courier New"/>
                <a:sym typeface="Courier New"/>
              </a:rPr>
              <a:t>return</a:t>
            </a:r>
            <a:r>
              <a:rPr b="1" lang="en" sz="1500">
                <a:solidFill>
                  <a:srgbClr val="FFFFFF"/>
                </a:solidFill>
                <a:latin typeface="Courier New"/>
                <a:ea typeface="Courier New"/>
                <a:cs typeface="Courier New"/>
                <a:sym typeface="Courier New"/>
              </a:rPr>
              <a:t> </a:t>
            </a:r>
            <a:r>
              <a:rPr b="1" lang="en" sz="1500">
                <a:solidFill>
                  <a:srgbClr val="CCCCCC"/>
                </a:solidFill>
                <a:latin typeface="Courier New"/>
                <a:ea typeface="Courier New"/>
                <a:cs typeface="Courier New"/>
                <a:sym typeface="Courier New"/>
              </a:rPr>
              <a:t>(</a:t>
            </a:r>
            <a:endParaRPr b="1" sz="15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500">
                <a:solidFill>
                  <a:srgbClr val="FFFFFF"/>
                </a:solidFill>
                <a:latin typeface="Courier New"/>
                <a:ea typeface="Courier New"/>
                <a:cs typeface="Courier New"/>
                <a:sym typeface="Courier New"/>
              </a:rPr>
              <a:t>      </a:t>
            </a:r>
            <a:r>
              <a:rPr b="1" lang="en" sz="1500">
                <a:solidFill>
                  <a:srgbClr val="67CDCC"/>
                </a:solidFill>
                <a:latin typeface="Courier New"/>
                <a:ea typeface="Courier New"/>
                <a:cs typeface="Courier New"/>
                <a:sym typeface="Courier New"/>
              </a:rPr>
              <a:t>&lt;</a:t>
            </a:r>
            <a:r>
              <a:rPr b="1" lang="en" sz="1500">
                <a:solidFill>
                  <a:srgbClr val="FFFFFF"/>
                </a:solidFill>
                <a:latin typeface="Courier New"/>
                <a:ea typeface="Courier New"/>
                <a:cs typeface="Courier New"/>
                <a:sym typeface="Courier New"/>
              </a:rPr>
              <a:t>div</a:t>
            </a:r>
            <a:r>
              <a:rPr b="1" lang="en" sz="1500">
                <a:solidFill>
                  <a:srgbClr val="67CDCC"/>
                </a:solidFill>
                <a:latin typeface="Courier New"/>
                <a:ea typeface="Courier New"/>
                <a:cs typeface="Courier New"/>
                <a:sym typeface="Courier New"/>
              </a:rPr>
              <a:t>&gt;</a:t>
            </a:r>
            <a:endParaRPr b="1" sz="1500">
              <a:solidFill>
                <a:srgbClr val="67CDCC"/>
              </a:solidFill>
              <a:latin typeface="Courier New"/>
              <a:ea typeface="Courier New"/>
              <a:cs typeface="Courier New"/>
              <a:sym typeface="Courier New"/>
            </a:endParaRPr>
          </a:p>
          <a:p>
            <a:pPr indent="457200" lvl="0" marL="914400" rtl="0" algn="l">
              <a:spcBef>
                <a:spcPts val="0"/>
              </a:spcBef>
              <a:spcAft>
                <a:spcPts val="0"/>
              </a:spcAft>
              <a:buNone/>
            </a:pPr>
            <a:r>
              <a:rPr b="1" lang="en" sz="1500">
                <a:solidFill>
                  <a:srgbClr val="CC99CD"/>
                </a:solidFill>
                <a:latin typeface="Courier New"/>
                <a:ea typeface="Courier New"/>
                <a:cs typeface="Courier New"/>
                <a:sym typeface="Courier New"/>
              </a:rPr>
              <a:t>&lt;h1&gt;</a:t>
            </a:r>
            <a:r>
              <a:rPr b="1" lang="en" sz="1500">
                <a:solidFill>
                  <a:srgbClr val="F8C555"/>
                </a:solidFill>
                <a:latin typeface="Courier New"/>
                <a:ea typeface="Courier New"/>
                <a:cs typeface="Courier New"/>
                <a:sym typeface="Courier New"/>
              </a:rPr>
              <a:t> </a:t>
            </a:r>
            <a:r>
              <a:rPr b="1" lang="en" sz="1500">
                <a:solidFill>
                  <a:srgbClr val="F8C555"/>
                </a:solidFill>
                <a:latin typeface="Courier New"/>
                <a:ea typeface="Courier New"/>
                <a:cs typeface="Courier New"/>
                <a:sym typeface="Courier New"/>
              </a:rPr>
              <a:t>Hello world </a:t>
            </a:r>
            <a:r>
              <a:rPr b="1" lang="en" sz="1500">
                <a:solidFill>
                  <a:srgbClr val="CC99CD"/>
                </a:solidFill>
                <a:latin typeface="Courier New"/>
                <a:ea typeface="Courier New"/>
                <a:cs typeface="Courier New"/>
                <a:sym typeface="Courier New"/>
              </a:rPr>
              <a:t>&lt;/h1&gt;</a:t>
            </a:r>
            <a:endParaRPr b="1" sz="1500">
              <a:solidFill>
                <a:srgbClr val="CC99CD"/>
              </a:solidFill>
              <a:latin typeface="Courier New"/>
              <a:ea typeface="Courier New"/>
              <a:cs typeface="Courier New"/>
              <a:sym typeface="Courier New"/>
            </a:endParaRPr>
          </a:p>
          <a:p>
            <a:pPr indent="0" lvl="0" marL="457200" rtl="0" algn="l">
              <a:spcBef>
                <a:spcPts val="0"/>
              </a:spcBef>
              <a:spcAft>
                <a:spcPts val="0"/>
              </a:spcAft>
              <a:buNone/>
            </a:pPr>
            <a:r>
              <a:rPr b="1" lang="en" sz="1500">
                <a:solidFill>
                  <a:srgbClr val="67CDCC"/>
                </a:solidFill>
                <a:latin typeface="Courier New"/>
                <a:ea typeface="Courier New"/>
                <a:cs typeface="Courier New"/>
                <a:sym typeface="Courier New"/>
              </a:rPr>
              <a:t>  </a:t>
            </a:r>
            <a:r>
              <a:rPr b="1" lang="en" sz="1500">
                <a:solidFill>
                  <a:srgbClr val="67CDCC"/>
                </a:solidFill>
                <a:latin typeface="Courier New"/>
                <a:ea typeface="Courier New"/>
                <a:cs typeface="Courier New"/>
                <a:sym typeface="Courier New"/>
              </a:rPr>
              <a:t>&lt;/</a:t>
            </a:r>
            <a:r>
              <a:rPr b="1" lang="en" sz="1500">
                <a:solidFill>
                  <a:srgbClr val="FFFFFF"/>
                </a:solidFill>
                <a:latin typeface="Courier New"/>
                <a:ea typeface="Courier New"/>
                <a:cs typeface="Courier New"/>
                <a:sym typeface="Courier New"/>
              </a:rPr>
              <a:t>div</a:t>
            </a:r>
            <a:r>
              <a:rPr b="1" lang="en" sz="1500">
                <a:solidFill>
                  <a:srgbClr val="67CDCC"/>
                </a:solidFill>
                <a:latin typeface="Courier New"/>
                <a:ea typeface="Courier New"/>
                <a:cs typeface="Courier New"/>
                <a:sym typeface="Courier New"/>
              </a:rPr>
              <a:t>&gt;</a:t>
            </a:r>
            <a:endParaRPr b="1" sz="15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500">
                <a:solidFill>
                  <a:srgbClr val="FFFFFF"/>
                </a:solidFill>
                <a:latin typeface="Courier New"/>
                <a:ea typeface="Courier New"/>
                <a:cs typeface="Courier New"/>
                <a:sym typeface="Courier New"/>
              </a:rPr>
              <a:t>    </a:t>
            </a:r>
            <a:r>
              <a:rPr b="1" lang="en" sz="1500">
                <a:solidFill>
                  <a:srgbClr val="CCCCCC"/>
                </a:solidFill>
                <a:latin typeface="Courier New"/>
                <a:ea typeface="Courier New"/>
                <a:cs typeface="Courier New"/>
                <a:sym typeface="Courier New"/>
              </a:rPr>
              <a:t>)</a:t>
            </a:r>
            <a:endParaRPr b="1" sz="15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500">
                <a:solidFill>
                  <a:srgbClr val="FFFFFF"/>
                </a:solidFill>
                <a:latin typeface="Courier New"/>
                <a:ea typeface="Courier New"/>
                <a:cs typeface="Courier New"/>
                <a:sym typeface="Courier New"/>
              </a:rPr>
              <a:t>  </a:t>
            </a:r>
            <a:r>
              <a:rPr b="1" lang="en" sz="1500">
                <a:solidFill>
                  <a:srgbClr val="CCCCCC"/>
                </a:solidFill>
                <a:latin typeface="Courier New"/>
                <a:ea typeface="Courier New"/>
                <a:cs typeface="Courier New"/>
                <a:sym typeface="Courier New"/>
              </a:rPr>
              <a:t>}</a:t>
            </a:r>
            <a:endParaRPr b="1" sz="1500">
              <a:solidFill>
                <a:srgbClr val="FFFFFF"/>
              </a:solidFill>
              <a:latin typeface="Courier New"/>
              <a:ea typeface="Courier New"/>
              <a:cs typeface="Courier New"/>
              <a:sym typeface="Courier New"/>
            </a:endParaRPr>
          </a:p>
          <a:p>
            <a:pPr indent="0" lvl="0" marL="0" rtl="0" algn="l">
              <a:lnSpc>
                <a:spcPct val="140000"/>
              </a:lnSpc>
              <a:spcBef>
                <a:spcPts val="0"/>
              </a:spcBef>
              <a:spcAft>
                <a:spcPts val="0"/>
              </a:spcAft>
              <a:buNone/>
            </a:pPr>
            <a:r>
              <a:rPr b="1" lang="en" sz="1500">
                <a:solidFill>
                  <a:srgbClr val="CCCCCC"/>
                </a:solidFill>
                <a:latin typeface="Courier New"/>
                <a:ea typeface="Courier New"/>
                <a:cs typeface="Courier New"/>
                <a:sym typeface="Courier New"/>
              </a:rPr>
              <a:t>}</a:t>
            </a:r>
            <a:endParaRPr b="1" sz="1500">
              <a:solidFill>
                <a:srgbClr val="CCCCCC"/>
              </a:solidFill>
              <a:latin typeface="Courier New"/>
              <a:ea typeface="Courier New"/>
              <a:cs typeface="Courier New"/>
              <a:sym typeface="Courier New"/>
            </a:endParaRPr>
          </a:p>
          <a:p>
            <a:pPr indent="0" lvl="0" marL="0" rtl="0" algn="l">
              <a:lnSpc>
                <a:spcPct val="140000"/>
              </a:lnSpc>
              <a:spcBef>
                <a:spcPts val="0"/>
              </a:spcBef>
              <a:spcAft>
                <a:spcPts val="0"/>
              </a:spcAft>
              <a:buNone/>
            </a:pPr>
            <a:r>
              <a:rPr lang="en" sz="1500">
                <a:solidFill>
                  <a:srgbClr val="FFFFFF"/>
                </a:solidFill>
                <a:latin typeface="Courier New"/>
                <a:ea typeface="Courier New"/>
                <a:cs typeface="Courier New"/>
                <a:sym typeface="Courier New"/>
              </a:rPr>
              <a:t>ReactDOM</a:t>
            </a:r>
            <a:r>
              <a:rPr lang="en" sz="1500">
                <a:solidFill>
                  <a:srgbClr val="CCCCCC"/>
                </a:solidFill>
                <a:latin typeface="Courier New"/>
                <a:ea typeface="Courier New"/>
                <a:cs typeface="Courier New"/>
                <a:sym typeface="Courier New"/>
              </a:rPr>
              <a:t>.</a:t>
            </a:r>
            <a:r>
              <a:rPr lang="en" sz="1500">
                <a:solidFill>
                  <a:srgbClr val="F08D49"/>
                </a:solidFill>
                <a:latin typeface="Courier New"/>
                <a:ea typeface="Courier New"/>
                <a:cs typeface="Courier New"/>
                <a:sym typeface="Courier New"/>
              </a:rPr>
              <a:t>render</a:t>
            </a:r>
            <a:r>
              <a:rPr lang="en" sz="1500">
                <a:solidFill>
                  <a:srgbClr val="CCCCCC"/>
                </a:solidFill>
                <a:latin typeface="Courier New"/>
                <a:ea typeface="Courier New"/>
                <a:cs typeface="Courier New"/>
                <a:sym typeface="Courier New"/>
              </a:rPr>
              <a:t>(</a:t>
            </a:r>
            <a:endParaRPr sz="1500">
              <a:solidFill>
                <a:srgbClr val="CCCCCC"/>
              </a:solidFill>
              <a:latin typeface="Courier New"/>
              <a:ea typeface="Courier New"/>
              <a:cs typeface="Courier New"/>
              <a:sym typeface="Courier New"/>
            </a:endParaRPr>
          </a:p>
          <a:p>
            <a:pPr indent="457200" lvl="0" marL="0" rtl="0" algn="l">
              <a:lnSpc>
                <a:spcPct val="140000"/>
              </a:lnSpc>
              <a:spcBef>
                <a:spcPts val="0"/>
              </a:spcBef>
              <a:spcAft>
                <a:spcPts val="0"/>
              </a:spcAft>
              <a:buNone/>
            </a:pPr>
            <a:r>
              <a:rPr lang="en" sz="1500">
                <a:solidFill>
                  <a:srgbClr val="67CDCC"/>
                </a:solidFill>
                <a:latin typeface="Courier New"/>
                <a:ea typeface="Courier New"/>
                <a:cs typeface="Courier New"/>
                <a:sym typeface="Courier New"/>
              </a:rPr>
              <a:t>&lt;</a:t>
            </a:r>
            <a:r>
              <a:rPr b="1" lang="en" sz="1500">
                <a:solidFill>
                  <a:srgbClr val="F8C555"/>
                </a:solidFill>
                <a:latin typeface="Courier New"/>
                <a:ea typeface="Courier New"/>
                <a:cs typeface="Courier New"/>
                <a:sym typeface="Courier New"/>
              </a:rPr>
              <a:t>MyComponent</a:t>
            </a:r>
            <a:r>
              <a:rPr lang="en" sz="1500">
                <a:solidFill>
                  <a:srgbClr val="FFFFFF"/>
                </a:solidFill>
                <a:latin typeface="Courier New"/>
                <a:ea typeface="Courier New"/>
                <a:cs typeface="Courier New"/>
                <a:sym typeface="Courier New"/>
              </a:rPr>
              <a:t> </a:t>
            </a:r>
            <a:r>
              <a:rPr lang="en" sz="1500">
                <a:solidFill>
                  <a:srgbClr val="67CDCC"/>
                </a:solidFill>
                <a:latin typeface="Courier New"/>
                <a:ea typeface="Courier New"/>
                <a:cs typeface="Courier New"/>
                <a:sym typeface="Courier New"/>
              </a:rPr>
              <a:t>/&gt;</a:t>
            </a:r>
            <a:r>
              <a:rPr lang="en" sz="1500">
                <a:solidFill>
                  <a:srgbClr val="CCCCCC"/>
                </a:solidFill>
                <a:latin typeface="Courier New"/>
                <a:ea typeface="Courier New"/>
                <a:cs typeface="Courier New"/>
                <a:sym typeface="Courier New"/>
              </a:rPr>
              <a:t>,</a:t>
            </a:r>
            <a:r>
              <a:rPr lang="en" sz="1500">
                <a:solidFill>
                  <a:srgbClr val="FFFFFF"/>
                </a:solidFill>
                <a:latin typeface="Courier New"/>
                <a:ea typeface="Courier New"/>
                <a:cs typeface="Courier New"/>
                <a:sym typeface="Courier New"/>
              </a:rPr>
              <a:t> </a:t>
            </a:r>
            <a:endParaRPr sz="1500">
              <a:solidFill>
                <a:srgbClr val="FFFFFF"/>
              </a:solidFill>
              <a:latin typeface="Courier New"/>
              <a:ea typeface="Courier New"/>
              <a:cs typeface="Courier New"/>
              <a:sym typeface="Courier New"/>
            </a:endParaRPr>
          </a:p>
          <a:p>
            <a:pPr indent="457200" lvl="0" marL="0" rtl="0" algn="l">
              <a:lnSpc>
                <a:spcPct val="140000"/>
              </a:lnSpc>
              <a:spcBef>
                <a:spcPts val="0"/>
              </a:spcBef>
              <a:spcAft>
                <a:spcPts val="0"/>
              </a:spcAft>
              <a:buNone/>
            </a:pPr>
            <a:r>
              <a:rPr lang="en" sz="1500">
                <a:solidFill>
                  <a:srgbClr val="FFFFFF"/>
                </a:solidFill>
                <a:latin typeface="Courier New"/>
                <a:ea typeface="Courier New"/>
                <a:cs typeface="Courier New"/>
                <a:sym typeface="Courier New"/>
              </a:rPr>
              <a:t>document</a:t>
            </a:r>
            <a:r>
              <a:rPr lang="en" sz="1500">
                <a:solidFill>
                  <a:srgbClr val="CCCCCC"/>
                </a:solidFill>
                <a:latin typeface="Courier New"/>
                <a:ea typeface="Courier New"/>
                <a:cs typeface="Courier New"/>
                <a:sym typeface="Courier New"/>
              </a:rPr>
              <a:t>.</a:t>
            </a:r>
            <a:r>
              <a:rPr lang="en" sz="1500">
                <a:solidFill>
                  <a:srgbClr val="F08D49"/>
                </a:solidFill>
                <a:latin typeface="Courier New"/>
                <a:ea typeface="Courier New"/>
                <a:cs typeface="Courier New"/>
                <a:sym typeface="Courier New"/>
              </a:rPr>
              <a:t>getElementById</a:t>
            </a:r>
            <a:r>
              <a:rPr lang="en" sz="1500">
                <a:solidFill>
                  <a:srgbClr val="CCCCCC"/>
                </a:solidFill>
                <a:latin typeface="Courier New"/>
                <a:ea typeface="Courier New"/>
                <a:cs typeface="Courier New"/>
                <a:sym typeface="Courier New"/>
              </a:rPr>
              <a:t>(</a:t>
            </a:r>
            <a:r>
              <a:rPr lang="en" sz="1500">
                <a:solidFill>
                  <a:srgbClr val="7EC699"/>
                </a:solidFill>
                <a:latin typeface="Courier New"/>
                <a:ea typeface="Courier New"/>
                <a:cs typeface="Courier New"/>
                <a:sym typeface="Courier New"/>
              </a:rPr>
              <a:t>‘root’</a:t>
            </a:r>
            <a:r>
              <a:rPr lang="en" sz="1500">
                <a:solidFill>
                  <a:srgbClr val="CCCCCC"/>
                </a:solidFill>
                <a:latin typeface="Courier New"/>
                <a:ea typeface="Courier New"/>
                <a:cs typeface="Courier New"/>
                <a:sym typeface="Courier New"/>
              </a:rPr>
              <a:t>)</a:t>
            </a:r>
            <a:endParaRPr sz="1500">
              <a:solidFill>
                <a:srgbClr val="CCCCCC"/>
              </a:solidFill>
              <a:latin typeface="Courier New"/>
              <a:ea typeface="Courier New"/>
              <a:cs typeface="Courier New"/>
              <a:sym typeface="Courier New"/>
            </a:endParaRPr>
          </a:p>
          <a:p>
            <a:pPr indent="457200" lvl="0" marL="0" rtl="0" algn="l">
              <a:lnSpc>
                <a:spcPct val="140000"/>
              </a:lnSpc>
              <a:spcBef>
                <a:spcPts val="0"/>
              </a:spcBef>
              <a:spcAft>
                <a:spcPts val="0"/>
              </a:spcAft>
              <a:buNone/>
            </a:pPr>
            <a:r>
              <a:rPr lang="en" sz="1500">
                <a:solidFill>
                  <a:srgbClr val="CCCCCC"/>
                </a:solidFill>
                <a:latin typeface="Courier New"/>
                <a:ea typeface="Courier New"/>
                <a:cs typeface="Courier New"/>
                <a:sym typeface="Courier New"/>
              </a:rPr>
              <a:t>)</a:t>
            </a:r>
            <a:endParaRPr b="1" sz="1500">
              <a:solidFill>
                <a:srgbClr val="CCCCCC"/>
              </a:solidFill>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6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Functional based</a:t>
            </a:r>
            <a:r>
              <a:rPr lang="en"/>
              <a:t> Component</a:t>
            </a:r>
            <a:endParaRPr/>
          </a:p>
        </p:txBody>
      </p:sp>
      <p:sp>
        <p:nvSpPr>
          <p:cNvPr id="402" name="Google Shape;402;p61"/>
          <p:cNvSpPr txBox="1"/>
          <p:nvPr/>
        </p:nvSpPr>
        <p:spPr>
          <a:xfrm>
            <a:off x="545000" y="1398800"/>
            <a:ext cx="8211000" cy="35391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CC99CD"/>
                </a:solidFill>
                <a:latin typeface="Courier New"/>
                <a:ea typeface="Courier New"/>
                <a:cs typeface="Courier New"/>
                <a:sym typeface="Courier New"/>
              </a:rPr>
              <a:t>function</a:t>
            </a:r>
            <a:r>
              <a:rPr b="1" lang="en" sz="1600">
                <a:solidFill>
                  <a:srgbClr val="FFFFFF"/>
                </a:solidFill>
                <a:latin typeface="Courier New"/>
                <a:ea typeface="Courier New"/>
                <a:cs typeface="Courier New"/>
                <a:sym typeface="Courier New"/>
              </a:rPr>
              <a:t> </a:t>
            </a:r>
            <a:r>
              <a:rPr b="1" lang="en" sz="1600">
                <a:solidFill>
                  <a:srgbClr val="F8C555"/>
                </a:solidFill>
                <a:latin typeface="Courier New"/>
                <a:ea typeface="Courier New"/>
                <a:cs typeface="Courier New"/>
                <a:sym typeface="Courier New"/>
              </a:rPr>
              <a:t>MyComponent</a:t>
            </a:r>
            <a:r>
              <a:rPr b="1" lang="en" sz="1600">
                <a:solidFill>
                  <a:srgbClr val="FFFFFF"/>
                </a:solidFill>
                <a:latin typeface="Courier New"/>
                <a:ea typeface="Courier New"/>
                <a:cs typeface="Courier New"/>
                <a:sym typeface="Courier New"/>
              </a:rPr>
              <a:t> </a:t>
            </a:r>
            <a:r>
              <a:rPr b="1" lang="en" sz="1600">
                <a:solidFill>
                  <a:srgbClr val="CC99CD"/>
                </a:solidFill>
                <a:latin typeface="Courier New"/>
                <a:ea typeface="Courier New"/>
                <a:cs typeface="Courier New"/>
                <a:sym typeface="Courier New"/>
              </a:rPr>
              <a:t>()</a:t>
            </a:r>
            <a:r>
              <a:rPr b="1" lang="en" sz="1600">
                <a:solidFill>
                  <a:srgbClr val="FFFFFF"/>
                </a:solidFill>
                <a:latin typeface="Courier New"/>
                <a:ea typeface="Courier New"/>
                <a:cs typeface="Courier New"/>
                <a:sym typeface="Courier New"/>
              </a:rPr>
              <a:t> </a:t>
            </a:r>
            <a:r>
              <a:rPr b="1" lang="en" sz="1600">
                <a:solidFill>
                  <a:srgbClr val="CCCCCC"/>
                </a:solidFill>
                <a:latin typeface="Courier New"/>
                <a:ea typeface="Courier New"/>
                <a:cs typeface="Courier New"/>
                <a:sym typeface="Courier New"/>
              </a:rPr>
              <a:t>{</a:t>
            </a:r>
            <a:endParaRPr b="1" sz="16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600">
                <a:solidFill>
                  <a:srgbClr val="FFFFFF"/>
                </a:solidFill>
                <a:latin typeface="Courier New"/>
                <a:ea typeface="Courier New"/>
                <a:cs typeface="Courier New"/>
                <a:sym typeface="Courier New"/>
              </a:rPr>
              <a:t>    </a:t>
            </a:r>
            <a:r>
              <a:rPr b="1" lang="en" sz="1600">
                <a:solidFill>
                  <a:srgbClr val="CC99CD"/>
                </a:solidFill>
                <a:latin typeface="Courier New"/>
                <a:ea typeface="Courier New"/>
                <a:cs typeface="Courier New"/>
                <a:sym typeface="Courier New"/>
              </a:rPr>
              <a:t>return</a:t>
            </a:r>
            <a:r>
              <a:rPr b="1" lang="en" sz="1600">
                <a:solidFill>
                  <a:srgbClr val="FFFFFF"/>
                </a:solidFill>
                <a:latin typeface="Courier New"/>
                <a:ea typeface="Courier New"/>
                <a:cs typeface="Courier New"/>
                <a:sym typeface="Courier New"/>
              </a:rPr>
              <a:t> </a:t>
            </a:r>
            <a:r>
              <a:rPr b="1" lang="en" sz="1600">
                <a:solidFill>
                  <a:srgbClr val="CCCCCC"/>
                </a:solidFill>
                <a:latin typeface="Courier New"/>
                <a:ea typeface="Courier New"/>
                <a:cs typeface="Courier New"/>
                <a:sym typeface="Courier New"/>
              </a:rPr>
              <a:t>(</a:t>
            </a:r>
            <a:endParaRPr b="1" sz="16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600">
                <a:solidFill>
                  <a:srgbClr val="FFFFFF"/>
                </a:solidFill>
                <a:latin typeface="Courier New"/>
                <a:ea typeface="Courier New"/>
                <a:cs typeface="Courier New"/>
                <a:sym typeface="Courier New"/>
              </a:rPr>
              <a:t>      </a:t>
            </a:r>
            <a:r>
              <a:rPr b="1" lang="en" sz="1600">
                <a:solidFill>
                  <a:srgbClr val="67CDCC"/>
                </a:solidFill>
                <a:latin typeface="Courier New"/>
                <a:ea typeface="Courier New"/>
                <a:cs typeface="Courier New"/>
                <a:sym typeface="Courier New"/>
              </a:rPr>
              <a:t>&lt;</a:t>
            </a:r>
            <a:r>
              <a:rPr b="1" lang="en" sz="1600">
                <a:solidFill>
                  <a:srgbClr val="FFFFFF"/>
                </a:solidFill>
                <a:latin typeface="Courier New"/>
                <a:ea typeface="Courier New"/>
                <a:cs typeface="Courier New"/>
                <a:sym typeface="Courier New"/>
              </a:rPr>
              <a:t>div</a:t>
            </a:r>
            <a:r>
              <a:rPr b="1" lang="en" sz="1600">
                <a:solidFill>
                  <a:srgbClr val="67CDCC"/>
                </a:solidFill>
                <a:latin typeface="Courier New"/>
                <a:ea typeface="Courier New"/>
                <a:cs typeface="Courier New"/>
                <a:sym typeface="Courier New"/>
              </a:rPr>
              <a:t>&gt;</a:t>
            </a:r>
            <a:endParaRPr b="1" sz="1600">
              <a:solidFill>
                <a:srgbClr val="67CDCC"/>
              </a:solidFill>
              <a:latin typeface="Courier New"/>
              <a:ea typeface="Courier New"/>
              <a:cs typeface="Courier New"/>
              <a:sym typeface="Courier New"/>
            </a:endParaRPr>
          </a:p>
          <a:p>
            <a:pPr indent="457200" lvl="0" marL="914400" rtl="0" algn="l">
              <a:spcBef>
                <a:spcPts val="0"/>
              </a:spcBef>
              <a:spcAft>
                <a:spcPts val="0"/>
              </a:spcAft>
              <a:buNone/>
            </a:pPr>
            <a:r>
              <a:rPr b="1" lang="en" sz="1500">
                <a:solidFill>
                  <a:srgbClr val="CC99CD"/>
                </a:solidFill>
                <a:latin typeface="Courier New"/>
                <a:ea typeface="Courier New"/>
                <a:cs typeface="Courier New"/>
                <a:sym typeface="Courier New"/>
              </a:rPr>
              <a:t>&lt;h1&gt;</a:t>
            </a:r>
            <a:r>
              <a:rPr b="1" lang="en" sz="1500">
                <a:solidFill>
                  <a:srgbClr val="F8C555"/>
                </a:solidFill>
                <a:latin typeface="Courier New"/>
                <a:ea typeface="Courier New"/>
                <a:cs typeface="Courier New"/>
                <a:sym typeface="Courier New"/>
              </a:rPr>
              <a:t> Hello world </a:t>
            </a:r>
            <a:r>
              <a:rPr b="1" lang="en" sz="1500">
                <a:solidFill>
                  <a:srgbClr val="CC99CD"/>
                </a:solidFill>
                <a:latin typeface="Courier New"/>
                <a:ea typeface="Courier New"/>
                <a:cs typeface="Courier New"/>
                <a:sym typeface="Courier New"/>
              </a:rPr>
              <a:t>&lt;/h1&gt;</a:t>
            </a:r>
            <a:endParaRPr b="1" sz="1600">
              <a:solidFill>
                <a:srgbClr val="FFFFFF"/>
              </a:solidFill>
              <a:latin typeface="Courier New"/>
              <a:ea typeface="Courier New"/>
              <a:cs typeface="Courier New"/>
              <a:sym typeface="Courier New"/>
            </a:endParaRPr>
          </a:p>
          <a:p>
            <a:pPr indent="0" lvl="0" marL="457200" rtl="0" algn="l">
              <a:spcBef>
                <a:spcPts val="0"/>
              </a:spcBef>
              <a:spcAft>
                <a:spcPts val="0"/>
              </a:spcAft>
              <a:buNone/>
            </a:pPr>
            <a:r>
              <a:rPr b="1" lang="en" sz="1600">
                <a:solidFill>
                  <a:srgbClr val="67CDCC"/>
                </a:solidFill>
                <a:latin typeface="Courier New"/>
                <a:ea typeface="Courier New"/>
                <a:cs typeface="Courier New"/>
                <a:sym typeface="Courier New"/>
              </a:rPr>
              <a:t>  </a:t>
            </a:r>
            <a:r>
              <a:rPr b="1" lang="en" sz="1600">
                <a:solidFill>
                  <a:srgbClr val="67CDCC"/>
                </a:solidFill>
                <a:latin typeface="Courier New"/>
                <a:ea typeface="Courier New"/>
                <a:cs typeface="Courier New"/>
                <a:sym typeface="Courier New"/>
              </a:rPr>
              <a:t>&lt;/</a:t>
            </a:r>
            <a:r>
              <a:rPr b="1" lang="en" sz="1600">
                <a:solidFill>
                  <a:srgbClr val="FFFFFF"/>
                </a:solidFill>
                <a:latin typeface="Courier New"/>
                <a:ea typeface="Courier New"/>
                <a:cs typeface="Courier New"/>
                <a:sym typeface="Courier New"/>
              </a:rPr>
              <a:t>div</a:t>
            </a:r>
            <a:r>
              <a:rPr b="1" lang="en" sz="1600">
                <a:solidFill>
                  <a:srgbClr val="67CDCC"/>
                </a:solidFill>
                <a:latin typeface="Courier New"/>
                <a:ea typeface="Courier New"/>
                <a:cs typeface="Courier New"/>
                <a:sym typeface="Courier New"/>
              </a:rPr>
              <a:t>&gt;</a:t>
            </a:r>
            <a:endParaRPr b="1" sz="16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1600">
                <a:solidFill>
                  <a:srgbClr val="FFFFFF"/>
                </a:solidFill>
                <a:latin typeface="Courier New"/>
                <a:ea typeface="Courier New"/>
                <a:cs typeface="Courier New"/>
                <a:sym typeface="Courier New"/>
              </a:rPr>
              <a:t>    </a:t>
            </a:r>
            <a:r>
              <a:rPr b="1" lang="en" sz="1600">
                <a:solidFill>
                  <a:srgbClr val="CCCCCC"/>
                </a:solidFill>
                <a:latin typeface="Courier New"/>
                <a:ea typeface="Courier New"/>
                <a:cs typeface="Courier New"/>
                <a:sym typeface="Courier New"/>
              </a:rPr>
              <a:t>)</a:t>
            </a:r>
            <a:endParaRPr b="1" sz="1600">
              <a:solidFill>
                <a:srgbClr val="FFFFFF"/>
              </a:solidFill>
              <a:latin typeface="Courier New"/>
              <a:ea typeface="Courier New"/>
              <a:cs typeface="Courier New"/>
              <a:sym typeface="Courier New"/>
            </a:endParaRPr>
          </a:p>
          <a:p>
            <a:pPr indent="0" lvl="0" marL="0" rtl="0" algn="l">
              <a:lnSpc>
                <a:spcPct val="140000"/>
              </a:lnSpc>
              <a:spcBef>
                <a:spcPts val="0"/>
              </a:spcBef>
              <a:spcAft>
                <a:spcPts val="0"/>
              </a:spcAft>
              <a:buNone/>
            </a:pPr>
            <a:r>
              <a:rPr b="1" lang="en" sz="1600">
                <a:solidFill>
                  <a:srgbClr val="CCCCCC"/>
                </a:solidFill>
                <a:latin typeface="Courier New"/>
                <a:ea typeface="Courier New"/>
                <a:cs typeface="Courier New"/>
                <a:sym typeface="Courier New"/>
              </a:rPr>
              <a:t>}</a:t>
            </a:r>
            <a:endParaRPr b="1" sz="1600">
              <a:solidFill>
                <a:srgbClr val="CCCCCC"/>
              </a:solidFill>
              <a:latin typeface="Courier New"/>
              <a:ea typeface="Courier New"/>
              <a:cs typeface="Courier New"/>
              <a:sym typeface="Courier New"/>
            </a:endParaRPr>
          </a:p>
          <a:p>
            <a:pPr indent="0" lvl="0" marL="0" rtl="0" algn="l">
              <a:lnSpc>
                <a:spcPct val="140000"/>
              </a:lnSpc>
              <a:spcBef>
                <a:spcPts val="0"/>
              </a:spcBef>
              <a:spcAft>
                <a:spcPts val="0"/>
              </a:spcAft>
              <a:buNone/>
            </a:pPr>
            <a:r>
              <a:t/>
            </a:r>
            <a:endParaRPr b="1" sz="1600">
              <a:solidFill>
                <a:srgbClr val="CCCCCC"/>
              </a:solidFill>
              <a:latin typeface="Courier New"/>
              <a:ea typeface="Courier New"/>
              <a:cs typeface="Courier New"/>
              <a:sym typeface="Courier New"/>
            </a:endParaRPr>
          </a:p>
          <a:p>
            <a:pPr indent="0" lvl="0" marL="0" rtl="0" algn="l">
              <a:lnSpc>
                <a:spcPct val="140000"/>
              </a:lnSpc>
              <a:spcBef>
                <a:spcPts val="0"/>
              </a:spcBef>
              <a:spcAft>
                <a:spcPts val="0"/>
              </a:spcAft>
              <a:buNone/>
            </a:pPr>
            <a:r>
              <a:rPr lang="en" sz="1600">
                <a:solidFill>
                  <a:srgbClr val="FFFFFF"/>
                </a:solidFill>
                <a:latin typeface="Courier New"/>
                <a:ea typeface="Courier New"/>
                <a:cs typeface="Courier New"/>
                <a:sym typeface="Courier New"/>
              </a:rPr>
              <a:t>ReactDOM</a:t>
            </a:r>
            <a:r>
              <a:rPr lang="en" sz="1600">
                <a:solidFill>
                  <a:srgbClr val="CCCCCC"/>
                </a:solidFill>
                <a:latin typeface="Courier New"/>
                <a:ea typeface="Courier New"/>
                <a:cs typeface="Courier New"/>
                <a:sym typeface="Courier New"/>
              </a:rPr>
              <a:t>.</a:t>
            </a:r>
            <a:r>
              <a:rPr lang="en" sz="1600">
                <a:solidFill>
                  <a:srgbClr val="F08D49"/>
                </a:solidFill>
                <a:latin typeface="Courier New"/>
                <a:ea typeface="Courier New"/>
                <a:cs typeface="Courier New"/>
                <a:sym typeface="Courier New"/>
              </a:rPr>
              <a:t>render</a:t>
            </a:r>
            <a:r>
              <a:rPr lang="en" sz="1600">
                <a:solidFill>
                  <a:srgbClr val="CCCCCC"/>
                </a:solidFill>
                <a:latin typeface="Courier New"/>
                <a:ea typeface="Courier New"/>
                <a:cs typeface="Courier New"/>
                <a:sym typeface="Courier New"/>
              </a:rPr>
              <a:t>(</a:t>
            </a:r>
            <a:endParaRPr sz="1600">
              <a:solidFill>
                <a:srgbClr val="CCCCCC"/>
              </a:solidFill>
              <a:latin typeface="Courier New"/>
              <a:ea typeface="Courier New"/>
              <a:cs typeface="Courier New"/>
              <a:sym typeface="Courier New"/>
            </a:endParaRPr>
          </a:p>
          <a:p>
            <a:pPr indent="457200" lvl="0" marL="0" rtl="0" algn="l">
              <a:lnSpc>
                <a:spcPct val="140000"/>
              </a:lnSpc>
              <a:spcBef>
                <a:spcPts val="0"/>
              </a:spcBef>
              <a:spcAft>
                <a:spcPts val="0"/>
              </a:spcAft>
              <a:buNone/>
            </a:pPr>
            <a:r>
              <a:rPr lang="en" sz="1600">
                <a:solidFill>
                  <a:srgbClr val="67CDCC"/>
                </a:solidFill>
                <a:latin typeface="Courier New"/>
                <a:ea typeface="Courier New"/>
                <a:cs typeface="Courier New"/>
                <a:sym typeface="Courier New"/>
              </a:rPr>
              <a:t>&lt;</a:t>
            </a:r>
            <a:r>
              <a:rPr b="1" lang="en" sz="1600">
                <a:solidFill>
                  <a:srgbClr val="F8C555"/>
                </a:solidFill>
                <a:latin typeface="Courier New"/>
                <a:ea typeface="Courier New"/>
                <a:cs typeface="Courier New"/>
                <a:sym typeface="Courier New"/>
              </a:rPr>
              <a:t>MyComponent</a:t>
            </a:r>
            <a:r>
              <a:rPr lang="en" sz="1600">
                <a:solidFill>
                  <a:srgbClr val="FFFFFF"/>
                </a:solidFill>
                <a:latin typeface="Courier New"/>
                <a:ea typeface="Courier New"/>
                <a:cs typeface="Courier New"/>
                <a:sym typeface="Courier New"/>
              </a:rPr>
              <a:t> </a:t>
            </a:r>
            <a:r>
              <a:rPr lang="en" sz="1600">
                <a:solidFill>
                  <a:srgbClr val="67CDCC"/>
                </a:solidFill>
                <a:latin typeface="Courier New"/>
                <a:ea typeface="Courier New"/>
                <a:cs typeface="Courier New"/>
                <a:sym typeface="Courier New"/>
              </a:rPr>
              <a:t>/&gt;</a:t>
            </a:r>
            <a:r>
              <a:rPr lang="en" sz="1600">
                <a:solidFill>
                  <a:srgbClr val="CCCCCC"/>
                </a:solidFill>
                <a:latin typeface="Courier New"/>
                <a:ea typeface="Courier New"/>
                <a:cs typeface="Courier New"/>
                <a:sym typeface="Courier New"/>
              </a:rPr>
              <a:t>,</a:t>
            </a:r>
            <a:r>
              <a:rPr lang="en" sz="1600">
                <a:solidFill>
                  <a:srgbClr val="FFFFFF"/>
                </a:solidFill>
                <a:latin typeface="Courier New"/>
                <a:ea typeface="Courier New"/>
                <a:cs typeface="Courier New"/>
                <a:sym typeface="Courier New"/>
              </a:rPr>
              <a:t> </a:t>
            </a:r>
            <a:endParaRPr sz="1600">
              <a:solidFill>
                <a:srgbClr val="FFFFFF"/>
              </a:solidFill>
              <a:latin typeface="Courier New"/>
              <a:ea typeface="Courier New"/>
              <a:cs typeface="Courier New"/>
              <a:sym typeface="Courier New"/>
            </a:endParaRPr>
          </a:p>
          <a:p>
            <a:pPr indent="457200" lvl="0" marL="0" rtl="0" algn="l">
              <a:lnSpc>
                <a:spcPct val="140000"/>
              </a:lnSpc>
              <a:spcBef>
                <a:spcPts val="0"/>
              </a:spcBef>
              <a:spcAft>
                <a:spcPts val="0"/>
              </a:spcAft>
              <a:buNone/>
            </a:pPr>
            <a:r>
              <a:rPr lang="en" sz="1600">
                <a:solidFill>
                  <a:srgbClr val="FFFFFF"/>
                </a:solidFill>
                <a:latin typeface="Courier New"/>
                <a:ea typeface="Courier New"/>
                <a:cs typeface="Courier New"/>
                <a:sym typeface="Courier New"/>
              </a:rPr>
              <a:t>document</a:t>
            </a:r>
            <a:r>
              <a:rPr lang="en" sz="1600">
                <a:solidFill>
                  <a:srgbClr val="CCCCCC"/>
                </a:solidFill>
                <a:latin typeface="Courier New"/>
                <a:ea typeface="Courier New"/>
                <a:cs typeface="Courier New"/>
                <a:sym typeface="Courier New"/>
              </a:rPr>
              <a:t>.</a:t>
            </a:r>
            <a:r>
              <a:rPr lang="en" sz="1600">
                <a:solidFill>
                  <a:srgbClr val="F08D49"/>
                </a:solidFill>
                <a:latin typeface="Courier New"/>
                <a:ea typeface="Courier New"/>
                <a:cs typeface="Courier New"/>
                <a:sym typeface="Courier New"/>
              </a:rPr>
              <a:t>getElementById</a:t>
            </a:r>
            <a:r>
              <a:rPr lang="en" sz="1600">
                <a:solidFill>
                  <a:srgbClr val="CCCCCC"/>
                </a:solidFill>
                <a:latin typeface="Courier New"/>
                <a:ea typeface="Courier New"/>
                <a:cs typeface="Courier New"/>
                <a:sym typeface="Courier New"/>
              </a:rPr>
              <a:t>(</a:t>
            </a:r>
            <a:r>
              <a:rPr lang="en" sz="1600">
                <a:solidFill>
                  <a:srgbClr val="7EC699"/>
                </a:solidFill>
                <a:latin typeface="Courier New"/>
                <a:ea typeface="Courier New"/>
                <a:cs typeface="Courier New"/>
                <a:sym typeface="Courier New"/>
              </a:rPr>
              <a:t>‘root’</a:t>
            </a:r>
            <a:r>
              <a:rPr lang="en" sz="1600">
                <a:solidFill>
                  <a:srgbClr val="CCCCCC"/>
                </a:solidFill>
                <a:latin typeface="Courier New"/>
                <a:ea typeface="Courier New"/>
                <a:cs typeface="Courier New"/>
                <a:sym typeface="Courier New"/>
              </a:rPr>
              <a:t>)</a:t>
            </a:r>
            <a:endParaRPr sz="1600">
              <a:solidFill>
                <a:srgbClr val="CCCCCC"/>
              </a:solidFill>
              <a:latin typeface="Courier New"/>
              <a:ea typeface="Courier New"/>
              <a:cs typeface="Courier New"/>
              <a:sym typeface="Courier New"/>
            </a:endParaRPr>
          </a:p>
          <a:p>
            <a:pPr indent="457200" lvl="0" marL="0" rtl="0" algn="l">
              <a:lnSpc>
                <a:spcPct val="140000"/>
              </a:lnSpc>
              <a:spcBef>
                <a:spcPts val="0"/>
              </a:spcBef>
              <a:spcAft>
                <a:spcPts val="0"/>
              </a:spcAft>
              <a:buNone/>
            </a:pPr>
            <a:r>
              <a:rPr lang="en" sz="1600">
                <a:solidFill>
                  <a:srgbClr val="CCCCCC"/>
                </a:solidFill>
                <a:latin typeface="Courier New"/>
                <a:ea typeface="Courier New"/>
                <a:cs typeface="Courier New"/>
                <a:sym typeface="Courier New"/>
              </a:rPr>
              <a:t>)</a:t>
            </a:r>
            <a:endParaRPr b="1" sz="1600">
              <a:solidFill>
                <a:srgbClr val="CCCCCC"/>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a:t>
            </a:r>
            <a:endParaRPr/>
          </a:p>
        </p:txBody>
      </p:sp>
      <p:sp>
        <p:nvSpPr>
          <p:cNvPr id="99" name="Google Shape;99;p17"/>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Single Page Application (SPA) differs from a normal web application</a:t>
            </a:r>
            <a:endParaRPr/>
          </a:p>
          <a:p>
            <a:pPr indent="-342900" lvl="0" marL="457200" rtl="0" algn="l">
              <a:spcBef>
                <a:spcPts val="1000"/>
              </a:spcBef>
              <a:spcAft>
                <a:spcPts val="0"/>
              </a:spcAft>
              <a:buSzPts val="1800"/>
              <a:buChar char="●"/>
            </a:pPr>
            <a:r>
              <a:rPr lang="en"/>
              <a:t>In SPA that you remain on the same URL and thereby the same page, hence the name. </a:t>
            </a:r>
            <a:endParaRPr/>
          </a:p>
          <a:p>
            <a:pPr indent="-342900" lvl="0" marL="457200" rtl="0" algn="l">
              <a:spcBef>
                <a:spcPts val="1000"/>
              </a:spcBef>
              <a:spcAft>
                <a:spcPts val="0"/>
              </a:spcAft>
              <a:buSzPts val="1800"/>
              <a:buChar char="●"/>
            </a:pPr>
            <a:r>
              <a:rPr lang="en"/>
              <a:t>Traditionally in HTML we create multiple HTML files for multiple page website </a:t>
            </a:r>
            <a:endParaRPr/>
          </a:p>
          <a:p>
            <a:pPr indent="-342900" lvl="0" marL="457200" rtl="0" algn="l">
              <a:spcBef>
                <a:spcPts val="1000"/>
              </a:spcBef>
              <a:spcAft>
                <a:spcPts val="1000"/>
              </a:spcAft>
              <a:buSzPts val="1800"/>
              <a:buChar char="●"/>
            </a:pPr>
            <a:r>
              <a:rPr lang="en"/>
              <a:t>In SPA we create one HTML page and create Routes on them to show different pages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62"/>
          <p:cNvSpPr txBox="1"/>
          <p:nvPr>
            <p:ph type="title"/>
          </p:nvPr>
        </p:nvSpPr>
        <p:spPr>
          <a:xfrm>
            <a:off x="480750" y="2029512"/>
            <a:ext cx="8222100" cy="157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2"/>
                </a:solidFill>
              </a:rPr>
              <a:t>Create-react-app</a:t>
            </a:r>
            <a:r>
              <a:rPr lang="en"/>
              <a:t> generated files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6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Directory and files after create-react-app</a:t>
            </a:r>
            <a:endParaRPr/>
          </a:p>
        </p:txBody>
      </p:sp>
      <p:pic>
        <p:nvPicPr>
          <p:cNvPr id="413" name="Google Shape;413;p63"/>
          <p:cNvPicPr preferRelativeResize="0"/>
          <p:nvPr/>
        </p:nvPicPr>
        <p:blipFill>
          <a:blip r:embed="rId3">
            <a:alphaModFix/>
          </a:blip>
          <a:stretch>
            <a:fillRect/>
          </a:stretch>
        </p:blipFill>
        <p:spPr>
          <a:xfrm>
            <a:off x="152400" y="1296525"/>
            <a:ext cx="8603700" cy="36945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6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first React component</a:t>
            </a:r>
            <a:endParaRPr/>
          </a:p>
        </p:txBody>
      </p:sp>
      <p:pic>
        <p:nvPicPr>
          <p:cNvPr id="419" name="Google Shape;419;p64"/>
          <p:cNvPicPr preferRelativeResize="0"/>
          <p:nvPr/>
        </p:nvPicPr>
        <p:blipFill>
          <a:blip r:embed="rId3">
            <a:alphaModFix/>
          </a:blip>
          <a:stretch>
            <a:fillRect/>
          </a:stretch>
        </p:blipFill>
        <p:spPr>
          <a:xfrm>
            <a:off x="152400" y="1296525"/>
            <a:ext cx="8557800" cy="3322099"/>
          </a:xfrm>
          <a:prstGeom prst="rect">
            <a:avLst/>
          </a:prstGeom>
          <a:noFill/>
          <a:ln cap="flat" cmpd="sng" w="9525">
            <a:solidFill>
              <a:schemeClr val="dk2"/>
            </a:solidFill>
            <a:prstDash val="solid"/>
            <a:round/>
            <a:headEnd len="sm" w="sm" type="none"/>
            <a:tailEnd len="sm" w="sm" type="none"/>
          </a:ln>
        </p:spPr>
      </p:pic>
      <p:sp>
        <p:nvSpPr>
          <p:cNvPr id="420" name="Google Shape;420;p64"/>
          <p:cNvSpPr txBox="1"/>
          <p:nvPr/>
        </p:nvSpPr>
        <p:spPr>
          <a:xfrm>
            <a:off x="649800" y="4465275"/>
            <a:ext cx="7844400" cy="686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2"/>
                </a:solidFill>
                <a:hlinkClick r:id="rId4"/>
              </a:rPr>
              <a:t>https://github.com/aamirpinger/react-fundamental-slides-code/blob/master/</a:t>
            </a:r>
            <a:r>
              <a:rPr lang="en" sz="1800" u="sng">
                <a:solidFill>
                  <a:schemeClr val="dk2"/>
                </a:solidFill>
                <a:hlinkClick r:id="rId5"/>
              </a:rPr>
              <a:t>myFirstComponent</a:t>
            </a:r>
            <a:r>
              <a:rPr lang="en" sz="1800" u="sng">
                <a:solidFill>
                  <a:schemeClr val="dk2"/>
                </a:solidFill>
                <a:hlinkClick r:id="rId6"/>
              </a:rPr>
              <a:t>.js</a:t>
            </a:r>
            <a:endParaRPr sz="1800">
              <a:solidFill>
                <a:schemeClr val="dk2"/>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6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Component with .map method</a:t>
            </a:r>
            <a:endParaRPr/>
          </a:p>
        </p:txBody>
      </p:sp>
      <p:sp>
        <p:nvSpPr>
          <p:cNvPr id="426" name="Google Shape;426;p65"/>
          <p:cNvSpPr txBox="1"/>
          <p:nvPr/>
        </p:nvSpPr>
        <p:spPr>
          <a:xfrm>
            <a:off x="381000" y="1320325"/>
            <a:ext cx="5433600" cy="3685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highlight>
                  <a:srgbClr val="FFFFFF"/>
                </a:highlight>
                <a:latin typeface="Courier New"/>
                <a:ea typeface="Courier New"/>
                <a:cs typeface="Courier New"/>
                <a:sym typeface="Courier New"/>
              </a:rPr>
              <a:t> React </a:t>
            </a:r>
            <a:r>
              <a:rPr lang="en" sz="1050">
                <a:solidFill>
                  <a:srgbClr val="0000FF"/>
                </a:solidFill>
                <a:highlight>
                  <a:srgbClr val="FFFFFF"/>
                </a:highlight>
                <a:latin typeface="Courier New"/>
                <a:ea typeface="Courier New"/>
                <a:cs typeface="Courier New"/>
                <a:sym typeface="Courier New"/>
              </a:rPr>
              <a:t>from</a:t>
            </a:r>
            <a:r>
              <a:rPr lang="en" sz="1050">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'react'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class</a:t>
            </a:r>
            <a:r>
              <a:rPr lang="en" sz="1050">
                <a:highlight>
                  <a:srgbClr val="FFFFFF"/>
                </a:highlight>
                <a:latin typeface="Courier New"/>
                <a:ea typeface="Courier New"/>
                <a:cs typeface="Courier New"/>
                <a:sym typeface="Courier New"/>
              </a:rPr>
              <a:t> MyComponent </a:t>
            </a:r>
            <a:r>
              <a:rPr lang="en" sz="1050">
                <a:solidFill>
                  <a:srgbClr val="0000FF"/>
                </a:solidFill>
                <a:highlight>
                  <a:srgbClr val="FFFFFF"/>
                </a:highlight>
                <a:latin typeface="Courier New"/>
                <a:ea typeface="Courier New"/>
                <a:cs typeface="Courier New"/>
                <a:sym typeface="Courier New"/>
              </a:rPr>
              <a:t>extends</a:t>
            </a:r>
            <a:r>
              <a:rPr lang="en" sz="1050">
                <a:highlight>
                  <a:srgbClr val="FFFFFF"/>
                </a:highlight>
                <a:latin typeface="Courier New"/>
                <a:ea typeface="Courier New"/>
                <a:cs typeface="Courier New"/>
                <a:sym typeface="Courier New"/>
              </a:rPr>
              <a:t> React.Component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render ()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highlight>
                  <a:srgbClr val="FFFFFF"/>
                </a:highlight>
                <a:latin typeface="Courier New"/>
                <a:ea typeface="Courier New"/>
                <a:cs typeface="Courier New"/>
                <a:sym typeface="Courier New"/>
              </a:rPr>
              <a:t> cityArray = [</a:t>
            </a:r>
            <a:r>
              <a:rPr lang="en" sz="1050">
                <a:solidFill>
                  <a:srgbClr val="A31515"/>
                </a:solidFill>
                <a:highlight>
                  <a:srgbClr val="FFFFFF"/>
                </a:highlight>
                <a:latin typeface="Courier New"/>
                <a:ea typeface="Courier New"/>
                <a:cs typeface="Courier New"/>
                <a:sym typeface="Courier New"/>
              </a:rPr>
              <a:t>'Karachi'</a:t>
            </a:r>
            <a:r>
              <a:rPr lang="en" sz="1050">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'Lahore'</a:t>
            </a:r>
            <a:r>
              <a:rPr lang="en" sz="1050">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'Peshawar'</a:t>
            </a:r>
            <a:r>
              <a:rPr lang="en" sz="1050">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'Quetta'</a:t>
            </a:r>
            <a:r>
              <a:rPr lang="en"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highlight>
                  <a:srgbClr val="FFFFFF"/>
                </a:highlight>
                <a:latin typeface="Courier New"/>
                <a:ea typeface="Courier New"/>
                <a:cs typeface="Courier New"/>
                <a:sym typeface="Courier New"/>
              </a:rPr>
              <a:t>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&lt;ul&gt;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a:t>
            </a:r>
            <a:endParaRPr sz="105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cityArray.map(city </a:t>
            </a:r>
            <a:r>
              <a:rPr lang="en" sz="1050">
                <a:solidFill>
                  <a:srgbClr val="0000FF"/>
                </a:solidFill>
                <a:highlight>
                  <a:srgbClr val="FFFFFF"/>
                </a:highlight>
                <a:latin typeface="Courier New"/>
                <a:ea typeface="Courier New"/>
                <a:cs typeface="Courier New"/>
                <a:sym typeface="Courier New"/>
              </a:rPr>
              <a:t>=&gt;</a:t>
            </a: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&lt;li</a:t>
            </a:r>
            <a:r>
              <a:rPr lang="en" sz="1050">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key</a:t>
            </a:r>
            <a:r>
              <a:rPr lang="en" sz="1050">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a:t>
            </a:r>
            <a:r>
              <a:rPr lang="en" sz="1050">
                <a:highlight>
                  <a:srgbClr val="FFFFFF"/>
                </a:highlight>
                <a:latin typeface="Courier New"/>
                <a:ea typeface="Courier New"/>
                <a:cs typeface="Courier New"/>
                <a:sym typeface="Courier New"/>
              </a:rPr>
              <a:t>city</a:t>
            </a:r>
            <a:r>
              <a:rPr lang="en" sz="1050">
                <a:solidFill>
                  <a:srgbClr val="0000FF"/>
                </a:solidFill>
                <a:highlight>
                  <a:srgbClr val="FFFFFF"/>
                </a:highlight>
                <a:latin typeface="Courier New"/>
                <a:ea typeface="Courier New"/>
                <a:cs typeface="Courier New"/>
                <a:sym typeface="Courier New"/>
              </a:rPr>
              <a:t>}</a:t>
            </a:r>
            <a:r>
              <a:rPr lang="en" sz="1050">
                <a:solidFill>
                  <a:srgbClr val="800000"/>
                </a:solidFill>
                <a:highlight>
                  <a:srgbClr val="FFFFFF"/>
                </a:highlight>
                <a:latin typeface="Courier New"/>
                <a:ea typeface="Courier New"/>
                <a:cs typeface="Courier New"/>
                <a:sym typeface="Courier New"/>
              </a:rPr>
              <a:t>&gt;</a:t>
            </a: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a:t>
            </a:r>
            <a:r>
              <a:rPr lang="en" sz="1050">
                <a:highlight>
                  <a:srgbClr val="FFFFFF"/>
                </a:highlight>
                <a:latin typeface="Courier New"/>
                <a:ea typeface="Courier New"/>
                <a:cs typeface="Courier New"/>
                <a:sym typeface="Courier New"/>
              </a:rPr>
              <a:t>city</a:t>
            </a:r>
            <a:r>
              <a:rPr lang="en" sz="1050">
                <a:solidFill>
                  <a:srgbClr val="0000FF"/>
                </a:solidFill>
                <a:highlight>
                  <a:srgbClr val="FFFFFF"/>
                </a:highlight>
                <a:latin typeface="Courier New"/>
                <a:ea typeface="Courier New"/>
                <a:cs typeface="Courier New"/>
                <a:sym typeface="Courier New"/>
              </a:rPr>
              <a:t>}</a:t>
            </a: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&lt;/li&gt;</a:t>
            </a:r>
            <a:r>
              <a:rPr lang="en"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a:t>
            </a:r>
            <a:endParaRPr sz="105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&lt;/ul&gt;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highlight>
                  <a:srgbClr val="FFFFFF"/>
                </a:highlight>
                <a:latin typeface="Courier New"/>
                <a:ea typeface="Courier New"/>
                <a:cs typeface="Courier New"/>
                <a:sym typeface="Courier New"/>
              </a:rPr>
              <a:t> App ()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&lt;MyComponent</a:t>
            </a: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/&gt;</a:t>
            </a:r>
            <a:r>
              <a:rPr lang="en"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export</a:t>
            </a: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default</a:t>
            </a:r>
            <a:r>
              <a:rPr lang="en" sz="1050">
                <a:highlight>
                  <a:srgbClr val="FFFFFF"/>
                </a:highlight>
                <a:latin typeface="Courier New"/>
                <a:ea typeface="Courier New"/>
                <a:cs typeface="Courier New"/>
                <a:sym typeface="Courier New"/>
              </a:rPr>
              <a:t> App</a:t>
            </a:r>
            <a:endParaRPr sz="1050">
              <a:solidFill>
                <a:srgbClr val="0000FF"/>
              </a:solidFill>
              <a:highlight>
                <a:srgbClr val="FFFFFF"/>
              </a:highlight>
              <a:latin typeface="Courier New"/>
              <a:ea typeface="Courier New"/>
              <a:cs typeface="Courier New"/>
              <a:sym typeface="Courier New"/>
            </a:endParaRPr>
          </a:p>
        </p:txBody>
      </p:sp>
      <p:sp>
        <p:nvSpPr>
          <p:cNvPr id="427" name="Google Shape;427;p65"/>
          <p:cNvSpPr txBox="1"/>
          <p:nvPr/>
        </p:nvSpPr>
        <p:spPr>
          <a:xfrm>
            <a:off x="4352750" y="1320325"/>
            <a:ext cx="3061500" cy="391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2"/>
                </a:solidFill>
                <a:hlinkClick r:id="rId3"/>
              </a:rPr>
              <a:t>ComponentWithDotMap.js</a:t>
            </a:r>
            <a:endParaRPr/>
          </a:p>
        </p:txBody>
      </p:sp>
      <p:sp>
        <p:nvSpPr>
          <p:cNvPr id="428" name="Google Shape;428;p65"/>
          <p:cNvSpPr txBox="1"/>
          <p:nvPr/>
        </p:nvSpPr>
        <p:spPr>
          <a:xfrm>
            <a:off x="6006775" y="2005825"/>
            <a:ext cx="3000000" cy="3000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SzPts val="1100"/>
              <a:buFont typeface="Roboto"/>
              <a:buChar char="●"/>
            </a:pPr>
            <a:r>
              <a:rPr lang="en" sz="1100">
                <a:latin typeface="Roboto"/>
                <a:ea typeface="Roboto"/>
                <a:cs typeface="Roboto"/>
                <a:sym typeface="Roboto"/>
              </a:rPr>
              <a:t>Karachi</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Lahore</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Peshawar</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Quetta</a:t>
            </a:r>
            <a:endParaRPr sz="1100">
              <a:latin typeface="Roboto"/>
              <a:ea typeface="Roboto"/>
              <a:cs typeface="Roboto"/>
              <a:sym typeface="Roboto"/>
            </a:endParaRPr>
          </a:p>
        </p:txBody>
      </p:sp>
      <p:sp>
        <p:nvSpPr>
          <p:cNvPr id="429" name="Google Shape;429;p65"/>
          <p:cNvSpPr txBox="1"/>
          <p:nvPr/>
        </p:nvSpPr>
        <p:spPr>
          <a:xfrm>
            <a:off x="5976025" y="1791925"/>
            <a:ext cx="3061500" cy="391800"/>
          </a:xfrm>
          <a:prstGeom prst="rect">
            <a:avLst/>
          </a:prstGeom>
          <a:solidFill>
            <a:srgbClr val="66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Result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6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Component with .filter method</a:t>
            </a:r>
            <a:endParaRPr/>
          </a:p>
        </p:txBody>
      </p:sp>
      <p:sp>
        <p:nvSpPr>
          <p:cNvPr id="435" name="Google Shape;435;p66"/>
          <p:cNvSpPr txBox="1"/>
          <p:nvPr/>
        </p:nvSpPr>
        <p:spPr>
          <a:xfrm>
            <a:off x="326450" y="1320325"/>
            <a:ext cx="5985000" cy="3685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highlight>
                  <a:srgbClr val="FFFFFF"/>
                </a:highlight>
                <a:latin typeface="Courier New"/>
                <a:ea typeface="Courier New"/>
                <a:cs typeface="Courier New"/>
                <a:sym typeface="Courier New"/>
              </a:rPr>
              <a:t> React </a:t>
            </a:r>
            <a:r>
              <a:rPr lang="en" sz="1050">
                <a:solidFill>
                  <a:srgbClr val="0000FF"/>
                </a:solidFill>
                <a:highlight>
                  <a:srgbClr val="FFFFFF"/>
                </a:highlight>
                <a:latin typeface="Courier New"/>
                <a:ea typeface="Courier New"/>
                <a:cs typeface="Courier New"/>
                <a:sym typeface="Courier New"/>
              </a:rPr>
              <a:t>from</a:t>
            </a:r>
            <a:r>
              <a:rPr lang="en" sz="1050">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'react'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class</a:t>
            </a:r>
            <a:r>
              <a:rPr lang="en" sz="1050">
                <a:highlight>
                  <a:srgbClr val="FFFFFF"/>
                </a:highlight>
                <a:latin typeface="Courier New"/>
                <a:ea typeface="Courier New"/>
                <a:cs typeface="Courier New"/>
                <a:sym typeface="Courier New"/>
              </a:rPr>
              <a:t> MyComponent </a:t>
            </a:r>
            <a:r>
              <a:rPr lang="en" sz="1050">
                <a:solidFill>
                  <a:srgbClr val="0000FF"/>
                </a:solidFill>
                <a:highlight>
                  <a:srgbClr val="FFFFFF"/>
                </a:highlight>
                <a:latin typeface="Courier New"/>
                <a:ea typeface="Courier New"/>
                <a:cs typeface="Courier New"/>
                <a:sym typeface="Courier New"/>
              </a:rPr>
              <a:t>extends</a:t>
            </a:r>
            <a:r>
              <a:rPr lang="en" sz="1050">
                <a:highlight>
                  <a:srgbClr val="FFFFFF"/>
                </a:highlight>
                <a:latin typeface="Courier New"/>
                <a:ea typeface="Courier New"/>
                <a:cs typeface="Courier New"/>
                <a:sym typeface="Courier New"/>
              </a:rPr>
              <a:t> React.Component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render ()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highlight>
                  <a:srgbClr val="FFFFFF"/>
                </a:highlight>
                <a:latin typeface="Courier New"/>
                <a:ea typeface="Courier New"/>
                <a:cs typeface="Courier New"/>
                <a:sym typeface="Courier New"/>
              </a:rPr>
              <a:t> cityArray = [</a:t>
            </a:r>
            <a:r>
              <a:rPr lang="en" sz="1050">
                <a:solidFill>
                  <a:srgbClr val="A31515"/>
                </a:solidFill>
                <a:highlight>
                  <a:srgbClr val="FFFFFF"/>
                </a:highlight>
                <a:latin typeface="Courier New"/>
                <a:ea typeface="Courier New"/>
                <a:cs typeface="Courier New"/>
                <a:sym typeface="Courier New"/>
              </a:rPr>
              <a:t>'Karachi'</a:t>
            </a:r>
            <a:r>
              <a:rPr lang="en" sz="1050">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'Lahore'</a:t>
            </a:r>
            <a:r>
              <a:rPr lang="en" sz="1050">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'Peshawar'</a:t>
            </a:r>
            <a:r>
              <a:rPr lang="en" sz="1050">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'Quetta'</a:t>
            </a:r>
            <a:r>
              <a:rPr lang="en"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highlight>
                  <a:srgbClr val="FFFFFF"/>
                </a:highlight>
                <a:latin typeface="Courier New"/>
                <a:ea typeface="Courier New"/>
                <a:cs typeface="Courier New"/>
                <a:sym typeface="Courier New"/>
              </a:rPr>
              <a:t> shortListedCities = cityArray.filter(city </a:t>
            </a:r>
            <a:r>
              <a:rPr lang="en" sz="1050">
                <a:solidFill>
                  <a:srgbClr val="0000FF"/>
                </a:solidFill>
                <a:highlight>
                  <a:srgbClr val="FFFFFF"/>
                </a:highlight>
                <a:latin typeface="Courier New"/>
                <a:ea typeface="Courier New"/>
                <a:cs typeface="Courier New"/>
                <a:sym typeface="Courier New"/>
              </a:rPr>
              <a:t>=&gt;</a:t>
            </a:r>
            <a:r>
              <a:rPr lang="en" sz="1050">
                <a:highlight>
                  <a:srgbClr val="FFFFFF"/>
                </a:highlight>
                <a:latin typeface="Courier New"/>
                <a:ea typeface="Courier New"/>
                <a:cs typeface="Courier New"/>
                <a:sym typeface="Courier New"/>
              </a:rPr>
              <a:t> city.length &gt; </a:t>
            </a:r>
            <a:r>
              <a:rPr lang="en" sz="1050">
                <a:solidFill>
                  <a:srgbClr val="098658"/>
                </a:solidFill>
                <a:highlight>
                  <a:srgbClr val="FFFFFF"/>
                </a:highlight>
                <a:latin typeface="Courier New"/>
                <a:ea typeface="Courier New"/>
                <a:cs typeface="Courier New"/>
                <a:sym typeface="Courier New"/>
              </a:rPr>
              <a:t>6</a:t>
            </a:r>
            <a:r>
              <a:rPr lang="en"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highlight>
                  <a:srgbClr val="FFFFFF"/>
                </a:highlight>
                <a:latin typeface="Courier New"/>
                <a:ea typeface="Courier New"/>
                <a:cs typeface="Courier New"/>
                <a:sym typeface="Courier New"/>
              </a:rPr>
              <a:t>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&lt;ul&gt;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a:t>
            </a:r>
            <a:endParaRPr sz="105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shortListedCities.map(city </a:t>
            </a:r>
            <a:r>
              <a:rPr lang="en" sz="1050">
                <a:solidFill>
                  <a:srgbClr val="0000FF"/>
                </a:solidFill>
                <a:highlight>
                  <a:srgbClr val="FFFFFF"/>
                </a:highlight>
                <a:latin typeface="Courier New"/>
                <a:ea typeface="Courier New"/>
                <a:cs typeface="Courier New"/>
                <a:sym typeface="Courier New"/>
              </a:rPr>
              <a:t>=&gt;</a:t>
            </a: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&lt;li</a:t>
            </a:r>
            <a:r>
              <a:rPr lang="en" sz="1050">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key</a:t>
            </a:r>
            <a:r>
              <a:rPr lang="en" sz="1050">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a:t>
            </a:r>
            <a:r>
              <a:rPr lang="en" sz="1050">
                <a:highlight>
                  <a:srgbClr val="FFFFFF"/>
                </a:highlight>
                <a:latin typeface="Courier New"/>
                <a:ea typeface="Courier New"/>
                <a:cs typeface="Courier New"/>
                <a:sym typeface="Courier New"/>
              </a:rPr>
              <a:t>city</a:t>
            </a:r>
            <a:r>
              <a:rPr lang="en" sz="1050">
                <a:solidFill>
                  <a:srgbClr val="0000FF"/>
                </a:solidFill>
                <a:highlight>
                  <a:srgbClr val="FFFFFF"/>
                </a:highlight>
                <a:latin typeface="Courier New"/>
                <a:ea typeface="Courier New"/>
                <a:cs typeface="Courier New"/>
                <a:sym typeface="Courier New"/>
              </a:rPr>
              <a:t>}</a:t>
            </a:r>
            <a:r>
              <a:rPr lang="en" sz="1050">
                <a:solidFill>
                  <a:srgbClr val="800000"/>
                </a:solidFill>
                <a:highlight>
                  <a:srgbClr val="FFFFFF"/>
                </a:highlight>
                <a:latin typeface="Courier New"/>
                <a:ea typeface="Courier New"/>
                <a:cs typeface="Courier New"/>
                <a:sym typeface="Courier New"/>
              </a:rPr>
              <a:t>&gt;</a:t>
            </a: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a:t>
            </a:r>
            <a:r>
              <a:rPr lang="en" sz="1050">
                <a:highlight>
                  <a:srgbClr val="FFFFFF"/>
                </a:highlight>
                <a:latin typeface="Courier New"/>
                <a:ea typeface="Courier New"/>
                <a:cs typeface="Courier New"/>
                <a:sym typeface="Courier New"/>
              </a:rPr>
              <a:t>city</a:t>
            </a:r>
            <a:r>
              <a:rPr lang="en" sz="1050">
                <a:solidFill>
                  <a:srgbClr val="0000FF"/>
                </a:solidFill>
                <a:highlight>
                  <a:srgbClr val="FFFFFF"/>
                </a:highlight>
                <a:latin typeface="Courier New"/>
                <a:ea typeface="Courier New"/>
                <a:cs typeface="Courier New"/>
                <a:sym typeface="Courier New"/>
              </a:rPr>
              <a:t>}</a:t>
            </a: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&lt;/li&gt;</a:t>
            </a:r>
            <a:r>
              <a:rPr lang="en"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a:t>
            </a:r>
            <a:endParaRPr sz="105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&lt;/ul&gt;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highlight>
                  <a:srgbClr val="FFFFFF"/>
                </a:highlight>
                <a:latin typeface="Courier New"/>
                <a:ea typeface="Courier New"/>
                <a:cs typeface="Courier New"/>
                <a:sym typeface="Courier New"/>
              </a:rPr>
              <a:t> App ()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&lt;MyComponent</a:t>
            </a: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/&gt;</a:t>
            </a:r>
            <a:r>
              <a:rPr lang="en"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export</a:t>
            </a: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default</a:t>
            </a:r>
            <a:r>
              <a:rPr lang="en" sz="1050">
                <a:highlight>
                  <a:srgbClr val="FFFFFF"/>
                </a:highlight>
                <a:latin typeface="Courier New"/>
                <a:ea typeface="Courier New"/>
                <a:cs typeface="Courier New"/>
                <a:sym typeface="Courier New"/>
              </a:rPr>
              <a:t> App</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
        <p:nvSpPr>
          <p:cNvPr id="436" name="Google Shape;436;p66"/>
          <p:cNvSpPr txBox="1"/>
          <p:nvPr/>
        </p:nvSpPr>
        <p:spPr>
          <a:xfrm>
            <a:off x="4352750" y="1320325"/>
            <a:ext cx="3061500" cy="391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2"/>
                </a:solidFill>
                <a:hlinkClick r:id="rId3"/>
              </a:rPr>
              <a:t>ComponentWithDotFilter.js</a:t>
            </a:r>
            <a:endParaRPr/>
          </a:p>
        </p:txBody>
      </p:sp>
      <p:sp>
        <p:nvSpPr>
          <p:cNvPr id="437" name="Google Shape;437;p66"/>
          <p:cNvSpPr txBox="1"/>
          <p:nvPr/>
        </p:nvSpPr>
        <p:spPr>
          <a:xfrm>
            <a:off x="6381968" y="2005825"/>
            <a:ext cx="2628600" cy="3000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SzPts val="1100"/>
              <a:buFont typeface="Roboto"/>
              <a:buChar char="●"/>
            </a:pPr>
            <a:r>
              <a:rPr lang="en" sz="1100">
                <a:latin typeface="Roboto"/>
                <a:ea typeface="Roboto"/>
                <a:cs typeface="Roboto"/>
                <a:sym typeface="Roboto"/>
              </a:rPr>
              <a:t>Karachi</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Peshawar</a:t>
            </a:r>
            <a:endParaRPr sz="1100">
              <a:latin typeface="Roboto"/>
              <a:ea typeface="Roboto"/>
              <a:cs typeface="Roboto"/>
              <a:sym typeface="Roboto"/>
            </a:endParaRPr>
          </a:p>
        </p:txBody>
      </p:sp>
      <p:sp>
        <p:nvSpPr>
          <p:cNvPr id="438" name="Google Shape;438;p66"/>
          <p:cNvSpPr txBox="1"/>
          <p:nvPr/>
        </p:nvSpPr>
        <p:spPr>
          <a:xfrm>
            <a:off x="6355025" y="1791925"/>
            <a:ext cx="2682600" cy="391800"/>
          </a:xfrm>
          <a:prstGeom prst="rect">
            <a:avLst/>
          </a:prstGeom>
          <a:solidFill>
            <a:srgbClr val="66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Result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67"/>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Component Reusability</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6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Component Reusability</a:t>
            </a:r>
            <a:endParaRPr/>
          </a:p>
        </p:txBody>
      </p:sp>
      <p:sp>
        <p:nvSpPr>
          <p:cNvPr id="449" name="Google Shape;449;p68"/>
          <p:cNvSpPr txBox="1"/>
          <p:nvPr/>
        </p:nvSpPr>
        <p:spPr>
          <a:xfrm>
            <a:off x="188625" y="1320325"/>
            <a:ext cx="5787300" cy="3685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highlight>
                  <a:srgbClr val="FFFFFF"/>
                </a:highlight>
                <a:latin typeface="Courier New"/>
                <a:ea typeface="Courier New"/>
                <a:cs typeface="Courier New"/>
                <a:sym typeface="Courier New"/>
              </a:rPr>
              <a:t> React </a:t>
            </a:r>
            <a:r>
              <a:rPr lang="en" sz="1050">
                <a:solidFill>
                  <a:srgbClr val="0000FF"/>
                </a:solidFill>
                <a:highlight>
                  <a:srgbClr val="FFFFFF"/>
                </a:highlight>
                <a:latin typeface="Courier New"/>
                <a:ea typeface="Courier New"/>
                <a:cs typeface="Courier New"/>
                <a:sym typeface="Courier New"/>
              </a:rPr>
              <a:t>from</a:t>
            </a:r>
            <a:r>
              <a:rPr lang="en" sz="1050">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'react'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class</a:t>
            </a:r>
            <a:r>
              <a:rPr lang="en" sz="1050">
                <a:highlight>
                  <a:srgbClr val="FFFFFF"/>
                </a:highlight>
                <a:latin typeface="Courier New"/>
                <a:ea typeface="Courier New"/>
                <a:cs typeface="Courier New"/>
                <a:sym typeface="Courier New"/>
              </a:rPr>
              <a:t> MyComponent </a:t>
            </a:r>
            <a:r>
              <a:rPr lang="en" sz="1050">
                <a:solidFill>
                  <a:srgbClr val="0000FF"/>
                </a:solidFill>
                <a:highlight>
                  <a:srgbClr val="FFFFFF"/>
                </a:highlight>
                <a:latin typeface="Courier New"/>
                <a:ea typeface="Courier New"/>
                <a:cs typeface="Courier New"/>
                <a:sym typeface="Courier New"/>
              </a:rPr>
              <a:t>extends</a:t>
            </a:r>
            <a:r>
              <a:rPr lang="en" sz="1050">
                <a:highlight>
                  <a:srgbClr val="FFFFFF"/>
                </a:highlight>
                <a:latin typeface="Courier New"/>
                <a:ea typeface="Courier New"/>
                <a:cs typeface="Courier New"/>
                <a:sym typeface="Courier New"/>
              </a:rPr>
              <a:t> React.Component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render ()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highlight>
                  <a:srgbClr val="FFFFFF"/>
                </a:highlight>
                <a:latin typeface="Courier New"/>
                <a:ea typeface="Courier New"/>
                <a:cs typeface="Courier New"/>
                <a:sym typeface="Courier New"/>
              </a:rPr>
              <a:t> cityArray = [</a:t>
            </a:r>
            <a:r>
              <a:rPr lang="en" sz="1050">
                <a:solidFill>
                  <a:srgbClr val="A31515"/>
                </a:solidFill>
                <a:highlight>
                  <a:srgbClr val="FFFFFF"/>
                </a:highlight>
                <a:latin typeface="Courier New"/>
                <a:ea typeface="Courier New"/>
                <a:cs typeface="Courier New"/>
                <a:sym typeface="Courier New"/>
              </a:rPr>
              <a:t>'Karachi'</a:t>
            </a:r>
            <a:r>
              <a:rPr lang="en" sz="1050">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'Lahore'</a:t>
            </a:r>
            <a:r>
              <a:rPr lang="en" sz="1050">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'Peshawar'</a:t>
            </a:r>
            <a:r>
              <a:rPr lang="en" sz="1050">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'Quetta'</a:t>
            </a:r>
            <a:r>
              <a:rPr lang="en"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highlight>
                  <a:srgbClr val="FFFFFF"/>
                </a:highlight>
                <a:latin typeface="Courier New"/>
                <a:ea typeface="Courier New"/>
                <a:cs typeface="Courier New"/>
                <a:sym typeface="Courier New"/>
              </a:rPr>
              <a:t> shortListedCities = cityArray.filter(city </a:t>
            </a:r>
            <a:r>
              <a:rPr lang="en" sz="1050">
                <a:solidFill>
                  <a:srgbClr val="0000FF"/>
                </a:solidFill>
                <a:highlight>
                  <a:srgbClr val="FFFFFF"/>
                </a:highlight>
                <a:latin typeface="Courier New"/>
                <a:ea typeface="Courier New"/>
                <a:cs typeface="Courier New"/>
                <a:sym typeface="Courier New"/>
              </a:rPr>
              <a:t>=&gt;</a:t>
            </a:r>
            <a:r>
              <a:rPr lang="en" sz="1050">
                <a:highlight>
                  <a:srgbClr val="FFFFFF"/>
                </a:highlight>
                <a:latin typeface="Courier New"/>
                <a:ea typeface="Courier New"/>
                <a:cs typeface="Courier New"/>
                <a:sym typeface="Courier New"/>
              </a:rPr>
              <a:t> city.length &gt; </a:t>
            </a:r>
            <a:r>
              <a:rPr lang="en" sz="1050">
                <a:solidFill>
                  <a:srgbClr val="098658"/>
                </a:solidFill>
                <a:highlight>
                  <a:srgbClr val="FFFFFF"/>
                </a:highlight>
                <a:latin typeface="Courier New"/>
                <a:ea typeface="Courier New"/>
                <a:cs typeface="Courier New"/>
                <a:sym typeface="Courier New"/>
              </a:rPr>
              <a:t>6</a:t>
            </a:r>
            <a:r>
              <a:rPr lang="en"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highlight>
                  <a:srgbClr val="FFFFFF"/>
                </a:highlight>
                <a:latin typeface="Courier New"/>
                <a:ea typeface="Courier New"/>
                <a:cs typeface="Courier New"/>
                <a:sym typeface="Courier New"/>
              </a:rPr>
              <a:t>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&lt;ul&gt;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a:t>
            </a:r>
            <a:r>
              <a:rPr lang="en" sz="1050">
                <a:highlight>
                  <a:srgbClr val="FFFFFF"/>
                </a:highlight>
                <a:latin typeface="Courier New"/>
                <a:ea typeface="Courier New"/>
                <a:cs typeface="Courier New"/>
                <a:sym typeface="Courier New"/>
              </a:rPr>
              <a:t> shortListedCities.map(city </a:t>
            </a:r>
            <a:r>
              <a:rPr lang="en" sz="1050">
                <a:solidFill>
                  <a:srgbClr val="0000FF"/>
                </a:solidFill>
                <a:highlight>
                  <a:srgbClr val="FFFFFF"/>
                </a:highlight>
                <a:latin typeface="Courier New"/>
                <a:ea typeface="Courier New"/>
                <a:cs typeface="Courier New"/>
                <a:sym typeface="Courier New"/>
              </a:rPr>
              <a:t>=&gt;</a:t>
            </a: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&lt;li</a:t>
            </a:r>
            <a:r>
              <a:rPr lang="en" sz="1050">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key</a:t>
            </a:r>
            <a:r>
              <a:rPr lang="en" sz="1050">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a:t>
            </a:r>
            <a:r>
              <a:rPr lang="en" sz="1050">
                <a:highlight>
                  <a:srgbClr val="FFFFFF"/>
                </a:highlight>
                <a:latin typeface="Courier New"/>
                <a:ea typeface="Courier New"/>
                <a:cs typeface="Courier New"/>
                <a:sym typeface="Courier New"/>
              </a:rPr>
              <a:t>city</a:t>
            </a:r>
            <a:r>
              <a:rPr lang="en" sz="1050">
                <a:solidFill>
                  <a:srgbClr val="0000FF"/>
                </a:solidFill>
                <a:highlight>
                  <a:srgbClr val="FFFFFF"/>
                </a:highlight>
                <a:latin typeface="Courier New"/>
                <a:ea typeface="Courier New"/>
                <a:cs typeface="Courier New"/>
                <a:sym typeface="Courier New"/>
              </a:rPr>
              <a:t>}</a:t>
            </a:r>
            <a:r>
              <a:rPr lang="en" sz="1050">
                <a:solidFill>
                  <a:srgbClr val="800000"/>
                </a:solidFill>
                <a:highlight>
                  <a:srgbClr val="FFFFFF"/>
                </a:highlight>
                <a:latin typeface="Courier New"/>
                <a:ea typeface="Courier New"/>
                <a:cs typeface="Courier New"/>
                <a:sym typeface="Courier New"/>
              </a:rPr>
              <a:t>&gt;</a:t>
            </a: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a:t>
            </a:r>
            <a:r>
              <a:rPr lang="en" sz="1050">
                <a:highlight>
                  <a:srgbClr val="FFFFFF"/>
                </a:highlight>
                <a:latin typeface="Courier New"/>
                <a:ea typeface="Courier New"/>
                <a:cs typeface="Courier New"/>
                <a:sym typeface="Courier New"/>
              </a:rPr>
              <a:t>city</a:t>
            </a:r>
            <a:r>
              <a:rPr lang="en" sz="1050">
                <a:solidFill>
                  <a:srgbClr val="0000FF"/>
                </a:solidFill>
                <a:highlight>
                  <a:srgbClr val="FFFFFF"/>
                </a:highlight>
                <a:latin typeface="Courier New"/>
                <a:ea typeface="Courier New"/>
                <a:cs typeface="Courier New"/>
                <a:sym typeface="Courier New"/>
              </a:rPr>
              <a:t>}</a:t>
            </a: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&lt;/li&gt;</a:t>
            </a:r>
            <a:r>
              <a:rPr lang="en" sz="1050">
                <a:highlight>
                  <a:srgbClr val="FFFFFF"/>
                </a:highlight>
                <a:latin typeface="Courier New"/>
                <a:ea typeface="Courier New"/>
                <a:cs typeface="Courier New"/>
                <a:sym typeface="Courier New"/>
              </a:rPr>
              <a:t>)}</a:t>
            </a:r>
            <a:endParaRPr sz="105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&lt;/ul&gt;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highlight>
                  <a:srgbClr val="FFFFFF"/>
                </a:highlight>
                <a:latin typeface="Courier New"/>
                <a:ea typeface="Courier New"/>
                <a:cs typeface="Courier New"/>
                <a:sym typeface="Courier New"/>
              </a:rPr>
              <a:t> App ()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highlight>
                  <a:srgbClr val="FFFFFF"/>
                </a:highlight>
                <a:latin typeface="Courier New"/>
                <a:ea typeface="Courier New"/>
                <a:cs typeface="Courier New"/>
                <a:sym typeface="Courier New"/>
              </a:rPr>
              <a:t> (</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&lt;MyComponent</a:t>
            </a: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&lt;MyComponent</a:t>
            </a: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export</a:t>
            </a:r>
            <a:r>
              <a:rPr lang="en" sz="1050">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default</a:t>
            </a:r>
            <a:r>
              <a:rPr lang="en" sz="1050">
                <a:highlight>
                  <a:srgbClr val="FFFFFF"/>
                </a:highlight>
                <a:latin typeface="Courier New"/>
                <a:ea typeface="Courier New"/>
                <a:cs typeface="Courier New"/>
                <a:sym typeface="Courier New"/>
              </a:rPr>
              <a:t> App</a:t>
            </a:r>
            <a:endParaRPr sz="1050">
              <a:solidFill>
                <a:srgbClr val="0000FF"/>
              </a:solidFill>
              <a:highlight>
                <a:srgbClr val="FFFFFF"/>
              </a:highlight>
              <a:latin typeface="Courier New"/>
              <a:ea typeface="Courier New"/>
              <a:cs typeface="Courier New"/>
              <a:sym typeface="Courier New"/>
            </a:endParaRPr>
          </a:p>
        </p:txBody>
      </p:sp>
      <p:sp>
        <p:nvSpPr>
          <p:cNvPr id="450" name="Google Shape;450;p68"/>
          <p:cNvSpPr txBox="1"/>
          <p:nvPr/>
        </p:nvSpPr>
        <p:spPr>
          <a:xfrm>
            <a:off x="4352750" y="1320325"/>
            <a:ext cx="3061500" cy="391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2"/>
                </a:solidFill>
                <a:hlinkClick r:id="rId3"/>
              </a:rPr>
              <a:t>ComponentWithDotFilter.js</a:t>
            </a:r>
            <a:endParaRPr/>
          </a:p>
        </p:txBody>
      </p:sp>
      <p:sp>
        <p:nvSpPr>
          <p:cNvPr id="451" name="Google Shape;451;p68"/>
          <p:cNvSpPr txBox="1"/>
          <p:nvPr/>
        </p:nvSpPr>
        <p:spPr>
          <a:xfrm>
            <a:off x="6006775" y="2005825"/>
            <a:ext cx="3000000" cy="3000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SzPts val="1100"/>
              <a:buFont typeface="Roboto"/>
              <a:buChar char="●"/>
            </a:pPr>
            <a:r>
              <a:rPr lang="en" sz="1100">
                <a:latin typeface="Roboto"/>
                <a:ea typeface="Roboto"/>
                <a:cs typeface="Roboto"/>
                <a:sym typeface="Roboto"/>
              </a:rPr>
              <a:t>Karachi</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Peshawar</a:t>
            </a:r>
            <a:endParaRPr sz="1100">
              <a:latin typeface="Roboto"/>
              <a:ea typeface="Roboto"/>
              <a:cs typeface="Roboto"/>
              <a:sym typeface="Roboto"/>
            </a:endParaRPr>
          </a:p>
          <a:p>
            <a:pPr indent="-298450" lvl="0" marL="457200" rtl="0" algn="l">
              <a:lnSpc>
                <a:spcPct val="115000"/>
              </a:lnSpc>
              <a:spcBef>
                <a:spcPts val="1000"/>
              </a:spcBef>
              <a:spcAft>
                <a:spcPts val="0"/>
              </a:spcAft>
              <a:buSzPts val="1100"/>
              <a:buFont typeface="Roboto"/>
              <a:buChar char="●"/>
            </a:pPr>
            <a:r>
              <a:rPr lang="en" sz="1100">
                <a:latin typeface="Roboto"/>
                <a:ea typeface="Roboto"/>
                <a:cs typeface="Roboto"/>
                <a:sym typeface="Roboto"/>
              </a:rPr>
              <a:t>Karachi</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Peshawar</a:t>
            </a:r>
            <a:endParaRPr sz="1100">
              <a:latin typeface="Roboto"/>
              <a:ea typeface="Roboto"/>
              <a:cs typeface="Roboto"/>
              <a:sym typeface="Roboto"/>
            </a:endParaRPr>
          </a:p>
        </p:txBody>
      </p:sp>
      <p:sp>
        <p:nvSpPr>
          <p:cNvPr id="452" name="Google Shape;452;p68"/>
          <p:cNvSpPr txBox="1"/>
          <p:nvPr/>
        </p:nvSpPr>
        <p:spPr>
          <a:xfrm>
            <a:off x="5976025" y="1791925"/>
            <a:ext cx="3061500" cy="391800"/>
          </a:xfrm>
          <a:prstGeom prst="rect">
            <a:avLst/>
          </a:prstGeom>
          <a:solidFill>
            <a:srgbClr val="66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Result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69"/>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props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7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props</a:t>
            </a:r>
            <a:endParaRPr/>
          </a:p>
        </p:txBody>
      </p:sp>
      <p:sp>
        <p:nvSpPr>
          <p:cNvPr id="463" name="Google Shape;463;p70"/>
          <p:cNvSpPr txBox="1"/>
          <p:nvPr>
            <p:ph idx="1" type="body"/>
          </p:nvPr>
        </p:nvSpPr>
        <p:spPr>
          <a:xfrm>
            <a:off x="247225" y="1452625"/>
            <a:ext cx="8368200" cy="215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React allow us to send data or functions from parent component to it’s child component</a:t>
            </a:r>
            <a:endParaRPr/>
          </a:p>
          <a:p>
            <a:pPr indent="-342900" lvl="0" marL="457200" rtl="0" algn="l">
              <a:spcBef>
                <a:spcPts val="1600"/>
              </a:spcBef>
              <a:spcAft>
                <a:spcPts val="0"/>
              </a:spcAft>
              <a:buSzPts val="1800"/>
              <a:buChar char="●"/>
            </a:pPr>
            <a:r>
              <a:rPr lang="en"/>
              <a:t>These data or functions are called props</a:t>
            </a:r>
            <a:endParaRPr/>
          </a:p>
          <a:p>
            <a:pPr indent="-342900" lvl="0" marL="457200" rtl="0" algn="l">
              <a:spcBef>
                <a:spcPts val="1600"/>
              </a:spcBef>
              <a:spcAft>
                <a:spcPts val="1600"/>
              </a:spcAft>
              <a:buSzPts val="1800"/>
              <a:buChar char="●"/>
            </a:pPr>
            <a:r>
              <a:rPr lang="en"/>
              <a:t>Adding props, or properties to your component means we add attributes to our component element.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7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props</a:t>
            </a:r>
            <a:endParaRPr/>
          </a:p>
        </p:txBody>
      </p:sp>
      <p:sp>
        <p:nvSpPr>
          <p:cNvPr id="469" name="Google Shape;469;p71"/>
          <p:cNvSpPr txBox="1"/>
          <p:nvPr/>
        </p:nvSpPr>
        <p:spPr>
          <a:xfrm>
            <a:off x="1690325" y="1447750"/>
            <a:ext cx="6079200" cy="1247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2"/>
                </a:solidFill>
                <a:latin typeface="Roboto"/>
                <a:ea typeface="Roboto"/>
                <a:cs typeface="Roboto"/>
                <a:sym typeface="Roboto"/>
              </a:rPr>
              <a:t>Component call WITHOUT props</a:t>
            </a:r>
            <a:endParaRPr b="1" sz="1800">
              <a:solidFill>
                <a:schemeClr val="accent2"/>
              </a:solidFill>
              <a:latin typeface="Roboto"/>
              <a:ea typeface="Roboto"/>
              <a:cs typeface="Roboto"/>
              <a:sym typeface="Roboto"/>
            </a:endParaRPr>
          </a:p>
          <a:p>
            <a:pPr indent="0" lvl="0" marL="0" rtl="0" algn="l">
              <a:spcBef>
                <a:spcPts val="0"/>
              </a:spcBef>
              <a:spcAft>
                <a:spcPts val="0"/>
              </a:spcAft>
              <a:buNone/>
            </a:pPr>
            <a:r>
              <a:t/>
            </a:r>
            <a:endParaRPr b="1" sz="1800">
              <a:solidFill>
                <a:schemeClr val="dk2"/>
              </a:solidFill>
              <a:latin typeface="Roboto"/>
              <a:ea typeface="Roboto"/>
              <a:cs typeface="Roboto"/>
              <a:sym typeface="Roboto"/>
            </a:endParaRPr>
          </a:p>
          <a:p>
            <a:pPr indent="0" lvl="0" marL="0" rtl="0" algn="ctr">
              <a:spcBef>
                <a:spcPts val="0"/>
              </a:spcBef>
              <a:spcAft>
                <a:spcPts val="0"/>
              </a:spcAft>
              <a:buNone/>
            </a:pPr>
            <a:r>
              <a:rPr b="1" lang="en" sz="1800">
                <a:solidFill>
                  <a:schemeClr val="dk2"/>
                </a:solidFill>
                <a:latin typeface="Roboto"/>
                <a:ea typeface="Roboto"/>
                <a:cs typeface="Roboto"/>
                <a:sym typeface="Roboto"/>
              </a:rPr>
              <a:t>&lt;myElement /&gt;</a:t>
            </a:r>
            <a:endParaRPr/>
          </a:p>
        </p:txBody>
      </p:sp>
      <p:sp>
        <p:nvSpPr>
          <p:cNvPr id="470" name="Google Shape;470;p71"/>
          <p:cNvSpPr txBox="1"/>
          <p:nvPr/>
        </p:nvSpPr>
        <p:spPr>
          <a:xfrm>
            <a:off x="1690325" y="2862375"/>
            <a:ext cx="6079200" cy="186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2"/>
                </a:solidFill>
                <a:latin typeface="Roboto"/>
                <a:ea typeface="Roboto"/>
                <a:cs typeface="Roboto"/>
                <a:sym typeface="Roboto"/>
              </a:rPr>
              <a:t>Component call WITH props</a:t>
            </a:r>
            <a:endParaRPr b="1" sz="1800">
              <a:solidFill>
                <a:schemeClr val="accent2"/>
              </a:solidFill>
              <a:latin typeface="Roboto"/>
              <a:ea typeface="Roboto"/>
              <a:cs typeface="Roboto"/>
              <a:sym typeface="Roboto"/>
            </a:endParaRPr>
          </a:p>
          <a:p>
            <a:pPr indent="0" lvl="0" marL="0" rtl="0" algn="l">
              <a:spcBef>
                <a:spcPts val="0"/>
              </a:spcBef>
              <a:spcAft>
                <a:spcPts val="0"/>
              </a:spcAft>
              <a:buNone/>
            </a:pPr>
            <a:r>
              <a:t/>
            </a:r>
            <a:endParaRPr b="1" sz="1800">
              <a:solidFill>
                <a:schemeClr val="dk2"/>
              </a:solidFill>
              <a:latin typeface="Roboto"/>
              <a:ea typeface="Roboto"/>
              <a:cs typeface="Roboto"/>
              <a:sym typeface="Roboto"/>
            </a:endParaRPr>
          </a:p>
          <a:p>
            <a:pPr indent="0" lvl="0" marL="0" rtl="0" algn="l">
              <a:spcBef>
                <a:spcPts val="0"/>
              </a:spcBef>
              <a:spcAft>
                <a:spcPts val="0"/>
              </a:spcAft>
              <a:buNone/>
            </a:pPr>
            <a:r>
              <a:rPr b="1" lang="en" sz="1800">
                <a:solidFill>
                  <a:schemeClr val="dk2"/>
                </a:solidFill>
                <a:latin typeface="Roboto"/>
                <a:ea typeface="Roboto"/>
                <a:cs typeface="Roboto"/>
                <a:sym typeface="Roboto"/>
              </a:rPr>
              <a:t>&lt;myElement </a:t>
            </a:r>
            <a:endParaRPr b="1" sz="1800">
              <a:solidFill>
                <a:schemeClr val="dk2"/>
              </a:solidFill>
              <a:latin typeface="Roboto"/>
              <a:ea typeface="Roboto"/>
              <a:cs typeface="Roboto"/>
              <a:sym typeface="Roboto"/>
            </a:endParaRPr>
          </a:p>
          <a:p>
            <a:pPr indent="457200" lvl="0" marL="0" rtl="0" algn="l">
              <a:spcBef>
                <a:spcPts val="0"/>
              </a:spcBef>
              <a:spcAft>
                <a:spcPts val="0"/>
              </a:spcAft>
              <a:buNone/>
            </a:pPr>
            <a:r>
              <a:rPr b="1" lang="en" sz="1800">
                <a:solidFill>
                  <a:srgbClr val="980000"/>
                </a:solidFill>
                <a:latin typeface="Roboto"/>
                <a:ea typeface="Roboto"/>
                <a:cs typeface="Roboto"/>
                <a:sym typeface="Roboto"/>
              </a:rPr>
              <a:t>name=’</a:t>
            </a:r>
            <a:r>
              <a:rPr b="1" lang="en" sz="1800">
                <a:solidFill>
                  <a:schemeClr val="dk2"/>
                </a:solidFill>
                <a:latin typeface="Roboto"/>
                <a:ea typeface="Roboto"/>
                <a:cs typeface="Roboto"/>
                <a:sym typeface="Roboto"/>
              </a:rPr>
              <a:t>Aamir</a:t>
            </a:r>
            <a:r>
              <a:rPr b="1" lang="en" sz="1800">
                <a:solidFill>
                  <a:srgbClr val="980000"/>
                </a:solidFill>
                <a:latin typeface="Roboto"/>
                <a:ea typeface="Roboto"/>
                <a:cs typeface="Roboto"/>
                <a:sym typeface="Roboto"/>
              </a:rPr>
              <a:t>’ </a:t>
            </a:r>
            <a:endParaRPr b="1" sz="1800">
              <a:solidFill>
                <a:srgbClr val="980000"/>
              </a:solidFill>
              <a:latin typeface="Roboto"/>
              <a:ea typeface="Roboto"/>
              <a:cs typeface="Roboto"/>
              <a:sym typeface="Roboto"/>
            </a:endParaRPr>
          </a:p>
          <a:p>
            <a:pPr indent="457200" lvl="0" marL="0" rtl="0" algn="l">
              <a:spcBef>
                <a:spcPts val="0"/>
              </a:spcBef>
              <a:spcAft>
                <a:spcPts val="0"/>
              </a:spcAft>
              <a:buNone/>
            </a:pPr>
            <a:r>
              <a:rPr b="1" lang="en" sz="1800">
                <a:solidFill>
                  <a:srgbClr val="980000"/>
                </a:solidFill>
                <a:latin typeface="Roboto"/>
                <a:ea typeface="Roboto"/>
                <a:cs typeface="Roboto"/>
                <a:sym typeface="Roboto"/>
              </a:rPr>
              <a:t>myfunc={</a:t>
            </a:r>
            <a:r>
              <a:rPr b="1" lang="en" sz="1800">
                <a:solidFill>
                  <a:schemeClr val="accent2"/>
                </a:solidFill>
                <a:latin typeface="Roboto"/>
                <a:ea typeface="Roboto"/>
                <a:cs typeface="Roboto"/>
                <a:sym typeface="Roboto"/>
              </a:rPr>
              <a:t>() =&gt;</a:t>
            </a:r>
            <a:r>
              <a:rPr b="1" lang="en" sz="1800">
                <a:solidFill>
                  <a:schemeClr val="dk2"/>
                </a:solidFill>
                <a:latin typeface="Roboto"/>
                <a:ea typeface="Roboto"/>
                <a:cs typeface="Roboto"/>
                <a:sym typeface="Roboto"/>
              </a:rPr>
              <a:t> console.log(‘hello world’)</a:t>
            </a:r>
            <a:r>
              <a:rPr b="1" lang="en" sz="1800">
                <a:solidFill>
                  <a:srgbClr val="980000"/>
                </a:solidFill>
                <a:latin typeface="Roboto"/>
                <a:ea typeface="Roboto"/>
                <a:cs typeface="Roboto"/>
                <a:sym typeface="Roboto"/>
              </a:rPr>
              <a:t>}</a:t>
            </a:r>
            <a:endParaRPr b="1" sz="1800">
              <a:solidFill>
                <a:srgbClr val="980000"/>
              </a:solidFill>
              <a:latin typeface="Roboto"/>
              <a:ea typeface="Roboto"/>
              <a:cs typeface="Roboto"/>
              <a:sym typeface="Roboto"/>
            </a:endParaRPr>
          </a:p>
          <a:p>
            <a:pPr indent="0" lvl="0" marL="0" rtl="0" algn="l">
              <a:spcBef>
                <a:spcPts val="0"/>
              </a:spcBef>
              <a:spcAft>
                <a:spcPts val="0"/>
              </a:spcAft>
              <a:buNone/>
            </a:pPr>
            <a:r>
              <a:rPr b="1" lang="en" sz="1800">
                <a:solidFill>
                  <a:schemeClr val="dk2"/>
                </a:solidFill>
                <a:latin typeface="Roboto"/>
                <a:ea typeface="Roboto"/>
                <a:cs typeface="Roboto"/>
                <a:sym typeface="Roboto"/>
              </a:rPr>
              <a:t>/&gt;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Why React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7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props</a:t>
            </a:r>
            <a:endParaRPr/>
          </a:p>
        </p:txBody>
      </p:sp>
      <p:sp>
        <p:nvSpPr>
          <p:cNvPr id="476" name="Google Shape;476;p72"/>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means we can pass data from an outer component to an inner component. </a:t>
            </a:r>
            <a:endParaRPr/>
          </a:p>
          <a:p>
            <a:pPr indent="-342900" lvl="0" marL="457200" rtl="0" algn="l">
              <a:spcBef>
                <a:spcPts val="1600"/>
              </a:spcBef>
              <a:spcAft>
                <a:spcPts val="1600"/>
              </a:spcAft>
              <a:buSzPts val="1800"/>
              <a:buChar char="●"/>
            </a:pPr>
            <a:r>
              <a:rPr lang="en"/>
              <a:t>That data can be either data that we want to render a or a function that we want to invoke.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7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props</a:t>
            </a:r>
            <a:endParaRPr/>
          </a:p>
        </p:txBody>
      </p:sp>
      <p:pic>
        <p:nvPicPr>
          <p:cNvPr id="482" name="Google Shape;482;p73"/>
          <p:cNvPicPr preferRelativeResize="0"/>
          <p:nvPr/>
        </p:nvPicPr>
        <p:blipFill>
          <a:blip r:embed="rId3">
            <a:alphaModFix/>
          </a:blip>
          <a:stretch>
            <a:fillRect/>
          </a:stretch>
        </p:blipFill>
        <p:spPr>
          <a:xfrm>
            <a:off x="152400" y="1296525"/>
            <a:ext cx="5542450" cy="3694576"/>
          </a:xfrm>
          <a:prstGeom prst="rect">
            <a:avLst/>
          </a:prstGeom>
          <a:noFill/>
          <a:ln cap="flat" cmpd="sng" w="9525">
            <a:solidFill>
              <a:schemeClr val="dk2"/>
            </a:solidFill>
            <a:prstDash val="solid"/>
            <a:round/>
            <a:headEnd len="sm" w="sm" type="none"/>
            <a:tailEnd len="sm" w="sm" type="none"/>
          </a:ln>
        </p:spPr>
      </p:pic>
      <p:sp>
        <p:nvSpPr>
          <p:cNvPr id="483" name="Google Shape;483;p73"/>
          <p:cNvSpPr txBox="1"/>
          <p:nvPr/>
        </p:nvSpPr>
        <p:spPr>
          <a:xfrm>
            <a:off x="4352750" y="1320325"/>
            <a:ext cx="3061500" cy="391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2"/>
                </a:solidFill>
                <a:hlinkClick r:id="rId4"/>
              </a:rPr>
              <a:t>PassingProps</a:t>
            </a:r>
            <a:r>
              <a:rPr lang="en" sz="1800" u="sng">
                <a:solidFill>
                  <a:schemeClr val="dk2"/>
                </a:solidFill>
                <a:hlinkClick r:id="rId5"/>
              </a:rPr>
              <a:t>.js</a:t>
            </a:r>
            <a:endParaRPr/>
          </a:p>
        </p:txBody>
      </p:sp>
      <p:sp>
        <p:nvSpPr>
          <p:cNvPr id="484" name="Google Shape;484;p73"/>
          <p:cNvSpPr txBox="1"/>
          <p:nvPr/>
        </p:nvSpPr>
        <p:spPr>
          <a:xfrm>
            <a:off x="6006775" y="2005825"/>
            <a:ext cx="3000000" cy="3000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SzPts val="1100"/>
              <a:buFont typeface="Roboto"/>
              <a:buChar char="●"/>
            </a:pPr>
            <a:r>
              <a:rPr lang="en" sz="1100">
                <a:latin typeface="Roboto"/>
                <a:ea typeface="Roboto"/>
                <a:cs typeface="Roboto"/>
                <a:sym typeface="Roboto"/>
              </a:rPr>
              <a:t>Karachi</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Peshawar</a:t>
            </a:r>
            <a:endParaRPr sz="1100">
              <a:latin typeface="Roboto"/>
              <a:ea typeface="Roboto"/>
              <a:cs typeface="Roboto"/>
              <a:sym typeface="Roboto"/>
            </a:endParaRPr>
          </a:p>
          <a:p>
            <a:pPr indent="-298450" lvl="0" marL="457200" rtl="0" algn="l">
              <a:lnSpc>
                <a:spcPct val="115000"/>
              </a:lnSpc>
              <a:spcBef>
                <a:spcPts val="1000"/>
              </a:spcBef>
              <a:spcAft>
                <a:spcPts val="0"/>
              </a:spcAft>
              <a:buSzPts val="1100"/>
              <a:buFont typeface="Roboto"/>
              <a:buChar char="●"/>
            </a:pPr>
            <a:r>
              <a:rPr lang="en" sz="1100">
                <a:latin typeface="Roboto"/>
                <a:ea typeface="Roboto"/>
                <a:cs typeface="Roboto"/>
                <a:sym typeface="Roboto"/>
              </a:rPr>
              <a:t>Hyderabad</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Islamabad</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Gawader</a:t>
            </a:r>
            <a:endParaRPr sz="1100">
              <a:latin typeface="Roboto"/>
              <a:ea typeface="Roboto"/>
              <a:cs typeface="Roboto"/>
              <a:sym typeface="Roboto"/>
            </a:endParaRPr>
          </a:p>
        </p:txBody>
      </p:sp>
      <p:sp>
        <p:nvSpPr>
          <p:cNvPr id="485" name="Google Shape;485;p73"/>
          <p:cNvSpPr txBox="1"/>
          <p:nvPr/>
        </p:nvSpPr>
        <p:spPr>
          <a:xfrm>
            <a:off x="5976025" y="1791925"/>
            <a:ext cx="3061500" cy="391800"/>
          </a:xfrm>
          <a:prstGeom prst="rect">
            <a:avLst/>
          </a:prstGeom>
          <a:solidFill>
            <a:srgbClr val="66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Result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7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props</a:t>
            </a:r>
            <a:endParaRPr/>
          </a:p>
        </p:txBody>
      </p:sp>
      <p:pic>
        <p:nvPicPr>
          <p:cNvPr id="491" name="Google Shape;491;p74"/>
          <p:cNvPicPr preferRelativeResize="0"/>
          <p:nvPr/>
        </p:nvPicPr>
        <p:blipFill rotWithShape="1">
          <a:blip r:embed="rId3">
            <a:alphaModFix/>
          </a:blip>
          <a:srcRect b="-770" l="0" r="0" t="-628"/>
          <a:stretch/>
        </p:blipFill>
        <p:spPr>
          <a:xfrm>
            <a:off x="159350" y="1275700"/>
            <a:ext cx="5542450" cy="3694576"/>
          </a:xfrm>
          <a:prstGeom prst="rect">
            <a:avLst/>
          </a:prstGeom>
          <a:noFill/>
          <a:ln cap="flat" cmpd="sng" w="9525">
            <a:solidFill>
              <a:schemeClr val="dk2"/>
            </a:solidFill>
            <a:prstDash val="solid"/>
            <a:round/>
            <a:headEnd len="sm" w="sm" type="none"/>
            <a:tailEnd len="sm" w="sm" type="none"/>
          </a:ln>
        </p:spPr>
      </p:pic>
      <p:sp>
        <p:nvSpPr>
          <p:cNvPr id="492" name="Google Shape;492;p74"/>
          <p:cNvSpPr txBox="1"/>
          <p:nvPr/>
        </p:nvSpPr>
        <p:spPr>
          <a:xfrm>
            <a:off x="4352750" y="1320325"/>
            <a:ext cx="3168000" cy="391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2"/>
                </a:solidFill>
                <a:hlinkClick r:id="rId4"/>
              </a:rPr>
              <a:t>PassingPropsAndFunction.js</a:t>
            </a:r>
            <a:endParaRPr/>
          </a:p>
        </p:txBody>
      </p:sp>
      <p:pic>
        <p:nvPicPr>
          <p:cNvPr id="493" name="Google Shape;493;p74"/>
          <p:cNvPicPr preferRelativeResize="0"/>
          <p:nvPr/>
        </p:nvPicPr>
        <p:blipFill>
          <a:blip r:embed="rId5">
            <a:alphaModFix/>
          </a:blip>
          <a:stretch>
            <a:fillRect/>
          </a:stretch>
        </p:blipFill>
        <p:spPr>
          <a:xfrm>
            <a:off x="5823625" y="2154500"/>
            <a:ext cx="3167976" cy="1748900"/>
          </a:xfrm>
          <a:prstGeom prst="rect">
            <a:avLst/>
          </a:prstGeom>
          <a:noFill/>
          <a:ln cap="flat" cmpd="sng" w="9525">
            <a:solidFill>
              <a:schemeClr val="dk2"/>
            </a:solidFill>
            <a:prstDash val="solid"/>
            <a:round/>
            <a:headEnd len="sm" w="sm" type="none"/>
            <a:tailEnd len="sm" w="sm" type="none"/>
          </a:ln>
        </p:spPr>
      </p:pic>
      <p:sp>
        <p:nvSpPr>
          <p:cNvPr id="494" name="Google Shape;494;p74"/>
          <p:cNvSpPr txBox="1"/>
          <p:nvPr/>
        </p:nvSpPr>
        <p:spPr>
          <a:xfrm>
            <a:off x="5823625" y="1791925"/>
            <a:ext cx="3168000" cy="391800"/>
          </a:xfrm>
          <a:prstGeom prst="rect">
            <a:avLst/>
          </a:prstGeom>
          <a:solidFill>
            <a:srgbClr val="66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Result</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75"/>
          <p:cNvSpPr txBox="1"/>
          <p:nvPr>
            <p:ph type="title"/>
          </p:nvPr>
        </p:nvSpPr>
        <p:spPr>
          <a:xfrm>
            <a:off x="480750" y="20697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Passing Props to </a:t>
            </a:r>
            <a:endParaRPr/>
          </a:p>
          <a:p>
            <a:pPr indent="0" lvl="0" marL="0" rtl="0" algn="ctr">
              <a:spcBef>
                <a:spcPts val="0"/>
              </a:spcBef>
              <a:spcAft>
                <a:spcPts val="0"/>
              </a:spcAft>
              <a:buNone/>
            </a:pPr>
            <a:r>
              <a:rPr lang="en"/>
              <a:t>Functional component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7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
            </a:r>
            <a:r>
              <a:rPr lang="en"/>
              <a:t>rops to Functional Component</a:t>
            </a:r>
            <a:endParaRPr/>
          </a:p>
        </p:txBody>
      </p:sp>
      <p:pic>
        <p:nvPicPr>
          <p:cNvPr id="505" name="Google Shape;505;p76"/>
          <p:cNvPicPr preferRelativeResize="0"/>
          <p:nvPr/>
        </p:nvPicPr>
        <p:blipFill rotWithShape="1">
          <a:blip r:embed="rId3">
            <a:alphaModFix/>
          </a:blip>
          <a:srcRect b="-221" l="0" r="0" t="-382"/>
          <a:stretch/>
        </p:blipFill>
        <p:spPr>
          <a:xfrm>
            <a:off x="159350" y="1275700"/>
            <a:ext cx="5542450" cy="3694575"/>
          </a:xfrm>
          <a:prstGeom prst="rect">
            <a:avLst/>
          </a:prstGeom>
          <a:noFill/>
          <a:ln cap="flat" cmpd="sng" w="9525">
            <a:solidFill>
              <a:schemeClr val="dk2"/>
            </a:solidFill>
            <a:prstDash val="solid"/>
            <a:round/>
            <a:headEnd len="sm" w="sm" type="none"/>
            <a:tailEnd len="sm" w="sm" type="none"/>
          </a:ln>
        </p:spPr>
      </p:pic>
      <p:sp>
        <p:nvSpPr>
          <p:cNvPr id="506" name="Google Shape;506;p76"/>
          <p:cNvSpPr txBox="1"/>
          <p:nvPr/>
        </p:nvSpPr>
        <p:spPr>
          <a:xfrm>
            <a:off x="4352750" y="1320325"/>
            <a:ext cx="3168000" cy="391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2"/>
                </a:solidFill>
                <a:hlinkClick r:id="rId4"/>
              </a:rPr>
              <a:t>PropsToFunctionalComp</a:t>
            </a:r>
            <a:r>
              <a:rPr lang="en" sz="1800" u="sng">
                <a:solidFill>
                  <a:schemeClr val="dk2"/>
                </a:solidFill>
                <a:hlinkClick r:id="rId5"/>
              </a:rPr>
              <a:t>.js</a:t>
            </a:r>
            <a:endParaRPr/>
          </a:p>
        </p:txBody>
      </p:sp>
      <p:pic>
        <p:nvPicPr>
          <p:cNvPr id="507" name="Google Shape;507;p76"/>
          <p:cNvPicPr preferRelativeResize="0"/>
          <p:nvPr/>
        </p:nvPicPr>
        <p:blipFill rotWithShape="1">
          <a:blip r:embed="rId6">
            <a:alphaModFix/>
          </a:blip>
          <a:srcRect b="0" l="0" r="0" t="0"/>
          <a:stretch/>
        </p:blipFill>
        <p:spPr>
          <a:xfrm>
            <a:off x="5823625" y="2154500"/>
            <a:ext cx="3167976" cy="1748900"/>
          </a:xfrm>
          <a:prstGeom prst="rect">
            <a:avLst/>
          </a:prstGeom>
          <a:noFill/>
          <a:ln cap="flat" cmpd="sng" w="9525">
            <a:solidFill>
              <a:schemeClr val="dk2"/>
            </a:solidFill>
            <a:prstDash val="solid"/>
            <a:round/>
            <a:headEnd len="sm" w="sm" type="none"/>
            <a:tailEnd len="sm" w="sm" type="none"/>
          </a:ln>
        </p:spPr>
      </p:pic>
      <p:sp>
        <p:nvSpPr>
          <p:cNvPr id="508" name="Google Shape;508;p76"/>
          <p:cNvSpPr txBox="1"/>
          <p:nvPr/>
        </p:nvSpPr>
        <p:spPr>
          <a:xfrm>
            <a:off x="5823625" y="1791925"/>
            <a:ext cx="3168000" cy="391800"/>
          </a:xfrm>
          <a:prstGeom prst="rect">
            <a:avLst/>
          </a:prstGeom>
          <a:solidFill>
            <a:srgbClr val="66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Result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77"/>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PropTypes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7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PropTypes</a:t>
            </a:r>
            <a:endParaRPr/>
          </a:p>
        </p:txBody>
      </p:sp>
      <p:sp>
        <p:nvSpPr>
          <p:cNvPr id="519" name="Google Shape;519;p78"/>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React components are meant to be reuse</a:t>
            </a:r>
            <a:endParaRPr/>
          </a:p>
          <a:p>
            <a:pPr indent="-342900" lvl="0" marL="457200" rtl="0" algn="l">
              <a:spcBef>
                <a:spcPts val="1600"/>
              </a:spcBef>
              <a:spcAft>
                <a:spcPts val="0"/>
              </a:spcAft>
              <a:buSzPts val="1800"/>
              <a:buChar char="●"/>
            </a:pPr>
            <a:r>
              <a:rPr lang="en"/>
              <a:t>In a bigger application soon teams will work on a project and reuse other’s components</a:t>
            </a:r>
            <a:endParaRPr/>
          </a:p>
          <a:p>
            <a:pPr indent="-342900" lvl="0" marL="457200" rtl="0" algn="l">
              <a:spcBef>
                <a:spcPts val="1600"/>
              </a:spcBef>
              <a:spcAft>
                <a:spcPts val="1600"/>
              </a:spcAft>
              <a:buSzPts val="1800"/>
              <a:buChar char="●"/>
            </a:pPr>
            <a:r>
              <a:rPr lang="en"/>
              <a:t>Props is integral part of component</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79"/>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 ARISES?</a:t>
            </a:r>
            <a:endParaRPr/>
          </a:p>
        </p:txBody>
      </p:sp>
      <p:sp>
        <p:nvSpPr>
          <p:cNvPr id="525" name="Google Shape;525;p79"/>
          <p:cNvSpPr txBox="1"/>
          <p:nvPr>
            <p:ph type="title"/>
          </p:nvPr>
        </p:nvSpPr>
        <p:spPr>
          <a:xfrm>
            <a:off x="480750" y="28317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chemeClr val="accent2"/>
                </a:solidFill>
              </a:rPr>
              <a:t>What if wrong props are passed to our component </a:t>
            </a:r>
            <a:endParaRPr sz="2400">
              <a:solidFill>
                <a:schemeClr val="accent2"/>
              </a:solidFill>
            </a:endParaRPr>
          </a:p>
          <a:p>
            <a:pPr indent="0" lvl="0" marL="0" rtl="0" algn="ctr">
              <a:spcBef>
                <a:spcPts val="0"/>
              </a:spcBef>
              <a:spcAft>
                <a:spcPts val="0"/>
              </a:spcAft>
              <a:buNone/>
            </a:pPr>
            <a:r>
              <a:rPr lang="en" sz="2400">
                <a:solidFill>
                  <a:srgbClr val="FFFFFF"/>
                </a:solidFill>
              </a:rPr>
              <a:t>e.g. array instead of object</a:t>
            </a:r>
            <a:endParaRPr sz="2400">
              <a:solidFill>
                <a:srgbClr val="FFFFFF"/>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8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Wrong </a:t>
            </a:r>
            <a:r>
              <a:rPr lang="en"/>
              <a:t>props</a:t>
            </a:r>
            <a:endParaRPr/>
          </a:p>
        </p:txBody>
      </p:sp>
      <p:pic>
        <p:nvPicPr>
          <p:cNvPr id="531" name="Google Shape;531;p80"/>
          <p:cNvPicPr preferRelativeResize="0"/>
          <p:nvPr/>
        </p:nvPicPr>
        <p:blipFill rotWithShape="1">
          <a:blip r:embed="rId3">
            <a:alphaModFix/>
          </a:blip>
          <a:srcRect b="-1164" l="0" r="0" t="-990"/>
          <a:stretch/>
        </p:blipFill>
        <p:spPr>
          <a:xfrm>
            <a:off x="159350" y="1275700"/>
            <a:ext cx="5542450" cy="3694575"/>
          </a:xfrm>
          <a:prstGeom prst="rect">
            <a:avLst/>
          </a:prstGeom>
          <a:noFill/>
          <a:ln cap="flat" cmpd="sng" w="9525">
            <a:solidFill>
              <a:schemeClr val="dk2"/>
            </a:solidFill>
            <a:prstDash val="solid"/>
            <a:round/>
            <a:headEnd len="sm" w="sm" type="none"/>
            <a:tailEnd len="sm" w="sm" type="none"/>
          </a:ln>
        </p:spPr>
      </p:pic>
      <p:pic>
        <p:nvPicPr>
          <p:cNvPr id="532" name="Google Shape;532;p80"/>
          <p:cNvPicPr preferRelativeResize="0"/>
          <p:nvPr/>
        </p:nvPicPr>
        <p:blipFill rotWithShape="1">
          <a:blip r:embed="rId4">
            <a:alphaModFix/>
          </a:blip>
          <a:srcRect b="0" l="1160" r="-1160" t="-1698"/>
          <a:stretch/>
        </p:blipFill>
        <p:spPr>
          <a:xfrm>
            <a:off x="5823625" y="2154500"/>
            <a:ext cx="3167975" cy="1748900"/>
          </a:xfrm>
          <a:prstGeom prst="rect">
            <a:avLst/>
          </a:prstGeom>
          <a:noFill/>
          <a:ln cap="flat" cmpd="sng" w="9525">
            <a:solidFill>
              <a:schemeClr val="dk2"/>
            </a:solidFill>
            <a:prstDash val="solid"/>
            <a:round/>
            <a:headEnd len="sm" w="sm" type="none"/>
            <a:tailEnd len="sm" w="sm" type="none"/>
          </a:ln>
        </p:spPr>
      </p:pic>
      <p:sp>
        <p:nvSpPr>
          <p:cNvPr id="533" name="Google Shape;533;p80"/>
          <p:cNvSpPr txBox="1"/>
          <p:nvPr/>
        </p:nvSpPr>
        <p:spPr>
          <a:xfrm>
            <a:off x="5823625" y="1791925"/>
            <a:ext cx="3168000" cy="391800"/>
          </a:xfrm>
          <a:prstGeom prst="rect">
            <a:avLst/>
          </a:prstGeom>
          <a:solidFill>
            <a:srgbClr val="66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Result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8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
            </a:r>
            <a:r>
              <a:rPr lang="en"/>
              <a:t>ropTypes</a:t>
            </a:r>
            <a:endParaRPr/>
          </a:p>
        </p:txBody>
      </p:sp>
      <p:sp>
        <p:nvSpPr>
          <p:cNvPr id="539" name="Google Shape;539;p81"/>
          <p:cNvSpPr txBox="1"/>
          <p:nvPr>
            <p:ph idx="1" type="body"/>
          </p:nvPr>
        </p:nvSpPr>
        <p:spPr>
          <a:xfrm>
            <a:off x="247225" y="1452625"/>
            <a:ext cx="8368200" cy="1737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By using </a:t>
            </a:r>
            <a:r>
              <a:rPr b="1" lang="en"/>
              <a:t>PropTypes </a:t>
            </a:r>
            <a:r>
              <a:rPr lang="en"/>
              <a:t>library</a:t>
            </a:r>
            <a:r>
              <a:rPr lang="en"/>
              <a:t>, we can define the data type we expect if someone uses our component and passes props to it.</a:t>
            </a:r>
            <a:endParaRPr/>
          </a:p>
          <a:p>
            <a:pPr indent="-342900" lvl="0" marL="457200" rtl="0" algn="l">
              <a:spcBef>
                <a:spcPts val="1600"/>
              </a:spcBef>
              <a:spcAft>
                <a:spcPts val="1600"/>
              </a:spcAft>
              <a:buSzPts val="1800"/>
              <a:buChar char="●"/>
            </a:pPr>
            <a:r>
              <a:rPr lang="en"/>
              <a:t>It will warns us during development in the console of browser if unexpected data type passed</a:t>
            </a:r>
            <a:endParaRPr/>
          </a:p>
        </p:txBody>
      </p:sp>
      <p:sp>
        <p:nvSpPr>
          <p:cNvPr id="540" name="Google Shape;540;p81"/>
          <p:cNvSpPr txBox="1"/>
          <p:nvPr/>
        </p:nvSpPr>
        <p:spPr>
          <a:xfrm>
            <a:off x="1487250" y="3688850"/>
            <a:ext cx="6169500" cy="453600"/>
          </a:xfrm>
          <a:prstGeom prst="rect">
            <a:avLst/>
          </a:prstGeom>
          <a:solidFill>
            <a:srgbClr val="000000"/>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600">
                <a:solidFill>
                  <a:srgbClr val="00FF00"/>
                </a:solidFill>
              </a:rPr>
              <a:t>aamir@ap-linux:~$</a:t>
            </a:r>
            <a:r>
              <a:rPr b="1" lang="en" sz="1600">
                <a:solidFill>
                  <a:srgbClr val="FFFFFF"/>
                </a:solidFill>
              </a:rPr>
              <a:t> npm install </a:t>
            </a:r>
            <a:r>
              <a:rPr b="1" lang="en" sz="1600">
                <a:solidFill>
                  <a:srgbClr val="FFFFFF"/>
                </a:solidFill>
              </a:rPr>
              <a:t>prop-types</a:t>
            </a:r>
            <a:endParaRPr sz="1200">
              <a:solidFill>
                <a:srgbClr val="FFFFFF"/>
              </a:solidFill>
            </a:endParaRPr>
          </a:p>
        </p:txBody>
      </p:sp>
      <p:sp>
        <p:nvSpPr>
          <p:cNvPr id="541" name="Google Shape;541;p81"/>
          <p:cNvSpPr txBox="1"/>
          <p:nvPr/>
        </p:nvSpPr>
        <p:spPr>
          <a:xfrm>
            <a:off x="330888" y="3229825"/>
            <a:ext cx="4322400" cy="35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solidFill>
                  <a:schemeClr val="dk2"/>
                </a:solidFill>
                <a:latin typeface="Roboto"/>
                <a:ea typeface="Roboto"/>
                <a:cs typeface="Roboto"/>
                <a:sym typeface="Roboto"/>
              </a:rPr>
              <a:t>To install P</a:t>
            </a:r>
            <a:r>
              <a:rPr b="1" lang="en" sz="1800">
                <a:solidFill>
                  <a:schemeClr val="dk2"/>
                </a:solidFill>
                <a:latin typeface="Roboto"/>
                <a:ea typeface="Roboto"/>
                <a:cs typeface="Roboto"/>
                <a:sym typeface="Roboto"/>
              </a:rPr>
              <a:t>ropTypes</a:t>
            </a:r>
            <a:endParaRPr b="1">
              <a:solidFill>
                <a:schemeClr val="dk2"/>
              </a:solidFill>
            </a:endParaRPr>
          </a:p>
        </p:txBody>
      </p:sp>
      <p:sp>
        <p:nvSpPr>
          <p:cNvPr id="542" name="Google Shape;542;p81"/>
          <p:cNvSpPr txBox="1"/>
          <p:nvPr/>
        </p:nvSpPr>
        <p:spPr>
          <a:xfrm>
            <a:off x="1559400" y="4262575"/>
            <a:ext cx="6025200" cy="39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t>More details: </a:t>
            </a:r>
            <a:r>
              <a:rPr b="1" lang="en" sz="1600" u="sng">
                <a:solidFill>
                  <a:schemeClr val="hlink"/>
                </a:solidFill>
                <a:hlinkClick r:id="rId3"/>
              </a:rPr>
              <a:t>https://github.com/facebook/prop-types</a:t>
            </a:r>
            <a:endParaRPr b="1"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a:t>
            </a:r>
            <a:r>
              <a:rPr lang="en"/>
              <a:t>React</a:t>
            </a:r>
            <a:endParaRPr/>
          </a:p>
        </p:txBody>
      </p:sp>
      <p:sp>
        <p:nvSpPr>
          <p:cNvPr id="110" name="Google Shape;110;p19"/>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of : </a:t>
            </a:r>
            <a:endParaRPr/>
          </a:p>
          <a:p>
            <a:pPr indent="-342900" lvl="0" marL="457200" rtl="0" algn="l">
              <a:spcBef>
                <a:spcPts val="1000"/>
              </a:spcBef>
              <a:spcAft>
                <a:spcPts val="0"/>
              </a:spcAft>
              <a:buSzPts val="1800"/>
              <a:buChar char="●"/>
            </a:pPr>
            <a:r>
              <a:rPr lang="en"/>
              <a:t>Its compositional model</a:t>
            </a:r>
            <a:endParaRPr/>
          </a:p>
          <a:p>
            <a:pPr indent="-342900" lvl="0" marL="457200" rtl="0" algn="l">
              <a:spcBef>
                <a:spcPts val="1600"/>
              </a:spcBef>
              <a:spcAft>
                <a:spcPts val="0"/>
              </a:spcAft>
              <a:buSzPts val="1800"/>
              <a:buChar char="●"/>
            </a:pPr>
            <a:r>
              <a:rPr lang="en"/>
              <a:t>Its declarative rather than imperative</a:t>
            </a:r>
            <a:endParaRPr/>
          </a:p>
          <a:p>
            <a:pPr indent="-342900" lvl="0" marL="457200" rtl="0" algn="l">
              <a:spcBef>
                <a:spcPts val="1600"/>
              </a:spcBef>
              <a:spcAft>
                <a:spcPts val="0"/>
              </a:spcAft>
              <a:buSzPts val="1800"/>
              <a:buChar char="●"/>
            </a:pPr>
            <a:r>
              <a:rPr lang="en"/>
              <a:t>Unidirectional Data flow/binding</a:t>
            </a:r>
            <a:endParaRPr/>
          </a:p>
          <a:p>
            <a:pPr indent="-342900" lvl="0" marL="457200" rtl="0" algn="l">
              <a:spcBef>
                <a:spcPts val="1600"/>
              </a:spcBef>
              <a:spcAft>
                <a:spcPts val="1600"/>
              </a:spcAft>
              <a:buSzPts val="1800"/>
              <a:buChar char="●"/>
            </a:pPr>
            <a:r>
              <a:rPr lang="en"/>
              <a:t>React is simply javascript</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8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PropTypes</a:t>
            </a:r>
            <a:endParaRPr/>
          </a:p>
        </p:txBody>
      </p:sp>
      <p:pic>
        <p:nvPicPr>
          <p:cNvPr id="548" name="Google Shape;548;p82"/>
          <p:cNvPicPr preferRelativeResize="0"/>
          <p:nvPr/>
        </p:nvPicPr>
        <p:blipFill rotWithShape="1">
          <a:blip r:embed="rId3">
            <a:alphaModFix/>
          </a:blip>
          <a:srcRect b="-710" l="0" r="0" t="-801"/>
          <a:stretch/>
        </p:blipFill>
        <p:spPr>
          <a:xfrm>
            <a:off x="159350" y="1275700"/>
            <a:ext cx="5542450" cy="3694575"/>
          </a:xfrm>
          <a:prstGeom prst="rect">
            <a:avLst/>
          </a:prstGeom>
          <a:noFill/>
          <a:ln cap="flat" cmpd="sng" w="9525">
            <a:solidFill>
              <a:schemeClr val="dk2"/>
            </a:solidFill>
            <a:prstDash val="solid"/>
            <a:round/>
            <a:headEnd len="sm" w="sm" type="none"/>
            <a:tailEnd len="sm" w="sm" type="none"/>
          </a:ln>
        </p:spPr>
      </p:pic>
      <p:pic>
        <p:nvPicPr>
          <p:cNvPr id="549" name="Google Shape;549;p82"/>
          <p:cNvPicPr preferRelativeResize="0"/>
          <p:nvPr/>
        </p:nvPicPr>
        <p:blipFill rotWithShape="1">
          <a:blip r:embed="rId4">
            <a:alphaModFix/>
          </a:blip>
          <a:srcRect b="-1709" l="0" r="0" t="1710"/>
          <a:stretch/>
        </p:blipFill>
        <p:spPr>
          <a:xfrm>
            <a:off x="5823625" y="2183725"/>
            <a:ext cx="3167975" cy="1643475"/>
          </a:xfrm>
          <a:prstGeom prst="rect">
            <a:avLst/>
          </a:prstGeom>
          <a:noFill/>
          <a:ln cap="flat" cmpd="sng" w="9525">
            <a:solidFill>
              <a:schemeClr val="dk2"/>
            </a:solidFill>
            <a:prstDash val="solid"/>
            <a:round/>
            <a:headEnd len="sm" w="sm" type="none"/>
            <a:tailEnd len="sm" w="sm" type="none"/>
          </a:ln>
        </p:spPr>
      </p:pic>
      <p:sp>
        <p:nvSpPr>
          <p:cNvPr id="550" name="Google Shape;550;p82"/>
          <p:cNvSpPr txBox="1"/>
          <p:nvPr/>
        </p:nvSpPr>
        <p:spPr>
          <a:xfrm>
            <a:off x="5823625" y="1791925"/>
            <a:ext cx="3168000" cy="391800"/>
          </a:xfrm>
          <a:prstGeom prst="rect">
            <a:avLst/>
          </a:prstGeom>
          <a:solidFill>
            <a:srgbClr val="66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Result</a:t>
            </a:r>
            <a:endParaRPr/>
          </a:p>
        </p:txBody>
      </p:sp>
      <p:sp>
        <p:nvSpPr>
          <p:cNvPr id="551" name="Google Shape;551;p82"/>
          <p:cNvSpPr txBox="1"/>
          <p:nvPr/>
        </p:nvSpPr>
        <p:spPr>
          <a:xfrm>
            <a:off x="4352750" y="1320325"/>
            <a:ext cx="3168000" cy="391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2"/>
                </a:solidFill>
                <a:hlinkClick r:id="rId5"/>
              </a:rPr>
              <a:t>PropTypeExample</a:t>
            </a:r>
            <a:r>
              <a:rPr lang="en" sz="1800" u="sng">
                <a:solidFill>
                  <a:schemeClr val="dk2"/>
                </a:solidFill>
                <a:hlinkClick r:id="rId6"/>
              </a:rPr>
              <a:t>.js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8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PropTypes</a:t>
            </a:r>
            <a:endParaRPr/>
          </a:p>
        </p:txBody>
      </p:sp>
      <p:sp>
        <p:nvSpPr>
          <p:cNvPr id="557" name="Google Shape;557;p83"/>
          <p:cNvSpPr txBox="1"/>
          <p:nvPr>
            <p:ph idx="1" type="body"/>
          </p:nvPr>
        </p:nvSpPr>
        <p:spPr>
          <a:xfrm>
            <a:off x="254175" y="1487325"/>
            <a:ext cx="37926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 is considered a best practice to always use this library</a:t>
            </a:r>
            <a:endParaRPr/>
          </a:p>
          <a:p>
            <a:pPr indent="-342900" lvl="0" marL="457200" rtl="0" algn="l">
              <a:spcBef>
                <a:spcPts val="1600"/>
              </a:spcBef>
              <a:spcAft>
                <a:spcPts val="1000"/>
              </a:spcAft>
              <a:buSzPts val="1800"/>
              <a:buChar char="●"/>
            </a:pPr>
            <a:r>
              <a:rPr lang="en"/>
              <a:t>It is also recommended to make it part of the class</a:t>
            </a:r>
            <a:endParaRPr/>
          </a:p>
        </p:txBody>
      </p:sp>
      <p:pic>
        <p:nvPicPr>
          <p:cNvPr id="558" name="Google Shape;558;p83"/>
          <p:cNvPicPr preferRelativeResize="0"/>
          <p:nvPr/>
        </p:nvPicPr>
        <p:blipFill>
          <a:blip r:embed="rId3">
            <a:alphaModFix/>
          </a:blip>
          <a:stretch>
            <a:fillRect/>
          </a:stretch>
        </p:blipFill>
        <p:spPr>
          <a:xfrm>
            <a:off x="3990925" y="1543675"/>
            <a:ext cx="4799375" cy="3197225"/>
          </a:xfrm>
          <a:prstGeom prst="rect">
            <a:avLst/>
          </a:prstGeom>
          <a:noFill/>
          <a:ln cap="flat" cmpd="sng" w="9525">
            <a:solidFill>
              <a:schemeClr val="dk2"/>
            </a:solidFill>
            <a:prstDash val="solid"/>
            <a:round/>
            <a:headEnd len="sm" w="sm" type="none"/>
            <a:tailEnd len="sm" w="sm" type="none"/>
          </a:ln>
        </p:spPr>
      </p:pic>
      <p:sp>
        <p:nvSpPr>
          <p:cNvPr id="559" name="Google Shape;559;p83"/>
          <p:cNvSpPr txBox="1"/>
          <p:nvPr/>
        </p:nvSpPr>
        <p:spPr>
          <a:xfrm>
            <a:off x="6372100" y="1304100"/>
            <a:ext cx="2418300" cy="391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2"/>
                </a:solidFill>
                <a:hlinkClick r:id="rId4"/>
              </a:rPr>
              <a:t>PropTypeInClass.js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Google Shape;564;p8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State</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8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State</a:t>
            </a:r>
            <a:endParaRPr/>
          </a:p>
        </p:txBody>
      </p:sp>
      <p:sp>
        <p:nvSpPr>
          <p:cNvPr id="570" name="Google Shape;570;p85"/>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heart of every React component is its “state”</a:t>
            </a:r>
            <a:endParaRPr/>
          </a:p>
          <a:p>
            <a:pPr indent="-342900" lvl="0" marL="457200" rtl="0" algn="l">
              <a:spcBef>
                <a:spcPts val="1600"/>
              </a:spcBef>
              <a:spcAft>
                <a:spcPts val="0"/>
              </a:spcAft>
              <a:buSzPts val="1800"/>
              <a:buChar char="●"/>
            </a:pPr>
            <a:r>
              <a:rPr lang="en"/>
              <a:t>It is simply an Javascript object that determines how that component renders &amp; behaves</a:t>
            </a:r>
            <a:endParaRPr/>
          </a:p>
          <a:p>
            <a:pPr indent="-342900" lvl="0" marL="457200" rtl="0" algn="l">
              <a:spcBef>
                <a:spcPts val="1600"/>
              </a:spcBef>
              <a:spcAft>
                <a:spcPts val="1600"/>
              </a:spcAft>
              <a:buSzPts val="1800"/>
              <a:buChar char="●"/>
            </a:pPr>
            <a:r>
              <a:rPr lang="en"/>
              <a:t>In other words, “state” is what allows you to create components that are dynamic and interactive</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8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State</a:t>
            </a:r>
            <a:endParaRPr/>
          </a:p>
        </p:txBody>
      </p:sp>
      <p:sp>
        <p:nvSpPr>
          <p:cNvPr id="576" name="Google Shape;576;p86"/>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Props from parent component are immutable</a:t>
            </a:r>
            <a:endParaRPr/>
          </a:p>
          <a:p>
            <a:pPr indent="-342900" lvl="0" marL="457200" rtl="0" algn="l">
              <a:spcBef>
                <a:spcPts val="1600"/>
              </a:spcBef>
              <a:spcAft>
                <a:spcPts val="0"/>
              </a:spcAft>
              <a:buSzPts val="1800"/>
              <a:buChar char="●"/>
            </a:pPr>
            <a:r>
              <a:rPr lang="en"/>
              <a:t>State is mutable</a:t>
            </a:r>
            <a:endParaRPr/>
          </a:p>
          <a:p>
            <a:pPr indent="-342900" lvl="0" marL="457200" rtl="0" algn="l">
              <a:spcBef>
                <a:spcPts val="1600"/>
              </a:spcBef>
              <a:spcAft>
                <a:spcPts val="0"/>
              </a:spcAft>
              <a:buSzPts val="1800"/>
              <a:buChar char="●"/>
            </a:pPr>
            <a:r>
              <a:rPr lang="en"/>
              <a:t>Change in state re-renders your component at browser</a:t>
            </a:r>
            <a:endParaRPr/>
          </a:p>
          <a:p>
            <a:pPr indent="-342900" lvl="0" marL="457200" rtl="0" algn="l">
              <a:spcBef>
                <a:spcPts val="1600"/>
              </a:spcBef>
              <a:spcAft>
                <a:spcPts val="1600"/>
              </a:spcAft>
              <a:buSzPts val="1800"/>
              <a:buChar char="●"/>
            </a:pPr>
            <a:r>
              <a:rPr lang="en"/>
              <a:t>Every change in state provide updated data to the user</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Google Shape;581;p8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State</a:t>
            </a:r>
            <a:endParaRPr/>
          </a:p>
        </p:txBody>
      </p:sp>
      <p:sp>
        <p:nvSpPr>
          <p:cNvPr id="582" name="Google Shape;582;p87"/>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By rules </a:t>
            </a:r>
            <a:r>
              <a:rPr lang="en"/>
              <a:t>S</a:t>
            </a:r>
            <a:r>
              <a:rPr lang="en"/>
              <a:t>tate can only be declared for class components</a:t>
            </a:r>
            <a:endParaRPr/>
          </a:p>
          <a:p>
            <a:pPr indent="-342900" lvl="0" marL="457200" rtl="0" algn="l">
              <a:spcBef>
                <a:spcPts val="1600"/>
              </a:spcBef>
              <a:spcAft>
                <a:spcPts val="0"/>
              </a:spcAft>
              <a:buSzPts val="1800"/>
              <a:buChar char="●"/>
            </a:pPr>
            <a:r>
              <a:rPr lang="en"/>
              <a:t>That’s what makes you decide whether to use class component or functional component</a:t>
            </a:r>
            <a:endParaRPr/>
          </a:p>
          <a:p>
            <a:pPr indent="-342900" lvl="0" marL="457200" rtl="0" algn="l">
              <a:spcBef>
                <a:spcPts val="1600"/>
              </a:spcBef>
              <a:spcAft>
                <a:spcPts val="1600"/>
              </a:spcAft>
              <a:buSzPts val="1800"/>
              <a:buChar char="●"/>
            </a:pPr>
            <a:r>
              <a:rPr lang="en"/>
              <a:t>By using React Hooks you can now have React state in the functional component</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Google Shape;587;p88"/>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Place to declare State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p8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Where state should be declared</a:t>
            </a:r>
            <a:endParaRPr/>
          </a:p>
        </p:txBody>
      </p:sp>
      <p:sp>
        <p:nvSpPr>
          <p:cNvPr id="593" name="Google Shape;593;p89"/>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State can only be mutate by owner component</a:t>
            </a:r>
            <a:endParaRPr/>
          </a:p>
          <a:p>
            <a:pPr indent="-342900" lvl="0" marL="457200" rtl="0" algn="l">
              <a:spcBef>
                <a:spcPts val="1600"/>
              </a:spcBef>
              <a:spcAft>
                <a:spcPts val="0"/>
              </a:spcAft>
              <a:buSzPts val="1800"/>
              <a:buChar char="●"/>
            </a:pPr>
            <a:r>
              <a:rPr lang="en"/>
              <a:t>You can make one parent component with state and pass the state value to its child components as a props</a:t>
            </a:r>
            <a:endParaRPr/>
          </a:p>
          <a:p>
            <a:pPr indent="-342900" lvl="0" marL="457200" rtl="0" algn="l">
              <a:spcBef>
                <a:spcPts val="1600"/>
              </a:spcBef>
              <a:spcAft>
                <a:spcPts val="0"/>
              </a:spcAft>
              <a:buSzPts val="1800"/>
              <a:buChar char="●"/>
            </a:pPr>
            <a:r>
              <a:rPr lang="en"/>
              <a:t>Props cannot change they are immutable</a:t>
            </a:r>
            <a:endParaRPr/>
          </a:p>
          <a:p>
            <a:pPr indent="-342900" lvl="0" marL="457200" rtl="0" algn="l">
              <a:spcBef>
                <a:spcPts val="1600"/>
              </a:spcBef>
              <a:spcAft>
                <a:spcPts val="1600"/>
              </a:spcAft>
              <a:buSzPts val="1800"/>
              <a:buChar char="●"/>
            </a:pPr>
            <a:r>
              <a:rPr lang="en"/>
              <a:t>If child component need to make any changes in state it can request its parent (owner) component to make changes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Google Shape;598;p9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Where state should be declared</a:t>
            </a:r>
            <a:endParaRPr/>
          </a:p>
        </p:txBody>
      </p:sp>
      <p:sp>
        <p:nvSpPr>
          <p:cNvPr id="599" name="Google Shape;599;p90"/>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Parent component has to pass a function as a props which will be used by child component to request a state change</a:t>
            </a:r>
            <a:endParaRPr/>
          </a:p>
          <a:p>
            <a:pPr indent="-342900" lvl="0" marL="457200" rtl="0" algn="l">
              <a:spcBef>
                <a:spcPts val="1600"/>
              </a:spcBef>
              <a:spcAft>
                <a:spcPts val="0"/>
              </a:spcAft>
              <a:buSzPts val="1800"/>
              <a:buChar char="●"/>
            </a:pPr>
            <a:r>
              <a:rPr lang="en"/>
              <a:t>Once changes are done by parent, react </a:t>
            </a:r>
            <a:r>
              <a:rPr lang="en"/>
              <a:t>automatically</a:t>
            </a:r>
            <a:r>
              <a:rPr lang="en"/>
              <a:t> pass updated state value to all the child component where parent component have passed state values as a props</a:t>
            </a:r>
            <a:endParaRPr/>
          </a:p>
          <a:p>
            <a:pPr indent="-342900" lvl="0" marL="457200" rtl="0" algn="l">
              <a:spcBef>
                <a:spcPts val="1600"/>
              </a:spcBef>
              <a:spcAft>
                <a:spcPts val="1600"/>
              </a:spcAft>
              <a:buSzPts val="1800"/>
              <a:buChar char="●"/>
            </a:pPr>
            <a:r>
              <a:rPr lang="en"/>
              <a:t>This way React insures single source of truth and unidirectional data model</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Google Shape;604;p9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State</a:t>
            </a:r>
            <a:endParaRPr/>
          </a:p>
        </p:txBody>
      </p:sp>
      <p:pic>
        <p:nvPicPr>
          <p:cNvPr id="605" name="Google Shape;605;p91"/>
          <p:cNvPicPr preferRelativeResize="0"/>
          <p:nvPr/>
        </p:nvPicPr>
        <p:blipFill rotWithShape="1">
          <a:blip r:embed="rId3">
            <a:alphaModFix/>
          </a:blip>
          <a:srcRect b="-775" l="0" r="0" t="-1234"/>
          <a:stretch/>
        </p:blipFill>
        <p:spPr>
          <a:xfrm>
            <a:off x="159350" y="1275700"/>
            <a:ext cx="5542449" cy="3694574"/>
          </a:xfrm>
          <a:prstGeom prst="rect">
            <a:avLst/>
          </a:prstGeom>
          <a:noFill/>
          <a:ln cap="flat" cmpd="sng" w="9525">
            <a:solidFill>
              <a:schemeClr val="dk2"/>
            </a:solidFill>
            <a:prstDash val="solid"/>
            <a:round/>
            <a:headEnd len="sm" w="sm" type="none"/>
            <a:tailEnd len="sm" w="sm" type="none"/>
          </a:ln>
        </p:spPr>
      </p:pic>
      <p:pic>
        <p:nvPicPr>
          <p:cNvPr id="606" name="Google Shape;606;p91"/>
          <p:cNvPicPr preferRelativeResize="0"/>
          <p:nvPr/>
        </p:nvPicPr>
        <p:blipFill rotWithShape="1">
          <a:blip r:embed="rId4">
            <a:alphaModFix/>
          </a:blip>
          <a:srcRect b="29967" l="0" r="0" t="0"/>
          <a:stretch/>
        </p:blipFill>
        <p:spPr>
          <a:xfrm>
            <a:off x="5823625" y="2183725"/>
            <a:ext cx="3167975" cy="1643475"/>
          </a:xfrm>
          <a:prstGeom prst="rect">
            <a:avLst/>
          </a:prstGeom>
          <a:noFill/>
          <a:ln cap="flat" cmpd="sng" w="9525">
            <a:solidFill>
              <a:schemeClr val="dk2"/>
            </a:solidFill>
            <a:prstDash val="solid"/>
            <a:round/>
            <a:headEnd len="sm" w="sm" type="none"/>
            <a:tailEnd len="sm" w="sm" type="none"/>
          </a:ln>
        </p:spPr>
      </p:pic>
      <p:sp>
        <p:nvSpPr>
          <p:cNvPr id="607" name="Google Shape;607;p91"/>
          <p:cNvSpPr txBox="1"/>
          <p:nvPr/>
        </p:nvSpPr>
        <p:spPr>
          <a:xfrm>
            <a:off x="5823625" y="1791925"/>
            <a:ext cx="3168000" cy="391800"/>
          </a:xfrm>
          <a:prstGeom prst="rect">
            <a:avLst/>
          </a:prstGeom>
          <a:solidFill>
            <a:srgbClr val="66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Result</a:t>
            </a:r>
            <a:endParaRPr/>
          </a:p>
        </p:txBody>
      </p:sp>
      <p:sp>
        <p:nvSpPr>
          <p:cNvPr id="608" name="Google Shape;608;p91"/>
          <p:cNvSpPr txBox="1"/>
          <p:nvPr/>
        </p:nvSpPr>
        <p:spPr>
          <a:xfrm>
            <a:off x="4352750" y="1320325"/>
            <a:ext cx="3168000" cy="391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2"/>
                </a:solidFill>
                <a:hlinkClick r:id="rId5"/>
              </a:rPr>
              <a:t>State</a:t>
            </a:r>
            <a:r>
              <a:rPr lang="en" sz="1800" u="sng">
                <a:solidFill>
                  <a:schemeClr val="dk2"/>
                </a:solidFill>
                <a:hlinkClick r:id="rId6"/>
              </a:rPr>
              <a:t>Example.js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Compositional Model</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2" name="Shape 612"/>
        <p:cNvGrpSpPr/>
        <p:nvPr/>
      </p:nvGrpSpPr>
      <p:grpSpPr>
        <a:xfrm>
          <a:off x="0" y="0"/>
          <a:ext cx="0" cy="0"/>
          <a:chOff x="0" y="0"/>
          <a:chExt cx="0" cy="0"/>
        </a:xfrm>
      </p:grpSpPr>
      <p:sp>
        <p:nvSpPr>
          <p:cNvPr id="613" name="Google Shape;613;p92"/>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Destructuring</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Google Shape;618;p9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Destructuring - Array</a:t>
            </a:r>
            <a:endParaRPr/>
          </a:p>
        </p:txBody>
      </p:sp>
      <p:sp>
        <p:nvSpPr>
          <p:cNvPr id="619" name="Google Shape;619;p93"/>
          <p:cNvSpPr txBox="1"/>
          <p:nvPr>
            <p:ph idx="1" type="body"/>
          </p:nvPr>
        </p:nvSpPr>
        <p:spPr>
          <a:xfrm>
            <a:off x="247225" y="1224024"/>
            <a:ext cx="8368200" cy="100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destructuring assignment syntax is a JavaScript expression that makes it possible to unpack values from arrays, or properties from objects, into distinct variables</a:t>
            </a:r>
            <a:endParaRPr/>
          </a:p>
        </p:txBody>
      </p:sp>
      <p:sp>
        <p:nvSpPr>
          <p:cNvPr id="620" name="Google Shape;620;p93"/>
          <p:cNvSpPr txBox="1"/>
          <p:nvPr/>
        </p:nvSpPr>
        <p:spPr>
          <a:xfrm>
            <a:off x="609600" y="2349316"/>
            <a:ext cx="8019900" cy="2550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latin typeface="Courier New"/>
                <a:ea typeface="Courier New"/>
                <a:cs typeface="Courier New"/>
                <a:sym typeface="Courier New"/>
              </a:rPr>
              <a:t>let</a:t>
            </a:r>
            <a:r>
              <a:rPr lang="en" sz="1050">
                <a:solidFill>
                  <a:srgbClr val="000000"/>
                </a:solidFill>
                <a:latin typeface="Courier New"/>
                <a:ea typeface="Courier New"/>
                <a:cs typeface="Courier New"/>
                <a:sym typeface="Courier New"/>
              </a:rPr>
              <a:t> myArray = [</a:t>
            </a:r>
            <a:r>
              <a:rPr lang="en" sz="1050">
                <a:solidFill>
                  <a:srgbClr val="A31515"/>
                </a:solidFill>
                <a:latin typeface="Courier New"/>
                <a:ea typeface="Courier New"/>
                <a:cs typeface="Courier New"/>
                <a:sym typeface="Courier New"/>
              </a:rPr>
              <a:t>"Aamir"</a:t>
            </a:r>
            <a:r>
              <a:rPr lang="en" sz="1050">
                <a:solidFill>
                  <a:srgbClr val="000000"/>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"Pinger"</a:t>
            </a:r>
            <a:r>
              <a:rPr lang="en" sz="1050">
                <a:solidFill>
                  <a:srgbClr val="000000"/>
                </a:solidFill>
                <a:latin typeface="Courier New"/>
                <a:ea typeface="Courier New"/>
                <a:cs typeface="Courier New"/>
                <a:sym typeface="Courier New"/>
              </a:rPr>
              <a:t>,</a:t>
            </a:r>
            <a:r>
              <a:rPr lang="en" sz="1050">
                <a:solidFill>
                  <a:srgbClr val="09885A"/>
                </a:solidFill>
                <a:latin typeface="Courier New"/>
                <a:ea typeface="Courier New"/>
                <a:cs typeface="Courier New"/>
                <a:sym typeface="Courier New"/>
              </a:rPr>
              <a:t>2</a:t>
            </a:r>
            <a:r>
              <a:rPr lang="en" sz="1050">
                <a:solidFill>
                  <a:srgbClr val="000000"/>
                </a:solidFill>
                <a:latin typeface="Courier New"/>
                <a:ea typeface="Courier New"/>
                <a:cs typeface="Courier New"/>
                <a:sym typeface="Courier New"/>
              </a:rPr>
              <a:t>]</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latin typeface="Courier New"/>
                <a:ea typeface="Courier New"/>
                <a:cs typeface="Courier New"/>
                <a:sym typeface="Courier New"/>
              </a:rPr>
              <a:t>let</a:t>
            </a:r>
            <a:r>
              <a:rPr lang="en" sz="1050">
                <a:solidFill>
                  <a:srgbClr val="000000"/>
                </a:solidFill>
                <a:latin typeface="Courier New"/>
                <a:ea typeface="Courier New"/>
                <a:cs typeface="Courier New"/>
                <a:sym typeface="Courier New"/>
              </a:rPr>
              <a:t> [firstName, lastName, degrees] = myArray</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console.log(firstName)</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console.log(lastName)</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console.log(degrees)</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latin typeface="Courier New"/>
                <a:ea typeface="Courier New"/>
                <a:cs typeface="Courier New"/>
                <a:sym typeface="Courier New"/>
              </a:rPr>
              <a:t>let</a:t>
            </a:r>
            <a:r>
              <a:rPr lang="en" sz="1050">
                <a:solidFill>
                  <a:srgbClr val="000000"/>
                </a:solidFill>
                <a:latin typeface="Courier New"/>
                <a:ea typeface="Courier New"/>
                <a:cs typeface="Courier New"/>
                <a:sym typeface="Courier New"/>
              </a:rPr>
              <a:t> sentence = </a:t>
            </a:r>
            <a:r>
              <a:rPr lang="en" sz="1050">
                <a:solidFill>
                  <a:srgbClr val="A31515"/>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firstName</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 </a:t>
            </a:r>
            <a:r>
              <a:rPr lang="en" sz="1050">
                <a:solidFill>
                  <a:srgbClr val="0000FF"/>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lastName</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 has </a:t>
            </a:r>
            <a:r>
              <a:rPr lang="en" sz="1050">
                <a:solidFill>
                  <a:srgbClr val="0000FF"/>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degrees</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 Masters degrees.`</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console.log(sentence)</a:t>
            </a:r>
            <a:endParaRPr sz="1050">
              <a:solidFill>
                <a:srgbClr val="000000"/>
              </a:solidFill>
              <a:latin typeface="Courier New"/>
              <a:ea typeface="Courier New"/>
              <a:cs typeface="Courier New"/>
              <a:sym typeface="Courier New"/>
            </a:endParaRPr>
          </a:p>
        </p:txBody>
      </p:sp>
      <p:sp>
        <p:nvSpPr>
          <p:cNvPr id="621" name="Google Shape;621;p93"/>
          <p:cNvSpPr txBox="1"/>
          <p:nvPr/>
        </p:nvSpPr>
        <p:spPr>
          <a:xfrm>
            <a:off x="5219643" y="2331685"/>
            <a:ext cx="3409800" cy="10776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Aamir</a:t>
            </a:r>
            <a:endParaRPr sz="12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Pinger</a:t>
            </a:r>
            <a:endParaRPr sz="12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2</a:t>
            </a:r>
            <a:endParaRPr sz="12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Aamir Pinger has 2 Masters degrees.</a:t>
            </a:r>
            <a:endParaRPr sz="1200">
              <a:solidFill>
                <a:srgbClr val="0000FF"/>
              </a:solidFill>
              <a:latin typeface="Courier New"/>
              <a:ea typeface="Courier New"/>
              <a:cs typeface="Courier New"/>
              <a:sym typeface="Courier New"/>
            </a:endParaRPr>
          </a:p>
        </p:txBody>
      </p:sp>
      <p:sp>
        <p:nvSpPr>
          <p:cNvPr id="622" name="Google Shape;622;p93"/>
          <p:cNvSpPr txBox="1"/>
          <p:nvPr/>
        </p:nvSpPr>
        <p:spPr>
          <a:xfrm>
            <a:off x="6671803" y="2131700"/>
            <a:ext cx="1960800" cy="272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rgbClr val="FF0000"/>
                </a:solidFill>
                <a:latin typeface="Open Sans"/>
                <a:ea typeface="Open Sans"/>
                <a:cs typeface="Open Sans"/>
                <a:sym typeface="Open Sans"/>
              </a:rPr>
              <a:t>RESULT</a:t>
            </a:r>
            <a:endParaRPr b="1">
              <a:solidFill>
                <a:srgbClr val="FF0000"/>
              </a:solidFill>
              <a:latin typeface="Open Sans"/>
              <a:ea typeface="Open Sans"/>
              <a:cs typeface="Open Sans"/>
              <a:sym typeface="Open Sans"/>
            </a:endParaRPr>
          </a:p>
        </p:txBody>
      </p:sp>
      <p:sp>
        <p:nvSpPr>
          <p:cNvPr id="623" name="Google Shape;623;p93"/>
          <p:cNvSpPr txBox="1"/>
          <p:nvPr/>
        </p:nvSpPr>
        <p:spPr>
          <a:xfrm>
            <a:off x="5463311" y="4508425"/>
            <a:ext cx="3168000" cy="391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r">
              <a:spcBef>
                <a:spcPts val="0"/>
              </a:spcBef>
              <a:spcAft>
                <a:spcPts val="0"/>
              </a:spcAft>
              <a:buNone/>
            </a:pPr>
            <a:r>
              <a:rPr lang="en" sz="1800" u="sng">
                <a:solidFill>
                  <a:schemeClr val="dk2"/>
                </a:solidFill>
                <a:hlinkClick r:id="rId3"/>
              </a:rPr>
              <a:t>DestructuringArray1</a:t>
            </a:r>
            <a:r>
              <a:rPr lang="en" sz="1800" u="sng">
                <a:solidFill>
                  <a:schemeClr val="dk2"/>
                </a:solidFill>
                <a:hlinkClick r:id="rId4"/>
              </a:rPr>
              <a:t>.js</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Google Shape;628;p9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Destructuring - Array</a:t>
            </a:r>
            <a:endParaRPr/>
          </a:p>
        </p:txBody>
      </p:sp>
      <p:sp>
        <p:nvSpPr>
          <p:cNvPr id="629" name="Google Shape;629;p94"/>
          <p:cNvSpPr txBox="1"/>
          <p:nvPr/>
        </p:nvSpPr>
        <p:spPr>
          <a:xfrm>
            <a:off x="609600" y="1828800"/>
            <a:ext cx="8019900" cy="2701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latin typeface="Courier New"/>
                <a:ea typeface="Courier New"/>
                <a:cs typeface="Courier New"/>
                <a:sym typeface="Courier New"/>
              </a:rPr>
              <a:t>let</a:t>
            </a:r>
            <a:r>
              <a:rPr lang="en" sz="1050">
                <a:solidFill>
                  <a:srgbClr val="000000"/>
                </a:solidFill>
                <a:latin typeface="Courier New"/>
                <a:ea typeface="Courier New"/>
                <a:cs typeface="Courier New"/>
                <a:sym typeface="Courier New"/>
              </a:rPr>
              <a:t> myArray = [</a:t>
            </a:r>
            <a:r>
              <a:rPr lang="en" sz="1050">
                <a:solidFill>
                  <a:srgbClr val="A31515"/>
                </a:solidFill>
                <a:latin typeface="Courier New"/>
                <a:ea typeface="Courier New"/>
                <a:cs typeface="Courier New"/>
                <a:sym typeface="Courier New"/>
              </a:rPr>
              <a:t>"Aamir"</a:t>
            </a:r>
            <a:r>
              <a:rPr lang="en" sz="1050">
                <a:solidFill>
                  <a:srgbClr val="000000"/>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"Pinger"</a:t>
            </a:r>
            <a:r>
              <a:rPr lang="en" sz="1050">
                <a:solidFill>
                  <a:srgbClr val="000000"/>
                </a:solidFill>
                <a:latin typeface="Courier New"/>
                <a:ea typeface="Courier New"/>
                <a:cs typeface="Courier New"/>
                <a:sym typeface="Courier New"/>
              </a:rPr>
              <a:t>,</a:t>
            </a:r>
            <a:r>
              <a:rPr lang="en" sz="1050">
                <a:solidFill>
                  <a:srgbClr val="09885A"/>
                </a:solidFill>
                <a:latin typeface="Courier New"/>
                <a:ea typeface="Courier New"/>
                <a:cs typeface="Courier New"/>
                <a:sym typeface="Courier New"/>
              </a:rPr>
              <a:t>2</a:t>
            </a:r>
            <a:r>
              <a:rPr lang="en" sz="1050">
                <a:solidFill>
                  <a:srgbClr val="000000"/>
                </a:solidFill>
                <a:latin typeface="Courier New"/>
                <a:ea typeface="Courier New"/>
                <a:cs typeface="Courier New"/>
                <a:sym typeface="Courier New"/>
              </a:rPr>
              <a:t>]</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latin typeface="Courier New"/>
                <a:ea typeface="Courier New"/>
                <a:cs typeface="Courier New"/>
                <a:sym typeface="Courier New"/>
              </a:rPr>
              <a:t>let</a:t>
            </a:r>
            <a:r>
              <a:rPr lang="en" sz="1050">
                <a:solidFill>
                  <a:srgbClr val="000000"/>
                </a:solidFill>
                <a:latin typeface="Courier New"/>
                <a:ea typeface="Courier New"/>
                <a:cs typeface="Courier New"/>
                <a:sym typeface="Courier New"/>
              </a:rPr>
              <a:t> [firstName, lastName] = myArray</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console.log(firstName)</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console.log(lastName)</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console.log(degrees)</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latin typeface="Courier New"/>
                <a:ea typeface="Courier New"/>
                <a:cs typeface="Courier New"/>
                <a:sym typeface="Courier New"/>
              </a:rPr>
              <a:t>let</a:t>
            </a:r>
            <a:r>
              <a:rPr lang="en" sz="1050">
                <a:solidFill>
                  <a:srgbClr val="000000"/>
                </a:solidFill>
                <a:latin typeface="Courier New"/>
                <a:ea typeface="Courier New"/>
                <a:cs typeface="Courier New"/>
                <a:sym typeface="Courier New"/>
              </a:rPr>
              <a:t> sentence = </a:t>
            </a:r>
            <a:r>
              <a:rPr lang="en" sz="1050">
                <a:solidFill>
                  <a:srgbClr val="A31515"/>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firstName</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 </a:t>
            </a:r>
            <a:r>
              <a:rPr lang="en" sz="1050">
                <a:solidFill>
                  <a:srgbClr val="0000FF"/>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lastName</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 has </a:t>
            </a:r>
            <a:r>
              <a:rPr lang="en" sz="1050">
                <a:solidFill>
                  <a:srgbClr val="0000FF"/>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degrees</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 Masters degrees.`</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console.log(sentence)</a:t>
            </a:r>
            <a:endParaRPr sz="1050">
              <a:solidFill>
                <a:srgbClr val="0000FF"/>
              </a:solidFill>
              <a:latin typeface="Courier New"/>
              <a:ea typeface="Courier New"/>
              <a:cs typeface="Courier New"/>
              <a:sym typeface="Courier New"/>
            </a:endParaRPr>
          </a:p>
        </p:txBody>
      </p:sp>
      <p:sp>
        <p:nvSpPr>
          <p:cNvPr id="630" name="Google Shape;630;p94"/>
          <p:cNvSpPr txBox="1"/>
          <p:nvPr/>
        </p:nvSpPr>
        <p:spPr>
          <a:xfrm>
            <a:off x="5219650" y="1810125"/>
            <a:ext cx="3409800" cy="1141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Aamir</a:t>
            </a:r>
            <a:endParaRPr sz="12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Pinger</a:t>
            </a:r>
            <a:endParaRPr sz="12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200">
                <a:solidFill>
                  <a:srgbClr val="FF0000"/>
                </a:solidFill>
                <a:latin typeface="Courier New"/>
                <a:ea typeface="Courier New"/>
                <a:cs typeface="Courier New"/>
                <a:sym typeface="Courier New"/>
              </a:rPr>
              <a:t>degrees is not defined</a:t>
            </a:r>
            <a:endParaRPr b="1" sz="1200">
              <a:solidFill>
                <a:srgbClr val="FF0000"/>
              </a:solidFill>
              <a:latin typeface="Courier New"/>
              <a:ea typeface="Courier New"/>
              <a:cs typeface="Courier New"/>
              <a:sym typeface="Courier New"/>
            </a:endParaRPr>
          </a:p>
        </p:txBody>
      </p:sp>
      <p:sp>
        <p:nvSpPr>
          <p:cNvPr id="631" name="Google Shape;631;p94"/>
          <p:cNvSpPr txBox="1"/>
          <p:nvPr/>
        </p:nvSpPr>
        <p:spPr>
          <a:xfrm>
            <a:off x="6671812" y="1598300"/>
            <a:ext cx="1960800" cy="288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rgbClr val="FF0000"/>
                </a:solidFill>
                <a:latin typeface="Open Sans"/>
                <a:ea typeface="Open Sans"/>
                <a:cs typeface="Open Sans"/>
                <a:sym typeface="Open Sans"/>
              </a:rPr>
              <a:t>RESULT</a:t>
            </a:r>
            <a:endParaRPr b="1">
              <a:solidFill>
                <a:srgbClr val="FF0000"/>
              </a:solidFill>
              <a:latin typeface="Open Sans"/>
              <a:ea typeface="Open Sans"/>
              <a:cs typeface="Open Sans"/>
              <a:sym typeface="Open Sans"/>
            </a:endParaRPr>
          </a:p>
        </p:txBody>
      </p:sp>
      <p:sp>
        <p:nvSpPr>
          <p:cNvPr id="632" name="Google Shape;632;p94"/>
          <p:cNvSpPr txBox="1"/>
          <p:nvPr/>
        </p:nvSpPr>
        <p:spPr>
          <a:xfrm>
            <a:off x="5463311" y="4127425"/>
            <a:ext cx="3168000" cy="391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r">
              <a:spcBef>
                <a:spcPts val="0"/>
              </a:spcBef>
              <a:spcAft>
                <a:spcPts val="0"/>
              </a:spcAft>
              <a:buNone/>
            </a:pPr>
            <a:r>
              <a:rPr lang="en" sz="1800" u="sng">
                <a:solidFill>
                  <a:schemeClr val="dk2"/>
                </a:solidFill>
                <a:hlinkClick r:id="rId3"/>
              </a:rPr>
              <a:t>DestructuringArray2.js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6" name="Shape 636"/>
        <p:cNvGrpSpPr/>
        <p:nvPr/>
      </p:nvGrpSpPr>
      <p:grpSpPr>
        <a:xfrm>
          <a:off x="0" y="0"/>
          <a:ext cx="0" cy="0"/>
          <a:chOff x="0" y="0"/>
          <a:chExt cx="0" cy="0"/>
        </a:xfrm>
      </p:grpSpPr>
      <p:sp>
        <p:nvSpPr>
          <p:cNvPr id="637" name="Google Shape;637;p9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Destructuring - Object</a:t>
            </a:r>
            <a:endParaRPr/>
          </a:p>
        </p:txBody>
      </p:sp>
      <p:sp>
        <p:nvSpPr>
          <p:cNvPr id="638" name="Google Shape;638;p95"/>
          <p:cNvSpPr txBox="1"/>
          <p:nvPr/>
        </p:nvSpPr>
        <p:spPr>
          <a:xfrm>
            <a:off x="311700" y="1453825"/>
            <a:ext cx="8520600" cy="3354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latin typeface="Courier New"/>
                <a:ea typeface="Courier New"/>
                <a:cs typeface="Courier New"/>
                <a:sym typeface="Courier New"/>
              </a:rPr>
              <a:t>let</a:t>
            </a:r>
            <a:r>
              <a:rPr lang="en" sz="1050">
                <a:solidFill>
                  <a:srgbClr val="000000"/>
                </a:solidFill>
                <a:latin typeface="Courier New"/>
                <a:ea typeface="Courier New"/>
                <a:cs typeface="Courier New"/>
                <a:sym typeface="Courier New"/>
              </a:rPr>
              <a:t> myObject = {firstName: </a:t>
            </a:r>
            <a:r>
              <a:rPr lang="en" sz="1050">
                <a:solidFill>
                  <a:srgbClr val="A31515"/>
                </a:solidFill>
                <a:latin typeface="Courier New"/>
                <a:ea typeface="Courier New"/>
                <a:cs typeface="Courier New"/>
                <a:sym typeface="Courier New"/>
              </a:rPr>
              <a:t>"Aamir"</a:t>
            </a:r>
            <a:r>
              <a:rPr lang="en" sz="1050">
                <a:solidFill>
                  <a:srgbClr val="000000"/>
                </a:solidFill>
                <a:latin typeface="Courier New"/>
                <a:ea typeface="Courier New"/>
                <a:cs typeface="Courier New"/>
                <a:sym typeface="Courier New"/>
              </a:rPr>
              <a:t>, lastName: </a:t>
            </a:r>
            <a:r>
              <a:rPr lang="en" sz="1050">
                <a:solidFill>
                  <a:srgbClr val="A31515"/>
                </a:solidFill>
                <a:latin typeface="Courier New"/>
                <a:ea typeface="Courier New"/>
                <a:cs typeface="Courier New"/>
                <a:sym typeface="Courier New"/>
              </a:rPr>
              <a:t>"Pinger"</a:t>
            </a:r>
            <a:r>
              <a:rPr lang="en" sz="1050">
                <a:solidFill>
                  <a:srgbClr val="000000"/>
                </a:solidFill>
                <a:latin typeface="Courier New"/>
                <a:ea typeface="Courier New"/>
                <a:cs typeface="Courier New"/>
                <a:sym typeface="Courier New"/>
              </a:rPr>
              <a:t>, degrees: </a:t>
            </a:r>
            <a:r>
              <a:rPr lang="en" sz="1050">
                <a:solidFill>
                  <a:srgbClr val="09885A"/>
                </a:solidFill>
                <a:latin typeface="Courier New"/>
                <a:ea typeface="Courier New"/>
                <a:cs typeface="Courier New"/>
                <a:sym typeface="Courier New"/>
              </a:rPr>
              <a:t>2</a:t>
            </a:r>
            <a:r>
              <a:rPr lang="en" sz="1050">
                <a:solidFill>
                  <a:srgbClr val="000000"/>
                </a:solidFill>
                <a:latin typeface="Courier New"/>
                <a:ea typeface="Courier New"/>
                <a:cs typeface="Courier New"/>
                <a:sym typeface="Courier New"/>
              </a:rPr>
              <a:t>}</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console.log(myObject.firstName)</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console.log(myObject.lastName)</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console.log(myObject.degrees)</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latin typeface="Courier New"/>
                <a:ea typeface="Courier New"/>
                <a:cs typeface="Courier New"/>
                <a:sym typeface="Courier New"/>
              </a:rPr>
              <a:t>let</a:t>
            </a:r>
            <a:r>
              <a:rPr lang="en" sz="1050">
                <a:solidFill>
                  <a:srgbClr val="000000"/>
                </a:solidFill>
                <a:latin typeface="Courier New"/>
                <a:ea typeface="Courier New"/>
                <a:cs typeface="Courier New"/>
                <a:sym typeface="Courier New"/>
              </a:rPr>
              <a:t> {firstName, lastName, degrees} = myObject</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console.log(firstName)</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console.log(lastName)</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console.log(degrees)</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latin typeface="Courier New"/>
                <a:ea typeface="Courier New"/>
                <a:cs typeface="Courier New"/>
                <a:sym typeface="Courier New"/>
              </a:rPr>
              <a:t>let</a:t>
            </a:r>
            <a:r>
              <a:rPr lang="en" sz="1050">
                <a:solidFill>
                  <a:srgbClr val="000000"/>
                </a:solidFill>
                <a:latin typeface="Courier New"/>
                <a:ea typeface="Courier New"/>
                <a:cs typeface="Courier New"/>
                <a:sym typeface="Courier New"/>
              </a:rPr>
              <a:t> sentence = </a:t>
            </a:r>
            <a:r>
              <a:rPr lang="en" sz="1050">
                <a:solidFill>
                  <a:srgbClr val="A31515"/>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firstName</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 </a:t>
            </a:r>
            <a:r>
              <a:rPr lang="en" sz="1050">
                <a:solidFill>
                  <a:srgbClr val="0000FF"/>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lastName</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 has </a:t>
            </a:r>
            <a:r>
              <a:rPr lang="en" sz="1050">
                <a:solidFill>
                  <a:srgbClr val="0000FF"/>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degrees</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 Masters degrees`</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console.log(sentence)</a:t>
            </a:r>
            <a:endParaRPr sz="1600">
              <a:solidFill>
                <a:srgbClr val="000000"/>
              </a:solidFill>
              <a:latin typeface="Open Sans"/>
              <a:ea typeface="Open Sans"/>
              <a:cs typeface="Open Sans"/>
              <a:sym typeface="Open Sans"/>
            </a:endParaRPr>
          </a:p>
        </p:txBody>
      </p:sp>
      <p:sp>
        <p:nvSpPr>
          <p:cNvPr id="639" name="Google Shape;639;p95"/>
          <p:cNvSpPr txBox="1"/>
          <p:nvPr/>
        </p:nvSpPr>
        <p:spPr>
          <a:xfrm>
            <a:off x="5426409" y="1962525"/>
            <a:ext cx="3409800" cy="1945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Aamir</a:t>
            </a:r>
            <a:endParaRPr sz="12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Pinger</a:t>
            </a:r>
            <a:endParaRPr sz="12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2</a:t>
            </a:r>
            <a:endParaRPr sz="12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Aamir</a:t>
            </a:r>
            <a:endParaRPr sz="12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Pinger</a:t>
            </a:r>
            <a:endParaRPr sz="12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2</a:t>
            </a:r>
            <a:endParaRPr sz="12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Aamir Pinger has 2 Masters degrees.</a:t>
            </a:r>
            <a:endParaRPr sz="1200">
              <a:solidFill>
                <a:srgbClr val="0000FF"/>
              </a:solidFill>
              <a:latin typeface="Courier New"/>
              <a:ea typeface="Courier New"/>
              <a:cs typeface="Courier New"/>
              <a:sym typeface="Courier New"/>
            </a:endParaRPr>
          </a:p>
        </p:txBody>
      </p:sp>
      <p:sp>
        <p:nvSpPr>
          <p:cNvPr id="640" name="Google Shape;640;p95"/>
          <p:cNvSpPr txBox="1"/>
          <p:nvPr/>
        </p:nvSpPr>
        <p:spPr>
          <a:xfrm>
            <a:off x="6878571" y="1750700"/>
            <a:ext cx="1960800" cy="288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rgbClr val="FF0000"/>
                </a:solidFill>
                <a:latin typeface="Open Sans"/>
                <a:ea typeface="Open Sans"/>
                <a:cs typeface="Open Sans"/>
                <a:sym typeface="Open Sans"/>
              </a:rPr>
              <a:t>RESULT</a:t>
            </a:r>
            <a:endParaRPr b="1">
              <a:solidFill>
                <a:srgbClr val="FF0000"/>
              </a:solidFill>
              <a:latin typeface="Open Sans"/>
              <a:ea typeface="Open Sans"/>
              <a:cs typeface="Open Sans"/>
              <a:sym typeface="Open Sans"/>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Google Shape;645;p9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Destructuring - Object</a:t>
            </a:r>
            <a:endParaRPr/>
          </a:p>
        </p:txBody>
      </p:sp>
      <p:sp>
        <p:nvSpPr>
          <p:cNvPr id="646" name="Google Shape;646;p96"/>
          <p:cNvSpPr txBox="1"/>
          <p:nvPr/>
        </p:nvSpPr>
        <p:spPr>
          <a:xfrm>
            <a:off x="311700" y="1453825"/>
            <a:ext cx="8520600" cy="3354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latin typeface="Courier New"/>
                <a:ea typeface="Courier New"/>
                <a:cs typeface="Courier New"/>
                <a:sym typeface="Courier New"/>
              </a:rPr>
              <a:t>let</a:t>
            </a:r>
            <a:r>
              <a:rPr lang="en" sz="1050">
                <a:solidFill>
                  <a:srgbClr val="000000"/>
                </a:solidFill>
                <a:latin typeface="Courier New"/>
                <a:ea typeface="Courier New"/>
                <a:cs typeface="Courier New"/>
                <a:sym typeface="Courier New"/>
              </a:rPr>
              <a:t> myObject = {firstName: </a:t>
            </a:r>
            <a:r>
              <a:rPr lang="en" sz="1050">
                <a:solidFill>
                  <a:srgbClr val="A31515"/>
                </a:solidFill>
                <a:latin typeface="Courier New"/>
                <a:ea typeface="Courier New"/>
                <a:cs typeface="Courier New"/>
                <a:sym typeface="Courier New"/>
              </a:rPr>
              <a:t>"Aamir"</a:t>
            </a:r>
            <a:r>
              <a:rPr lang="en" sz="1050">
                <a:solidFill>
                  <a:srgbClr val="000000"/>
                </a:solidFill>
                <a:latin typeface="Courier New"/>
                <a:ea typeface="Courier New"/>
                <a:cs typeface="Courier New"/>
                <a:sym typeface="Courier New"/>
              </a:rPr>
              <a:t>, lastName: </a:t>
            </a:r>
            <a:r>
              <a:rPr lang="en" sz="1050">
                <a:solidFill>
                  <a:srgbClr val="A31515"/>
                </a:solidFill>
                <a:latin typeface="Courier New"/>
                <a:ea typeface="Courier New"/>
                <a:cs typeface="Courier New"/>
                <a:sym typeface="Courier New"/>
              </a:rPr>
              <a:t>"Pinger"</a:t>
            </a:r>
            <a:r>
              <a:rPr lang="en" sz="1050">
                <a:solidFill>
                  <a:srgbClr val="000000"/>
                </a:solidFill>
                <a:latin typeface="Courier New"/>
                <a:ea typeface="Courier New"/>
                <a:cs typeface="Courier New"/>
                <a:sym typeface="Courier New"/>
              </a:rPr>
              <a:t>, degrees: </a:t>
            </a:r>
            <a:r>
              <a:rPr lang="en" sz="1050">
                <a:solidFill>
                  <a:srgbClr val="09885A"/>
                </a:solidFill>
                <a:latin typeface="Courier New"/>
                <a:ea typeface="Courier New"/>
                <a:cs typeface="Courier New"/>
                <a:sym typeface="Courier New"/>
              </a:rPr>
              <a:t>2</a:t>
            </a:r>
            <a:r>
              <a:rPr lang="en" sz="1050">
                <a:solidFill>
                  <a:srgbClr val="000000"/>
                </a:solidFill>
                <a:latin typeface="Courier New"/>
                <a:ea typeface="Courier New"/>
                <a:cs typeface="Courier New"/>
                <a:sym typeface="Courier New"/>
              </a:rPr>
              <a:t>}</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console.log(myObject.firstName)</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console.log(myObject.lastName)</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console.log(myObject.degrees)</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latin typeface="Courier New"/>
                <a:ea typeface="Courier New"/>
                <a:cs typeface="Courier New"/>
                <a:sym typeface="Courier New"/>
              </a:rPr>
              <a:t>let</a:t>
            </a:r>
            <a:r>
              <a:rPr lang="en" sz="1050">
                <a:solidFill>
                  <a:srgbClr val="000000"/>
                </a:solidFill>
                <a:latin typeface="Courier New"/>
                <a:ea typeface="Courier New"/>
                <a:cs typeface="Courier New"/>
                <a:sym typeface="Courier New"/>
              </a:rPr>
              <a:t> {firstName, lastName} = myObject</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console.log(firstName)</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console.log(lastName)</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console.log(degrees)</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latin typeface="Courier New"/>
                <a:ea typeface="Courier New"/>
                <a:cs typeface="Courier New"/>
                <a:sym typeface="Courier New"/>
              </a:rPr>
              <a:t>let</a:t>
            </a:r>
            <a:r>
              <a:rPr lang="en" sz="1050">
                <a:solidFill>
                  <a:srgbClr val="000000"/>
                </a:solidFill>
                <a:latin typeface="Courier New"/>
                <a:ea typeface="Courier New"/>
                <a:cs typeface="Courier New"/>
                <a:sym typeface="Courier New"/>
              </a:rPr>
              <a:t> sentence = </a:t>
            </a:r>
            <a:r>
              <a:rPr lang="en" sz="1050">
                <a:solidFill>
                  <a:srgbClr val="A31515"/>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firstName</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 </a:t>
            </a:r>
            <a:r>
              <a:rPr lang="en" sz="1050">
                <a:solidFill>
                  <a:srgbClr val="0000FF"/>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lastName</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 has </a:t>
            </a:r>
            <a:r>
              <a:rPr lang="en" sz="1050">
                <a:solidFill>
                  <a:srgbClr val="0000FF"/>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degrees</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 Masters degrees`</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console.log(sentence)</a:t>
            </a:r>
            <a:endParaRPr sz="1600">
              <a:solidFill>
                <a:srgbClr val="000000"/>
              </a:solidFill>
              <a:latin typeface="Open Sans"/>
              <a:ea typeface="Open Sans"/>
              <a:cs typeface="Open Sans"/>
              <a:sym typeface="Open Sans"/>
            </a:endParaRPr>
          </a:p>
        </p:txBody>
      </p:sp>
      <p:sp>
        <p:nvSpPr>
          <p:cNvPr id="647" name="Google Shape;647;p96"/>
          <p:cNvSpPr txBox="1"/>
          <p:nvPr/>
        </p:nvSpPr>
        <p:spPr>
          <a:xfrm>
            <a:off x="5426409" y="1962525"/>
            <a:ext cx="3409800" cy="1945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Aamir</a:t>
            </a:r>
            <a:endParaRPr sz="12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Pinger</a:t>
            </a:r>
            <a:endParaRPr sz="12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2</a:t>
            </a:r>
            <a:endParaRPr sz="12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Aamir</a:t>
            </a:r>
            <a:endParaRPr sz="12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0000FF"/>
                </a:solidFill>
                <a:latin typeface="Courier New"/>
                <a:ea typeface="Courier New"/>
                <a:cs typeface="Courier New"/>
                <a:sym typeface="Courier New"/>
              </a:rPr>
              <a:t>Pinger</a:t>
            </a:r>
            <a:endParaRPr sz="120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200">
                <a:solidFill>
                  <a:srgbClr val="FF0000"/>
                </a:solidFill>
                <a:latin typeface="Courier New"/>
                <a:ea typeface="Courier New"/>
                <a:cs typeface="Courier New"/>
                <a:sym typeface="Courier New"/>
              </a:rPr>
              <a:t>degrees is not defined</a:t>
            </a:r>
            <a:endParaRPr sz="1200">
              <a:solidFill>
                <a:srgbClr val="0000FF"/>
              </a:solidFill>
              <a:latin typeface="Courier New"/>
              <a:ea typeface="Courier New"/>
              <a:cs typeface="Courier New"/>
              <a:sym typeface="Courier New"/>
            </a:endParaRPr>
          </a:p>
        </p:txBody>
      </p:sp>
      <p:sp>
        <p:nvSpPr>
          <p:cNvPr id="648" name="Google Shape;648;p96"/>
          <p:cNvSpPr txBox="1"/>
          <p:nvPr/>
        </p:nvSpPr>
        <p:spPr>
          <a:xfrm>
            <a:off x="6878571" y="1750700"/>
            <a:ext cx="1960800" cy="288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rgbClr val="FF0000"/>
                </a:solidFill>
                <a:latin typeface="Open Sans"/>
                <a:ea typeface="Open Sans"/>
                <a:cs typeface="Open Sans"/>
                <a:sym typeface="Open Sans"/>
              </a:rPr>
              <a:t>RESULT</a:t>
            </a:r>
            <a:endParaRPr b="1">
              <a:solidFill>
                <a:srgbClr val="FF0000"/>
              </a:solidFill>
              <a:latin typeface="Open Sans"/>
              <a:ea typeface="Open Sans"/>
              <a:cs typeface="Open Sans"/>
              <a:sym typeface="Open Sans"/>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Google Shape;653;p9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Destructure State and Props</a:t>
            </a:r>
            <a:endParaRPr/>
          </a:p>
        </p:txBody>
      </p:sp>
      <p:pic>
        <p:nvPicPr>
          <p:cNvPr id="654" name="Google Shape;654;p97"/>
          <p:cNvPicPr preferRelativeResize="0"/>
          <p:nvPr/>
        </p:nvPicPr>
        <p:blipFill rotWithShape="1">
          <a:blip r:embed="rId3">
            <a:alphaModFix/>
          </a:blip>
          <a:srcRect b="-379" l="0" r="0" t="380"/>
          <a:stretch/>
        </p:blipFill>
        <p:spPr>
          <a:xfrm>
            <a:off x="1305975" y="1275700"/>
            <a:ext cx="6532051" cy="3694575"/>
          </a:xfrm>
          <a:prstGeom prst="rect">
            <a:avLst/>
          </a:prstGeom>
          <a:noFill/>
          <a:ln cap="flat" cmpd="sng" w="9525">
            <a:solidFill>
              <a:schemeClr val="dk2"/>
            </a:solidFill>
            <a:prstDash val="solid"/>
            <a:round/>
            <a:headEnd len="sm" w="sm" type="none"/>
            <a:tailEnd len="sm" w="sm" type="none"/>
          </a:ln>
        </p:spPr>
      </p:pic>
      <p:sp>
        <p:nvSpPr>
          <p:cNvPr id="655" name="Google Shape;655;p97"/>
          <p:cNvSpPr txBox="1"/>
          <p:nvPr/>
        </p:nvSpPr>
        <p:spPr>
          <a:xfrm>
            <a:off x="5505000" y="966325"/>
            <a:ext cx="3168000" cy="391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2"/>
                </a:solidFill>
                <a:hlinkClick r:id="rId4"/>
              </a:rPr>
              <a:t>DestructureStateAndProps</a:t>
            </a:r>
            <a:r>
              <a:rPr lang="en" sz="1800" u="sng">
                <a:solidFill>
                  <a:schemeClr val="dk2"/>
                </a:solidFill>
                <a:hlinkClick r:id="rId5"/>
              </a:rPr>
              <a:t>.js</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Google Shape;660;p98"/>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Changing State</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4" name="Shape 664"/>
        <p:cNvGrpSpPr/>
        <p:nvPr/>
      </p:nvGrpSpPr>
      <p:grpSpPr>
        <a:xfrm>
          <a:off x="0" y="0"/>
          <a:ext cx="0" cy="0"/>
          <a:chOff x="0" y="0"/>
          <a:chExt cx="0" cy="0"/>
        </a:xfrm>
      </p:grpSpPr>
      <p:sp>
        <p:nvSpPr>
          <p:cNvPr id="665" name="Google Shape;665;p9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Changing State</a:t>
            </a:r>
            <a:endParaRPr/>
          </a:p>
        </p:txBody>
      </p:sp>
      <p:sp>
        <p:nvSpPr>
          <p:cNvPr id="666" name="Google Shape;666;p99"/>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change state we use </a:t>
            </a:r>
            <a:r>
              <a:rPr b="1" lang="en"/>
              <a:t>setState</a:t>
            </a:r>
            <a:r>
              <a:rPr lang="en"/>
              <a:t> method</a:t>
            </a:r>
            <a:endParaRPr/>
          </a:p>
          <a:p>
            <a:pPr indent="-342900" lvl="0" marL="457200" rtl="0" algn="l">
              <a:spcBef>
                <a:spcPts val="1000"/>
              </a:spcBef>
              <a:spcAft>
                <a:spcPts val="0"/>
              </a:spcAft>
              <a:buSzPts val="1800"/>
              <a:buChar char="●"/>
            </a:pPr>
            <a:r>
              <a:rPr lang="en"/>
              <a:t>Beauty of setState method is no matter if your state got many key value pairs, you can just pass specific keys and their new values you want to update</a:t>
            </a:r>
            <a:endParaRPr/>
          </a:p>
          <a:p>
            <a:pPr indent="-342900" lvl="0" marL="457200" rtl="0" algn="l">
              <a:spcBef>
                <a:spcPts val="1000"/>
              </a:spcBef>
              <a:spcAft>
                <a:spcPts val="1000"/>
              </a:spcAft>
              <a:buSzPts val="1800"/>
              <a:buChar char="●"/>
            </a:pPr>
            <a:r>
              <a:rPr lang="en"/>
              <a:t>Once setState method updates the state it rerenders that component and your browser gets updated data</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0" name="Shape 670"/>
        <p:cNvGrpSpPr/>
        <p:nvPr/>
      </p:nvGrpSpPr>
      <p:grpSpPr>
        <a:xfrm>
          <a:off x="0" y="0"/>
          <a:ext cx="0" cy="0"/>
          <a:chOff x="0" y="0"/>
          <a:chExt cx="0" cy="0"/>
        </a:xfrm>
      </p:grpSpPr>
      <p:sp>
        <p:nvSpPr>
          <p:cNvPr id="671" name="Google Shape;671;p10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setState Method</a:t>
            </a:r>
            <a:endParaRPr/>
          </a:p>
        </p:txBody>
      </p:sp>
      <p:sp>
        <p:nvSpPr>
          <p:cNvPr id="672" name="Google Shape;672;p100"/>
          <p:cNvSpPr txBox="1"/>
          <p:nvPr>
            <p:ph idx="1" type="body"/>
          </p:nvPr>
        </p:nvSpPr>
        <p:spPr>
          <a:xfrm>
            <a:off x="247225" y="1452625"/>
            <a:ext cx="8368200" cy="183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setState function in React is an asynchronous function</a:t>
            </a:r>
            <a:endParaRPr/>
          </a:p>
          <a:p>
            <a:pPr indent="-342900" lvl="0" marL="457200" rtl="0" algn="l">
              <a:spcBef>
                <a:spcPts val="1600"/>
              </a:spcBef>
              <a:spcAft>
                <a:spcPts val="0"/>
              </a:spcAft>
              <a:buSzPts val="1800"/>
              <a:buChar char="●"/>
            </a:pPr>
            <a:r>
              <a:rPr lang="en"/>
              <a:t>There are two variations of using setState: </a:t>
            </a:r>
            <a:endParaRPr/>
          </a:p>
          <a:p>
            <a:pPr indent="-317500" lvl="1" marL="914400" rtl="0" algn="l">
              <a:spcBef>
                <a:spcPts val="1600"/>
              </a:spcBef>
              <a:spcAft>
                <a:spcPts val="0"/>
              </a:spcAft>
              <a:buSzPts val="1400"/>
              <a:buChar char="○"/>
            </a:pPr>
            <a:r>
              <a:rPr lang="en"/>
              <a:t>Object-based approach </a:t>
            </a:r>
            <a:endParaRPr/>
          </a:p>
          <a:p>
            <a:pPr indent="-317500" lvl="1" marL="914400" rtl="0" algn="l">
              <a:spcBef>
                <a:spcPts val="1600"/>
              </a:spcBef>
              <a:spcAft>
                <a:spcPts val="1600"/>
              </a:spcAft>
              <a:buSzPts val="1400"/>
              <a:buChar char="○"/>
            </a:pPr>
            <a:r>
              <a:rPr lang="en"/>
              <a:t>Functional approach</a:t>
            </a:r>
            <a:endParaRPr/>
          </a:p>
        </p:txBody>
      </p:sp>
      <p:pic>
        <p:nvPicPr>
          <p:cNvPr id="673" name="Google Shape;673;p100"/>
          <p:cNvPicPr preferRelativeResize="0"/>
          <p:nvPr/>
        </p:nvPicPr>
        <p:blipFill rotWithShape="1">
          <a:blip r:embed="rId3">
            <a:alphaModFix/>
          </a:blip>
          <a:srcRect b="65869" l="23932" r="40255" t="17748"/>
          <a:stretch/>
        </p:blipFill>
        <p:spPr>
          <a:xfrm>
            <a:off x="4723725" y="3365125"/>
            <a:ext cx="4050499" cy="1267499"/>
          </a:xfrm>
          <a:prstGeom prst="rect">
            <a:avLst/>
          </a:prstGeom>
          <a:noFill/>
          <a:ln>
            <a:noFill/>
          </a:ln>
        </p:spPr>
      </p:pic>
      <p:pic>
        <p:nvPicPr>
          <p:cNvPr id="674" name="Google Shape;674;p100"/>
          <p:cNvPicPr preferRelativeResize="0"/>
          <p:nvPr/>
        </p:nvPicPr>
        <p:blipFill rotWithShape="1">
          <a:blip r:embed="rId3">
            <a:alphaModFix/>
          </a:blip>
          <a:srcRect b="48263" l="23606" r="40581" t="35355"/>
          <a:stretch/>
        </p:blipFill>
        <p:spPr>
          <a:xfrm>
            <a:off x="438400" y="3365125"/>
            <a:ext cx="4050499" cy="1267499"/>
          </a:xfrm>
          <a:prstGeom prst="rect">
            <a:avLst/>
          </a:prstGeom>
          <a:noFill/>
          <a:ln>
            <a:noFill/>
          </a:ln>
        </p:spPr>
      </p:pic>
      <p:sp>
        <p:nvSpPr>
          <p:cNvPr id="675" name="Google Shape;675;p100"/>
          <p:cNvSpPr txBox="1"/>
          <p:nvPr/>
        </p:nvSpPr>
        <p:spPr>
          <a:xfrm>
            <a:off x="796550" y="4343400"/>
            <a:ext cx="3334200" cy="567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chemeClr val="dk2"/>
                </a:solidFill>
                <a:latin typeface="PT Sans Narrow"/>
                <a:ea typeface="PT Sans Narrow"/>
                <a:cs typeface="PT Sans Narrow"/>
                <a:sym typeface="PT Sans Narrow"/>
              </a:rPr>
              <a:t>OBJECT-BASED APPROACH</a:t>
            </a:r>
            <a:endParaRPr>
              <a:solidFill>
                <a:schemeClr val="dk2"/>
              </a:solidFill>
            </a:endParaRPr>
          </a:p>
        </p:txBody>
      </p:sp>
      <p:sp>
        <p:nvSpPr>
          <p:cNvPr id="676" name="Google Shape;676;p100"/>
          <p:cNvSpPr txBox="1"/>
          <p:nvPr/>
        </p:nvSpPr>
        <p:spPr>
          <a:xfrm>
            <a:off x="5081875" y="4343400"/>
            <a:ext cx="3334200" cy="567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chemeClr val="dk2"/>
                </a:solidFill>
                <a:latin typeface="PT Sans Narrow"/>
                <a:ea typeface="PT Sans Narrow"/>
                <a:cs typeface="PT Sans Narrow"/>
                <a:sym typeface="PT Sans Narrow"/>
              </a:rPr>
              <a:t>FUNCTIONAL APPROACH</a:t>
            </a:r>
            <a:endParaRPr>
              <a:solidFill>
                <a:schemeClr val="dk2"/>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0" name="Shape 680"/>
        <p:cNvGrpSpPr/>
        <p:nvPr/>
      </p:nvGrpSpPr>
      <p:grpSpPr>
        <a:xfrm>
          <a:off x="0" y="0"/>
          <a:ext cx="0" cy="0"/>
          <a:chOff x="0" y="0"/>
          <a:chExt cx="0" cy="0"/>
        </a:xfrm>
      </p:grpSpPr>
      <p:sp>
        <p:nvSpPr>
          <p:cNvPr id="681" name="Google Shape;681;p10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setState Method</a:t>
            </a:r>
            <a:endParaRPr/>
          </a:p>
        </p:txBody>
      </p:sp>
      <p:sp>
        <p:nvSpPr>
          <p:cNvPr id="682" name="Google Shape;682;p101"/>
          <p:cNvSpPr txBox="1"/>
          <p:nvPr>
            <p:ph idx="1" type="body"/>
          </p:nvPr>
        </p:nvSpPr>
        <p:spPr>
          <a:xfrm>
            <a:off x="1666950" y="1573350"/>
            <a:ext cx="5810100" cy="112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accent2"/>
                </a:solidFill>
              </a:rPr>
              <a:t>Add city name e</a:t>
            </a:r>
            <a:r>
              <a:rPr b="1" lang="en" sz="2400">
                <a:solidFill>
                  <a:schemeClr val="accent2"/>
                </a:solidFill>
              </a:rPr>
              <a:t>xample Code:</a:t>
            </a:r>
            <a:endParaRPr b="1" sz="2400">
              <a:solidFill>
                <a:schemeClr val="accent2"/>
              </a:solidFill>
            </a:endParaRPr>
          </a:p>
          <a:p>
            <a:pPr indent="0" lvl="0" marL="0" rtl="0" algn="l">
              <a:lnSpc>
                <a:spcPct val="100000"/>
              </a:lnSpc>
              <a:spcBef>
                <a:spcPts val="0"/>
              </a:spcBef>
              <a:spcAft>
                <a:spcPts val="0"/>
              </a:spcAft>
              <a:buNone/>
            </a:pPr>
            <a:r>
              <a:rPr lang="en" sz="2400"/>
              <a:t> </a:t>
            </a:r>
            <a:r>
              <a:rPr lang="en" sz="2400" u="sng">
                <a:solidFill>
                  <a:schemeClr val="dk2"/>
                </a:solidFill>
                <a:latin typeface="Arial"/>
                <a:ea typeface="Arial"/>
                <a:cs typeface="Arial"/>
                <a:sym typeface="Arial"/>
                <a:hlinkClick r:id="rId3"/>
              </a:rPr>
              <a:t>AddCityInState</a:t>
            </a:r>
            <a:r>
              <a:rPr lang="en" sz="2400" u="sng">
                <a:solidFill>
                  <a:schemeClr val="dk2"/>
                </a:solidFill>
                <a:latin typeface="Arial"/>
                <a:ea typeface="Arial"/>
                <a:cs typeface="Arial"/>
                <a:sym typeface="Arial"/>
                <a:hlinkClick r:id="rId4"/>
              </a:rPr>
              <a:t>.js</a:t>
            </a:r>
            <a:endParaRPr sz="2400"/>
          </a:p>
        </p:txBody>
      </p:sp>
      <p:sp>
        <p:nvSpPr>
          <p:cNvPr id="683" name="Google Shape;683;p101"/>
          <p:cNvSpPr txBox="1"/>
          <p:nvPr>
            <p:ph idx="1" type="body"/>
          </p:nvPr>
        </p:nvSpPr>
        <p:spPr>
          <a:xfrm>
            <a:off x="1666950" y="2868750"/>
            <a:ext cx="5810100" cy="112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accent2"/>
                </a:solidFill>
              </a:rPr>
              <a:t>Remove</a:t>
            </a:r>
            <a:r>
              <a:rPr b="1" lang="en" sz="2400">
                <a:solidFill>
                  <a:schemeClr val="accent2"/>
                </a:solidFill>
              </a:rPr>
              <a:t> city name example Code:</a:t>
            </a:r>
            <a:endParaRPr b="1" sz="2400">
              <a:solidFill>
                <a:schemeClr val="accent2"/>
              </a:solidFill>
            </a:endParaRPr>
          </a:p>
          <a:p>
            <a:pPr indent="0" lvl="0" marL="0" rtl="0" algn="l">
              <a:lnSpc>
                <a:spcPct val="100000"/>
              </a:lnSpc>
              <a:spcBef>
                <a:spcPts val="0"/>
              </a:spcBef>
              <a:spcAft>
                <a:spcPts val="0"/>
              </a:spcAft>
              <a:buNone/>
            </a:pPr>
            <a:r>
              <a:rPr lang="en" sz="2400"/>
              <a:t> </a:t>
            </a:r>
            <a:r>
              <a:rPr lang="en" sz="2400" u="sng">
                <a:solidFill>
                  <a:schemeClr val="dk2"/>
                </a:solidFill>
                <a:latin typeface="Arial"/>
                <a:ea typeface="Arial"/>
                <a:cs typeface="Arial"/>
                <a:sym typeface="Arial"/>
                <a:hlinkClick r:id="rId5"/>
              </a:rPr>
              <a:t>RemoveCityFromState.js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t>
            </a:r>
            <a:r>
              <a:rPr lang="en"/>
              <a:t>ompositional model</a:t>
            </a:r>
            <a:endParaRPr/>
          </a:p>
        </p:txBody>
      </p:sp>
      <p:sp>
        <p:nvSpPr>
          <p:cNvPr id="121" name="Google Shape;121;p21"/>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Composition is an act or mechanism to combine simple functions to build more complicated ones.</a:t>
            </a:r>
            <a:endParaRPr/>
          </a:p>
          <a:p>
            <a:pPr indent="-342900" lvl="0" marL="457200" rtl="0" algn="l">
              <a:spcBef>
                <a:spcPts val="1600"/>
              </a:spcBef>
              <a:spcAft>
                <a:spcPts val="0"/>
              </a:spcAft>
              <a:buSzPts val="1800"/>
              <a:buChar char="●"/>
            </a:pPr>
            <a:r>
              <a:rPr lang="en"/>
              <a:t>Why Composition?</a:t>
            </a:r>
            <a:endParaRPr/>
          </a:p>
          <a:p>
            <a:pPr indent="-342900" lvl="0" marL="457200" rtl="0" algn="l">
              <a:spcBef>
                <a:spcPts val="1600"/>
              </a:spcBef>
              <a:spcAft>
                <a:spcPts val="0"/>
              </a:spcAft>
              <a:buSzPts val="1800"/>
              <a:buChar char="●"/>
            </a:pPr>
            <a:r>
              <a:rPr lang="en"/>
              <a:t>Two things to remember:</a:t>
            </a:r>
            <a:endParaRPr/>
          </a:p>
          <a:p>
            <a:pPr indent="-317500" lvl="1" marL="914400" rtl="0" algn="l">
              <a:spcBef>
                <a:spcPts val="1600"/>
              </a:spcBef>
              <a:spcAft>
                <a:spcPts val="0"/>
              </a:spcAft>
              <a:buSzPts val="1400"/>
              <a:buChar char="○"/>
            </a:pPr>
            <a:r>
              <a:rPr lang="en"/>
              <a:t>Simple functions</a:t>
            </a:r>
            <a:endParaRPr/>
          </a:p>
          <a:p>
            <a:pPr indent="-317500" lvl="1" marL="914400" rtl="0" algn="l">
              <a:spcBef>
                <a:spcPts val="1600"/>
              </a:spcBef>
              <a:spcAft>
                <a:spcPts val="1600"/>
              </a:spcAft>
              <a:buSzPts val="1400"/>
              <a:buChar char="○"/>
            </a:pPr>
            <a:r>
              <a:rPr lang="en"/>
              <a:t>Combination of simple functions to make another function</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Google Shape;688;p102"/>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Forms</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2" name="Shape 692"/>
        <p:cNvGrpSpPr/>
        <p:nvPr/>
      </p:nvGrpSpPr>
      <p:grpSpPr>
        <a:xfrm>
          <a:off x="0" y="0"/>
          <a:ext cx="0" cy="0"/>
          <a:chOff x="0" y="0"/>
          <a:chExt cx="0" cy="0"/>
        </a:xfrm>
      </p:grpSpPr>
      <p:sp>
        <p:nvSpPr>
          <p:cNvPr id="693" name="Google Shape;693;p10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Forms</a:t>
            </a:r>
            <a:endParaRPr/>
          </a:p>
        </p:txBody>
      </p:sp>
      <p:sp>
        <p:nvSpPr>
          <p:cNvPr id="694" name="Google Shape;694;p103"/>
          <p:cNvSpPr txBox="1"/>
          <p:nvPr>
            <p:ph idx="1" type="body"/>
          </p:nvPr>
        </p:nvSpPr>
        <p:spPr>
          <a:xfrm>
            <a:off x="247225" y="1452625"/>
            <a:ext cx="8368200" cy="153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Form is not new in react, it is same as we used in HTML</a:t>
            </a:r>
            <a:endParaRPr/>
          </a:p>
          <a:p>
            <a:pPr indent="-342900" lvl="0" marL="457200" rtl="0" algn="l">
              <a:spcBef>
                <a:spcPts val="1600"/>
              </a:spcBef>
              <a:spcAft>
                <a:spcPts val="0"/>
              </a:spcAft>
              <a:buSzPts val="1800"/>
              <a:buChar char="●"/>
            </a:pPr>
            <a:r>
              <a:rPr lang="en"/>
              <a:t>Form is helpful to group multiple input fields and validate on submit</a:t>
            </a:r>
            <a:endParaRPr/>
          </a:p>
          <a:p>
            <a:pPr indent="-342900" lvl="0" marL="457200" rtl="0" algn="l">
              <a:spcBef>
                <a:spcPts val="1600"/>
              </a:spcBef>
              <a:spcAft>
                <a:spcPts val="1600"/>
              </a:spcAft>
              <a:buSzPts val="1800"/>
              <a:buChar char="●"/>
            </a:pPr>
            <a:r>
              <a:rPr lang="en"/>
              <a:t>These input fields can be any of the HTML input field types. Examples are:</a:t>
            </a:r>
            <a:endParaRPr/>
          </a:p>
        </p:txBody>
      </p:sp>
      <p:sp>
        <p:nvSpPr>
          <p:cNvPr id="695" name="Google Shape;695;p103"/>
          <p:cNvSpPr txBox="1"/>
          <p:nvPr>
            <p:ph idx="1" type="body"/>
          </p:nvPr>
        </p:nvSpPr>
        <p:spPr>
          <a:xfrm>
            <a:off x="399625" y="2984725"/>
            <a:ext cx="4097100" cy="1699200"/>
          </a:xfrm>
          <a:prstGeom prst="rect">
            <a:avLst/>
          </a:prstGeom>
        </p:spPr>
        <p:txBody>
          <a:bodyPr anchorCtr="0" anchor="t" bIns="91425" lIns="91425" spcFirstLastPara="1" rIns="91425" wrap="square" tIns="91425">
            <a:noAutofit/>
          </a:bodyPr>
          <a:lstStyle/>
          <a:p>
            <a:pPr indent="-317500" lvl="1" marL="914400" rtl="0" algn="l">
              <a:spcBef>
                <a:spcPts val="0"/>
              </a:spcBef>
              <a:spcAft>
                <a:spcPts val="0"/>
              </a:spcAft>
              <a:buSzPts val="1400"/>
              <a:buChar char="○"/>
            </a:pPr>
            <a:r>
              <a:rPr lang="en"/>
              <a:t>Textbox</a:t>
            </a:r>
            <a:endParaRPr/>
          </a:p>
          <a:p>
            <a:pPr indent="-317500" lvl="1" marL="914400" rtl="0" algn="l">
              <a:spcBef>
                <a:spcPts val="1600"/>
              </a:spcBef>
              <a:spcAft>
                <a:spcPts val="0"/>
              </a:spcAft>
              <a:buSzPts val="1400"/>
              <a:buChar char="○"/>
            </a:pPr>
            <a:r>
              <a:rPr lang="en"/>
              <a:t>Checkbox</a:t>
            </a:r>
            <a:endParaRPr/>
          </a:p>
          <a:p>
            <a:pPr indent="-317500" lvl="1" marL="914400" rtl="0" algn="l">
              <a:spcBef>
                <a:spcPts val="1600"/>
              </a:spcBef>
              <a:spcAft>
                <a:spcPts val="1600"/>
              </a:spcAft>
              <a:buSzPts val="1400"/>
              <a:buChar char="○"/>
            </a:pPr>
            <a:r>
              <a:rPr lang="en"/>
              <a:t>Radio</a:t>
            </a:r>
            <a:endParaRPr/>
          </a:p>
        </p:txBody>
      </p:sp>
      <p:sp>
        <p:nvSpPr>
          <p:cNvPr id="696" name="Google Shape;696;p103"/>
          <p:cNvSpPr txBox="1"/>
          <p:nvPr>
            <p:ph idx="1" type="body"/>
          </p:nvPr>
        </p:nvSpPr>
        <p:spPr>
          <a:xfrm>
            <a:off x="3752425" y="2984725"/>
            <a:ext cx="4097100" cy="1699200"/>
          </a:xfrm>
          <a:prstGeom prst="rect">
            <a:avLst/>
          </a:prstGeom>
        </p:spPr>
        <p:txBody>
          <a:bodyPr anchorCtr="0" anchor="t" bIns="91425" lIns="91425" spcFirstLastPara="1" rIns="91425" wrap="square" tIns="91425">
            <a:noAutofit/>
          </a:bodyPr>
          <a:lstStyle/>
          <a:p>
            <a:pPr indent="-317500" lvl="1" marL="914400" rtl="0" algn="l">
              <a:spcBef>
                <a:spcPts val="0"/>
              </a:spcBef>
              <a:spcAft>
                <a:spcPts val="0"/>
              </a:spcAft>
              <a:buSzPts val="1400"/>
              <a:buChar char="○"/>
            </a:pPr>
            <a:r>
              <a:rPr lang="en"/>
              <a:t>TextArea</a:t>
            </a:r>
            <a:endParaRPr/>
          </a:p>
          <a:p>
            <a:pPr indent="-317500" lvl="1" marL="914400" rtl="0" algn="l">
              <a:spcBef>
                <a:spcPts val="1600"/>
              </a:spcBef>
              <a:spcAft>
                <a:spcPts val="0"/>
              </a:spcAft>
              <a:buSzPts val="1400"/>
              <a:buChar char="○"/>
            </a:pPr>
            <a:r>
              <a:rPr lang="en"/>
              <a:t>Date input</a:t>
            </a:r>
            <a:endParaRPr/>
          </a:p>
          <a:p>
            <a:pPr indent="-317500" lvl="1" marL="914400" rtl="0" algn="l">
              <a:spcBef>
                <a:spcPts val="1600"/>
              </a:spcBef>
              <a:spcAft>
                <a:spcPts val="1600"/>
              </a:spcAft>
              <a:buSzPts val="1400"/>
              <a:buChar char="○"/>
            </a:pPr>
            <a:r>
              <a:rPr lang="en"/>
              <a:t>Select</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0" name="Shape 700"/>
        <p:cNvGrpSpPr/>
        <p:nvPr/>
      </p:nvGrpSpPr>
      <p:grpSpPr>
        <a:xfrm>
          <a:off x="0" y="0"/>
          <a:ext cx="0" cy="0"/>
          <a:chOff x="0" y="0"/>
          <a:chExt cx="0" cy="0"/>
        </a:xfrm>
      </p:grpSpPr>
      <p:sp>
        <p:nvSpPr>
          <p:cNvPr id="701" name="Google Shape;701;p10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Form Example</a:t>
            </a:r>
            <a:endParaRPr/>
          </a:p>
        </p:txBody>
      </p:sp>
      <p:sp>
        <p:nvSpPr>
          <p:cNvPr id="702" name="Google Shape;702;p104"/>
          <p:cNvSpPr txBox="1"/>
          <p:nvPr>
            <p:ph idx="1" type="body"/>
          </p:nvPr>
        </p:nvSpPr>
        <p:spPr>
          <a:xfrm>
            <a:off x="1666950" y="1573350"/>
            <a:ext cx="5810100" cy="112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accent2"/>
                </a:solidFill>
              </a:rPr>
              <a:t>Form</a:t>
            </a:r>
            <a:r>
              <a:rPr b="1" lang="en" sz="2400">
                <a:solidFill>
                  <a:schemeClr val="accent2"/>
                </a:solidFill>
              </a:rPr>
              <a:t> example Code:</a:t>
            </a:r>
            <a:endParaRPr b="1" sz="2400">
              <a:solidFill>
                <a:schemeClr val="accent2"/>
              </a:solidFill>
            </a:endParaRPr>
          </a:p>
          <a:p>
            <a:pPr indent="0" lvl="0" marL="0" rtl="0" algn="l">
              <a:lnSpc>
                <a:spcPct val="100000"/>
              </a:lnSpc>
              <a:spcBef>
                <a:spcPts val="0"/>
              </a:spcBef>
              <a:spcAft>
                <a:spcPts val="0"/>
              </a:spcAft>
              <a:buNone/>
            </a:pPr>
            <a:r>
              <a:rPr lang="en" sz="2400"/>
              <a:t> </a:t>
            </a:r>
            <a:r>
              <a:rPr lang="en" sz="2400" u="sng">
                <a:solidFill>
                  <a:schemeClr val="dk2"/>
                </a:solidFill>
                <a:latin typeface="Arial"/>
                <a:ea typeface="Arial"/>
                <a:cs typeface="Arial"/>
                <a:sym typeface="Arial"/>
                <a:hlinkClick r:id="rId3"/>
              </a:rPr>
              <a:t>FormExample.js</a:t>
            </a:r>
            <a:endParaRPr sz="2400"/>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6" name="Shape 706"/>
        <p:cNvGrpSpPr/>
        <p:nvPr/>
      </p:nvGrpSpPr>
      <p:grpSpPr>
        <a:xfrm>
          <a:off x="0" y="0"/>
          <a:ext cx="0" cy="0"/>
          <a:chOff x="0" y="0"/>
          <a:chExt cx="0" cy="0"/>
        </a:xfrm>
      </p:grpSpPr>
      <p:sp>
        <p:nvSpPr>
          <p:cNvPr id="707" name="Google Shape;707;p10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Conditional rendering</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1" name="Shape 711"/>
        <p:cNvGrpSpPr/>
        <p:nvPr/>
      </p:nvGrpSpPr>
      <p:grpSpPr>
        <a:xfrm>
          <a:off x="0" y="0"/>
          <a:ext cx="0" cy="0"/>
          <a:chOff x="0" y="0"/>
          <a:chExt cx="0" cy="0"/>
        </a:xfrm>
      </p:grpSpPr>
      <p:sp>
        <p:nvSpPr>
          <p:cNvPr id="712" name="Google Shape;712;p10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Conditional rendering</a:t>
            </a:r>
            <a:endParaRPr/>
          </a:p>
        </p:txBody>
      </p:sp>
      <p:sp>
        <p:nvSpPr>
          <p:cNvPr id="713" name="Google Shape;713;p106"/>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Conditional rendering is about deciding what to render and when</a:t>
            </a:r>
            <a:endParaRPr/>
          </a:p>
          <a:p>
            <a:pPr indent="-342900" lvl="0" marL="457200" rtl="0" algn="l">
              <a:spcBef>
                <a:spcPts val="1600"/>
              </a:spcBef>
              <a:spcAft>
                <a:spcPts val="0"/>
              </a:spcAft>
              <a:buSzPts val="1800"/>
              <a:buChar char="●"/>
            </a:pPr>
            <a:r>
              <a:rPr lang="en"/>
              <a:t>It is simply rendering something if provided condition is matched</a:t>
            </a:r>
            <a:endParaRPr/>
          </a:p>
          <a:p>
            <a:pPr indent="-342900" lvl="0" marL="457200" rtl="0" algn="l">
              <a:spcBef>
                <a:spcPts val="1600"/>
              </a:spcBef>
              <a:spcAft>
                <a:spcPts val="0"/>
              </a:spcAft>
              <a:buSzPts val="1800"/>
              <a:buChar char="●"/>
            </a:pPr>
            <a:r>
              <a:rPr lang="en"/>
              <a:t>For example:</a:t>
            </a:r>
            <a:endParaRPr/>
          </a:p>
          <a:p>
            <a:pPr indent="-317500" lvl="1" marL="914400" rtl="0" algn="l">
              <a:spcBef>
                <a:spcPts val="1600"/>
              </a:spcBef>
              <a:spcAft>
                <a:spcPts val="0"/>
              </a:spcAft>
              <a:buSzPts val="1400"/>
              <a:buChar char="○"/>
            </a:pPr>
            <a:r>
              <a:rPr lang="en"/>
              <a:t>Maximum limit </a:t>
            </a:r>
            <a:r>
              <a:rPr lang="en"/>
              <a:t>message component</a:t>
            </a:r>
            <a:endParaRPr/>
          </a:p>
          <a:p>
            <a:pPr indent="-317500" lvl="1" marL="914400" rtl="0" algn="l">
              <a:spcBef>
                <a:spcPts val="1600"/>
              </a:spcBef>
              <a:spcAft>
                <a:spcPts val="0"/>
              </a:spcAft>
              <a:buSzPts val="1400"/>
              <a:buChar char="○"/>
            </a:pPr>
            <a:r>
              <a:rPr lang="en"/>
              <a:t>Render an error message instead of alert in case of no city name provided on submit</a:t>
            </a:r>
            <a:endParaRPr/>
          </a:p>
          <a:p>
            <a:pPr indent="0" lvl="0" marL="0" rtl="0" algn="l">
              <a:spcBef>
                <a:spcPts val="1600"/>
              </a:spcBef>
              <a:spcAft>
                <a:spcPts val="1600"/>
              </a:spcAft>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7" name="Shape 717"/>
        <p:cNvGrpSpPr/>
        <p:nvPr/>
      </p:nvGrpSpPr>
      <p:grpSpPr>
        <a:xfrm>
          <a:off x="0" y="0"/>
          <a:ext cx="0" cy="0"/>
          <a:chOff x="0" y="0"/>
          <a:chExt cx="0" cy="0"/>
        </a:xfrm>
      </p:grpSpPr>
      <p:sp>
        <p:nvSpPr>
          <p:cNvPr id="718" name="Google Shape;718;p10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Conditional rendering</a:t>
            </a:r>
            <a:endParaRPr/>
          </a:p>
        </p:txBody>
      </p:sp>
      <p:sp>
        <p:nvSpPr>
          <p:cNvPr id="719" name="Google Shape;719;p107"/>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are different approaches we can have here:</a:t>
            </a:r>
            <a:endParaRPr/>
          </a:p>
          <a:p>
            <a:pPr indent="-317500" lvl="1" marL="914400" rtl="0" algn="l">
              <a:spcBef>
                <a:spcPts val="1600"/>
              </a:spcBef>
              <a:spcAft>
                <a:spcPts val="0"/>
              </a:spcAft>
              <a:buSzPts val="1400"/>
              <a:buChar char="○"/>
            </a:pPr>
            <a:r>
              <a:rPr lang="en"/>
              <a:t>render if true</a:t>
            </a:r>
            <a:endParaRPr/>
          </a:p>
          <a:p>
            <a:pPr indent="-317500" lvl="1" marL="914400" rtl="0" algn="l">
              <a:spcBef>
                <a:spcPts val="1600"/>
              </a:spcBef>
              <a:spcAft>
                <a:spcPts val="0"/>
              </a:spcAft>
              <a:buSzPts val="1400"/>
              <a:buChar char="○"/>
            </a:pPr>
            <a:r>
              <a:rPr lang="en"/>
              <a:t>ternary expression</a:t>
            </a:r>
            <a:endParaRPr/>
          </a:p>
          <a:p>
            <a:pPr indent="-317500" lvl="1" marL="914400" rtl="0" algn="l">
              <a:spcBef>
                <a:spcPts val="1600"/>
              </a:spcBef>
              <a:spcAft>
                <a:spcPts val="1600"/>
              </a:spcAft>
              <a:buSzPts val="1400"/>
              <a:buChar char="○"/>
            </a:pPr>
            <a:r>
              <a:rPr lang="en"/>
              <a:t>Short circuit evaluation</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3" name="Shape 723"/>
        <p:cNvGrpSpPr/>
        <p:nvPr/>
      </p:nvGrpSpPr>
      <p:grpSpPr>
        <a:xfrm>
          <a:off x="0" y="0"/>
          <a:ext cx="0" cy="0"/>
          <a:chOff x="0" y="0"/>
          <a:chExt cx="0" cy="0"/>
        </a:xfrm>
      </p:grpSpPr>
      <p:sp>
        <p:nvSpPr>
          <p:cNvPr id="724" name="Google Shape;724;p10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Conditional rendering</a:t>
            </a:r>
            <a:r>
              <a:rPr lang="en"/>
              <a:t> Example</a:t>
            </a:r>
            <a:endParaRPr/>
          </a:p>
        </p:txBody>
      </p:sp>
      <p:sp>
        <p:nvSpPr>
          <p:cNvPr id="725" name="Google Shape;725;p108"/>
          <p:cNvSpPr txBox="1"/>
          <p:nvPr>
            <p:ph idx="1" type="body"/>
          </p:nvPr>
        </p:nvSpPr>
        <p:spPr>
          <a:xfrm>
            <a:off x="1666950" y="1573350"/>
            <a:ext cx="5810100" cy="112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accent2"/>
                </a:solidFill>
              </a:rPr>
              <a:t>Conditional rendering</a:t>
            </a:r>
            <a:r>
              <a:rPr b="1" lang="en" sz="2400">
                <a:solidFill>
                  <a:schemeClr val="accent2"/>
                </a:solidFill>
              </a:rPr>
              <a:t> example Code:</a:t>
            </a:r>
            <a:endParaRPr b="1" sz="2400">
              <a:solidFill>
                <a:schemeClr val="accent2"/>
              </a:solidFill>
            </a:endParaRPr>
          </a:p>
          <a:p>
            <a:pPr indent="0" lvl="0" marL="0" rtl="0" algn="l">
              <a:lnSpc>
                <a:spcPct val="100000"/>
              </a:lnSpc>
              <a:spcBef>
                <a:spcPts val="0"/>
              </a:spcBef>
              <a:spcAft>
                <a:spcPts val="0"/>
              </a:spcAft>
              <a:buNone/>
            </a:pPr>
            <a:r>
              <a:rPr lang="en" sz="2400" u="sng">
                <a:solidFill>
                  <a:schemeClr val="dk2"/>
                </a:solidFill>
                <a:latin typeface="Arial"/>
                <a:ea typeface="Arial"/>
                <a:cs typeface="Arial"/>
                <a:sym typeface="Arial"/>
                <a:hlinkClick r:id="rId3"/>
              </a:rPr>
              <a:t>ConditionalRendering.js</a:t>
            </a:r>
            <a:endParaRPr sz="2400"/>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sp>
        <p:nvSpPr>
          <p:cNvPr id="730" name="Google Shape;730;p109"/>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Styling</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4" name="Shape 734"/>
        <p:cNvGrpSpPr/>
        <p:nvPr/>
      </p:nvGrpSpPr>
      <p:grpSpPr>
        <a:xfrm>
          <a:off x="0" y="0"/>
          <a:ext cx="0" cy="0"/>
          <a:chOff x="0" y="0"/>
          <a:chExt cx="0" cy="0"/>
        </a:xfrm>
      </p:grpSpPr>
      <p:sp>
        <p:nvSpPr>
          <p:cNvPr id="735" name="Google Shape;735;p11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Styling</a:t>
            </a:r>
            <a:endParaRPr/>
          </a:p>
        </p:txBody>
      </p:sp>
      <p:sp>
        <p:nvSpPr>
          <p:cNvPr id="736" name="Google Shape;736;p110"/>
          <p:cNvSpPr txBox="1"/>
          <p:nvPr>
            <p:ph idx="1" type="body"/>
          </p:nvPr>
        </p:nvSpPr>
        <p:spPr>
          <a:xfrm>
            <a:off x="247225" y="14526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Styling is also a important aspect to look when developing a web app</a:t>
            </a:r>
            <a:endParaRPr/>
          </a:p>
          <a:p>
            <a:pPr indent="-342900" lvl="0" marL="457200" rtl="0" algn="l">
              <a:spcBef>
                <a:spcPts val="1600"/>
              </a:spcBef>
              <a:spcAft>
                <a:spcPts val="0"/>
              </a:spcAft>
              <a:buSzPts val="1800"/>
              <a:buChar char="●"/>
            </a:pPr>
            <a:r>
              <a:rPr lang="en"/>
              <a:t>No matter how efficient you have made you web app, if you did not made good UI/UX, user may not use it</a:t>
            </a:r>
            <a:endParaRPr/>
          </a:p>
          <a:p>
            <a:pPr indent="-342900" lvl="0" marL="457200" rtl="0" algn="l">
              <a:spcBef>
                <a:spcPts val="1600"/>
              </a:spcBef>
              <a:spcAft>
                <a:spcPts val="0"/>
              </a:spcAft>
              <a:buSzPts val="1800"/>
              <a:buChar char="●"/>
            </a:pPr>
            <a:r>
              <a:rPr lang="en"/>
              <a:t>React provide us multiple ways to use styling</a:t>
            </a:r>
            <a:endParaRPr/>
          </a:p>
          <a:p>
            <a:pPr indent="-342900" lvl="0" marL="457200" rtl="0" algn="l">
              <a:spcBef>
                <a:spcPts val="1600"/>
              </a:spcBef>
              <a:spcAft>
                <a:spcPts val="0"/>
              </a:spcAft>
              <a:buSzPts val="1800"/>
              <a:buChar char="●"/>
            </a:pPr>
            <a:r>
              <a:rPr lang="en"/>
              <a:t>Some of the widely used practices are</a:t>
            </a:r>
            <a:endParaRPr/>
          </a:p>
          <a:p>
            <a:pPr indent="-317500" lvl="1" marL="914400" rtl="0" algn="l">
              <a:spcBef>
                <a:spcPts val="0"/>
              </a:spcBef>
              <a:spcAft>
                <a:spcPts val="0"/>
              </a:spcAft>
              <a:buSzPts val="1400"/>
              <a:buChar char="○"/>
            </a:pPr>
            <a:r>
              <a:rPr lang="en"/>
              <a:t>CSS files</a:t>
            </a:r>
            <a:endParaRPr/>
          </a:p>
          <a:p>
            <a:pPr indent="-317500" lvl="1" marL="914400" rtl="0" algn="l">
              <a:spcBef>
                <a:spcPts val="0"/>
              </a:spcBef>
              <a:spcAft>
                <a:spcPts val="0"/>
              </a:spcAft>
              <a:buSzPts val="1400"/>
              <a:buChar char="○"/>
            </a:pPr>
            <a:r>
              <a:rPr lang="en"/>
              <a:t>Inline Styling</a:t>
            </a:r>
            <a:endParaRPr/>
          </a:p>
          <a:p>
            <a:pPr indent="-317500" lvl="1" marL="914400" rtl="0" algn="l">
              <a:spcBef>
                <a:spcPts val="0"/>
              </a:spcBef>
              <a:spcAft>
                <a:spcPts val="0"/>
              </a:spcAft>
              <a:buSzPts val="1400"/>
              <a:buChar char="○"/>
            </a:pPr>
            <a:r>
              <a:rPr lang="en"/>
              <a:t>3rd party libraries like </a:t>
            </a:r>
            <a:r>
              <a:rPr i="1" lang="en"/>
              <a:t>Styled Components</a:t>
            </a:r>
            <a:endParaRPr i="1"/>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0" name="Shape 740"/>
        <p:cNvGrpSpPr/>
        <p:nvPr/>
      </p:nvGrpSpPr>
      <p:grpSpPr>
        <a:xfrm>
          <a:off x="0" y="0"/>
          <a:ext cx="0" cy="0"/>
          <a:chOff x="0" y="0"/>
          <a:chExt cx="0" cy="0"/>
        </a:xfrm>
      </p:grpSpPr>
      <p:sp>
        <p:nvSpPr>
          <p:cNvPr id="741" name="Google Shape;741;p111"/>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Styling with CSS files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