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272" y="-19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b="1" dirty="0">
                <a:latin typeface="Arial" panose="020B0604020202020204" pitchFamily="34" charset="0"/>
                <a:cs typeface="Arial" panose="020B0604020202020204" pitchFamily="34"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9155" y="86002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255506062"/>
              </p:ext>
            </p:extLst>
          </p:nvPr>
        </p:nvGraphicFramePr>
        <p:xfrm>
          <a:off x="446085" y="1631824"/>
          <a:ext cx="6662424" cy="1932180"/>
        </p:xfrm>
        <a:graphic>
          <a:graphicData uri="http://schemas.openxmlformats.org/drawingml/2006/table">
            <a:tbl>
              <a:tblPr firstRow="1" bandRow="1">
                <a:tableStyleId>{5C22544A-7EE6-4342-B048-85BDC9FD1C3A}</a:tableStyleId>
              </a:tblPr>
              <a:tblGrid>
                <a:gridCol w="1104760">
                  <a:extLst>
                    <a:ext uri="{9D8B030D-6E8A-4147-A177-3AD203B41FA5}">
                      <a16:colId xmlns:a16="http://schemas.microsoft.com/office/drawing/2014/main" val="1349601511"/>
                    </a:ext>
                  </a:extLst>
                </a:gridCol>
                <a:gridCol w="1113228">
                  <a:extLst>
                    <a:ext uri="{9D8B030D-6E8A-4147-A177-3AD203B41FA5}">
                      <a16:colId xmlns:a16="http://schemas.microsoft.com/office/drawing/2014/main" val="2414152899"/>
                    </a:ext>
                  </a:extLst>
                </a:gridCol>
                <a:gridCol w="1111109">
                  <a:extLst>
                    <a:ext uri="{9D8B030D-6E8A-4147-A177-3AD203B41FA5}">
                      <a16:colId xmlns:a16="http://schemas.microsoft.com/office/drawing/2014/main" val="3092821591"/>
                    </a:ext>
                  </a:extLst>
                </a:gridCol>
                <a:gridCol w="1111109">
                  <a:extLst>
                    <a:ext uri="{9D8B030D-6E8A-4147-A177-3AD203B41FA5}">
                      <a16:colId xmlns:a16="http://schemas.microsoft.com/office/drawing/2014/main" val="2599837747"/>
                    </a:ext>
                  </a:extLst>
                </a:gridCol>
                <a:gridCol w="1111109">
                  <a:extLst>
                    <a:ext uri="{9D8B030D-6E8A-4147-A177-3AD203B41FA5}">
                      <a16:colId xmlns:a16="http://schemas.microsoft.com/office/drawing/2014/main" val="2627804012"/>
                    </a:ext>
                  </a:extLst>
                </a:gridCol>
                <a:gridCol w="1111109">
                  <a:extLst>
                    <a:ext uri="{9D8B030D-6E8A-4147-A177-3AD203B41FA5}">
                      <a16:colId xmlns:a16="http://schemas.microsoft.com/office/drawing/2014/main" val="4037504697"/>
                    </a:ext>
                  </a:extLst>
                </a:gridCol>
              </a:tblGrid>
              <a:tr h="5989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Sanctioned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Outstanding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Current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Loan</a:t>
                      </a:r>
                      <a:r>
                        <a:rPr lang="en-IN" sz="1100" dirty="0">
                          <a:solidFill>
                            <a:schemeClr val="bg1"/>
                          </a:solidFill>
                          <a:latin typeface="Roboto" panose="02000000000000000000" pitchFamily="2" charset="0"/>
                          <a:ea typeface="Roboto" panose="02000000000000000000" pitchFamily="2" charset="0"/>
                        </a:rPr>
                        <a:t> 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Delinquencies</a:t>
                      </a:r>
                      <a:br>
                        <a:rPr lang="en-US" sz="1100" dirty="0">
                          <a:solidFill>
                            <a:schemeClr val="bg1"/>
                          </a:solidFill>
                          <a:latin typeface="Roboto" panose="02000000000000000000" pitchFamily="2" charset="0"/>
                          <a:ea typeface="Roboto" panose="02000000000000000000" pitchFamily="2" charset="0"/>
                        </a:rPr>
                      </a:br>
                      <a:r>
                        <a:rPr lang="en-US" sz="1100" dirty="0">
                          <a:solidFill>
                            <a:schemeClr val="bg1"/>
                          </a:solidFill>
                          <a:latin typeface="Roboto" panose="02000000000000000000" pitchFamily="2" charset="0"/>
                          <a:ea typeface="Roboto" panose="02000000000000000000" pitchFamily="2" charset="0"/>
                        </a:rPr>
                        <a:t>(unpaid EMIs)</a:t>
                      </a:r>
                      <a:endParaRPr lang="en-IN" sz="1100"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44409">
                <a:tc>
                  <a:txBody>
                    <a:bodyPr/>
                    <a:lstStyle/>
                    <a:p>
                      <a:pPr algn="ctr" fontAlgn="b"/>
                      <a:r>
                        <a:rPr lang="en-US"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15700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517</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25.85</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15183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9014120"/>
                  </a:ext>
                </a:extLst>
              </a:tr>
              <a:tr h="444409">
                <a:tc>
                  <a:txBody>
                    <a:bodyPr/>
                    <a:lstStyle/>
                    <a:p>
                      <a:pPr algn="ctr" fontAlgn="b"/>
                      <a:r>
                        <a:rPr lang="en-US"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174953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134013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10211</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40940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0010588"/>
                  </a:ext>
                </a:extLst>
              </a:tr>
              <a:tr h="444409">
                <a:tc>
                  <a:txBody>
                    <a:bodyPr/>
                    <a:lstStyle/>
                    <a:p>
                      <a:pPr algn="ctr" fontAlgn="b"/>
                      <a:r>
                        <a:rPr lang="en-US" sz="1400" b="1" i="0" u="none" strike="noStrike" dirty="0">
                          <a:solidFill>
                            <a:srgbClr val="000000"/>
                          </a:solidFill>
                          <a:effectLst/>
                          <a:latin typeface="Calibri" panose="020F0502020204030204" pitchFamily="34" charset="0"/>
                        </a:rPr>
                        <a:t>Grand Total</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190653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134530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10236.85</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56123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889" y="3813704"/>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235852" cy="1333698"/>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Credit Score :		</a:t>
            </a:r>
            <a:r>
              <a:rPr lang="en-IN" sz="1100" dirty="0">
                <a:latin typeface="Roboto" panose="02000000000000000000" pitchFamily="2" charset="0"/>
                <a:ea typeface="Roboto" panose="02000000000000000000" pitchFamily="2" charset="0"/>
              </a:rPr>
              <a:t>726</a:t>
            </a:r>
          </a:p>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21,700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10,850   </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10,237</a:t>
            </a: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613</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Our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with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81710" y="583026"/>
            <a:ext cx="3113809" cy="276999"/>
          </a:xfrm>
          <a:prstGeom prst="rect">
            <a:avLst/>
          </a:prstGeom>
          <a:noFill/>
        </p:spPr>
        <p:txBody>
          <a:bodyPr wrap="square">
            <a:spAutoFit/>
          </a:bodyPr>
          <a:lstStyle/>
          <a:p>
            <a:pPr algn="r"/>
            <a:r>
              <a:rPr lang="en-IN" sz="1200" dirty="0" err="1">
                <a:solidFill>
                  <a:schemeClr val="tx1">
                    <a:lumMod val="65000"/>
                    <a:lumOff val="35000"/>
                  </a:schemeClr>
                </a:solidFill>
                <a:latin typeface="Futura Md BT" panose="020B0602020204020303" pitchFamily="34" charset="0"/>
                <a:ea typeface="Roboto" panose="02000000000000000000" pitchFamily="2" charset="0"/>
              </a:rPr>
              <a:t>Mohd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Aabed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Zakiuddin</a:t>
            </a:r>
            <a:r>
              <a:rPr lang="en-IN" sz="1200" dirty="0">
                <a:solidFill>
                  <a:schemeClr val="tx1">
                    <a:lumMod val="65000"/>
                    <a:lumOff val="35000"/>
                  </a:schemeClr>
                </a:solidFill>
                <a:latin typeface="Futura Md BT" panose="020B0602020204020303" pitchFamily="34" charset="0"/>
                <a:ea typeface="Roboto" panose="02000000000000000000" pitchFamily="2" charset="0"/>
              </a:rPr>
              <a:t> Farooqui</a:t>
            </a:r>
          </a:p>
        </p:txBody>
      </p:sp>
      <p:sp>
        <p:nvSpPr>
          <p:cNvPr id="62" name="Rectangle 61">
            <a:extLst>
              <a:ext uri="{FF2B5EF4-FFF2-40B4-BE49-F238E27FC236}">
                <a16:creationId xmlns:a16="http://schemas.microsoft.com/office/drawing/2014/main" id="{FD932685-64E6-D28D-A9A8-2D2CB8FE8C8A}"/>
              </a:ext>
            </a:extLst>
          </p:cNvPr>
          <p:cNvSpPr/>
          <p:nvPr/>
        </p:nvSpPr>
        <p:spPr>
          <a:xfrm>
            <a:off x="473573" y="9670643"/>
            <a:ext cx="6605023" cy="620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27001" y="9752449"/>
            <a:ext cx="6467650" cy="507831"/>
          </a:xfrm>
          <a:prstGeom prst="rect">
            <a:avLst/>
          </a:prstGeom>
          <a:noFill/>
        </p:spPr>
        <p:txBody>
          <a:bodyPr wrap="square">
            <a:spAutoFit/>
          </a:bodyPr>
          <a:lstStyle/>
          <a:p>
            <a:pPr algn="just"/>
            <a:r>
              <a:rPr lang="en-US" sz="900" dirty="0">
                <a:latin typeface="Roboto"/>
                <a:ea typeface="Roboto"/>
                <a:cs typeface="Roboto"/>
              </a:rPr>
              <a:t>You are Eligible for a New Personal Loan.</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dirty="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10,850</a:t>
            </a:r>
            <a:endParaRPr lang="en-IN" sz="1400" b="1"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10,237</a:t>
            </a: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613</a:t>
            </a:r>
            <a:endParaRPr lang="en-IN" sz="1400" dirty="0">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6" name="Group 5">
            <a:extLst>
              <a:ext uri="{FF2B5EF4-FFF2-40B4-BE49-F238E27FC236}">
                <a16:creationId xmlns:a16="http://schemas.microsoft.com/office/drawing/2014/main" id="{70F8EFBD-CCC2-D02B-0ACB-A533A197574A}"/>
              </a:ext>
            </a:extLst>
          </p:cNvPr>
          <p:cNvGrpSpPr/>
          <p:nvPr/>
        </p:nvGrpSpPr>
        <p:grpSpPr>
          <a:xfrm>
            <a:off x="2235628" y="8139425"/>
            <a:ext cx="2916791" cy="699851"/>
            <a:chOff x="477326" y="7603358"/>
            <a:chExt cx="2916791" cy="699851"/>
          </a:xfrm>
        </p:grpSpPr>
        <p:sp>
          <p:nvSpPr>
            <p:cNvPr id="12" name="Rectangle 11">
              <a:extLst>
                <a:ext uri="{FF2B5EF4-FFF2-40B4-BE49-F238E27FC236}">
                  <a16:creationId xmlns:a16="http://schemas.microsoft.com/office/drawing/2014/main" id="{F62BEC5B-DD6B-7642-F54F-6CEFC57523C8}"/>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bject 35">
              <a:extLst>
                <a:ext uri="{FF2B5EF4-FFF2-40B4-BE49-F238E27FC236}">
                  <a16:creationId xmlns:a16="http://schemas.microsoft.com/office/drawing/2014/main" id="{3A64B470-97D6-7E48-F2FD-B4BA13C50D4D}"/>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5572245A-E963-CB04-E648-4D50EA2543A3}"/>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17" name="object 43">
              <a:extLst>
                <a:ext uri="{FF2B5EF4-FFF2-40B4-BE49-F238E27FC236}">
                  <a16:creationId xmlns:a16="http://schemas.microsoft.com/office/drawing/2014/main" id="{675F5712-148B-FA59-D1AD-B179C76E5EA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18" name="object 44">
              <a:extLst>
                <a:ext uri="{FF2B5EF4-FFF2-40B4-BE49-F238E27FC236}">
                  <a16:creationId xmlns:a16="http://schemas.microsoft.com/office/drawing/2014/main" id="{DDA5AD36-7C2F-2482-983E-E809C3B46864}"/>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25,500</a:t>
              </a:r>
              <a:endParaRPr sz="1050" dirty="0">
                <a:latin typeface="Roboto"/>
                <a:cs typeface="Roboto"/>
              </a:endParaRPr>
            </a:p>
          </p:txBody>
        </p:sp>
        <p:sp>
          <p:nvSpPr>
            <p:cNvPr id="19" name="object 51">
              <a:extLst>
                <a:ext uri="{FF2B5EF4-FFF2-40B4-BE49-F238E27FC236}">
                  <a16:creationId xmlns:a16="http://schemas.microsoft.com/office/drawing/2014/main" id="{23BD5F71-91AF-0C10-2390-9CA14E645BC0}"/>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0" name="Google Shape;934;p46">
              <a:extLst>
                <a:ext uri="{FF2B5EF4-FFF2-40B4-BE49-F238E27FC236}">
                  <a16:creationId xmlns:a16="http://schemas.microsoft.com/office/drawing/2014/main" id="{545865F8-57AE-5D3D-9BB3-16A1B9E74769}"/>
                </a:ext>
              </a:extLst>
            </p:cNvPr>
            <p:cNvGrpSpPr/>
            <p:nvPr/>
          </p:nvGrpSpPr>
          <p:grpSpPr>
            <a:xfrm>
              <a:off x="546018" y="8043093"/>
              <a:ext cx="142351" cy="142351"/>
              <a:chOff x="2594050" y="1631825"/>
              <a:chExt cx="439625" cy="439625"/>
            </a:xfrm>
          </p:grpSpPr>
          <p:sp>
            <p:nvSpPr>
              <p:cNvPr id="21" name="Google Shape;935;p46">
                <a:extLst>
                  <a:ext uri="{FF2B5EF4-FFF2-40B4-BE49-F238E27FC236}">
                    <a16:creationId xmlns:a16="http://schemas.microsoft.com/office/drawing/2014/main" id="{AA100CDA-E431-150F-7FC0-AA55BED17A8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6">
                <a:extLst>
                  <a:ext uri="{FF2B5EF4-FFF2-40B4-BE49-F238E27FC236}">
                    <a16:creationId xmlns:a16="http://schemas.microsoft.com/office/drawing/2014/main" id="{5C47D3E5-859E-BC7C-D065-0FBEDC09E696}"/>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7;p46">
                <a:extLst>
                  <a:ext uri="{FF2B5EF4-FFF2-40B4-BE49-F238E27FC236}">
                    <a16:creationId xmlns:a16="http://schemas.microsoft.com/office/drawing/2014/main" id="{DC16CDE4-64F6-C445-FE64-06A6BC066E4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8;p46">
                <a:extLst>
                  <a:ext uri="{FF2B5EF4-FFF2-40B4-BE49-F238E27FC236}">
                    <a16:creationId xmlns:a16="http://schemas.microsoft.com/office/drawing/2014/main" id="{8805A0C6-738E-053F-4F36-00909EE855D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790836"/>
            <a:ext cx="7351363"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2046879014"/>
              </p:ext>
            </p:extLst>
          </p:nvPr>
        </p:nvGraphicFramePr>
        <p:xfrm>
          <a:off x="446084" y="1631823"/>
          <a:ext cx="6748014" cy="4086800"/>
        </p:xfrm>
        <a:graphic>
          <a:graphicData uri="http://schemas.openxmlformats.org/drawingml/2006/table">
            <a:tbl>
              <a:tblPr firstRow="1" bandRow="1">
                <a:tableStyleId>{5C22544A-7EE6-4342-B048-85BDC9FD1C3A}</a:tableStyleId>
              </a:tblPr>
              <a:tblGrid>
                <a:gridCol w="964002">
                  <a:extLst>
                    <a:ext uri="{9D8B030D-6E8A-4147-A177-3AD203B41FA5}">
                      <a16:colId xmlns:a16="http://schemas.microsoft.com/office/drawing/2014/main" val="1349601511"/>
                    </a:ext>
                  </a:extLst>
                </a:gridCol>
                <a:gridCol w="964002">
                  <a:extLst>
                    <a:ext uri="{9D8B030D-6E8A-4147-A177-3AD203B41FA5}">
                      <a16:colId xmlns:a16="http://schemas.microsoft.com/office/drawing/2014/main" val="1644768725"/>
                    </a:ext>
                  </a:extLst>
                </a:gridCol>
                <a:gridCol w="964002">
                  <a:extLst>
                    <a:ext uri="{9D8B030D-6E8A-4147-A177-3AD203B41FA5}">
                      <a16:colId xmlns:a16="http://schemas.microsoft.com/office/drawing/2014/main" val="2414152899"/>
                    </a:ext>
                  </a:extLst>
                </a:gridCol>
                <a:gridCol w="964002">
                  <a:extLst>
                    <a:ext uri="{9D8B030D-6E8A-4147-A177-3AD203B41FA5}">
                      <a16:colId xmlns:a16="http://schemas.microsoft.com/office/drawing/2014/main" val="3092821591"/>
                    </a:ext>
                  </a:extLst>
                </a:gridCol>
                <a:gridCol w="964002">
                  <a:extLst>
                    <a:ext uri="{9D8B030D-6E8A-4147-A177-3AD203B41FA5}">
                      <a16:colId xmlns:a16="http://schemas.microsoft.com/office/drawing/2014/main" val="2599837747"/>
                    </a:ext>
                  </a:extLst>
                </a:gridCol>
                <a:gridCol w="964002">
                  <a:extLst>
                    <a:ext uri="{9D8B030D-6E8A-4147-A177-3AD203B41FA5}">
                      <a16:colId xmlns:a16="http://schemas.microsoft.com/office/drawing/2014/main" val="2627804012"/>
                    </a:ext>
                  </a:extLst>
                </a:gridCol>
                <a:gridCol w="964002">
                  <a:extLst>
                    <a:ext uri="{9D8B030D-6E8A-4147-A177-3AD203B41FA5}">
                      <a16:colId xmlns:a16="http://schemas.microsoft.com/office/drawing/2014/main" val="36223565"/>
                    </a:ext>
                  </a:extLst>
                </a:gridCol>
              </a:tblGrid>
              <a:tr h="449685">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err="1">
                          <a:solidFill>
                            <a:schemeClr val="bg1"/>
                          </a:solidFill>
                          <a:latin typeface="Roboto" panose="02000000000000000000" pitchFamily="2" charset="0"/>
                          <a:ea typeface="Roboto" panose="02000000000000000000" pitchFamily="2" charset="0"/>
                        </a:rPr>
                        <a:t>Deliquencies</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Bajaj Finance Limited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17999</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17999</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err="1">
                          <a:solidFill>
                            <a:srgbClr val="000000"/>
                          </a:solidFill>
                          <a:effectLst/>
                          <a:latin typeface="Calibri" panose="020F0502020204030204" pitchFamily="34" charset="0"/>
                        </a:rPr>
                        <a:t>Kisetsu</a:t>
                      </a:r>
                      <a:r>
                        <a:rPr lang="en-IN" sz="1200" b="0" i="0" u="none" strike="noStrike" dirty="0">
                          <a:solidFill>
                            <a:srgbClr val="000000"/>
                          </a:solidFill>
                          <a:effectLst/>
                          <a:latin typeface="Calibri" panose="020F0502020204030204" pitchFamily="34" charset="0"/>
                        </a:rPr>
                        <a:t> Saison Finance</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7874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HDB Financial Services </a:t>
                      </a:r>
                      <a:r>
                        <a:rPr lang="en-IN" sz="1200" b="0" i="0" u="none" strike="noStrike" dirty="0" err="1">
                          <a:solidFill>
                            <a:srgbClr val="000000"/>
                          </a:solidFill>
                          <a:effectLst/>
                          <a:latin typeface="Calibri" panose="020F0502020204030204" pitchFamily="34" charset="0"/>
                        </a:rPr>
                        <a:t>Pvt.</a:t>
                      </a:r>
                      <a:r>
                        <a:rPr lang="en-IN" sz="1200" b="0" i="0" u="none" strike="noStrike" dirty="0">
                          <a:solidFill>
                            <a:srgbClr val="000000"/>
                          </a:solidFill>
                          <a:effectLst/>
                          <a:latin typeface="Calibri" panose="020F0502020204030204" pitchFamily="34" charset="0"/>
                        </a:rPr>
                        <a:t> Ltd.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77964</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65313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3327</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12651</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14686217"/>
                  </a:ext>
                </a:extLst>
              </a:tr>
              <a:tr h="504919">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HDFC Bank Limited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15700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517</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25.85</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15183</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01055354"/>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err="1">
                          <a:solidFill>
                            <a:srgbClr val="000000"/>
                          </a:solidFill>
                          <a:effectLst/>
                          <a:latin typeface="Calibri" panose="020F0502020204030204" pitchFamily="34" charset="0"/>
                        </a:rPr>
                        <a:t>CapFloat</a:t>
                      </a:r>
                      <a:r>
                        <a:rPr lang="en-IN" sz="1200" b="0" i="0" u="none" strike="noStrike" dirty="0">
                          <a:solidFill>
                            <a:srgbClr val="000000"/>
                          </a:solidFill>
                          <a:effectLst/>
                          <a:latin typeface="Calibri" panose="020F0502020204030204" pitchFamily="34" charset="0"/>
                        </a:rPr>
                        <a:t> Financial Services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22449596"/>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Karur Vysya Bank</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8000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8000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94562"/>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Primal Capital &amp; Housing</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21990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3701</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3884</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18289</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26619000"/>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393913" y="513837"/>
            <a:ext cx="2968113" cy="276999"/>
          </a:xfrm>
          <a:prstGeom prst="rect">
            <a:avLst/>
          </a:prstGeom>
          <a:noFill/>
        </p:spPr>
        <p:txBody>
          <a:bodyPr wrap="square">
            <a:spAutoFit/>
          </a:bodyPr>
          <a:lstStyle/>
          <a:p>
            <a:pPr algn="r"/>
            <a:r>
              <a:rPr lang="en-IN" sz="1200" dirty="0" err="1">
                <a:solidFill>
                  <a:schemeClr val="tx1">
                    <a:lumMod val="65000"/>
                    <a:lumOff val="35000"/>
                  </a:schemeClr>
                </a:solidFill>
                <a:latin typeface="Futura Md BT" panose="020B0602020204020303" pitchFamily="34" charset="0"/>
                <a:ea typeface="Roboto" panose="02000000000000000000" pitchFamily="2" charset="0"/>
              </a:rPr>
              <a:t>Mohd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Aabed</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Zakiuddin</a:t>
            </a:r>
            <a:r>
              <a:rPr lang="en-IN" sz="1200" dirty="0">
                <a:solidFill>
                  <a:schemeClr val="tx1">
                    <a:lumMod val="65000"/>
                    <a:lumOff val="35000"/>
                  </a:schemeClr>
                </a:solidFill>
                <a:latin typeface="Futura Md BT" panose="020B0602020204020303" pitchFamily="34" charset="0"/>
                <a:ea typeface="Roboto" panose="02000000000000000000" pitchFamily="2" charset="0"/>
              </a:rPr>
              <a:t> Farooqui</a:t>
            </a:r>
          </a:p>
        </p:txBody>
      </p:sp>
      <p:sp>
        <p:nvSpPr>
          <p:cNvPr id="37" name="TextBox 36">
            <a:extLst>
              <a:ext uri="{FF2B5EF4-FFF2-40B4-BE49-F238E27FC236}">
                <a16:creationId xmlns:a16="http://schemas.microsoft.com/office/drawing/2014/main" id="{E4104C86-2A05-8430-CBDC-2A6D7C4A3055}"/>
              </a:ext>
            </a:extLst>
          </p:cNvPr>
          <p:cNvSpPr txBox="1"/>
          <p:nvPr/>
        </p:nvSpPr>
        <p:spPr>
          <a:xfrm>
            <a:off x="473912" y="8595223"/>
            <a:ext cx="6467650" cy="1788759"/>
          </a:xfrm>
          <a:prstGeom prst="rect">
            <a:avLst/>
          </a:prstGeom>
          <a:noFill/>
        </p:spPr>
        <p:txBody>
          <a:bodyPr wrap="square">
            <a:spAutoFit/>
          </a:bodyPr>
          <a:lstStyle/>
          <a:p>
            <a:pPr algn="just"/>
            <a:r>
              <a:rPr lang="en-US" sz="700" dirty="0">
                <a:ea typeface="Roboto" panose="02000000000000000000" pitchFamily="2" charset="0"/>
              </a:rPr>
              <a:t>Disclaimer:</a:t>
            </a:r>
          </a:p>
          <a:p>
            <a:pPr algn="just"/>
            <a:endParaRPr lang="en-US" sz="700" dirty="0">
              <a:ea typeface="Roboto" panose="02000000000000000000" pitchFamily="2" charset="0"/>
            </a:endParaRPr>
          </a:p>
          <a:p>
            <a:pPr algn="just">
              <a:lnSpc>
                <a:spcPct val="107000"/>
              </a:lnSpc>
              <a:spcAft>
                <a:spcPts val="800"/>
              </a:spcAft>
            </a:pPr>
            <a:r>
              <a:rPr lang="en-US" sz="700" dirty="0">
                <a:effectLst/>
                <a:ea typeface="Times New Roman" panose="02020603050405020304" pitchFamily="18" charset="0"/>
                <a:cs typeface="Times New Roman" panose="02020603050405020304" pitchFamily="18" charset="0"/>
              </a:rPr>
              <a:t>The present report </a:t>
            </a:r>
            <a:r>
              <a:rPr lang="en-US" sz="700" dirty="0">
                <a:effectLst/>
                <a:ea typeface="Calibri" panose="020F0502020204030204" pitchFamily="34" charset="0"/>
                <a:cs typeface="Arial" panose="020B0604020202020204" pitchFamily="34" charset="0"/>
              </a:rPr>
              <a:t>including </a:t>
            </a:r>
            <a:r>
              <a:rPr lang="en-US" sz="700" dirty="0">
                <a:effectLst/>
                <a:ea typeface="Calibri" panose="020F0502020204030204" pitchFamily="34" charset="0"/>
                <a:cs typeface="Mangal" panose="020B0502040204020203" pitchFamily="18" charset="0"/>
              </a:rPr>
              <a:t>any amendments/ modification/ update thereon which is being prepared/ operated and managed by E-</a:t>
            </a:r>
            <a:r>
              <a:rPr lang="en-US" sz="700" dirty="0" err="1">
                <a:effectLst/>
                <a:ea typeface="Calibri" panose="020F0502020204030204" pitchFamily="34" charset="0"/>
                <a:cs typeface="Mangal" panose="020B0502040204020203" pitchFamily="18" charset="0"/>
              </a:rPr>
              <a:t>Revbay</a:t>
            </a:r>
            <a:r>
              <a:rPr lang="en-US" sz="700" dirty="0">
                <a:effectLst/>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700" dirty="0">
                <a:effectLst/>
                <a:ea typeface="Times New Roman" panose="02020603050405020304" pitchFamily="18" charset="0"/>
                <a:cs typeface="Times New Roman" panose="02020603050405020304" pitchFamily="18" charset="0"/>
              </a:rPr>
              <a:t>. </a:t>
            </a:r>
            <a:endParaRPr lang="en-IN" sz="700" dirty="0">
              <a:effectLst/>
              <a:ea typeface="Calibri" panose="020F0502020204030204" pitchFamily="34" charset="0"/>
              <a:cs typeface="Mangal" panose="020B0502040204020203" pitchFamily="18" charset="0"/>
            </a:endParaRPr>
          </a:p>
          <a:p>
            <a:pPr algn="just" fontAlgn="base">
              <a:lnSpc>
                <a:spcPct val="107000"/>
              </a:lnSpc>
              <a:spcAft>
                <a:spcPts val="1200"/>
              </a:spcAft>
            </a:pPr>
            <a:r>
              <a:rPr lang="en-US" sz="700" dirty="0">
                <a:solidFill>
                  <a:srgbClr val="000000"/>
                </a:solidFill>
                <a:effectLst/>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700" dirty="0" err="1">
                <a:solidFill>
                  <a:srgbClr val="000000"/>
                </a:solidFill>
                <a:effectLst/>
                <a:ea typeface="Times New Roman" panose="02020603050405020304" pitchFamily="18" charset="0"/>
                <a:cs typeface="Arial" panose="020B0604020202020204" pitchFamily="34" charset="0"/>
              </a:rPr>
              <a:t>risk.The</a:t>
            </a:r>
            <a:r>
              <a:rPr lang="en-US" sz="700" dirty="0">
                <a:solidFill>
                  <a:srgbClr val="000000"/>
                </a:solidFill>
                <a:effectLst/>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700" dirty="0">
                <a:solidFill>
                  <a:srgbClr val="000000"/>
                </a:solidFill>
                <a:effectLst/>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whatsoever. </a:t>
            </a:r>
            <a:r>
              <a:rPr lang="en-US" sz="700" dirty="0">
                <a:solidFill>
                  <a:srgbClr val="000000"/>
                </a:solidFill>
                <a:effectLst/>
                <a:ea typeface="Times New Roman" panose="02020603050405020304" pitchFamily="18" charset="0"/>
                <a:cs typeface="Arial" panose="020B0604020202020204" pitchFamily="34" charset="0"/>
              </a:rPr>
              <a:t>In no event will we be liable for any loss or damage including without limitation, indirect or consequential. </a:t>
            </a:r>
            <a:r>
              <a:rPr lang="en-US" sz="700" dirty="0">
                <a:solidFill>
                  <a:srgbClr val="000000"/>
                </a:solidFill>
                <a:effectLst/>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700" dirty="0">
              <a:effectLst/>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3932</TotalTime>
  <Words>690</Words>
  <Application>Microsoft Office PowerPoint</Application>
  <PresentationFormat>Custom</PresentationFormat>
  <Paragraphs>122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2022-12-08T10:15:58Z</dcterms:modified>
</cp:coreProperties>
</file>