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06"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13-12-2022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13-12-2022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13-12-2022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13-12-2022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b="1" dirty="0">
                <a:latin typeface="Arial" panose="020B0604020202020204" pitchFamily="34" charset="0"/>
                <a:cs typeface="Arial" panose="020B0604020202020204" pitchFamily="34"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9155" y="860025"/>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1420064185"/>
              </p:ext>
            </p:extLst>
          </p:nvPr>
        </p:nvGraphicFramePr>
        <p:xfrm>
          <a:off x="446085" y="1631824"/>
          <a:ext cx="6662424" cy="1932180"/>
        </p:xfrm>
        <a:graphic>
          <a:graphicData uri="http://schemas.openxmlformats.org/drawingml/2006/table">
            <a:tbl>
              <a:tblPr firstRow="1" bandRow="1">
                <a:tableStyleId>{5C22544A-7EE6-4342-B048-85BDC9FD1C3A}</a:tableStyleId>
              </a:tblPr>
              <a:tblGrid>
                <a:gridCol w="1104760">
                  <a:extLst>
                    <a:ext uri="{9D8B030D-6E8A-4147-A177-3AD203B41FA5}">
                      <a16:colId xmlns:a16="http://schemas.microsoft.com/office/drawing/2014/main" val="1349601511"/>
                    </a:ext>
                  </a:extLst>
                </a:gridCol>
                <a:gridCol w="1113228">
                  <a:extLst>
                    <a:ext uri="{9D8B030D-6E8A-4147-A177-3AD203B41FA5}">
                      <a16:colId xmlns:a16="http://schemas.microsoft.com/office/drawing/2014/main" val="2414152899"/>
                    </a:ext>
                  </a:extLst>
                </a:gridCol>
                <a:gridCol w="1111109">
                  <a:extLst>
                    <a:ext uri="{9D8B030D-6E8A-4147-A177-3AD203B41FA5}">
                      <a16:colId xmlns:a16="http://schemas.microsoft.com/office/drawing/2014/main" val="3092821591"/>
                    </a:ext>
                  </a:extLst>
                </a:gridCol>
                <a:gridCol w="1111109">
                  <a:extLst>
                    <a:ext uri="{9D8B030D-6E8A-4147-A177-3AD203B41FA5}">
                      <a16:colId xmlns:a16="http://schemas.microsoft.com/office/drawing/2014/main" val="2599837747"/>
                    </a:ext>
                  </a:extLst>
                </a:gridCol>
                <a:gridCol w="1111109">
                  <a:extLst>
                    <a:ext uri="{9D8B030D-6E8A-4147-A177-3AD203B41FA5}">
                      <a16:colId xmlns:a16="http://schemas.microsoft.com/office/drawing/2014/main" val="2627804012"/>
                    </a:ext>
                  </a:extLst>
                </a:gridCol>
                <a:gridCol w="1111109">
                  <a:extLst>
                    <a:ext uri="{9D8B030D-6E8A-4147-A177-3AD203B41FA5}">
                      <a16:colId xmlns:a16="http://schemas.microsoft.com/office/drawing/2014/main" val="4037504697"/>
                    </a:ext>
                  </a:extLst>
                </a:gridCol>
              </a:tblGrid>
              <a:tr h="598953">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Sanctioned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Outstanding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Current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US" sz="1100" dirty="0">
                          <a:solidFill>
                            <a:schemeClr val="bg1"/>
                          </a:solidFill>
                          <a:latin typeface="Roboto" panose="02000000000000000000" pitchFamily="2" charset="0"/>
                          <a:ea typeface="Roboto" panose="02000000000000000000" pitchFamily="2" charset="0"/>
                        </a:rPr>
                        <a:t>Loan</a:t>
                      </a:r>
                      <a:r>
                        <a:rPr lang="en-IN" sz="1100" dirty="0">
                          <a:solidFill>
                            <a:schemeClr val="bg1"/>
                          </a:solidFill>
                          <a:latin typeface="Roboto" panose="02000000000000000000" pitchFamily="2" charset="0"/>
                          <a:ea typeface="Roboto" panose="02000000000000000000" pitchFamily="2" charset="0"/>
                        </a:rPr>
                        <a:t> 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US" sz="1100" dirty="0">
                          <a:solidFill>
                            <a:schemeClr val="bg1"/>
                          </a:solidFill>
                          <a:latin typeface="Roboto" panose="02000000000000000000" pitchFamily="2" charset="0"/>
                          <a:ea typeface="Roboto" panose="02000000000000000000" pitchFamily="2" charset="0"/>
                        </a:rPr>
                        <a:t>Delinquencies</a:t>
                      </a:r>
                      <a:br>
                        <a:rPr lang="en-US" sz="1100" dirty="0">
                          <a:solidFill>
                            <a:schemeClr val="bg1"/>
                          </a:solidFill>
                          <a:latin typeface="Roboto" panose="02000000000000000000" pitchFamily="2" charset="0"/>
                          <a:ea typeface="Roboto" panose="02000000000000000000" pitchFamily="2" charset="0"/>
                        </a:rPr>
                      </a:br>
                      <a:r>
                        <a:rPr lang="en-US" sz="1100" dirty="0">
                          <a:solidFill>
                            <a:schemeClr val="bg1"/>
                          </a:solidFill>
                          <a:latin typeface="Roboto" panose="02000000000000000000" pitchFamily="2" charset="0"/>
                          <a:ea typeface="Roboto" panose="02000000000000000000" pitchFamily="2" charset="0"/>
                        </a:rPr>
                        <a:t>(unpaid EMIs)</a:t>
                      </a:r>
                      <a:endParaRPr lang="en-IN" sz="1100"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444409">
                <a:tc>
                  <a:txBody>
                    <a:bodyPr/>
                    <a:lstStyle/>
                    <a:p>
                      <a:pPr algn="ctr" fontAlgn="b"/>
                      <a:r>
                        <a:rPr lang="en-US" sz="1200" b="0" i="0" u="none" strike="noStrike" dirty="0">
                          <a:solidFill>
                            <a:schemeClr val="bg1"/>
                          </a:solidFill>
                          <a:effectLst/>
                          <a:latin typeface="Calibri" panose="020F0502020204030204" pitchFamily="34" charset="0"/>
                        </a:rPr>
                        <a:t>Credit Card</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22188</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9014120"/>
                  </a:ext>
                </a:extLst>
              </a:tr>
              <a:tr h="444409">
                <a:tc>
                  <a:txBody>
                    <a:bodyPr/>
                    <a:lstStyle/>
                    <a:p>
                      <a:pPr algn="ctr" fontAlgn="b"/>
                      <a:r>
                        <a:rPr lang="en-US" sz="1200" b="0" i="0" u="none" strike="noStrike" dirty="0">
                          <a:solidFill>
                            <a:schemeClr val="bg1"/>
                          </a:solidFill>
                          <a:effectLst/>
                          <a:latin typeface="Calibri" panose="020F0502020204030204" pitchFamily="34" charset="0"/>
                        </a:rPr>
                        <a:t>Others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100" b="0" i="0" u="none" strike="noStrike">
                          <a:solidFill>
                            <a:srgbClr val="000000"/>
                          </a:solidFill>
                          <a:effectLst/>
                          <a:latin typeface="Calibri" panose="020F0502020204030204" pitchFamily="34" charset="0"/>
                        </a:rPr>
                        <a:t>10000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17674</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10000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60010588"/>
                  </a:ext>
                </a:extLst>
              </a:tr>
              <a:tr h="444409">
                <a:tc>
                  <a:txBody>
                    <a:bodyPr/>
                    <a:lstStyle/>
                    <a:p>
                      <a:pPr algn="ctr" fontAlgn="b"/>
                      <a:r>
                        <a:rPr lang="en-US" sz="1400" b="1" i="0" u="none" strike="noStrike" dirty="0">
                          <a:solidFill>
                            <a:srgbClr val="000000"/>
                          </a:solidFill>
                          <a:effectLst/>
                          <a:latin typeface="Calibri" panose="020F0502020204030204" pitchFamily="34" charset="0"/>
                        </a:rPr>
                        <a:t>Grand Total</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a:solidFill>
                            <a:srgbClr val="000000"/>
                          </a:solidFill>
                          <a:effectLst/>
                          <a:latin typeface="Calibri" panose="020F0502020204030204" pitchFamily="34" charset="0"/>
                        </a:rPr>
                        <a:t>10000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a:solidFill>
                            <a:srgbClr val="000000"/>
                          </a:solidFill>
                          <a:effectLst/>
                          <a:latin typeface="Calibri" panose="020F0502020204030204" pitchFamily="34" charset="0"/>
                        </a:rPr>
                        <a:t>39862</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a:solidFill>
                            <a:srgbClr val="000000"/>
                          </a:solidFill>
                          <a:effectLst/>
                          <a:latin typeface="Calibri" panose="020F0502020204030204" pitchFamily="34" charset="0"/>
                        </a:rPr>
                        <a:t>10000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527001" y="3629592"/>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462478" y="3632442"/>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235852" cy="1333698"/>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Credit Score :		</a:t>
            </a:r>
            <a:r>
              <a:rPr lang="en-IN" sz="1100" dirty="0">
                <a:latin typeface="Roboto" panose="02000000000000000000" pitchFamily="2" charset="0"/>
                <a:ea typeface="Roboto" panose="02000000000000000000" pitchFamily="2" charset="0"/>
              </a:rPr>
              <a:t>747</a:t>
            </a:r>
          </a:p>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30,000</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15,000   </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0</a:t>
            </a: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15,000</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Our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261610"/>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with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81710" y="583026"/>
            <a:ext cx="3113809" cy="276999"/>
          </a:xfrm>
          <a:prstGeom prst="rect">
            <a:avLst/>
          </a:prstGeom>
          <a:noFill/>
        </p:spPr>
        <p:txBody>
          <a:bodyPr wrap="square">
            <a:spAutoFit/>
          </a:bodyPr>
          <a:lstStyle/>
          <a:p>
            <a:pPr algn="r"/>
            <a:r>
              <a:rPr lang="en-IN" sz="1200" dirty="0">
                <a:solidFill>
                  <a:schemeClr val="tx1">
                    <a:lumMod val="65000"/>
                    <a:lumOff val="35000"/>
                  </a:schemeClr>
                </a:solidFill>
                <a:latin typeface="Futura Md BT" panose="020B0602020204020303" pitchFamily="34" charset="0"/>
                <a:ea typeface="Roboto" panose="02000000000000000000" pitchFamily="2" charset="0"/>
              </a:rPr>
              <a:t>Pravin </a:t>
            </a:r>
            <a:r>
              <a:rPr lang="en-IN" sz="1200" dirty="0" err="1">
                <a:solidFill>
                  <a:schemeClr val="tx1">
                    <a:lumMod val="65000"/>
                    <a:lumOff val="35000"/>
                  </a:schemeClr>
                </a:solidFill>
                <a:latin typeface="Futura Md BT" panose="020B0602020204020303" pitchFamily="34" charset="0"/>
                <a:ea typeface="Roboto" panose="02000000000000000000" pitchFamily="2" charset="0"/>
              </a:rPr>
              <a:t>Ghogare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670643"/>
            <a:ext cx="6605023" cy="620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TextBox 59">
            <a:extLst>
              <a:ext uri="{FF2B5EF4-FFF2-40B4-BE49-F238E27FC236}">
                <a16:creationId xmlns:a16="http://schemas.microsoft.com/office/drawing/2014/main" id="{F1FDEAEC-B228-EB6C-7992-C844A824E1F6}"/>
              </a:ext>
            </a:extLst>
          </p:cNvPr>
          <p:cNvSpPr txBox="1"/>
          <p:nvPr/>
        </p:nvSpPr>
        <p:spPr>
          <a:xfrm>
            <a:off x="568915" y="9682533"/>
            <a:ext cx="6467650" cy="630942"/>
          </a:xfrm>
          <a:prstGeom prst="rect">
            <a:avLst/>
          </a:prstGeom>
          <a:noFill/>
        </p:spPr>
        <p:txBody>
          <a:bodyPr wrap="square">
            <a:spAutoFit/>
          </a:bodyPr>
          <a:lstStyle/>
          <a:p>
            <a:pPr algn="just"/>
            <a:r>
              <a:rPr lang="en-US" sz="900" dirty="0">
                <a:latin typeface="Roboto" panose="02000000000000000000" pitchFamily="2" charset="0"/>
                <a:ea typeface="Roboto" panose="02000000000000000000" pitchFamily="2" charset="0"/>
              </a:rPr>
              <a:t>You can get New Personal loan and Clear your High Interest Rate Credit Cards Outstanding.</a:t>
            </a:r>
          </a:p>
          <a:p>
            <a:pPr algn="just"/>
            <a:r>
              <a:rPr lang="en-US" sz="800" dirty="0">
                <a:latin typeface="Roboto" panose="02000000000000000000" pitchFamily="2" charset="0"/>
                <a:ea typeface="Roboto" panose="02000000000000000000" pitchFamily="2" charset="0"/>
              </a:rPr>
              <a:t> </a:t>
            </a: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dirty="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IN" sz="1400" b="1" dirty="0">
                <a:latin typeface="Roboto" panose="02000000000000000000" pitchFamily="2" charset="0"/>
                <a:ea typeface="Roboto" panose="02000000000000000000" pitchFamily="2" charset="0"/>
              </a:rPr>
              <a:t>15,000</a:t>
            </a: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b="1" dirty="0">
                <a:latin typeface="Roboto" panose="02000000000000000000" pitchFamily="2" charset="0"/>
                <a:ea typeface="Roboto" panose="02000000000000000000" pitchFamily="2" charset="0"/>
              </a:rPr>
              <a:t>0</a:t>
            </a: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IN" sz="1400" b="1" dirty="0">
                <a:latin typeface="Roboto" panose="02000000000000000000" pitchFamily="2" charset="0"/>
                <a:ea typeface="Roboto" panose="02000000000000000000" pitchFamily="2" charset="0"/>
              </a:rPr>
              <a:t>15,000</a:t>
            </a:r>
            <a:endParaRPr lang="en-IN" sz="1400" dirty="0">
              <a:latin typeface="Roboto" panose="02000000000000000000" pitchFamily="2" charset="0"/>
              <a:ea typeface="Roboto" panose="02000000000000000000" pitchFamily="2" charset="0"/>
            </a:endParaRPr>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8" name="Group 7">
            <a:extLst>
              <a:ext uri="{FF2B5EF4-FFF2-40B4-BE49-F238E27FC236}">
                <a16:creationId xmlns:a16="http://schemas.microsoft.com/office/drawing/2014/main" id="{D38F01ED-422F-1BF1-9CFD-354ED5724B34}"/>
              </a:ext>
            </a:extLst>
          </p:cNvPr>
          <p:cNvGrpSpPr/>
          <p:nvPr/>
        </p:nvGrpSpPr>
        <p:grpSpPr>
          <a:xfrm>
            <a:off x="2235628" y="7927560"/>
            <a:ext cx="2916791" cy="1515809"/>
            <a:chOff x="477326" y="7603358"/>
            <a:chExt cx="2916791" cy="1515809"/>
          </a:xfrm>
        </p:grpSpPr>
        <p:sp>
          <p:nvSpPr>
            <p:cNvPr id="10" name="Rectangle 9">
              <a:extLst>
                <a:ext uri="{FF2B5EF4-FFF2-40B4-BE49-F238E27FC236}">
                  <a16:creationId xmlns:a16="http://schemas.microsoft.com/office/drawing/2014/main" id="{0A36CAB3-7CED-2EF2-62FF-DA696DF03032}"/>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bject 35">
              <a:extLst>
                <a:ext uri="{FF2B5EF4-FFF2-40B4-BE49-F238E27FC236}">
                  <a16:creationId xmlns:a16="http://schemas.microsoft.com/office/drawing/2014/main" id="{90F20D97-E5B1-8C91-C6F2-891D1A1C2ADC}"/>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26" name="object 39">
              <a:extLst>
                <a:ext uri="{FF2B5EF4-FFF2-40B4-BE49-F238E27FC236}">
                  <a16:creationId xmlns:a16="http://schemas.microsoft.com/office/drawing/2014/main" id="{D3017749-FD8F-E38B-E1B8-5140FD6C0F44}"/>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7" name="object 43">
              <a:extLst>
                <a:ext uri="{FF2B5EF4-FFF2-40B4-BE49-F238E27FC236}">
                  <a16:creationId xmlns:a16="http://schemas.microsoft.com/office/drawing/2014/main" id="{474E3954-6B8D-57FC-79E7-5369A7EEE07C}"/>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28" name="object 44">
              <a:extLst>
                <a:ext uri="{FF2B5EF4-FFF2-40B4-BE49-F238E27FC236}">
                  <a16:creationId xmlns:a16="http://schemas.microsoft.com/office/drawing/2014/main" id="{B363464A-F247-CA42-921A-685736D899BD}"/>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6,20,000</a:t>
              </a:r>
              <a:endParaRPr sz="1050" dirty="0">
                <a:latin typeface="Roboto"/>
                <a:cs typeface="Roboto"/>
              </a:endParaRPr>
            </a:p>
          </p:txBody>
        </p:sp>
        <p:sp>
          <p:nvSpPr>
            <p:cNvPr id="29" name="object 51">
              <a:extLst>
                <a:ext uri="{FF2B5EF4-FFF2-40B4-BE49-F238E27FC236}">
                  <a16:creationId xmlns:a16="http://schemas.microsoft.com/office/drawing/2014/main" id="{42E6F1A8-54A1-274B-232E-DFDB1755AA5D}"/>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sp>
          <p:nvSpPr>
            <p:cNvPr id="31" name="object 39">
              <a:extLst>
                <a:ext uri="{FF2B5EF4-FFF2-40B4-BE49-F238E27FC236}">
                  <a16:creationId xmlns:a16="http://schemas.microsoft.com/office/drawing/2014/main" id="{EFFA30D8-D2B6-177D-1C97-8D5ABC8DE936}"/>
                </a:ext>
              </a:extLst>
            </p:cNvPr>
            <p:cNvSpPr/>
            <p:nvPr/>
          </p:nvSpPr>
          <p:spPr>
            <a:xfrm>
              <a:off x="477326" y="834804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36" name="object 43">
              <a:extLst>
                <a:ext uri="{FF2B5EF4-FFF2-40B4-BE49-F238E27FC236}">
                  <a16:creationId xmlns:a16="http://schemas.microsoft.com/office/drawing/2014/main" id="{89C3090E-960B-E805-44BD-48F26782C2EF}"/>
                </a:ext>
              </a:extLst>
            </p:cNvPr>
            <p:cNvSpPr/>
            <p:nvPr/>
          </p:nvSpPr>
          <p:spPr>
            <a:xfrm>
              <a:off x="2311723" y="8345198"/>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37" name="object 44">
              <a:extLst>
                <a:ext uri="{FF2B5EF4-FFF2-40B4-BE49-F238E27FC236}">
                  <a16:creationId xmlns:a16="http://schemas.microsoft.com/office/drawing/2014/main" id="{D10ED123-0C43-89CB-6E06-97A21034D356}"/>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22,188</a:t>
              </a:r>
              <a:endParaRPr sz="1050" dirty="0">
                <a:latin typeface="Roboto"/>
                <a:cs typeface="Roboto"/>
              </a:endParaRPr>
            </a:p>
          </p:txBody>
        </p:sp>
        <p:sp>
          <p:nvSpPr>
            <p:cNvPr id="49" name="object 51">
              <a:extLst>
                <a:ext uri="{FF2B5EF4-FFF2-40B4-BE49-F238E27FC236}">
                  <a16:creationId xmlns:a16="http://schemas.microsoft.com/office/drawing/2014/main" id="{057ED368-E478-C259-F8DA-5CC87748439E}"/>
                </a:ext>
              </a:extLst>
            </p:cNvPr>
            <p:cNvSpPr txBox="1"/>
            <p:nvPr/>
          </p:nvSpPr>
          <p:spPr>
            <a:xfrm>
              <a:off x="724023" y="8321963"/>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Reduce Credit Card Outstanding</a:t>
              </a:r>
              <a:endParaRPr sz="1000" dirty="0">
                <a:latin typeface="Roboto"/>
                <a:cs typeface="Roboto"/>
              </a:endParaRPr>
            </a:p>
          </p:txBody>
        </p:sp>
        <p:sp>
          <p:nvSpPr>
            <p:cNvPr id="50" name="object 39">
              <a:extLst>
                <a:ext uri="{FF2B5EF4-FFF2-40B4-BE49-F238E27FC236}">
                  <a16:creationId xmlns:a16="http://schemas.microsoft.com/office/drawing/2014/main" id="{C7158C79-D160-5668-AE53-2302C5C5530E}"/>
                </a:ext>
              </a:extLst>
            </p:cNvPr>
            <p:cNvSpPr/>
            <p:nvPr/>
          </p:nvSpPr>
          <p:spPr>
            <a:xfrm>
              <a:off x="477326" y="8759636"/>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51" name="object 43">
              <a:extLst>
                <a:ext uri="{FF2B5EF4-FFF2-40B4-BE49-F238E27FC236}">
                  <a16:creationId xmlns:a16="http://schemas.microsoft.com/office/drawing/2014/main" id="{22A4F42B-2C91-0315-AEAE-4B47430D1646}"/>
                </a:ext>
              </a:extLst>
            </p:cNvPr>
            <p:cNvSpPr/>
            <p:nvPr/>
          </p:nvSpPr>
          <p:spPr>
            <a:xfrm>
              <a:off x="2311723" y="8756656"/>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52" name="object 44">
              <a:extLst>
                <a:ext uri="{FF2B5EF4-FFF2-40B4-BE49-F238E27FC236}">
                  <a16:creationId xmlns:a16="http://schemas.microsoft.com/office/drawing/2014/main" id="{9BC0E8BA-1921-715D-0D76-79F3EC0A20E2}"/>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5,97,812</a:t>
              </a:r>
              <a:endParaRPr sz="1050" dirty="0">
                <a:latin typeface="Roboto"/>
                <a:cs typeface="Roboto"/>
              </a:endParaRPr>
            </a:p>
          </p:txBody>
        </p:sp>
        <p:sp>
          <p:nvSpPr>
            <p:cNvPr id="53" name="object 51">
              <a:extLst>
                <a:ext uri="{FF2B5EF4-FFF2-40B4-BE49-F238E27FC236}">
                  <a16:creationId xmlns:a16="http://schemas.microsoft.com/office/drawing/2014/main" id="{092F2198-B621-5C84-4E2A-51C2CD714D12}"/>
                </a:ext>
              </a:extLst>
            </p:cNvPr>
            <p:cNvSpPr txBox="1"/>
            <p:nvPr/>
          </p:nvSpPr>
          <p:spPr>
            <a:xfrm>
              <a:off x="748078" y="8823313"/>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Remaining New Loan </a:t>
              </a:r>
              <a:endParaRPr sz="1000" dirty="0">
                <a:latin typeface="Roboto"/>
                <a:cs typeface="Roboto"/>
              </a:endParaRPr>
            </a:p>
          </p:txBody>
        </p:sp>
        <p:grpSp>
          <p:nvGrpSpPr>
            <p:cNvPr id="54" name="Google Shape;940;p46">
              <a:extLst>
                <a:ext uri="{FF2B5EF4-FFF2-40B4-BE49-F238E27FC236}">
                  <a16:creationId xmlns:a16="http://schemas.microsoft.com/office/drawing/2014/main" id="{869BE1FA-8F6B-600D-7202-CC994CA39F04}"/>
                </a:ext>
              </a:extLst>
            </p:cNvPr>
            <p:cNvGrpSpPr/>
            <p:nvPr/>
          </p:nvGrpSpPr>
          <p:grpSpPr>
            <a:xfrm>
              <a:off x="543638" y="8436863"/>
              <a:ext cx="126621" cy="179335"/>
              <a:chOff x="3979850" y="1598950"/>
              <a:chExt cx="356825" cy="505375"/>
            </a:xfrm>
          </p:grpSpPr>
          <p:sp>
            <p:nvSpPr>
              <p:cNvPr id="71" name="Google Shape;941;p46">
                <a:extLst>
                  <a:ext uri="{FF2B5EF4-FFF2-40B4-BE49-F238E27FC236}">
                    <a16:creationId xmlns:a16="http://schemas.microsoft.com/office/drawing/2014/main" id="{150D66C8-88D2-29F8-AAFB-EAD2BDB7D25E}"/>
                  </a:ext>
                </a:extLst>
              </p:cNvPr>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42;p46">
                <a:extLst>
                  <a:ext uri="{FF2B5EF4-FFF2-40B4-BE49-F238E27FC236}">
                    <a16:creationId xmlns:a16="http://schemas.microsoft.com/office/drawing/2014/main" id="{177FD658-B44C-C440-CDF1-3686F44FF545}"/>
                  </a:ext>
                </a:extLst>
              </p:cNvPr>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934;p46">
              <a:extLst>
                <a:ext uri="{FF2B5EF4-FFF2-40B4-BE49-F238E27FC236}">
                  <a16:creationId xmlns:a16="http://schemas.microsoft.com/office/drawing/2014/main" id="{E9779E17-35A7-CFEC-E409-96BF061E8906}"/>
                </a:ext>
              </a:extLst>
            </p:cNvPr>
            <p:cNvGrpSpPr/>
            <p:nvPr/>
          </p:nvGrpSpPr>
          <p:grpSpPr>
            <a:xfrm>
              <a:off x="546018" y="8043093"/>
              <a:ext cx="142351" cy="142351"/>
              <a:chOff x="2594050" y="1631825"/>
              <a:chExt cx="439625" cy="439625"/>
            </a:xfrm>
          </p:grpSpPr>
          <p:sp>
            <p:nvSpPr>
              <p:cNvPr id="66" name="Google Shape;935;p46">
                <a:extLst>
                  <a:ext uri="{FF2B5EF4-FFF2-40B4-BE49-F238E27FC236}">
                    <a16:creationId xmlns:a16="http://schemas.microsoft.com/office/drawing/2014/main" id="{574D2610-D223-551D-B010-D4557F0AA31B}"/>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36;p46">
                <a:extLst>
                  <a:ext uri="{FF2B5EF4-FFF2-40B4-BE49-F238E27FC236}">
                    <a16:creationId xmlns:a16="http://schemas.microsoft.com/office/drawing/2014/main" id="{42D62EC7-409B-BE9A-EFF7-492F3D8BA5F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37;p46">
                <a:extLst>
                  <a:ext uri="{FF2B5EF4-FFF2-40B4-BE49-F238E27FC236}">
                    <a16:creationId xmlns:a16="http://schemas.microsoft.com/office/drawing/2014/main" id="{BA7D8CAF-D457-585B-50A4-D129286DD63A}"/>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38;p46">
                <a:extLst>
                  <a:ext uri="{FF2B5EF4-FFF2-40B4-BE49-F238E27FC236}">
                    <a16:creationId xmlns:a16="http://schemas.microsoft.com/office/drawing/2014/main" id="{EB6BEAD1-D8BE-CFFF-D4DD-D564AD5F6E38}"/>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000;p46">
              <a:extLst>
                <a:ext uri="{FF2B5EF4-FFF2-40B4-BE49-F238E27FC236}">
                  <a16:creationId xmlns:a16="http://schemas.microsoft.com/office/drawing/2014/main" id="{D995529B-CC52-32DA-2EAC-5E924722C2BA}"/>
                </a:ext>
              </a:extLst>
            </p:cNvPr>
            <p:cNvGrpSpPr/>
            <p:nvPr/>
          </p:nvGrpSpPr>
          <p:grpSpPr>
            <a:xfrm>
              <a:off x="540537" y="8862968"/>
              <a:ext cx="132824" cy="124967"/>
              <a:chOff x="5972700" y="2330200"/>
              <a:chExt cx="411625" cy="387275"/>
            </a:xfrm>
          </p:grpSpPr>
          <p:sp>
            <p:nvSpPr>
              <p:cNvPr id="59" name="Google Shape;1001;p46">
                <a:extLst>
                  <a:ext uri="{FF2B5EF4-FFF2-40B4-BE49-F238E27FC236}">
                    <a16:creationId xmlns:a16="http://schemas.microsoft.com/office/drawing/2014/main" id="{42A478A9-EFE4-9AE3-D04D-627A7C1E6B6C}"/>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02;p46">
                <a:extLst>
                  <a:ext uri="{FF2B5EF4-FFF2-40B4-BE49-F238E27FC236}">
                    <a16:creationId xmlns:a16="http://schemas.microsoft.com/office/drawing/2014/main" id="{03CCC5DA-A5C5-60A4-082C-7F72162596F9}"/>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123857" y="790836"/>
            <a:ext cx="7351363"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995838316"/>
              </p:ext>
            </p:extLst>
          </p:nvPr>
        </p:nvGraphicFramePr>
        <p:xfrm>
          <a:off x="446084" y="1631823"/>
          <a:ext cx="6748014" cy="3479199"/>
        </p:xfrm>
        <a:graphic>
          <a:graphicData uri="http://schemas.openxmlformats.org/drawingml/2006/table">
            <a:tbl>
              <a:tblPr firstRow="1" bandRow="1">
                <a:tableStyleId>{5C22544A-7EE6-4342-B048-85BDC9FD1C3A}</a:tableStyleId>
              </a:tblPr>
              <a:tblGrid>
                <a:gridCol w="964002">
                  <a:extLst>
                    <a:ext uri="{9D8B030D-6E8A-4147-A177-3AD203B41FA5}">
                      <a16:colId xmlns:a16="http://schemas.microsoft.com/office/drawing/2014/main" val="1349601511"/>
                    </a:ext>
                  </a:extLst>
                </a:gridCol>
                <a:gridCol w="964002">
                  <a:extLst>
                    <a:ext uri="{9D8B030D-6E8A-4147-A177-3AD203B41FA5}">
                      <a16:colId xmlns:a16="http://schemas.microsoft.com/office/drawing/2014/main" val="1644768725"/>
                    </a:ext>
                  </a:extLst>
                </a:gridCol>
                <a:gridCol w="964002">
                  <a:extLst>
                    <a:ext uri="{9D8B030D-6E8A-4147-A177-3AD203B41FA5}">
                      <a16:colId xmlns:a16="http://schemas.microsoft.com/office/drawing/2014/main" val="2414152899"/>
                    </a:ext>
                  </a:extLst>
                </a:gridCol>
                <a:gridCol w="964002">
                  <a:extLst>
                    <a:ext uri="{9D8B030D-6E8A-4147-A177-3AD203B41FA5}">
                      <a16:colId xmlns:a16="http://schemas.microsoft.com/office/drawing/2014/main" val="3092821591"/>
                    </a:ext>
                  </a:extLst>
                </a:gridCol>
                <a:gridCol w="964002">
                  <a:extLst>
                    <a:ext uri="{9D8B030D-6E8A-4147-A177-3AD203B41FA5}">
                      <a16:colId xmlns:a16="http://schemas.microsoft.com/office/drawing/2014/main" val="2599837747"/>
                    </a:ext>
                  </a:extLst>
                </a:gridCol>
                <a:gridCol w="964002">
                  <a:extLst>
                    <a:ext uri="{9D8B030D-6E8A-4147-A177-3AD203B41FA5}">
                      <a16:colId xmlns:a16="http://schemas.microsoft.com/office/drawing/2014/main" val="2627804012"/>
                    </a:ext>
                  </a:extLst>
                </a:gridCol>
                <a:gridCol w="964002">
                  <a:extLst>
                    <a:ext uri="{9D8B030D-6E8A-4147-A177-3AD203B41FA5}">
                      <a16:colId xmlns:a16="http://schemas.microsoft.com/office/drawing/2014/main" val="36223565"/>
                    </a:ext>
                  </a:extLst>
                </a:gridCol>
              </a:tblGrid>
              <a:tr h="449685">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err="1">
                          <a:solidFill>
                            <a:schemeClr val="bg1"/>
                          </a:solidFill>
                          <a:latin typeface="Roboto" panose="02000000000000000000" pitchFamily="2" charset="0"/>
                          <a:ea typeface="Roboto" panose="02000000000000000000" pitchFamily="2" charset="0"/>
                        </a:rPr>
                        <a:t>Deliquencies</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504919">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lang="en-IN" sz="1200" b="0" i="0" u="none" strike="noStrike" dirty="0">
                          <a:solidFill>
                            <a:schemeClr val="bg1"/>
                          </a:solidFill>
                          <a:effectLst/>
                          <a:latin typeface="Calibri" panose="020F0502020204030204" pitchFamily="34" charset="0"/>
                        </a:rPr>
                        <a:t>Credit Card</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200" b="0" i="0" u="none" strike="noStrike" dirty="0">
                          <a:solidFill>
                            <a:srgbClr val="000000"/>
                          </a:solidFill>
                          <a:effectLst/>
                          <a:latin typeface="Calibri" panose="020F0502020204030204" pitchFamily="34" charset="0"/>
                        </a:rPr>
                        <a:t>BANK</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22,188</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504919">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lang="en-IN" sz="1200" b="0" i="0" u="none" strike="noStrike" dirty="0">
                          <a:solidFill>
                            <a:schemeClr val="bg1"/>
                          </a:solidFill>
                          <a:effectLst/>
                          <a:latin typeface="Calibri" panose="020F0502020204030204" pitchFamily="34" charset="0"/>
                        </a:rPr>
                        <a:t>Credit Card</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200" b="0" i="0" u="none" strike="noStrike" dirty="0">
                          <a:solidFill>
                            <a:srgbClr val="000000"/>
                          </a:solidFill>
                          <a:effectLst/>
                          <a:latin typeface="Calibri" panose="020F0502020204030204" pitchFamily="34" charset="0"/>
                        </a:rPr>
                        <a:t>BANK</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78747"/>
                  </a:ext>
                </a:extLst>
              </a:tr>
              <a:tr h="504919">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lang="en-IN" sz="1200" b="0" i="0" u="none" strike="noStrike" dirty="0">
                          <a:solidFill>
                            <a:schemeClr val="bg1"/>
                          </a:solidFill>
                          <a:effectLst/>
                          <a:latin typeface="Calibri" panose="020F0502020204030204" pitchFamily="34" charset="0"/>
                        </a:rPr>
                        <a:t>Credit Card</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200" b="0" i="0" u="none" strike="noStrike">
                          <a:solidFill>
                            <a:srgbClr val="000000"/>
                          </a:solidFill>
                          <a:effectLst/>
                          <a:latin typeface="Calibri" panose="020F0502020204030204" pitchFamily="34" charset="0"/>
                        </a:rPr>
                        <a:t>BANK</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14686217"/>
                  </a:ext>
                </a:extLst>
              </a:tr>
              <a:tr h="504919">
                <a:tc>
                  <a:txBody>
                    <a:bodyPr/>
                    <a:lstStyle/>
                    <a:p>
                      <a:pPr algn="ctr" fontAlgn="b"/>
                      <a:r>
                        <a:rPr lang="en-IN" sz="1200" b="0" i="0" u="none" strike="noStrike" dirty="0">
                          <a:solidFill>
                            <a:schemeClr val="bg1"/>
                          </a:solidFill>
                          <a:effectLst/>
                          <a:latin typeface="Calibri" panose="020F0502020204030204" pitchFamily="34" charset="0"/>
                        </a:rPr>
                        <a:t>Others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200" b="0" i="0" u="none" strike="noStrike">
                          <a:solidFill>
                            <a:srgbClr val="000000"/>
                          </a:solidFill>
                          <a:effectLst/>
                          <a:latin typeface="Calibri" panose="020F0502020204030204" pitchFamily="34" charset="0"/>
                        </a:rPr>
                        <a:t>BANK</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17674</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01055354"/>
                  </a:ext>
                </a:extLst>
              </a:tr>
              <a:tr h="504919">
                <a:tc>
                  <a:txBody>
                    <a:bodyPr/>
                    <a:lstStyle/>
                    <a:p>
                      <a:pPr algn="ctr" fontAlgn="b"/>
                      <a:r>
                        <a:rPr lang="en-IN" sz="1200" b="0" i="0" u="none" strike="noStrike" dirty="0">
                          <a:solidFill>
                            <a:schemeClr val="bg1"/>
                          </a:solidFill>
                          <a:effectLst/>
                          <a:latin typeface="Calibri" panose="020F0502020204030204" pitchFamily="34" charset="0"/>
                        </a:rPr>
                        <a:t>Others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200" b="0" i="0" u="none" strike="noStrike">
                          <a:solidFill>
                            <a:srgbClr val="000000"/>
                          </a:solidFill>
                          <a:effectLst/>
                          <a:latin typeface="Calibri" panose="020F0502020204030204" pitchFamily="34" charset="0"/>
                        </a:rPr>
                        <a:t>FINANCE</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2000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2,000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22449596"/>
                  </a:ext>
                </a:extLst>
              </a:tr>
              <a:tr h="504919">
                <a:tc>
                  <a:txBody>
                    <a:bodyPr/>
                    <a:lstStyle/>
                    <a:p>
                      <a:pPr algn="ctr" fontAlgn="b"/>
                      <a:r>
                        <a:rPr lang="en-IN" sz="1200" b="0" i="0" u="none" strike="noStrike" dirty="0">
                          <a:solidFill>
                            <a:schemeClr val="bg1"/>
                          </a:solidFill>
                          <a:effectLst/>
                          <a:latin typeface="Calibri" panose="020F0502020204030204" pitchFamily="34" charset="0"/>
                        </a:rPr>
                        <a:t>Others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200" b="0" i="0" u="none" strike="noStrike" dirty="0">
                          <a:solidFill>
                            <a:srgbClr val="000000"/>
                          </a:solidFill>
                          <a:effectLst/>
                          <a:latin typeface="Calibri" panose="020F0502020204030204" pitchFamily="34" charset="0"/>
                        </a:rPr>
                        <a:t>BANK</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8000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8,000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694562"/>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393913" y="513837"/>
            <a:ext cx="2968113" cy="276999"/>
          </a:xfrm>
          <a:prstGeom prst="rect">
            <a:avLst/>
          </a:prstGeom>
          <a:noFill/>
        </p:spPr>
        <p:txBody>
          <a:bodyPr wrap="square">
            <a:spAutoFit/>
          </a:bodyPr>
          <a:lstStyle/>
          <a:p>
            <a:pPr algn="r"/>
            <a:r>
              <a:rPr lang="en-IN" sz="1200" dirty="0">
                <a:solidFill>
                  <a:schemeClr val="tx1">
                    <a:lumMod val="65000"/>
                    <a:lumOff val="35000"/>
                  </a:schemeClr>
                </a:solidFill>
                <a:latin typeface="Futura Md BT" panose="020B0602020204020303" pitchFamily="34" charset="0"/>
                <a:ea typeface="Roboto" panose="02000000000000000000" pitchFamily="2" charset="0"/>
              </a:rPr>
              <a:t>Pravin </a:t>
            </a:r>
            <a:r>
              <a:rPr lang="en-IN" sz="1200" dirty="0" err="1">
                <a:solidFill>
                  <a:schemeClr val="tx1">
                    <a:lumMod val="65000"/>
                    <a:lumOff val="35000"/>
                  </a:schemeClr>
                </a:solidFill>
                <a:latin typeface="Futura Md BT" panose="020B0602020204020303" pitchFamily="34" charset="0"/>
                <a:ea typeface="Roboto" panose="02000000000000000000" pitchFamily="2" charset="0"/>
              </a:rPr>
              <a:t>Ghogare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473912" y="8595223"/>
            <a:ext cx="6467650" cy="1788759"/>
          </a:xfrm>
          <a:prstGeom prst="rect">
            <a:avLst/>
          </a:prstGeom>
          <a:noFill/>
        </p:spPr>
        <p:txBody>
          <a:bodyPr wrap="square">
            <a:spAutoFit/>
          </a:bodyPr>
          <a:lstStyle/>
          <a:p>
            <a:pPr algn="just"/>
            <a:r>
              <a:rPr lang="en-US" sz="700" dirty="0">
                <a:ea typeface="Roboto" panose="02000000000000000000" pitchFamily="2" charset="0"/>
              </a:rPr>
              <a:t>Disclaimer:</a:t>
            </a:r>
          </a:p>
          <a:p>
            <a:pPr algn="just"/>
            <a:endParaRPr lang="en-US" sz="700" dirty="0">
              <a:ea typeface="Roboto" panose="02000000000000000000" pitchFamily="2" charset="0"/>
            </a:endParaRPr>
          </a:p>
          <a:p>
            <a:pPr algn="just">
              <a:lnSpc>
                <a:spcPct val="107000"/>
              </a:lnSpc>
              <a:spcAft>
                <a:spcPts val="800"/>
              </a:spcAft>
            </a:pPr>
            <a:r>
              <a:rPr lang="en-US" sz="700" dirty="0">
                <a:effectLst/>
                <a:ea typeface="Times New Roman" panose="02020603050405020304" pitchFamily="18" charset="0"/>
                <a:cs typeface="Times New Roman" panose="02020603050405020304" pitchFamily="18" charset="0"/>
              </a:rPr>
              <a:t>The present report </a:t>
            </a:r>
            <a:r>
              <a:rPr lang="en-US" sz="700" dirty="0">
                <a:effectLst/>
                <a:ea typeface="Calibri" panose="020F0502020204030204" pitchFamily="34" charset="0"/>
                <a:cs typeface="Arial" panose="020B0604020202020204" pitchFamily="34" charset="0"/>
              </a:rPr>
              <a:t>including </a:t>
            </a:r>
            <a:r>
              <a:rPr lang="en-US" sz="700" dirty="0">
                <a:effectLst/>
                <a:ea typeface="Calibri" panose="020F0502020204030204" pitchFamily="34" charset="0"/>
                <a:cs typeface="Mangal" panose="020B0502040204020203" pitchFamily="18" charset="0"/>
              </a:rPr>
              <a:t>any amendments/ modification/ update thereon which is being prepared/ operated and managed by E-</a:t>
            </a:r>
            <a:r>
              <a:rPr lang="en-US" sz="700" dirty="0" err="1">
                <a:effectLst/>
                <a:ea typeface="Calibri" panose="020F0502020204030204" pitchFamily="34" charset="0"/>
                <a:cs typeface="Mangal" panose="020B0502040204020203" pitchFamily="18" charset="0"/>
              </a:rPr>
              <a:t>Revbay</a:t>
            </a:r>
            <a:r>
              <a:rPr lang="en-US" sz="700" dirty="0">
                <a:effectLst/>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700" dirty="0">
                <a:effectLst/>
                <a:ea typeface="Times New Roman" panose="02020603050405020304" pitchFamily="18" charset="0"/>
                <a:cs typeface="Times New Roman" panose="02020603050405020304" pitchFamily="18" charset="0"/>
              </a:rPr>
              <a:t>. </a:t>
            </a:r>
            <a:endParaRPr lang="en-IN" sz="700" dirty="0">
              <a:effectLst/>
              <a:ea typeface="Calibri" panose="020F0502020204030204" pitchFamily="34" charset="0"/>
              <a:cs typeface="Mangal" panose="020B0502040204020203" pitchFamily="18" charset="0"/>
            </a:endParaRPr>
          </a:p>
          <a:p>
            <a:pPr algn="just" fontAlgn="base">
              <a:lnSpc>
                <a:spcPct val="107000"/>
              </a:lnSpc>
              <a:spcAft>
                <a:spcPts val="1200"/>
              </a:spcAft>
            </a:pPr>
            <a:r>
              <a:rPr lang="en-US" sz="700" dirty="0">
                <a:solidFill>
                  <a:srgbClr val="000000"/>
                </a:solidFill>
                <a:effectLst/>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700" dirty="0" err="1">
                <a:solidFill>
                  <a:srgbClr val="000000"/>
                </a:solidFill>
                <a:effectLst/>
                <a:ea typeface="Times New Roman" panose="02020603050405020304" pitchFamily="18" charset="0"/>
                <a:cs typeface="Arial" panose="020B0604020202020204" pitchFamily="34" charset="0"/>
              </a:rPr>
              <a:t>risk.The</a:t>
            </a:r>
            <a:r>
              <a:rPr lang="en-US" sz="700" dirty="0">
                <a:solidFill>
                  <a:srgbClr val="000000"/>
                </a:solidFill>
                <a:effectLst/>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700" dirty="0">
                <a:solidFill>
                  <a:srgbClr val="000000"/>
                </a:solidFill>
                <a:effectLst/>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whatsoever. </a:t>
            </a:r>
            <a:r>
              <a:rPr lang="en-US" sz="700" dirty="0">
                <a:solidFill>
                  <a:srgbClr val="000000"/>
                </a:solidFill>
                <a:effectLst/>
                <a:ea typeface="Times New Roman" panose="02020603050405020304" pitchFamily="18" charset="0"/>
                <a:cs typeface="Arial" panose="020B0604020202020204" pitchFamily="34" charset="0"/>
              </a:rPr>
              <a:t>In no event will we be liable for any loss or damage including without limitation, indirect or consequential. </a:t>
            </a:r>
            <a:r>
              <a:rPr lang="en-US" sz="700" dirty="0">
                <a:solidFill>
                  <a:srgbClr val="000000"/>
                </a:solidFill>
                <a:effectLst/>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700" dirty="0">
              <a:effectLst/>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3914</TotalTime>
  <Words>677</Words>
  <Application>Microsoft Office PowerPoint</Application>
  <PresentationFormat>Custom</PresentationFormat>
  <Paragraphs>118</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30</cp:revision>
  <dcterms:created xsi:type="dcterms:W3CDTF">2022-10-31T13:54:25Z</dcterms:created>
  <dcterms:modified xsi:type="dcterms:W3CDTF">2022-12-13T08:12:10Z</dcterms:modified>
</cp:coreProperties>
</file>