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793FAC-151E-4FF1-8B6A-D72DF898D5DF}" v="76" dt="2022-12-08T06:09:37.1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10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d5ed91a460931ef9" providerId="Windows Live" clId="Web-{EF793FAC-151E-4FF1-8B6A-D72DF898D5DF}"/>
    <pc:docChg chg="modSld">
      <pc:chgData name="Guest User" userId="d5ed91a460931ef9" providerId="Windows Live" clId="Web-{EF793FAC-151E-4FF1-8B6A-D72DF898D5DF}" dt="2022-12-08T06:09:35.291" v="39" actId="20577"/>
      <pc:docMkLst>
        <pc:docMk/>
      </pc:docMkLst>
      <pc:sldChg chg="modSp">
        <pc:chgData name="Guest User" userId="d5ed91a460931ef9" providerId="Windows Live" clId="Web-{EF793FAC-151E-4FF1-8B6A-D72DF898D5DF}" dt="2022-12-08T06:08:40.821" v="3"/>
        <pc:sldMkLst>
          <pc:docMk/>
          <pc:sldMk cId="2624643912" sldId="258"/>
        </pc:sldMkLst>
        <pc:graphicFrameChg chg="mod modGraphic">
          <ac:chgData name="Guest User" userId="d5ed91a460931ef9" providerId="Windows Live" clId="Web-{EF793FAC-151E-4FF1-8B6A-D72DF898D5DF}" dt="2022-12-08T06:08:40.821" v="3"/>
          <ac:graphicFrameMkLst>
            <pc:docMk/>
            <pc:sldMk cId="2624643912" sldId="258"/>
            <ac:graphicFrameMk id="63" creationId="{F76EEB2B-A162-3FF1-62CC-74B5752170B1}"/>
          </ac:graphicFrameMkLst>
        </pc:graphicFrameChg>
      </pc:sldChg>
      <pc:sldChg chg="addSp delSp modSp">
        <pc:chgData name="Guest User" userId="d5ed91a460931ef9" providerId="Windows Live" clId="Web-{EF793FAC-151E-4FF1-8B6A-D72DF898D5DF}" dt="2022-12-08T06:09:35.291" v="39" actId="20577"/>
        <pc:sldMkLst>
          <pc:docMk/>
          <pc:sldMk cId="1939677416" sldId="259"/>
        </pc:sldMkLst>
        <pc:spChg chg="add del mod">
          <ac:chgData name="Guest User" userId="d5ed91a460931ef9" providerId="Windows Live" clId="Web-{EF793FAC-151E-4FF1-8B6A-D72DF898D5DF}" dt="2022-12-08T06:09:35.291" v="39" actId="20577"/>
          <ac:spMkLst>
            <pc:docMk/>
            <pc:sldMk cId="1939677416" sldId="259"/>
            <ac:spMk id="60" creationId="{F1FDEAEC-B228-EB6C-7992-C844A824E1F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1195942253"/>
              </p:ext>
            </p:extLst>
          </p:nvPr>
        </p:nvGraphicFramePr>
        <p:xfrm>
          <a:off x="446085" y="1631824"/>
          <a:ext cx="6662423" cy="1672578"/>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85236">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543671">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216000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202435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10956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13565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543671">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216000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202435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10956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13565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49521" y="3417130"/>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90506" y="3427855"/>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24,731</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12,365.5</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10,956</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00B050"/>
                </a:solidFill>
                <a:latin typeface="Roboto" panose="02000000000000000000" pitchFamily="2" charset="0"/>
                <a:ea typeface="Roboto" panose="02000000000000000000" pitchFamily="2" charset="0"/>
              </a:rPr>
              <a:t>Eligible Amount :       Rs. 1,409.5</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personal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193965" y="440256"/>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Pratik Thali</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76312" y="9539642"/>
            <a:ext cx="6467650" cy="515526"/>
          </a:xfrm>
          <a:prstGeom prst="rect">
            <a:avLst/>
          </a:prstGeom>
          <a:noFill/>
        </p:spPr>
        <p:txBody>
          <a:bodyPr wrap="square" lIns="91440" tIns="45720" rIns="91440" bIns="45720" anchor="t">
            <a:spAutoFit/>
          </a:bodyPr>
          <a:lstStyle/>
          <a:p>
            <a:pPr algn="just"/>
            <a:r>
              <a:rPr lang="en-US" sz="950" dirty="0">
                <a:latin typeface="Roboto"/>
                <a:ea typeface="Roboto"/>
                <a:cs typeface="Roboto"/>
              </a:rPr>
              <a:t>You can get Top-up on Personal loan for the paid Amount as well as you are Eligible for New Personal Loan.</a:t>
            </a:r>
            <a:r>
              <a:rPr lang="en-US" sz="900" dirty="0">
                <a:latin typeface="Roboto"/>
                <a:ea typeface="Roboto"/>
                <a:cs typeface="Roboto"/>
              </a:rPr>
              <a:t> </a:t>
            </a:r>
            <a:endParaRPr lang="en-US" sz="900" dirty="0">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a:solidFill>
                  <a:srgbClr val="00B050"/>
                </a:solidFill>
                <a:latin typeface="Futura Md BT" panose="020B0602020204020303" pitchFamily="34" charset="0"/>
              </a:rPr>
              <a:t>Eligible Amount</a:t>
            </a:r>
            <a:endParaRPr lang="en-IN" sz="1050" dirty="0">
              <a:solidFill>
                <a:srgbClr val="00B05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12,365.5</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10,956</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1409.5</a:t>
            </a:r>
            <a:endParaRPr lang="en-IN" sz="1400" dirty="0">
              <a:solidFill>
                <a:schemeClr val="tx1"/>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850B8B6F-F02A-DC78-13AA-EBD8DAEF2590}"/>
              </a:ext>
            </a:extLst>
          </p:cNvPr>
          <p:cNvSpPr txBox="1"/>
          <p:nvPr/>
        </p:nvSpPr>
        <p:spPr>
          <a:xfrm>
            <a:off x="341876" y="5854015"/>
            <a:ext cx="2022720" cy="415498"/>
          </a:xfrm>
          <a:prstGeom prst="rect">
            <a:avLst/>
          </a:prstGeom>
          <a:noFill/>
        </p:spPr>
        <p:txBody>
          <a:bodyPr wrap="square" rtlCol="0">
            <a:spAutoFit/>
          </a:bodyPr>
          <a:lstStyle/>
          <a:p>
            <a:r>
              <a:rPr lang="en-US" sz="1050" b="1" dirty="0"/>
              <a:t>Congratulations, You are Eligible For New Personal Loan.</a:t>
            </a:r>
            <a:endParaRPr lang="en-IN" sz="1050" b="1" dirty="0"/>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8F23FA58-0A2B-38E6-9FAA-7B3C2B014BC6}"/>
              </a:ext>
            </a:extLst>
          </p:cNvPr>
          <p:cNvGrpSpPr/>
          <p:nvPr/>
        </p:nvGrpSpPr>
        <p:grpSpPr>
          <a:xfrm>
            <a:off x="824924" y="7902147"/>
            <a:ext cx="2916791" cy="699851"/>
            <a:chOff x="477326" y="7603358"/>
            <a:chExt cx="2916791" cy="699851"/>
          </a:xfrm>
        </p:grpSpPr>
        <p:sp>
          <p:nvSpPr>
            <p:cNvPr id="12" name="Rectangle 11">
              <a:extLst>
                <a:ext uri="{FF2B5EF4-FFF2-40B4-BE49-F238E27FC236}">
                  <a16:creationId xmlns:a16="http://schemas.microsoft.com/office/drawing/2014/main" id="{526942E7-019E-8527-6F95-72069278D85E}"/>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8ECBD3FB-AEA1-B113-D51D-FDEFFB624504}"/>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F368022F-AD87-1A9C-D30F-9C5C27559226}"/>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r>
                <a:rPr lang="en-US" dirty="0"/>
                <a:t>					</a:t>
              </a:r>
              <a:endParaRPr dirty="0"/>
            </a:p>
          </p:txBody>
        </p:sp>
        <p:sp>
          <p:nvSpPr>
            <p:cNvPr id="17" name="object 43">
              <a:extLst>
                <a:ext uri="{FF2B5EF4-FFF2-40B4-BE49-F238E27FC236}">
                  <a16:creationId xmlns:a16="http://schemas.microsoft.com/office/drawing/2014/main" id="{EEDB0729-78EB-5B03-6F6B-C5F0AC1E5736}"/>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dirty="0"/>
            </a:p>
          </p:txBody>
        </p:sp>
        <p:sp>
          <p:nvSpPr>
            <p:cNvPr id="18" name="object 44">
              <a:extLst>
                <a:ext uri="{FF2B5EF4-FFF2-40B4-BE49-F238E27FC236}">
                  <a16:creationId xmlns:a16="http://schemas.microsoft.com/office/drawing/2014/main" id="{E7690A38-995D-6B15-169E-747A733C39A8}"/>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55,000</a:t>
              </a:r>
              <a:endParaRPr sz="1050" dirty="0">
                <a:latin typeface="Roboto"/>
                <a:cs typeface="Roboto"/>
              </a:endParaRPr>
            </a:p>
          </p:txBody>
        </p:sp>
        <p:sp>
          <p:nvSpPr>
            <p:cNvPr id="19" name="object 51">
              <a:extLst>
                <a:ext uri="{FF2B5EF4-FFF2-40B4-BE49-F238E27FC236}">
                  <a16:creationId xmlns:a16="http://schemas.microsoft.com/office/drawing/2014/main" id="{EC524554-FCB0-DEB7-AF2B-3D13F0391B32}"/>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New Personal Loan</a:t>
              </a:r>
              <a:endParaRPr sz="1000" dirty="0">
                <a:latin typeface="Roboto"/>
                <a:cs typeface="Roboto"/>
              </a:endParaRPr>
            </a:p>
          </p:txBody>
        </p:sp>
        <p:grpSp>
          <p:nvGrpSpPr>
            <p:cNvPr id="29" name="Google Shape;934;p46">
              <a:extLst>
                <a:ext uri="{FF2B5EF4-FFF2-40B4-BE49-F238E27FC236}">
                  <a16:creationId xmlns:a16="http://schemas.microsoft.com/office/drawing/2014/main" id="{F079C2D4-5494-B166-033D-7004ABB52B00}"/>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F40C8AB2-4846-ACFD-7053-AA93C469AA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9FD9D668-5CE2-07F1-FFCA-543E32677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692D6EA-C097-9DD9-F898-01FF12379AE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CB10F17F-AB12-A541-27E9-1A59F6318CA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 name="Group 86">
            <a:extLst>
              <a:ext uri="{FF2B5EF4-FFF2-40B4-BE49-F238E27FC236}">
                <a16:creationId xmlns:a16="http://schemas.microsoft.com/office/drawing/2014/main" id="{C3140C50-769E-49DC-1534-C259C9EA8656}"/>
              </a:ext>
            </a:extLst>
          </p:cNvPr>
          <p:cNvGrpSpPr/>
          <p:nvPr/>
        </p:nvGrpSpPr>
        <p:grpSpPr>
          <a:xfrm>
            <a:off x="4089395" y="7902597"/>
            <a:ext cx="2916791" cy="699851"/>
            <a:chOff x="477326" y="7603358"/>
            <a:chExt cx="2916791" cy="699851"/>
          </a:xfrm>
        </p:grpSpPr>
        <p:sp>
          <p:nvSpPr>
            <p:cNvPr id="88" name="Rectangle 87">
              <a:extLst>
                <a:ext uri="{FF2B5EF4-FFF2-40B4-BE49-F238E27FC236}">
                  <a16:creationId xmlns:a16="http://schemas.microsoft.com/office/drawing/2014/main" id="{9B1EF24C-DECF-F587-9B8F-5BD632EB8F05}"/>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9" name="object 35">
              <a:extLst>
                <a:ext uri="{FF2B5EF4-FFF2-40B4-BE49-F238E27FC236}">
                  <a16:creationId xmlns:a16="http://schemas.microsoft.com/office/drawing/2014/main" id="{2CDA4B76-7356-E321-C922-729164658D48}"/>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2</a:t>
              </a:r>
              <a:endParaRPr sz="1050" dirty="0">
                <a:latin typeface="Roboto"/>
                <a:cs typeface="Roboto"/>
              </a:endParaRPr>
            </a:p>
          </p:txBody>
        </p:sp>
        <p:sp>
          <p:nvSpPr>
            <p:cNvPr id="90" name="object 39">
              <a:extLst>
                <a:ext uri="{FF2B5EF4-FFF2-40B4-BE49-F238E27FC236}">
                  <a16:creationId xmlns:a16="http://schemas.microsoft.com/office/drawing/2014/main" id="{76B89FE1-DFD3-64AA-5FD1-2ACB5C1E190F}"/>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r>
                <a:rPr lang="en-US" dirty="0"/>
                <a:t>			</a:t>
              </a:r>
              <a:endParaRPr dirty="0"/>
            </a:p>
          </p:txBody>
        </p:sp>
        <p:sp>
          <p:nvSpPr>
            <p:cNvPr id="91" name="object 43">
              <a:extLst>
                <a:ext uri="{FF2B5EF4-FFF2-40B4-BE49-F238E27FC236}">
                  <a16:creationId xmlns:a16="http://schemas.microsoft.com/office/drawing/2014/main" id="{B38A298D-8670-4D05-DCB2-16BF2DDE5CB0}"/>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r>
                <a:rPr lang="en-US" dirty="0"/>
                <a:t>					</a:t>
              </a:r>
              <a:endParaRPr dirty="0"/>
            </a:p>
          </p:txBody>
        </p:sp>
        <p:sp>
          <p:nvSpPr>
            <p:cNvPr id="92" name="object 44">
              <a:extLst>
                <a:ext uri="{FF2B5EF4-FFF2-40B4-BE49-F238E27FC236}">
                  <a16:creationId xmlns:a16="http://schemas.microsoft.com/office/drawing/2014/main" id="{7091ED47-C049-81BC-10EE-A3F52F332F87}"/>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13,565</a:t>
              </a:r>
              <a:endParaRPr sz="1050" dirty="0">
                <a:latin typeface="Roboto"/>
                <a:cs typeface="Roboto"/>
              </a:endParaRPr>
            </a:p>
          </p:txBody>
        </p:sp>
        <p:sp>
          <p:nvSpPr>
            <p:cNvPr id="93" name="object 51">
              <a:extLst>
                <a:ext uri="{FF2B5EF4-FFF2-40B4-BE49-F238E27FC236}">
                  <a16:creationId xmlns:a16="http://schemas.microsoft.com/office/drawing/2014/main" id="{9A21E683-DFB9-B0AB-A974-1307F76597F2}"/>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Top Up Personal Loan</a:t>
              </a:r>
              <a:endParaRPr sz="1000" dirty="0">
                <a:latin typeface="Roboto"/>
                <a:cs typeface="Roboto"/>
              </a:endParaRPr>
            </a:p>
          </p:txBody>
        </p:sp>
        <p:grpSp>
          <p:nvGrpSpPr>
            <p:cNvPr id="103" name="Google Shape;934;p46">
              <a:extLst>
                <a:ext uri="{FF2B5EF4-FFF2-40B4-BE49-F238E27FC236}">
                  <a16:creationId xmlns:a16="http://schemas.microsoft.com/office/drawing/2014/main" id="{909BBE8E-5919-9774-6B28-AEE6259E92D4}"/>
                </a:ext>
              </a:extLst>
            </p:cNvPr>
            <p:cNvGrpSpPr/>
            <p:nvPr/>
          </p:nvGrpSpPr>
          <p:grpSpPr>
            <a:xfrm>
              <a:off x="546018" y="8043093"/>
              <a:ext cx="142351" cy="142351"/>
              <a:chOff x="2594050" y="1631825"/>
              <a:chExt cx="439625" cy="439625"/>
            </a:xfrm>
          </p:grpSpPr>
          <p:sp>
            <p:nvSpPr>
              <p:cNvPr id="107" name="Google Shape;935;p46">
                <a:extLst>
                  <a:ext uri="{FF2B5EF4-FFF2-40B4-BE49-F238E27FC236}">
                    <a16:creationId xmlns:a16="http://schemas.microsoft.com/office/drawing/2014/main" id="{EE2DDCE0-E38B-0D2C-ABF6-BE303455201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936;p46">
                <a:extLst>
                  <a:ext uri="{FF2B5EF4-FFF2-40B4-BE49-F238E27FC236}">
                    <a16:creationId xmlns:a16="http://schemas.microsoft.com/office/drawing/2014/main" id="{F500042E-0DC6-3316-C4F9-2B0BA278916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937;p46">
                <a:extLst>
                  <a:ext uri="{FF2B5EF4-FFF2-40B4-BE49-F238E27FC236}">
                    <a16:creationId xmlns:a16="http://schemas.microsoft.com/office/drawing/2014/main" id="{0CB69450-E102-2944-69B9-3C95282836E4}"/>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938;p46">
                <a:extLst>
                  <a:ext uri="{FF2B5EF4-FFF2-40B4-BE49-F238E27FC236}">
                    <a16:creationId xmlns:a16="http://schemas.microsoft.com/office/drawing/2014/main" id="{D4F214DD-645C-972C-0661-CFCA7281716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92323" y="791062"/>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722694156"/>
              </p:ext>
            </p:extLst>
          </p:nvPr>
        </p:nvGraphicFramePr>
        <p:xfrm>
          <a:off x="446084" y="1631822"/>
          <a:ext cx="6467652" cy="3039237"/>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1013079">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1013079">
                <a:tc>
                  <a:txBody>
                    <a:bodyPr/>
                    <a:lstStyle/>
                    <a:p>
                      <a:pPr lvl="0" algn="ctr">
                        <a:lnSpc>
                          <a:spcPct val="100000"/>
                        </a:lnSpc>
                        <a:spcBef>
                          <a:spcPts val="0"/>
                        </a:spcBef>
                        <a:spcAft>
                          <a:spcPts val="0"/>
                        </a:spcAft>
                        <a:buNone/>
                      </a:pPr>
                      <a:r>
                        <a:rPr lang="en-IN" sz="1400" b="0" i="0" u="none" strike="noStrike" noProof="0" dirty="0">
                          <a:solidFill>
                            <a:schemeClr val="bg1"/>
                          </a:solidFill>
                          <a:effectLst/>
                          <a:latin typeface="Calibri"/>
                        </a:rPr>
                        <a:t>Personal Loan</a:t>
                      </a:r>
                      <a:endParaRPr lang="en-IN" sz="1400" b="0" i="0" u="none" strike="noStrike" noProof="0" dirty="0">
                        <a:effectLst/>
                      </a:endParaRP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US" sz="1400" b="0" i="0" u="none" strike="noStrike" dirty="0" err="1">
                          <a:solidFill>
                            <a:srgbClr val="000000"/>
                          </a:solidFill>
                          <a:effectLst/>
                          <a:latin typeface="Calibri" panose="020F0502020204030204" pitchFamily="34" charset="0"/>
                        </a:rPr>
                        <a:t>Bhanix</a:t>
                      </a:r>
                      <a:r>
                        <a:rPr lang="en-US" sz="1400" b="0" i="0" u="none" strike="noStrike" dirty="0">
                          <a:solidFill>
                            <a:srgbClr val="000000"/>
                          </a:solidFill>
                          <a:effectLst/>
                          <a:latin typeface="Calibri" panose="020F0502020204030204" pitchFamily="34" charset="0"/>
                        </a:rPr>
                        <a:t> Finance And Investment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16000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a:rPr>
                        <a:t>5733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a:rPr>
                        <a:t>5733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a:rPr>
                        <a:t>10267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1013079">
                <a:tc>
                  <a:txBody>
                    <a:bodyPr/>
                    <a:lstStyle/>
                    <a:p>
                      <a:pPr algn="ctr" fontAlgn="b"/>
                      <a:r>
                        <a:rPr lang="en-IN" sz="1400" b="0" i="0" u="none" strike="noStrike" dirty="0">
                          <a:solidFill>
                            <a:schemeClr val="bg1"/>
                          </a:solidFill>
                          <a:effectLst/>
                          <a:latin typeface="Calibri" panose="020F0502020204030204" pitchFamily="34" charset="0"/>
                        </a:rPr>
                        <a:t>Personal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HDFC Bank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200000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196702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5223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3298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1384995"/>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Pratik Thali</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906</TotalTime>
  <Words>666</Words>
  <Application>Microsoft Office PowerPoint</Application>
  <PresentationFormat>Custom</PresentationFormat>
  <Paragraphs>81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37</cp:revision>
  <dcterms:created xsi:type="dcterms:W3CDTF">2022-10-31T13:54:25Z</dcterms:created>
  <dcterms:modified xsi:type="dcterms:W3CDTF">2022-12-08T06:09:40Z</dcterms:modified>
</cp:coreProperties>
</file>