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B23"/>
    <a:srgbClr val="FFE9ED"/>
    <a:srgbClr val="F0F0F0"/>
    <a:srgbClr val="444444"/>
    <a:srgbClr val="00194C"/>
    <a:srgbClr val="CDDEFF"/>
    <a:srgbClr val="003DB8"/>
    <a:srgbClr val="F367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5" d="100"/>
          <a:sy n="55" d="100"/>
        </p:scale>
        <p:origin x="581"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762677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015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86144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796258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62612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4566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0E6D3-7C06-4C2C-AB85-F25A2FB27403}" type="datetimeFigureOut">
              <a:rPr lang="en-IN" smtClean="0"/>
              <a:t>07-12-2022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00285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F0E6D3-7C06-4C2C-AB85-F25A2FB27403}" type="datetimeFigureOut">
              <a:rPr lang="en-IN" smtClean="0"/>
              <a:t>07-12-2022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94617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0E6D3-7C06-4C2C-AB85-F25A2FB27403}" type="datetimeFigureOut">
              <a:rPr lang="en-IN" smtClean="0"/>
              <a:t>07-12-2022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4173827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278560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6390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28F0E6D3-7C06-4C2C-AB85-F25A2FB27403}" type="datetimeFigureOut">
              <a:rPr lang="en-IN" smtClean="0"/>
              <a:t>07-12-2022</a:t>
            </a:fld>
            <a:endParaRPr lang="en-IN"/>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E091BD3C-B620-40F8-9791-961B1F2F4726}" type="slidenum">
              <a:rPr lang="en-IN" smtClean="0"/>
              <a:t>‹#›</a:t>
            </a:fld>
            <a:endParaRPr lang="en-IN"/>
          </a:p>
        </p:txBody>
      </p:sp>
    </p:spTree>
    <p:extLst>
      <p:ext uri="{BB962C8B-B14F-4D97-AF65-F5344CB8AC3E}">
        <p14:creationId xmlns:p14="http://schemas.microsoft.com/office/powerpoint/2010/main" val="4240120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stmyloan.ai/"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xsell@finqy.ai" TargetMode="External"/><Relationship Id="rId4" Type="http://schemas.openxmlformats.org/officeDocument/2006/relationships/hyperlink" Target="https://testmypolicy.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xsell@finqy.ai"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98D20337-76D4-BE13-F7F8-D5A288F59185}"/>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329495" y="906122"/>
            <a:ext cx="7383342" cy="9529113"/>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4" name="Group 43">
            <a:extLst>
              <a:ext uri="{FF2B5EF4-FFF2-40B4-BE49-F238E27FC236}">
                <a16:creationId xmlns:a16="http://schemas.microsoft.com/office/drawing/2014/main" id="{0309AFD2-60C7-F5FC-DDE0-6F08A08379EC}"/>
              </a:ext>
            </a:extLst>
          </p:cNvPr>
          <p:cNvGrpSpPr/>
          <p:nvPr/>
        </p:nvGrpSpPr>
        <p:grpSpPr>
          <a:xfrm>
            <a:off x="365884" y="1219028"/>
            <a:ext cx="6827905" cy="344966"/>
            <a:chOff x="365884" y="1106014"/>
            <a:chExt cx="6827905" cy="344966"/>
          </a:xfrm>
        </p:grpSpPr>
        <p:sp>
          <p:nvSpPr>
            <p:cNvPr id="38" name="object 13">
              <a:extLst>
                <a:ext uri="{FF2B5EF4-FFF2-40B4-BE49-F238E27FC236}">
                  <a16:creationId xmlns:a16="http://schemas.microsoft.com/office/drawing/2014/main" id="{D2F8A673-987A-E35C-1DB8-FD88FBBE39EB}"/>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0" name="TextBox 39">
              <a:extLst>
                <a:ext uri="{FF2B5EF4-FFF2-40B4-BE49-F238E27FC236}">
                  <a16:creationId xmlns:a16="http://schemas.microsoft.com/office/drawing/2014/main" id="{80A6D910-3F7E-9335-57DB-53227D476B8F}"/>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CURRENT LIABILITIES</a:t>
              </a:r>
              <a:endParaRPr lang="en-IN" sz="1350" dirty="0">
                <a:latin typeface="Roboto"/>
                <a:cs typeface="Arial" panose="020B0604020202020204" pitchFamily="34" charset="0"/>
              </a:endParaRPr>
            </a:p>
          </p:txBody>
        </p:sp>
      </p:grpSp>
      <p:graphicFrame>
        <p:nvGraphicFramePr>
          <p:cNvPr id="41" name="Table 11">
            <a:extLst>
              <a:ext uri="{FF2B5EF4-FFF2-40B4-BE49-F238E27FC236}">
                <a16:creationId xmlns:a16="http://schemas.microsoft.com/office/drawing/2014/main" id="{61CFA11B-3973-359D-A5C1-BFB6FF6DFCA1}"/>
              </a:ext>
            </a:extLst>
          </p:cNvPr>
          <p:cNvGraphicFramePr>
            <a:graphicFrameLocks noGrp="1"/>
          </p:cNvGraphicFramePr>
          <p:nvPr>
            <p:extLst>
              <p:ext uri="{D42A27DB-BD31-4B8C-83A1-F6EECF244321}">
                <p14:modId xmlns:p14="http://schemas.microsoft.com/office/powerpoint/2010/main" val="4292188855"/>
              </p:ext>
            </p:extLst>
          </p:nvPr>
        </p:nvGraphicFramePr>
        <p:xfrm>
          <a:off x="446085" y="1631824"/>
          <a:ext cx="6662423" cy="2216249"/>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1349601511"/>
                    </a:ext>
                  </a:extLst>
                </a:gridCol>
                <a:gridCol w="1336043">
                  <a:extLst>
                    <a:ext uri="{9D8B030D-6E8A-4147-A177-3AD203B41FA5}">
                      <a16:colId xmlns:a16="http://schemas.microsoft.com/office/drawing/2014/main" val="2414152899"/>
                    </a:ext>
                  </a:extLst>
                </a:gridCol>
                <a:gridCol w="1333500">
                  <a:extLst>
                    <a:ext uri="{9D8B030D-6E8A-4147-A177-3AD203B41FA5}">
                      <a16:colId xmlns:a16="http://schemas.microsoft.com/office/drawing/2014/main" val="3092821591"/>
                    </a:ext>
                  </a:extLst>
                </a:gridCol>
                <a:gridCol w="1333500">
                  <a:extLst>
                    <a:ext uri="{9D8B030D-6E8A-4147-A177-3AD203B41FA5}">
                      <a16:colId xmlns:a16="http://schemas.microsoft.com/office/drawing/2014/main" val="2599837747"/>
                    </a:ext>
                  </a:extLst>
                </a:gridCol>
                <a:gridCol w="1333500">
                  <a:extLst>
                    <a:ext uri="{9D8B030D-6E8A-4147-A177-3AD203B41FA5}">
                      <a16:colId xmlns:a16="http://schemas.microsoft.com/office/drawing/2014/main" val="2627804012"/>
                    </a:ext>
                  </a:extLst>
                </a:gridCol>
              </a:tblGrid>
              <a:tr h="585236">
                <a:tc>
                  <a:txBody>
                    <a:bodyPr/>
                    <a:lstStyle/>
                    <a:p>
                      <a:pPr algn="ctr"/>
                      <a:r>
                        <a:rPr lang="en-IN" sz="1100" b="1" dirty="0">
                          <a:solidFill>
                            <a:schemeClr val="bg1"/>
                          </a:solidFill>
                          <a:latin typeface="Roboto" panose="02000000000000000000" pitchFamily="2" charset="0"/>
                          <a:ea typeface="Roboto" panose="02000000000000000000" pitchFamily="2" charset="0"/>
                        </a:rPr>
                        <a:t>Products</a:t>
                      </a:r>
                    </a:p>
                    <a:p>
                      <a:pPr algn="ctr"/>
                      <a:r>
                        <a:rPr lang="en-US" sz="600" b="0" i="0" kern="1200" dirty="0">
                          <a:solidFill>
                            <a:schemeClr val="lt1"/>
                          </a:solidFill>
                          <a:effectLst/>
                          <a:latin typeface="Roboto" panose="02000000000000000000" pitchFamily="2" charset="0"/>
                          <a:ea typeface="Roboto" panose="02000000000000000000" pitchFamily="2" charset="0"/>
                          <a:cs typeface="+mn-cs"/>
                        </a:rPr>
                        <a:t>(sorted with highest interest rate)</a:t>
                      </a:r>
                      <a:endParaRPr lang="en-IN" sz="3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000" dirty="0">
                          <a:solidFill>
                            <a:schemeClr val="bg1"/>
                          </a:solidFill>
                          <a:latin typeface="Roboto" panose="02000000000000000000" pitchFamily="2" charset="0"/>
                          <a:ea typeface="Roboto" panose="02000000000000000000" pitchFamily="2" charset="0"/>
                        </a:rPr>
                        <a:t>Sum of sanction / Credit Limit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EMI</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Paid</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extLst>
                  <a:ext uri="{0D108BD9-81ED-4DB2-BD59-A6C34878D82A}">
                    <a16:rowId xmlns:a16="http://schemas.microsoft.com/office/drawing/2014/main" val="1095706657"/>
                  </a:ext>
                </a:extLst>
              </a:tr>
              <a:tr h="543671">
                <a:tc>
                  <a:txBody>
                    <a:bodyPr/>
                    <a:lstStyle/>
                    <a:p>
                      <a:pPr algn="ctr" fontAlgn="b"/>
                      <a:r>
                        <a:rPr lang="en-IN" sz="1200" b="0" i="0" u="none" strike="noStrike" dirty="0">
                          <a:solidFill>
                            <a:schemeClr val="bg1"/>
                          </a:solidFill>
                          <a:effectLst/>
                          <a:latin typeface="Calibri" panose="020F0502020204030204" pitchFamily="34" charset="0"/>
                        </a:rPr>
                        <a:t>Credit Card</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endParaRPr lang="en-IN" sz="1200" b="0" i="0" u="none" strike="noStrike">
                        <a:solidFill>
                          <a:srgbClr val="000000"/>
                        </a:solidFill>
                        <a:effectLst/>
                        <a:latin typeface="Calibri" panose="020F0502020204030204" pitchFamily="34" charset="0"/>
                      </a:endParaRP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53549031"/>
                  </a:ext>
                </a:extLst>
              </a:tr>
              <a:tr h="543671">
                <a:tc>
                  <a:txBody>
                    <a:bodyPr/>
                    <a:lstStyle/>
                    <a:p>
                      <a:pPr algn="ctr" fontAlgn="b"/>
                      <a:r>
                        <a:rPr lang="en-US" sz="1200" b="0" i="0" u="none" strike="noStrike" dirty="0">
                          <a:solidFill>
                            <a:schemeClr val="bg1"/>
                          </a:solidFill>
                          <a:effectLst/>
                          <a:latin typeface="Calibri" panose="020F0502020204030204" pitchFamily="34" charset="0"/>
                        </a:rPr>
                        <a:t>Personal Loan</a:t>
                      </a:r>
                      <a:endParaRPr lang="en-IN" sz="1200" b="0" i="0" u="none" strike="noStrike" dirty="0">
                        <a:solidFill>
                          <a:schemeClr val="bg1"/>
                        </a:solidFill>
                        <a:effectLst/>
                        <a:latin typeface="Calibri" panose="020F0502020204030204" pitchFamily="34" charset="0"/>
                      </a:endParaRP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a:solidFill>
                            <a:srgbClr val="000000"/>
                          </a:solidFill>
                          <a:effectLst/>
                          <a:latin typeface="Calibri" panose="020F0502020204030204" pitchFamily="34" charset="0"/>
                        </a:rPr>
                        <a:t>700000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686592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13722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13408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76147396"/>
                  </a:ext>
                </a:extLst>
              </a:tr>
              <a:tr h="543671">
                <a:tc>
                  <a:txBody>
                    <a:bodyPr/>
                    <a:lstStyle/>
                    <a:p>
                      <a:pPr algn="ctr" fontAlgn="b"/>
                      <a:r>
                        <a:rPr lang="en-IN" sz="1400" b="1" i="0" u="none" strike="noStrike" dirty="0">
                          <a:solidFill>
                            <a:srgbClr val="000000"/>
                          </a:solidFill>
                          <a:effectLst/>
                          <a:latin typeface="Calibri" panose="020F0502020204030204" pitchFamily="34" charset="0"/>
                        </a:rPr>
                        <a:t>Grand Total</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700000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686592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13722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13408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331116035"/>
                  </a:ext>
                </a:extLst>
              </a:tr>
            </a:tbl>
          </a:graphicData>
        </a:graphic>
      </p:graphicFrame>
      <p:cxnSp>
        <p:nvCxnSpPr>
          <p:cNvPr id="43" name="Straight Connector 42">
            <a:extLst>
              <a:ext uri="{FF2B5EF4-FFF2-40B4-BE49-F238E27FC236}">
                <a16:creationId xmlns:a16="http://schemas.microsoft.com/office/drawing/2014/main" id="{289B272F-B629-39CD-CF30-7774C4D6D5BF}"/>
              </a:ext>
            </a:extLst>
          </p:cNvPr>
          <p:cNvCxnSpPr>
            <a:cxnSpLocks/>
          </p:cNvCxnSpPr>
          <p:nvPr/>
        </p:nvCxnSpPr>
        <p:spPr>
          <a:xfrm>
            <a:off x="545143" y="4093141"/>
            <a:ext cx="6567875" cy="0"/>
          </a:xfrm>
          <a:prstGeom prst="line">
            <a:avLst/>
          </a:prstGeom>
        </p:spPr>
        <p:style>
          <a:lnRef idx="1">
            <a:schemeClr val="dk1"/>
          </a:lnRef>
          <a:fillRef idx="0">
            <a:schemeClr val="dk1"/>
          </a:fillRef>
          <a:effectRef idx="0">
            <a:schemeClr val="dk1"/>
          </a:effectRef>
          <a:fontRef idx="minor">
            <a:schemeClr val="tx1"/>
          </a:fontRef>
        </p:style>
      </p:cxnSp>
      <p:grpSp>
        <p:nvGrpSpPr>
          <p:cNvPr id="45" name="Group 44">
            <a:extLst>
              <a:ext uri="{FF2B5EF4-FFF2-40B4-BE49-F238E27FC236}">
                <a16:creationId xmlns:a16="http://schemas.microsoft.com/office/drawing/2014/main" id="{BBE43387-D53F-3B6E-60B4-365F42AF1E4B}"/>
              </a:ext>
            </a:extLst>
          </p:cNvPr>
          <p:cNvGrpSpPr/>
          <p:nvPr/>
        </p:nvGrpSpPr>
        <p:grpSpPr>
          <a:xfrm>
            <a:off x="446085" y="4093141"/>
            <a:ext cx="6827905" cy="344966"/>
            <a:chOff x="365884" y="1106014"/>
            <a:chExt cx="6827905" cy="344966"/>
          </a:xfrm>
        </p:grpSpPr>
        <p:sp>
          <p:nvSpPr>
            <p:cNvPr id="46" name="object 13">
              <a:extLst>
                <a:ext uri="{FF2B5EF4-FFF2-40B4-BE49-F238E27FC236}">
                  <a16:creationId xmlns:a16="http://schemas.microsoft.com/office/drawing/2014/main" id="{9D1B92D3-38A8-60E8-0EBF-55B6AF2B19A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7" name="TextBox 46">
              <a:extLst>
                <a:ext uri="{FF2B5EF4-FFF2-40B4-BE49-F238E27FC236}">
                  <a16:creationId xmlns:a16="http://schemas.microsoft.com/office/drawing/2014/main" id="{AD8EDEC6-F5F3-AC26-A5F0-2690C97A2A27}"/>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DISPOSABLE INCOME</a:t>
              </a:r>
              <a:endParaRPr lang="en-IN" sz="1350" dirty="0">
                <a:latin typeface="Roboto"/>
                <a:cs typeface="Arial" panose="020B0604020202020204" pitchFamily="34" charset="0"/>
              </a:endParaRPr>
            </a:p>
          </p:txBody>
        </p:sp>
      </p:grpSp>
      <p:sp>
        <p:nvSpPr>
          <p:cNvPr id="48" name="TextBox 47">
            <a:extLst>
              <a:ext uri="{FF2B5EF4-FFF2-40B4-BE49-F238E27FC236}">
                <a16:creationId xmlns:a16="http://schemas.microsoft.com/office/drawing/2014/main" id="{1ED2AC49-7CFF-9838-13FB-36BF9D136B63}"/>
              </a:ext>
            </a:extLst>
          </p:cNvPr>
          <p:cNvSpPr txBox="1"/>
          <p:nvPr/>
        </p:nvSpPr>
        <p:spPr>
          <a:xfrm>
            <a:off x="341876" y="4695579"/>
            <a:ext cx="2629016" cy="1079783"/>
          </a:xfrm>
          <a:prstGeom prst="rect">
            <a:avLst/>
          </a:prstGeom>
          <a:noFill/>
        </p:spPr>
        <p:txBody>
          <a:bodyPr wrap="square" rtlCol="0">
            <a:spAutoFit/>
          </a:bodyPr>
          <a:lstStyle/>
          <a:p>
            <a:pPr>
              <a:lnSpc>
                <a:spcPct val="150000"/>
              </a:lnSpc>
            </a:pPr>
            <a:r>
              <a:rPr lang="en-IN" sz="1100" b="1" dirty="0">
                <a:latin typeface="Roboto" panose="02000000000000000000" pitchFamily="2" charset="0"/>
                <a:ea typeface="Roboto" panose="02000000000000000000" pitchFamily="2" charset="0"/>
              </a:rPr>
              <a:t>Salary :                        </a:t>
            </a:r>
            <a:r>
              <a:rPr lang="en-IN" sz="1100" dirty="0">
                <a:latin typeface="Roboto" panose="02000000000000000000" pitchFamily="2" charset="0"/>
                <a:ea typeface="Roboto" panose="02000000000000000000" pitchFamily="2" charset="0"/>
              </a:rPr>
              <a:t>Rs. 28,484</a:t>
            </a:r>
            <a:endParaRPr lang="en-IN" sz="1100" b="1" dirty="0">
              <a:latin typeface="Roboto" panose="02000000000000000000" pitchFamily="2" charset="0"/>
              <a:ea typeface="Roboto" panose="02000000000000000000" pitchFamily="2" charset="0"/>
            </a:endParaRPr>
          </a:p>
          <a:p>
            <a:pPr>
              <a:lnSpc>
                <a:spcPct val="150000"/>
              </a:lnSpc>
            </a:pPr>
            <a:r>
              <a:rPr lang="en-IN" sz="1100" b="1" dirty="0">
                <a:latin typeface="Roboto" panose="02000000000000000000" pitchFamily="2" charset="0"/>
                <a:ea typeface="Roboto" panose="02000000000000000000" pitchFamily="2" charset="0"/>
              </a:rPr>
              <a:t>FOIR Amount :           </a:t>
            </a:r>
            <a:r>
              <a:rPr lang="en-IN" sz="1100" dirty="0">
                <a:latin typeface="Roboto" panose="02000000000000000000" pitchFamily="2" charset="0"/>
                <a:ea typeface="Roboto" panose="02000000000000000000" pitchFamily="2" charset="0"/>
              </a:rPr>
              <a:t>Rs. 14,242</a:t>
            </a:r>
          </a:p>
          <a:p>
            <a:pPr>
              <a:lnSpc>
                <a:spcPct val="150000"/>
              </a:lnSpc>
            </a:pPr>
            <a:r>
              <a:rPr lang="en-IN" sz="1100" b="1" dirty="0">
                <a:latin typeface="Roboto" panose="02000000000000000000" pitchFamily="2" charset="0"/>
                <a:ea typeface="Roboto" panose="02000000000000000000" pitchFamily="2" charset="0"/>
              </a:rPr>
              <a:t>Existing EMI : </a:t>
            </a:r>
            <a:r>
              <a:rPr lang="en-IN" sz="1100" dirty="0">
                <a:latin typeface="Roboto" panose="02000000000000000000" pitchFamily="2" charset="0"/>
                <a:ea typeface="Roboto" panose="02000000000000000000" pitchFamily="2" charset="0"/>
              </a:rPr>
              <a:t>            Rs. 2,715</a:t>
            </a:r>
            <a:endParaRPr lang="en-IN" sz="1100" b="1" dirty="0">
              <a:latin typeface="Roboto" panose="02000000000000000000" pitchFamily="2" charset="0"/>
              <a:ea typeface="Roboto" panose="02000000000000000000" pitchFamily="2" charset="0"/>
            </a:endParaRPr>
          </a:p>
          <a:p>
            <a:pPr>
              <a:lnSpc>
                <a:spcPct val="150000"/>
              </a:lnSpc>
            </a:pPr>
            <a:r>
              <a:rPr lang="en-IN" sz="1100" b="1" dirty="0">
                <a:solidFill>
                  <a:srgbClr val="00B050"/>
                </a:solidFill>
                <a:latin typeface="Roboto" panose="02000000000000000000" pitchFamily="2" charset="0"/>
                <a:ea typeface="Roboto" panose="02000000000000000000" pitchFamily="2" charset="0"/>
              </a:rPr>
              <a:t>Eligible Amount :       Rs. 520</a:t>
            </a:r>
          </a:p>
        </p:txBody>
      </p:sp>
      <p:grpSp>
        <p:nvGrpSpPr>
          <p:cNvPr id="2" name="Group 1">
            <a:extLst>
              <a:ext uri="{FF2B5EF4-FFF2-40B4-BE49-F238E27FC236}">
                <a16:creationId xmlns:a16="http://schemas.microsoft.com/office/drawing/2014/main" id="{03E0332F-DDF4-9C31-1FFC-EE57AEE85CEF}"/>
              </a:ext>
            </a:extLst>
          </p:cNvPr>
          <p:cNvGrpSpPr/>
          <p:nvPr/>
        </p:nvGrpSpPr>
        <p:grpSpPr>
          <a:xfrm>
            <a:off x="369161" y="7086831"/>
            <a:ext cx="6827905" cy="344966"/>
            <a:chOff x="365884" y="1106014"/>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err="1">
                  <a:solidFill>
                    <a:srgbClr val="FFFFFF"/>
                  </a:solidFill>
                  <a:latin typeface="Roboto"/>
                  <a:cs typeface="Arial" panose="020B0604020202020204" pitchFamily="34" charset="0"/>
                </a:rPr>
                <a:t>FinQy</a:t>
              </a:r>
              <a:r>
                <a:rPr lang="en-IN" sz="1350" b="1" spc="5" dirty="0">
                  <a:solidFill>
                    <a:srgbClr val="FFFFFF"/>
                  </a:solidFill>
                  <a:latin typeface="Roboto"/>
                  <a:cs typeface="Arial" panose="020B0604020202020204" pitchFamily="34" charset="0"/>
                </a:rPr>
                <a:t> Recommendation</a:t>
              </a:r>
              <a:endParaRPr lang="en-IN" sz="1350" dirty="0">
                <a:latin typeface="Roboto"/>
                <a:cs typeface="Arial" panose="020B0604020202020204" pitchFamily="34" charset="0"/>
              </a:endParaRPr>
            </a:p>
          </p:txBody>
        </p:sp>
      </p:grpSp>
      <p:sp>
        <p:nvSpPr>
          <p:cNvPr id="108" name="Rectangle 107">
            <a:extLst>
              <a:ext uri="{FF2B5EF4-FFF2-40B4-BE49-F238E27FC236}">
                <a16:creationId xmlns:a16="http://schemas.microsoft.com/office/drawing/2014/main" id="{B91174E5-5F97-59FD-65F1-F3B02C61DC75}"/>
              </a:ext>
            </a:extLst>
          </p:cNvPr>
          <p:cNvSpPr/>
          <p:nvPr/>
        </p:nvSpPr>
        <p:spPr>
          <a:xfrm>
            <a:off x="479471" y="7539996"/>
            <a:ext cx="6605023" cy="30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TextBox 108">
            <a:extLst>
              <a:ext uri="{FF2B5EF4-FFF2-40B4-BE49-F238E27FC236}">
                <a16:creationId xmlns:a16="http://schemas.microsoft.com/office/drawing/2014/main" id="{232C9AD2-EBF5-5A47-F435-C6A45A8CA023}"/>
              </a:ext>
            </a:extLst>
          </p:cNvPr>
          <p:cNvSpPr txBox="1"/>
          <p:nvPr/>
        </p:nvSpPr>
        <p:spPr>
          <a:xfrm>
            <a:off x="538381" y="7557962"/>
            <a:ext cx="6467805" cy="430887"/>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rPr>
              <a:t>We saw your interest in personal loan. According to your CREDIT analysis, we recommend</a:t>
            </a:r>
          </a:p>
          <a:p>
            <a:pPr algn="ctr"/>
            <a:endParaRPr lang="en-US" sz="105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13" name="TextBox 12">
            <a:extLst>
              <a:ext uri="{FF2B5EF4-FFF2-40B4-BE49-F238E27FC236}">
                <a16:creationId xmlns:a16="http://schemas.microsoft.com/office/drawing/2014/main" id="{CB2A1557-D4F0-4216-2E91-F435EF1C1747}"/>
              </a:ext>
            </a:extLst>
          </p:cNvPr>
          <p:cNvSpPr txBox="1"/>
          <p:nvPr/>
        </p:nvSpPr>
        <p:spPr>
          <a:xfrm>
            <a:off x="3234439" y="6604847"/>
            <a:ext cx="3810325" cy="338554"/>
          </a:xfrm>
          <a:prstGeom prst="rect">
            <a:avLst/>
          </a:prstGeom>
          <a:noFill/>
        </p:spPr>
        <p:txBody>
          <a:bodyPr wrap="square">
            <a:spAutoFit/>
          </a:bodyPr>
          <a:lstStyle/>
          <a:p>
            <a:pPr algn="ctr"/>
            <a:r>
              <a:rPr lang="en-US" sz="800" dirty="0">
                <a:solidFill>
                  <a:schemeClr val="tx1">
                    <a:lumMod val="65000"/>
                    <a:lumOff val="35000"/>
                  </a:schemeClr>
                </a:solidFill>
                <a:effectLst/>
                <a:latin typeface="Roboto" panose="02000000000000000000" pitchFamily="2" charset="0"/>
                <a:ea typeface="Roboto" panose="02000000000000000000" pitchFamily="2" charset="0"/>
              </a:rPr>
              <a:t>The Fixed Obligations to Income Ratio (FOIR) is a metric used by banks and other financial institutions to assess an individual's loan eligibility.</a:t>
            </a:r>
            <a:endParaRPr lang="en-IN" sz="800" dirty="0">
              <a:solidFill>
                <a:schemeClr val="tx1">
                  <a:lumMod val="65000"/>
                  <a:lumOff val="35000"/>
                </a:schemeClr>
              </a:solidFill>
              <a:latin typeface="Roboto" panose="02000000000000000000" pitchFamily="2" charset="0"/>
              <a:ea typeface="Roboto" panose="02000000000000000000" pitchFamily="2" charset="0"/>
            </a:endParaRPr>
          </a:p>
        </p:txBody>
      </p:sp>
      <p:grpSp>
        <p:nvGrpSpPr>
          <p:cNvPr id="15" name="Google Shape;915;p46">
            <a:extLst>
              <a:ext uri="{FF2B5EF4-FFF2-40B4-BE49-F238E27FC236}">
                <a16:creationId xmlns:a16="http://schemas.microsoft.com/office/drawing/2014/main" id="{BAE03AA6-A15F-DB0E-759A-DB31F8A4F091}"/>
              </a:ext>
            </a:extLst>
          </p:cNvPr>
          <p:cNvGrpSpPr/>
          <p:nvPr/>
        </p:nvGrpSpPr>
        <p:grpSpPr>
          <a:xfrm>
            <a:off x="123857" y="10499136"/>
            <a:ext cx="167909" cy="113407"/>
            <a:chOff x="564675" y="1700625"/>
            <a:chExt cx="465200" cy="314200"/>
          </a:xfrm>
          <a:solidFill>
            <a:schemeClr val="tx1"/>
          </a:solidFill>
        </p:grpSpPr>
        <p:sp>
          <p:nvSpPr>
            <p:cNvPr id="32" name="Google Shape;916;p46">
              <a:extLst>
                <a:ext uri="{FF2B5EF4-FFF2-40B4-BE49-F238E27FC236}">
                  <a16:creationId xmlns:a16="http://schemas.microsoft.com/office/drawing/2014/main" id="{1C8F1D43-39B1-6C82-27EC-02D932C0B39D}"/>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17;p46">
              <a:extLst>
                <a:ext uri="{FF2B5EF4-FFF2-40B4-BE49-F238E27FC236}">
                  <a16:creationId xmlns:a16="http://schemas.microsoft.com/office/drawing/2014/main" id="{E9BC3744-1E19-5209-754A-40FB5E89B8B8}"/>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18;p46">
              <a:extLst>
                <a:ext uri="{FF2B5EF4-FFF2-40B4-BE49-F238E27FC236}">
                  <a16:creationId xmlns:a16="http://schemas.microsoft.com/office/drawing/2014/main" id="{20EB8401-A5D6-8F17-B793-DBDBBFFD7ECD}"/>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1013;p46">
            <a:extLst>
              <a:ext uri="{FF2B5EF4-FFF2-40B4-BE49-F238E27FC236}">
                <a16:creationId xmlns:a16="http://schemas.microsoft.com/office/drawing/2014/main" id="{74358B1F-FE66-9661-C639-520AA1D081A4}"/>
              </a:ext>
            </a:extLst>
          </p:cNvPr>
          <p:cNvSpPr/>
          <p:nvPr/>
        </p:nvSpPr>
        <p:spPr>
          <a:xfrm>
            <a:off x="2202265" y="1046434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TextBox 57">
            <a:extLst>
              <a:ext uri="{FF2B5EF4-FFF2-40B4-BE49-F238E27FC236}">
                <a16:creationId xmlns:a16="http://schemas.microsoft.com/office/drawing/2014/main" id="{A75DDBCB-B28F-2401-679E-04C82EBE89C4}"/>
              </a:ext>
            </a:extLst>
          </p:cNvPr>
          <p:cNvSpPr txBox="1"/>
          <p:nvPr/>
        </p:nvSpPr>
        <p:spPr>
          <a:xfrm>
            <a:off x="111528" y="897210"/>
            <a:ext cx="7277912" cy="261610"/>
          </a:xfrm>
          <a:prstGeom prst="rect">
            <a:avLst/>
          </a:prstGeom>
          <a:noFill/>
        </p:spPr>
        <p:txBody>
          <a:bodyPr wrap="square">
            <a:spAutoFit/>
          </a:bodyPr>
          <a:lstStyle/>
          <a:p>
            <a:pPr algn="ctr"/>
            <a:r>
              <a:rPr lang="en-US" sz="1100" dirty="0">
                <a:solidFill>
                  <a:schemeClr val="tx1">
                    <a:lumMod val="65000"/>
                    <a:lumOff val="35000"/>
                  </a:schemeClr>
                </a:solidFill>
                <a:effectLst/>
                <a:latin typeface="Roboto" panose="02000000000000000000" pitchFamily="2" charset="0"/>
                <a:ea typeface="Roboto" panose="02000000000000000000" pitchFamily="2" charset="0"/>
              </a:rPr>
              <a:t>We prepared this report based on your credit analysis because you previously applied  for a personal loan from us</a:t>
            </a:r>
            <a:r>
              <a:rPr lang="en-US" sz="1050" dirty="0">
                <a:solidFill>
                  <a:schemeClr val="tx1">
                    <a:lumMod val="65000"/>
                    <a:lumOff val="35000"/>
                  </a:schemeClr>
                </a:solidFill>
                <a:effectLst/>
                <a:latin typeface="Roboto" panose="02000000000000000000" pitchFamily="2" charset="0"/>
                <a:ea typeface="Roboto" panose="02000000000000000000" pitchFamily="2" charset="0"/>
              </a:rPr>
              <a:t>.</a:t>
            </a:r>
            <a:endParaRPr lang="en-IN" sz="1050" dirty="0">
              <a:solidFill>
                <a:schemeClr val="tx1">
                  <a:lumMod val="65000"/>
                  <a:lumOff val="35000"/>
                </a:schemeClr>
              </a:solidFill>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7A4F02D8-582A-3D56-5175-5C079E2C0F19}"/>
              </a:ext>
            </a:extLst>
          </p:cNvPr>
          <p:cNvSpPr txBox="1"/>
          <p:nvPr/>
        </p:nvSpPr>
        <p:spPr>
          <a:xfrm>
            <a:off x="5143129" y="10430203"/>
            <a:ext cx="2149308" cy="261610"/>
          </a:xfrm>
          <a:prstGeom prst="rect">
            <a:avLst/>
          </a:prstGeom>
          <a:noFill/>
        </p:spPr>
        <p:txBody>
          <a:bodyPr wrap="square">
            <a:spAutoFit/>
          </a:bodyPr>
          <a:lstStyle/>
          <a:p>
            <a:pPr algn="r"/>
            <a:r>
              <a:rPr lang="en-US" sz="1050" dirty="0">
                <a:solidFill>
                  <a:schemeClr val="tx1">
                    <a:lumMod val="50000"/>
                    <a:lumOff val="50000"/>
                  </a:schemeClr>
                </a:solidFill>
                <a:latin typeface="Roboto" panose="02000000000000000000" pitchFamily="2" charset="0"/>
                <a:ea typeface="Roboto" panose="02000000000000000000" pitchFamily="2" charset="0"/>
              </a:rPr>
              <a:t>For details, check page 2</a:t>
            </a:r>
            <a:endParaRPr lang="en-IN" sz="1050" dirty="0"/>
          </a:p>
        </p:txBody>
      </p:sp>
      <p:sp>
        <p:nvSpPr>
          <p:cNvPr id="9" name="TextBox 8">
            <a:extLst>
              <a:ext uri="{FF2B5EF4-FFF2-40B4-BE49-F238E27FC236}">
                <a16:creationId xmlns:a16="http://schemas.microsoft.com/office/drawing/2014/main" id="{2D50B247-D3F9-3CB9-403D-AD1460B5EFF1}"/>
              </a:ext>
            </a:extLst>
          </p:cNvPr>
          <p:cNvSpPr txBox="1"/>
          <p:nvPr/>
        </p:nvSpPr>
        <p:spPr>
          <a:xfrm>
            <a:off x="4193965" y="440256"/>
            <a:ext cx="3113809" cy="276999"/>
          </a:xfrm>
          <a:prstGeom prst="rect">
            <a:avLst/>
          </a:prstGeom>
          <a:noFill/>
        </p:spPr>
        <p:txBody>
          <a:bodyPr wrap="square">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Rupesh </a:t>
            </a:r>
            <a:r>
              <a:rPr lang="en-US" sz="1200" dirty="0" err="1">
                <a:solidFill>
                  <a:schemeClr val="tx1">
                    <a:lumMod val="65000"/>
                    <a:lumOff val="35000"/>
                  </a:schemeClr>
                </a:solidFill>
                <a:latin typeface="Futura Md BT" panose="020B0602020204020303" pitchFamily="34" charset="0"/>
                <a:ea typeface="Roboto" panose="02000000000000000000" pitchFamily="2" charset="0"/>
              </a:rPr>
              <a:t>Khadpe</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62" name="Rectangle 61">
            <a:extLst>
              <a:ext uri="{FF2B5EF4-FFF2-40B4-BE49-F238E27FC236}">
                <a16:creationId xmlns:a16="http://schemas.microsoft.com/office/drawing/2014/main" id="{FD932685-64E6-D28D-A9A8-2D2CB8FE8C8A}"/>
              </a:ext>
            </a:extLst>
          </p:cNvPr>
          <p:cNvSpPr/>
          <p:nvPr/>
        </p:nvSpPr>
        <p:spPr>
          <a:xfrm>
            <a:off x="473573" y="9472784"/>
            <a:ext cx="6605023" cy="818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a:extLst>
              <a:ext uri="{FF2B5EF4-FFF2-40B4-BE49-F238E27FC236}">
                <a16:creationId xmlns:a16="http://schemas.microsoft.com/office/drawing/2014/main" id="{F1FDEAEC-B228-EB6C-7992-C844A824E1F6}"/>
              </a:ext>
            </a:extLst>
          </p:cNvPr>
          <p:cNvSpPr txBox="1"/>
          <p:nvPr/>
        </p:nvSpPr>
        <p:spPr>
          <a:xfrm>
            <a:off x="576312" y="9539642"/>
            <a:ext cx="6467650" cy="515526"/>
          </a:xfrm>
          <a:prstGeom prst="rect">
            <a:avLst/>
          </a:prstGeom>
          <a:noFill/>
        </p:spPr>
        <p:txBody>
          <a:bodyPr wrap="square">
            <a:spAutoFit/>
          </a:bodyPr>
          <a:lstStyle/>
          <a:p>
            <a:pPr algn="just"/>
            <a:r>
              <a:rPr lang="en-US" sz="950" dirty="0">
                <a:latin typeface="Roboto" panose="02000000000000000000" pitchFamily="2" charset="0"/>
                <a:ea typeface="Roboto" panose="02000000000000000000" pitchFamily="2" charset="0"/>
              </a:rPr>
              <a:t>You can get Top-up on Personal loan for the paid Amount as well as you are Eligible for New Personal Loan.</a:t>
            </a:r>
            <a:r>
              <a:rPr lang="en-US" sz="900" dirty="0">
                <a:latin typeface="Roboto" panose="02000000000000000000" pitchFamily="2" charset="0"/>
                <a:ea typeface="Roboto" panose="02000000000000000000" pitchFamily="2" charset="0"/>
              </a:rPr>
              <a:t> </a:t>
            </a: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Do you have existing Home Loan? Test Your Loan: </a:t>
            </a:r>
            <a:r>
              <a:rPr lang="en-US" sz="900" dirty="0">
                <a:solidFill>
                  <a:schemeClr val="tx1">
                    <a:lumMod val="50000"/>
                    <a:lumOff val="50000"/>
                  </a:schemeClr>
                </a:solidFill>
                <a:latin typeface="Roboto" panose="02000000000000000000" pitchFamily="2" charset="0"/>
                <a:ea typeface="Roboto" panose="02000000000000000000" pitchFamily="2" charset="0"/>
                <a:hlinkClick r:id="rId3"/>
              </a:rPr>
              <a:t>https://testmyloan.ai/</a:t>
            </a:r>
            <a:endParaRPr lang="en-US" sz="900" dirty="0">
              <a:solidFill>
                <a:schemeClr val="tx1">
                  <a:lumMod val="50000"/>
                  <a:lumOff val="50000"/>
                </a:schemeClr>
              </a:solidFill>
              <a:latin typeface="Roboto" panose="02000000000000000000" pitchFamily="2" charset="0"/>
              <a:ea typeface="Roboto" panose="02000000000000000000" pitchFamily="2" charset="0"/>
            </a:endParaRP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Have a Health Insurance? Test Your Policy: </a:t>
            </a:r>
            <a:r>
              <a:rPr lang="en-US" sz="900" dirty="0">
                <a:solidFill>
                  <a:schemeClr val="tx1">
                    <a:lumMod val="50000"/>
                    <a:lumOff val="50000"/>
                  </a:schemeClr>
                </a:solidFill>
                <a:latin typeface="Roboto" panose="02000000000000000000" pitchFamily="2" charset="0"/>
                <a:ea typeface="Roboto" panose="02000000000000000000" pitchFamily="2" charset="0"/>
                <a:hlinkClick r:id="rId4"/>
              </a:rPr>
              <a:t>https://testmypolicy.com/</a:t>
            </a:r>
            <a:endParaRPr lang="en-US" sz="90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63" name="TextBox 62">
            <a:extLst>
              <a:ext uri="{FF2B5EF4-FFF2-40B4-BE49-F238E27FC236}">
                <a16:creationId xmlns:a16="http://schemas.microsoft.com/office/drawing/2014/main" id="{06ABA7BD-EE49-2C65-2198-814735D5EC3A}"/>
              </a:ext>
            </a:extLst>
          </p:cNvPr>
          <p:cNvSpPr txBox="1"/>
          <p:nvPr/>
        </p:nvSpPr>
        <p:spPr>
          <a:xfrm>
            <a:off x="231435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grpSp>
        <p:nvGrpSpPr>
          <p:cNvPr id="42" name="Group 41">
            <a:extLst>
              <a:ext uri="{FF2B5EF4-FFF2-40B4-BE49-F238E27FC236}">
                <a16:creationId xmlns:a16="http://schemas.microsoft.com/office/drawing/2014/main" id="{AAB508BC-B3F5-1998-40EE-0610ED88CE8B}"/>
              </a:ext>
            </a:extLst>
          </p:cNvPr>
          <p:cNvGrpSpPr/>
          <p:nvPr/>
        </p:nvGrpSpPr>
        <p:grpSpPr>
          <a:xfrm>
            <a:off x="2721298" y="4921476"/>
            <a:ext cx="4323466" cy="605940"/>
            <a:chOff x="3694024" y="5375361"/>
            <a:chExt cx="3192651" cy="932400"/>
          </a:xfrm>
        </p:grpSpPr>
        <p:sp>
          <p:nvSpPr>
            <p:cNvPr id="61" name="Rectangle: Rounded Corners 60">
              <a:extLst>
                <a:ext uri="{FF2B5EF4-FFF2-40B4-BE49-F238E27FC236}">
                  <a16:creationId xmlns:a16="http://schemas.microsoft.com/office/drawing/2014/main" id="{5FB034E6-1C8B-C1C3-B76A-6848ABA2999F}"/>
                </a:ext>
              </a:extLst>
            </p:cNvPr>
            <p:cNvSpPr/>
            <p:nvPr/>
          </p:nvSpPr>
          <p:spPr>
            <a:xfrm>
              <a:off x="3694024" y="5375361"/>
              <a:ext cx="3192651" cy="932400"/>
            </a:xfrm>
            <a:prstGeom prst="roundRect">
              <a:avLst/>
            </a:prstGeom>
            <a:solidFill>
              <a:srgbClr val="FFE9E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Rectangle: Rounded Corners 64">
              <a:extLst>
                <a:ext uri="{FF2B5EF4-FFF2-40B4-BE49-F238E27FC236}">
                  <a16:creationId xmlns:a16="http://schemas.microsoft.com/office/drawing/2014/main" id="{6F32C8D9-0B39-BDF5-6122-D30B8B441F30}"/>
                </a:ext>
              </a:extLst>
            </p:cNvPr>
            <p:cNvSpPr/>
            <p:nvPr/>
          </p:nvSpPr>
          <p:spPr>
            <a:xfrm>
              <a:off x="4565438" y="5387473"/>
              <a:ext cx="2315182" cy="914400"/>
            </a:xfrm>
            <a:prstGeom prst="roundRect">
              <a:avLst/>
            </a:prstGeom>
            <a:solidFill>
              <a:srgbClr val="ED1B23"/>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Rounded Corners 66">
              <a:extLst>
                <a:ext uri="{FF2B5EF4-FFF2-40B4-BE49-F238E27FC236}">
                  <a16:creationId xmlns:a16="http://schemas.microsoft.com/office/drawing/2014/main" id="{6A2B9CDB-2191-B3D1-F851-AC3EAEB6FDC2}"/>
                </a:ext>
              </a:extLst>
            </p:cNvPr>
            <p:cNvSpPr/>
            <p:nvPr/>
          </p:nvSpPr>
          <p:spPr>
            <a:xfrm>
              <a:off x="5700424" y="5387473"/>
              <a:ext cx="1181909" cy="914399"/>
            </a:xfrm>
            <a:prstGeom prst="roundRect">
              <a:avLst/>
            </a:prstGeom>
            <a:solidFill>
              <a:srgbClr val="F3676E"/>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10" name="Group 109">
            <a:extLst>
              <a:ext uri="{FF2B5EF4-FFF2-40B4-BE49-F238E27FC236}">
                <a16:creationId xmlns:a16="http://schemas.microsoft.com/office/drawing/2014/main" id="{A9BB0B6F-F7CA-CA34-2799-FD522A2B351B}"/>
              </a:ext>
            </a:extLst>
          </p:cNvPr>
          <p:cNvGrpSpPr/>
          <p:nvPr/>
        </p:nvGrpSpPr>
        <p:grpSpPr>
          <a:xfrm rot="10800000">
            <a:off x="2729165" y="6043615"/>
            <a:ext cx="4314797" cy="314149"/>
            <a:chOff x="500543" y="2973587"/>
            <a:chExt cx="3196800" cy="281246"/>
          </a:xfrm>
        </p:grpSpPr>
        <p:cxnSp>
          <p:nvCxnSpPr>
            <p:cNvPr id="111" name="Straight Connector 110">
              <a:extLst>
                <a:ext uri="{FF2B5EF4-FFF2-40B4-BE49-F238E27FC236}">
                  <a16:creationId xmlns:a16="http://schemas.microsoft.com/office/drawing/2014/main" id="{0990AA6B-C570-488C-6580-629BEAE303DC}"/>
                </a:ext>
              </a:extLst>
            </p:cNvPr>
            <p:cNvCxnSpPr>
              <a:cxnSpLocks/>
            </p:cNvCxnSpPr>
            <p:nvPr/>
          </p:nvCxnSpPr>
          <p:spPr>
            <a:xfrm flipV="1">
              <a:off x="50213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FB6DBD59-F160-F260-42FC-603BCE86309C}"/>
                </a:ext>
              </a:extLst>
            </p:cNvPr>
            <p:cNvCxnSpPr>
              <a:cxnSpLocks/>
            </p:cNvCxnSpPr>
            <p:nvPr/>
          </p:nvCxnSpPr>
          <p:spPr>
            <a:xfrm flipV="1">
              <a:off x="369734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6B089AE1-1C52-B381-6857-1398CD6E21E0}"/>
                </a:ext>
              </a:extLst>
            </p:cNvPr>
            <p:cNvCxnSpPr>
              <a:cxnSpLocks/>
            </p:cNvCxnSpPr>
            <p:nvPr/>
          </p:nvCxnSpPr>
          <p:spPr>
            <a:xfrm>
              <a:off x="500543" y="311421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A3E73339-17B0-2843-D5AF-3DA2D2070DE9}"/>
                </a:ext>
              </a:extLst>
            </p:cNvPr>
            <p:cNvCxnSpPr>
              <a:cxnSpLocks/>
            </p:cNvCxnSpPr>
            <p:nvPr/>
          </p:nvCxnSpPr>
          <p:spPr>
            <a:xfrm flipV="1">
              <a:off x="2098458" y="2973587"/>
              <a:ext cx="0" cy="140623"/>
            </a:xfrm>
            <a:prstGeom prst="line">
              <a:avLst/>
            </a:prstGeom>
          </p:spPr>
          <p:style>
            <a:lnRef idx="1">
              <a:schemeClr val="dk1"/>
            </a:lnRef>
            <a:fillRef idx="0">
              <a:schemeClr val="dk1"/>
            </a:fillRef>
            <a:effectRef idx="0">
              <a:schemeClr val="dk1"/>
            </a:effectRef>
            <a:fontRef idx="minor">
              <a:schemeClr val="tx1"/>
            </a:fontRef>
          </p:style>
        </p:cxnSp>
      </p:grpSp>
      <p:grpSp>
        <p:nvGrpSpPr>
          <p:cNvPr id="115" name="Group 114">
            <a:extLst>
              <a:ext uri="{FF2B5EF4-FFF2-40B4-BE49-F238E27FC236}">
                <a16:creationId xmlns:a16="http://schemas.microsoft.com/office/drawing/2014/main" id="{39FC1DDE-2E57-157D-2235-F7290C45DDD6}"/>
              </a:ext>
            </a:extLst>
          </p:cNvPr>
          <p:cNvGrpSpPr/>
          <p:nvPr/>
        </p:nvGrpSpPr>
        <p:grpSpPr>
          <a:xfrm rot="10800000">
            <a:off x="5438350" y="5635615"/>
            <a:ext cx="1606413" cy="232618"/>
            <a:chOff x="469414" y="1434347"/>
            <a:chExt cx="3196800" cy="281246"/>
          </a:xfrm>
        </p:grpSpPr>
        <p:cxnSp>
          <p:nvCxnSpPr>
            <p:cNvPr id="116" name="Straight Connector 115">
              <a:extLst>
                <a:ext uri="{FF2B5EF4-FFF2-40B4-BE49-F238E27FC236}">
                  <a16:creationId xmlns:a16="http://schemas.microsoft.com/office/drawing/2014/main" id="{F02C1AE4-B52E-9313-F261-5573E3E1A60D}"/>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F05C3383-4A68-E046-8CB3-357BA0F5AC09}"/>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A69FB5C6-238A-6E22-5E76-059BD909197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40FC0783-0C4E-11DC-5E2B-08B8919778C1}"/>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1" name="TextBox 120">
            <a:extLst>
              <a:ext uri="{FF2B5EF4-FFF2-40B4-BE49-F238E27FC236}">
                <a16:creationId xmlns:a16="http://schemas.microsoft.com/office/drawing/2014/main" id="{5C4292AB-E263-70B5-4481-459920981A74}"/>
              </a:ext>
            </a:extLst>
          </p:cNvPr>
          <p:cNvSpPr txBox="1"/>
          <p:nvPr/>
        </p:nvSpPr>
        <p:spPr>
          <a:xfrm>
            <a:off x="4334391" y="6286685"/>
            <a:ext cx="1097279" cy="307777"/>
          </a:xfrm>
          <a:prstGeom prst="rect">
            <a:avLst/>
          </a:prstGeom>
          <a:noFill/>
        </p:spPr>
        <p:txBody>
          <a:bodyPr wrap="square" rtlCol="0">
            <a:spAutoFit/>
          </a:bodyPr>
          <a:lstStyle/>
          <a:p>
            <a:pPr algn="ctr"/>
            <a:r>
              <a:rPr lang="en-US" sz="1400">
                <a:latin typeface="Futura Md BT" panose="020B0602020204020303" pitchFamily="34" charset="0"/>
              </a:rPr>
              <a:t>FOIR</a:t>
            </a:r>
            <a:endParaRPr lang="en-IN" sz="1400">
              <a:latin typeface="Futura Md BT" panose="020B0602020204020303" pitchFamily="34" charset="0"/>
            </a:endParaRPr>
          </a:p>
        </p:txBody>
      </p:sp>
      <p:grpSp>
        <p:nvGrpSpPr>
          <p:cNvPr id="122" name="Group 121">
            <a:extLst>
              <a:ext uri="{FF2B5EF4-FFF2-40B4-BE49-F238E27FC236}">
                <a16:creationId xmlns:a16="http://schemas.microsoft.com/office/drawing/2014/main" id="{D74D0BF7-23F1-6013-AEBB-FA2B721B99DE}"/>
              </a:ext>
            </a:extLst>
          </p:cNvPr>
          <p:cNvGrpSpPr/>
          <p:nvPr/>
        </p:nvGrpSpPr>
        <p:grpSpPr>
          <a:xfrm rot="10800000">
            <a:off x="3903353" y="5641084"/>
            <a:ext cx="1541336" cy="232618"/>
            <a:chOff x="469414" y="1434347"/>
            <a:chExt cx="3196800" cy="281246"/>
          </a:xfrm>
        </p:grpSpPr>
        <p:cxnSp>
          <p:nvCxnSpPr>
            <p:cNvPr id="123" name="Straight Connector 122">
              <a:extLst>
                <a:ext uri="{FF2B5EF4-FFF2-40B4-BE49-F238E27FC236}">
                  <a16:creationId xmlns:a16="http://schemas.microsoft.com/office/drawing/2014/main" id="{3263DBC5-24A5-9816-B286-D60AB69F5A62}"/>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6C0EDB97-42FF-42BE-DDDD-31F7578A50D1}"/>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AB0C9FDD-F04A-3BCE-75B4-651084ED3DF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70448475-B30D-6796-065E-753820BAEF0E}"/>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7" name="TextBox 126">
            <a:extLst>
              <a:ext uri="{FF2B5EF4-FFF2-40B4-BE49-F238E27FC236}">
                <a16:creationId xmlns:a16="http://schemas.microsoft.com/office/drawing/2014/main" id="{308706AA-B011-94EC-8224-204956529666}"/>
              </a:ext>
            </a:extLst>
          </p:cNvPr>
          <p:cNvSpPr txBox="1"/>
          <p:nvPr/>
        </p:nvSpPr>
        <p:spPr>
          <a:xfrm>
            <a:off x="4145272" y="5861244"/>
            <a:ext cx="1097279" cy="253916"/>
          </a:xfrm>
          <a:prstGeom prst="rect">
            <a:avLst/>
          </a:prstGeom>
          <a:noFill/>
        </p:spPr>
        <p:txBody>
          <a:bodyPr wrap="square" rtlCol="0">
            <a:spAutoFit/>
          </a:bodyPr>
          <a:lstStyle/>
          <a:p>
            <a:pPr algn="ctr"/>
            <a:r>
              <a:rPr lang="en-US" sz="1050">
                <a:solidFill>
                  <a:srgbClr val="ED1B23"/>
                </a:solidFill>
                <a:latin typeface="Futura Md BT" panose="020B0602020204020303" pitchFamily="34" charset="0"/>
              </a:rPr>
              <a:t>Existing EMI’s</a:t>
            </a:r>
            <a:endParaRPr lang="en-IN" sz="1050" dirty="0">
              <a:solidFill>
                <a:srgbClr val="ED1B23"/>
              </a:solidFill>
              <a:latin typeface="Futura Md BT" panose="020B0602020204020303" pitchFamily="34" charset="0"/>
            </a:endParaRPr>
          </a:p>
        </p:txBody>
      </p:sp>
      <p:sp>
        <p:nvSpPr>
          <p:cNvPr id="128" name="TextBox 127">
            <a:extLst>
              <a:ext uri="{FF2B5EF4-FFF2-40B4-BE49-F238E27FC236}">
                <a16:creationId xmlns:a16="http://schemas.microsoft.com/office/drawing/2014/main" id="{C8B9D69D-80C1-3772-DA6A-897746CE8AFF}"/>
              </a:ext>
            </a:extLst>
          </p:cNvPr>
          <p:cNvSpPr txBox="1"/>
          <p:nvPr/>
        </p:nvSpPr>
        <p:spPr>
          <a:xfrm>
            <a:off x="5604304" y="5838327"/>
            <a:ext cx="1261370" cy="253916"/>
          </a:xfrm>
          <a:prstGeom prst="rect">
            <a:avLst/>
          </a:prstGeom>
          <a:noFill/>
        </p:spPr>
        <p:txBody>
          <a:bodyPr wrap="square" rtlCol="0">
            <a:spAutoFit/>
          </a:bodyPr>
          <a:lstStyle/>
          <a:p>
            <a:pPr algn="ctr"/>
            <a:r>
              <a:rPr lang="en-US" sz="1050">
                <a:solidFill>
                  <a:srgbClr val="00B050"/>
                </a:solidFill>
                <a:latin typeface="Futura Md BT" panose="020B0602020204020303" pitchFamily="34" charset="0"/>
              </a:rPr>
              <a:t>Eligible Amount</a:t>
            </a:r>
            <a:endParaRPr lang="en-IN" sz="1050" dirty="0">
              <a:solidFill>
                <a:srgbClr val="00B050"/>
              </a:solidFill>
              <a:latin typeface="Futura Md BT" panose="020B0602020204020303" pitchFamily="34" charset="0"/>
            </a:endParaRPr>
          </a:p>
        </p:txBody>
      </p:sp>
      <p:sp>
        <p:nvSpPr>
          <p:cNvPr id="129" name="TextBox 128">
            <a:extLst>
              <a:ext uri="{FF2B5EF4-FFF2-40B4-BE49-F238E27FC236}">
                <a16:creationId xmlns:a16="http://schemas.microsoft.com/office/drawing/2014/main" id="{85DD3ADB-9FEE-5183-28A1-39C601D58454}"/>
              </a:ext>
            </a:extLst>
          </p:cNvPr>
          <p:cNvSpPr txBox="1"/>
          <p:nvPr/>
        </p:nvSpPr>
        <p:spPr>
          <a:xfrm>
            <a:off x="2710120" y="5066824"/>
            <a:ext cx="1166311" cy="307777"/>
          </a:xfrm>
          <a:prstGeom prst="rect">
            <a:avLst/>
          </a:prstGeom>
          <a:noFill/>
        </p:spPr>
        <p:txBody>
          <a:bodyPr wrap="square">
            <a:spAutoFit/>
          </a:bodyPr>
          <a:lstStyle/>
          <a:p>
            <a:pPr algn="ctr"/>
            <a:r>
              <a:rPr lang="en-US" sz="1400" dirty="0">
                <a:latin typeface="Roboto" panose="02000000000000000000" pitchFamily="2" charset="0"/>
                <a:ea typeface="Roboto" panose="02000000000000000000" pitchFamily="2" charset="0"/>
              </a:rPr>
              <a:t>9,975</a:t>
            </a:r>
            <a:endParaRPr lang="en-IN" sz="1400" dirty="0">
              <a:solidFill>
                <a:schemeClr val="tx1"/>
              </a:solidFill>
              <a:latin typeface="Roboto" panose="02000000000000000000" pitchFamily="2" charset="0"/>
              <a:ea typeface="Roboto" panose="02000000000000000000" pitchFamily="2" charset="0"/>
            </a:endParaRPr>
          </a:p>
        </p:txBody>
      </p:sp>
      <p:sp>
        <p:nvSpPr>
          <p:cNvPr id="130" name="TextBox 129">
            <a:extLst>
              <a:ext uri="{FF2B5EF4-FFF2-40B4-BE49-F238E27FC236}">
                <a16:creationId xmlns:a16="http://schemas.microsoft.com/office/drawing/2014/main" id="{A05E1204-2362-D054-A621-BD46DA737155}"/>
              </a:ext>
            </a:extLst>
          </p:cNvPr>
          <p:cNvSpPr txBox="1"/>
          <p:nvPr/>
        </p:nvSpPr>
        <p:spPr>
          <a:xfrm>
            <a:off x="3903354" y="5065416"/>
            <a:ext cx="1541336" cy="307777"/>
          </a:xfrm>
          <a:prstGeom prst="rect">
            <a:avLst/>
          </a:prstGeom>
          <a:noFill/>
        </p:spPr>
        <p:txBody>
          <a:bodyPr wrap="square">
            <a:spAutoFit/>
          </a:bodyPr>
          <a:lstStyle/>
          <a:p>
            <a:pPr algn="ctr"/>
            <a:r>
              <a:rPr lang="en-IN" sz="1400" dirty="0">
                <a:latin typeface="Roboto" panose="02000000000000000000" pitchFamily="2" charset="0"/>
                <a:ea typeface="Roboto" panose="02000000000000000000" pitchFamily="2" charset="0"/>
              </a:rPr>
              <a:t>2,715</a:t>
            </a:r>
            <a:endParaRPr lang="en-IN" sz="1400" dirty="0">
              <a:solidFill>
                <a:schemeClr val="bg1"/>
              </a:solidFill>
              <a:latin typeface="Roboto" panose="02000000000000000000" pitchFamily="2" charset="0"/>
              <a:ea typeface="Roboto" panose="02000000000000000000" pitchFamily="2" charset="0"/>
            </a:endParaRPr>
          </a:p>
        </p:txBody>
      </p:sp>
      <p:sp>
        <p:nvSpPr>
          <p:cNvPr id="131" name="TextBox 130">
            <a:extLst>
              <a:ext uri="{FF2B5EF4-FFF2-40B4-BE49-F238E27FC236}">
                <a16:creationId xmlns:a16="http://schemas.microsoft.com/office/drawing/2014/main" id="{6F4E02AE-A6F1-E732-8CDD-65D9AC052B8D}"/>
              </a:ext>
            </a:extLst>
          </p:cNvPr>
          <p:cNvSpPr txBox="1"/>
          <p:nvPr/>
        </p:nvSpPr>
        <p:spPr>
          <a:xfrm>
            <a:off x="5715743" y="5076265"/>
            <a:ext cx="1156532" cy="307777"/>
          </a:xfrm>
          <a:prstGeom prst="rect">
            <a:avLst/>
          </a:prstGeom>
          <a:noFill/>
        </p:spPr>
        <p:txBody>
          <a:bodyPr wrap="square">
            <a:spAutoFit/>
          </a:bodyPr>
          <a:lstStyle/>
          <a:p>
            <a:pPr algn="ctr"/>
            <a:r>
              <a:rPr lang="en-US" sz="1400" dirty="0">
                <a:solidFill>
                  <a:schemeClr val="tx1"/>
                </a:solidFill>
                <a:latin typeface="Roboto" panose="02000000000000000000" pitchFamily="2" charset="0"/>
                <a:ea typeface="Roboto" panose="02000000000000000000" pitchFamily="2" charset="0"/>
              </a:rPr>
              <a:t>7,260</a:t>
            </a:r>
            <a:endParaRPr lang="en-IN" sz="1400" dirty="0">
              <a:solidFill>
                <a:schemeClr val="tx1"/>
              </a:solidFill>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850B8B6F-F02A-DC78-13AA-EBD8DAEF2590}"/>
              </a:ext>
            </a:extLst>
          </p:cNvPr>
          <p:cNvSpPr txBox="1"/>
          <p:nvPr/>
        </p:nvSpPr>
        <p:spPr>
          <a:xfrm>
            <a:off x="341876" y="5854015"/>
            <a:ext cx="2022720" cy="415498"/>
          </a:xfrm>
          <a:prstGeom prst="rect">
            <a:avLst/>
          </a:prstGeom>
          <a:noFill/>
        </p:spPr>
        <p:txBody>
          <a:bodyPr wrap="square" rtlCol="0">
            <a:spAutoFit/>
          </a:bodyPr>
          <a:lstStyle/>
          <a:p>
            <a:r>
              <a:rPr lang="en-US" sz="1050" b="1" dirty="0"/>
              <a:t>Congratulations, You are Eligible For New Personal Loan.</a:t>
            </a:r>
            <a:endParaRPr lang="en-IN" sz="1050" b="1" dirty="0"/>
          </a:p>
        </p:txBody>
      </p:sp>
      <p:sp>
        <p:nvSpPr>
          <p:cNvPr id="5" name="TextBox 3">
            <a:extLst>
              <a:ext uri="{FF2B5EF4-FFF2-40B4-BE49-F238E27FC236}">
                <a16:creationId xmlns:a16="http://schemas.microsoft.com/office/drawing/2014/main" id="{987D612F-DD1B-8025-84AE-9108ACE7A1C5}"/>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5"/>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grpSp>
        <p:nvGrpSpPr>
          <p:cNvPr id="103" name="Group 102">
            <a:extLst>
              <a:ext uri="{FF2B5EF4-FFF2-40B4-BE49-F238E27FC236}">
                <a16:creationId xmlns:a16="http://schemas.microsoft.com/office/drawing/2014/main" id="{92317DFB-7D50-3DD4-87AD-1707E867A7F4}"/>
              </a:ext>
            </a:extLst>
          </p:cNvPr>
          <p:cNvGrpSpPr/>
          <p:nvPr/>
        </p:nvGrpSpPr>
        <p:grpSpPr>
          <a:xfrm>
            <a:off x="855960" y="7840967"/>
            <a:ext cx="2916791" cy="912376"/>
            <a:chOff x="477326" y="7603358"/>
            <a:chExt cx="2916791" cy="912376"/>
          </a:xfrm>
        </p:grpSpPr>
        <p:sp>
          <p:nvSpPr>
            <p:cNvPr id="104" name="Rectangle 103">
              <a:extLst>
                <a:ext uri="{FF2B5EF4-FFF2-40B4-BE49-F238E27FC236}">
                  <a16:creationId xmlns:a16="http://schemas.microsoft.com/office/drawing/2014/main" id="{53C1FC87-EAF6-C29C-2452-FF31C1DA9F81}"/>
                </a:ext>
              </a:extLst>
            </p:cNvPr>
            <p:cNvSpPr/>
            <p:nvPr/>
          </p:nvSpPr>
          <p:spPr>
            <a:xfrm>
              <a:off x="477326" y="7603358"/>
              <a:ext cx="2916791" cy="286109"/>
            </a:xfrm>
            <a:prstGeom prst="rect">
              <a:avLst/>
            </a:prstGeom>
            <a:solidFill>
              <a:srgbClr val="ED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 name="object 35">
              <a:extLst>
                <a:ext uri="{FF2B5EF4-FFF2-40B4-BE49-F238E27FC236}">
                  <a16:creationId xmlns:a16="http://schemas.microsoft.com/office/drawing/2014/main" id="{6F0A464F-A49B-1EC2-DF1D-0F0A8D59AF8F}"/>
                </a:ext>
              </a:extLst>
            </p:cNvPr>
            <p:cNvSpPr txBox="1"/>
            <p:nvPr/>
          </p:nvSpPr>
          <p:spPr>
            <a:xfrm>
              <a:off x="655126" y="7652652"/>
              <a:ext cx="1673860" cy="174407"/>
            </a:xfrm>
            <a:prstGeom prst="rect">
              <a:avLst/>
            </a:prstGeom>
          </p:spPr>
          <p:txBody>
            <a:bodyPr vert="horz" wrap="square" lIns="0" tIns="12700" rIns="0" bIns="0" rtlCol="0">
              <a:spAutoFit/>
            </a:bodyPr>
            <a:lstStyle/>
            <a:p>
              <a:pPr marL="12700">
                <a:lnSpc>
                  <a:spcPct val="100000"/>
                </a:lnSpc>
                <a:spcBef>
                  <a:spcPts val="100"/>
                </a:spcBef>
              </a:pPr>
              <a:r>
                <a:rPr lang="en-US" sz="1050" b="1" spc="20" dirty="0">
                  <a:solidFill>
                    <a:srgbClr val="FFFFFF"/>
                  </a:solidFill>
                  <a:latin typeface="Roboto"/>
                  <a:cs typeface="Roboto"/>
                </a:rPr>
                <a:t>Case 1</a:t>
              </a:r>
              <a:endParaRPr sz="1050" dirty="0">
                <a:latin typeface="Roboto"/>
                <a:cs typeface="Roboto"/>
              </a:endParaRPr>
            </a:p>
          </p:txBody>
        </p:sp>
        <p:sp>
          <p:nvSpPr>
            <p:cNvPr id="106" name="object 39">
              <a:extLst>
                <a:ext uri="{FF2B5EF4-FFF2-40B4-BE49-F238E27FC236}">
                  <a16:creationId xmlns:a16="http://schemas.microsoft.com/office/drawing/2014/main" id="{A0306298-2493-6EE2-126E-E444CB30DF33}"/>
                </a:ext>
              </a:extLst>
            </p:cNvPr>
            <p:cNvSpPr/>
            <p:nvPr/>
          </p:nvSpPr>
          <p:spPr>
            <a:xfrm>
              <a:off x="477326" y="7943678"/>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107" name="object 43">
              <a:extLst>
                <a:ext uri="{FF2B5EF4-FFF2-40B4-BE49-F238E27FC236}">
                  <a16:creationId xmlns:a16="http://schemas.microsoft.com/office/drawing/2014/main" id="{B379BD21-E2F0-164E-12FB-6437D8DCFF54}"/>
                </a:ext>
              </a:extLst>
            </p:cNvPr>
            <p:cNvSpPr/>
            <p:nvPr/>
          </p:nvSpPr>
          <p:spPr>
            <a:xfrm>
              <a:off x="2311723" y="7940829"/>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dirty="0"/>
            </a:p>
          </p:txBody>
        </p:sp>
        <p:sp>
          <p:nvSpPr>
            <p:cNvPr id="120" name="object 44">
              <a:extLst>
                <a:ext uri="{FF2B5EF4-FFF2-40B4-BE49-F238E27FC236}">
                  <a16:creationId xmlns:a16="http://schemas.microsoft.com/office/drawing/2014/main" id="{054C44FA-4D57-5A82-C3BB-2F30C8F3CBD1}"/>
                </a:ext>
              </a:extLst>
            </p:cNvPr>
            <p:cNvSpPr txBox="1"/>
            <p:nvPr/>
          </p:nvSpPr>
          <p:spPr>
            <a:xfrm>
              <a:off x="2311723" y="8032494"/>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21,000</a:t>
              </a:r>
              <a:endParaRPr sz="1050" dirty="0">
                <a:latin typeface="Roboto"/>
                <a:cs typeface="Roboto"/>
              </a:endParaRPr>
            </a:p>
          </p:txBody>
        </p:sp>
        <p:sp>
          <p:nvSpPr>
            <p:cNvPr id="132" name="object 51">
              <a:extLst>
                <a:ext uri="{FF2B5EF4-FFF2-40B4-BE49-F238E27FC236}">
                  <a16:creationId xmlns:a16="http://schemas.microsoft.com/office/drawing/2014/main" id="{7067E8BE-1A02-5E9F-95EA-98B151E5EF87}"/>
                </a:ext>
              </a:extLst>
            </p:cNvPr>
            <p:cNvSpPr txBox="1"/>
            <p:nvPr/>
          </p:nvSpPr>
          <p:spPr>
            <a:xfrm>
              <a:off x="748078" y="8020317"/>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New Personal Loan</a:t>
              </a:r>
              <a:endParaRPr sz="1000" dirty="0">
                <a:latin typeface="Roboto"/>
                <a:cs typeface="Roboto"/>
              </a:endParaRPr>
            </a:p>
          </p:txBody>
        </p:sp>
        <p:sp>
          <p:nvSpPr>
            <p:cNvPr id="136" name="object 51">
              <a:extLst>
                <a:ext uri="{FF2B5EF4-FFF2-40B4-BE49-F238E27FC236}">
                  <a16:creationId xmlns:a16="http://schemas.microsoft.com/office/drawing/2014/main" id="{C58607EC-14DD-AAE1-C309-5B0D062214B4}"/>
                </a:ext>
              </a:extLst>
            </p:cNvPr>
            <p:cNvSpPr txBox="1"/>
            <p:nvPr/>
          </p:nvSpPr>
          <p:spPr>
            <a:xfrm>
              <a:off x="724023" y="8321963"/>
              <a:ext cx="1536065" cy="193771"/>
            </a:xfrm>
            <a:prstGeom prst="rect">
              <a:avLst/>
            </a:prstGeom>
          </p:spPr>
          <p:txBody>
            <a:bodyPr vert="horz" wrap="square" lIns="0" tIns="12700" rIns="0" bIns="0" rtlCol="0">
              <a:spAutoFit/>
            </a:bodyPr>
            <a:lstStyle/>
            <a:p>
              <a:pPr marL="12700" marR="5080">
                <a:lnSpc>
                  <a:spcPct val="128899"/>
                </a:lnSpc>
                <a:spcBef>
                  <a:spcPts val="100"/>
                </a:spcBef>
              </a:pPr>
              <a:endParaRPr sz="1000" dirty="0">
                <a:latin typeface="Roboto"/>
                <a:cs typeface="Roboto"/>
              </a:endParaRPr>
            </a:p>
          </p:txBody>
        </p:sp>
        <p:grpSp>
          <p:nvGrpSpPr>
            <p:cNvPr id="142" name="Google Shape;934;p46">
              <a:extLst>
                <a:ext uri="{FF2B5EF4-FFF2-40B4-BE49-F238E27FC236}">
                  <a16:creationId xmlns:a16="http://schemas.microsoft.com/office/drawing/2014/main" id="{27D27AC7-51B9-6402-2BD2-1458DE75608D}"/>
                </a:ext>
              </a:extLst>
            </p:cNvPr>
            <p:cNvGrpSpPr/>
            <p:nvPr/>
          </p:nvGrpSpPr>
          <p:grpSpPr>
            <a:xfrm>
              <a:off x="546018" y="8043093"/>
              <a:ext cx="142351" cy="142351"/>
              <a:chOff x="2594050" y="1631825"/>
              <a:chExt cx="439625" cy="439625"/>
            </a:xfrm>
          </p:grpSpPr>
          <p:sp>
            <p:nvSpPr>
              <p:cNvPr id="146" name="Google Shape;935;p46">
                <a:extLst>
                  <a:ext uri="{FF2B5EF4-FFF2-40B4-BE49-F238E27FC236}">
                    <a16:creationId xmlns:a16="http://schemas.microsoft.com/office/drawing/2014/main" id="{89B27230-68D2-AAB2-D0AE-E47291695943}"/>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936;p46">
                <a:extLst>
                  <a:ext uri="{FF2B5EF4-FFF2-40B4-BE49-F238E27FC236}">
                    <a16:creationId xmlns:a16="http://schemas.microsoft.com/office/drawing/2014/main" id="{AA0FF50D-074D-94F6-6AFC-34C663404C22}"/>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937;p46">
                <a:extLst>
                  <a:ext uri="{FF2B5EF4-FFF2-40B4-BE49-F238E27FC236}">
                    <a16:creationId xmlns:a16="http://schemas.microsoft.com/office/drawing/2014/main" id="{1AA19953-68DE-DE29-1F72-D8B84A99E422}"/>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938;p46">
                <a:extLst>
                  <a:ext uri="{FF2B5EF4-FFF2-40B4-BE49-F238E27FC236}">
                    <a16:creationId xmlns:a16="http://schemas.microsoft.com/office/drawing/2014/main" id="{32BC5AE0-316A-5EBC-30E4-9627F24F2980}"/>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2" name="Group 151">
            <a:extLst>
              <a:ext uri="{FF2B5EF4-FFF2-40B4-BE49-F238E27FC236}">
                <a16:creationId xmlns:a16="http://schemas.microsoft.com/office/drawing/2014/main" id="{0B6DE0C2-232D-797A-ABA6-887EC1D1341D}"/>
              </a:ext>
            </a:extLst>
          </p:cNvPr>
          <p:cNvGrpSpPr/>
          <p:nvPr/>
        </p:nvGrpSpPr>
        <p:grpSpPr>
          <a:xfrm>
            <a:off x="4054970" y="7856468"/>
            <a:ext cx="2916791" cy="699851"/>
            <a:chOff x="477326" y="7603358"/>
            <a:chExt cx="2916791" cy="699851"/>
          </a:xfrm>
        </p:grpSpPr>
        <p:sp>
          <p:nvSpPr>
            <p:cNvPr id="153" name="Rectangle 152">
              <a:extLst>
                <a:ext uri="{FF2B5EF4-FFF2-40B4-BE49-F238E27FC236}">
                  <a16:creationId xmlns:a16="http://schemas.microsoft.com/office/drawing/2014/main" id="{FF82870C-395B-20F0-CF08-786A4F3E8CED}"/>
                </a:ext>
              </a:extLst>
            </p:cNvPr>
            <p:cNvSpPr/>
            <p:nvPr/>
          </p:nvSpPr>
          <p:spPr>
            <a:xfrm>
              <a:off x="477326" y="7603358"/>
              <a:ext cx="2916791" cy="286109"/>
            </a:xfrm>
            <a:prstGeom prst="rect">
              <a:avLst/>
            </a:prstGeom>
            <a:solidFill>
              <a:srgbClr val="ED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4" name="object 35">
              <a:extLst>
                <a:ext uri="{FF2B5EF4-FFF2-40B4-BE49-F238E27FC236}">
                  <a16:creationId xmlns:a16="http://schemas.microsoft.com/office/drawing/2014/main" id="{48D8A063-C632-A6F1-023D-99B6CFFD56CF}"/>
                </a:ext>
              </a:extLst>
            </p:cNvPr>
            <p:cNvSpPr txBox="1"/>
            <p:nvPr/>
          </p:nvSpPr>
          <p:spPr>
            <a:xfrm>
              <a:off x="655126" y="7652652"/>
              <a:ext cx="1673860" cy="174407"/>
            </a:xfrm>
            <a:prstGeom prst="rect">
              <a:avLst/>
            </a:prstGeom>
          </p:spPr>
          <p:txBody>
            <a:bodyPr vert="horz" wrap="square" lIns="0" tIns="12700" rIns="0" bIns="0" rtlCol="0">
              <a:spAutoFit/>
            </a:bodyPr>
            <a:lstStyle/>
            <a:p>
              <a:pPr marL="12700">
                <a:lnSpc>
                  <a:spcPct val="100000"/>
                </a:lnSpc>
                <a:spcBef>
                  <a:spcPts val="100"/>
                </a:spcBef>
              </a:pPr>
              <a:r>
                <a:rPr lang="en-US" sz="1050" b="1" spc="20" dirty="0">
                  <a:solidFill>
                    <a:srgbClr val="FFFFFF"/>
                  </a:solidFill>
                  <a:latin typeface="Roboto"/>
                  <a:cs typeface="Roboto"/>
                </a:rPr>
                <a:t>Case 2</a:t>
              </a:r>
              <a:endParaRPr sz="1050" dirty="0">
                <a:latin typeface="Roboto"/>
                <a:cs typeface="Roboto"/>
              </a:endParaRPr>
            </a:p>
          </p:txBody>
        </p:sp>
        <p:sp>
          <p:nvSpPr>
            <p:cNvPr id="155" name="object 39">
              <a:extLst>
                <a:ext uri="{FF2B5EF4-FFF2-40B4-BE49-F238E27FC236}">
                  <a16:creationId xmlns:a16="http://schemas.microsoft.com/office/drawing/2014/main" id="{FCC6C603-1B05-58A7-C8CD-7A637A366AE2}"/>
                </a:ext>
              </a:extLst>
            </p:cNvPr>
            <p:cNvSpPr/>
            <p:nvPr/>
          </p:nvSpPr>
          <p:spPr>
            <a:xfrm>
              <a:off x="477326" y="7943678"/>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156" name="object 43">
              <a:extLst>
                <a:ext uri="{FF2B5EF4-FFF2-40B4-BE49-F238E27FC236}">
                  <a16:creationId xmlns:a16="http://schemas.microsoft.com/office/drawing/2014/main" id="{07AD78CD-9180-763D-DBC2-A5FB5E120285}"/>
                </a:ext>
              </a:extLst>
            </p:cNvPr>
            <p:cNvSpPr/>
            <p:nvPr/>
          </p:nvSpPr>
          <p:spPr>
            <a:xfrm>
              <a:off x="2311723" y="7940829"/>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dirty="0"/>
            </a:p>
          </p:txBody>
        </p:sp>
        <p:sp>
          <p:nvSpPr>
            <p:cNvPr id="157" name="object 44">
              <a:extLst>
                <a:ext uri="{FF2B5EF4-FFF2-40B4-BE49-F238E27FC236}">
                  <a16:creationId xmlns:a16="http://schemas.microsoft.com/office/drawing/2014/main" id="{975ACD66-1FD1-E824-DEBA-C8A98C41F998}"/>
                </a:ext>
              </a:extLst>
            </p:cNvPr>
            <p:cNvSpPr txBox="1"/>
            <p:nvPr/>
          </p:nvSpPr>
          <p:spPr>
            <a:xfrm>
              <a:off x="2311723" y="8032494"/>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13,408</a:t>
              </a:r>
              <a:endParaRPr sz="1050" dirty="0">
                <a:latin typeface="Roboto"/>
                <a:cs typeface="Roboto"/>
              </a:endParaRPr>
            </a:p>
          </p:txBody>
        </p:sp>
        <p:sp>
          <p:nvSpPr>
            <p:cNvPr id="158" name="object 51">
              <a:extLst>
                <a:ext uri="{FF2B5EF4-FFF2-40B4-BE49-F238E27FC236}">
                  <a16:creationId xmlns:a16="http://schemas.microsoft.com/office/drawing/2014/main" id="{3D187EC1-09C0-8B99-9EBD-2C01C5FDDA3A}"/>
                </a:ext>
              </a:extLst>
            </p:cNvPr>
            <p:cNvSpPr txBox="1"/>
            <p:nvPr/>
          </p:nvSpPr>
          <p:spPr>
            <a:xfrm>
              <a:off x="748078" y="8020317"/>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Top Up on Personal Loan</a:t>
              </a:r>
              <a:endParaRPr sz="1000" dirty="0">
                <a:latin typeface="Roboto"/>
                <a:cs typeface="Roboto"/>
              </a:endParaRPr>
            </a:p>
          </p:txBody>
        </p:sp>
        <p:grpSp>
          <p:nvGrpSpPr>
            <p:cNvPr id="168" name="Google Shape;934;p46">
              <a:extLst>
                <a:ext uri="{FF2B5EF4-FFF2-40B4-BE49-F238E27FC236}">
                  <a16:creationId xmlns:a16="http://schemas.microsoft.com/office/drawing/2014/main" id="{69ACB2A7-D251-BC76-3DC0-B40BF60DD8C1}"/>
                </a:ext>
              </a:extLst>
            </p:cNvPr>
            <p:cNvGrpSpPr/>
            <p:nvPr/>
          </p:nvGrpSpPr>
          <p:grpSpPr>
            <a:xfrm>
              <a:off x="546018" y="8043093"/>
              <a:ext cx="142351" cy="142351"/>
              <a:chOff x="2594050" y="1631825"/>
              <a:chExt cx="439625" cy="439625"/>
            </a:xfrm>
          </p:grpSpPr>
          <p:sp>
            <p:nvSpPr>
              <p:cNvPr id="172" name="Google Shape;935;p46">
                <a:extLst>
                  <a:ext uri="{FF2B5EF4-FFF2-40B4-BE49-F238E27FC236}">
                    <a16:creationId xmlns:a16="http://schemas.microsoft.com/office/drawing/2014/main" id="{2BBBF7C9-3BAB-546E-CE40-2C306291ADAA}"/>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936;p46">
                <a:extLst>
                  <a:ext uri="{FF2B5EF4-FFF2-40B4-BE49-F238E27FC236}">
                    <a16:creationId xmlns:a16="http://schemas.microsoft.com/office/drawing/2014/main" id="{E4F969A7-D744-E4BD-10DD-95604F80555B}"/>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937;p46">
                <a:extLst>
                  <a:ext uri="{FF2B5EF4-FFF2-40B4-BE49-F238E27FC236}">
                    <a16:creationId xmlns:a16="http://schemas.microsoft.com/office/drawing/2014/main" id="{A867BBD2-2789-C32F-595A-B72EB631D610}"/>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938;p46">
                <a:extLst>
                  <a:ext uri="{FF2B5EF4-FFF2-40B4-BE49-F238E27FC236}">
                    <a16:creationId xmlns:a16="http://schemas.microsoft.com/office/drawing/2014/main" id="{7495C228-18F1-3CC6-6539-0666D30ED073}"/>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939677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292323" y="791062"/>
            <a:ext cx="7076340" cy="965865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 name="Group 1">
            <a:extLst>
              <a:ext uri="{FF2B5EF4-FFF2-40B4-BE49-F238E27FC236}">
                <a16:creationId xmlns:a16="http://schemas.microsoft.com/office/drawing/2014/main" id="{03E0332F-DDF4-9C31-1FFC-EE57AEE85CEF}"/>
              </a:ext>
            </a:extLst>
          </p:cNvPr>
          <p:cNvGrpSpPr/>
          <p:nvPr/>
        </p:nvGrpSpPr>
        <p:grpSpPr>
          <a:xfrm>
            <a:off x="473912" y="1061793"/>
            <a:ext cx="6720188" cy="344966"/>
            <a:chOff x="480709" y="1144441"/>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480709" y="1144441"/>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904173" y="1169809"/>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Detailed Report</a:t>
              </a:r>
              <a:endParaRPr lang="en-IN" sz="1350" dirty="0">
                <a:latin typeface="Roboto"/>
                <a:cs typeface="Arial" panose="020B0604020202020204" pitchFamily="34" charset="0"/>
              </a:endParaRPr>
            </a:p>
          </p:txBody>
        </p:sp>
      </p:grpSp>
      <p:sp>
        <p:nvSpPr>
          <p:cNvPr id="42" name="Google Shape;885;p46">
            <a:extLst>
              <a:ext uri="{FF2B5EF4-FFF2-40B4-BE49-F238E27FC236}">
                <a16:creationId xmlns:a16="http://schemas.microsoft.com/office/drawing/2014/main" id="{35305D91-0C38-9BA1-FC6C-9A076E5C8F08}"/>
              </a:ext>
            </a:extLst>
          </p:cNvPr>
          <p:cNvSpPr/>
          <p:nvPr/>
        </p:nvSpPr>
        <p:spPr>
          <a:xfrm>
            <a:off x="3773349" y="10468613"/>
            <a:ext cx="121315" cy="160767"/>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3" name="Table 11">
            <a:extLst>
              <a:ext uri="{FF2B5EF4-FFF2-40B4-BE49-F238E27FC236}">
                <a16:creationId xmlns:a16="http://schemas.microsoft.com/office/drawing/2014/main" id="{F76EEB2B-A162-3FF1-62CC-74B5752170B1}"/>
              </a:ext>
            </a:extLst>
          </p:cNvPr>
          <p:cNvGraphicFramePr>
            <a:graphicFrameLocks noGrp="1"/>
          </p:cNvGraphicFramePr>
          <p:nvPr>
            <p:extLst>
              <p:ext uri="{D42A27DB-BD31-4B8C-83A1-F6EECF244321}">
                <p14:modId xmlns:p14="http://schemas.microsoft.com/office/powerpoint/2010/main" val="3342131932"/>
              </p:ext>
            </p:extLst>
          </p:nvPr>
        </p:nvGraphicFramePr>
        <p:xfrm>
          <a:off x="446084" y="1631822"/>
          <a:ext cx="6467652" cy="3039237"/>
        </p:xfrm>
        <a:graphic>
          <a:graphicData uri="http://schemas.openxmlformats.org/drawingml/2006/table">
            <a:tbl>
              <a:tblPr firstRow="1" bandRow="1">
                <a:tableStyleId>{5C22544A-7EE6-4342-B048-85BDC9FD1C3A}</a:tableStyleId>
              </a:tblPr>
              <a:tblGrid>
                <a:gridCol w="1077942">
                  <a:extLst>
                    <a:ext uri="{9D8B030D-6E8A-4147-A177-3AD203B41FA5}">
                      <a16:colId xmlns:a16="http://schemas.microsoft.com/office/drawing/2014/main" val="1349601511"/>
                    </a:ext>
                  </a:extLst>
                </a:gridCol>
                <a:gridCol w="1077942">
                  <a:extLst>
                    <a:ext uri="{9D8B030D-6E8A-4147-A177-3AD203B41FA5}">
                      <a16:colId xmlns:a16="http://schemas.microsoft.com/office/drawing/2014/main" val="1644768725"/>
                    </a:ext>
                  </a:extLst>
                </a:gridCol>
                <a:gridCol w="1077942">
                  <a:extLst>
                    <a:ext uri="{9D8B030D-6E8A-4147-A177-3AD203B41FA5}">
                      <a16:colId xmlns:a16="http://schemas.microsoft.com/office/drawing/2014/main" val="2414152899"/>
                    </a:ext>
                  </a:extLst>
                </a:gridCol>
                <a:gridCol w="1077942">
                  <a:extLst>
                    <a:ext uri="{9D8B030D-6E8A-4147-A177-3AD203B41FA5}">
                      <a16:colId xmlns:a16="http://schemas.microsoft.com/office/drawing/2014/main" val="3092821591"/>
                    </a:ext>
                  </a:extLst>
                </a:gridCol>
                <a:gridCol w="1077942">
                  <a:extLst>
                    <a:ext uri="{9D8B030D-6E8A-4147-A177-3AD203B41FA5}">
                      <a16:colId xmlns:a16="http://schemas.microsoft.com/office/drawing/2014/main" val="2599837747"/>
                    </a:ext>
                  </a:extLst>
                </a:gridCol>
                <a:gridCol w="1077942">
                  <a:extLst>
                    <a:ext uri="{9D8B030D-6E8A-4147-A177-3AD203B41FA5}">
                      <a16:colId xmlns:a16="http://schemas.microsoft.com/office/drawing/2014/main" val="2627804012"/>
                    </a:ext>
                  </a:extLst>
                </a:gridCol>
              </a:tblGrid>
              <a:tr h="1013079">
                <a:tc>
                  <a:txBody>
                    <a:bodyPr/>
                    <a:lstStyle/>
                    <a:p>
                      <a:pPr algn="ctr"/>
                      <a:r>
                        <a:rPr lang="en-IN" sz="1100" b="1" dirty="0">
                          <a:solidFill>
                            <a:schemeClr val="bg1"/>
                          </a:solidFill>
                          <a:latin typeface="Roboto" panose="02000000000000000000" pitchFamily="2" charset="0"/>
                          <a:ea typeface="Roboto" panose="02000000000000000000" pitchFamily="2" charset="0"/>
                        </a:rPr>
                        <a:t>Product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algn="ctr"/>
                      <a:r>
                        <a:rPr lang="en-IN" sz="1100" b="1" dirty="0">
                          <a:solidFill>
                            <a:schemeClr val="bg1"/>
                          </a:solidFill>
                          <a:latin typeface="Roboto" panose="02000000000000000000" pitchFamily="2" charset="0"/>
                          <a:ea typeface="Roboto" panose="02000000000000000000" pitchFamily="2" charset="0"/>
                        </a:rPr>
                        <a:t>Loan Institution</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000" b="1" dirty="0">
                          <a:solidFill>
                            <a:schemeClr val="bg1"/>
                          </a:solidFill>
                          <a:latin typeface="Roboto" panose="02000000000000000000" pitchFamily="2" charset="0"/>
                          <a:ea typeface="Roboto" panose="02000000000000000000" pitchFamily="2" charset="0"/>
                        </a:rPr>
                        <a:t>Sanction / </a:t>
                      </a:r>
                      <a:r>
                        <a:rPr lang="en-IN" sz="1000" b="1" dirty="0" err="1">
                          <a:solidFill>
                            <a:schemeClr val="bg1"/>
                          </a:solidFill>
                          <a:latin typeface="Roboto" panose="02000000000000000000" pitchFamily="2" charset="0"/>
                          <a:ea typeface="Roboto" panose="02000000000000000000" pitchFamily="2" charset="0"/>
                        </a:rPr>
                        <a:t>Credit_Limit</a:t>
                      </a:r>
                      <a:endParaRPr lang="en-IN" sz="10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Roboto" panose="02000000000000000000" pitchFamily="2" charset="0"/>
                          <a:ea typeface="Roboto" panose="02000000000000000000" pitchFamily="2" charset="0"/>
                        </a:rPr>
                        <a:t>EMI</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Paid</a:t>
                      </a:r>
                    </a:p>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Principle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extLst>
                  <a:ext uri="{0D108BD9-81ED-4DB2-BD59-A6C34878D82A}">
                    <a16:rowId xmlns:a16="http://schemas.microsoft.com/office/drawing/2014/main" val="1095706657"/>
                  </a:ext>
                </a:extLst>
              </a:tr>
              <a:tr h="1013079">
                <a:tc>
                  <a:txBody>
                    <a:bodyPr/>
                    <a:lstStyle/>
                    <a:p>
                      <a:pPr algn="ctr" fontAlgn="b"/>
                      <a:r>
                        <a:rPr lang="en-IN" sz="1400" b="0" i="0" u="none" strike="noStrike" dirty="0">
                          <a:solidFill>
                            <a:schemeClr val="bg1"/>
                          </a:solidFill>
                          <a:effectLst/>
                          <a:latin typeface="Calibri" panose="020F0502020204030204" pitchFamily="34" charset="0"/>
                        </a:rPr>
                        <a:t>Credit Card</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dirty="0">
                          <a:solidFill>
                            <a:srgbClr val="000000"/>
                          </a:solidFill>
                          <a:effectLst/>
                          <a:latin typeface="Calibri" panose="020F0502020204030204" pitchFamily="34" charset="0"/>
                        </a:rPr>
                        <a:t>HDFC Bank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IN" sz="1400" b="0" i="0" u="none" strike="noStrike">
                        <a:solidFill>
                          <a:srgbClr val="000000"/>
                        </a:solidFill>
                        <a:effectLst/>
                        <a:latin typeface="Calibri" panose="020F0502020204030204" pitchFamily="34" charset="0"/>
                      </a:endParaRP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40064217"/>
                  </a:ext>
                </a:extLst>
              </a:tr>
              <a:tr h="1013079">
                <a:tc>
                  <a:txBody>
                    <a:bodyPr/>
                    <a:lstStyle/>
                    <a:p>
                      <a:pPr algn="ctr" fontAlgn="b"/>
                      <a:r>
                        <a:rPr lang="en-IN" sz="1400" b="0" i="0" u="none" strike="noStrike" dirty="0">
                          <a:solidFill>
                            <a:schemeClr val="bg1"/>
                          </a:solidFill>
                          <a:effectLst/>
                          <a:latin typeface="Calibri" panose="020F0502020204030204" pitchFamily="34" charset="0"/>
                        </a:rPr>
                        <a:t>Personal Loan</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dirty="0">
                          <a:solidFill>
                            <a:srgbClr val="000000"/>
                          </a:solidFill>
                          <a:effectLst/>
                          <a:latin typeface="Calibri" panose="020F0502020204030204" pitchFamily="34" charset="0"/>
                        </a:rPr>
                        <a:t>State Bank Of India</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700000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686592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13722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13408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69094898"/>
                  </a:ext>
                </a:extLst>
              </a:tr>
            </a:tbl>
          </a:graphicData>
        </a:graphic>
      </p:graphicFrame>
      <p:grpSp>
        <p:nvGrpSpPr>
          <p:cNvPr id="22" name="Google Shape;915;p46">
            <a:extLst>
              <a:ext uri="{FF2B5EF4-FFF2-40B4-BE49-F238E27FC236}">
                <a16:creationId xmlns:a16="http://schemas.microsoft.com/office/drawing/2014/main" id="{1A4345B1-9DE0-C65C-6ADA-97B5BC166ADD}"/>
              </a:ext>
            </a:extLst>
          </p:cNvPr>
          <p:cNvGrpSpPr/>
          <p:nvPr/>
        </p:nvGrpSpPr>
        <p:grpSpPr>
          <a:xfrm>
            <a:off x="123857" y="10499136"/>
            <a:ext cx="167909" cy="113407"/>
            <a:chOff x="564675" y="1700625"/>
            <a:chExt cx="465200" cy="314200"/>
          </a:xfrm>
          <a:solidFill>
            <a:schemeClr val="tx1"/>
          </a:solidFill>
        </p:grpSpPr>
        <p:sp>
          <p:nvSpPr>
            <p:cNvPr id="23" name="Google Shape;916;p46">
              <a:extLst>
                <a:ext uri="{FF2B5EF4-FFF2-40B4-BE49-F238E27FC236}">
                  <a16:creationId xmlns:a16="http://schemas.microsoft.com/office/drawing/2014/main" id="{4EB3EA07-CCA1-D44C-7A01-6CBF4030AFF0}"/>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17;p46">
              <a:extLst>
                <a:ext uri="{FF2B5EF4-FFF2-40B4-BE49-F238E27FC236}">
                  <a16:creationId xmlns:a16="http://schemas.microsoft.com/office/drawing/2014/main" id="{73BAEA89-CD85-D69F-57ED-871F5A3FFAA7}"/>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18;p46">
              <a:extLst>
                <a:ext uri="{FF2B5EF4-FFF2-40B4-BE49-F238E27FC236}">
                  <a16:creationId xmlns:a16="http://schemas.microsoft.com/office/drawing/2014/main" id="{BC9F73EB-6FB3-641E-7FC2-AAFEE6D02FBA}"/>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013;p46">
            <a:extLst>
              <a:ext uri="{FF2B5EF4-FFF2-40B4-BE49-F238E27FC236}">
                <a16:creationId xmlns:a16="http://schemas.microsoft.com/office/drawing/2014/main" id="{C79B93F2-EA9A-2383-49A2-9F7DFBC90A7C}"/>
              </a:ext>
            </a:extLst>
          </p:cNvPr>
          <p:cNvSpPr/>
          <p:nvPr/>
        </p:nvSpPr>
        <p:spPr>
          <a:xfrm>
            <a:off x="1812585" y="1044505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TextBox 26">
            <a:extLst>
              <a:ext uri="{FF2B5EF4-FFF2-40B4-BE49-F238E27FC236}">
                <a16:creationId xmlns:a16="http://schemas.microsoft.com/office/drawing/2014/main" id="{79F013BE-5180-3679-40E7-D3741D37BFE4}"/>
              </a:ext>
            </a:extLst>
          </p:cNvPr>
          <p:cNvSpPr txBox="1"/>
          <p:nvPr/>
        </p:nvSpPr>
        <p:spPr>
          <a:xfrm>
            <a:off x="192467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sp>
        <p:nvSpPr>
          <p:cNvPr id="29" name="TextBox 28">
            <a:extLst>
              <a:ext uri="{FF2B5EF4-FFF2-40B4-BE49-F238E27FC236}">
                <a16:creationId xmlns:a16="http://schemas.microsoft.com/office/drawing/2014/main" id="{C6BC19EC-8055-208C-9B23-2A090E125FA8}"/>
              </a:ext>
            </a:extLst>
          </p:cNvPr>
          <p:cNvSpPr txBox="1"/>
          <p:nvPr/>
        </p:nvSpPr>
        <p:spPr>
          <a:xfrm>
            <a:off x="3923819" y="10449493"/>
            <a:ext cx="3635856" cy="200055"/>
          </a:xfrm>
          <a:prstGeom prst="rect">
            <a:avLst/>
          </a:prstGeom>
          <a:noFill/>
        </p:spPr>
        <p:txBody>
          <a:bodyPr wrap="square">
            <a:spAutoFit/>
          </a:bodyPr>
          <a:lstStyle/>
          <a:p>
            <a:r>
              <a:rPr lang="en-US" sz="700" dirty="0">
                <a:solidFill>
                  <a:schemeClr val="tx1">
                    <a:lumMod val="50000"/>
                    <a:lumOff val="50000"/>
                  </a:schemeClr>
                </a:solidFill>
                <a:latin typeface="Roboto" panose="02000000000000000000" pitchFamily="2" charset="0"/>
                <a:ea typeface="Roboto" panose="02000000000000000000" pitchFamily="2" charset="0"/>
              </a:rPr>
              <a:t>604, Vihaan Commercial Complex, </a:t>
            </a:r>
            <a:r>
              <a:rPr lang="en-US" sz="700" dirty="0" err="1">
                <a:solidFill>
                  <a:schemeClr val="tx1">
                    <a:lumMod val="50000"/>
                    <a:lumOff val="50000"/>
                  </a:schemeClr>
                </a:solidFill>
                <a:latin typeface="Roboto" panose="02000000000000000000" pitchFamily="2" charset="0"/>
                <a:ea typeface="Roboto" panose="02000000000000000000" pitchFamily="2" charset="0"/>
              </a:rPr>
              <a:t>Sonawala</a:t>
            </a:r>
            <a:r>
              <a:rPr lang="en-US" sz="700" dirty="0">
                <a:solidFill>
                  <a:schemeClr val="tx1">
                    <a:lumMod val="50000"/>
                    <a:lumOff val="50000"/>
                  </a:schemeClr>
                </a:solidFill>
                <a:latin typeface="Roboto" panose="02000000000000000000" pitchFamily="2" charset="0"/>
                <a:ea typeface="Roboto" panose="02000000000000000000" pitchFamily="2" charset="0"/>
              </a:rPr>
              <a:t> Lane, Goregaon (East), Mumbai – 400 063</a:t>
            </a:r>
            <a:endParaRPr lang="en-IN" sz="700" dirty="0"/>
          </a:p>
        </p:txBody>
      </p:sp>
      <p:sp>
        <p:nvSpPr>
          <p:cNvPr id="31" name="TextBox 30">
            <a:extLst>
              <a:ext uri="{FF2B5EF4-FFF2-40B4-BE49-F238E27FC236}">
                <a16:creationId xmlns:a16="http://schemas.microsoft.com/office/drawing/2014/main" id="{C9FA7B7F-5BEF-DF58-1E5C-2CB00D5EB748}"/>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sp>
        <p:nvSpPr>
          <p:cNvPr id="36" name="TextBox 35">
            <a:extLst>
              <a:ext uri="{FF2B5EF4-FFF2-40B4-BE49-F238E27FC236}">
                <a16:creationId xmlns:a16="http://schemas.microsoft.com/office/drawing/2014/main" id="{FC2C0FA1-12B0-8DB0-9B37-1EC8290D7A53}"/>
              </a:ext>
            </a:extLst>
          </p:cNvPr>
          <p:cNvSpPr txBox="1"/>
          <p:nvPr/>
        </p:nvSpPr>
        <p:spPr>
          <a:xfrm>
            <a:off x="4400550" y="451022"/>
            <a:ext cx="2968113" cy="1384995"/>
          </a:xfrm>
          <a:prstGeom prst="rect">
            <a:avLst/>
          </a:prstGeom>
          <a:noFill/>
        </p:spPr>
        <p:txBody>
          <a:bodyPr wrap="square">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Rupesh </a:t>
            </a:r>
            <a:r>
              <a:rPr lang="en-US" sz="1200" dirty="0" err="1">
                <a:solidFill>
                  <a:schemeClr val="tx1">
                    <a:lumMod val="65000"/>
                    <a:lumOff val="35000"/>
                  </a:schemeClr>
                </a:solidFill>
                <a:latin typeface="Futura Md BT" panose="020B0602020204020303" pitchFamily="34" charset="0"/>
                <a:ea typeface="Roboto" panose="02000000000000000000" pitchFamily="2" charset="0"/>
              </a:rPr>
              <a:t>Khadpe</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37" name="TextBox 36">
            <a:extLst>
              <a:ext uri="{FF2B5EF4-FFF2-40B4-BE49-F238E27FC236}">
                <a16:creationId xmlns:a16="http://schemas.microsoft.com/office/drawing/2014/main" id="{E4104C86-2A05-8430-CBDC-2A6D7C4A3055}"/>
              </a:ext>
            </a:extLst>
          </p:cNvPr>
          <p:cNvSpPr txBox="1"/>
          <p:nvPr/>
        </p:nvSpPr>
        <p:spPr>
          <a:xfrm>
            <a:off x="398926" y="8248182"/>
            <a:ext cx="6467650" cy="1952586"/>
          </a:xfrm>
          <a:prstGeom prst="rect">
            <a:avLst/>
          </a:prstGeom>
          <a:noFill/>
        </p:spPr>
        <p:txBody>
          <a:bodyPr wrap="square">
            <a:spAutoFit/>
          </a:bodyPr>
          <a:lstStyle/>
          <a:p>
            <a:pPr algn="just"/>
            <a:r>
              <a:rPr lang="en-US" sz="1000" dirty="0">
                <a:latin typeface="Roboto" panose="02000000000000000000" pitchFamily="2" charset="0"/>
                <a:ea typeface="Roboto" panose="02000000000000000000" pitchFamily="2" charset="0"/>
              </a:rPr>
              <a:t>Disclaimer:</a:t>
            </a:r>
          </a:p>
          <a:p>
            <a:pPr algn="just">
              <a:lnSpc>
                <a:spcPct val="107000"/>
              </a:lnSpc>
              <a:spcAft>
                <a:spcPts val="800"/>
              </a:spcAft>
            </a:pPr>
            <a:r>
              <a:rPr lang="en-US" sz="800" dirty="0">
                <a:effectLst/>
                <a:latin typeface="Calibri" panose="020F0502020204030204" pitchFamily="34" charset="0"/>
                <a:ea typeface="Times New Roman" panose="02020603050405020304" pitchFamily="18" charset="0"/>
                <a:cs typeface="Times New Roman" panose="02020603050405020304" pitchFamily="18" charset="0"/>
              </a:rPr>
              <a:t>The present report </a:t>
            </a:r>
            <a:r>
              <a:rPr lang="en-US" sz="800" dirty="0">
                <a:effectLst/>
                <a:latin typeface="Calibri" panose="020F0502020204030204" pitchFamily="34" charset="0"/>
                <a:ea typeface="Calibri" panose="020F0502020204030204" pitchFamily="34" charset="0"/>
                <a:cs typeface="Arial" panose="020B0604020202020204" pitchFamily="34" charset="0"/>
              </a:rPr>
              <a:t>including </a:t>
            </a:r>
            <a:r>
              <a:rPr lang="en-US" sz="800" dirty="0">
                <a:effectLst/>
                <a:latin typeface="Calibri" panose="020F0502020204030204" pitchFamily="34" charset="0"/>
                <a:ea typeface="Calibri" panose="020F0502020204030204" pitchFamily="34" charset="0"/>
                <a:cs typeface="Mangal" panose="020B0502040204020203" pitchFamily="18" charset="0"/>
              </a:rPr>
              <a:t>any amendments/ modification/ update thereon which is being prepared/ operated and managed by E-</a:t>
            </a:r>
            <a:r>
              <a:rPr lang="en-US" sz="800" dirty="0" err="1">
                <a:effectLst/>
                <a:latin typeface="Calibri" panose="020F0502020204030204" pitchFamily="34" charset="0"/>
                <a:ea typeface="Calibri" panose="020F0502020204030204" pitchFamily="34" charset="0"/>
                <a:cs typeface="Mangal" panose="020B0502040204020203" pitchFamily="18" charset="0"/>
              </a:rPr>
              <a:t>Revbay</a:t>
            </a:r>
            <a:r>
              <a:rPr lang="en-US" sz="800" dirty="0">
                <a:effectLst/>
                <a:latin typeface="Calibri" panose="020F0502020204030204" pitchFamily="34" charset="0"/>
                <a:ea typeface="Calibri" panose="020F0502020204030204" pitchFamily="34" charset="0"/>
                <a:cs typeface="Mangal" panose="020B0502040204020203" pitchFamily="18" charset="0"/>
              </a:rPr>
              <a:t> Private Limited (hereinafter collectively referred to as “Company”/ “ERB”/ “We”) incorporated under the Companies Act, 2013</a:t>
            </a:r>
            <a:r>
              <a:rPr lang="en-US" sz="8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The information contained herein is for general information purposes only. The information is provided by ERB and while we (ERB) endeavor to keep the information up to date and correct, we make no representations or warranties of any kind, express or implied, about the completeness, accuracy, reliability, suitability or availability with respect to this report or the information, products, services, or related graphics contained on this report for any purpose. Any reliance you place on such information is therefore strictly at the User’s own </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risk.The</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information &amp; recommendation/s are based on the Credit check and the data as may be available/ updated with the Credit bureau.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This report is an information report and we only display the information based on your inputs followed by the information/ data received from our credit bureau association/s. We DO NOT check your Credit history without your absolute Authorization and OTP authentication at all times whatsoever. However, getting a Loan/ sum/ Money is based on the sole &amp; exclusive discretion of the Bank/ NBFC/ FI and further subject to detailed credit check &amp; compliance with Bank/ NBFC/ FI’s policy/ rules/ guidelines. We DO NOT in any manner grant guarantee that the Loan/ Sum/ Money will be disbursed to any user </a:t>
            </a:r>
            <a:r>
              <a:rPr lang="en-US" sz="8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whatsoever.</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In</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no event will we be liable for any loss or damage including without limitation, indirect or consequential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decision with respect to any financial product/service or opportunity or nature or suitability or choice or the viability of any product or service shall always be sole responsibility and decision of User. </a:t>
            </a:r>
            <a:endParaRPr lang="en-IN" sz="800" dirty="0">
              <a:effectLst/>
              <a:latin typeface="Calibri" panose="020F0502020204030204" pitchFamily="34" charset="0"/>
              <a:ea typeface="Calibri" panose="020F0502020204030204" pitchFamily="34" charset="0"/>
              <a:cs typeface="Mangal" panose="020B0502040204020203" pitchFamily="18" charset="0"/>
            </a:endParaRPr>
          </a:p>
        </p:txBody>
      </p:sp>
      <p:sp>
        <p:nvSpPr>
          <p:cNvPr id="4" name="TextBox 3">
            <a:extLst>
              <a:ext uri="{FF2B5EF4-FFF2-40B4-BE49-F238E27FC236}">
                <a16:creationId xmlns:a16="http://schemas.microsoft.com/office/drawing/2014/main" id="{DBF96F0F-E7F1-57A9-B8EF-99D04D33CD66}"/>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3"/>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6246439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904</TotalTime>
  <Words>648</Words>
  <Application>Microsoft Office PowerPoint</Application>
  <PresentationFormat>Custom</PresentationFormat>
  <Paragraphs>81</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Futura Md BT</vt:lpstr>
      <vt:lpstr>Roboto</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 Shah</dc:creator>
  <cp:lastModifiedBy>Anirbaan Ghatak</cp:lastModifiedBy>
  <cp:revision>31</cp:revision>
  <dcterms:created xsi:type="dcterms:W3CDTF">2022-10-31T13:54:25Z</dcterms:created>
  <dcterms:modified xsi:type="dcterms:W3CDTF">2022-12-07T12:13:52Z</dcterms:modified>
</cp:coreProperties>
</file>