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1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71756822"/>
              </p:ext>
            </p:extLst>
          </p:nvPr>
        </p:nvGraphicFramePr>
        <p:xfrm>
          <a:off x="446085" y="1631824"/>
          <a:ext cx="6662423" cy="2205193"/>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472000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159961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7998.05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416585">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994976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896968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25997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98008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416585">
                <a:tc>
                  <a:txBody>
                    <a:bodyPr/>
                    <a:lstStyle/>
                    <a:p>
                      <a:pPr algn="ctr" fontAlgn="b"/>
                      <a:r>
                        <a:rPr lang="en-IN" sz="1200" b="0" i="0" u="none" strike="noStrike" dirty="0">
                          <a:solidFill>
                            <a:schemeClr val="bg1"/>
                          </a:solidFill>
                          <a:effectLst/>
                          <a:latin typeface="Calibri" panose="020F0502020204030204" pitchFamily="34" charset="0"/>
                        </a:rPr>
                        <a:t>Other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580685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471102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17780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109583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2047661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1528031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51775.05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207591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29,800</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14,900</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51,775</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-36875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Digambar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Kamble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669414"/>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Top-up on Personal loan for the paid Amount and Reduce your High Interest Rate Credit Card Outstanding.</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14,900</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51,775</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-36875</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162954" y="7902988"/>
            <a:ext cx="2916791" cy="1515809"/>
            <a:chOff x="477326" y="7603358"/>
            <a:chExt cx="2916791" cy="1515809"/>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98,008</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on Personal Loan</a:t>
              </a:r>
              <a:endParaRPr sz="1000" dirty="0">
                <a:latin typeface="Roboto"/>
                <a:cs typeface="Roboto"/>
              </a:endParaRPr>
            </a:p>
          </p:txBody>
        </p:sp>
        <p:sp>
          <p:nvSpPr>
            <p:cNvPr id="20" name="object 39">
              <a:extLst>
                <a:ext uri="{FF2B5EF4-FFF2-40B4-BE49-F238E27FC236}">
                  <a16:creationId xmlns:a16="http://schemas.microsoft.com/office/drawing/2014/main" id="{58839FB3-B35E-1DA6-97F9-026A483CC603}"/>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1" name="object 43">
              <a:extLst>
                <a:ext uri="{FF2B5EF4-FFF2-40B4-BE49-F238E27FC236}">
                  <a16:creationId xmlns:a16="http://schemas.microsoft.com/office/drawing/2014/main" id="{60D2C210-FAB4-7B10-1CC3-0011F926E1CD}"/>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1,59,961</a:t>
              </a: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24" name="object 39">
              <a:extLst>
                <a:ext uri="{FF2B5EF4-FFF2-40B4-BE49-F238E27FC236}">
                  <a16:creationId xmlns:a16="http://schemas.microsoft.com/office/drawing/2014/main" id="{63E93172-5A9F-733F-A63D-D7DC75ECBC98}"/>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5" name="object 43">
              <a:extLst>
                <a:ext uri="{FF2B5EF4-FFF2-40B4-BE49-F238E27FC236}">
                  <a16:creationId xmlns:a16="http://schemas.microsoft.com/office/drawing/2014/main" id="{EE3A3981-20C0-87CF-9E7C-33A741CAF57C}"/>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61,953</a:t>
              </a: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24022" y="8726037"/>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Remaining Other Loans Balance </a:t>
              </a:r>
              <a:endParaRPr sz="1000" dirty="0">
                <a:latin typeface="Roboto"/>
                <a:cs typeface="Roboto"/>
              </a:endParaRPr>
            </a:p>
          </p:txBody>
        </p:sp>
        <p:grpSp>
          <p:nvGrpSpPr>
            <p:cNvPr id="28" name="Google Shape;940;p46">
              <a:extLst>
                <a:ext uri="{FF2B5EF4-FFF2-40B4-BE49-F238E27FC236}">
                  <a16:creationId xmlns:a16="http://schemas.microsoft.com/office/drawing/2014/main" id="{95106F92-FF36-9E22-76FC-259BAED22C6B}"/>
                </a:ext>
              </a:extLst>
            </p:cNvPr>
            <p:cNvGrpSpPr/>
            <p:nvPr/>
          </p:nvGrpSpPr>
          <p:grpSpPr>
            <a:xfrm>
              <a:off x="543638" y="8436863"/>
              <a:ext cx="126621" cy="179335"/>
              <a:chOff x="3979850" y="1598950"/>
              <a:chExt cx="356825" cy="505375"/>
            </a:xfrm>
          </p:grpSpPr>
          <p:sp>
            <p:nvSpPr>
              <p:cNvPr id="53" name="Google Shape;941;p46">
                <a:extLst>
                  <a:ext uri="{FF2B5EF4-FFF2-40B4-BE49-F238E27FC236}">
                    <a16:creationId xmlns:a16="http://schemas.microsoft.com/office/drawing/2014/main" id="{12ABCAB1-65AB-ACED-BA8F-5852D90C5EC3}"/>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46">
                <a:extLst>
                  <a:ext uri="{FF2B5EF4-FFF2-40B4-BE49-F238E27FC236}">
                    <a16:creationId xmlns:a16="http://schemas.microsoft.com/office/drawing/2014/main" id="{6B26627B-3792-8F63-B2AD-45E1AD082831}"/>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0;p46">
              <a:extLst>
                <a:ext uri="{FF2B5EF4-FFF2-40B4-BE49-F238E27FC236}">
                  <a16:creationId xmlns:a16="http://schemas.microsoft.com/office/drawing/2014/main" id="{E01FFA71-3D58-68D1-0598-26657E4B995A}"/>
                </a:ext>
              </a:extLst>
            </p:cNvPr>
            <p:cNvGrpSpPr/>
            <p:nvPr/>
          </p:nvGrpSpPr>
          <p:grpSpPr>
            <a:xfrm>
              <a:off x="540537" y="8862968"/>
              <a:ext cx="132824" cy="124967"/>
              <a:chOff x="5972700" y="2330200"/>
              <a:chExt cx="411625" cy="387275"/>
            </a:xfrm>
          </p:grpSpPr>
          <p:sp>
            <p:nvSpPr>
              <p:cNvPr id="36" name="Google Shape;1001;p46">
                <a:extLst>
                  <a:ext uri="{FF2B5EF4-FFF2-40B4-BE49-F238E27FC236}">
                    <a16:creationId xmlns:a16="http://schemas.microsoft.com/office/drawing/2014/main" id="{BB3D86DB-001C-F715-BBA6-9F1FED6F7AFB}"/>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2;p46">
                <a:extLst>
                  <a:ext uri="{FF2B5EF4-FFF2-40B4-BE49-F238E27FC236}">
                    <a16:creationId xmlns:a16="http://schemas.microsoft.com/office/drawing/2014/main" id="{030C2928-8C7B-AC14-AA93-71078FAFCFDD}"/>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BF10A045-FD22-C60B-9BDF-D454871268E5}"/>
              </a:ext>
            </a:extLst>
          </p:cNvPr>
          <p:cNvSpPr txBox="1"/>
          <p:nvPr/>
        </p:nvSpPr>
        <p:spPr>
          <a:xfrm>
            <a:off x="360236" y="5868234"/>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5686" y="79083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3080217109"/>
              </p:ext>
            </p:extLst>
          </p:nvPr>
        </p:nvGraphicFramePr>
        <p:xfrm>
          <a:off x="600180" y="1466685"/>
          <a:ext cx="6467652" cy="6442559"/>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Principle</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Credit Card</a:t>
                      </a:r>
                      <a:endPar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dirty="0">
                          <a:solidFill>
                            <a:srgbClr val="000000"/>
                          </a:solidFill>
                          <a:effectLst/>
                          <a:latin typeface="Calibri" panose="020F0502020204030204" pitchFamily="34" charset="0"/>
                        </a:rPr>
                        <a:t>IDFC First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118000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69714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3485.7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Credit Card</a:t>
                      </a:r>
                      <a:endPar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dirty="0" err="1">
                          <a:solidFill>
                            <a:srgbClr val="000000"/>
                          </a:solidFill>
                          <a:effectLst/>
                          <a:latin typeface="Calibri" panose="020F0502020204030204" pitchFamily="34" charset="0"/>
                        </a:rPr>
                        <a:t>Indusind</a:t>
                      </a:r>
                      <a:r>
                        <a:rPr lang="en-IN" sz="1100" b="0" i="0" u="none" strike="noStrike" dirty="0">
                          <a:solidFill>
                            <a:srgbClr val="000000"/>
                          </a:solidFill>
                          <a:effectLst/>
                          <a:latin typeface="Calibri" panose="020F0502020204030204" pitchFamily="34" charset="0"/>
                        </a:rPr>
                        <a:t>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50000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36123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1806.15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r h="531377">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Credit Card</a:t>
                      </a:r>
                      <a:endPar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Kotak Mahindra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27000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-3649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-182.45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8327312"/>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Credit Card</a:t>
                      </a:r>
                      <a:endPar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RBL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107000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-374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-18.7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7493829"/>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Credit Card</a:t>
                      </a:r>
                      <a:endPar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RBL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63000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-0.05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4842028"/>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RBL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107000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58148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2907.4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41791640"/>
                  </a:ext>
                </a:extLst>
              </a:tr>
              <a:tr h="445674">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280876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280833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6107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43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7576607"/>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Personal Loan</a:t>
                      </a:r>
                      <a:endPar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Fullerton India Credit Company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379000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324156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8240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54844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47159916"/>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Personal Loan</a:t>
                      </a:r>
                      <a:endPar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Hero Fincorp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85100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73148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4500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11952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4649628"/>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IDFC First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250000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218831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7150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31169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46016273"/>
                  </a:ext>
                </a:extLst>
              </a:tr>
              <a:tr h="445674">
                <a:tc>
                  <a:txBody>
                    <a:bodyPr/>
                    <a:lstStyle/>
                    <a:p>
                      <a:pPr algn="ctr" fontAlgn="b"/>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Others</a:t>
                      </a:r>
                      <a:endParaRPr lang="en-IN" sz="1200" b="0" i="0" u="none" strike="noStrike" dirty="0">
                        <a:solidFill>
                          <a:schemeClr val="bg1"/>
                        </a:solidFill>
                        <a:effectLst/>
                        <a:latin typeface="Calibri" panose="020F0502020204030204" pitchFamily="34" charset="0"/>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IDFC First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7441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1748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895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5693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27629381"/>
                  </a:ext>
                </a:extLst>
              </a:tr>
              <a:tr h="445674">
                <a:tc>
                  <a:txBody>
                    <a:bodyPr/>
                    <a:lstStyle/>
                    <a:p>
                      <a:pPr algn="ctr" fontAlgn="b"/>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Others</a:t>
                      </a:r>
                      <a:endParaRPr lang="en-IN" sz="1200" b="0" i="0" u="none" strike="noStrike" dirty="0">
                        <a:solidFill>
                          <a:schemeClr val="bg1"/>
                        </a:solidFill>
                        <a:effectLst/>
                        <a:latin typeface="Calibri" panose="020F0502020204030204" pitchFamily="34" charset="0"/>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IDFC First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38713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12172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4169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26541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24972021"/>
                  </a:ext>
                </a:extLst>
              </a:tr>
              <a:tr h="445674">
                <a:tc>
                  <a:txBody>
                    <a:bodyPr/>
                    <a:lstStyle/>
                    <a:p>
                      <a:pPr algn="ctr" fontAlgn="b"/>
                      <a:r>
                        <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Others</a:t>
                      </a:r>
                      <a:endParaRPr lang="en-IN" sz="1200" b="0" i="0" u="none" strike="noStrike" dirty="0">
                        <a:solidFill>
                          <a:schemeClr val="bg1"/>
                        </a:solidFill>
                        <a:effectLst/>
                        <a:latin typeface="Calibri" panose="020F0502020204030204" pitchFamily="34" charset="0"/>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TMF Holdings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534531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457182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12716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77349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62011951"/>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Amit Madan</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865</TotalTime>
  <Words>779</Words>
  <Application>Microsoft Office PowerPoint</Application>
  <PresentationFormat>Custom</PresentationFormat>
  <Paragraphs>151</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28</cp:revision>
  <dcterms:created xsi:type="dcterms:W3CDTF">2022-10-31T13:54:25Z</dcterms:created>
  <dcterms:modified xsi:type="dcterms:W3CDTF">2022-12-07T07:39:59Z</dcterms:modified>
</cp:coreProperties>
</file>