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078999714"/>
              </p:ext>
            </p:extLst>
          </p:nvPr>
        </p:nvGraphicFramePr>
        <p:xfrm>
          <a:off x="446085" y="1631824"/>
          <a:ext cx="6662423" cy="167257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dirty="0">
                          <a:solidFill>
                            <a:srgbClr val="000000"/>
                          </a:solidFill>
                          <a:effectLst/>
                          <a:latin typeface="Calibri" panose="020F0502020204030204" pitchFamily="34" charset="0"/>
                        </a:rPr>
                        <a:t>105641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-65510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2715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171151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105641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-65510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2715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171151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49521" y="341713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0506" y="342785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19,950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9,975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2,715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7,260</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Sameer Bhimrao Sable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661720"/>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 </a:t>
            </a:r>
            <a:r>
              <a:rPr lang="en-US" sz="950">
                <a:latin typeface="Roboto" panose="02000000000000000000" pitchFamily="2" charset="0"/>
                <a:ea typeface="Roboto" panose="02000000000000000000" pitchFamily="2" charset="0"/>
              </a:rPr>
              <a:t>and Clear </a:t>
            </a:r>
            <a:r>
              <a:rPr lang="en-US" sz="950" dirty="0">
                <a:latin typeface="Roboto" panose="02000000000000000000" pitchFamily="2" charset="0"/>
                <a:ea typeface="Roboto" panose="02000000000000000000" pitchFamily="2" charset="0"/>
              </a:rPr>
              <a:t>your High Interest Rate Credit Cards Outstanding as well as you are Eligible for New Personal Loan.</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9,975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2,715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7,260</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855960" y="7840967"/>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3,00,000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2,715</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2,97,285</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Top up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id="{1CADE529-D4DA-49F3-599A-E3486A201F53}"/>
              </a:ext>
            </a:extLst>
          </p:cNvPr>
          <p:cNvGrpSpPr/>
          <p:nvPr/>
        </p:nvGrpSpPr>
        <p:grpSpPr>
          <a:xfrm>
            <a:off x="4054970" y="7856468"/>
            <a:ext cx="2916791" cy="1515809"/>
            <a:chOff x="477326" y="7603358"/>
            <a:chExt cx="2916791" cy="1515809"/>
          </a:xfrm>
        </p:grpSpPr>
        <p:sp>
          <p:nvSpPr>
            <p:cNvPr id="8" name="Rectangle 7">
              <a:extLst>
                <a:ext uri="{FF2B5EF4-FFF2-40B4-BE49-F238E27FC236}">
                  <a16:creationId xmlns:a16="http://schemas.microsoft.com/office/drawing/2014/main" id="{5FB89A6F-5307-C009-C393-14D1E5E4FDCD}"/>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FF4323-65B2-4C5F-93A7-9DE534FE309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CE52C638-3D7F-A999-EE2F-C5BC0B169728}"/>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59" name="object 43">
              <a:extLst>
                <a:ext uri="{FF2B5EF4-FFF2-40B4-BE49-F238E27FC236}">
                  <a16:creationId xmlns:a16="http://schemas.microsoft.com/office/drawing/2014/main" id="{141E87BF-B10A-E4BC-1D38-6F3C23A8EB5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64" name="object 44">
              <a:extLst>
                <a:ext uri="{FF2B5EF4-FFF2-40B4-BE49-F238E27FC236}">
                  <a16:creationId xmlns:a16="http://schemas.microsoft.com/office/drawing/2014/main" id="{30236C1A-DD6F-9DDA-4F83-A9314A4213C9}"/>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1,71,151</a:t>
              </a:r>
              <a:endParaRPr sz="1050" dirty="0">
                <a:latin typeface="Roboto"/>
                <a:cs typeface="Roboto"/>
              </a:endParaRPr>
            </a:p>
          </p:txBody>
        </p:sp>
        <p:sp>
          <p:nvSpPr>
            <p:cNvPr id="66" name="object 51">
              <a:extLst>
                <a:ext uri="{FF2B5EF4-FFF2-40B4-BE49-F238E27FC236}">
                  <a16:creationId xmlns:a16="http://schemas.microsoft.com/office/drawing/2014/main" id="{98B345CD-87D0-E84F-5B43-C7E5406470F9}"/>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68" name="object 39">
              <a:extLst>
                <a:ext uri="{FF2B5EF4-FFF2-40B4-BE49-F238E27FC236}">
                  <a16:creationId xmlns:a16="http://schemas.microsoft.com/office/drawing/2014/main" id="{C78A6F6B-591D-2E48-042A-58D0436D4A9A}"/>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69" name="object 43">
              <a:extLst>
                <a:ext uri="{FF2B5EF4-FFF2-40B4-BE49-F238E27FC236}">
                  <a16:creationId xmlns:a16="http://schemas.microsoft.com/office/drawing/2014/main" id="{931EC0CB-CBEC-11A8-32CF-1DED269225A7}"/>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70" name="object 44">
              <a:extLst>
                <a:ext uri="{FF2B5EF4-FFF2-40B4-BE49-F238E27FC236}">
                  <a16:creationId xmlns:a16="http://schemas.microsoft.com/office/drawing/2014/main" id="{8F84735F-9FF9-9A1B-047A-F6D257B54DEC}"/>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2,715</a:t>
              </a:r>
              <a:endParaRPr sz="1050" dirty="0">
                <a:latin typeface="Roboto"/>
                <a:cs typeface="Roboto"/>
              </a:endParaRPr>
            </a:p>
          </p:txBody>
        </p:sp>
        <p:sp>
          <p:nvSpPr>
            <p:cNvPr id="71" name="object 51">
              <a:extLst>
                <a:ext uri="{FF2B5EF4-FFF2-40B4-BE49-F238E27FC236}">
                  <a16:creationId xmlns:a16="http://schemas.microsoft.com/office/drawing/2014/main" id="{CABE5E86-03F5-CA39-F962-90BC68D89EE1}"/>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72" name="object 39">
              <a:extLst>
                <a:ext uri="{FF2B5EF4-FFF2-40B4-BE49-F238E27FC236}">
                  <a16:creationId xmlns:a16="http://schemas.microsoft.com/office/drawing/2014/main" id="{D6DD1DED-987F-CC96-199B-159C755DF5DB}"/>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73" name="object 43">
              <a:extLst>
                <a:ext uri="{FF2B5EF4-FFF2-40B4-BE49-F238E27FC236}">
                  <a16:creationId xmlns:a16="http://schemas.microsoft.com/office/drawing/2014/main" id="{D7B8F82D-4E73-3C6C-D766-15716808D43D}"/>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74" name="object 44">
              <a:extLst>
                <a:ext uri="{FF2B5EF4-FFF2-40B4-BE49-F238E27FC236}">
                  <a16:creationId xmlns:a16="http://schemas.microsoft.com/office/drawing/2014/main" id="{BFCB17A6-62EC-09F1-0B70-82CE84E329AA}"/>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1,68,436</a:t>
              </a:r>
              <a:endParaRPr sz="1050" dirty="0">
                <a:latin typeface="Roboto"/>
                <a:cs typeface="Roboto"/>
              </a:endParaRPr>
            </a:p>
          </p:txBody>
        </p:sp>
        <p:sp>
          <p:nvSpPr>
            <p:cNvPr id="75" name="object 51">
              <a:extLst>
                <a:ext uri="{FF2B5EF4-FFF2-40B4-BE49-F238E27FC236}">
                  <a16:creationId xmlns:a16="http://schemas.microsoft.com/office/drawing/2014/main" id="{AF142FEA-D823-E69D-FE82-136D358C3ED2}"/>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Top up </a:t>
              </a:r>
              <a:endParaRPr sz="1000" dirty="0">
                <a:latin typeface="Roboto"/>
                <a:cs typeface="Roboto"/>
              </a:endParaRPr>
            </a:p>
          </p:txBody>
        </p:sp>
        <p:grpSp>
          <p:nvGrpSpPr>
            <p:cNvPr id="76" name="Google Shape;940;p46">
              <a:extLst>
                <a:ext uri="{FF2B5EF4-FFF2-40B4-BE49-F238E27FC236}">
                  <a16:creationId xmlns:a16="http://schemas.microsoft.com/office/drawing/2014/main" id="{3739D7B1-F804-DDBE-1B08-E0CB3032433A}"/>
                </a:ext>
              </a:extLst>
            </p:cNvPr>
            <p:cNvGrpSpPr/>
            <p:nvPr/>
          </p:nvGrpSpPr>
          <p:grpSpPr>
            <a:xfrm>
              <a:off x="543638" y="8436863"/>
              <a:ext cx="126621" cy="179335"/>
              <a:chOff x="3979850" y="1598950"/>
              <a:chExt cx="356825" cy="505375"/>
            </a:xfrm>
          </p:grpSpPr>
          <p:sp>
            <p:nvSpPr>
              <p:cNvPr id="85" name="Google Shape;941;p46">
                <a:extLst>
                  <a:ext uri="{FF2B5EF4-FFF2-40B4-BE49-F238E27FC236}">
                    <a16:creationId xmlns:a16="http://schemas.microsoft.com/office/drawing/2014/main" id="{56D69D47-3656-8C44-51D6-8685CC8C376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2;p46">
                <a:extLst>
                  <a:ext uri="{FF2B5EF4-FFF2-40B4-BE49-F238E27FC236}">
                    <a16:creationId xmlns:a16="http://schemas.microsoft.com/office/drawing/2014/main" id="{FFA10D59-7F01-E81F-C6E8-F491D7D7B8CC}"/>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934;p46">
              <a:extLst>
                <a:ext uri="{FF2B5EF4-FFF2-40B4-BE49-F238E27FC236}">
                  <a16:creationId xmlns:a16="http://schemas.microsoft.com/office/drawing/2014/main" id="{405C34DD-C5AF-71E6-A90E-2A7BDE76930C}"/>
                </a:ext>
              </a:extLst>
            </p:cNvPr>
            <p:cNvGrpSpPr/>
            <p:nvPr/>
          </p:nvGrpSpPr>
          <p:grpSpPr>
            <a:xfrm>
              <a:off x="546018" y="8043093"/>
              <a:ext cx="142351" cy="142351"/>
              <a:chOff x="2594050" y="1631825"/>
              <a:chExt cx="439625" cy="439625"/>
            </a:xfrm>
          </p:grpSpPr>
          <p:sp>
            <p:nvSpPr>
              <p:cNvPr id="81" name="Google Shape;935;p46">
                <a:extLst>
                  <a:ext uri="{FF2B5EF4-FFF2-40B4-BE49-F238E27FC236}">
                    <a16:creationId xmlns:a16="http://schemas.microsoft.com/office/drawing/2014/main" id="{73D91A48-6E04-2D25-4F0D-7370BCEAACA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6;p46">
                <a:extLst>
                  <a:ext uri="{FF2B5EF4-FFF2-40B4-BE49-F238E27FC236}">
                    <a16:creationId xmlns:a16="http://schemas.microsoft.com/office/drawing/2014/main" id="{AAA81A34-647B-EF0D-41BA-1A5438B8913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7;p46">
                <a:extLst>
                  <a:ext uri="{FF2B5EF4-FFF2-40B4-BE49-F238E27FC236}">
                    <a16:creationId xmlns:a16="http://schemas.microsoft.com/office/drawing/2014/main" id="{75212CAD-A9BB-727E-4B79-327CB5290D0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p46">
                <a:extLst>
                  <a:ext uri="{FF2B5EF4-FFF2-40B4-BE49-F238E27FC236}">
                    <a16:creationId xmlns:a16="http://schemas.microsoft.com/office/drawing/2014/main" id="{C25D97B0-AFD7-EFEC-BD11-89C7029A4F3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00;p46">
              <a:extLst>
                <a:ext uri="{FF2B5EF4-FFF2-40B4-BE49-F238E27FC236}">
                  <a16:creationId xmlns:a16="http://schemas.microsoft.com/office/drawing/2014/main" id="{03A5E512-821C-5A5E-7868-185DFDF4FBD0}"/>
                </a:ext>
              </a:extLst>
            </p:cNvPr>
            <p:cNvGrpSpPr/>
            <p:nvPr/>
          </p:nvGrpSpPr>
          <p:grpSpPr>
            <a:xfrm>
              <a:off x="540537" y="8862968"/>
              <a:ext cx="132824" cy="124967"/>
              <a:chOff x="5972700" y="2330200"/>
              <a:chExt cx="411625" cy="387275"/>
            </a:xfrm>
          </p:grpSpPr>
          <p:sp>
            <p:nvSpPr>
              <p:cNvPr id="79" name="Google Shape;1001;p46">
                <a:extLst>
                  <a:ext uri="{FF2B5EF4-FFF2-40B4-BE49-F238E27FC236}">
                    <a16:creationId xmlns:a16="http://schemas.microsoft.com/office/drawing/2014/main" id="{9A5D7C18-0032-423B-157B-6881117B7768}"/>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02;p46">
                <a:extLst>
                  <a:ext uri="{FF2B5EF4-FFF2-40B4-BE49-F238E27FC236}">
                    <a16:creationId xmlns:a16="http://schemas.microsoft.com/office/drawing/2014/main" id="{D5F6CCCB-15BA-632E-DAB8-E708EB768581}"/>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4115388658"/>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err="1">
                          <a:solidFill>
                            <a:srgbClr val="000000"/>
                          </a:solidFill>
                          <a:effectLst/>
                          <a:latin typeface="Calibri" panose="020F0502020204030204" pitchFamily="34" charset="0"/>
                        </a:rPr>
                        <a:t>Indusind</a:t>
                      </a:r>
                      <a:r>
                        <a:rPr lang="en-IN" sz="1400" b="0" i="0" u="none" strike="noStrike" dirty="0">
                          <a:solidFill>
                            <a:srgbClr val="000000"/>
                          </a:solidFill>
                          <a:effectLst/>
                          <a:latin typeface="Calibri" panose="020F0502020204030204" pitchFamily="34" charset="0"/>
                        </a:rPr>
                        <a:t> Bank Limited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100000</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628</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31.4</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N</a:t>
                      </a:r>
                      <a:r>
                        <a:rPr lang="en-IN" sz="1400" b="0" i="0" u="none" strike="noStrike" dirty="0">
                          <a:solidFill>
                            <a:srgbClr val="000000"/>
                          </a:solidFill>
                          <a:effectLst/>
                          <a:latin typeface="Calibri" panose="020F0502020204030204" pitchFamily="34" charset="0"/>
                        </a:rPr>
                        <a:t>A</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UCO Bank</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288000</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177431</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7493</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110569</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885</TotalTime>
  <Words>681</Words>
  <Application>Microsoft Office PowerPoint</Application>
  <PresentationFormat>Custom</PresentationFormat>
  <Paragraphs>86</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2022-12-07T10:28:09Z</dcterms:modified>
</cp:coreProperties>
</file>