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500954615"/>
              </p:ext>
            </p:extLst>
          </p:nvPr>
        </p:nvGraphicFramePr>
        <p:xfrm>
          <a:off x="446085" y="1631824"/>
          <a:ext cx="6662423" cy="1672578"/>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85236">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543671">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14500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-7496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21996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543671">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14500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-7496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323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21996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49521" y="3417130"/>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90506" y="3427855"/>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24,045</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12,022</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323</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00B050"/>
                </a:solidFill>
                <a:latin typeface="Roboto" panose="02000000000000000000" pitchFamily="2" charset="0"/>
                <a:ea typeface="Roboto" panose="02000000000000000000" pitchFamily="2" charset="0"/>
              </a:rPr>
              <a:t>Eligible Amount :       Rs. 11,699.5</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personal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193965" y="440256"/>
            <a:ext cx="3113809" cy="276999"/>
          </a:xfrm>
          <a:prstGeom prst="rect">
            <a:avLst/>
          </a:prstGeom>
          <a:noFill/>
        </p:spPr>
        <p:txBody>
          <a:bodyPr wrap="square">
            <a:spAutoFit/>
          </a:bodyPr>
          <a:lstStyle/>
          <a:p>
            <a:pPr algn="r"/>
            <a:r>
              <a:rPr lang="en-US" sz="1200" dirty="0" err="1">
                <a:solidFill>
                  <a:schemeClr val="tx1">
                    <a:lumMod val="65000"/>
                    <a:lumOff val="35000"/>
                  </a:schemeClr>
                </a:solidFill>
                <a:latin typeface="Futura Md BT" panose="020B0602020204020303" pitchFamily="34" charset="0"/>
                <a:ea typeface="Roboto" panose="02000000000000000000" pitchFamily="2" charset="0"/>
              </a:rPr>
              <a:t>Sachin</a:t>
            </a:r>
            <a:r>
              <a:rPr lang="en-US" sz="1200" dirty="0">
                <a:solidFill>
                  <a:schemeClr val="tx1">
                    <a:lumMod val="65000"/>
                    <a:lumOff val="35000"/>
                  </a:schemeClr>
                </a:solidFill>
                <a:latin typeface="Futura Md BT" panose="020B0602020204020303" pitchFamily="34" charset="0"/>
                <a:ea typeface="Roboto" panose="02000000000000000000" pitchFamily="2" charset="0"/>
              </a:rPr>
              <a:t> R Chavan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76312" y="9539642"/>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are Eligible for New Personal Loan.</a:t>
            </a:r>
            <a:r>
              <a:rPr lang="en-US" sz="900" dirty="0">
                <a:latin typeface="Roboto" panose="02000000000000000000" pitchFamily="2" charset="0"/>
                <a:ea typeface="Roboto" panose="02000000000000000000" pitchFamily="2" charset="0"/>
              </a:rPr>
              <a:t> </a:t>
            </a: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a:solidFill>
                  <a:srgbClr val="00B050"/>
                </a:solidFill>
                <a:latin typeface="Futura Md BT" panose="020B0602020204020303" pitchFamily="34" charset="0"/>
              </a:rPr>
              <a:t>Eligible Amount</a:t>
            </a:r>
            <a:endParaRPr lang="en-IN" sz="1050" dirty="0">
              <a:solidFill>
                <a:srgbClr val="00B05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12,022</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323</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11,699.5</a:t>
            </a:r>
            <a:endParaRPr lang="en-IN" sz="1400" dirty="0">
              <a:solidFill>
                <a:schemeClr val="tx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850B8B6F-F02A-DC78-13AA-EBD8DAEF2590}"/>
              </a:ext>
            </a:extLst>
          </p:cNvPr>
          <p:cNvSpPr txBox="1"/>
          <p:nvPr/>
        </p:nvSpPr>
        <p:spPr>
          <a:xfrm>
            <a:off x="341876" y="5854015"/>
            <a:ext cx="2022720" cy="415498"/>
          </a:xfrm>
          <a:prstGeom prst="rect">
            <a:avLst/>
          </a:prstGeom>
          <a:noFill/>
        </p:spPr>
        <p:txBody>
          <a:bodyPr wrap="square" rtlCol="0">
            <a:spAutoFit/>
          </a:bodyPr>
          <a:lstStyle/>
          <a:p>
            <a:r>
              <a:rPr lang="en-US" sz="1050" b="1" dirty="0"/>
              <a:t>Congratulations, You are Eligible For New Personal Loan.</a:t>
            </a:r>
            <a:endParaRPr lang="en-IN" sz="1050" b="1" dirty="0"/>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4" name="Group 3">
            <a:extLst>
              <a:ext uri="{FF2B5EF4-FFF2-40B4-BE49-F238E27FC236}">
                <a16:creationId xmlns:a16="http://schemas.microsoft.com/office/drawing/2014/main" id="{1CADE529-D4DA-49F3-599A-E3486A201F53}"/>
              </a:ext>
            </a:extLst>
          </p:cNvPr>
          <p:cNvGrpSpPr/>
          <p:nvPr/>
        </p:nvGrpSpPr>
        <p:grpSpPr>
          <a:xfrm>
            <a:off x="2346062" y="7910732"/>
            <a:ext cx="2916791" cy="699851"/>
            <a:chOff x="477326" y="7603358"/>
            <a:chExt cx="2916791" cy="699851"/>
          </a:xfrm>
        </p:grpSpPr>
        <p:sp>
          <p:nvSpPr>
            <p:cNvPr id="8" name="Rectangle 7">
              <a:extLst>
                <a:ext uri="{FF2B5EF4-FFF2-40B4-BE49-F238E27FC236}">
                  <a16:creationId xmlns:a16="http://schemas.microsoft.com/office/drawing/2014/main" id="{5FB89A6F-5307-C009-C393-14D1E5E4FDCD}"/>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bject 35">
              <a:extLst>
                <a:ext uri="{FF2B5EF4-FFF2-40B4-BE49-F238E27FC236}">
                  <a16:creationId xmlns:a16="http://schemas.microsoft.com/office/drawing/2014/main" id="{6FFF4323-65B2-4C5F-93A7-9DE534FE3090}"/>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56" name="object 39">
              <a:extLst>
                <a:ext uri="{FF2B5EF4-FFF2-40B4-BE49-F238E27FC236}">
                  <a16:creationId xmlns:a16="http://schemas.microsoft.com/office/drawing/2014/main" id="{CE52C638-3D7F-A999-EE2F-C5BC0B169728}"/>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r>
                <a:rPr lang="en-US" dirty="0"/>
                <a:t>		</a:t>
              </a:r>
              <a:endParaRPr dirty="0"/>
            </a:p>
          </p:txBody>
        </p:sp>
        <p:sp>
          <p:nvSpPr>
            <p:cNvPr id="59" name="object 43">
              <a:extLst>
                <a:ext uri="{FF2B5EF4-FFF2-40B4-BE49-F238E27FC236}">
                  <a16:creationId xmlns:a16="http://schemas.microsoft.com/office/drawing/2014/main" id="{141E87BF-B10A-E4BC-1D38-6F3C23A8EB51}"/>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dirty="0"/>
            </a:p>
          </p:txBody>
        </p:sp>
        <p:sp>
          <p:nvSpPr>
            <p:cNvPr id="64" name="object 44">
              <a:extLst>
                <a:ext uri="{FF2B5EF4-FFF2-40B4-BE49-F238E27FC236}">
                  <a16:creationId xmlns:a16="http://schemas.microsoft.com/office/drawing/2014/main" id="{30236C1A-DD6F-9DDA-4F83-A9314A4213C9}"/>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4,80,000</a:t>
              </a:r>
              <a:endParaRPr sz="1050" dirty="0">
                <a:latin typeface="Roboto"/>
                <a:cs typeface="Roboto"/>
              </a:endParaRPr>
            </a:p>
          </p:txBody>
        </p:sp>
        <p:sp>
          <p:nvSpPr>
            <p:cNvPr id="66" name="object 51">
              <a:extLst>
                <a:ext uri="{FF2B5EF4-FFF2-40B4-BE49-F238E27FC236}">
                  <a16:creationId xmlns:a16="http://schemas.microsoft.com/office/drawing/2014/main" id="{98B345CD-87D0-E84F-5B43-C7E5406470F9}"/>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New Personal Loan</a:t>
              </a:r>
              <a:endParaRPr sz="1000" dirty="0">
                <a:latin typeface="Roboto"/>
                <a:cs typeface="Roboto"/>
              </a:endParaRPr>
            </a:p>
          </p:txBody>
        </p:sp>
        <p:grpSp>
          <p:nvGrpSpPr>
            <p:cNvPr id="77" name="Google Shape;934;p46">
              <a:extLst>
                <a:ext uri="{FF2B5EF4-FFF2-40B4-BE49-F238E27FC236}">
                  <a16:creationId xmlns:a16="http://schemas.microsoft.com/office/drawing/2014/main" id="{405C34DD-C5AF-71E6-A90E-2A7BDE76930C}"/>
                </a:ext>
              </a:extLst>
            </p:cNvPr>
            <p:cNvGrpSpPr/>
            <p:nvPr/>
          </p:nvGrpSpPr>
          <p:grpSpPr>
            <a:xfrm>
              <a:off x="546018" y="8043093"/>
              <a:ext cx="142351" cy="142351"/>
              <a:chOff x="2594050" y="1631825"/>
              <a:chExt cx="439625" cy="439625"/>
            </a:xfrm>
          </p:grpSpPr>
          <p:sp>
            <p:nvSpPr>
              <p:cNvPr id="81" name="Google Shape;935;p46">
                <a:extLst>
                  <a:ext uri="{FF2B5EF4-FFF2-40B4-BE49-F238E27FC236}">
                    <a16:creationId xmlns:a16="http://schemas.microsoft.com/office/drawing/2014/main" id="{73D91A48-6E04-2D25-4F0D-7370BCEAACA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6;p46">
                <a:extLst>
                  <a:ext uri="{FF2B5EF4-FFF2-40B4-BE49-F238E27FC236}">
                    <a16:creationId xmlns:a16="http://schemas.microsoft.com/office/drawing/2014/main" id="{AAA81A34-647B-EF0D-41BA-1A5438B8913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7;p46">
                <a:extLst>
                  <a:ext uri="{FF2B5EF4-FFF2-40B4-BE49-F238E27FC236}">
                    <a16:creationId xmlns:a16="http://schemas.microsoft.com/office/drawing/2014/main" id="{75212CAD-A9BB-727E-4B79-327CB5290D02}"/>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8;p46">
                <a:extLst>
                  <a:ext uri="{FF2B5EF4-FFF2-40B4-BE49-F238E27FC236}">
                    <a16:creationId xmlns:a16="http://schemas.microsoft.com/office/drawing/2014/main" id="{C25D97B0-AFD7-EFEC-BD11-89C7029A4F32}"/>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92323" y="791062"/>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84355758"/>
              </p:ext>
            </p:extLst>
          </p:nvPr>
        </p:nvGraphicFramePr>
        <p:xfrm>
          <a:off x="446084" y="1631822"/>
          <a:ext cx="6467652" cy="2026158"/>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1013079">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Principle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1013079">
                <a:tc>
                  <a:txBody>
                    <a:bodyPr/>
                    <a:lstStyle/>
                    <a:p>
                      <a:pPr algn="ctr" fontAlgn="b"/>
                      <a:r>
                        <a:rPr lang="en-IN" sz="1400" b="0" i="0" u="none" strike="noStrike" dirty="0">
                          <a:solidFill>
                            <a:schemeClr val="bg1"/>
                          </a:solidFill>
                          <a:effectLst/>
                          <a:latin typeface="Calibri" panose="020F0502020204030204" pitchFamily="34" charset="0"/>
                        </a:rPr>
                        <a:t>Credit Card</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14500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-7496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21996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1384995"/>
          </a:xfrm>
          <a:prstGeom prst="rect">
            <a:avLst/>
          </a:prstGeom>
          <a:noFill/>
        </p:spPr>
        <p:txBody>
          <a:bodyPr wrap="square">
            <a:spAutoFit/>
          </a:bodyPr>
          <a:lstStyle/>
          <a:p>
            <a:pPr algn="r"/>
            <a:r>
              <a:rPr lang="en-US" sz="1200" dirty="0" err="1">
                <a:solidFill>
                  <a:schemeClr val="tx1">
                    <a:lumMod val="65000"/>
                    <a:lumOff val="35000"/>
                  </a:schemeClr>
                </a:solidFill>
                <a:latin typeface="Futura Md BT" panose="020B0602020204020303" pitchFamily="34" charset="0"/>
                <a:ea typeface="Roboto" panose="02000000000000000000" pitchFamily="2" charset="0"/>
              </a:rPr>
              <a:t>Sachin</a:t>
            </a:r>
            <a:r>
              <a:rPr lang="en-US" sz="1200" dirty="0">
                <a:solidFill>
                  <a:schemeClr val="tx1">
                    <a:lumMod val="65000"/>
                    <a:lumOff val="35000"/>
                  </a:schemeClr>
                </a:solidFill>
                <a:latin typeface="Futura Md BT" panose="020B0602020204020303" pitchFamily="34" charset="0"/>
                <a:ea typeface="Roboto" panose="02000000000000000000" pitchFamily="2" charset="0"/>
              </a:rPr>
              <a:t> R Chavan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a:p>
            <a:pPr algn="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891</TotalTime>
  <Words>616</Words>
  <Application>Microsoft Office PowerPoint</Application>
  <PresentationFormat>Custom</PresentationFormat>
  <Paragraphs>70</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29</cp:revision>
  <dcterms:created xsi:type="dcterms:W3CDTF">2022-10-31T13:54:25Z</dcterms:created>
  <dcterms:modified xsi:type="dcterms:W3CDTF">2022-12-07T12:58:41Z</dcterms:modified>
</cp:coreProperties>
</file>