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9" r:id="rId2"/>
    <p:sldId id="258" r:id="rId3"/>
  </p:sldIdLst>
  <p:sldSz cx="7559675" cy="1069181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1B23"/>
    <a:srgbClr val="FFE9ED"/>
    <a:srgbClr val="F0F0F0"/>
    <a:srgbClr val="444444"/>
    <a:srgbClr val="00194C"/>
    <a:srgbClr val="CDDEFF"/>
    <a:srgbClr val="003DB8"/>
    <a:srgbClr val="F3676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100" d="100"/>
          <a:sy n="100" d="100"/>
        </p:scale>
        <p:origin x="-557"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66976" y="1749795"/>
            <a:ext cx="6425724" cy="3722335"/>
          </a:xfrm>
        </p:spPr>
        <p:txBody>
          <a:bodyPr anchor="b"/>
          <a:lstStyle>
            <a:lvl1pPr algn="ctr">
              <a:defRPr sz="4960"/>
            </a:lvl1pPr>
          </a:lstStyle>
          <a:p>
            <a:r>
              <a:rPr lang="en-US"/>
              <a:t>Click to edit Master title style</a:t>
            </a:r>
            <a:endParaRPr lang="en-US" dirty="0"/>
          </a:p>
        </p:txBody>
      </p:sp>
      <p:sp>
        <p:nvSpPr>
          <p:cNvPr id="3" name="Subtitle 2"/>
          <p:cNvSpPr>
            <a:spLocks noGrp="1"/>
          </p:cNvSpPr>
          <p:nvPr>
            <p:ph type="subTitle" idx="1"/>
          </p:nvPr>
        </p:nvSpPr>
        <p:spPr>
          <a:xfrm>
            <a:off x="944960" y="5615678"/>
            <a:ext cx="5669756" cy="2581379"/>
          </a:xfrm>
        </p:spPr>
        <p:txBody>
          <a:bodyPr/>
          <a:lstStyle>
            <a:lvl1pPr marL="0" indent="0" algn="ctr">
              <a:buNone/>
              <a:defRPr sz="1984"/>
            </a:lvl1pPr>
            <a:lvl2pPr marL="377967" indent="0" algn="ctr">
              <a:buNone/>
              <a:defRPr sz="1653"/>
            </a:lvl2pPr>
            <a:lvl3pPr marL="755934" indent="0" algn="ctr">
              <a:buNone/>
              <a:defRPr sz="1488"/>
            </a:lvl3pPr>
            <a:lvl4pPr marL="1133902" indent="0" algn="ctr">
              <a:buNone/>
              <a:defRPr sz="1323"/>
            </a:lvl4pPr>
            <a:lvl5pPr marL="1511869" indent="0" algn="ctr">
              <a:buNone/>
              <a:defRPr sz="1323"/>
            </a:lvl5pPr>
            <a:lvl6pPr marL="1889836" indent="0" algn="ctr">
              <a:buNone/>
              <a:defRPr sz="1323"/>
            </a:lvl6pPr>
            <a:lvl7pPr marL="2267803" indent="0" algn="ctr">
              <a:buNone/>
              <a:defRPr sz="1323"/>
            </a:lvl7pPr>
            <a:lvl8pPr marL="2645771" indent="0" algn="ctr">
              <a:buNone/>
              <a:defRPr sz="1323"/>
            </a:lvl8pPr>
            <a:lvl9pPr marL="3023738" indent="0" algn="ctr">
              <a:buNone/>
              <a:defRPr sz="1323"/>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8F0E6D3-7C06-4C2C-AB85-F25A2FB27403}" type="datetimeFigureOut">
              <a:rPr lang="en-IN" smtClean="0"/>
              <a:t>07-12-2022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91BD3C-B620-40F8-9791-961B1F2F4726}" type="slidenum">
              <a:rPr lang="en-IN" smtClean="0"/>
              <a:t>‹#›</a:t>
            </a:fld>
            <a:endParaRPr lang="en-IN"/>
          </a:p>
        </p:txBody>
      </p:sp>
    </p:spTree>
    <p:extLst>
      <p:ext uri="{BB962C8B-B14F-4D97-AF65-F5344CB8AC3E}">
        <p14:creationId xmlns:p14="http://schemas.microsoft.com/office/powerpoint/2010/main" val="27626772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F0E6D3-7C06-4C2C-AB85-F25A2FB27403}" type="datetimeFigureOut">
              <a:rPr lang="en-IN" smtClean="0"/>
              <a:t>07-12-2022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91BD3C-B620-40F8-9791-961B1F2F4726}" type="slidenum">
              <a:rPr lang="en-IN" smtClean="0"/>
              <a:t>‹#›</a:t>
            </a:fld>
            <a:endParaRPr lang="en-IN"/>
          </a:p>
        </p:txBody>
      </p:sp>
    </p:spTree>
    <p:extLst>
      <p:ext uri="{BB962C8B-B14F-4D97-AF65-F5344CB8AC3E}">
        <p14:creationId xmlns:p14="http://schemas.microsoft.com/office/powerpoint/2010/main" val="1501596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409893" y="569240"/>
            <a:ext cx="1630055" cy="906081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19728" y="569240"/>
            <a:ext cx="4795669" cy="9060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F0E6D3-7C06-4C2C-AB85-F25A2FB27403}" type="datetimeFigureOut">
              <a:rPr lang="en-IN" smtClean="0"/>
              <a:t>07-12-2022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91BD3C-B620-40F8-9791-961B1F2F4726}" type="slidenum">
              <a:rPr lang="en-IN" smtClean="0"/>
              <a:t>‹#›</a:t>
            </a:fld>
            <a:endParaRPr lang="en-IN"/>
          </a:p>
        </p:txBody>
      </p:sp>
    </p:spTree>
    <p:extLst>
      <p:ext uri="{BB962C8B-B14F-4D97-AF65-F5344CB8AC3E}">
        <p14:creationId xmlns:p14="http://schemas.microsoft.com/office/powerpoint/2010/main" val="18614480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F0E6D3-7C06-4C2C-AB85-F25A2FB27403}" type="datetimeFigureOut">
              <a:rPr lang="en-IN" smtClean="0"/>
              <a:t>07-12-2022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91BD3C-B620-40F8-9791-961B1F2F4726}" type="slidenum">
              <a:rPr lang="en-IN" smtClean="0"/>
              <a:t>‹#›</a:t>
            </a:fld>
            <a:endParaRPr lang="en-IN"/>
          </a:p>
        </p:txBody>
      </p:sp>
    </p:spTree>
    <p:extLst>
      <p:ext uri="{BB962C8B-B14F-4D97-AF65-F5344CB8AC3E}">
        <p14:creationId xmlns:p14="http://schemas.microsoft.com/office/powerpoint/2010/main" val="37962583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15791" y="2665532"/>
            <a:ext cx="6520220" cy="4447496"/>
          </a:xfrm>
        </p:spPr>
        <p:txBody>
          <a:bodyPr anchor="b"/>
          <a:lstStyle>
            <a:lvl1pPr>
              <a:defRPr sz="4960"/>
            </a:lvl1pPr>
          </a:lstStyle>
          <a:p>
            <a:r>
              <a:rPr lang="en-US"/>
              <a:t>Click to edit Master title style</a:t>
            </a:r>
            <a:endParaRPr lang="en-US" dirty="0"/>
          </a:p>
        </p:txBody>
      </p:sp>
      <p:sp>
        <p:nvSpPr>
          <p:cNvPr id="3" name="Text Placeholder 2"/>
          <p:cNvSpPr>
            <a:spLocks noGrp="1"/>
          </p:cNvSpPr>
          <p:nvPr>
            <p:ph type="body" idx="1"/>
          </p:nvPr>
        </p:nvSpPr>
        <p:spPr>
          <a:xfrm>
            <a:off x="515791" y="7155103"/>
            <a:ext cx="6520220" cy="2338833"/>
          </a:xfrm>
        </p:spPr>
        <p:txBody>
          <a:bodyPr/>
          <a:lstStyle>
            <a:lvl1pPr marL="0" indent="0">
              <a:buNone/>
              <a:defRPr sz="1984">
                <a:solidFill>
                  <a:schemeClr val="tx1"/>
                </a:solidFill>
              </a:defRPr>
            </a:lvl1pPr>
            <a:lvl2pPr marL="377967" indent="0">
              <a:buNone/>
              <a:defRPr sz="1653">
                <a:solidFill>
                  <a:schemeClr val="tx1">
                    <a:tint val="75000"/>
                  </a:schemeClr>
                </a:solidFill>
              </a:defRPr>
            </a:lvl2pPr>
            <a:lvl3pPr marL="755934" indent="0">
              <a:buNone/>
              <a:defRPr sz="1488">
                <a:solidFill>
                  <a:schemeClr val="tx1">
                    <a:tint val="75000"/>
                  </a:schemeClr>
                </a:solidFill>
              </a:defRPr>
            </a:lvl3pPr>
            <a:lvl4pPr marL="1133902" indent="0">
              <a:buNone/>
              <a:defRPr sz="1323">
                <a:solidFill>
                  <a:schemeClr val="tx1">
                    <a:tint val="75000"/>
                  </a:schemeClr>
                </a:solidFill>
              </a:defRPr>
            </a:lvl4pPr>
            <a:lvl5pPr marL="1511869" indent="0">
              <a:buNone/>
              <a:defRPr sz="1323">
                <a:solidFill>
                  <a:schemeClr val="tx1">
                    <a:tint val="75000"/>
                  </a:schemeClr>
                </a:solidFill>
              </a:defRPr>
            </a:lvl5pPr>
            <a:lvl6pPr marL="1889836" indent="0">
              <a:buNone/>
              <a:defRPr sz="1323">
                <a:solidFill>
                  <a:schemeClr val="tx1">
                    <a:tint val="75000"/>
                  </a:schemeClr>
                </a:solidFill>
              </a:defRPr>
            </a:lvl6pPr>
            <a:lvl7pPr marL="2267803" indent="0">
              <a:buNone/>
              <a:defRPr sz="1323">
                <a:solidFill>
                  <a:schemeClr val="tx1">
                    <a:tint val="75000"/>
                  </a:schemeClr>
                </a:solidFill>
              </a:defRPr>
            </a:lvl7pPr>
            <a:lvl8pPr marL="2645771" indent="0">
              <a:buNone/>
              <a:defRPr sz="1323">
                <a:solidFill>
                  <a:schemeClr val="tx1">
                    <a:tint val="75000"/>
                  </a:schemeClr>
                </a:solidFill>
              </a:defRPr>
            </a:lvl8pPr>
            <a:lvl9pPr marL="3023738" indent="0">
              <a:buNone/>
              <a:defRPr sz="132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8F0E6D3-7C06-4C2C-AB85-F25A2FB27403}" type="datetimeFigureOut">
              <a:rPr lang="en-IN" smtClean="0"/>
              <a:t>07-12-2022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91BD3C-B620-40F8-9791-961B1F2F4726}" type="slidenum">
              <a:rPr lang="en-IN" smtClean="0"/>
              <a:t>‹#›</a:t>
            </a:fld>
            <a:endParaRPr lang="en-IN"/>
          </a:p>
        </p:txBody>
      </p:sp>
    </p:spTree>
    <p:extLst>
      <p:ext uri="{BB962C8B-B14F-4D97-AF65-F5344CB8AC3E}">
        <p14:creationId xmlns:p14="http://schemas.microsoft.com/office/powerpoint/2010/main" val="26261258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19728" y="2846200"/>
            <a:ext cx="3212862" cy="67838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27085" y="2846200"/>
            <a:ext cx="3212862" cy="67838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8F0E6D3-7C06-4C2C-AB85-F25A2FB27403}" type="datetimeFigureOut">
              <a:rPr lang="en-IN" smtClean="0"/>
              <a:t>07-12-2022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091BD3C-B620-40F8-9791-961B1F2F4726}" type="slidenum">
              <a:rPr lang="en-IN" smtClean="0"/>
              <a:t>‹#›</a:t>
            </a:fld>
            <a:endParaRPr lang="en-IN"/>
          </a:p>
        </p:txBody>
      </p:sp>
    </p:spTree>
    <p:extLst>
      <p:ext uri="{BB962C8B-B14F-4D97-AF65-F5344CB8AC3E}">
        <p14:creationId xmlns:p14="http://schemas.microsoft.com/office/powerpoint/2010/main" val="2456655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20712" y="569242"/>
            <a:ext cx="6520220" cy="2066590"/>
          </a:xfrm>
        </p:spPr>
        <p:txBody>
          <a:bodyPr/>
          <a:lstStyle/>
          <a:p>
            <a:r>
              <a:rPr lang="en-US"/>
              <a:t>Click to edit Master title style</a:t>
            </a:r>
            <a:endParaRPr lang="en-US" dirty="0"/>
          </a:p>
        </p:txBody>
      </p:sp>
      <p:sp>
        <p:nvSpPr>
          <p:cNvPr id="3" name="Text Placeholder 2"/>
          <p:cNvSpPr>
            <a:spLocks noGrp="1"/>
          </p:cNvSpPr>
          <p:nvPr>
            <p:ph type="body" idx="1"/>
          </p:nvPr>
        </p:nvSpPr>
        <p:spPr>
          <a:xfrm>
            <a:off x="520713" y="2620980"/>
            <a:ext cx="3198096" cy="1284502"/>
          </a:xfrm>
        </p:spPr>
        <p:txBody>
          <a:bodyPr anchor="b"/>
          <a:lstStyle>
            <a:lvl1pPr marL="0" indent="0">
              <a:buNone/>
              <a:defRPr sz="1984" b="1"/>
            </a:lvl1pPr>
            <a:lvl2pPr marL="377967" indent="0">
              <a:buNone/>
              <a:defRPr sz="1653" b="1"/>
            </a:lvl2pPr>
            <a:lvl3pPr marL="755934" indent="0">
              <a:buNone/>
              <a:defRPr sz="1488" b="1"/>
            </a:lvl3pPr>
            <a:lvl4pPr marL="1133902" indent="0">
              <a:buNone/>
              <a:defRPr sz="1323" b="1"/>
            </a:lvl4pPr>
            <a:lvl5pPr marL="1511869" indent="0">
              <a:buNone/>
              <a:defRPr sz="1323" b="1"/>
            </a:lvl5pPr>
            <a:lvl6pPr marL="1889836" indent="0">
              <a:buNone/>
              <a:defRPr sz="1323" b="1"/>
            </a:lvl6pPr>
            <a:lvl7pPr marL="2267803" indent="0">
              <a:buNone/>
              <a:defRPr sz="1323" b="1"/>
            </a:lvl7pPr>
            <a:lvl8pPr marL="2645771" indent="0">
              <a:buNone/>
              <a:defRPr sz="1323" b="1"/>
            </a:lvl8pPr>
            <a:lvl9pPr marL="3023738" indent="0">
              <a:buNone/>
              <a:defRPr sz="1323" b="1"/>
            </a:lvl9pPr>
          </a:lstStyle>
          <a:p>
            <a:pPr lvl="0"/>
            <a:r>
              <a:rPr lang="en-US"/>
              <a:t>Click to edit Master text styles</a:t>
            </a:r>
          </a:p>
        </p:txBody>
      </p:sp>
      <p:sp>
        <p:nvSpPr>
          <p:cNvPr id="4" name="Content Placeholder 3"/>
          <p:cNvSpPr>
            <a:spLocks noGrp="1"/>
          </p:cNvSpPr>
          <p:nvPr>
            <p:ph sz="half" idx="2"/>
          </p:nvPr>
        </p:nvSpPr>
        <p:spPr>
          <a:xfrm>
            <a:off x="520713" y="3905482"/>
            <a:ext cx="3198096" cy="57443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27086" y="2620980"/>
            <a:ext cx="3213847" cy="1284502"/>
          </a:xfrm>
        </p:spPr>
        <p:txBody>
          <a:bodyPr anchor="b"/>
          <a:lstStyle>
            <a:lvl1pPr marL="0" indent="0">
              <a:buNone/>
              <a:defRPr sz="1984" b="1"/>
            </a:lvl1pPr>
            <a:lvl2pPr marL="377967" indent="0">
              <a:buNone/>
              <a:defRPr sz="1653" b="1"/>
            </a:lvl2pPr>
            <a:lvl3pPr marL="755934" indent="0">
              <a:buNone/>
              <a:defRPr sz="1488" b="1"/>
            </a:lvl3pPr>
            <a:lvl4pPr marL="1133902" indent="0">
              <a:buNone/>
              <a:defRPr sz="1323" b="1"/>
            </a:lvl4pPr>
            <a:lvl5pPr marL="1511869" indent="0">
              <a:buNone/>
              <a:defRPr sz="1323" b="1"/>
            </a:lvl5pPr>
            <a:lvl6pPr marL="1889836" indent="0">
              <a:buNone/>
              <a:defRPr sz="1323" b="1"/>
            </a:lvl6pPr>
            <a:lvl7pPr marL="2267803" indent="0">
              <a:buNone/>
              <a:defRPr sz="1323" b="1"/>
            </a:lvl7pPr>
            <a:lvl8pPr marL="2645771" indent="0">
              <a:buNone/>
              <a:defRPr sz="1323" b="1"/>
            </a:lvl8pPr>
            <a:lvl9pPr marL="3023738" indent="0">
              <a:buNone/>
              <a:defRPr sz="1323" b="1"/>
            </a:lvl9pPr>
          </a:lstStyle>
          <a:p>
            <a:pPr lvl="0"/>
            <a:r>
              <a:rPr lang="en-US"/>
              <a:t>Click to edit Master text styles</a:t>
            </a:r>
          </a:p>
        </p:txBody>
      </p:sp>
      <p:sp>
        <p:nvSpPr>
          <p:cNvPr id="6" name="Content Placeholder 5"/>
          <p:cNvSpPr>
            <a:spLocks noGrp="1"/>
          </p:cNvSpPr>
          <p:nvPr>
            <p:ph sz="quarter" idx="4"/>
          </p:nvPr>
        </p:nvSpPr>
        <p:spPr>
          <a:xfrm>
            <a:off x="3827086" y="3905482"/>
            <a:ext cx="3213847" cy="57443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8F0E6D3-7C06-4C2C-AB85-F25A2FB27403}" type="datetimeFigureOut">
              <a:rPr lang="en-IN" smtClean="0"/>
              <a:t>07-12-2022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091BD3C-B620-40F8-9791-961B1F2F4726}" type="slidenum">
              <a:rPr lang="en-IN" smtClean="0"/>
              <a:t>‹#›</a:t>
            </a:fld>
            <a:endParaRPr lang="en-IN"/>
          </a:p>
        </p:txBody>
      </p:sp>
    </p:spTree>
    <p:extLst>
      <p:ext uri="{BB962C8B-B14F-4D97-AF65-F5344CB8AC3E}">
        <p14:creationId xmlns:p14="http://schemas.microsoft.com/office/powerpoint/2010/main" val="30028584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8F0E6D3-7C06-4C2C-AB85-F25A2FB27403}" type="datetimeFigureOut">
              <a:rPr lang="en-IN" smtClean="0"/>
              <a:t>07-12-2022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091BD3C-B620-40F8-9791-961B1F2F4726}" type="slidenum">
              <a:rPr lang="en-IN" smtClean="0"/>
              <a:t>‹#›</a:t>
            </a:fld>
            <a:endParaRPr lang="en-IN"/>
          </a:p>
        </p:txBody>
      </p:sp>
    </p:spTree>
    <p:extLst>
      <p:ext uri="{BB962C8B-B14F-4D97-AF65-F5344CB8AC3E}">
        <p14:creationId xmlns:p14="http://schemas.microsoft.com/office/powerpoint/2010/main" val="29461741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8F0E6D3-7C06-4C2C-AB85-F25A2FB27403}" type="datetimeFigureOut">
              <a:rPr lang="en-IN" smtClean="0"/>
              <a:t>07-12-2022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091BD3C-B620-40F8-9791-961B1F2F4726}" type="slidenum">
              <a:rPr lang="en-IN" smtClean="0"/>
              <a:t>‹#›</a:t>
            </a:fld>
            <a:endParaRPr lang="en-IN"/>
          </a:p>
        </p:txBody>
      </p:sp>
    </p:spTree>
    <p:extLst>
      <p:ext uri="{BB962C8B-B14F-4D97-AF65-F5344CB8AC3E}">
        <p14:creationId xmlns:p14="http://schemas.microsoft.com/office/powerpoint/2010/main" val="41738270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20712" y="712788"/>
            <a:ext cx="2438192" cy="2494756"/>
          </a:xfrm>
        </p:spPr>
        <p:txBody>
          <a:bodyPr anchor="b"/>
          <a:lstStyle>
            <a:lvl1pPr>
              <a:defRPr sz="2645"/>
            </a:lvl1pPr>
          </a:lstStyle>
          <a:p>
            <a:r>
              <a:rPr lang="en-US"/>
              <a:t>Click to edit Master title style</a:t>
            </a:r>
            <a:endParaRPr lang="en-US" dirty="0"/>
          </a:p>
        </p:txBody>
      </p:sp>
      <p:sp>
        <p:nvSpPr>
          <p:cNvPr id="3" name="Content Placeholder 2"/>
          <p:cNvSpPr>
            <a:spLocks noGrp="1"/>
          </p:cNvSpPr>
          <p:nvPr>
            <p:ph idx="1"/>
          </p:nvPr>
        </p:nvSpPr>
        <p:spPr>
          <a:xfrm>
            <a:off x="3213847" y="1539425"/>
            <a:ext cx="3827085" cy="7598117"/>
          </a:xfrm>
        </p:spPr>
        <p:txBody>
          <a:bodyPr/>
          <a:lstStyle>
            <a:lvl1pPr>
              <a:defRPr sz="2645"/>
            </a:lvl1pPr>
            <a:lvl2pPr>
              <a:defRPr sz="2315"/>
            </a:lvl2pPr>
            <a:lvl3pPr>
              <a:defRPr sz="1984"/>
            </a:lvl3pPr>
            <a:lvl4pPr>
              <a:defRPr sz="1653"/>
            </a:lvl4pPr>
            <a:lvl5pPr>
              <a:defRPr sz="1653"/>
            </a:lvl5pPr>
            <a:lvl6pPr>
              <a:defRPr sz="1653"/>
            </a:lvl6pPr>
            <a:lvl7pPr>
              <a:defRPr sz="1653"/>
            </a:lvl7pPr>
            <a:lvl8pPr>
              <a:defRPr sz="1653"/>
            </a:lvl8pPr>
            <a:lvl9pPr>
              <a:defRPr sz="165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20712" y="3207544"/>
            <a:ext cx="2438192" cy="5942372"/>
          </a:xfrm>
        </p:spPr>
        <p:txBody>
          <a:bodyPr/>
          <a:lstStyle>
            <a:lvl1pPr marL="0" indent="0">
              <a:buNone/>
              <a:defRPr sz="1323"/>
            </a:lvl1pPr>
            <a:lvl2pPr marL="377967" indent="0">
              <a:buNone/>
              <a:defRPr sz="1157"/>
            </a:lvl2pPr>
            <a:lvl3pPr marL="755934" indent="0">
              <a:buNone/>
              <a:defRPr sz="992"/>
            </a:lvl3pPr>
            <a:lvl4pPr marL="1133902" indent="0">
              <a:buNone/>
              <a:defRPr sz="827"/>
            </a:lvl4pPr>
            <a:lvl5pPr marL="1511869" indent="0">
              <a:buNone/>
              <a:defRPr sz="827"/>
            </a:lvl5pPr>
            <a:lvl6pPr marL="1889836" indent="0">
              <a:buNone/>
              <a:defRPr sz="827"/>
            </a:lvl6pPr>
            <a:lvl7pPr marL="2267803" indent="0">
              <a:buNone/>
              <a:defRPr sz="827"/>
            </a:lvl7pPr>
            <a:lvl8pPr marL="2645771" indent="0">
              <a:buNone/>
              <a:defRPr sz="827"/>
            </a:lvl8pPr>
            <a:lvl9pPr marL="3023738" indent="0">
              <a:buNone/>
              <a:defRPr sz="827"/>
            </a:lvl9pPr>
          </a:lstStyle>
          <a:p>
            <a:pPr lvl="0"/>
            <a:r>
              <a:rPr lang="en-US"/>
              <a:t>Click to edit Master text styles</a:t>
            </a:r>
          </a:p>
        </p:txBody>
      </p:sp>
      <p:sp>
        <p:nvSpPr>
          <p:cNvPr id="5" name="Date Placeholder 4"/>
          <p:cNvSpPr>
            <a:spLocks noGrp="1"/>
          </p:cNvSpPr>
          <p:nvPr>
            <p:ph type="dt" sz="half" idx="10"/>
          </p:nvPr>
        </p:nvSpPr>
        <p:spPr/>
        <p:txBody>
          <a:bodyPr/>
          <a:lstStyle/>
          <a:p>
            <a:fld id="{28F0E6D3-7C06-4C2C-AB85-F25A2FB27403}" type="datetimeFigureOut">
              <a:rPr lang="en-IN" smtClean="0"/>
              <a:t>07-12-2022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091BD3C-B620-40F8-9791-961B1F2F4726}" type="slidenum">
              <a:rPr lang="en-IN" smtClean="0"/>
              <a:t>‹#›</a:t>
            </a:fld>
            <a:endParaRPr lang="en-IN"/>
          </a:p>
        </p:txBody>
      </p:sp>
    </p:spTree>
    <p:extLst>
      <p:ext uri="{BB962C8B-B14F-4D97-AF65-F5344CB8AC3E}">
        <p14:creationId xmlns:p14="http://schemas.microsoft.com/office/powerpoint/2010/main" val="12785605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20712" y="712788"/>
            <a:ext cx="2438192" cy="2494756"/>
          </a:xfrm>
        </p:spPr>
        <p:txBody>
          <a:bodyPr anchor="b"/>
          <a:lstStyle>
            <a:lvl1pPr>
              <a:defRPr sz="2645"/>
            </a:lvl1pPr>
          </a:lstStyle>
          <a:p>
            <a:r>
              <a:rPr lang="en-US"/>
              <a:t>Click to edit Master title style</a:t>
            </a:r>
            <a:endParaRPr lang="en-US" dirty="0"/>
          </a:p>
        </p:txBody>
      </p:sp>
      <p:sp>
        <p:nvSpPr>
          <p:cNvPr id="3" name="Picture Placeholder 2"/>
          <p:cNvSpPr>
            <a:spLocks noGrp="1" noChangeAspect="1"/>
          </p:cNvSpPr>
          <p:nvPr>
            <p:ph type="pic" idx="1"/>
          </p:nvPr>
        </p:nvSpPr>
        <p:spPr>
          <a:xfrm>
            <a:off x="3213847" y="1539425"/>
            <a:ext cx="3827085" cy="7598117"/>
          </a:xfrm>
        </p:spPr>
        <p:txBody>
          <a:bodyPr anchor="t"/>
          <a:lstStyle>
            <a:lvl1pPr marL="0" indent="0">
              <a:buNone/>
              <a:defRPr sz="2645"/>
            </a:lvl1pPr>
            <a:lvl2pPr marL="377967" indent="0">
              <a:buNone/>
              <a:defRPr sz="2315"/>
            </a:lvl2pPr>
            <a:lvl3pPr marL="755934" indent="0">
              <a:buNone/>
              <a:defRPr sz="1984"/>
            </a:lvl3pPr>
            <a:lvl4pPr marL="1133902" indent="0">
              <a:buNone/>
              <a:defRPr sz="1653"/>
            </a:lvl4pPr>
            <a:lvl5pPr marL="1511869" indent="0">
              <a:buNone/>
              <a:defRPr sz="1653"/>
            </a:lvl5pPr>
            <a:lvl6pPr marL="1889836" indent="0">
              <a:buNone/>
              <a:defRPr sz="1653"/>
            </a:lvl6pPr>
            <a:lvl7pPr marL="2267803" indent="0">
              <a:buNone/>
              <a:defRPr sz="1653"/>
            </a:lvl7pPr>
            <a:lvl8pPr marL="2645771" indent="0">
              <a:buNone/>
              <a:defRPr sz="1653"/>
            </a:lvl8pPr>
            <a:lvl9pPr marL="3023738" indent="0">
              <a:buNone/>
              <a:defRPr sz="1653"/>
            </a:lvl9pPr>
          </a:lstStyle>
          <a:p>
            <a:r>
              <a:rPr lang="en-US"/>
              <a:t>Click icon to add picture</a:t>
            </a:r>
            <a:endParaRPr lang="en-US" dirty="0"/>
          </a:p>
        </p:txBody>
      </p:sp>
      <p:sp>
        <p:nvSpPr>
          <p:cNvPr id="4" name="Text Placeholder 3"/>
          <p:cNvSpPr>
            <a:spLocks noGrp="1"/>
          </p:cNvSpPr>
          <p:nvPr>
            <p:ph type="body" sz="half" idx="2"/>
          </p:nvPr>
        </p:nvSpPr>
        <p:spPr>
          <a:xfrm>
            <a:off x="520712" y="3207544"/>
            <a:ext cx="2438192" cy="5942372"/>
          </a:xfrm>
        </p:spPr>
        <p:txBody>
          <a:bodyPr/>
          <a:lstStyle>
            <a:lvl1pPr marL="0" indent="0">
              <a:buNone/>
              <a:defRPr sz="1323"/>
            </a:lvl1pPr>
            <a:lvl2pPr marL="377967" indent="0">
              <a:buNone/>
              <a:defRPr sz="1157"/>
            </a:lvl2pPr>
            <a:lvl3pPr marL="755934" indent="0">
              <a:buNone/>
              <a:defRPr sz="992"/>
            </a:lvl3pPr>
            <a:lvl4pPr marL="1133902" indent="0">
              <a:buNone/>
              <a:defRPr sz="827"/>
            </a:lvl4pPr>
            <a:lvl5pPr marL="1511869" indent="0">
              <a:buNone/>
              <a:defRPr sz="827"/>
            </a:lvl5pPr>
            <a:lvl6pPr marL="1889836" indent="0">
              <a:buNone/>
              <a:defRPr sz="827"/>
            </a:lvl6pPr>
            <a:lvl7pPr marL="2267803" indent="0">
              <a:buNone/>
              <a:defRPr sz="827"/>
            </a:lvl7pPr>
            <a:lvl8pPr marL="2645771" indent="0">
              <a:buNone/>
              <a:defRPr sz="827"/>
            </a:lvl8pPr>
            <a:lvl9pPr marL="3023738" indent="0">
              <a:buNone/>
              <a:defRPr sz="827"/>
            </a:lvl9pPr>
          </a:lstStyle>
          <a:p>
            <a:pPr lvl="0"/>
            <a:r>
              <a:rPr lang="en-US"/>
              <a:t>Click to edit Master text styles</a:t>
            </a:r>
          </a:p>
        </p:txBody>
      </p:sp>
      <p:sp>
        <p:nvSpPr>
          <p:cNvPr id="5" name="Date Placeholder 4"/>
          <p:cNvSpPr>
            <a:spLocks noGrp="1"/>
          </p:cNvSpPr>
          <p:nvPr>
            <p:ph type="dt" sz="half" idx="10"/>
          </p:nvPr>
        </p:nvSpPr>
        <p:spPr/>
        <p:txBody>
          <a:bodyPr/>
          <a:lstStyle/>
          <a:p>
            <a:fld id="{28F0E6D3-7C06-4C2C-AB85-F25A2FB27403}" type="datetimeFigureOut">
              <a:rPr lang="en-IN" smtClean="0"/>
              <a:t>07-12-2022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091BD3C-B620-40F8-9791-961B1F2F4726}" type="slidenum">
              <a:rPr lang="en-IN" smtClean="0"/>
              <a:t>‹#›</a:t>
            </a:fld>
            <a:endParaRPr lang="en-IN"/>
          </a:p>
        </p:txBody>
      </p:sp>
    </p:spTree>
    <p:extLst>
      <p:ext uri="{BB962C8B-B14F-4D97-AF65-F5344CB8AC3E}">
        <p14:creationId xmlns:p14="http://schemas.microsoft.com/office/powerpoint/2010/main" val="15639013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728" y="569242"/>
            <a:ext cx="6520220" cy="206659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19728" y="2846200"/>
            <a:ext cx="6520220" cy="678385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19728" y="9909729"/>
            <a:ext cx="1700927" cy="569240"/>
          </a:xfrm>
          <a:prstGeom prst="rect">
            <a:avLst/>
          </a:prstGeom>
        </p:spPr>
        <p:txBody>
          <a:bodyPr vert="horz" lIns="91440" tIns="45720" rIns="91440" bIns="45720" rtlCol="0" anchor="ctr"/>
          <a:lstStyle>
            <a:lvl1pPr algn="l">
              <a:defRPr sz="992">
                <a:solidFill>
                  <a:schemeClr val="tx1">
                    <a:tint val="75000"/>
                  </a:schemeClr>
                </a:solidFill>
              </a:defRPr>
            </a:lvl1pPr>
          </a:lstStyle>
          <a:p>
            <a:fld id="{28F0E6D3-7C06-4C2C-AB85-F25A2FB27403}" type="datetimeFigureOut">
              <a:rPr lang="en-IN" smtClean="0"/>
              <a:t>07-12-2022</a:t>
            </a:fld>
            <a:endParaRPr lang="en-IN"/>
          </a:p>
        </p:txBody>
      </p:sp>
      <p:sp>
        <p:nvSpPr>
          <p:cNvPr id="5" name="Footer Placeholder 4"/>
          <p:cNvSpPr>
            <a:spLocks noGrp="1"/>
          </p:cNvSpPr>
          <p:nvPr>
            <p:ph type="ftr" sz="quarter" idx="3"/>
          </p:nvPr>
        </p:nvSpPr>
        <p:spPr>
          <a:xfrm>
            <a:off x="2504143" y="9909729"/>
            <a:ext cx="2551390" cy="569240"/>
          </a:xfrm>
          <a:prstGeom prst="rect">
            <a:avLst/>
          </a:prstGeom>
        </p:spPr>
        <p:txBody>
          <a:bodyPr vert="horz" lIns="91440" tIns="45720" rIns="91440" bIns="45720" rtlCol="0" anchor="ctr"/>
          <a:lstStyle>
            <a:lvl1pPr algn="ctr">
              <a:defRPr sz="992">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5339020" y="9909729"/>
            <a:ext cx="1700927" cy="569240"/>
          </a:xfrm>
          <a:prstGeom prst="rect">
            <a:avLst/>
          </a:prstGeom>
        </p:spPr>
        <p:txBody>
          <a:bodyPr vert="horz" lIns="91440" tIns="45720" rIns="91440" bIns="45720" rtlCol="0" anchor="ctr"/>
          <a:lstStyle>
            <a:lvl1pPr algn="r">
              <a:defRPr sz="992">
                <a:solidFill>
                  <a:schemeClr val="tx1">
                    <a:tint val="75000"/>
                  </a:schemeClr>
                </a:solidFill>
              </a:defRPr>
            </a:lvl1pPr>
          </a:lstStyle>
          <a:p>
            <a:fld id="{E091BD3C-B620-40F8-9791-961B1F2F4726}" type="slidenum">
              <a:rPr lang="en-IN" smtClean="0"/>
              <a:t>‹#›</a:t>
            </a:fld>
            <a:endParaRPr lang="en-IN"/>
          </a:p>
        </p:txBody>
      </p:sp>
    </p:spTree>
    <p:extLst>
      <p:ext uri="{BB962C8B-B14F-4D97-AF65-F5344CB8AC3E}">
        <p14:creationId xmlns:p14="http://schemas.microsoft.com/office/powerpoint/2010/main" val="424012080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755934" rtl="0" eaLnBrk="1" latinLnBrk="0" hangingPunct="1">
        <a:lnSpc>
          <a:spcPct val="90000"/>
        </a:lnSpc>
        <a:spcBef>
          <a:spcPct val="0"/>
        </a:spcBef>
        <a:buNone/>
        <a:defRPr sz="3637" kern="1200">
          <a:solidFill>
            <a:schemeClr val="tx1"/>
          </a:solidFill>
          <a:latin typeface="+mj-lt"/>
          <a:ea typeface="+mj-ea"/>
          <a:cs typeface="+mj-cs"/>
        </a:defRPr>
      </a:lvl1pPr>
    </p:titleStyle>
    <p:body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p:bodyStyle>
    <p:otherStyle>
      <a:defPPr>
        <a:defRPr lang="en-US"/>
      </a:defPPr>
      <a:lvl1pPr marL="0" algn="l" defTabSz="755934" rtl="0" eaLnBrk="1" latinLnBrk="0" hangingPunct="1">
        <a:defRPr sz="1488" kern="1200">
          <a:solidFill>
            <a:schemeClr val="tx1"/>
          </a:solidFill>
          <a:latin typeface="+mn-lt"/>
          <a:ea typeface="+mn-ea"/>
          <a:cs typeface="+mn-cs"/>
        </a:defRPr>
      </a:lvl1pPr>
      <a:lvl2pPr marL="377967" algn="l" defTabSz="755934" rtl="0" eaLnBrk="1" latinLnBrk="0" hangingPunct="1">
        <a:defRPr sz="1488" kern="1200">
          <a:solidFill>
            <a:schemeClr val="tx1"/>
          </a:solidFill>
          <a:latin typeface="+mn-lt"/>
          <a:ea typeface="+mn-ea"/>
          <a:cs typeface="+mn-cs"/>
        </a:defRPr>
      </a:lvl2pPr>
      <a:lvl3pPr marL="755934" algn="l" defTabSz="755934" rtl="0" eaLnBrk="1" latinLnBrk="0" hangingPunct="1">
        <a:defRPr sz="1488" kern="1200">
          <a:solidFill>
            <a:schemeClr val="tx1"/>
          </a:solidFill>
          <a:latin typeface="+mn-lt"/>
          <a:ea typeface="+mn-ea"/>
          <a:cs typeface="+mn-cs"/>
        </a:defRPr>
      </a:lvl3pPr>
      <a:lvl4pPr marL="1133902" algn="l" defTabSz="755934" rtl="0" eaLnBrk="1" latinLnBrk="0" hangingPunct="1">
        <a:defRPr sz="1488" kern="1200">
          <a:solidFill>
            <a:schemeClr val="tx1"/>
          </a:solidFill>
          <a:latin typeface="+mn-lt"/>
          <a:ea typeface="+mn-ea"/>
          <a:cs typeface="+mn-cs"/>
        </a:defRPr>
      </a:lvl4pPr>
      <a:lvl5pPr marL="1511869" algn="l" defTabSz="755934" rtl="0" eaLnBrk="1" latinLnBrk="0" hangingPunct="1">
        <a:defRPr sz="1488" kern="1200">
          <a:solidFill>
            <a:schemeClr val="tx1"/>
          </a:solidFill>
          <a:latin typeface="+mn-lt"/>
          <a:ea typeface="+mn-ea"/>
          <a:cs typeface="+mn-cs"/>
        </a:defRPr>
      </a:lvl5pPr>
      <a:lvl6pPr marL="1889836" algn="l" defTabSz="755934" rtl="0" eaLnBrk="1" latinLnBrk="0" hangingPunct="1">
        <a:defRPr sz="1488" kern="1200">
          <a:solidFill>
            <a:schemeClr val="tx1"/>
          </a:solidFill>
          <a:latin typeface="+mn-lt"/>
          <a:ea typeface="+mn-ea"/>
          <a:cs typeface="+mn-cs"/>
        </a:defRPr>
      </a:lvl6pPr>
      <a:lvl7pPr marL="2267803" algn="l" defTabSz="755934" rtl="0" eaLnBrk="1" latinLnBrk="0" hangingPunct="1">
        <a:defRPr sz="1488" kern="1200">
          <a:solidFill>
            <a:schemeClr val="tx1"/>
          </a:solidFill>
          <a:latin typeface="+mn-lt"/>
          <a:ea typeface="+mn-ea"/>
          <a:cs typeface="+mn-cs"/>
        </a:defRPr>
      </a:lvl7pPr>
      <a:lvl8pPr marL="2645771" algn="l" defTabSz="755934" rtl="0" eaLnBrk="1" latinLnBrk="0" hangingPunct="1">
        <a:defRPr sz="1488" kern="1200">
          <a:solidFill>
            <a:schemeClr val="tx1"/>
          </a:solidFill>
          <a:latin typeface="+mn-lt"/>
          <a:ea typeface="+mn-ea"/>
          <a:cs typeface="+mn-cs"/>
        </a:defRPr>
      </a:lvl8pPr>
      <a:lvl9pPr marL="3023738" algn="l" defTabSz="755934" rtl="0" eaLnBrk="1" latinLnBrk="0" hangingPunct="1">
        <a:defRPr sz="148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testmyloan.ai/" TargetMode="External"/><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hyperlink" Target="mailto:xsell@finqy.ai" TargetMode="External"/><Relationship Id="rId4" Type="http://schemas.openxmlformats.org/officeDocument/2006/relationships/hyperlink" Target="https://testmypolicy.com/"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mailto:xsell@finqy.ai"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Box 29">
            <a:extLst>
              <a:ext uri="{FF2B5EF4-FFF2-40B4-BE49-F238E27FC236}">
                <a16:creationId xmlns:a16="http://schemas.microsoft.com/office/drawing/2014/main" id="{98D20337-76D4-BE13-F7F8-D5A288F59185}"/>
              </a:ext>
            </a:extLst>
          </p:cNvPr>
          <p:cNvSpPr txBox="1"/>
          <p:nvPr/>
        </p:nvSpPr>
        <p:spPr>
          <a:xfrm>
            <a:off x="3694024" y="175571"/>
            <a:ext cx="3707745" cy="400110"/>
          </a:xfrm>
          <a:prstGeom prst="rect">
            <a:avLst/>
          </a:prstGeom>
          <a:noFill/>
        </p:spPr>
        <p:txBody>
          <a:bodyPr wrap="square" rtlCol="0">
            <a:spAutoFit/>
          </a:bodyPr>
          <a:lstStyle/>
          <a:p>
            <a:pPr algn="r"/>
            <a:r>
              <a:rPr lang="en-IN" sz="2000" dirty="0">
                <a:latin typeface="Times New Roman" panose="02020603050405020304" pitchFamily="18" charset="0"/>
                <a:cs typeface="Times New Roman" panose="02020603050405020304" pitchFamily="18" charset="0"/>
              </a:rPr>
              <a:t>CREDIT ANALYSIS REPORT</a:t>
            </a:r>
          </a:p>
        </p:txBody>
      </p:sp>
      <p:pic>
        <p:nvPicPr>
          <p:cNvPr id="33" name="Picture 32" descr="Logo&#10;&#10;Description automatically generated">
            <a:extLst>
              <a:ext uri="{FF2B5EF4-FFF2-40B4-BE49-F238E27FC236}">
                <a16:creationId xmlns:a16="http://schemas.microsoft.com/office/drawing/2014/main" id="{512ABC85-0ECB-5B34-3202-4307F95C48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9471" y="261827"/>
            <a:ext cx="1445045" cy="463759"/>
          </a:xfrm>
          <a:prstGeom prst="rect">
            <a:avLst/>
          </a:prstGeom>
        </p:spPr>
      </p:pic>
      <p:sp>
        <p:nvSpPr>
          <p:cNvPr id="35" name="Rectangle 34">
            <a:extLst>
              <a:ext uri="{FF2B5EF4-FFF2-40B4-BE49-F238E27FC236}">
                <a16:creationId xmlns:a16="http://schemas.microsoft.com/office/drawing/2014/main" id="{83F9D8E8-4BA4-83FF-F313-A0507AB67702}"/>
              </a:ext>
            </a:extLst>
          </p:cNvPr>
          <p:cNvSpPr/>
          <p:nvPr/>
        </p:nvSpPr>
        <p:spPr>
          <a:xfrm>
            <a:off x="68353" y="901288"/>
            <a:ext cx="7383342" cy="9529113"/>
          </a:xfrm>
          <a:prstGeom prst="rect">
            <a:avLst/>
          </a:prstGeom>
          <a:solidFill>
            <a:srgbClr val="F0F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nvGrpSpPr>
          <p:cNvPr id="44" name="Group 43">
            <a:extLst>
              <a:ext uri="{FF2B5EF4-FFF2-40B4-BE49-F238E27FC236}">
                <a16:creationId xmlns:a16="http://schemas.microsoft.com/office/drawing/2014/main" id="{0309AFD2-60C7-F5FC-DDE0-6F08A08379EC}"/>
              </a:ext>
            </a:extLst>
          </p:cNvPr>
          <p:cNvGrpSpPr/>
          <p:nvPr/>
        </p:nvGrpSpPr>
        <p:grpSpPr>
          <a:xfrm>
            <a:off x="365884" y="1219028"/>
            <a:ext cx="6827905" cy="344966"/>
            <a:chOff x="365884" y="1106014"/>
            <a:chExt cx="6827905" cy="344966"/>
          </a:xfrm>
        </p:grpSpPr>
        <p:sp>
          <p:nvSpPr>
            <p:cNvPr id="38" name="object 13">
              <a:extLst>
                <a:ext uri="{FF2B5EF4-FFF2-40B4-BE49-F238E27FC236}">
                  <a16:creationId xmlns:a16="http://schemas.microsoft.com/office/drawing/2014/main" id="{D2F8A673-987A-E35C-1DB8-FD88FBBE39EB}"/>
                </a:ext>
              </a:extLst>
            </p:cNvPr>
            <p:cNvSpPr txBox="1"/>
            <p:nvPr/>
          </p:nvSpPr>
          <p:spPr>
            <a:xfrm>
              <a:off x="365884" y="1106014"/>
              <a:ext cx="6827905" cy="344966"/>
            </a:xfrm>
            <a:prstGeom prst="rect">
              <a:avLst/>
            </a:prstGeom>
            <a:solidFill>
              <a:srgbClr val="8E8E8E"/>
            </a:solidFill>
          </p:spPr>
          <p:txBody>
            <a:bodyPr vert="horz" wrap="square" lIns="0" tIns="135890" rIns="0" bIns="0" rtlCol="0">
              <a:spAutoFit/>
            </a:bodyPr>
            <a:lstStyle/>
            <a:p>
              <a:pPr algn="ctr">
                <a:lnSpc>
                  <a:spcPct val="100000"/>
                </a:lnSpc>
                <a:spcBef>
                  <a:spcPts val="1070"/>
                </a:spcBef>
              </a:pPr>
              <a:endParaRPr lang="en-IN" sz="1350" dirty="0">
                <a:latin typeface="Roboto"/>
                <a:cs typeface="Arial" panose="020B0604020202020204" pitchFamily="34" charset="0"/>
              </a:endParaRPr>
            </a:p>
          </p:txBody>
        </p:sp>
        <p:sp>
          <p:nvSpPr>
            <p:cNvPr id="40" name="TextBox 39">
              <a:extLst>
                <a:ext uri="{FF2B5EF4-FFF2-40B4-BE49-F238E27FC236}">
                  <a16:creationId xmlns:a16="http://schemas.microsoft.com/office/drawing/2014/main" id="{80A6D910-3F7E-9335-57DB-53227D476B8F}"/>
                </a:ext>
              </a:extLst>
            </p:cNvPr>
            <p:cNvSpPr txBox="1"/>
            <p:nvPr/>
          </p:nvSpPr>
          <p:spPr>
            <a:xfrm>
              <a:off x="850007" y="1129870"/>
              <a:ext cx="5859660" cy="300082"/>
            </a:xfrm>
            <a:prstGeom prst="rect">
              <a:avLst/>
            </a:prstGeom>
            <a:noFill/>
          </p:spPr>
          <p:txBody>
            <a:bodyPr wrap="square">
              <a:spAutoFit/>
            </a:bodyPr>
            <a:lstStyle/>
            <a:p>
              <a:pPr algn="ctr">
                <a:lnSpc>
                  <a:spcPct val="100000"/>
                </a:lnSpc>
                <a:spcBef>
                  <a:spcPts val="1070"/>
                </a:spcBef>
              </a:pPr>
              <a:r>
                <a:rPr lang="en-IN" sz="1350" b="1" spc="5" dirty="0">
                  <a:solidFill>
                    <a:srgbClr val="FFFFFF"/>
                  </a:solidFill>
                  <a:latin typeface="Roboto"/>
                  <a:cs typeface="Arial" panose="020B0604020202020204" pitchFamily="34" charset="0"/>
                </a:rPr>
                <a:t>CURRENT LIABILITIES</a:t>
              </a:r>
              <a:endParaRPr lang="en-IN" sz="1350" dirty="0">
                <a:latin typeface="Roboto"/>
                <a:cs typeface="Arial" panose="020B0604020202020204" pitchFamily="34" charset="0"/>
              </a:endParaRPr>
            </a:p>
          </p:txBody>
        </p:sp>
      </p:grpSp>
      <p:graphicFrame>
        <p:nvGraphicFramePr>
          <p:cNvPr id="41" name="Table 11">
            <a:extLst>
              <a:ext uri="{FF2B5EF4-FFF2-40B4-BE49-F238E27FC236}">
                <a16:creationId xmlns:a16="http://schemas.microsoft.com/office/drawing/2014/main" id="{61CFA11B-3973-359D-A5C1-BFB6FF6DFCA1}"/>
              </a:ext>
            </a:extLst>
          </p:cNvPr>
          <p:cNvGraphicFramePr>
            <a:graphicFrameLocks noGrp="1"/>
          </p:cNvGraphicFramePr>
          <p:nvPr>
            <p:extLst>
              <p:ext uri="{D42A27DB-BD31-4B8C-83A1-F6EECF244321}">
                <p14:modId xmlns:p14="http://schemas.microsoft.com/office/powerpoint/2010/main" val="687043935"/>
              </p:ext>
            </p:extLst>
          </p:nvPr>
        </p:nvGraphicFramePr>
        <p:xfrm>
          <a:off x="446085" y="1631824"/>
          <a:ext cx="6662423" cy="2216249"/>
        </p:xfrm>
        <a:graphic>
          <a:graphicData uri="http://schemas.openxmlformats.org/drawingml/2006/table">
            <a:tbl>
              <a:tblPr firstRow="1" bandRow="1">
                <a:tableStyleId>{5C22544A-7EE6-4342-B048-85BDC9FD1C3A}</a:tableStyleId>
              </a:tblPr>
              <a:tblGrid>
                <a:gridCol w="1325880">
                  <a:extLst>
                    <a:ext uri="{9D8B030D-6E8A-4147-A177-3AD203B41FA5}">
                      <a16:colId xmlns:a16="http://schemas.microsoft.com/office/drawing/2014/main" val="1349601511"/>
                    </a:ext>
                  </a:extLst>
                </a:gridCol>
                <a:gridCol w="1336043">
                  <a:extLst>
                    <a:ext uri="{9D8B030D-6E8A-4147-A177-3AD203B41FA5}">
                      <a16:colId xmlns:a16="http://schemas.microsoft.com/office/drawing/2014/main" val="2414152899"/>
                    </a:ext>
                  </a:extLst>
                </a:gridCol>
                <a:gridCol w="1333500">
                  <a:extLst>
                    <a:ext uri="{9D8B030D-6E8A-4147-A177-3AD203B41FA5}">
                      <a16:colId xmlns:a16="http://schemas.microsoft.com/office/drawing/2014/main" val="3092821591"/>
                    </a:ext>
                  </a:extLst>
                </a:gridCol>
                <a:gridCol w="1333500">
                  <a:extLst>
                    <a:ext uri="{9D8B030D-6E8A-4147-A177-3AD203B41FA5}">
                      <a16:colId xmlns:a16="http://schemas.microsoft.com/office/drawing/2014/main" val="2599837747"/>
                    </a:ext>
                  </a:extLst>
                </a:gridCol>
                <a:gridCol w="1333500">
                  <a:extLst>
                    <a:ext uri="{9D8B030D-6E8A-4147-A177-3AD203B41FA5}">
                      <a16:colId xmlns:a16="http://schemas.microsoft.com/office/drawing/2014/main" val="2627804012"/>
                    </a:ext>
                  </a:extLst>
                </a:gridCol>
              </a:tblGrid>
              <a:tr h="585236">
                <a:tc>
                  <a:txBody>
                    <a:bodyPr/>
                    <a:lstStyle/>
                    <a:p>
                      <a:pPr algn="ctr"/>
                      <a:r>
                        <a:rPr lang="en-IN" sz="1100" b="1" dirty="0">
                          <a:solidFill>
                            <a:schemeClr val="bg1"/>
                          </a:solidFill>
                          <a:latin typeface="Roboto" panose="02000000000000000000" pitchFamily="2" charset="0"/>
                          <a:ea typeface="Roboto" panose="02000000000000000000" pitchFamily="2" charset="0"/>
                        </a:rPr>
                        <a:t>Products</a:t>
                      </a:r>
                    </a:p>
                    <a:p>
                      <a:pPr algn="ctr"/>
                      <a:r>
                        <a:rPr lang="en-US" sz="600" b="0" i="0" kern="1200" dirty="0">
                          <a:solidFill>
                            <a:schemeClr val="lt1"/>
                          </a:solidFill>
                          <a:effectLst/>
                          <a:latin typeface="Roboto" panose="02000000000000000000" pitchFamily="2" charset="0"/>
                          <a:ea typeface="Roboto" panose="02000000000000000000" pitchFamily="2" charset="0"/>
                          <a:cs typeface="+mn-cs"/>
                        </a:rPr>
                        <a:t>(sorted with highest interest rate)</a:t>
                      </a:r>
                      <a:endParaRPr lang="en-IN" sz="300" b="1" dirty="0">
                        <a:solidFill>
                          <a:schemeClr val="bg1"/>
                        </a:solidFill>
                        <a:latin typeface="Roboto" panose="02000000000000000000" pitchFamily="2" charset="0"/>
                        <a:ea typeface="Roboto" panose="02000000000000000000" pitchFamily="2" charset="0"/>
                      </a:endParaRPr>
                    </a:p>
                  </a:txBody>
                  <a:tcPr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444444"/>
                    </a:solidFill>
                  </a:tcPr>
                </a:tc>
                <a:tc>
                  <a:txBody>
                    <a:bodyPr/>
                    <a:lstStyle/>
                    <a:p>
                      <a:pPr algn="ctr"/>
                      <a:r>
                        <a:rPr lang="en-IN" sz="1000" dirty="0">
                          <a:solidFill>
                            <a:schemeClr val="bg1"/>
                          </a:solidFill>
                          <a:latin typeface="Roboto" panose="02000000000000000000" pitchFamily="2" charset="0"/>
                          <a:ea typeface="Roboto" panose="02000000000000000000" pitchFamily="2" charset="0"/>
                        </a:rPr>
                        <a:t>Sum of sanction / Credit Limit</a:t>
                      </a:r>
                    </a:p>
                  </a:txBody>
                  <a:tcPr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444444"/>
                    </a:solidFill>
                  </a:tcPr>
                </a:tc>
                <a:tc>
                  <a:txBody>
                    <a:bodyPr/>
                    <a:lstStyle/>
                    <a:p>
                      <a:pPr algn="ctr"/>
                      <a:r>
                        <a:rPr lang="en-IN" sz="1100" dirty="0">
                          <a:solidFill>
                            <a:schemeClr val="bg1"/>
                          </a:solidFill>
                          <a:latin typeface="Roboto" panose="02000000000000000000" pitchFamily="2" charset="0"/>
                          <a:ea typeface="Roboto" panose="02000000000000000000" pitchFamily="2" charset="0"/>
                        </a:rPr>
                        <a:t>Sum of Balance</a:t>
                      </a:r>
                    </a:p>
                  </a:txBody>
                  <a:tcPr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444444"/>
                    </a:solidFill>
                  </a:tcPr>
                </a:tc>
                <a:tc>
                  <a:txBody>
                    <a:bodyPr/>
                    <a:lstStyle/>
                    <a:p>
                      <a:pPr algn="ctr"/>
                      <a:r>
                        <a:rPr lang="en-IN" sz="1100" dirty="0">
                          <a:solidFill>
                            <a:schemeClr val="bg1"/>
                          </a:solidFill>
                          <a:latin typeface="Roboto" panose="02000000000000000000" pitchFamily="2" charset="0"/>
                          <a:ea typeface="Roboto" panose="02000000000000000000" pitchFamily="2" charset="0"/>
                        </a:rPr>
                        <a:t>Sum of EMI</a:t>
                      </a:r>
                    </a:p>
                  </a:txBody>
                  <a:tcPr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444444"/>
                    </a:solidFill>
                  </a:tcPr>
                </a:tc>
                <a:tc>
                  <a:txBody>
                    <a:bodyPr/>
                    <a:lstStyle/>
                    <a:p>
                      <a:pPr algn="ctr"/>
                      <a:r>
                        <a:rPr lang="en-IN" sz="1100" dirty="0">
                          <a:solidFill>
                            <a:schemeClr val="bg1"/>
                          </a:solidFill>
                          <a:latin typeface="Roboto" panose="02000000000000000000" pitchFamily="2" charset="0"/>
                          <a:ea typeface="Roboto" panose="02000000000000000000" pitchFamily="2" charset="0"/>
                        </a:rPr>
                        <a:t>Paid</a:t>
                      </a:r>
                    </a:p>
                  </a:txBody>
                  <a:tcPr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444444"/>
                    </a:solidFill>
                  </a:tcPr>
                </a:tc>
                <a:extLst>
                  <a:ext uri="{0D108BD9-81ED-4DB2-BD59-A6C34878D82A}">
                    <a16:rowId xmlns:a16="http://schemas.microsoft.com/office/drawing/2014/main" val="1095706657"/>
                  </a:ext>
                </a:extLst>
              </a:tr>
              <a:tr h="543671">
                <a:tc>
                  <a:txBody>
                    <a:bodyPr/>
                    <a:lstStyle/>
                    <a:p>
                      <a:pPr algn="ctr" fontAlgn="b"/>
                      <a:r>
                        <a:rPr lang="en-IN" sz="1200" b="0" i="0" u="none" strike="noStrike" dirty="0">
                          <a:solidFill>
                            <a:schemeClr val="bg1"/>
                          </a:solidFill>
                          <a:effectLst/>
                          <a:latin typeface="Calibri" panose="020F0502020204030204" pitchFamily="34" charset="0"/>
                        </a:rPr>
                        <a:t>Credit Card</a:t>
                      </a:r>
                    </a:p>
                  </a:txBody>
                  <a:tcPr marL="9525" marR="9525" marT="9525" marB="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EC1B22"/>
                    </a:solidFill>
                  </a:tcPr>
                </a:tc>
                <a:tc>
                  <a:txBody>
                    <a:bodyPr/>
                    <a:lstStyle/>
                    <a:p>
                      <a:pPr algn="ctr" fontAlgn="b"/>
                      <a:endParaRPr lang="en-IN" sz="1200" b="0" i="0" u="none" strike="noStrike" dirty="0">
                        <a:solidFill>
                          <a:srgbClr val="000000"/>
                        </a:solidFill>
                        <a:effectLst/>
                        <a:latin typeface="Calibri" panose="020F0502020204030204" pitchFamily="34" charset="0"/>
                      </a:endParaRP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200" b="0" i="0" u="none" strike="noStrike" dirty="0">
                          <a:solidFill>
                            <a:srgbClr val="000000"/>
                          </a:solidFill>
                          <a:effectLst/>
                          <a:latin typeface="Calibri" panose="020F0502020204030204" pitchFamily="34" charset="0"/>
                        </a:rPr>
                        <a:t>36062</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200" b="0" i="0" u="none" strike="noStrike" dirty="0">
                          <a:solidFill>
                            <a:srgbClr val="000000"/>
                          </a:solidFill>
                          <a:effectLst/>
                          <a:latin typeface="Calibri" panose="020F0502020204030204" pitchFamily="34" charset="0"/>
                        </a:rPr>
                        <a:t>1803.1</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200" b="0" i="0" u="none" strike="noStrike" dirty="0">
                          <a:solidFill>
                            <a:srgbClr val="000000"/>
                          </a:solidFill>
                          <a:effectLst/>
                          <a:latin typeface="Calibri" panose="020F0502020204030204" pitchFamily="34" charset="0"/>
                        </a:rPr>
                        <a:t>0</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4215058729"/>
                  </a:ext>
                </a:extLst>
              </a:tr>
              <a:tr h="543671">
                <a:tc>
                  <a:txBody>
                    <a:bodyPr/>
                    <a:lstStyle/>
                    <a:p>
                      <a:pPr algn="ctr" fontAlgn="b"/>
                      <a:r>
                        <a:rPr lang="en-IN" sz="1200" b="0" i="0" u="none" strike="noStrike" dirty="0">
                          <a:solidFill>
                            <a:schemeClr val="bg1"/>
                          </a:solidFill>
                          <a:effectLst/>
                          <a:latin typeface="Calibri" panose="020F0502020204030204" pitchFamily="34" charset="0"/>
                        </a:rPr>
                        <a:t>Other Loan</a:t>
                      </a:r>
                    </a:p>
                  </a:txBody>
                  <a:tcPr marL="9525" marR="9525" marT="9525" marB="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EC1B22"/>
                    </a:solidFill>
                  </a:tcPr>
                </a:tc>
                <a:tc>
                  <a:txBody>
                    <a:bodyPr/>
                    <a:lstStyle/>
                    <a:p>
                      <a:pPr algn="ctr" fontAlgn="b"/>
                      <a:r>
                        <a:rPr lang="en-IN" sz="1200" b="0" i="0" u="none" strike="noStrike">
                          <a:solidFill>
                            <a:srgbClr val="000000"/>
                          </a:solidFill>
                          <a:effectLst/>
                          <a:latin typeface="Calibri" panose="020F0502020204030204" pitchFamily="34" charset="0"/>
                        </a:rPr>
                        <a:t>20999</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200" b="0" i="0" u="none" strike="noStrike" dirty="0">
                          <a:solidFill>
                            <a:srgbClr val="000000"/>
                          </a:solidFill>
                          <a:effectLst/>
                          <a:latin typeface="Calibri" panose="020F0502020204030204" pitchFamily="34" charset="0"/>
                        </a:rPr>
                        <a:t>1607</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200" b="0" i="0" u="none" strike="noStrike" dirty="0">
                          <a:solidFill>
                            <a:srgbClr val="000000"/>
                          </a:solidFill>
                          <a:effectLst/>
                          <a:latin typeface="Calibri" panose="020F0502020204030204" pitchFamily="34" charset="0"/>
                        </a:rPr>
                        <a:t>467</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200" b="0" i="0" u="none" strike="noStrike" dirty="0">
                          <a:solidFill>
                            <a:srgbClr val="000000"/>
                          </a:solidFill>
                          <a:effectLst/>
                          <a:latin typeface="Calibri" panose="020F0502020204030204" pitchFamily="34" charset="0"/>
                        </a:rPr>
                        <a:t>19392</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553549031"/>
                  </a:ext>
                </a:extLst>
              </a:tr>
              <a:tr h="543671">
                <a:tc>
                  <a:txBody>
                    <a:bodyPr/>
                    <a:lstStyle/>
                    <a:p>
                      <a:pPr algn="ctr" fontAlgn="b"/>
                      <a:r>
                        <a:rPr lang="en-IN" sz="1400" b="1" i="0" u="none" strike="noStrike" dirty="0">
                          <a:solidFill>
                            <a:srgbClr val="000000"/>
                          </a:solidFill>
                          <a:effectLst/>
                          <a:latin typeface="Calibri" panose="020F0502020204030204" pitchFamily="34" charset="0"/>
                        </a:rPr>
                        <a:t>Grand Total</a:t>
                      </a:r>
                    </a:p>
                  </a:txBody>
                  <a:tcPr marL="9525" marR="9525" marT="9525"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2">
                        <a:lumMod val="90000"/>
                      </a:schemeClr>
                    </a:solidFill>
                  </a:tcPr>
                </a:tc>
                <a:tc>
                  <a:txBody>
                    <a:bodyPr/>
                    <a:lstStyle/>
                    <a:p>
                      <a:pPr algn="ctr" fontAlgn="b"/>
                      <a:r>
                        <a:rPr lang="en-IN" sz="1400" b="1" i="0" u="none" strike="noStrike" dirty="0">
                          <a:solidFill>
                            <a:srgbClr val="000000"/>
                          </a:solidFill>
                          <a:effectLst/>
                          <a:latin typeface="Calibri" panose="020F0502020204030204" pitchFamily="34" charset="0"/>
                        </a:rPr>
                        <a:t>20999</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2">
                        <a:lumMod val="90000"/>
                      </a:schemeClr>
                    </a:solidFill>
                  </a:tcPr>
                </a:tc>
                <a:tc>
                  <a:txBody>
                    <a:bodyPr/>
                    <a:lstStyle/>
                    <a:p>
                      <a:pPr algn="ctr" fontAlgn="b"/>
                      <a:r>
                        <a:rPr lang="en-IN" sz="1400" b="1" i="0" u="none" strike="noStrike" dirty="0">
                          <a:solidFill>
                            <a:srgbClr val="000000"/>
                          </a:solidFill>
                          <a:effectLst/>
                          <a:latin typeface="Calibri" panose="020F0502020204030204" pitchFamily="34" charset="0"/>
                        </a:rPr>
                        <a:t>37669</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2">
                        <a:lumMod val="90000"/>
                      </a:schemeClr>
                    </a:solidFill>
                  </a:tcPr>
                </a:tc>
                <a:tc>
                  <a:txBody>
                    <a:bodyPr/>
                    <a:lstStyle/>
                    <a:p>
                      <a:pPr algn="ctr" fontAlgn="b"/>
                      <a:r>
                        <a:rPr lang="en-IN" sz="1400" b="1" i="0" u="none" strike="noStrike" dirty="0">
                          <a:solidFill>
                            <a:srgbClr val="000000"/>
                          </a:solidFill>
                          <a:effectLst/>
                          <a:latin typeface="Calibri" panose="020F0502020204030204" pitchFamily="34" charset="0"/>
                        </a:rPr>
                        <a:t>2270.1</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2">
                        <a:lumMod val="90000"/>
                      </a:schemeClr>
                    </a:solidFill>
                  </a:tcPr>
                </a:tc>
                <a:tc>
                  <a:txBody>
                    <a:bodyPr/>
                    <a:lstStyle/>
                    <a:p>
                      <a:pPr algn="ctr" fontAlgn="b"/>
                      <a:r>
                        <a:rPr lang="en-IN" sz="1400" b="1" i="0" u="none" strike="noStrike" dirty="0">
                          <a:solidFill>
                            <a:srgbClr val="000000"/>
                          </a:solidFill>
                          <a:effectLst/>
                          <a:latin typeface="Calibri" panose="020F0502020204030204" pitchFamily="34" charset="0"/>
                        </a:rPr>
                        <a:t>19392</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3331116035"/>
                  </a:ext>
                </a:extLst>
              </a:tr>
            </a:tbl>
          </a:graphicData>
        </a:graphic>
      </p:graphicFrame>
      <p:cxnSp>
        <p:nvCxnSpPr>
          <p:cNvPr id="43" name="Straight Connector 42">
            <a:extLst>
              <a:ext uri="{FF2B5EF4-FFF2-40B4-BE49-F238E27FC236}">
                <a16:creationId xmlns:a16="http://schemas.microsoft.com/office/drawing/2014/main" id="{289B272F-B629-39CD-CF30-7774C4D6D5BF}"/>
              </a:ext>
            </a:extLst>
          </p:cNvPr>
          <p:cNvCxnSpPr>
            <a:cxnSpLocks/>
          </p:cNvCxnSpPr>
          <p:nvPr/>
        </p:nvCxnSpPr>
        <p:spPr>
          <a:xfrm>
            <a:off x="476087" y="3882402"/>
            <a:ext cx="6567875" cy="0"/>
          </a:xfrm>
          <a:prstGeom prst="line">
            <a:avLst/>
          </a:prstGeom>
        </p:spPr>
        <p:style>
          <a:lnRef idx="1">
            <a:schemeClr val="dk1"/>
          </a:lnRef>
          <a:fillRef idx="0">
            <a:schemeClr val="dk1"/>
          </a:fillRef>
          <a:effectRef idx="0">
            <a:schemeClr val="dk1"/>
          </a:effectRef>
          <a:fontRef idx="minor">
            <a:schemeClr val="tx1"/>
          </a:fontRef>
        </p:style>
      </p:cxnSp>
      <p:grpSp>
        <p:nvGrpSpPr>
          <p:cNvPr id="45" name="Group 44">
            <a:extLst>
              <a:ext uri="{FF2B5EF4-FFF2-40B4-BE49-F238E27FC236}">
                <a16:creationId xmlns:a16="http://schemas.microsoft.com/office/drawing/2014/main" id="{BBE43387-D53F-3B6E-60B4-365F42AF1E4B}"/>
              </a:ext>
            </a:extLst>
          </p:cNvPr>
          <p:cNvGrpSpPr/>
          <p:nvPr/>
        </p:nvGrpSpPr>
        <p:grpSpPr>
          <a:xfrm>
            <a:off x="372440" y="3882402"/>
            <a:ext cx="6827905" cy="344966"/>
            <a:chOff x="365884" y="1106014"/>
            <a:chExt cx="6827905" cy="344966"/>
          </a:xfrm>
        </p:grpSpPr>
        <p:sp>
          <p:nvSpPr>
            <p:cNvPr id="46" name="object 13">
              <a:extLst>
                <a:ext uri="{FF2B5EF4-FFF2-40B4-BE49-F238E27FC236}">
                  <a16:creationId xmlns:a16="http://schemas.microsoft.com/office/drawing/2014/main" id="{9D1B92D3-38A8-60E8-0EBF-55B6AF2B19A6}"/>
                </a:ext>
              </a:extLst>
            </p:cNvPr>
            <p:cNvSpPr txBox="1"/>
            <p:nvPr/>
          </p:nvSpPr>
          <p:spPr>
            <a:xfrm>
              <a:off x="365884" y="1106014"/>
              <a:ext cx="6827905" cy="344966"/>
            </a:xfrm>
            <a:prstGeom prst="rect">
              <a:avLst/>
            </a:prstGeom>
            <a:solidFill>
              <a:srgbClr val="8E8E8E"/>
            </a:solidFill>
          </p:spPr>
          <p:txBody>
            <a:bodyPr vert="horz" wrap="square" lIns="0" tIns="135890" rIns="0" bIns="0" rtlCol="0">
              <a:spAutoFit/>
            </a:bodyPr>
            <a:lstStyle/>
            <a:p>
              <a:pPr algn="ctr">
                <a:lnSpc>
                  <a:spcPct val="100000"/>
                </a:lnSpc>
                <a:spcBef>
                  <a:spcPts val="1070"/>
                </a:spcBef>
              </a:pPr>
              <a:endParaRPr lang="en-IN" sz="1350" dirty="0">
                <a:latin typeface="Roboto"/>
                <a:cs typeface="Arial" panose="020B0604020202020204" pitchFamily="34" charset="0"/>
              </a:endParaRPr>
            </a:p>
          </p:txBody>
        </p:sp>
        <p:sp>
          <p:nvSpPr>
            <p:cNvPr id="47" name="TextBox 46">
              <a:extLst>
                <a:ext uri="{FF2B5EF4-FFF2-40B4-BE49-F238E27FC236}">
                  <a16:creationId xmlns:a16="http://schemas.microsoft.com/office/drawing/2014/main" id="{AD8EDEC6-F5F3-AC26-A5F0-2690C97A2A27}"/>
                </a:ext>
              </a:extLst>
            </p:cNvPr>
            <p:cNvSpPr txBox="1"/>
            <p:nvPr/>
          </p:nvSpPr>
          <p:spPr>
            <a:xfrm>
              <a:off x="850007" y="1129870"/>
              <a:ext cx="5859660" cy="300082"/>
            </a:xfrm>
            <a:prstGeom prst="rect">
              <a:avLst/>
            </a:prstGeom>
            <a:noFill/>
          </p:spPr>
          <p:txBody>
            <a:bodyPr wrap="square">
              <a:spAutoFit/>
            </a:bodyPr>
            <a:lstStyle/>
            <a:p>
              <a:pPr algn="ctr">
                <a:lnSpc>
                  <a:spcPct val="100000"/>
                </a:lnSpc>
                <a:spcBef>
                  <a:spcPts val="1070"/>
                </a:spcBef>
              </a:pPr>
              <a:r>
                <a:rPr lang="en-IN" sz="1350" b="1" spc="5" dirty="0">
                  <a:solidFill>
                    <a:srgbClr val="FFFFFF"/>
                  </a:solidFill>
                  <a:latin typeface="Roboto"/>
                  <a:cs typeface="Arial" panose="020B0604020202020204" pitchFamily="34" charset="0"/>
                </a:rPr>
                <a:t>DISPOSABLE INCOME</a:t>
              </a:r>
              <a:endParaRPr lang="en-IN" sz="1350" dirty="0">
                <a:latin typeface="Roboto"/>
                <a:cs typeface="Arial" panose="020B0604020202020204" pitchFamily="34" charset="0"/>
              </a:endParaRPr>
            </a:p>
          </p:txBody>
        </p:sp>
      </p:grpSp>
      <p:sp>
        <p:nvSpPr>
          <p:cNvPr id="48" name="TextBox 47">
            <a:extLst>
              <a:ext uri="{FF2B5EF4-FFF2-40B4-BE49-F238E27FC236}">
                <a16:creationId xmlns:a16="http://schemas.microsoft.com/office/drawing/2014/main" id="{1ED2AC49-7CFF-9838-13FB-36BF9D136B63}"/>
              </a:ext>
            </a:extLst>
          </p:cNvPr>
          <p:cNvSpPr txBox="1"/>
          <p:nvPr/>
        </p:nvSpPr>
        <p:spPr>
          <a:xfrm>
            <a:off x="341876" y="4695579"/>
            <a:ext cx="2629016" cy="1079783"/>
          </a:xfrm>
          <a:prstGeom prst="rect">
            <a:avLst/>
          </a:prstGeom>
          <a:noFill/>
        </p:spPr>
        <p:txBody>
          <a:bodyPr wrap="square" rtlCol="0">
            <a:spAutoFit/>
          </a:bodyPr>
          <a:lstStyle/>
          <a:p>
            <a:pPr>
              <a:lnSpc>
                <a:spcPct val="150000"/>
              </a:lnSpc>
            </a:pPr>
            <a:r>
              <a:rPr lang="en-IN" sz="1100" b="1" dirty="0">
                <a:latin typeface="Roboto" panose="02000000000000000000" pitchFamily="2" charset="0"/>
                <a:ea typeface="Roboto" panose="02000000000000000000" pitchFamily="2" charset="0"/>
              </a:rPr>
              <a:t>Salary :                        </a:t>
            </a:r>
            <a:r>
              <a:rPr lang="en-IN" sz="1100" dirty="0">
                <a:latin typeface="Roboto" panose="02000000000000000000" pitchFamily="2" charset="0"/>
                <a:ea typeface="Roboto" panose="02000000000000000000" pitchFamily="2" charset="0"/>
              </a:rPr>
              <a:t>Rs. 39,726</a:t>
            </a:r>
            <a:endParaRPr lang="en-IN" sz="1100" b="1" dirty="0">
              <a:latin typeface="Roboto" panose="02000000000000000000" pitchFamily="2" charset="0"/>
              <a:ea typeface="Roboto" panose="02000000000000000000" pitchFamily="2" charset="0"/>
            </a:endParaRPr>
          </a:p>
          <a:p>
            <a:pPr>
              <a:lnSpc>
                <a:spcPct val="150000"/>
              </a:lnSpc>
            </a:pPr>
            <a:r>
              <a:rPr lang="en-IN" sz="1100" b="1" dirty="0">
                <a:latin typeface="Roboto" panose="02000000000000000000" pitchFamily="2" charset="0"/>
                <a:ea typeface="Roboto" panose="02000000000000000000" pitchFamily="2" charset="0"/>
              </a:rPr>
              <a:t>FOIR Amount :           </a:t>
            </a:r>
            <a:r>
              <a:rPr lang="en-IN" sz="1100" dirty="0">
                <a:latin typeface="Roboto" panose="02000000000000000000" pitchFamily="2" charset="0"/>
                <a:ea typeface="Roboto" panose="02000000000000000000" pitchFamily="2" charset="0"/>
              </a:rPr>
              <a:t>Rs. 19,863</a:t>
            </a:r>
          </a:p>
          <a:p>
            <a:pPr>
              <a:lnSpc>
                <a:spcPct val="150000"/>
              </a:lnSpc>
            </a:pPr>
            <a:r>
              <a:rPr lang="en-IN" sz="1100" b="1" dirty="0">
                <a:latin typeface="Roboto" panose="02000000000000000000" pitchFamily="2" charset="0"/>
                <a:ea typeface="Roboto" panose="02000000000000000000" pitchFamily="2" charset="0"/>
              </a:rPr>
              <a:t>Existing EMI : </a:t>
            </a:r>
            <a:r>
              <a:rPr lang="en-IN" sz="1100" dirty="0">
                <a:latin typeface="Roboto" panose="02000000000000000000" pitchFamily="2" charset="0"/>
                <a:ea typeface="Roboto" panose="02000000000000000000" pitchFamily="2" charset="0"/>
              </a:rPr>
              <a:t>            Rs. 2,270</a:t>
            </a:r>
            <a:endParaRPr lang="en-IN" sz="1100" b="1" dirty="0">
              <a:latin typeface="Roboto" panose="02000000000000000000" pitchFamily="2" charset="0"/>
              <a:ea typeface="Roboto" panose="02000000000000000000" pitchFamily="2" charset="0"/>
            </a:endParaRPr>
          </a:p>
          <a:p>
            <a:pPr>
              <a:lnSpc>
                <a:spcPct val="150000"/>
              </a:lnSpc>
            </a:pPr>
            <a:r>
              <a:rPr lang="en-IN" sz="1100" b="1" dirty="0">
                <a:solidFill>
                  <a:srgbClr val="00B050"/>
                </a:solidFill>
                <a:latin typeface="Roboto" panose="02000000000000000000" pitchFamily="2" charset="0"/>
                <a:ea typeface="Roboto" panose="02000000000000000000" pitchFamily="2" charset="0"/>
              </a:rPr>
              <a:t>Eligible Amount :       Rs. 17,593</a:t>
            </a:r>
          </a:p>
        </p:txBody>
      </p:sp>
      <p:grpSp>
        <p:nvGrpSpPr>
          <p:cNvPr id="2" name="Group 1">
            <a:extLst>
              <a:ext uri="{FF2B5EF4-FFF2-40B4-BE49-F238E27FC236}">
                <a16:creationId xmlns:a16="http://schemas.microsoft.com/office/drawing/2014/main" id="{03E0332F-DDF4-9C31-1FFC-EE57AEE85CEF}"/>
              </a:ext>
            </a:extLst>
          </p:cNvPr>
          <p:cNvGrpSpPr/>
          <p:nvPr/>
        </p:nvGrpSpPr>
        <p:grpSpPr>
          <a:xfrm>
            <a:off x="369161" y="7086831"/>
            <a:ext cx="6827905" cy="344966"/>
            <a:chOff x="365884" y="1106014"/>
            <a:chExt cx="6827905" cy="344966"/>
          </a:xfrm>
        </p:grpSpPr>
        <p:sp>
          <p:nvSpPr>
            <p:cNvPr id="3" name="object 13">
              <a:extLst>
                <a:ext uri="{FF2B5EF4-FFF2-40B4-BE49-F238E27FC236}">
                  <a16:creationId xmlns:a16="http://schemas.microsoft.com/office/drawing/2014/main" id="{6B78E6AC-F122-3A66-270A-A40C57367656}"/>
                </a:ext>
              </a:extLst>
            </p:cNvPr>
            <p:cNvSpPr txBox="1"/>
            <p:nvPr/>
          </p:nvSpPr>
          <p:spPr>
            <a:xfrm>
              <a:off x="365884" y="1106014"/>
              <a:ext cx="6827905" cy="344966"/>
            </a:xfrm>
            <a:prstGeom prst="rect">
              <a:avLst/>
            </a:prstGeom>
            <a:solidFill>
              <a:srgbClr val="8E8E8E"/>
            </a:solidFill>
          </p:spPr>
          <p:txBody>
            <a:bodyPr vert="horz" wrap="square" lIns="0" tIns="135890" rIns="0" bIns="0" rtlCol="0">
              <a:spAutoFit/>
            </a:bodyPr>
            <a:lstStyle/>
            <a:p>
              <a:pPr algn="ctr">
                <a:lnSpc>
                  <a:spcPct val="100000"/>
                </a:lnSpc>
                <a:spcBef>
                  <a:spcPts val="1070"/>
                </a:spcBef>
              </a:pPr>
              <a:endParaRPr lang="en-IN" sz="1350" dirty="0">
                <a:latin typeface="Roboto"/>
                <a:cs typeface="Arial" panose="020B0604020202020204" pitchFamily="34" charset="0"/>
              </a:endParaRPr>
            </a:p>
          </p:txBody>
        </p:sp>
        <p:sp>
          <p:nvSpPr>
            <p:cNvPr id="7" name="TextBox 6">
              <a:extLst>
                <a:ext uri="{FF2B5EF4-FFF2-40B4-BE49-F238E27FC236}">
                  <a16:creationId xmlns:a16="http://schemas.microsoft.com/office/drawing/2014/main" id="{2B19DDF2-C800-1FC8-6DDE-1D570C44FAF5}"/>
                </a:ext>
              </a:extLst>
            </p:cNvPr>
            <p:cNvSpPr txBox="1"/>
            <p:nvPr/>
          </p:nvSpPr>
          <p:spPr>
            <a:xfrm>
              <a:off x="850007" y="1129870"/>
              <a:ext cx="5859660" cy="300082"/>
            </a:xfrm>
            <a:prstGeom prst="rect">
              <a:avLst/>
            </a:prstGeom>
            <a:noFill/>
          </p:spPr>
          <p:txBody>
            <a:bodyPr wrap="square">
              <a:spAutoFit/>
            </a:bodyPr>
            <a:lstStyle/>
            <a:p>
              <a:pPr algn="ctr">
                <a:lnSpc>
                  <a:spcPct val="100000"/>
                </a:lnSpc>
                <a:spcBef>
                  <a:spcPts val="1070"/>
                </a:spcBef>
              </a:pPr>
              <a:r>
                <a:rPr lang="en-IN" sz="1350" b="1" spc="5" dirty="0" err="1">
                  <a:solidFill>
                    <a:srgbClr val="FFFFFF"/>
                  </a:solidFill>
                  <a:latin typeface="Roboto"/>
                  <a:cs typeface="Arial" panose="020B0604020202020204" pitchFamily="34" charset="0"/>
                </a:rPr>
                <a:t>FinQy</a:t>
              </a:r>
              <a:r>
                <a:rPr lang="en-IN" sz="1350" b="1" spc="5" dirty="0">
                  <a:solidFill>
                    <a:srgbClr val="FFFFFF"/>
                  </a:solidFill>
                  <a:latin typeface="Roboto"/>
                  <a:cs typeface="Arial" panose="020B0604020202020204" pitchFamily="34" charset="0"/>
                </a:rPr>
                <a:t> Recommendation</a:t>
              </a:r>
              <a:endParaRPr lang="en-IN" sz="1350" dirty="0">
                <a:latin typeface="Roboto"/>
                <a:cs typeface="Arial" panose="020B0604020202020204" pitchFamily="34" charset="0"/>
              </a:endParaRPr>
            </a:p>
          </p:txBody>
        </p:sp>
      </p:grpSp>
      <p:sp>
        <p:nvSpPr>
          <p:cNvPr id="108" name="Rectangle 107">
            <a:extLst>
              <a:ext uri="{FF2B5EF4-FFF2-40B4-BE49-F238E27FC236}">
                <a16:creationId xmlns:a16="http://schemas.microsoft.com/office/drawing/2014/main" id="{B91174E5-5F97-59FD-65F1-F3B02C61DC75}"/>
              </a:ext>
            </a:extLst>
          </p:cNvPr>
          <p:cNvSpPr/>
          <p:nvPr/>
        </p:nvSpPr>
        <p:spPr>
          <a:xfrm>
            <a:off x="479471" y="7539996"/>
            <a:ext cx="6605023" cy="3036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9" name="TextBox 108">
            <a:extLst>
              <a:ext uri="{FF2B5EF4-FFF2-40B4-BE49-F238E27FC236}">
                <a16:creationId xmlns:a16="http://schemas.microsoft.com/office/drawing/2014/main" id="{232C9AD2-EBF5-5A47-F435-C6A45A8CA023}"/>
              </a:ext>
            </a:extLst>
          </p:cNvPr>
          <p:cNvSpPr txBox="1"/>
          <p:nvPr/>
        </p:nvSpPr>
        <p:spPr>
          <a:xfrm>
            <a:off x="538381" y="7557962"/>
            <a:ext cx="6467805" cy="430887"/>
          </a:xfrm>
          <a:prstGeom prst="rect">
            <a:avLst/>
          </a:prstGeom>
          <a:noFill/>
        </p:spPr>
        <p:txBody>
          <a:bodyPr wrap="square" rtlCol="0">
            <a:spAutoFit/>
          </a:bodyPr>
          <a:lstStyle/>
          <a:p>
            <a:pPr algn="ctr"/>
            <a:r>
              <a:rPr lang="en-US" sz="1100" dirty="0">
                <a:latin typeface="Roboto" panose="02000000000000000000" pitchFamily="2" charset="0"/>
                <a:ea typeface="Roboto" panose="02000000000000000000" pitchFamily="2" charset="0"/>
              </a:rPr>
              <a:t>We saw your interest in personal loan. According to your CREDIT analysis, we recommend</a:t>
            </a:r>
          </a:p>
          <a:p>
            <a:pPr algn="ctr"/>
            <a:endParaRPr lang="en-US" sz="1050" dirty="0">
              <a:solidFill>
                <a:schemeClr val="tx1">
                  <a:lumMod val="50000"/>
                  <a:lumOff val="50000"/>
                </a:schemeClr>
              </a:solidFill>
              <a:latin typeface="Roboto" panose="02000000000000000000" pitchFamily="2" charset="0"/>
              <a:ea typeface="Roboto" panose="02000000000000000000" pitchFamily="2" charset="0"/>
            </a:endParaRPr>
          </a:p>
        </p:txBody>
      </p:sp>
      <p:sp>
        <p:nvSpPr>
          <p:cNvPr id="13" name="TextBox 12">
            <a:extLst>
              <a:ext uri="{FF2B5EF4-FFF2-40B4-BE49-F238E27FC236}">
                <a16:creationId xmlns:a16="http://schemas.microsoft.com/office/drawing/2014/main" id="{CB2A1557-D4F0-4216-2E91-F435EF1C1747}"/>
              </a:ext>
            </a:extLst>
          </p:cNvPr>
          <p:cNvSpPr txBox="1"/>
          <p:nvPr/>
        </p:nvSpPr>
        <p:spPr>
          <a:xfrm>
            <a:off x="3234439" y="6604847"/>
            <a:ext cx="3810325" cy="338554"/>
          </a:xfrm>
          <a:prstGeom prst="rect">
            <a:avLst/>
          </a:prstGeom>
          <a:noFill/>
        </p:spPr>
        <p:txBody>
          <a:bodyPr wrap="square">
            <a:spAutoFit/>
          </a:bodyPr>
          <a:lstStyle/>
          <a:p>
            <a:pPr algn="ctr"/>
            <a:r>
              <a:rPr lang="en-US" sz="800" dirty="0">
                <a:solidFill>
                  <a:schemeClr val="tx1">
                    <a:lumMod val="65000"/>
                    <a:lumOff val="35000"/>
                  </a:schemeClr>
                </a:solidFill>
                <a:effectLst/>
                <a:latin typeface="Roboto" panose="02000000000000000000" pitchFamily="2" charset="0"/>
                <a:ea typeface="Roboto" panose="02000000000000000000" pitchFamily="2" charset="0"/>
              </a:rPr>
              <a:t>The Fixed Obligations to Income Ratio (FOIR) is a metric used by banks and other financial institutions to assess an individual's loan eligibility.</a:t>
            </a:r>
            <a:endParaRPr lang="en-IN" sz="800" dirty="0">
              <a:solidFill>
                <a:schemeClr val="tx1">
                  <a:lumMod val="65000"/>
                  <a:lumOff val="35000"/>
                </a:schemeClr>
              </a:solidFill>
              <a:latin typeface="Roboto" panose="02000000000000000000" pitchFamily="2" charset="0"/>
              <a:ea typeface="Roboto" panose="02000000000000000000" pitchFamily="2" charset="0"/>
            </a:endParaRPr>
          </a:p>
        </p:txBody>
      </p:sp>
      <p:grpSp>
        <p:nvGrpSpPr>
          <p:cNvPr id="15" name="Google Shape;915;p46">
            <a:extLst>
              <a:ext uri="{FF2B5EF4-FFF2-40B4-BE49-F238E27FC236}">
                <a16:creationId xmlns:a16="http://schemas.microsoft.com/office/drawing/2014/main" id="{BAE03AA6-A15F-DB0E-759A-DB31F8A4F091}"/>
              </a:ext>
            </a:extLst>
          </p:cNvPr>
          <p:cNvGrpSpPr/>
          <p:nvPr/>
        </p:nvGrpSpPr>
        <p:grpSpPr>
          <a:xfrm>
            <a:off x="123857" y="10499136"/>
            <a:ext cx="167909" cy="113407"/>
            <a:chOff x="564675" y="1700625"/>
            <a:chExt cx="465200" cy="314200"/>
          </a:xfrm>
          <a:solidFill>
            <a:schemeClr val="tx1"/>
          </a:solidFill>
        </p:grpSpPr>
        <p:sp>
          <p:nvSpPr>
            <p:cNvPr id="32" name="Google Shape;916;p46">
              <a:extLst>
                <a:ext uri="{FF2B5EF4-FFF2-40B4-BE49-F238E27FC236}">
                  <a16:creationId xmlns:a16="http://schemas.microsoft.com/office/drawing/2014/main" id="{1C8F1D43-39B1-6C82-27EC-02D932C0B39D}"/>
                </a:ext>
              </a:extLst>
            </p:cNvPr>
            <p:cNvSpPr/>
            <p:nvPr/>
          </p:nvSpPr>
          <p:spPr>
            <a:xfrm>
              <a:off x="564675" y="1700625"/>
              <a:ext cx="465200" cy="29250"/>
            </a:xfrm>
            <a:custGeom>
              <a:avLst/>
              <a:gdLst/>
              <a:ahLst/>
              <a:cxnLst/>
              <a:rect l="l" t="t" r="r" b="b"/>
              <a:pathLst>
                <a:path w="18608" h="1170" fill="none" extrusionOk="0">
                  <a:moveTo>
                    <a:pt x="18608" y="1170"/>
                  </a:moveTo>
                  <a:lnTo>
                    <a:pt x="18608" y="488"/>
                  </a:lnTo>
                  <a:lnTo>
                    <a:pt x="18608" y="488"/>
                  </a:lnTo>
                  <a:lnTo>
                    <a:pt x="18608" y="390"/>
                  </a:lnTo>
                  <a:lnTo>
                    <a:pt x="18559" y="293"/>
                  </a:lnTo>
                  <a:lnTo>
                    <a:pt x="18535" y="220"/>
                  </a:lnTo>
                  <a:lnTo>
                    <a:pt x="18462" y="147"/>
                  </a:lnTo>
                  <a:lnTo>
                    <a:pt x="18389" y="74"/>
                  </a:lnTo>
                  <a:lnTo>
                    <a:pt x="18316" y="49"/>
                  </a:lnTo>
                  <a:lnTo>
                    <a:pt x="18218" y="1"/>
                  </a:lnTo>
                  <a:lnTo>
                    <a:pt x="18121" y="1"/>
                  </a:lnTo>
                  <a:lnTo>
                    <a:pt x="488" y="1"/>
                  </a:lnTo>
                  <a:lnTo>
                    <a:pt x="488" y="1"/>
                  </a:lnTo>
                  <a:lnTo>
                    <a:pt x="390" y="1"/>
                  </a:lnTo>
                  <a:lnTo>
                    <a:pt x="293" y="49"/>
                  </a:lnTo>
                  <a:lnTo>
                    <a:pt x="220" y="74"/>
                  </a:lnTo>
                  <a:lnTo>
                    <a:pt x="147" y="147"/>
                  </a:lnTo>
                  <a:lnTo>
                    <a:pt x="74" y="220"/>
                  </a:lnTo>
                  <a:lnTo>
                    <a:pt x="49" y="293"/>
                  </a:lnTo>
                  <a:lnTo>
                    <a:pt x="1" y="390"/>
                  </a:lnTo>
                  <a:lnTo>
                    <a:pt x="1" y="488"/>
                  </a:lnTo>
                  <a:lnTo>
                    <a:pt x="1" y="1170"/>
                  </a:lnTo>
                </a:path>
              </a:pathLst>
            </a:custGeom>
            <a:grpFill/>
            <a:ln w="12175" cap="rnd" cmpd="sng">
              <a:solidFill>
                <a:schemeClr val="bg2">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917;p46">
              <a:extLst>
                <a:ext uri="{FF2B5EF4-FFF2-40B4-BE49-F238E27FC236}">
                  <a16:creationId xmlns:a16="http://schemas.microsoft.com/office/drawing/2014/main" id="{E9BC3744-1E19-5209-754A-40FB5E89B8B8}"/>
                </a:ext>
              </a:extLst>
            </p:cNvPr>
            <p:cNvSpPr/>
            <p:nvPr/>
          </p:nvSpPr>
          <p:spPr>
            <a:xfrm>
              <a:off x="564675" y="1732300"/>
              <a:ext cx="465200" cy="272175"/>
            </a:xfrm>
            <a:custGeom>
              <a:avLst/>
              <a:gdLst/>
              <a:ahLst/>
              <a:cxnLst/>
              <a:rect l="l" t="t" r="r" b="b"/>
              <a:pathLst>
                <a:path w="18608" h="10887" fill="none" extrusionOk="0">
                  <a:moveTo>
                    <a:pt x="13493" y="7209"/>
                  </a:moveTo>
                  <a:lnTo>
                    <a:pt x="18608" y="10887"/>
                  </a:lnTo>
                  <a:lnTo>
                    <a:pt x="18608" y="10887"/>
                  </a:lnTo>
                  <a:lnTo>
                    <a:pt x="18608" y="10814"/>
                  </a:lnTo>
                  <a:lnTo>
                    <a:pt x="18608" y="0"/>
                  </a:lnTo>
                  <a:lnTo>
                    <a:pt x="9450" y="6625"/>
                  </a:lnTo>
                  <a:lnTo>
                    <a:pt x="9450" y="6625"/>
                  </a:lnTo>
                  <a:lnTo>
                    <a:pt x="9377" y="6673"/>
                  </a:lnTo>
                  <a:lnTo>
                    <a:pt x="9304" y="6673"/>
                  </a:lnTo>
                  <a:lnTo>
                    <a:pt x="9304" y="6673"/>
                  </a:lnTo>
                  <a:lnTo>
                    <a:pt x="9231" y="6673"/>
                  </a:lnTo>
                  <a:lnTo>
                    <a:pt x="9158" y="6625"/>
                  </a:lnTo>
                  <a:lnTo>
                    <a:pt x="1" y="0"/>
                  </a:lnTo>
                  <a:lnTo>
                    <a:pt x="1" y="10814"/>
                  </a:lnTo>
                  <a:lnTo>
                    <a:pt x="1" y="10814"/>
                  </a:lnTo>
                  <a:lnTo>
                    <a:pt x="1" y="10887"/>
                  </a:lnTo>
                  <a:lnTo>
                    <a:pt x="5115" y="7209"/>
                  </a:lnTo>
                </a:path>
              </a:pathLst>
            </a:custGeom>
            <a:grpFill/>
            <a:ln w="12175" cap="rnd" cmpd="sng">
              <a:solidFill>
                <a:schemeClr val="bg2">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918;p46">
              <a:extLst>
                <a:ext uri="{FF2B5EF4-FFF2-40B4-BE49-F238E27FC236}">
                  <a16:creationId xmlns:a16="http://schemas.microsoft.com/office/drawing/2014/main" id="{20EB8401-A5D6-8F17-B793-DBDBBFFD7ECD}"/>
                </a:ext>
              </a:extLst>
            </p:cNvPr>
            <p:cNvSpPr/>
            <p:nvPr/>
          </p:nvSpPr>
          <p:spPr>
            <a:xfrm>
              <a:off x="572600" y="2014200"/>
              <a:ext cx="449375" cy="625"/>
            </a:xfrm>
            <a:custGeom>
              <a:avLst/>
              <a:gdLst/>
              <a:ahLst/>
              <a:cxnLst/>
              <a:rect l="l" t="t" r="r" b="b"/>
              <a:pathLst>
                <a:path w="17975" h="25" fill="none" extrusionOk="0">
                  <a:moveTo>
                    <a:pt x="0" y="0"/>
                  </a:moveTo>
                  <a:lnTo>
                    <a:pt x="0" y="0"/>
                  </a:lnTo>
                  <a:lnTo>
                    <a:pt x="98" y="25"/>
                  </a:lnTo>
                  <a:lnTo>
                    <a:pt x="171" y="25"/>
                  </a:lnTo>
                  <a:lnTo>
                    <a:pt x="17804" y="25"/>
                  </a:lnTo>
                  <a:lnTo>
                    <a:pt x="17804" y="25"/>
                  </a:lnTo>
                  <a:lnTo>
                    <a:pt x="17877" y="25"/>
                  </a:lnTo>
                  <a:lnTo>
                    <a:pt x="17974" y="0"/>
                  </a:lnTo>
                </a:path>
              </a:pathLst>
            </a:custGeom>
            <a:grpFill/>
            <a:ln w="12175" cap="rnd" cmpd="sng">
              <a:solidFill>
                <a:schemeClr val="bg2">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 name="Google Shape;1013;p46">
            <a:extLst>
              <a:ext uri="{FF2B5EF4-FFF2-40B4-BE49-F238E27FC236}">
                <a16:creationId xmlns:a16="http://schemas.microsoft.com/office/drawing/2014/main" id="{74358B1F-FE66-9661-C639-520AA1D081A4}"/>
              </a:ext>
            </a:extLst>
          </p:cNvPr>
          <p:cNvSpPr/>
          <p:nvPr/>
        </p:nvSpPr>
        <p:spPr>
          <a:xfrm>
            <a:off x="2202265" y="10464348"/>
            <a:ext cx="112091" cy="194185"/>
          </a:xfrm>
          <a:custGeom>
            <a:avLst/>
            <a:gdLst/>
            <a:ahLst/>
            <a:cxnLst/>
            <a:rect l="l" t="t" r="r" b="b"/>
            <a:pathLst>
              <a:path w="11838" h="20508" fill="none" extrusionOk="0">
                <a:moveTo>
                  <a:pt x="10547" y="1"/>
                </a:moveTo>
                <a:lnTo>
                  <a:pt x="1292" y="1"/>
                </a:lnTo>
                <a:lnTo>
                  <a:pt x="1292" y="1"/>
                </a:lnTo>
                <a:lnTo>
                  <a:pt x="1024" y="25"/>
                </a:lnTo>
                <a:lnTo>
                  <a:pt x="780" y="98"/>
                </a:lnTo>
                <a:lnTo>
                  <a:pt x="561" y="220"/>
                </a:lnTo>
                <a:lnTo>
                  <a:pt x="366" y="366"/>
                </a:lnTo>
                <a:lnTo>
                  <a:pt x="220" y="561"/>
                </a:lnTo>
                <a:lnTo>
                  <a:pt x="98" y="780"/>
                </a:lnTo>
                <a:lnTo>
                  <a:pt x="25" y="1024"/>
                </a:lnTo>
                <a:lnTo>
                  <a:pt x="1" y="1292"/>
                </a:lnTo>
                <a:lnTo>
                  <a:pt x="1" y="19217"/>
                </a:lnTo>
                <a:lnTo>
                  <a:pt x="1" y="19217"/>
                </a:lnTo>
                <a:lnTo>
                  <a:pt x="25" y="19485"/>
                </a:lnTo>
                <a:lnTo>
                  <a:pt x="98" y="19728"/>
                </a:lnTo>
                <a:lnTo>
                  <a:pt x="220" y="19948"/>
                </a:lnTo>
                <a:lnTo>
                  <a:pt x="366" y="20142"/>
                </a:lnTo>
                <a:lnTo>
                  <a:pt x="561" y="20289"/>
                </a:lnTo>
                <a:lnTo>
                  <a:pt x="780" y="20410"/>
                </a:lnTo>
                <a:lnTo>
                  <a:pt x="1024" y="20483"/>
                </a:lnTo>
                <a:lnTo>
                  <a:pt x="1292" y="20508"/>
                </a:lnTo>
                <a:lnTo>
                  <a:pt x="10547" y="20508"/>
                </a:lnTo>
                <a:lnTo>
                  <a:pt x="10547" y="20508"/>
                </a:lnTo>
                <a:lnTo>
                  <a:pt x="10814" y="20483"/>
                </a:lnTo>
                <a:lnTo>
                  <a:pt x="11058" y="20410"/>
                </a:lnTo>
                <a:lnTo>
                  <a:pt x="11277" y="20289"/>
                </a:lnTo>
                <a:lnTo>
                  <a:pt x="11472" y="20142"/>
                </a:lnTo>
                <a:lnTo>
                  <a:pt x="11618" y="19948"/>
                </a:lnTo>
                <a:lnTo>
                  <a:pt x="11740" y="19728"/>
                </a:lnTo>
                <a:lnTo>
                  <a:pt x="11813" y="19485"/>
                </a:lnTo>
                <a:lnTo>
                  <a:pt x="11837" y="19217"/>
                </a:lnTo>
                <a:lnTo>
                  <a:pt x="11837" y="1292"/>
                </a:lnTo>
                <a:lnTo>
                  <a:pt x="11837" y="1292"/>
                </a:lnTo>
                <a:lnTo>
                  <a:pt x="11813" y="1024"/>
                </a:lnTo>
                <a:lnTo>
                  <a:pt x="11740" y="780"/>
                </a:lnTo>
                <a:lnTo>
                  <a:pt x="11618" y="561"/>
                </a:lnTo>
                <a:lnTo>
                  <a:pt x="11472" y="366"/>
                </a:lnTo>
                <a:lnTo>
                  <a:pt x="11277" y="220"/>
                </a:lnTo>
                <a:lnTo>
                  <a:pt x="11058" y="98"/>
                </a:lnTo>
                <a:lnTo>
                  <a:pt x="10814" y="25"/>
                </a:lnTo>
                <a:lnTo>
                  <a:pt x="10547" y="1"/>
                </a:lnTo>
                <a:lnTo>
                  <a:pt x="10547" y="1"/>
                </a:lnTo>
                <a:close/>
                <a:moveTo>
                  <a:pt x="5554" y="975"/>
                </a:moveTo>
                <a:lnTo>
                  <a:pt x="6284" y="975"/>
                </a:lnTo>
                <a:lnTo>
                  <a:pt x="6284" y="975"/>
                </a:lnTo>
                <a:lnTo>
                  <a:pt x="6406" y="999"/>
                </a:lnTo>
                <a:lnTo>
                  <a:pt x="6479" y="1073"/>
                </a:lnTo>
                <a:lnTo>
                  <a:pt x="6552" y="1146"/>
                </a:lnTo>
                <a:lnTo>
                  <a:pt x="6577" y="1267"/>
                </a:lnTo>
                <a:lnTo>
                  <a:pt x="6577" y="1267"/>
                </a:lnTo>
                <a:lnTo>
                  <a:pt x="6552" y="1365"/>
                </a:lnTo>
                <a:lnTo>
                  <a:pt x="6479" y="1462"/>
                </a:lnTo>
                <a:lnTo>
                  <a:pt x="6406" y="1511"/>
                </a:lnTo>
                <a:lnTo>
                  <a:pt x="6284" y="1535"/>
                </a:lnTo>
                <a:lnTo>
                  <a:pt x="5554" y="1535"/>
                </a:lnTo>
                <a:lnTo>
                  <a:pt x="5554" y="1535"/>
                </a:lnTo>
                <a:lnTo>
                  <a:pt x="5432" y="1511"/>
                </a:lnTo>
                <a:lnTo>
                  <a:pt x="5359" y="1462"/>
                </a:lnTo>
                <a:lnTo>
                  <a:pt x="5286" y="1365"/>
                </a:lnTo>
                <a:lnTo>
                  <a:pt x="5262" y="1267"/>
                </a:lnTo>
                <a:lnTo>
                  <a:pt x="5262" y="1267"/>
                </a:lnTo>
                <a:lnTo>
                  <a:pt x="5286" y="1146"/>
                </a:lnTo>
                <a:lnTo>
                  <a:pt x="5359" y="1073"/>
                </a:lnTo>
                <a:lnTo>
                  <a:pt x="5432" y="999"/>
                </a:lnTo>
                <a:lnTo>
                  <a:pt x="5554" y="975"/>
                </a:lnTo>
                <a:lnTo>
                  <a:pt x="5554" y="975"/>
                </a:lnTo>
                <a:close/>
                <a:moveTo>
                  <a:pt x="5919" y="19436"/>
                </a:moveTo>
                <a:lnTo>
                  <a:pt x="5919" y="19436"/>
                </a:lnTo>
                <a:lnTo>
                  <a:pt x="5749" y="19412"/>
                </a:lnTo>
                <a:lnTo>
                  <a:pt x="5578" y="19363"/>
                </a:lnTo>
                <a:lnTo>
                  <a:pt x="5432" y="19290"/>
                </a:lnTo>
                <a:lnTo>
                  <a:pt x="5310" y="19193"/>
                </a:lnTo>
                <a:lnTo>
                  <a:pt x="5213" y="19071"/>
                </a:lnTo>
                <a:lnTo>
                  <a:pt x="5140" y="18925"/>
                </a:lnTo>
                <a:lnTo>
                  <a:pt x="5091" y="18754"/>
                </a:lnTo>
                <a:lnTo>
                  <a:pt x="5067" y="18584"/>
                </a:lnTo>
                <a:lnTo>
                  <a:pt x="5067" y="18584"/>
                </a:lnTo>
                <a:lnTo>
                  <a:pt x="5091" y="18413"/>
                </a:lnTo>
                <a:lnTo>
                  <a:pt x="5140" y="18243"/>
                </a:lnTo>
                <a:lnTo>
                  <a:pt x="5213" y="18097"/>
                </a:lnTo>
                <a:lnTo>
                  <a:pt x="5310" y="17975"/>
                </a:lnTo>
                <a:lnTo>
                  <a:pt x="5432" y="17877"/>
                </a:lnTo>
                <a:lnTo>
                  <a:pt x="5578" y="17804"/>
                </a:lnTo>
                <a:lnTo>
                  <a:pt x="5749" y="17756"/>
                </a:lnTo>
                <a:lnTo>
                  <a:pt x="5919" y="17731"/>
                </a:lnTo>
                <a:lnTo>
                  <a:pt x="5919" y="17731"/>
                </a:lnTo>
                <a:lnTo>
                  <a:pt x="6090" y="17756"/>
                </a:lnTo>
                <a:lnTo>
                  <a:pt x="6260" y="17804"/>
                </a:lnTo>
                <a:lnTo>
                  <a:pt x="6406" y="17877"/>
                </a:lnTo>
                <a:lnTo>
                  <a:pt x="6528" y="17975"/>
                </a:lnTo>
                <a:lnTo>
                  <a:pt x="6625" y="18097"/>
                </a:lnTo>
                <a:lnTo>
                  <a:pt x="6699" y="18243"/>
                </a:lnTo>
                <a:lnTo>
                  <a:pt x="6747" y="18413"/>
                </a:lnTo>
                <a:lnTo>
                  <a:pt x="6772" y="18584"/>
                </a:lnTo>
                <a:lnTo>
                  <a:pt x="6772" y="18584"/>
                </a:lnTo>
                <a:lnTo>
                  <a:pt x="6747" y="18754"/>
                </a:lnTo>
                <a:lnTo>
                  <a:pt x="6699" y="18925"/>
                </a:lnTo>
                <a:lnTo>
                  <a:pt x="6625" y="19071"/>
                </a:lnTo>
                <a:lnTo>
                  <a:pt x="6528" y="19193"/>
                </a:lnTo>
                <a:lnTo>
                  <a:pt x="6406" y="19290"/>
                </a:lnTo>
                <a:lnTo>
                  <a:pt x="6260" y="19363"/>
                </a:lnTo>
                <a:lnTo>
                  <a:pt x="6090" y="19412"/>
                </a:lnTo>
                <a:lnTo>
                  <a:pt x="5919" y="19436"/>
                </a:lnTo>
                <a:lnTo>
                  <a:pt x="5919" y="19436"/>
                </a:lnTo>
                <a:close/>
                <a:moveTo>
                  <a:pt x="10547" y="16660"/>
                </a:moveTo>
                <a:lnTo>
                  <a:pt x="1292" y="16660"/>
                </a:lnTo>
                <a:lnTo>
                  <a:pt x="1292" y="2558"/>
                </a:lnTo>
                <a:lnTo>
                  <a:pt x="10547" y="2558"/>
                </a:lnTo>
                <a:lnTo>
                  <a:pt x="10547" y="16660"/>
                </a:lnTo>
                <a:close/>
              </a:path>
            </a:pathLst>
          </a:custGeom>
          <a:noFill/>
          <a:ln w="12175" cap="rnd" cmpd="sng">
            <a:solidFill>
              <a:schemeClr val="bg2">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TextBox 57">
            <a:extLst>
              <a:ext uri="{FF2B5EF4-FFF2-40B4-BE49-F238E27FC236}">
                <a16:creationId xmlns:a16="http://schemas.microsoft.com/office/drawing/2014/main" id="{A75DDBCB-B28F-2401-679E-04C82EBE89C4}"/>
              </a:ext>
            </a:extLst>
          </p:cNvPr>
          <p:cNvSpPr txBox="1"/>
          <p:nvPr/>
        </p:nvSpPr>
        <p:spPr>
          <a:xfrm>
            <a:off x="111528" y="897210"/>
            <a:ext cx="7277912" cy="261610"/>
          </a:xfrm>
          <a:prstGeom prst="rect">
            <a:avLst/>
          </a:prstGeom>
          <a:noFill/>
        </p:spPr>
        <p:txBody>
          <a:bodyPr wrap="square">
            <a:spAutoFit/>
          </a:bodyPr>
          <a:lstStyle/>
          <a:p>
            <a:pPr algn="ctr"/>
            <a:r>
              <a:rPr lang="en-US" sz="1100" dirty="0">
                <a:solidFill>
                  <a:schemeClr val="tx1">
                    <a:lumMod val="65000"/>
                    <a:lumOff val="35000"/>
                  </a:schemeClr>
                </a:solidFill>
                <a:effectLst/>
                <a:latin typeface="Roboto" panose="02000000000000000000" pitchFamily="2" charset="0"/>
                <a:ea typeface="Roboto" panose="02000000000000000000" pitchFamily="2" charset="0"/>
              </a:rPr>
              <a:t>We prepared this report based on your credit analysis because you previously applied  for a personal loan from us</a:t>
            </a:r>
            <a:r>
              <a:rPr lang="en-US" sz="1050" dirty="0">
                <a:solidFill>
                  <a:schemeClr val="tx1">
                    <a:lumMod val="65000"/>
                    <a:lumOff val="35000"/>
                  </a:schemeClr>
                </a:solidFill>
                <a:effectLst/>
                <a:latin typeface="Roboto" panose="02000000000000000000" pitchFamily="2" charset="0"/>
                <a:ea typeface="Roboto" panose="02000000000000000000" pitchFamily="2" charset="0"/>
              </a:rPr>
              <a:t>.</a:t>
            </a:r>
            <a:endParaRPr lang="en-IN" sz="1050" dirty="0">
              <a:solidFill>
                <a:schemeClr val="tx1">
                  <a:lumMod val="65000"/>
                  <a:lumOff val="35000"/>
                </a:schemeClr>
              </a:solidFill>
              <a:latin typeface="Roboto" panose="02000000000000000000" pitchFamily="2" charset="0"/>
              <a:ea typeface="Roboto" panose="02000000000000000000" pitchFamily="2" charset="0"/>
            </a:endParaRPr>
          </a:p>
        </p:txBody>
      </p:sp>
      <p:sp>
        <p:nvSpPr>
          <p:cNvPr id="11" name="TextBox 10">
            <a:extLst>
              <a:ext uri="{FF2B5EF4-FFF2-40B4-BE49-F238E27FC236}">
                <a16:creationId xmlns:a16="http://schemas.microsoft.com/office/drawing/2014/main" id="{7A4F02D8-582A-3D56-5175-5C079E2C0F19}"/>
              </a:ext>
            </a:extLst>
          </p:cNvPr>
          <p:cNvSpPr txBox="1"/>
          <p:nvPr/>
        </p:nvSpPr>
        <p:spPr>
          <a:xfrm>
            <a:off x="5143129" y="10430203"/>
            <a:ext cx="2149308" cy="261610"/>
          </a:xfrm>
          <a:prstGeom prst="rect">
            <a:avLst/>
          </a:prstGeom>
          <a:noFill/>
        </p:spPr>
        <p:txBody>
          <a:bodyPr wrap="square">
            <a:spAutoFit/>
          </a:bodyPr>
          <a:lstStyle/>
          <a:p>
            <a:pPr algn="r"/>
            <a:r>
              <a:rPr lang="en-US" sz="1050" dirty="0">
                <a:solidFill>
                  <a:schemeClr val="tx1">
                    <a:lumMod val="50000"/>
                    <a:lumOff val="50000"/>
                  </a:schemeClr>
                </a:solidFill>
                <a:latin typeface="Roboto" panose="02000000000000000000" pitchFamily="2" charset="0"/>
                <a:ea typeface="Roboto" panose="02000000000000000000" pitchFamily="2" charset="0"/>
              </a:rPr>
              <a:t>For details, check page 2</a:t>
            </a:r>
            <a:endParaRPr lang="en-IN" sz="1050" dirty="0"/>
          </a:p>
        </p:txBody>
      </p:sp>
      <p:sp>
        <p:nvSpPr>
          <p:cNvPr id="9" name="TextBox 8">
            <a:extLst>
              <a:ext uri="{FF2B5EF4-FFF2-40B4-BE49-F238E27FC236}">
                <a16:creationId xmlns:a16="http://schemas.microsoft.com/office/drawing/2014/main" id="{2D50B247-D3F9-3CB9-403D-AD1460B5EFF1}"/>
              </a:ext>
            </a:extLst>
          </p:cNvPr>
          <p:cNvSpPr txBox="1"/>
          <p:nvPr/>
        </p:nvSpPr>
        <p:spPr>
          <a:xfrm>
            <a:off x="4193965" y="440256"/>
            <a:ext cx="3113809" cy="276999"/>
          </a:xfrm>
          <a:prstGeom prst="rect">
            <a:avLst/>
          </a:prstGeom>
          <a:noFill/>
        </p:spPr>
        <p:txBody>
          <a:bodyPr wrap="square">
            <a:spAutoFit/>
          </a:bodyPr>
          <a:lstStyle/>
          <a:p>
            <a:pPr algn="r"/>
            <a:r>
              <a:rPr lang="en-US" sz="1200" dirty="0" err="1">
                <a:solidFill>
                  <a:schemeClr val="tx1">
                    <a:lumMod val="65000"/>
                    <a:lumOff val="35000"/>
                  </a:schemeClr>
                </a:solidFill>
                <a:latin typeface="Futura Md BT" panose="020B0602020204020303" pitchFamily="34" charset="0"/>
                <a:ea typeface="Roboto" panose="02000000000000000000" pitchFamily="2" charset="0"/>
              </a:rPr>
              <a:t>Uddhav</a:t>
            </a:r>
            <a:r>
              <a:rPr lang="en-US" sz="1200" dirty="0">
                <a:solidFill>
                  <a:schemeClr val="tx1">
                    <a:lumMod val="65000"/>
                    <a:lumOff val="35000"/>
                  </a:schemeClr>
                </a:solidFill>
                <a:latin typeface="Futura Md BT" panose="020B0602020204020303" pitchFamily="34" charset="0"/>
                <a:ea typeface="Roboto" panose="02000000000000000000" pitchFamily="2" charset="0"/>
              </a:rPr>
              <a:t> </a:t>
            </a:r>
            <a:r>
              <a:rPr lang="en-US" sz="1200" dirty="0" err="1">
                <a:solidFill>
                  <a:schemeClr val="tx1">
                    <a:lumMod val="65000"/>
                    <a:lumOff val="35000"/>
                  </a:schemeClr>
                </a:solidFill>
                <a:latin typeface="Futura Md BT" panose="020B0602020204020303" pitchFamily="34" charset="0"/>
                <a:ea typeface="Roboto" panose="02000000000000000000" pitchFamily="2" charset="0"/>
              </a:rPr>
              <a:t>Barahate</a:t>
            </a:r>
            <a:endParaRPr lang="en-IN" sz="1200" dirty="0">
              <a:solidFill>
                <a:schemeClr val="tx1">
                  <a:lumMod val="65000"/>
                  <a:lumOff val="35000"/>
                </a:schemeClr>
              </a:solidFill>
              <a:latin typeface="Futura Md BT" panose="020B0602020204020303" pitchFamily="34" charset="0"/>
              <a:ea typeface="Roboto" panose="02000000000000000000" pitchFamily="2" charset="0"/>
            </a:endParaRPr>
          </a:p>
        </p:txBody>
      </p:sp>
      <p:sp>
        <p:nvSpPr>
          <p:cNvPr id="62" name="Rectangle 61">
            <a:extLst>
              <a:ext uri="{FF2B5EF4-FFF2-40B4-BE49-F238E27FC236}">
                <a16:creationId xmlns:a16="http://schemas.microsoft.com/office/drawing/2014/main" id="{FD932685-64E6-D28D-A9A8-2D2CB8FE8C8A}"/>
              </a:ext>
            </a:extLst>
          </p:cNvPr>
          <p:cNvSpPr/>
          <p:nvPr/>
        </p:nvSpPr>
        <p:spPr>
          <a:xfrm>
            <a:off x="473573" y="9472784"/>
            <a:ext cx="6605023" cy="8184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0" name="TextBox 59">
            <a:extLst>
              <a:ext uri="{FF2B5EF4-FFF2-40B4-BE49-F238E27FC236}">
                <a16:creationId xmlns:a16="http://schemas.microsoft.com/office/drawing/2014/main" id="{F1FDEAEC-B228-EB6C-7992-C844A824E1F6}"/>
              </a:ext>
            </a:extLst>
          </p:cNvPr>
          <p:cNvSpPr txBox="1"/>
          <p:nvPr/>
        </p:nvSpPr>
        <p:spPr>
          <a:xfrm>
            <a:off x="576312" y="9539642"/>
            <a:ext cx="6467650" cy="515526"/>
          </a:xfrm>
          <a:prstGeom prst="rect">
            <a:avLst/>
          </a:prstGeom>
          <a:noFill/>
        </p:spPr>
        <p:txBody>
          <a:bodyPr wrap="square">
            <a:spAutoFit/>
          </a:bodyPr>
          <a:lstStyle/>
          <a:p>
            <a:pPr algn="just"/>
            <a:r>
              <a:rPr lang="en-US" sz="950" dirty="0">
                <a:latin typeface="Roboto" panose="02000000000000000000" pitchFamily="2" charset="0"/>
                <a:ea typeface="Roboto" panose="02000000000000000000" pitchFamily="2" charset="0"/>
              </a:rPr>
              <a:t>You can get a New Personal loan and Clear your High Interest Rate Credit Cards.</a:t>
            </a:r>
          </a:p>
          <a:p>
            <a:pPr algn="just"/>
            <a:r>
              <a:rPr lang="en-US" sz="900" dirty="0">
                <a:solidFill>
                  <a:schemeClr val="tx1">
                    <a:lumMod val="50000"/>
                    <a:lumOff val="50000"/>
                  </a:schemeClr>
                </a:solidFill>
                <a:latin typeface="Roboto" panose="02000000000000000000" pitchFamily="2" charset="0"/>
                <a:ea typeface="Roboto" panose="02000000000000000000" pitchFamily="2" charset="0"/>
              </a:rPr>
              <a:t>Do you have existing Home Loan? Test Your Loan: </a:t>
            </a:r>
            <a:r>
              <a:rPr lang="en-US" sz="900" dirty="0">
                <a:solidFill>
                  <a:schemeClr val="tx1">
                    <a:lumMod val="50000"/>
                    <a:lumOff val="50000"/>
                  </a:schemeClr>
                </a:solidFill>
                <a:latin typeface="Roboto" panose="02000000000000000000" pitchFamily="2" charset="0"/>
                <a:ea typeface="Roboto" panose="02000000000000000000" pitchFamily="2" charset="0"/>
                <a:hlinkClick r:id="rId3"/>
              </a:rPr>
              <a:t>https://testmyloan.ai/</a:t>
            </a:r>
            <a:endParaRPr lang="en-US" sz="900" dirty="0">
              <a:solidFill>
                <a:schemeClr val="tx1">
                  <a:lumMod val="50000"/>
                  <a:lumOff val="50000"/>
                </a:schemeClr>
              </a:solidFill>
              <a:latin typeface="Roboto" panose="02000000000000000000" pitchFamily="2" charset="0"/>
              <a:ea typeface="Roboto" panose="02000000000000000000" pitchFamily="2" charset="0"/>
            </a:endParaRPr>
          </a:p>
          <a:p>
            <a:pPr algn="just"/>
            <a:r>
              <a:rPr lang="en-US" sz="900" dirty="0">
                <a:solidFill>
                  <a:schemeClr val="tx1">
                    <a:lumMod val="50000"/>
                    <a:lumOff val="50000"/>
                  </a:schemeClr>
                </a:solidFill>
                <a:latin typeface="Roboto" panose="02000000000000000000" pitchFamily="2" charset="0"/>
                <a:ea typeface="Roboto" panose="02000000000000000000" pitchFamily="2" charset="0"/>
              </a:rPr>
              <a:t>Have a Health Insurance? Test Your Policy: </a:t>
            </a:r>
            <a:r>
              <a:rPr lang="en-US" sz="900" dirty="0">
                <a:solidFill>
                  <a:schemeClr val="tx1">
                    <a:lumMod val="50000"/>
                    <a:lumOff val="50000"/>
                  </a:schemeClr>
                </a:solidFill>
                <a:latin typeface="Roboto" panose="02000000000000000000" pitchFamily="2" charset="0"/>
                <a:ea typeface="Roboto" panose="02000000000000000000" pitchFamily="2" charset="0"/>
                <a:hlinkClick r:id="rId4"/>
              </a:rPr>
              <a:t>https://testmypolicy.com/</a:t>
            </a:r>
            <a:endParaRPr lang="en-US" sz="900" dirty="0">
              <a:solidFill>
                <a:schemeClr val="tx1">
                  <a:lumMod val="50000"/>
                  <a:lumOff val="50000"/>
                </a:schemeClr>
              </a:solidFill>
              <a:latin typeface="Roboto" panose="02000000000000000000" pitchFamily="2" charset="0"/>
              <a:ea typeface="Roboto" panose="02000000000000000000" pitchFamily="2" charset="0"/>
            </a:endParaRPr>
          </a:p>
        </p:txBody>
      </p:sp>
      <p:sp>
        <p:nvSpPr>
          <p:cNvPr id="63" name="TextBox 62">
            <a:extLst>
              <a:ext uri="{FF2B5EF4-FFF2-40B4-BE49-F238E27FC236}">
                <a16:creationId xmlns:a16="http://schemas.microsoft.com/office/drawing/2014/main" id="{06ABA7BD-EE49-2C65-2198-814735D5EC3A}"/>
              </a:ext>
            </a:extLst>
          </p:cNvPr>
          <p:cNvSpPr txBox="1"/>
          <p:nvPr/>
        </p:nvSpPr>
        <p:spPr>
          <a:xfrm>
            <a:off x="2314356" y="10426036"/>
            <a:ext cx="1682222" cy="261610"/>
          </a:xfrm>
          <a:prstGeom prst="rect">
            <a:avLst/>
          </a:prstGeom>
          <a:noFill/>
        </p:spPr>
        <p:txBody>
          <a:bodyPr wrap="square">
            <a:spAutoFit/>
          </a:bodyPr>
          <a:lstStyle/>
          <a:p>
            <a:r>
              <a:rPr lang="en-US" sz="1050" dirty="0">
                <a:solidFill>
                  <a:schemeClr val="tx1">
                    <a:lumMod val="50000"/>
                    <a:lumOff val="50000"/>
                  </a:schemeClr>
                </a:solidFill>
                <a:latin typeface="Roboto" panose="02000000000000000000" pitchFamily="2" charset="0"/>
                <a:ea typeface="Roboto" panose="02000000000000000000" pitchFamily="2" charset="0"/>
              </a:rPr>
              <a:t>+91 77108 84701</a:t>
            </a:r>
            <a:endParaRPr lang="en-IN" sz="1050" dirty="0"/>
          </a:p>
        </p:txBody>
      </p:sp>
      <p:grpSp>
        <p:nvGrpSpPr>
          <p:cNvPr id="42" name="Group 41">
            <a:extLst>
              <a:ext uri="{FF2B5EF4-FFF2-40B4-BE49-F238E27FC236}">
                <a16:creationId xmlns:a16="http://schemas.microsoft.com/office/drawing/2014/main" id="{AAB508BC-B3F5-1998-40EE-0610ED88CE8B}"/>
              </a:ext>
            </a:extLst>
          </p:cNvPr>
          <p:cNvGrpSpPr/>
          <p:nvPr/>
        </p:nvGrpSpPr>
        <p:grpSpPr>
          <a:xfrm>
            <a:off x="2721298" y="4921476"/>
            <a:ext cx="4323466" cy="605940"/>
            <a:chOff x="3694024" y="5375361"/>
            <a:chExt cx="3192651" cy="932400"/>
          </a:xfrm>
        </p:grpSpPr>
        <p:sp>
          <p:nvSpPr>
            <p:cNvPr id="61" name="Rectangle: Rounded Corners 60">
              <a:extLst>
                <a:ext uri="{FF2B5EF4-FFF2-40B4-BE49-F238E27FC236}">
                  <a16:creationId xmlns:a16="http://schemas.microsoft.com/office/drawing/2014/main" id="{5FB034E6-1C8B-C1C3-B76A-6848ABA2999F}"/>
                </a:ext>
              </a:extLst>
            </p:cNvPr>
            <p:cNvSpPr/>
            <p:nvPr/>
          </p:nvSpPr>
          <p:spPr>
            <a:xfrm>
              <a:off x="3694024" y="5375361"/>
              <a:ext cx="3192651" cy="932400"/>
            </a:xfrm>
            <a:prstGeom prst="roundRect">
              <a:avLst/>
            </a:prstGeom>
            <a:solidFill>
              <a:srgbClr val="FFE9ED"/>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5" name="Rectangle: Rounded Corners 64">
              <a:extLst>
                <a:ext uri="{FF2B5EF4-FFF2-40B4-BE49-F238E27FC236}">
                  <a16:creationId xmlns:a16="http://schemas.microsoft.com/office/drawing/2014/main" id="{6F32C8D9-0B39-BDF5-6122-D30B8B441F30}"/>
                </a:ext>
              </a:extLst>
            </p:cNvPr>
            <p:cNvSpPr/>
            <p:nvPr/>
          </p:nvSpPr>
          <p:spPr>
            <a:xfrm>
              <a:off x="4565438" y="5387473"/>
              <a:ext cx="2315182" cy="914400"/>
            </a:xfrm>
            <a:prstGeom prst="roundRect">
              <a:avLst/>
            </a:prstGeom>
            <a:solidFill>
              <a:srgbClr val="ED1B23"/>
            </a:solidFill>
            <a:ln w="19050">
              <a:noFill/>
            </a:ln>
            <a:effectLst>
              <a:outerShdw blurRad="50800" dist="50800" dir="11400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7" name="Rectangle: Rounded Corners 66">
              <a:extLst>
                <a:ext uri="{FF2B5EF4-FFF2-40B4-BE49-F238E27FC236}">
                  <a16:creationId xmlns:a16="http://schemas.microsoft.com/office/drawing/2014/main" id="{6A2B9CDB-2191-B3D1-F851-AC3EAEB6FDC2}"/>
                </a:ext>
              </a:extLst>
            </p:cNvPr>
            <p:cNvSpPr/>
            <p:nvPr/>
          </p:nvSpPr>
          <p:spPr>
            <a:xfrm>
              <a:off x="5700424" y="5387473"/>
              <a:ext cx="1181909" cy="914399"/>
            </a:xfrm>
            <a:prstGeom prst="roundRect">
              <a:avLst/>
            </a:prstGeom>
            <a:solidFill>
              <a:srgbClr val="F3676E"/>
            </a:solidFill>
            <a:ln w="19050">
              <a:noFill/>
            </a:ln>
            <a:effectLst>
              <a:outerShdw blurRad="50800" dist="50800" dir="11400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grpSp>
        <p:nvGrpSpPr>
          <p:cNvPr id="110" name="Group 109">
            <a:extLst>
              <a:ext uri="{FF2B5EF4-FFF2-40B4-BE49-F238E27FC236}">
                <a16:creationId xmlns:a16="http://schemas.microsoft.com/office/drawing/2014/main" id="{A9BB0B6F-F7CA-CA34-2799-FD522A2B351B}"/>
              </a:ext>
            </a:extLst>
          </p:cNvPr>
          <p:cNvGrpSpPr/>
          <p:nvPr/>
        </p:nvGrpSpPr>
        <p:grpSpPr>
          <a:xfrm rot="10800000">
            <a:off x="2729165" y="6043615"/>
            <a:ext cx="4314797" cy="314149"/>
            <a:chOff x="500543" y="2973587"/>
            <a:chExt cx="3196800" cy="281246"/>
          </a:xfrm>
        </p:grpSpPr>
        <p:cxnSp>
          <p:nvCxnSpPr>
            <p:cNvPr id="111" name="Straight Connector 110">
              <a:extLst>
                <a:ext uri="{FF2B5EF4-FFF2-40B4-BE49-F238E27FC236}">
                  <a16:creationId xmlns:a16="http://schemas.microsoft.com/office/drawing/2014/main" id="{0990AA6B-C570-488C-6580-629BEAE303DC}"/>
                </a:ext>
              </a:extLst>
            </p:cNvPr>
            <p:cNvCxnSpPr>
              <a:cxnSpLocks/>
            </p:cNvCxnSpPr>
            <p:nvPr/>
          </p:nvCxnSpPr>
          <p:spPr>
            <a:xfrm flipV="1">
              <a:off x="502133" y="3114210"/>
              <a:ext cx="0" cy="140623"/>
            </a:xfrm>
            <a:prstGeom prst="line">
              <a:avLst/>
            </a:prstGeom>
          </p:spPr>
          <p:style>
            <a:lnRef idx="1">
              <a:schemeClr val="dk1"/>
            </a:lnRef>
            <a:fillRef idx="0">
              <a:schemeClr val="dk1"/>
            </a:fillRef>
            <a:effectRef idx="0">
              <a:schemeClr val="dk1"/>
            </a:effectRef>
            <a:fontRef idx="minor">
              <a:schemeClr val="tx1"/>
            </a:fontRef>
          </p:style>
        </p:cxnSp>
        <p:cxnSp>
          <p:nvCxnSpPr>
            <p:cNvPr id="112" name="Straight Connector 111">
              <a:extLst>
                <a:ext uri="{FF2B5EF4-FFF2-40B4-BE49-F238E27FC236}">
                  <a16:creationId xmlns:a16="http://schemas.microsoft.com/office/drawing/2014/main" id="{FB6DBD59-F160-F260-42FC-603BCE86309C}"/>
                </a:ext>
              </a:extLst>
            </p:cNvPr>
            <p:cNvCxnSpPr>
              <a:cxnSpLocks/>
            </p:cNvCxnSpPr>
            <p:nvPr/>
          </p:nvCxnSpPr>
          <p:spPr>
            <a:xfrm flipV="1">
              <a:off x="3697343" y="3114210"/>
              <a:ext cx="0" cy="140623"/>
            </a:xfrm>
            <a:prstGeom prst="line">
              <a:avLst/>
            </a:prstGeom>
          </p:spPr>
          <p:style>
            <a:lnRef idx="1">
              <a:schemeClr val="dk1"/>
            </a:lnRef>
            <a:fillRef idx="0">
              <a:schemeClr val="dk1"/>
            </a:fillRef>
            <a:effectRef idx="0">
              <a:schemeClr val="dk1"/>
            </a:effectRef>
            <a:fontRef idx="minor">
              <a:schemeClr val="tx1"/>
            </a:fontRef>
          </p:style>
        </p:cxnSp>
        <p:cxnSp>
          <p:nvCxnSpPr>
            <p:cNvPr id="113" name="Straight Connector 112">
              <a:extLst>
                <a:ext uri="{FF2B5EF4-FFF2-40B4-BE49-F238E27FC236}">
                  <a16:creationId xmlns:a16="http://schemas.microsoft.com/office/drawing/2014/main" id="{6B089AE1-1C52-B381-6857-1398CD6E21E0}"/>
                </a:ext>
              </a:extLst>
            </p:cNvPr>
            <p:cNvCxnSpPr>
              <a:cxnSpLocks/>
            </p:cNvCxnSpPr>
            <p:nvPr/>
          </p:nvCxnSpPr>
          <p:spPr>
            <a:xfrm>
              <a:off x="500543" y="3114210"/>
              <a:ext cx="3196800" cy="0"/>
            </a:xfrm>
            <a:prstGeom prst="line">
              <a:avLst/>
            </a:prstGeom>
          </p:spPr>
          <p:style>
            <a:lnRef idx="1">
              <a:schemeClr val="dk1"/>
            </a:lnRef>
            <a:fillRef idx="0">
              <a:schemeClr val="dk1"/>
            </a:fillRef>
            <a:effectRef idx="0">
              <a:schemeClr val="dk1"/>
            </a:effectRef>
            <a:fontRef idx="minor">
              <a:schemeClr val="tx1"/>
            </a:fontRef>
          </p:style>
        </p:cxnSp>
        <p:cxnSp>
          <p:nvCxnSpPr>
            <p:cNvPr id="114" name="Straight Connector 113">
              <a:extLst>
                <a:ext uri="{FF2B5EF4-FFF2-40B4-BE49-F238E27FC236}">
                  <a16:creationId xmlns:a16="http://schemas.microsoft.com/office/drawing/2014/main" id="{A3E73339-17B0-2843-D5AF-3DA2D2070DE9}"/>
                </a:ext>
              </a:extLst>
            </p:cNvPr>
            <p:cNvCxnSpPr>
              <a:cxnSpLocks/>
            </p:cNvCxnSpPr>
            <p:nvPr/>
          </p:nvCxnSpPr>
          <p:spPr>
            <a:xfrm flipV="1">
              <a:off x="2098458" y="2973587"/>
              <a:ext cx="0" cy="140623"/>
            </a:xfrm>
            <a:prstGeom prst="line">
              <a:avLst/>
            </a:prstGeom>
          </p:spPr>
          <p:style>
            <a:lnRef idx="1">
              <a:schemeClr val="dk1"/>
            </a:lnRef>
            <a:fillRef idx="0">
              <a:schemeClr val="dk1"/>
            </a:fillRef>
            <a:effectRef idx="0">
              <a:schemeClr val="dk1"/>
            </a:effectRef>
            <a:fontRef idx="minor">
              <a:schemeClr val="tx1"/>
            </a:fontRef>
          </p:style>
        </p:cxnSp>
      </p:grpSp>
      <p:grpSp>
        <p:nvGrpSpPr>
          <p:cNvPr id="115" name="Group 114">
            <a:extLst>
              <a:ext uri="{FF2B5EF4-FFF2-40B4-BE49-F238E27FC236}">
                <a16:creationId xmlns:a16="http://schemas.microsoft.com/office/drawing/2014/main" id="{39FC1DDE-2E57-157D-2235-F7290C45DDD6}"/>
              </a:ext>
            </a:extLst>
          </p:cNvPr>
          <p:cNvGrpSpPr/>
          <p:nvPr/>
        </p:nvGrpSpPr>
        <p:grpSpPr>
          <a:xfrm rot="10800000">
            <a:off x="5438350" y="5635615"/>
            <a:ext cx="1606413" cy="232618"/>
            <a:chOff x="469414" y="1434347"/>
            <a:chExt cx="3196800" cy="281246"/>
          </a:xfrm>
        </p:grpSpPr>
        <p:cxnSp>
          <p:nvCxnSpPr>
            <p:cNvPr id="116" name="Straight Connector 115">
              <a:extLst>
                <a:ext uri="{FF2B5EF4-FFF2-40B4-BE49-F238E27FC236}">
                  <a16:creationId xmlns:a16="http://schemas.microsoft.com/office/drawing/2014/main" id="{F02C1AE4-B52E-9313-F261-5573E3E1A60D}"/>
                </a:ext>
              </a:extLst>
            </p:cNvPr>
            <p:cNvCxnSpPr>
              <a:cxnSpLocks/>
            </p:cNvCxnSpPr>
            <p:nvPr/>
          </p:nvCxnSpPr>
          <p:spPr>
            <a:xfrm flipV="1">
              <a:off x="471004" y="1574970"/>
              <a:ext cx="0" cy="140623"/>
            </a:xfrm>
            <a:prstGeom prst="line">
              <a:avLst/>
            </a:prstGeom>
          </p:spPr>
          <p:style>
            <a:lnRef idx="1">
              <a:schemeClr val="dk1"/>
            </a:lnRef>
            <a:fillRef idx="0">
              <a:schemeClr val="dk1"/>
            </a:fillRef>
            <a:effectRef idx="0">
              <a:schemeClr val="dk1"/>
            </a:effectRef>
            <a:fontRef idx="minor">
              <a:schemeClr val="tx1"/>
            </a:fontRef>
          </p:style>
        </p:cxnSp>
        <p:cxnSp>
          <p:nvCxnSpPr>
            <p:cNvPr id="117" name="Straight Connector 116">
              <a:extLst>
                <a:ext uri="{FF2B5EF4-FFF2-40B4-BE49-F238E27FC236}">
                  <a16:creationId xmlns:a16="http://schemas.microsoft.com/office/drawing/2014/main" id="{F05C3383-4A68-E046-8CB3-357BA0F5AC09}"/>
                </a:ext>
              </a:extLst>
            </p:cNvPr>
            <p:cNvCxnSpPr>
              <a:cxnSpLocks/>
            </p:cNvCxnSpPr>
            <p:nvPr/>
          </p:nvCxnSpPr>
          <p:spPr>
            <a:xfrm flipV="1">
              <a:off x="3666214" y="1574970"/>
              <a:ext cx="0" cy="140623"/>
            </a:xfrm>
            <a:prstGeom prst="line">
              <a:avLst/>
            </a:prstGeom>
          </p:spPr>
          <p:style>
            <a:lnRef idx="1">
              <a:schemeClr val="dk1"/>
            </a:lnRef>
            <a:fillRef idx="0">
              <a:schemeClr val="dk1"/>
            </a:fillRef>
            <a:effectRef idx="0">
              <a:schemeClr val="dk1"/>
            </a:effectRef>
            <a:fontRef idx="minor">
              <a:schemeClr val="tx1"/>
            </a:fontRef>
          </p:style>
        </p:cxnSp>
        <p:cxnSp>
          <p:nvCxnSpPr>
            <p:cNvPr id="118" name="Straight Connector 117">
              <a:extLst>
                <a:ext uri="{FF2B5EF4-FFF2-40B4-BE49-F238E27FC236}">
                  <a16:creationId xmlns:a16="http://schemas.microsoft.com/office/drawing/2014/main" id="{A69FB5C6-238A-6E22-5E76-059BD909197C}"/>
                </a:ext>
              </a:extLst>
            </p:cNvPr>
            <p:cNvCxnSpPr>
              <a:cxnSpLocks/>
            </p:cNvCxnSpPr>
            <p:nvPr/>
          </p:nvCxnSpPr>
          <p:spPr>
            <a:xfrm>
              <a:off x="469414" y="1574970"/>
              <a:ext cx="3196800" cy="0"/>
            </a:xfrm>
            <a:prstGeom prst="line">
              <a:avLst/>
            </a:prstGeom>
          </p:spPr>
          <p:style>
            <a:lnRef idx="1">
              <a:schemeClr val="dk1"/>
            </a:lnRef>
            <a:fillRef idx="0">
              <a:schemeClr val="dk1"/>
            </a:fillRef>
            <a:effectRef idx="0">
              <a:schemeClr val="dk1"/>
            </a:effectRef>
            <a:fontRef idx="minor">
              <a:schemeClr val="tx1"/>
            </a:fontRef>
          </p:style>
        </p:cxnSp>
        <p:cxnSp>
          <p:nvCxnSpPr>
            <p:cNvPr id="119" name="Straight Connector 118">
              <a:extLst>
                <a:ext uri="{FF2B5EF4-FFF2-40B4-BE49-F238E27FC236}">
                  <a16:creationId xmlns:a16="http://schemas.microsoft.com/office/drawing/2014/main" id="{40FC0783-0C4E-11DC-5E2B-08B8919778C1}"/>
                </a:ext>
              </a:extLst>
            </p:cNvPr>
            <p:cNvCxnSpPr>
              <a:cxnSpLocks/>
            </p:cNvCxnSpPr>
            <p:nvPr/>
          </p:nvCxnSpPr>
          <p:spPr>
            <a:xfrm flipV="1">
              <a:off x="2067329" y="1434347"/>
              <a:ext cx="0" cy="140623"/>
            </a:xfrm>
            <a:prstGeom prst="line">
              <a:avLst/>
            </a:prstGeom>
          </p:spPr>
          <p:style>
            <a:lnRef idx="1">
              <a:schemeClr val="dk1"/>
            </a:lnRef>
            <a:fillRef idx="0">
              <a:schemeClr val="dk1"/>
            </a:fillRef>
            <a:effectRef idx="0">
              <a:schemeClr val="dk1"/>
            </a:effectRef>
            <a:fontRef idx="minor">
              <a:schemeClr val="tx1"/>
            </a:fontRef>
          </p:style>
        </p:cxnSp>
      </p:grpSp>
      <p:sp>
        <p:nvSpPr>
          <p:cNvPr id="121" name="TextBox 120">
            <a:extLst>
              <a:ext uri="{FF2B5EF4-FFF2-40B4-BE49-F238E27FC236}">
                <a16:creationId xmlns:a16="http://schemas.microsoft.com/office/drawing/2014/main" id="{5C4292AB-E263-70B5-4481-459920981A74}"/>
              </a:ext>
            </a:extLst>
          </p:cNvPr>
          <p:cNvSpPr txBox="1"/>
          <p:nvPr/>
        </p:nvSpPr>
        <p:spPr>
          <a:xfrm>
            <a:off x="4334391" y="6286685"/>
            <a:ext cx="1097279" cy="307777"/>
          </a:xfrm>
          <a:prstGeom prst="rect">
            <a:avLst/>
          </a:prstGeom>
          <a:noFill/>
        </p:spPr>
        <p:txBody>
          <a:bodyPr wrap="square" rtlCol="0">
            <a:spAutoFit/>
          </a:bodyPr>
          <a:lstStyle/>
          <a:p>
            <a:pPr algn="ctr"/>
            <a:r>
              <a:rPr lang="en-US" sz="1400">
                <a:latin typeface="Futura Md BT" panose="020B0602020204020303" pitchFamily="34" charset="0"/>
              </a:rPr>
              <a:t>FOIR</a:t>
            </a:r>
            <a:endParaRPr lang="en-IN" sz="1400">
              <a:latin typeface="Futura Md BT" panose="020B0602020204020303" pitchFamily="34" charset="0"/>
            </a:endParaRPr>
          </a:p>
        </p:txBody>
      </p:sp>
      <p:grpSp>
        <p:nvGrpSpPr>
          <p:cNvPr id="122" name="Group 121">
            <a:extLst>
              <a:ext uri="{FF2B5EF4-FFF2-40B4-BE49-F238E27FC236}">
                <a16:creationId xmlns:a16="http://schemas.microsoft.com/office/drawing/2014/main" id="{D74D0BF7-23F1-6013-AEBB-FA2B721B99DE}"/>
              </a:ext>
            </a:extLst>
          </p:cNvPr>
          <p:cNvGrpSpPr/>
          <p:nvPr/>
        </p:nvGrpSpPr>
        <p:grpSpPr>
          <a:xfrm rot="10800000">
            <a:off x="3903353" y="5641084"/>
            <a:ext cx="1541336" cy="232618"/>
            <a:chOff x="469414" y="1434347"/>
            <a:chExt cx="3196800" cy="281246"/>
          </a:xfrm>
        </p:grpSpPr>
        <p:cxnSp>
          <p:nvCxnSpPr>
            <p:cNvPr id="123" name="Straight Connector 122">
              <a:extLst>
                <a:ext uri="{FF2B5EF4-FFF2-40B4-BE49-F238E27FC236}">
                  <a16:creationId xmlns:a16="http://schemas.microsoft.com/office/drawing/2014/main" id="{3263DBC5-24A5-9816-B286-D60AB69F5A62}"/>
                </a:ext>
              </a:extLst>
            </p:cNvPr>
            <p:cNvCxnSpPr>
              <a:cxnSpLocks/>
            </p:cNvCxnSpPr>
            <p:nvPr/>
          </p:nvCxnSpPr>
          <p:spPr>
            <a:xfrm flipV="1">
              <a:off x="471004" y="1574970"/>
              <a:ext cx="0" cy="140623"/>
            </a:xfrm>
            <a:prstGeom prst="line">
              <a:avLst/>
            </a:prstGeom>
          </p:spPr>
          <p:style>
            <a:lnRef idx="1">
              <a:schemeClr val="dk1"/>
            </a:lnRef>
            <a:fillRef idx="0">
              <a:schemeClr val="dk1"/>
            </a:fillRef>
            <a:effectRef idx="0">
              <a:schemeClr val="dk1"/>
            </a:effectRef>
            <a:fontRef idx="minor">
              <a:schemeClr val="tx1"/>
            </a:fontRef>
          </p:style>
        </p:cxnSp>
        <p:cxnSp>
          <p:nvCxnSpPr>
            <p:cNvPr id="124" name="Straight Connector 123">
              <a:extLst>
                <a:ext uri="{FF2B5EF4-FFF2-40B4-BE49-F238E27FC236}">
                  <a16:creationId xmlns:a16="http://schemas.microsoft.com/office/drawing/2014/main" id="{6C0EDB97-42FF-42BE-DDDD-31F7578A50D1}"/>
                </a:ext>
              </a:extLst>
            </p:cNvPr>
            <p:cNvCxnSpPr>
              <a:cxnSpLocks/>
            </p:cNvCxnSpPr>
            <p:nvPr/>
          </p:nvCxnSpPr>
          <p:spPr>
            <a:xfrm flipV="1">
              <a:off x="3666214" y="1574970"/>
              <a:ext cx="0" cy="140623"/>
            </a:xfrm>
            <a:prstGeom prst="line">
              <a:avLst/>
            </a:prstGeom>
          </p:spPr>
          <p:style>
            <a:lnRef idx="1">
              <a:schemeClr val="dk1"/>
            </a:lnRef>
            <a:fillRef idx="0">
              <a:schemeClr val="dk1"/>
            </a:fillRef>
            <a:effectRef idx="0">
              <a:schemeClr val="dk1"/>
            </a:effectRef>
            <a:fontRef idx="minor">
              <a:schemeClr val="tx1"/>
            </a:fontRef>
          </p:style>
        </p:cxnSp>
        <p:cxnSp>
          <p:nvCxnSpPr>
            <p:cNvPr id="125" name="Straight Connector 124">
              <a:extLst>
                <a:ext uri="{FF2B5EF4-FFF2-40B4-BE49-F238E27FC236}">
                  <a16:creationId xmlns:a16="http://schemas.microsoft.com/office/drawing/2014/main" id="{AB0C9FDD-F04A-3BCE-75B4-651084ED3DFC}"/>
                </a:ext>
              </a:extLst>
            </p:cNvPr>
            <p:cNvCxnSpPr>
              <a:cxnSpLocks/>
            </p:cNvCxnSpPr>
            <p:nvPr/>
          </p:nvCxnSpPr>
          <p:spPr>
            <a:xfrm>
              <a:off x="469414" y="1574970"/>
              <a:ext cx="3196800" cy="0"/>
            </a:xfrm>
            <a:prstGeom prst="line">
              <a:avLst/>
            </a:prstGeom>
          </p:spPr>
          <p:style>
            <a:lnRef idx="1">
              <a:schemeClr val="dk1"/>
            </a:lnRef>
            <a:fillRef idx="0">
              <a:schemeClr val="dk1"/>
            </a:fillRef>
            <a:effectRef idx="0">
              <a:schemeClr val="dk1"/>
            </a:effectRef>
            <a:fontRef idx="minor">
              <a:schemeClr val="tx1"/>
            </a:fontRef>
          </p:style>
        </p:cxnSp>
        <p:cxnSp>
          <p:nvCxnSpPr>
            <p:cNvPr id="126" name="Straight Connector 125">
              <a:extLst>
                <a:ext uri="{FF2B5EF4-FFF2-40B4-BE49-F238E27FC236}">
                  <a16:creationId xmlns:a16="http://schemas.microsoft.com/office/drawing/2014/main" id="{70448475-B30D-6796-065E-753820BAEF0E}"/>
                </a:ext>
              </a:extLst>
            </p:cNvPr>
            <p:cNvCxnSpPr>
              <a:cxnSpLocks/>
            </p:cNvCxnSpPr>
            <p:nvPr/>
          </p:nvCxnSpPr>
          <p:spPr>
            <a:xfrm flipV="1">
              <a:off x="2067329" y="1434347"/>
              <a:ext cx="0" cy="140623"/>
            </a:xfrm>
            <a:prstGeom prst="line">
              <a:avLst/>
            </a:prstGeom>
          </p:spPr>
          <p:style>
            <a:lnRef idx="1">
              <a:schemeClr val="dk1"/>
            </a:lnRef>
            <a:fillRef idx="0">
              <a:schemeClr val="dk1"/>
            </a:fillRef>
            <a:effectRef idx="0">
              <a:schemeClr val="dk1"/>
            </a:effectRef>
            <a:fontRef idx="minor">
              <a:schemeClr val="tx1"/>
            </a:fontRef>
          </p:style>
        </p:cxnSp>
      </p:grpSp>
      <p:sp>
        <p:nvSpPr>
          <p:cNvPr id="127" name="TextBox 126">
            <a:extLst>
              <a:ext uri="{FF2B5EF4-FFF2-40B4-BE49-F238E27FC236}">
                <a16:creationId xmlns:a16="http://schemas.microsoft.com/office/drawing/2014/main" id="{308706AA-B011-94EC-8224-204956529666}"/>
              </a:ext>
            </a:extLst>
          </p:cNvPr>
          <p:cNvSpPr txBox="1"/>
          <p:nvPr/>
        </p:nvSpPr>
        <p:spPr>
          <a:xfrm>
            <a:off x="4145272" y="5861244"/>
            <a:ext cx="1097279" cy="253916"/>
          </a:xfrm>
          <a:prstGeom prst="rect">
            <a:avLst/>
          </a:prstGeom>
          <a:noFill/>
        </p:spPr>
        <p:txBody>
          <a:bodyPr wrap="square" rtlCol="0">
            <a:spAutoFit/>
          </a:bodyPr>
          <a:lstStyle/>
          <a:p>
            <a:pPr algn="ctr"/>
            <a:r>
              <a:rPr lang="en-US" sz="1050">
                <a:solidFill>
                  <a:srgbClr val="ED1B23"/>
                </a:solidFill>
                <a:latin typeface="Futura Md BT" panose="020B0602020204020303" pitchFamily="34" charset="0"/>
              </a:rPr>
              <a:t>Existing EMI’s</a:t>
            </a:r>
            <a:endParaRPr lang="en-IN" sz="1050" dirty="0">
              <a:solidFill>
                <a:srgbClr val="ED1B23"/>
              </a:solidFill>
              <a:latin typeface="Futura Md BT" panose="020B0602020204020303" pitchFamily="34" charset="0"/>
            </a:endParaRPr>
          </a:p>
        </p:txBody>
      </p:sp>
      <p:sp>
        <p:nvSpPr>
          <p:cNvPr id="128" name="TextBox 127">
            <a:extLst>
              <a:ext uri="{FF2B5EF4-FFF2-40B4-BE49-F238E27FC236}">
                <a16:creationId xmlns:a16="http://schemas.microsoft.com/office/drawing/2014/main" id="{C8B9D69D-80C1-3772-DA6A-897746CE8AFF}"/>
              </a:ext>
            </a:extLst>
          </p:cNvPr>
          <p:cNvSpPr txBox="1"/>
          <p:nvPr/>
        </p:nvSpPr>
        <p:spPr>
          <a:xfrm>
            <a:off x="5604304" y="5838327"/>
            <a:ext cx="1261370" cy="253916"/>
          </a:xfrm>
          <a:prstGeom prst="rect">
            <a:avLst/>
          </a:prstGeom>
          <a:noFill/>
        </p:spPr>
        <p:txBody>
          <a:bodyPr wrap="square" rtlCol="0">
            <a:spAutoFit/>
          </a:bodyPr>
          <a:lstStyle/>
          <a:p>
            <a:pPr algn="ctr"/>
            <a:r>
              <a:rPr lang="en-US" sz="1050">
                <a:solidFill>
                  <a:srgbClr val="00B050"/>
                </a:solidFill>
                <a:latin typeface="Futura Md BT" panose="020B0602020204020303" pitchFamily="34" charset="0"/>
              </a:rPr>
              <a:t>Eligible Amount</a:t>
            </a:r>
            <a:endParaRPr lang="en-IN" sz="1050" dirty="0">
              <a:solidFill>
                <a:srgbClr val="00B050"/>
              </a:solidFill>
              <a:latin typeface="Futura Md BT" panose="020B0602020204020303" pitchFamily="34" charset="0"/>
            </a:endParaRPr>
          </a:p>
        </p:txBody>
      </p:sp>
      <p:sp>
        <p:nvSpPr>
          <p:cNvPr id="129" name="TextBox 128">
            <a:extLst>
              <a:ext uri="{FF2B5EF4-FFF2-40B4-BE49-F238E27FC236}">
                <a16:creationId xmlns:a16="http://schemas.microsoft.com/office/drawing/2014/main" id="{85DD3ADB-9FEE-5183-28A1-39C601D58454}"/>
              </a:ext>
            </a:extLst>
          </p:cNvPr>
          <p:cNvSpPr txBox="1"/>
          <p:nvPr/>
        </p:nvSpPr>
        <p:spPr>
          <a:xfrm>
            <a:off x="2710120" y="5066824"/>
            <a:ext cx="1166311" cy="307777"/>
          </a:xfrm>
          <a:prstGeom prst="rect">
            <a:avLst/>
          </a:prstGeom>
          <a:noFill/>
        </p:spPr>
        <p:txBody>
          <a:bodyPr wrap="square">
            <a:spAutoFit/>
          </a:bodyPr>
          <a:lstStyle/>
          <a:p>
            <a:pPr algn="ctr"/>
            <a:r>
              <a:rPr lang="en-IN" sz="1400" dirty="0">
                <a:latin typeface="Roboto" panose="02000000000000000000" pitchFamily="2" charset="0"/>
                <a:ea typeface="Roboto" panose="02000000000000000000" pitchFamily="2" charset="0"/>
              </a:rPr>
              <a:t>19,863</a:t>
            </a:r>
            <a:endParaRPr lang="en-IN" sz="1400" dirty="0">
              <a:solidFill>
                <a:schemeClr val="tx1"/>
              </a:solidFill>
              <a:latin typeface="Roboto" panose="02000000000000000000" pitchFamily="2" charset="0"/>
              <a:ea typeface="Roboto" panose="02000000000000000000" pitchFamily="2" charset="0"/>
            </a:endParaRPr>
          </a:p>
        </p:txBody>
      </p:sp>
      <p:sp>
        <p:nvSpPr>
          <p:cNvPr id="130" name="TextBox 129">
            <a:extLst>
              <a:ext uri="{FF2B5EF4-FFF2-40B4-BE49-F238E27FC236}">
                <a16:creationId xmlns:a16="http://schemas.microsoft.com/office/drawing/2014/main" id="{A05E1204-2362-D054-A621-BD46DA737155}"/>
              </a:ext>
            </a:extLst>
          </p:cNvPr>
          <p:cNvSpPr txBox="1"/>
          <p:nvPr/>
        </p:nvSpPr>
        <p:spPr>
          <a:xfrm>
            <a:off x="3903354" y="5065416"/>
            <a:ext cx="1541336" cy="307777"/>
          </a:xfrm>
          <a:prstGeom prst="rect">
            <a:avLst/>
          </a:prstGeom>
          <a:noFill/>
        </p:spPr>
        <p:txBody>
          <a:bodyPr wrap="square">
            <a:spAutoFit/>
          </a:bodyPr>
          <a:lstStyle/>
          <a:p>
            <a:pPr algn="ctr"/>
            <a:r>
              <a:rPr lang="en-IN" sz="1400" dirty="0">
                <a:latin typeface="Roboto" panose="02000000000000000000" pitchFamily="2" charset="0"/>
                <a:ea typeface="Roboto" panose="02000000000000000000" pitchFamily="2" charset="0"/>
              </a:rPr>
              <a:t>2,270</a:t>
            </a:r>
            <a:endParaRPr lang="en-IN" sz="1400" dirty="0">
              <a:solidFill>
                <a:schemeClr val="bg1"/>
              </a:solidFill>
              <a:latin typeface="Roboto" panose="02000000000000000000" pitchFamily="2" charset="0"/>
              <a:ea typeface="Roboto" panose="02000000000000000000" pitchFamily="2" charset="0"/>
            </a:endParaRPr>
          </a:p>
        </p:txBody>
      </p:sp>
      <p:sp>
        <p:nvSpPr>
          <p:cNvPr id="131" name="TextBox 130">
            <a:extLst>
              <a:ext uri="{FF2B5EF4-FFF2-40B4-BE49-F238E27FC236}">
                <a16:creationId xmlns:a16="http://schemas.microsoft.com/office/drawing/2014/main" id="{6F4E02AE-A6F1-E732-8CDD-65D9AC052B8D}"/>
              </a:ext>
            </a:extLst>
          </p:cNvPr>
          <p:cNvSpPr txBox="1"/>
          <p:nvPr/>
        </p:nvSpPr>
        <p:spPr>
          <a:xfrm>
            <a:off x="5715743" y="5076265"/>
            <a:ext cx="1156532" cy="307777"/>
          </a:xfrm>
          <a:prstGeom prst="rect">
            <a:avLst/>
          </a:prstGeom>
          <a:noFill/>
        </p:spPr>
        <p:txBody>
          <a:bodyPr wrap="square">
            <a:spAutoFit/>
          </a:bodyPr>
          <a:lstStyle/>
          <a:p>
            <a:pPr algn="ctr"/>
            <a:r>
              <a:rPr lang="en-IN" sz="1400" dirty="0">
                <a:latin typeface="Roboto" panose="02000000000000000000" pitchFamily="2" charset="0"/>
                <a:ea typeface="Roboto" panose="02000000000000000000" pitchFamily="2" charset="0"/>
              </a:rPr>
              <a:t>17,593</a:t>
            </a:r>
          </a:p>
        </p:txBody>
      </p:sp>
      <p:sp>
        <p:nvSpPr>
          <p:cNvPr id="6" name="TextBox 5">
            <a:extLst>
              <a:ext uri="{FF2B5EF4-FFF2-40B4-BE49-F238E27FC236}">
                <a16:creationId xmlns:a16="http://schemas.microsoft.com/office/drawing/2014/main" id="{850B8B6F-F02A-DC78-13AA-EBD8DAEF2590}"/>
              </a:ext>
            </a:extLst>
          </p:cNvPr>
          <p:cNvSpPr txBox="1"/>
          <p:nvPr/>
        </p:nvSpPr>
        <p:spPr>
          <a:xfrm>
            <a:off x="341876" y="5854015"/>
            <a:ext cx="2022720" cy="415498"/>
          </a:xfrm>
          <a:prstGeom prst="rect">
            <a:avLst/>
          </a:prstGeom>
          <a:noFill/>
        </p:spPr>
        <p:txBody>
          <a:bodyPr wrap="square" rtlCol="0">
            <a:spAutoFit/>
          </a:bodyPr>
          <a:lstStyle/>
          <a:p>
            <a:r>
              <a:rPr lang="en-US" sz="1050" b="1" dirty="0"/>
              <a:t>Congratulations, You are Eligible For New Personal Loan.</a:t>
            </a:r>
            <a:endParaRPr lang="en-IN" sz="1050" b="1" dirty="0"/>
          </a:p>
        </p:txBody>
      </p:sp>
      <p:sp>
        <p:nvSpPr>
          <p:cNvPr id="5" name="TextBox 3">
            <a:extLst>
              <a:ext uri="{FF2B5EF4-FFF2-40B4-BE49-F238E27FC236}">
                <a16:creationId xmlns:a16="http://schemas.microsoft.com/office/drawing/2014/main" id="{987D612F-DD1B-8025-84AE-9108ACE7A1C5}"/>
              </a:ext>
            </a:extLst>
          </p:cNvPr>
          <p:cNvSpPr txBox="1"/>
          <p:nvPr/>
        </p:nvSpPr>
        <p:spPr>
          <a:xfrm>
            <a:off x="398926" y="10429883"/>
            <a:ext cx="1682222" cy="253916"/>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050">
                <a:solidFill>
                  <a:schemeClr val="tx1">
                    <a:lumMod val="50000"/>
                    <a:lumOff val="50000"/>
                  </a:schemeClr>
                </a:solidFill>
                <a:latin typeface="Roboto" panose="02000000000000000000" pitchFamily="2" charset="0"/>
                <a:ea typeface="Roboto" panose="02000000000000000000" pitchFamily="2" charset="0"/>
                <a:hlinkClick r:id="rId5"/>
              </a:rPr>
              <a:t>xsell@finqy.ai</a:t>
            </a:r>
            <a:endParaRPr lang="en-US" sz="1050">
              <a:solidFill>
                <a:schemeClr val="tx1">
                  <a:lumMod val="50000"/>
                  <a:lumOff val="50000"/>
                </a:schemeClr>
              </a:solidFill>
              <a:latin typeface="Roboto" panose="02000000000000000000" pitchFamily="2" charset="0"/>
              <a:ea typeface="Roboto" panose="02000000000000000000" pitchFamily="2" charset="0"/>
            </a:endParaRPr>
          </a:p>
        </p:txBody>
      </p:sp>
      <p:grpSp>
        <p:nvGrpSpPr>
          <p:cNvPr id="10" name="Group 9">
            <a:extLst>
              <a:ext uri="{FF2B5EF4-FFF2-40B4-BE49-F238E27FC236}">
                <a16:creationId xmlns:a16="http://schemas.microsoft.com/office/drawing/2014/main" id="{8F23FA58-0A2B-38E6-9FAA-7B3C2B014BC6}"/>
              </a:ext>
            </a:extLst>
          </p:cNvPr>
          <p:cNvGrpSpPr/>
          <p:nvPr/>
        </p:nvGrpSpPr>
        <p:grpSpPr>
          <a:xfrm>
            <a:off x="2242355" y="7921384"/>
            <a:ext cx="2916791" cy="1515809"/>
            <a:chOff x="477326" y="7603358"/>
            <a:chExt cx="2916791" cy="1515809"/>
          </a:xfrm>
        </p:grpSpPr>
        <p:sp>
          <p:nvSpPr>
            <p:cNvPr id="12" name="Rectangle 11">
              <a:extLst>
                <a:ext uri="{FF2B5EF4-FFF2-40B4-BE49-F238E27FC236}">
                  <a16:creationId xmlns:a16="http://schemas.microsoft.com/office/drawing/2014/main" id="{526942E7-019E-8527-6F95-72069278D85E}"/>
                </a:ext>
              </a:extLst>
            </p:cNvPr>
            <p:cNvSpPr/>
            <p:nvPr/>
          </p:nvSpPr>
          <p:spPr>
            <a:xfrm>
              <a:off x="477326" y="7603358"/>
              <a:ext cx="2916791" cy="286109"/>
            </a:xfrm>
            <a:prstGeom prst="rect">
              <a:avLst/>
            </a:prstGeom>
            <a:solidFill>
              <a:srgbClr val="ED1B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object 35">
              <a:extLst>
                <a:ext uri="{FF2B5EF4-FFF2-40B4-BE49-F238E27FC236}">
                  <a16:creationId xmlns:a16="http://schemas.microsoft.com/office/drawing/2014/main" id="{8ECBD3FB-AEA1-B113-D51D-FDEFFB624504}"/>
                </a:ext>
              </a:extLst>
            </p:cNvPr>
            <p:cNvSpPr txBox="1"/>
            <p:nvPr/>
          </p:nvSpPr>
          <p:spPr>
            <a:xfrm>
              <a:off x="655126" y="7652652"/>
              <a:ext cx="1673860" cy="174407"/>
            </a:xfrm>
            <a:prstGeom prst="rect">
              <a:avLst/>
            </a:prstGeom>
          </p:spPr>
          <p:txBody>
            <a:bodyPr vert="horz" wrap="square" lIns="0" tIns="12700" rIns="0" bIns="0" rtlCol="0">
              <a:spAutoFit/>
            </a:bodyPr>
            <a:lstStyle/>
            <a:p>
              <a:pPr marL="12700">
                <a:lnSpc>
                  <a:spcPct val="100000"/>
                </a:lnSpc>
                <a:spcBef>
                  <a:spcPts val="100"/>
                </a:spcBef>
              </a:pPr>
              <a:r>
                <a:rPr lang="en-US" sz="1050" b="1" spc="20" dirty="0">
                  <a:solidFill>
                    <a:srgbClr val="FFFFFF"/>
                  </a:solidFill>
                  <a:latin typeface="Roboto"/>
                  <a:cs typeface="Roboto"/>
                </a:rPr>
                <a:t>Case 1</a:t>
              </a:r>
              <a:endParaRPr sz="1050" dirty="0">
                <a:latin typeface="Roboto"/>
                <a:cs typeface="Roboto"/>
              </a:endParaRPr>
            </a:p>
          </p:txBody>
        </p:sp>
        <p:sp>
          <p:nvSpPr>
            <p:cNvPr id="16" name="object 39">
              <a:extLst>
                <a:ext uri="{FF2B5EF4-FFF2-40B4-BE49-F238E27FC236}">
                  <a16:creationId xmlns:a16="http://schemas.microsoft.com/office/drawing/2014/main" id="{F368022F-AD87-1A9C-D30F-9C5C27559226}"/>
                </a:ext>
              </a:extLst>
            </p:cNvPr>
            <p:cNvSpPr/>
            <p:nvPr/>
          </p:nvSpPr>
          <p:spPr>
            <a:xfrm>
              <a:off x="477326" y="7943678"/>
              <a:ext cx="2538284" cy="359531"/>
            </a:xfrm>
            <a:custGeom>
              <a:avLst/>
              <a:gdLst/>
              <a:ahLst/>
              <a:cxnLst/>
              <a:rect l="l" t="t" r="r" b="b"/>
              <a:pathLst>
                <a:path w="2440940" h="587375">
                  <a:moveTo>
                    <a:pt x="0" y="587298"/>
                  </a:moveTo>
                  <a:lnTo>
                    <a:pt x="2440597" y="587298"/>
                  </a:lnTo>
                  <a:lnTo>
                    <a:pt x="2440597" y="0"/>
                  </a:lnTo>
                  <a:lnTo>
                    <a:pt x="0" y="0"/>
                  </a:lnTo>
                  <a:lnTo>
                    <a:pt x="0" y="587298"/>
                  </a:lnTo>
                  <a:close/>
                </a:path>
              </a:pathLst>
            </a:custGeom>
            <a:solidFill>
              <a:srgbClr val="FFFFFF"/>
            </a:solidFill>
          </p:spPr>
          <p:txBody>
            <a:bodyPr wrap="square" lIns="0" tIns="0" rIns="0" bIns="0" rtlCol="0"/>
            <a:lstStyle/>
            <a:p>
              <a:endParaRPr dirty="0"/>
            </a:p>
          </p:txBody>
        </p:sp>
        <p:sp>
          <p:nvSpPr>
            <p:cNvPr id="17" name="object 43">
              <a:extLst>
                <a:ext uri="{FF2B5EF4-FFF2-40B4-BE49-F238E27FC236}">
                  <a16:creationId xmlns:a16="http://schemas.microsoft.com/office/drawing/2014/main" id="{EEDB0729-78EB-5B03-6F6B-C5F0AC1E5736}"/>
                </a:ext>
              </a:extLst>
            </p:cNvPr>
            <p:cNvSpPr/>
            <p:nvPr/>
          </p:nvSpPr>
          <p:spPr>
            <a:xfrm>
              <a:off x="2311723" y="7940829"/>
              <a:ext cx="1082394" cy="359531"/>
            </a:xfrm>
            <a:custGeom>
              <a:avLst/>
              <a:gdLst/>
              <a:ahLst/>
              <a:cxnLst/>
              <a:rect l="l" t="t" r="r" b="b"/>
              <a:pathLst>
                <a:path w="956945" h="587375">
                  <a:moveTo>
                    <a:pt x="956563" y="0"/>
                  </a:moveTo>
                  <a:lnTo>
                    <a:pt x="0" y="0"/>
                  </a:lnTo>
                  <a:lnTo>
                    <a:pt x="0" y="587298"/>
                  </a:lnTo>
                  <a:lnTo>
                    <a:pt x="956563" y="587298"/>
                  </a:lnTo>
                  <a:lnTo>
                    <a:pt x="956563" y="0"/>
                  </a:lnTo>
                  <a:close/>
                </a:path>
              </a:pathLst>
            </a:custGeom>
            <a:solidFill>
              <a:schemeClr val="bg1">
                <a:lumMod val="85000"/>
              </a:schemeClr>
            </a:solidFill>
          </p:spPr>
          <p:txBody>
            <a:bodyPr wrap="square" lIns="0" tIns="0" rIns="0" bIns="0" rtlCol="0"/>
            <a:lstStyle/>
            <a:p>
              <a:endParaRPr dirty="0"/>
            </a:p>
          </p:txBody>
        </p:sp>
        <p:sp>
          <p:nvSpPr>
            <p:cNvPr id="18" name="object 44">
              <a:extLst>
                <a:ext uri="{FF2B5EF4-FFF2-40B4-BE49-F238E27FC236}">
                  <a16:creationId xmlns:a16="http://schemas.microsoft.com/office/drawing/2014/main" id="{E7690A38-995D-6B15-169E-747A733C39A8}"/>
                </a:ext>
              </a:extLst>
            </p:cNvPr>
            <p:cNvSpPr txBox="1"/>
            <p:nvPr/>
          </p:nvSpPr>
          <p:spPr>
            <a:xfrm>
              <a:off x="2311723" y="8032494"/>
              <a:ext cx="1082394" cy="177489"/>
            </a:xfrm>
            <a:prstGeom prst="rect">
              <a:avLst/>
            </a:prstGeom>
          </p:spPr>
          <p:txBody>
            <a:bodyPr vert="horz" wrap="square" lIns="0" tIns="12700" rIns="0" bIns="0" rtlCol="0">
              <a:spAutoFit/>
            </a:bodyPr>
            <a:lstStyle/>
            <a:p>
              <a:pPr marL="12700" algn="ctr">
                <a:lnSpc>
                  <a:spcPct val="100000"/>
                </a:lnSpc>
                <a:spcBef>
                  <a:spcPts val="100"/>
                </a:spcBef>
              </a:pPr>
              <a:r>
                <a:rPr lang="en-US" sz="1050" b="1" spc="-15" dirty="0">
                  <a:solidFill>
                    <a:srgbClr val="434343"/>
                  </a:solidFill>
                  <a:latin typeface="Roboto"/>
                  <a:cs typeface="Roboto"/>
                </a:rPr>
                <a:t>Rs.  7,50,000</a:t>
              </a:r>
              <a:endParaRPr sz="1050" dirty="0">
                <a:latin typeface="Roboto"/>
                <a:cs typeface="Roboto"/>
              </a:endParaRPr>
            </a:p>
          </p:txBody>
        </p:sp>
        <p:sp>
          <p:nvSpPr>
            <p:cNvPr id="19" name="object 51">
              <a:extLst>
                <a:ext uri="{FF2B5EF4-FFF2-40B4-BE49-F238E27FC236}">
                  <a16:creationId xmlns:a16="http://schemas.microsoft.com/office/drawing/2014/main" id="{EC524554-FCB0-DEB7-AF2B-3D13F0391B32}"/>
                </a:ext>
              </a:extLst>
            </p:cNvPr>
            <p:cNvSpPr txBox="1"/>
            <p:nvPr/>
          </p:nvSpPr>
          <p:spPr>
            <a:xfrm>
              <a:off x="748078" y="8020317"/>
              <a:ext cx="1536065" cy="193771"/>
            </a:xfrm>
            <a:prstGeom prst="rect">
              <a:avLst/>
            </a:prstGeom>
          </p:spPr>
          <p:txBody>
            <a:bodyPr vert="horz" wrap="square" lIns="0" tIns="12700" rIns="0" bIns="0" rtlCol="0">
              <a:spAutoFit/>
            </a:bodyPr>
            <a:lstStyle/>
            <a:p>
              <a:pPr marL="12700" marR="5080">
                <a:lnSpc>
                  <a:spcPct val="128899"/>
                </a:lnSpc>
                <a:spcBef>
                  <a:spcPts val="100"/>
                </a:spcBef>
              </a:pPr>
              <a:r>
                <a:rPr lang="en-US" sz="1000" b="1" spc="15" dirty="0">
                  <a:solidFill>
                    <a:srgbClr val="434343"/>
                  </a:solidFill>
                  <a:latin typeface="Roboto"/>
                  <a:cs typeface="Roboto"/>
                </a:rPr>
                <a:t>New Personal Loan</a:t>
              </a:r>
              <a:endParaRPr sz="1000" dirty="0">
                <a:latin typeface="Roboto"/>
                <a:cs typeface="Roboto"/>
              </a:endParaRPr>
            </a:p>
          </p:txBody>
        </p:sp>
        <p:sp>
          <p:nvSpPr>
            <p:cNvPr id="20" name="object 39">
              <a:extLst>
                <a:ext uri="{FF2B5EF4-FFF2-40B4-BE49-F238E27FC236}">
                  <a16:creationId xmlns:a16="http://schemas.microsoft.com/office/drawing/2014/main" id="{58839FB3-B35E-1DA6-97F9-026A483CC603}"/>
                </a:ext>
              </a:extLst>
            </p:cNvPr>
            <p:cNvSpPr/>
            <p:nvPr/>
          </p:nvSpPr>
          <p:spPr>
            <a:xfrm>
              <a:off x="477326" y="8348047"/>
              <a:ext cx="2538284" cy="359531"/>
            </a:xfrm>
            <a:custGeom>
              <a:avLst/>
              <a:gdLst/>
              <a:ahLst/>
              <a:cxnLst/>
              <a:rect l="l" t="t" r="r" b="b"/>
              <a:pathLst>
                <a:path w="2440940" h="587375">
                  <a:moveTo>
                    <a:pt x="0" y="587298"/>
                  </a:moveTo>
                  <a:lnTo>
                    <a:pt x="2440597" y="587298"/>
                  </a:lnTo>
                  <a:lnTo>
                    <a:pt x="2440597" y="0"/>
                  </a:lnTo>
                  <a:lnTo>
                    <a:pt x="0" y="0"/>
                  </a:lnTo>
                  <a:lnTo>
                    <a:pt x="0" y="587298"/>
                  </a:lnTo>
                  <a:close/>
                </a:path>
              </a:pathLst>
            </a:custGeom>
            <a:solidFill>
              <a:srgbClr val="FFFFFF"/>
            </a:solidFill>
          </p:spPr>
          <p:txBody>
            <a:bodyPr wrap="square" lIns="0" tIns="0" rIns="0" bIns="0" rtlCol="0"/>
            <a:lstStyle/>
            <a:p>
              <a:endParaRPr dirty="0"/>
            </a:p>
          </p:txBody>
        </p:sp>
        <p:sp>
          <p:nvSpPr>
            <p:cNvPr id="21" name="object 43">
              <a:extLst>
                <a:ext uri="{FF2B5EF4-FFF2-40B4-BE49-F238E27FC236}">
                  <a16:creationId xmlns:a16="http://schemas.microsoft.com/office/drawing/2014/main" id="{60D2C210-FAB4-7B10-1CC3-0011F926E1CD}"/>
                </a:ext>
              </a:extLst>
            </p:cNvPr>
            <p:cNvSpPr/>
            <p:nvPr/>
          </p:nvSpPr>
          <p:spPr>
            <a:xfrm>
              <a:off x="2311723" y="8345198"/>
              <a:ext cx="1082394" cy="359531"/>
            </a:xfrm>
            <a:custGeom>
              <a:avLst/>
              <a:gdLst/>
              <a:ahLst/>
              <a:cxnLst/>
              <a:rect l="l" t="t" r="r" b="b"/>
              <a:pathLst>
                <a:path w="956945" h="587375">
                  <a:moveTo>
                    <a:pt x="956563" y="0"/>
                  </a:moveTo>
                  <a:lnTo>
                    <a:pt x="0" y="0"/>
                  </a:lnTo>
                  <a:lnTo>
                    <a:pt x="0" y="587298"/>
                  </a:lnTo>
                  <a:lnTo>
                    <a:pt x="956563" y="587298"/>
                  </a:lnTo>
                  <a:lnTo>
                    <a:pt x="956563" y="0"/>
                  </a:lnTo>
                  <a:close/>
                </a:path>
              </a:pathLst>
            </a:custGeom>
            <a:solidFill>
              <a:schemeClr val="bg1">
                <a:lumMod val="85000"/>
              </a:schemeClr>
            </a:solidFill>
          </p:spPr>
          <p:txBody>
            <a:bodyPr wrap="square" lIns="0" tIns="0" rIns="0" bIns="0" rtlCol="0"/>
            <a:lstStyle/>
            <a:p>
              <a:endParaRPr/>
            </a:p>
          </p:txBody>
        </p:sp>
        <p:sp>
          <p:nvSpPr>
            <p:cNvPr id="22" name="object 44">
              <a:extLst>
                <a:ext uri="{FF2B5EF4-FFF2-40B4-BE49-F238E27FC236}">
                  <a16:creationId xmlns:a16="http://schemas.microsoft.com/office/drawing/2014/main" id="{FF031B68-5931-28A0-6806-B5C71BCCC8F6}"/>
                </a:ext>
              </a:extLst>
            </p:cNvPr>
            <p:cNvSpPr txBox="1"/>
            <p:nvPr/>
          </p:nvSpPr>
          <p:spPr>
            <a:xfrm>
              <a:off x="2311723" y="8436863"/>
              <a:ext cx="1082394" cy="177489"/>
            </a:xfrm>
            <a:prstGeom prst="rect">
              <a:avLst/>
            </a:prstGeom>
          </p:spPr>
          <p:txBody>
            <a:bodyPr vert="horz" wrap="square" lIns="0" tIns="12700" rIns="0" bIns="0" rtlCol="0">
              <a:spAutoFit/>
            </a:bodyPr>
            <a:lstStyle/>
            <a:p>
              <a:pPr marL="12700" algn="ctr">
                <a:lnSpc>
                  <a:spcPct val="100000"/>
                </a:lnSpc>
                <a:spcBef>
                  <a:spcPts val="100"/>
                </a:spcBef>
              </a:pPr>
              <a:r>
                <a:rPr lang="en-US" sz="1050" b="1" spc="-15" dirty="0">
                  <a:solidFill>
                    <a:srgbClr val="434343"/>
                  </a:solidFill>
                  <a:latin typeface="Roboto"/>
                  <a:cs typeface="Roboto"/>
                </a:rPr>
                <a:t>Rs.  36,062</a:t>
              </a:r>
              <a:endParaRPr sz="1050" dirty="0">
                <a:latin typeface="Roboto"/>
                <a:cs typeface="Roboto"/>
              </a:endParaRPr>
            </a:p>
          </p:txBody>
        </p:sp>
        <p:sp>
          <p:nvSpPr>
            <p:cNvPr id="23" name="object 51">
              <a:extLst>
                <a:ext uri="{FF2B5EF4-FFF2-40B4-BE49-F238E27FC236}">
                  <a16:creationId xmlns:a16="http://schemas.microsoft.com/office/drawing/2014/main" id="{84EB5042-6A06-9D3E-FEBF-32D0695E1F13}"/>
                </a:ext>
              </a:extLst>
            </p:cNvPr>
            <p:cNvSpPr txBox="1"/>
            <p:nvPr/>
          </p:nvSpPr>
          <p:spPr>
            <a:xfrm>
              <a:off x="724023" y="8321963"/>
              <a:ext cx="1536065" cy="392287"/>
            </a:xfrm>
            <a:prstGeom prst="rect">
              <a:avLst/>
            </a:prstGeom>
          </p:spPr>
          <p:txBody>
            <a:bodyPr vert="horz" wrap="square" lIns="0" tIns="12700" rIns="0" bIns="0" rtlCol="0">
              <a:spAutoFit/>
            </a:bodyPr>
            <a:lstStyle/>
            <a:p>
              <a:pPr marL="12700" marR="5080">
                <a:lnSpc>
                  <a:spcPct val="128899"/>
                </a:lnSpc>
                <a:spcBef>
                  <a:spcPts val="100"/>
                </a:spcBef>
              </a:pPr>
              <a:r>
                <a:rPr lang="en-US" sz="1000" b="1" spc="15" dirty="0">
                  <a:solidFill>
                    <a:srgbClr val="434343"/>
                  </a:solidFill>
                  <a:latin typeface="Roboto"/>
                  <a:cs typeface="Roboto"/>
                </a:rPr>
                <a:t>Reduce Credit Card Outstanding</a:t>
              </a:r>
              <a:endParaRPr sz="1000" dirty="0">
                <a:latin typeface="Roboto"/>
                <a:cs typeface="Roboto"/>
              </a:endParaRPr>
            </a:p>
          </p:txBody>
        </p:sp>
        <p:sp>
          <p:nvSpPr>
            <p:cNvPr id="24" name="object 39">
              <a:extLst>
                <a:ext uri="{FF2B5EF4-FFF2-40B4-BE49-F238E27FC236}">
                  <a16:creationId xmlns:a16="http://schemas.microsoft.com/office/drawing/2014/main" id="{63E93172-5A9F-733F-A63D-D7DC75ECBC98}"/>
                </a:ext>
              </a:extLst>
            </p:cNvPr>
            <p:cNvSpPr/>
            <p:nvPr/>
          </p:nvSpPr>
          <p:spPr>
            <a:xfrm>
              <a:off x="477326" y="8759636"/>
              <a:ext cx="2538284" cy="359531"/>
            </a:xfrm>
            <a:custGeom>
              <a:avLst/>
              <a:gdLst/>
              <a:ahLst/>
              <a:cxnLst/>
              <a:rect l="l" t="t" r="r" b="b"/>
              <a:pathLst>
                <a:path w="2440940" h="587375">
                  <a:moveTo>
                    <a:pt x="0" y="587298"/>
                  </a:moveTo>
                  <a:lnTo>
                    <a:pt x="2440597" y="587298"/>
                  </a:lnTo>
                  <a:lnTo>
                    <a:pt x="2440597" y="0"/>
                  </a:lnTo>
                  <a:lnTo>
                    <a:pt x="0" y="0"/>
                  </a:lnTo>
                  <a:lnTo>
                    <a:pt x="0" y="587298"/>
                  </a:lnTo>
                  <a:close/>
                </a:path>
              </a:pathLst>
            </a:custGeom>
            <a:solidFill>
              <a:srgbClr val="FFFFFF"/>
            </a:solidFill>
          </p:spPr>
          <p:txBody>
            <a:bodyPr wrap="square" lIns="0" tIns="0" rIns="0" bIns="0" rtlCol="0"/>
            <a:lstStyle/>
            <a:p>
              <a:endParaRPr dirty="0"/>
            </a:p>
          </p:txBody>
        </p:sp>
        <p:sp>
          <p:nvSpPr>
            <p:cNvPr id="25" name="object 43">
              <a:extLst>
                <a:ext uri="{FF2B5EF4-FFF2-40B4-BE49-F238E27FC236}">
                  <a16:creationId xmlns:a16="http://schemas.microsoft.com/office/drawing/2014/main" id="{EE3A3981-20C0-87CF-9E7C-33A741CAF57C}"/>
                </a:ext>
              </a:extLst>
            </p:cNvPr>
            <p:cNvSpPr/>
            <p:nvPr/>
          </p:nvSpPr>
          <p:spPr>
            <a:xfrm>
              <a:off x="2311723" y="8756656"/>
              <a:ext cx="1082394" cy="359531"/>
            </a:xfrm>
            <a:custGeom>
              <a:avLst/>
              <a:gdLst/>
              <a:ahLst/>
              <a:cxnLst/>
              <a:rect l="l" t="t" r="r" b="b"/>
              <a:pathLst>
                <a:path w="956945" h="587375">
                  <a:moveTo>
                    <a:pt x="956563" y="0"/>
                  </a:moveTo>
                  <a:lnTo>
                    <a:pt x="0" y="0"/>
                  </a:lnTo>
                  <a:lnTo>
                    <a:pt x="0" y="587298"/>
                  </a:lnTo>
                  <a:lnTo>
                    <a:pt x="956563" y="587298"/>
                  </a:lnTo>
                  <a:lnTo>
                    <a:pt x="956563" y="0"/>
                  </a:lnTo>
                  <a:close/>
                </a:path>
              </a:pathLst>
            </a:custGeom>
            <a:solidFill>
              <a:schemeClr val="bg1">
                <a:lumMod val="85000"/>
              </a:schemeClr>
            </a:solidFill>
          </p:spPr>
          <p:txBody>
            <a:bodyPr wrap="square" lIns="0" tIns="0" rIns="0" bIns="0" rtlCol="0"/>
            <a:lstStyle/>
            <a:p>
              <a:endParaRPr/>
            </a:p>
          </p:txBody>
        </p:sp>
        <p:sp>
          <p:nvSpPr>
            <p:cNvPr id="26" name="object 44">
              <a:extLst>
                <a:ext uri="{FF2B5EF4-FFF2-40B4-BE49-F238E27FC236}">
                  <a16:creationId xmlns:a16="http://schemas.microsoft.com/office/drawing/2014/main" id="{CBBC694F-BB6C-3D59-75EB-90F0A0732D2F}"/>
                </a:ext>
              </a:extLst>
            </p:cNvPr>
            <p:cNvSpPr txBox="1"/>
            <p:nvPr/>
          </p:nvSpPr>
          <p:spPr>
            <a:xfrm>
              <a:off x="2311723" y="8848321"/>
              <a:ext cx="1082394" cy="177489"/>
            </a:xfrm>
            <a:prstGeom prst="rect">
              <a:avLst/>
            </a:prstGeom>
          </p:spPr>
          <p:txBody>
            <a:bodyPr vert="horz" wrap="square" lIns="0" tIns="12700" rIns="0" bIns="0" rtlCol="0">
              <a:spAutoFit/>
            </a:bodyPr>
            <a:lstStyle/>
            <a:p>
              <a:pPr marL="12700" algn="ctr">
                <a:lnSpc>
                  <a:spcPct val="100000"/>
                </a:lnSpc>
                <a:spcBef>
                  <a:spcPts val="100"/>
                </a:spcBef>
              </a:pPr>
              <a:r>
                <a:rPr lang="en-US" sz="1050" b="1" spc="-15" dirty="0">
                  <a:solidFill>
                    <a:srgbClr val="434343"/>
                  </a:solidFill>
                  <a:latin typeface="Roboto"/>
                  <a:cs typeface="Roboto"/>
                </a:rPr>
                <a:t>Rs.  7,13,938</a:t>
              </a:r>
              <a:endParaRPr sz="1050" dirty="0">
                <a:latin typeface="Roboto"/>
                <a:cs typeface="Roboto"/>
              </a:endParaRPr>
            </a:p>
          </p:txBody>
        </p:sp>
        <p:sp>
          <p:nvSpPr>
            <p:cNvPr id="27" name="object 51">
              <a:extLst>
                <a:ext uri="{FF2B5EF4-FFF2-40B4-BE49-F238E27FC236}">
                  <a16:creationId xmlns:a16="http://schemas.microsoft.com/office/drawing/2014/main" id="{65DA49DA-B4C5-36FE-FD7D-57AA82C3CA04}"/>
                </a:ext>
              </a:extLst>
            </p:cNvPr>
            <p:cNvSpPr txBox="1"/>
            <p:nvPr/>
          </p:nvSpPr>
          <p:spPr>
            <a:xfrm>
              <a:off x="748078" y="8823313"/>
              <a:ext cx="1536065" cy="193771"/>
            </a:xfrm>
            <a:prstGeom prst="rect">
              <a:avLst/>
            </a:prstGeom>
          </p:spPr>
          <p:txBody>
            <a:bodyPr vert="horz" wrap="square" lIns="0" tIns="12700" rIns="0" bIns="0" rtlCol="0">
              <a:spAutoFit/>
            </a:bodyPr>
            <a:lstStyle/>
            <a:p>
              <a:pPr marL="12700" marR="5080">
                <a:lnSpc>
                  <a:spcPct val="128899"/>
                </a:lnSpc>
                <a:spcBef>
                  <a:spcPts val="100"/>
                </a:spcBef>
              </a:pPr>
              <a:r>
                <a:rPr lang="en-US" sz="1000" b="1" spc="15" dirty="0">
                  <a:solidFill>
                    <a:srgbClr val="434343"/>
                  </a:solidFill>
                  <a:latin typeface="Roboto"/>
                  <a:cs typeface="Roboto"/>
                </a:rPr>
                <a:t>Remaining Loan</a:t>
              </a:r>
              <a:endParaRPr sz="1000" dirty="0">
                <a:latin typeface="Roboto"/>
                <a:cs typeface="Roboto"/>
              </a:endParaRPr>
            </a:p>
          </p:txBody>
        </p:sp>
        <p:grpSp>
          <p:nvGrpSpPr>
            <p:cNvPr id="28" name="Google Shape;940;p46">
              <a:extLst>
                <a:ext uri="{FF2B5EF4-FFF2-40B4-BE49-F238E27FC236}">
                  <a16:creationId xmlns:a16="http://schemas.microsoft.com/office/drawing/2014/main" id="{95106F92-FF36-9E22-76FC-259BAED22C6B}"/>
                </a:ext>
              </a:extLst>
            </p:cNvPr>
            <p:cNvGrpSpPr/>
            <p:nvPr/>
          </p:nvGrpSpPr>
          <p:grpSpPr>
            <a:xfrm>
              <a:off x="543638" y="8436863"/>
              <a:ext cx="126621" cy="179335"/>
              <a:chOff x="3979850" y="1598950"/>
              <a:chExt cx="356825" cy="505375"/>
            </a:xfrm>
          </p:grpSpPr>
          <p:sp>
            <p:nvSpPr>
              <p:cNvPr id="53" name="Google Shape;941;p46">
                <a:extLst>
                  <a:ext uri="{FF2B5EF4-FFF2-40B4-BE49-F238E27FC236}">
                    <a16:creationId xmlns:a16="http://schemas.microsoft.com/office/drawing/2014/main" id="{12ABCAB1-65AB-ACED-BA8F-5852D90C5EC3}"/>
                  </a:ext>
                </a:extLst>
              </p:cNvPr>
              <p:cNvSpPr/>
              <p:nvPr/>
            </p:nvSpPr>
            <p:spPr>
              <a:xfrm>
                <a:off x="3979850" y="1602600"/>
                <a:ext cx="44475" cy="501725"/>
              </a:xfrm>
              <a:custGeom>
                <a:avLst/>
                <a:gdLst/>
                <a:ahLst/>
                <a:cxnLst/>
                <a:rect l="l" t="t" r="r" b="b"/>
                <a:pathLst>
                  <a:path w="1779" h="20069" fill="none" extrusionOk="0">
                    <a:moveTo>
                      <a:pt x="1778" y="20069"/>
                    </a:moveTo>
                    <a:lnTo>
                      <a:pt x="1778" y="488"/>
                    </a:lnTo>
                    <a:lnTo>
                      <a:pt x="1778" y="488"/>
                    </a:lnTo>
                    <a:lnTo>
                      <a:pt x="1778" y="390"/>
                    </a:lnTo>
                    <a:lnTo>
                      <a:pt x="1730" y="293"/>
                    </a:lnTo>
                    <a:lnTo>
                      <a:pt x="1705" y="220"/>
                    </a:lnTo>
                    <a:lnTo>
                      <a:pt x="1632" y="147"/>
                    </a:lnTo>
                    <a:lnTo>
                      <a:pt x="1559" y="74"/>
                    </a:lnTo>
                    <a:lnTo>
                      <a:pt x="1486" y="25"/>
                    </a:lnTo>
                    <a:lnTo>
                      <a:pt x="1389" y="0"/>
                    </a:lnTo>
                    <a:lnTo>
                      <a:pt x="1291" y="0"/>
                    </a:lnTo>
                    <a:lnTo>
                      <a:pt x="488" y="0"/>
                    </a:lnTo>
                    <a:lnTo>
                      <a:pt x="488" y="0"/>
                    </a:lnTo>
                    <a:lnTo>
                      <a:pt x="390" y="0"/>
                    </a:lnTo>
                    <a:lnTo>
                      <a:pt x="293" y="25"/>
                    </a:lnTo>
                    <a:lnTo>
                      <a:pt x="220" y="74"/>
                    </a:lnTo>
                    <a:lnTo>
                      <a:pt x="147" y="147"/>
                    </a:lnTo>
                    <a:lnTo>
                      <a:pt x="98" y="220"/>
                    </a:lnTo>
                    <a:lnTo>
                      <a:pt x="49" y="293"/>
                    </a:lnTo>
                    <a:lnTo>
                      <a:pt x="25" y="390"/>
                    </a:lnTo>
                    <a:lnTo>
                      <a:pt x="1" y="488"/>
                    </a:lnTo>
                    <a:lnTo>
                      <a:pt x="1" y="20069"/>
                    </a:lnTo>
                    <a:lnTo>
                      <a:pt x="1778" y="20069"/>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942;p46">
                <a:extLst>
                  <a:ext uri="{FF2B5EF4-FFF2-40B4-BE49-F238E27FC236}">
                    <a16:creationId xmlns:a16="http://schemas.microsoft.com/office/drawing/2014/main" id="{6B26627B-3792-8F63-B2AD-45E1AD082831}"/>
                  </a:ext>
                </a:extLst>
              </p:cNvPr>
              <p:cNvSpPr/>
              <p:nvPr/>
            </p:nvSpPr>
            <p:spPr>
              <a:xfrm>
                <a:off x="4037075" y="1598950"/>
                <a:ext cx="299600" cy="228950"/>
              </a:xfrm>
              <a:custGeom>
                <a:avLst/>
                <a:gdLst/>
                <a:ahLst/>
                <a:cxnLst/>
                <a:rect l="l" t="t" r="r" b="b"/>
                <a:pathLst>
                  <a:path w="11984" h="9158" fill="none" extrusionOk="0">
                    <a:moveTo>
                      <a:pt x="1" y="8403"/>
                    </a:moveTo>
                    <a:lnTo>
                      <a:pt x="1" y="8403"/>
                    </a:lnTo>
                    <a:lnTo>
                      <a:pt x="366" y="8184"/>
                    </a:lnTo>
                    <a:lnTo>
                      <a:pt x="732" y="8013"/>
                    </a:lnTo>
                    <a:lnTo>
                      <a:pt x="1097" y="7867"/>
                    </a:lnTo>
                    <a:lnTo>
                      <a:pt x="1438" y="7770"/>
                    </a:lnTo>
                    <a:lnTo>
                      <a:pt x="1803" y="7696"/>
                    </a:lnTo>
                    <a:lnTo>
                      <a:pt x="2168" y="7672"/>
                    </a:lnTo>
                    <a:lnTo>
                      <a:pt x="2534" y="7648"/>
                    </a:lnTo>
                    <a:lnTo>
                      <a:pt x="2875" y="7672"/>
                    </a:lnTo>
                    <a:lnTo>
                      <a:pt x="3240" y="7696"/>
                    </a:lnTo>
                    <a:lnTo>
                      <a:pt x="3605" y="7745"/>
                    </a:lnTo>
                    <a:lnTo>
                      <a:pt x="3971" y="7818"/>
                    </a:lnTo>
                    <a:lnTo>
                      <a:pt x="4312" y="7891"/>
                    </a:lnTo>
                    <a:lnTo>
                      <a:pt x="5042" y="8111"/>
                    </a:lnTo>
                    <a:lnTo>
                      <a:pt x="5749" y="8330"/>
                    </a:lnTo>
                    <a:lnTo>
                      <a:pt x="6479" y="8549"/>
                    </a:lnTo>
                    <a:lnTo>
                      <a:pt x="7186" y="8768"/>
                    </a:lnTo>
                    <a:lnTo>
                      <a:pt x="7916" y="8963"/>
                    </a:lnTo>
                    <a:lnTo>
                      <a:pt x="8282" y="9036"/>
                    </a:lnTo>
                    <a:lnTo>
                      <a:pt x="8623" y="9085"/>
                    </a:lnTo>
                    <a:lnTo>
                      <a:pt x="8988" y="9133"/>
                    </a:lnTo>
                    <a:lnTo>
                      <a:pt x="9353" y="9158"/>
                    </a:lnTo>
                    <a:lnTo>
                      <a:pt x="9719" y="9133"/>
                    </a:lnTo>
                    <a:lnTo>
                      <a:pt x="10059" y="9109"/>
                    </a:lnTo>
                    <a:lnTo>
                      <a:pt x="10425" y="9060"/>
                    </a:lnTo>
                    <a:lnTo>
                      <a:pt x="10790" y="8963"/>
                    </a:lnTo>
                    <a:lnTo>
                      <a:pt x="11155" y="8841"/>
                    </a:lnTo>
                    <a:lnTo>
                      <a:pt x="11496" y="8671"/>
                    </a:lnTo>
                    <a:lnTo>
                      <a:pt x="11496" y="8671"/>
                    </a:lnTo>
                    <a:lnTo>
                      <a:pt x="11667" y="8573"/>
                    </a:lnTo>
                    <a:lnTo>
                      <a:pt x="11789" y="8476"/>
                    </a:lnTo>
                    <a:lnTo>
                      <a:pt x="11862" y="8354"/>
                    </a:lnTo>
                    <a:lnTo>
                      <a:pt x="11935" y="8232"/>
                    </a:lnTo>
                    <a:lnTo>
                      <a:pt x="11984" y="8111"/>
                    </a:lnTo>
                    <a:lnTo>
                      <a:pt x="11984" y="7989"/>
                    </a:lnTo>
                    <a:lnTo>
                      <a:pt x="11935" y="7891"/>
                    </a:lnTo>
                    <a:lnTo>
                      <a:pt x="11886" y="7794"/>
                    </a:lnTo>
                    <a:lnTo>
                      <a:pt x="11886" y="7794"/>
                    </a:lnTo>
                    <a:lnTo>
                      <a:pt x="11496" y="7404"/>
                    </a:lnTo>
                    <a:lnTo>
                      <a:pt x="11107" y="6941"/>
                    </a:lnTo>
                    <a:lnTo>
                      <a:pt x="10741" y="6454"/>
                    </a:lnTo>
                    <a:lnTo>
                      <a:pt x="10352" y="5943"/>
                    </a:lnTo>
                    <a:lnTo>
                      <a:pt x="10352" y="5943"/>
                    </a:lnTo>
                    <a:lnTo>
                      <a:pt x="10279" y="5797"/>
                    </a:lnTo>
                    <a:lnTo>
                      <a:pt x="10230" y="5651"/>
                    </a:lnTo>
                    <a:lnTo>
                      <a:pt x="10206" y="5480"/>
                    </a:lnTo>
                    <a:lnTo>
                      <a:pt x="10181" y="5285"/>
                    </a:lnTo>
                    <a:lnTo>
                      <a:pt x="10206" y="5115"/>
                    </a:lnTo>
                    <a:lnTo>
                      <a:pt x="10230" y="4944"/>
                    </a:lnTo>
                    <a:lnTo>
                      <a:pt x="10279" y="4774"/>
                    </a:lnTo>
                    <a:lnTo>
                      <a:pt x="10352" y="4603"/>
                    </a:lnTo>
                    <a:lnTo>
                      <a:pt x="10352" y="4603"/>
                    </a:lnTo>
                    <a:lnTo>
                      <a:pt x="10741" y="3873"/>
                    </a:lnTo>
                    <a:lnTo>
                      <a:pt x="11107" y="3118"/>
                    </a:lnTo>
                    <a:lnTo>
                      <a:pt x="11496" y="2338"/>
                    </a:lnTo>
                    <a:lnTo>
                      <a:pt x="11886" y="1486"/>
                    </a:lnTo>
                    <a:lnTo>
                      <a:pt x="11886" y="1486"/>
                    </a:lnTo>
                    <a:lnTo>
                      <a:pt x="11959" y="1315"/>
                    </a:lnTo>
                    <a:lnTo>
                      <a:pt x="11984" y="1169"/>
                    </a:lnTo>
                    <a:lnTo>
                      <a:pt x="11984" y="1048"/>
                    </a:lnTo>
                    <a:lnTo>
                      <a:pt x="11935" y="975"/>
                    </a:lnTo>
                    <a:lnTo>
                      <a:pt x="11862" y="950"/>
                    </a:lnTo>
                    <a:lnTo>
                      <a:pt x="11789" y="926"/>
                    </a:lnTo>
                    <a:lnTo>
                      <a:pt x="11667" y="975"/>
                    </a:lnTo>
                    <a:lnTo>
                      <a:pt x="11496" y="1023"/>
                    </a:lnTo>
                    <a:lnTo>
                      <a:pt x="11496" y="1023"/>
                    </a:lnTo>
                    <a:lnTo>
                      <a:pt x="11155" y="1194"/>
                    </a:lnTo>
                    <a:lnTo>
                      <a:pt x="10790" y="1315"/>
                    </a:lnTo>
                    <a:lnTo>
                      <a:pt x="10425" y="1413"/>
                    </a:lnTo>
                    <a:lnTo>
                      <a:pt x="10059" y="1462"/>
                    </a:lnTo>
                    <a:lnTo>
                      <a:pt x="9719" y="1510"/>
                    </a:lnTo>
                    <a:lnTo>
                      <a:pt x="9353" y="1510"/>
                    </a:lnTo>
                    <a:lnTo>
                      <a:pt x="8988" y="1486"/>
                    </a:lnTo>
                    <a:lnTo>
                      <a:pt x="8623" y="1462"/>
                    </a:lnTo>
                    <a:lnTo>
                      <a:pt x="8282" y="1389"/>
                    </a:lnTo>
                    <a:lnTo>
                      <a:pt x="7916" y="1315"/>
                    </a:lnTo>
                    <a:lnTo>
                      <a:pt x="7186" y="1145"/>
                    </a:lnTo>
                    <a:lnTo>
                      <a:pt x="6479" y="926"/>
                    </a:lnTo>
                    <a:lnTo>
                      <a:pt x="5749" y="682"/>
                    </a:lnTo>
                    <a:lnTo>
                      <a:pt x="5042" y="463"/>
                    </a:lnTo>
                    <a:lnTo>
                      <a:pt x="4312" y="268"/>
                    </a:lnTo>
                    <a:lnTo>
                      <a:pt x="3971" y="171"/>
                    </a:lnTo>
                    <a:lnTo>
                      <a:pt x="3605" y="98"/>
                    </a:lnTo>
                    <a:lnTo>
                      <a:pt x="3240" y="49"/>
                    </a:lnTo>
                    <a:lnTo>
                      <a:pt x="2875" y="25"/>
                    </a:lnTo>
                    <a:lnTo>
                      <a:pt x="2534" y="0"/>
                    </a:lnTo>
                    <a:lnTo>
                      <a:pt x="2168" y="25"/>
                    </a:lnTo>
                    <a:lnTo>
                      <a:pt x="1803" y="73"/>
                    </a:lnTo>
                    <a:lnTo>
                      <a:pt x="1438" y="122"/>
                    </a:lnTo>
                    <a:lnTo>
                      <a:pt x="1097" y="244"/>
                    </a:lnTo>
                    <a:lnTo>
                      <a:pt x="732" y="366"/>
                    </a:lnTo>
                    <a:lnTo>
                      <a:pt x="366" y="536"/>
                    </a:lnTo>
                    <a:lnTo>
                      <a:pt x="1" y="755"/>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 name="Google Shape;934;p46">
              <a:extLst>
                <a:ext uri="{FF2B5EF4-FFF2-40B4-BE49-F238E27FC236}">
                  <a16:creationId xmlns:a16="http://schemas.microsoft.com/office/drawing/2014/main" id="{F079C2D4-5494-B166-033D-7004ABB52B00}"/>
                </a:ext>
              </a:extLst>
            </p:cNvPr>
            <p:cNvGrpSpPr/>
            <p:nvPr/>
          </p:nvGrpSpPr>
          <p:grpSpPr>
            <a:xfrm>
              <a:off x="546018" y="8043093"/>
              <a:ext cx="142351" cy="142351"/>
              <a:chOff x="2594050" y="1631825"/>
              <a:chExt cx="439625" cy="439625"/>
            </a:xfrm>
          </p:grpSpPr>
          <p:sp>
            <p:nvSpPr>
              <p:cNvPr id="49" name="Google Shape;935;p46">
                <a:extLst>
                  <a:ext uri="{FF2B5EF4-FFF2-40B4-BE49-F238E27FC236}">
                    <a16:creationId xmlns:a16="http://schemas.microsoft.com/office/drawing/2014/main" id="{F40C8AB2-4846-ACFD-7053-AA93C469AA78}"/>
                  </a:ext>
                </a:extLst>
              </p:cNvPr>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936;p46">
                <a:extLst>
                  <a:ext uri="{FF2B5EF4-FFF2-40B4-BE49-F238E27FC236}">
                    <a16:creationId xmlns:a16="http://schemas.microsoft.com/office/drawing/2014/main" id="{9FD9D668-5CE2-07F1-FFCA-543E32677A4F}"/>
                  </a:ext>
                </a:extLst>
              </p:cNvPr>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937;p46">
                <a:extLst>
                  <a:ext uri="{FF2B5EF4-FFF2-40B4-BE49-F238E27FC236}">
                    <a16:creationId xmlns:a16="http://schemas.microsoft.com/office/drawing/2014/main" id="{B692D6EA-C097-9DD9-F898-01FF12379AE7}"/>
                  </a:ext>
                </a:extLst>
              </p:cNvPr>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938;p46">
                <a:extLst>
                  <a:ext uri="{FF2B5EF4-FFF2-40B4-BE49-F238E27FC236}">
                    <a16:creationId xmlns:a16="http://schemas.microsoft.com/office/drawing/2014/main" id="{CB10F17F-AB12-A541-27E9-1A59F6318CAD}"/>
                  </a:ext>
                </a:extLst>
              </p:cNvPr>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 name="Google Shape;1000;p46">
              <a:extLst>
                <a:ext uri="{FF2B5EF4-FFF2-40B4-BE49-F238E27FC236}">
                  <a16:creationId xmlns:a16="http://schemas.microsoft.com/office/drawing/2014/main" id="{E01FFA71-3D58-68D1-0598-26657E4B995A}"/>
                </a:ext>
              </a:extLst>
            </p:cNvPr>
            <p:cNvGrpSpPr/>
            <p:nvPr/>
          </p:nvGrpSpPr>
          <p:grpSpPr>
            <a:xfrm>
              <a:off x="540537" y="8862968"/>
              <a:ext cx="132824" cy="124967"/>
              <a:chOff x="5972700" y="2330200"/>
              <a:chExt cx="411625" cy="387275"/>
            </a:xfrm>
          </p:grpSpPr>
          <p:sp>
            <p:nvSpPr>
              <p:cNvPr id="36" name="Google Shape;1001;p46">
                <a:extLst>
                  <a:ext uri="{FF2B5EF4-FFF2-40B4-BE49-F238E27FC236}">
                    <a16:creationId xmlns:a16="http://schemas.microsoft.com/office/drawing/2014/main" id="{BB3D86DB-001C-F715-BBA6-9F1FED6F7AFB}"/>
                  </a:ext>
                </a:extLst>
              </p:cNvPr>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002;p46">
                <a:extLst>
                  <a:ext uri="{FF2B5EF4-FFF2-40B4-BE49-F238E27FC236}">
                    <a16:creationId xmlns:a16="http://schemas.microsoft.com/office/drawing/2014/main" id="{030C2928-8C7B-AC14-AA93-71078FAFCFDD}"/>
                  </a:ext>
                </a:extLst>
              </p:cNvPr>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19396774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Picture 32" descr="Logo&#10;&#10;Description automatically generated">
            <a:extLst>
              <a:ext uri="{FF2B5EF4-FFF2-40B4-BE49-F238E27FC236}">
                <a16:creationId xmlns:a16="http://schemas.microsoft.com/office/drawing/2014/main" id="{512ABC85-0ECB-5B34-3202-4307F95C48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9471" y="261827"/>
            <a:ext cx="1445045" cy="463759"/>
          </a:xfrm>
          <a:prstGeom prst="rect">
            <a:avLst/>
          </a:prstGeom>
        </p:spPr>
      </p:pic>
      <p:sp>
        <p:nvSpPr>
          <p:cNvPr id="35" name="Rectangle 34">
            <a:extLst>
              <a:ext uri="{FF2B5EF4-FFF2-40B4-BE49-F238E27FC236}">
                <a16:creationId xmlns:a16="http://schemas.microsoft.com/office/drawing/2014/main" id="{83F9D8E8-4BA4-83FF-F313-A0507AB67702}"/>
              </a:ext>
            </a:extLst>
          </p:cNvPr>
          <p:cNvSpPr/>
          <p:nvPr/>
        </p:nvSpPr>
        <p:spPr>
          <a:xfrm>
            <a:off x="288914" y="809956"/>
            <a:ext cx="7076340" cy="9658657"/>
          </a:xfrm>
          <a:prstGeom prst="rect">
            <a:avLst/>
          </a:prstGeom>
          <a:solidFill>
            <a:srgbClr val="F0F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nvGrpSpPr>
          <p:cNvPr id="2" name="Group 1">
            <a:extLst>
              <a:ext uri="{FF2B5EF4-FFF2-40B4-BE49-F238E27FC236}">
                <a16:creationId xmlns:a16="http://schemas.microsoft.com/office/drawing/2014/main" id="{03E0332F-DDF4-9C31-1FFC-EE57AEE85CEF}"/>
              </a:ext>
            </a:extLst>
          </p:cNvPr>
          <p:cNvGrpSpPr/>
          <p:nvPr/>
        </p:nvGrpSpPr>
        <p:grpSpPr>
          <a:xfrm>
            <a:off x="473912" y="1061793"/>
            <a:ext cx="6720188" cy="344966"/>
            <a:chOff x="480709" y="1144441"/>
            <a:chExt cx="6827905" cy="344966"/>
          </a:xfrm>
        </p:grpSpPr>
        <p:sp>
          <p:nvSpPr>
            <p:cNvPr id="3" name="object 13">
              <a:extLst>
                <a:ext uri="{FF2B5EF4-FFF2-40B4-BE49-F238E27FC236}">
                  <a16:creationId xmlns:a16="http://schemas.microsoft.com/office/drawing/2014/main" id="{6B78E6AC-F122-3A66-270A-A40C57367656}"/>
                </a:ext>
              </a:extLst>
            </p:cNvPr>
            <p:cNvSpPr txBox="1"/>
            <p:nvPr/>
          </p:nvSpPr>
          <p:spPr>
            <a:xfrm>
              <a:off x="480709" y="1144441"/>
              <a:ext cx="6827905" cy="344966"/>
            </a:xfrm>
            <a:prstGeom prst="rect">
              <a:avLst/>
            </a:prstGeom>
            <a:solidFill>
              <a:srgbClr val="8E8E8E"/>
            </a:solidFill>
          </p:spPr>
          <p:txBody>
            <a:bodyPr vert="horz" wrap="square" lIns="0" tIns="135890" rIns="0" bIns="0" rtlCol="0">
              <a:spAutoFit/>
            </a:bodyPr>
            <a:lstStyle/>
            <a:p>
              <a:pPr algn="ctr">
                <a:lnSpc>
                  <a:spcPct val="100000"/>
                </a:lnSpc>
                <a:spcBef>
                  <a:spcPts val="1070"/>
                </a:spcBef>
              </a:pPr>
              <a:endParaRPr lang="en-IN" sz="1350" dirty="0">
                <a:latin typeface="Roboto"/>
                <a:cs typeface="Arial" panose="020B0604020202020204" pitchFamily="34" charset="0"/>
              </a:endParaRPr>
            </a:p>
          </p:txBody>
        </p:sp>
        <p:sp>
          <p:nvSpPr>
            <p:cNvPr id="7" name="TextBox 6">
              <a:extLst>
                <a:ext uri="{FF2B5EF4-FFF2-40B4-BE49-F238E27FC236}">
                  <a16:creationId xmlns:a16="http://schemas.microsoft.com/office/drawing/2014/main" id="{2B19DDF2-C800-1FC8-6DDE-1D570C44FAF5}"/>
                </a:ext>
              </a:extLst>
            </p:cNvPr>
            <p:cNvSpPr txBox="1"/>
            <p:nvPr/>
          </p:nvSpPr>
          <p:spPr>
            <a:xfrm>
              <a:off x="904173" y="1169809"/>
              <a:ext cx="5859660" cy="300082"/>
            </a:xfrm>
            <a:prstGeom prst="rect">
              <a:avLst/>
            </a:prstGeom>
            <a:noFill/>
          </p:spPr>
          <p:txBody>
            <a:bodyPr wrap="square">
              <a:spAutoFit/>
            </a:bodyPr>
            <a:lstStyle/>
            <a:p>
              <a:pPr algn="ctr">
                <a:lnSpc>
                  <a:spcPct val="100000"/>
                </a:lnSpc>
                <a:spcBef>
                  <a:spcPts val="1070"/>
                </a:spcBef>
              </a:pPr>
              <a:r>
                <a:rPr lang="en-IN" sz="1350" b="1" spc="5" dirty="0">
                  <a:solidFill>
                    <a:srgbClr val="FFFFFF"/>
                  </a:solidFill>
                  <a:latin typeface="Roboto"/>
                  <a:cs typeface="Arial" panose="020B0604020202020204" pitchFamily="34" charset="0"/>
                </a:rPr>
                <a:t>Detailed Report</a:t>
              </a:r>
              <a:endParaRPr lang="en-IN" sz="1350" dirty="0">
                <a:latin typeface="Roboto"/>
                <a:cs typeface="Arial" panose="020B0604020202020204" pitchFamily="34" charset="0"/>
              </a:endParaRPr>
            </a:p>
          </p:txBody>
        </p:sp>
      </p:grpSp>
      <p:sp>
        <p:nvSpPr>
          <p:cNvPr id="42" name="Google Shape;885;p46">
            <a:extLst>
              <a:ext uri="{FF2B5EF4-FFF2-40B4-BE49-F238E27FC236}">
                <a16:creationId xmlns:a16="http://schemas.microsoft.com/office/drawing/2014/main" id="{35305D91-0C38-9BA1-FC6C-9A076E5C8F08}"/>
              </a:ext>
            </a:extLst>
          </p:cNvPr>
          <p:cNvSpPr/>
          <p:nvPr/>
        </p:nvSpPr>
        <p:spPr>
          <a:xfrm>
            <a:off x="3773349" y="10468613"/>
            <a:ext cx="121315" cy="160767"/>
          </a:xfrm>
          <a:custGeom>
            <a:avLst/>
            <a:gdLst/>
            <a:ahLst/>
            <a:cxnLst/>
            <a:rect l="l" t="t" r="r" b="b"/>
            <a:pathLst>
              <a:path w="11983" h="15880" fill="none" extrusionOk="0">
                <a:moveTo>
                  <a:pt x="5992" y="0"/>
                </a:moveTo>
                <a:lnTo>
                  <a:pt x="5992" y="0"/>
                </a:lnTo>
                <a:lnTo>
                  <a:pt x="5675" y="0"/>
                </a:lnTo>
                <a:lnTo>
                  <a:pt x="5383" y="25"/>
                </a:lnTo>
                <a:lnTo>
                  <a:pt x="5091" y="73"/>
                </a:lnTo>
                <a:lnTo>
                  <a:pt x="4774" y="122"/>
                </a:lnTo>
                <a:lnTo>
                  <a:pt x="4506" y="195"/>
                </a:lnTo>
                <a:lnTo>
                  <a:pt x="4214" y="268"/>
                </a:lnTo>
                <a:lnTo>
                  <a:pt x="3654" y="463"/>
                </a:lnTo>
                <a:lnTo>
                  <a:pt x="3142" y="731"/>
                </a:lnTo>
                <a:lnTo>
                  <a:pt x="2631" y="1023"/>
                </a:lnTo>
                <a:lnTo>
                  <a:pt x="2192" y="1364"/>
                </a:lnTo>
                <a:lnTo>
                  <a:pt x="1754" y="1754"/>
                </a:lnTo>
                <a:lnTo>
                  <a:pt x="1364" y="2192"/>
                </a:lnTo>
                <a:lnTo>
                  <a:pt x="1023" y="2631"/>
                </a:lnTo>
                <a:lnTo>
                  <a:pt x="731" y="3142"/>
                </a:lnTo>
                <a:lnTo>
                  <a:pt x="463" y="3653"/>
                </a:lnTo>
                <a:lnTo>
                  <a:pt x="268" y="4214"/>
                </a:lnTo>
                <a:lnTo>
                  <a:pt x="195" y="4506"/>
                </a:lnTo>
                <a:lnTo>
                  <a:pt x="122" y="4774"/>
                </a:lnTo>
                <a:lnTo>
                  <a:pt x="73" y="5090"/>
                </a:lnTo>
                <a:lnTo>
                  <a:pt x="25" y="5383"/>
                </a:lnTo>
                <a:lnTo>
                  <a:pt x="0" y="5675"/>
                </a:lnTo>
                <a:lnTo>
                  <a:pt x="0" y="5991"/>
                </a:lnTo>
                <a:lnTo>
                  <a:pt x="0" y="5991"/>
                </a:lnTo>
                <a:lnTo>
                  <a:pt x="25" y="6430"/>
                </a:lnTo>
                <a:lnTo>
                  <a:pt x="73" y="6868"/>
                </a:lnTo>
                <a:lnTo>
                  <a:pt x="147" y="7331"/>
                </a:lnTo>
                <a:lnTo>
                  <a:pt x="268" y="7769"/>
                </a:lnTo>
                <a:lnTo>
                  <a:pt x="390" y="8208"/>
                </a:lnTo>
                <a:lnTo>
                  <a:pt x="561" y="8646"/>
                </a:lnTo>
                <a:lnTo>
                  <a:pt x="731" y="9085"/>
                </a:lnTo>
                <a:lnTo>
                  <a:pt x="926" y="9523"/>
                </a:lnTo>
                <a:lnTo>
                  <a:pt x="1145" y="9937"/>
                </a:lnTo>
                <a:lnTo>
                  <a:pt x="1389" y="10375"/>
                </a:lnTo>
                <a:lnTo>
                  <a:pt x="1900" y="11179"/>
                </a:lnTo>
                <a:lnTo>
                  <a:pt x="2436" y="11958"/>
                </a:lnTo>
                <a:lnTo>
                  <a:pt x="2996" y="12689"/>
                </a:lnTo>
                <a:lnTo>
                  <a:pt x="3556" y="13371"/>
                </a:lnTo>
                <a:lnTo>
                  <a:pt x="4092" y="13980"/>
                </a:lnTo>
                <a:lnTo>
                  <a:pt x="4603" y="14540"/>
                </a:lnTo>
                <a:lnTo>
                  <a:pt x="5066" y="15003"/>
                </a:lnTo>
                <a:lnTo>
                  <a:pt x="5724" y="15636"/>
                </a:lnTo>
                <a:lnTo>
                  <a:pt x="5992" y="15880"/>
                </a:lnTo>
                <a:lnTo>
                  <a:pt x="5992" y="15880"/>
                </a:lnTo>
                <a:lnTo>
                  <a:pt x="6260" y="15636"/>
                </a:lnTo>
                <a:lnTo>
                  <a:pt x="6917" y="15003"/>
                </a:lnTo>
                <a:lnTo>
                  <a:pt x="7380" y="14540"/>
                </a:lnTo>
                <a:lnTo>
                  <a:pt x="7891" y="13980"/>
                </a:lnTo>
                <a:lnTo>
                  <a:pt x="8427" y="13371"/>
                </a:lnTo>
                <a:lnTo>
                  <a:pt x="8987" y="12689"/>
                </a:lnTo>
                <a:lnTo>
                  <a:pt x="9548" y="11958"/>
                </a:lnTo>
                <a:lnTo>
                  <a:pt x="10083" y="11179"/>
                </a:lnTo>
                <a:lnTo>
                  <a:pt x="10595" y="10375"/>
                </a:lnTo>
                <a:lnTo>
                  <a:pt x="10838" y="9937"/>
                </a:lnTo>
                <a:lnTo>
                  <a:pt x="11058" y="9523"/>
                </a:lnTo>
                <a:lnTo>
                  <a:pt x="11252" y="9085"/>
                </a:lnTo>
                <a:lnTo>
                  <a:pt x="11423" y="8646"/>
                </a:lnTo>
                <a:lnTo>
                  <a:pt x="11593" y="8208"/>
                </a:lnTo>
                <a:lnTo>
                  <a:pt x="11715" y="7769"/>
                </a:lnTo>
                <a:lnTo>
                  <a:pt x="11837" y="7331"/>
                </a:lnTo>
                <a:lnTo>
                  <a:pt x="11910" y="6868"/>
                </a:lnTo>
                <a:lnTo>
                  <a:pt x="11959" y="6430"/>
                </a:lnTo>
                <a:lnTo>
                  <a:pt x="11983" y="5991"/>
                </a:lnTo>
                <a:lnTo>
                  <a:pt x="11983" y="5991"/>
                </a:lnTo>
                <a:lnTo>
                  <a:pt x="11983" y="5675"/>
                </a:lnTo>
                <a:lnTo>
                  <a:pt x="11959" y="5383"/>
                </a:lnTo>
                <a:lnTo>
                  <a:pt x="11910" y="5090"/>
                </a:lnTo>
                <a:lnTo>
                  <a:pt x="11861" y="4774"/>
                </a:lnTo>
                <a:lnTo>
                  <a:pt x="11788" y="4506"/>
                </a:lnTo>
                <a:lnTo>
                  <a:pt x="11715" y="4214"/>
                </a:lnTo>
                <a:lnTo>
                  <a:pt x="11520" y="3653"/>
                </a:lnTo>
                <a:lnTo>
                  <a:pt x="11252" y="3142"/>
                </a:lnTo>
                <a:lnTo>
                  <a:pt x="10960" y="2631"/>
                </a:lnTo>
                <a:lnTo>
                  <a:pt x="10619" y="2192"/>
                </a:lnTo>
                <a:lnTo>
                  <a:pt x="10229" y="1754"/>
                </a:lnTo>
                <a:lnTo>
                  <a:pt x="9791" y="1364"/>
                </a:lnTo>
                <a:lnTo>
                  <a:pt x="9353" y="1023"/>
                </a:lnTo>
                <a:lnTo>
                  <a:pt x="8841" y="731"/>
                </a:lnTo>
                <a:lnTo>
                  <a:pt x="8330" y="463"/>
                </a:lnTo>
                <a:lnTo>
                  <a:pt x="7770" y="268"/>
                </a:lnTo>
                <a:lnTo>
                  <a:pt x="7477" y="195"/>
                </a:lnTo>
                <a:lnTo>
                  <a:pt x="7209" y="122"/>
                </a:lnTo>
                <a:lnTo>
                  <a:pt x="6893" y="73"/>
                </a:lnTo>
                <a:lnTo>
                  <a:pt x="6601" y="25"/>
                </a:lnTo>
                <a:lnTo>
                  <a:pt x="6308" y="0"/>
                </a:lnTo>
                <a:lnTo>
                  <a:pt x="5992" y="0"/>
                </a:lnTo>
                <a:lnTo>
                  <a:pt x="5992" y="0"/>
                </a:lnTo>
                <a:close/>
                <a:moveTo>
                  <a:pt x="5992" y="8549"/>
                </a:moveTo>
                <a:lnTo>
                  <a:pt x="5992" y="8549"/>
                </a:lnTo>
                <a:lnTo>
                  <a:pt x="5724" y="8549"/>
                </a:lnTo>
                <a:lnTo>
                  <a:pt x="5480" y="8500"/>
                </a:lnTo>
                <a:lnTo>
                  <a:pt x="5237" y="8451"/>
                </a:lnTo>
                <a:lnTo>
                  <a:pt x="4993" y="8354"/>
                </a:lnTo>
                <a:lnTo>
                  <a:pt x="4774" y="8257"/>
                </a:lnTo>
                <a:lnTo>
                  <a:pt x="4555" y="8110"/>
                </a:lnTo>
                <a:lnTo>
                  <a:pt x="4360" y="7964"/>
                </a:lnTo>
                <a:lnTo>
                  <a:pt x="4189" y="7794"/>
                </a:lnTo>
                <a:lnTo>
                  <a:pt x="4019" y="7623"/>
                </a:lnTo>
                <a:lnTo>
                  <a:pt x="3873" y="7428"/>
                </a:lnTo>
                <a:lnTo>
                  <a:pt x="3727" y="7209"/>
                </a:lnTo>
                <a:lnTo>
                  <a:pt x="3629" y="6990"/>
                </a:lnTo>
                <a:lnTo>
                  <a:pt x="3532" y="6746"/>
                </a:lnTo>
                <a:lnTo>
                  <a:pt x="3483" y="6503"/>
                </a:lnTo>
                <a:lnTo>
                  <a:pt x="3434" y="6259"/>
                </a:lnTo>
                <a:lnTo>
                  <a:pt x="3434" y="5991"/>
                </a:lnTo>
                <a:lnTo>
                  <a:pt x="3434" y="5991"/>
                </a:lnTo>
                <a:lnTo>
                  <a:pt x="3434" y="5724"/>
                </a:lnTo>
                <a:lnTo>
                  <a:pt x="3483" y="5480"/>
                </a:lnTo>
                <a:lnTo>
                  <a:pt x="3532" y="5236"/>
                </a:lnTo>
                <a:lnTo>
                  <a:pt x="3629" y="4993"/>
                </a:lnTo>
                <a:lnTo>
                  <a:pt x="3727" y="4774"/>
                </a:lnTo>
                <a:lnTo>
                  <a:pt x="3873" y="4555"/>
                </a:lnTo>
                <a:lnTo>
                  <a:pt x="4019" y="4360"/>
                </a:lnTo>
                <a:lnTo>
                  <a:pt x="4189" y="4189"/>
                </a:lnTo>
                <a:lnTo>
                  <a:pt x="4360" y="4019"/>
                </a:lnTo>
                <a:lnTo>
                  <a:pt x="4555" y="3873"/>
                </a:lnTo>
                <a:lnTo>
                  <a:pt x="4774" y="3726"/>
                </a:lnTo>
                <a:lnTo>
                  <a:pt x="4993" y="3629"/>
                </a:lnTo>
                <a:lnTo>
                  <a:pt x="5237" y="3532"/>
                </a:lnTo>
                <a:lnTo>
                  <a:pt x="5480" y="3483"/>
                </a:lnTo>
                <a:lnTo>
                  <a:pt x="5724" y="3434"/>
                </a:lnTo>
                <a:lnTo>
                  <a:pt x="5992" y="3434"/>
                </a:lnTo>
                <a:lnTo>
                  <a:pt x="5992" y="3434"/>
                </a:lnTo>
                <a:lnTo>
                  <a:pt x="6260" y="3434"/>
                </a:lnTo>
                <a:lnTo>
                  <a:pt x="6503" y="3483"/>
                </a:lnTo>
                <a:lnTo>
                  <a:pt x="6747" y="3532"/>
                </a:lnTo>
                <a:lnTo>
                  <a:pt x="6990" y="3629"/>
                </a:lnTo>
                <a:lnTo>
                  <a:pt x="7209" y="3726"/>
                </a:lnTo>
                <a:lnTo>
                  <a:pt x="7429" y="3873"/>
                </a:lnTo>
                <a:lnTo>
                  <a:pt x="7623" y="4019"/>
                </a:lnTo>
                <a:lnTo>
                  <a:pt x="7794" y="4189"/>
                </a:lnTo>
                <a:lnTo>
                  <a:pt x="7964" y="4360"/>
                </a:lnTo>
                <a:lnTo>
                  <a:pt x="8111" y="4555"/>
                </a:lnTo>
                <a:lnTo>
                  <a:pt x="8257" y="4774"/>
                </a:lnTo>
                <a:lnTo>
                  <a:pt x="8354" y="4993"/>
                </a:lnTo>
                <a:lnTo>
                  <a:pt x="8452" y="5236"/>
                </a:lnTo>
                <a:lnTo>
                  <a:pt x="8500" y="5480"/>
                </a:lnTo>
                <a:lnTo>
                  <a:pt x="8549" y="5724"/>
                </a:lnTo>
                <a:lnTo>
                  <a:pt x="8549" y="5991"/>
                </a:lnTo>
                <a:lnTo>
                  <a:pt x="8549" y="5991"/>
                </a:lnTo>
                <a:lnTo>
                  <a:pt x="8549" y="6259"/>
                </a:lnTo>
                <a:lnTo>
                  <a:pt x="8500" y="6503"/>
                </a:lnTo>
                <a:lnTo>
                  <a:pt x="8452" y="6746"/>
                </a:lnTo>
                <a:lnTo>
                  <a:pt x="8354" y="6990"/>
                </a:lnTo>
                <a:lnTo>
                  <a:pt x="8257" y="7209"/>
                </a:lnTo>
                <a:lnTo>
                  <a:pt x="8111" y="7428"/>
                </a:lnTo>
                <a:lnTo>
                  <a:pt x="7964" y="7623"/>
                </a:lnTo>
                <a:lnTo>
                  <a:pt x="7794" y="7794"/>
                </a:lnTo>
                <a:lnTo>
                  <a:pt x="7623" y="7964"/>
                </a:lnTo>
                <a:lnTo>
                  <a:pt x="7429" y="8110"/>
                </a:lnTo>
                <a:lnTo>
                  <a:pt x="7209" y="8257"/>
                </a:lnTo>
                <a:lnTo>
                  <a:pt x="6990" y="8354"/>
                </a:lnTo>
                <a:lnTo>
                  <a:pt x="6747" y="8451"/>
                </a:lnTo>
                <a:lnTo>
                  <a:pt x="6503" y="8500"/>
                </a:lnTo>
                <a:lnTo>
                  <a:pt x="6260" y="8549"/>
                </a:lnTo>
                <a:lnTo>
                  <a:pt x="5992" y="8549"/>
                </a:lnTo>
                <a:lnTo>
                  <a:pt x="5992" y="8549"/>
                </a:lnTo>
                <a:close/>
              </a:path>
            </a:pathLst>
          </a:custGeom>
          <a:noFill/>
          <a:ln w="12175" cap="rnd" cmpd="sng">
            <a:solidFill>
              <a:schemeClr val="bg2">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aphicFrame>
        <p:nvGraphicFramePr>
          <p:cNvPr id="63" name="Table 11">
            <a:extLst>
              <a:ext uri="{FF2B5EF4-FFF2-40B4-BE49-F238E27FC236}">
                <a16:creationId xmlns:a16="http://schemas.microsoft.com/office/drawing/2014/main" id="{F76EEB2B-A162-3FF1-62CC-74B5752170B1}"/>
              </a:ext>
            </a:extLst>
          </p:cNvPr>
          <p:cNvGraphicFramePr>
            <a:graphicFrameLocks noGrp="1"/>
          </p:cNvGraphicFramePr>
          <p:nvPr>
            <p:extLst>
              <p:ext uri="{D42A27DB-BD31-4B8C-83A1-F6EECF244321}">
                <p14:modId xmlns:p14="http://schemas.microsoft.com/office/powerpoint/2010/main" val="3156008860"/>
              </p:ext>
            </p:extLst>
          </p:nvPr>
        </p:nvGraphicFramePr>
        <p:xfrm>
          <a:off x="446084" y="1631822"/>
          <a:ext cx="6467652" cy="3039237"/>
        </p:xfrm>
        <a:graphic>
          <a:graphicData uri="http://schemas.openxmlformats.org/drawingml/2006/table">
            <a:tbl>
              <a:tblPr firstRow="1" bandRow="1">
                <a:tableStyleId>{5C22544A-7EE6-4342-B048-85BDC9FD1C3A}</a:tableStyleId>
              </a:tblPr>
              <a:tblGrid>
                <a:gridCol w="1077942">
                  <a:extLst>
                    <a:ext uri="{9D8B030D-6E8A-4147-A177-3AD203B41FA5}">
                      <a16:colId xmlns:a16="http://schemas.microsoft.com/office/drawing/2014/main" val="1349601511"/>
                    </a:ext>
                  </a:extLst>
                </a:gridCol>
                <a:gridCol w="1077942">
                  <a:extLst>
                    <a:ext uri="{9D8B030D-6E8A-4147-A177-3AD203B41FA5}">
                      <a16:colId xmlns:a16="http://schemas.microsoft.com/office/drawing/2014/main" val="1644768725"/>
                    </a:ext>
                  </a:extLst>
                </a:gridCol>
                <a:gridCol w="1077942">
                  <a:extLst>
                    <a:ext uri="{9D8B030D-6E8A-4147-A177-3AD203B41FA5}">
                      <a16:colId xmlns:a16="http://schemas.microsoft.com/office/drawing/2014/main" val="2414152899"/>
                    </a:ext>
                  </a:extLst>
                </a:gridCol>
                <a:gridCol w="1077942">
                  <a:extLst>
                    <a:ext uri="{9D8B030D-6E8A-4147-A177-3AD203B41FA5}">
                      <a16:colId xmlns:a16="http://schemas.microsoft.com/office/drawing/2014/main" val="3092821591"/>
                    </a:ext>
                  </a:extLst>
                </a:gridCol>
                <a:gridCol w="1077942">
                  <a:extLst>
                    <a:ext uri="{9D8B030D-6E8A-4147-A177-3AD203B41FA5}">
                      <a16:colId xmlns:a16="http://schemas.microsoft.com/office/drawing/2014/main" val="2599837747"/>
                    </a:ext>
                  </a:extLst>
                </a:gridCol>
                <a:gridCol w="1077942">
                  <a:extLst>
                    <a:ext uri="{9D8B030D-6E8A-4147-A177-3AD203B41FA5}">
                      <a16:colId xmlns:a16="http://schemas.microsoft.com/office/drawing/2014/main" val="2627804012"/>
                    </a:ext>
                  </a:extLst>
                </a:gridCol>
              </a:tblGrid>
              <a:tr h="1013079">
                <a:tc>
                  <a:txBody>
                    <a:bodyPr/>
                    <a:lstStyle/>
                    <a:p>
                      <a:pPr algn="ctr"/>
                      <a:r>
                        <a:rPr lang="en-IN" sz="1100" b="1" dirty="0">
                          <a:solidFill>
                            <a:schemeClr val="bg1"/>
                          </a:solidFill>
                          <a:latin typeface="Roboto" panose="02000000000000000000" pitchFamily="2" charset="0"/>
                          <a:ea typeface="Roboto" panose="02000000000000000000" pitchFamily="2" charset="0"/>
                        </a:rPr>
                        <a:t>Product</a:t>
                      </a:r>
                    </a:p>
                  </a:txBody>
                  <a:tcPr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ED1B23"/>
                    </a:solidFill>
                  </a:tcPr>
                </a:tc>
                <a:tc>
                  <a:txBody>
                    <a:bodyPr/>
                    <a:lstStyle/>
                    <a:p>
                      <a:pPr algn="ctr"/>
                      <a:r>
                        <a:rPr lang="en-IN" sz="1100" b="1" dirty="0">
                          <a:solidFill>
                            <a:schemeClr val="bg1"/>
                          </a:solidFill>
                          <a:latin typeface="Roboto" panose="02000000000000000000" pitchFamily="2" charset="0"/>
                          <a:ea typeface="Roboto" panose="02000000000000000000" pitchFamily="2" charset="0"/>
                        </a:rPr>
                        <a:t>Loan Institution</a:t>
                      </a:r>
                    </a:p>
                  </a:txBody>
                  <a:tcPr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ED1B23"/>
                    </a:solidFill>
                  </a:tcPr>
                </a:tc>
                <a:tc>
                  <a:txBody>
                    <a:bodyPr/>
                    <a:lstStyle/>
                    <a:p>
                      <a:pPr marL="0" marR="0" lvl="0" indent="0" algn="ctr" defTabSz="755934" rtl="0" eaLnBrk="1" fontAlgn="auto" latinLnBrk="0" hangingPunct="1">
                        <a:lnSpc>
                          <a:spcPct val="100000"/>
                        </a:lnSpc>
                        <a:spcBef>
                          <a:spcPts val="0"/>
                        </a:spcBef>
                        <a:spcAft>
                          <a:spcPts val="0"/>
                        </a:spcAft>
                        <a:buClrTx/>
                        <a:buSzTx/>
                        <a:buFontTx/>
                        <a:buNone/>
                        <a:tabLst/>
                        <a:defRPr/>
                      </a:pPr>
                      <a:r>
                        <a:rPr lang="en-IN" sz="1000" b="1" dirty="0">
                          <a:solidFill>
                            <a:schemeClr val="bg1"/>
                          </a:solidFill>
                          <a:latin typeface="Roboto" panose="02000000000000000000" pitchFamily="2" charset="0"/>
                          <a:ea typeface="Roboto" panose="02000000000000000000" pitchFamily="2" charset="0"/>
                        </a:rPr>
                        <a:t>Sanction / </a:t>
                      </a:r>
                      <a:r>
                        <a:rPr lang="en-IN" sz="1000" b="1" dirty="0" err="1">
                          <a:solidFill>
                            <a:schemeClr val="bg1"/>
                          </a:solidFill>
                          <a:latin typeface="Roboto" panose="02000000000000000000" pitchFamily="2" charset="0"/>
                          <a:ea typeface="Roboto" panose="02000000000000000000" pitchFamily="2" charset="0"/>
                        </a:rPr>
                        <a:t>Credit_Limit</a:t>
                      </a:r>
                      <a:endParaRPr lang="en-IN" sz="1000" b="1" dirty="0">
                        <a:solidFill>
                          <a:schemeClr val="bg1"/>
                        </a:solidFill>
                        <a:latin typeface="Roboto" panose="02000000000000000000" pitchFamily="2" charset="0"/>
                        <a:ea typeface="Roboto" panose="02000000000000000000" pitchFamily="2" charset="0"/>
                      </a:endParaRPr>
                    </a:p>
                  </a:txBody>
                  <a:tcPr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ED1B23"/>
                    </a:solidFill>
                  </a:tcPr>
                </a:tc>
                <a:tc>
                  <a:txBody>
                    <a:bodyPr/>
                    <a:lstStyle/>
                    <a:p>
                      <a:pPr marL="0" marR="0" lvl="0" indent="0" algn="ctr" defTabSz="755934" rtl="0" eaLnBrk="1" fontAlgn="auto" latinLnBrk="0" hangingPunct="1">
                        <a:lnSpc>
                          <a:spcPct val="100000"/>
                        </a:lnSpc>
                        <a:spcBef>
                          <a:spcPts val="0"/>
                        </a:spcBef>
                        <a:spcAft>
                          <a:spcPts val="0"/>
                        </a:spcAft>
                        <a:buClrTx/>
                        <a:buSzTx/>
                        <a:buFontTx/>
                        <a:buNone/>
                        <a:tabLst/>
                        <a:defRPr/>
                      </a:pPr>
                      <a:r>
                        <a:rPr lang="en-IN" sz="1100" b="1" dirty="0">
                          <a:solidFill>
                            <a:schemeClr val="bg1"/>
                          </a:solidFill>
                          <a:latin typeface="Roboto" panose="02000000000000000000" pitchFamily="2" charset="0"/>
                          <a:ea typeface="Roboto" panose="02000000000000000000" pitchFamily="2" charset="0"/>
                        </a:rPr>
                        <a:t>Balance</a:t>
                      </a:r>
                    </a:p>
                  </a:txBody>
                  <a:tcPr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ED1B23"/>
                    </a:solidFill>
                  </a:tcPr>
                </a:tc>
                <a:tc>
                  <a:txBody>
                    <a:bodyPr/>
                    <a:lstStyle/>
                    <a:p>
                      <a:pPr marL="0" marR="0" lvl="0" indent="0" algn="ctr" defTabSz="755934" rtl="0" eaLnBrk="1" fontAlgn="auto" latinLnBrk="0" hangingPunct="1">
                        <a:lnSpc>
                          <a:spcPct val="100000"/>
                        </a:lnSpc>
                        <a:spcBef>
                          <a:spcPts val="0"/>
                        </a:spcBef>
                        <a:spcAft>
                          <a:spcPts val="0"/>
                        </a:spcAft>
                        <a:buClrTx/>
                        <a:buSzTx/>
                        <a:buFontTx/>
                        <a:buNone/>
                        <a:tabLst/>
                        <a:defRPr/>
                      </a:pPr>
                      <a:r>
                        <a:rPr lang="en-US" sz="1100" b="1" dirty="0">
                          <a:solidFill>
                            <a:schemeClr val="bg1"/>
                          </a:solidFill>
                          <a:latin typeface="Roboto" panose="02000000000000000000" pitchFamily="2" charset="0"/>
                          <a:ea typeface="Roboto" panose="02000000000000000000" pitchFamily="2" charset="0"/>
                        </a:rPr>
                        <a:t>EMI</a:t>
                      </a:r>
                      <a:endParaRPr lang="en-IN" sz="1100" b="1" dirty="0">
                        <a:solidFill>
                          <a:schemeClr val="bg1"/>
                        </a:solidFill>
                        <a:latin typeface="Roboto" panose="02000000000000000000" pitchFamily="2" charset="0"/>
                        <a:ea typeface="Roboto" panose="02000000000000000000" pitchFamily="2" charset="0"/>
                      </a:endParaRPr>
                    </a:p>
                  </a:txBody>
                  <a:tcPr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ED1B23"/>
                    </a:solidFill>
                  </a:tcPr>
                </a:tc>
                <a:tc>
                  <a:txBody>
                    <a:bodyPr/>
                    <a:lstStyle/>
                    <a:p>
                      <a:pPr marL="0" marR="0" lvl="0" indent="0" algn="ctr" defTabSz="755934" rtl="0" eaLnBrk="1" fontAlgn="auto" latinLnBrk="0" hangingPunct="1">
                        <a:lnSpc>
                          <a:spcPct val="100000"/>
                        </a:lnSpc>
                        <a:spcBef>
                          <a:spcPts val="0"/>
                        </a:spcBef>
                        <a:spcAft>
                          <a:spcPts val="0"/>
                        </a:spcAft>
                        <a:buClrTx/>
                        <a:buSzTx/>
                        <a:buFontTx/>
                        <a:buNone/>
                        <a:tabLst/>
                        <a:defRPr/>
                      </a:pPr>
                      <a:r>
                        <a:rPr lang="en-IN" sz="1100" b="1" dirty="0">
                          <a:solidFill>
                            <a:schemeClr val="bg1"/>
                          </a:solidFill>
                          <a:latin typeface="Roboto" panose="02000000000000000000" pitchFamily="2" charset="0"/>
                          <a:ea typeface="Roboto" panose="02000000000000000000" pitchFamily="2" charset="0"/>
                        </a:rPr>
                        <a:t>Paid</a:t>
                      </a:r>
                    </a:p>
                    <a:p>
                      <a:pPr marL="0" marR="0" lvl="0" indent="0" algn="ctr" defTabSz="755934" rtl="0" eaLnBrk="1" fontAlgn="auto" latinLnBrk="0" hangingPunct="1">
                        <a:lnSpc>
                          <a:spcPct val="100000"/>
                        </a:lnSpc>
                        <a:spcBef>
                          <a:spcPts val="0"/>
                        </a:spcBef>
                        <a:spcAft>
                          <a:spcPts val="0"/>
                        </a:spcAft>
                        <a:buClrTx/>
                        <a:buSzTx/>
                        <a:buFontTx/>
                        <a:buNone/>
                        <a:tabLst/>
                        <a:defRPr/>
                      </a:pPr>
                      <a:r>
                        <a:rPr lang="en-IN" sz="1100" b="1" dirty="0">
                          <a:solidFill>
                            <a:schemeClr val="bg1"/>
                          </a:solidFill>
                          <a:latin typeface="Roboto" panose="02000000000000000000" pitchFamily="2" charset="0"/>
                          <a:ea typeface="Roboto" panose="02000000000000000000" pitchFamily="2" charset="0"/>
                        </a:rPr>
                        <a:t>Principle</a:t>
                      </a:r>
                    </a:p>
                  </a:txBody>
                  <a:tcPr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ED1B23"/>
                    </a:solidFill>
                  </a:tcPr>
                </a:tc>
                <a:extLst>
                  <a:ext uri="{0D108BD9-81ED-4DB2-BD59-A6C34878D82A}">
                    <a16:rowId xmlns:a16="http://schemas.microsoft.com/office/drawing/2014/main" val="1095706657"/>
                  </a:ext>
                </a:extLst>
              </a:tr>
              <a:tr h="1013079">
                <a:tc>
                  <a:txBody>
                    <a:bodyPr/>
                    <a:lstStyle/>
                    <a:p>
                      <a:pPr algn="ctr" fontAlgn="b"/>
                      <a:r>
                        <a:rPr lang="en-IN" sz="1400" b="0" i="0" u="none" strike="noStrike" dirty="0">
                          <a:solidFill>
                            <a:schemeClr val="bg1"/>
                          </a:solidFill>
                          <a:effectLst/>
                          <a:latin typeface="Calibri" panose="020F0502020204030204" pitchFamily="34" charset="0"/>
                        </a:rPr>
                        <a:t>Credit Card</a:t>
                      </a:r>
                    </a:p>
                  </a:txBody>
                  <a:tcPr marL="9525" marR="9525" marT="9525" marB="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444444"/>
                    </a:solidFill>
                  </a:tcPr>
                </a:tc>
                <a:tc>
                  <a:txBody>
                    <a:bodyPr/>
                    <a:lstStyle/>
                    <a:p>
                      <a:pPr algn="ctr" fontAlgn="b"/>
                      <a:r>
                        <a:rPr lang="en-IN" sz="1400" b="0" i="0" u="none" strike="noStrike" dirty="0">
                          <a:solidFill>
                            <a:srgbClr val="000000"/>
                          </a:solidFill>
                          <a:effectLst/>
                          <a:latin typeface="Calibri" panose="020F0502020204030204" pitchFamily="34" charset="0"/>
                        </a:rPr>
                        <a:t>HDFC Bank</a:t>
                      </a:r>
                    </a:p>
                  </a:txBody>
                  <a:tcPr marL="9525" marR="9525" marT="9525" marB="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lvl="0" algn="ctr" fontAlgn="b"/>
                      <a:endParaRPr lang="en-IN" sz="1100" b="0" i="0" u="none" strike="noStrike">
                        <a:solidFill>
                          <a:srgbClr val="000000"/>
                        </a:solidFill>
                        <a:effectLst/>
                        <a:latin typeface="Calibri" panose="020F0502020204030204" pitchFamily="34" charset="0"/>
                      </a:endParaRP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lvl="0" algn="ctr" fontAlgn="b"/>
                      <a:r>
                        <a:rPr lang="en-IN" sz="1100" b="0" i="0" u="none" strike="noStrike">
                          <a:solidFill>
                            <a:srgbClr val="000000"/>
                          </a:solidFill>
                          <a:effectLst/>
                          <a:latin typeface="Calibri" panose="020F0502020204030204" pitchFamily="34" charset="0"/>
                        </a:rPr>
                        <a:t>36062</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lvl="0" algn="ctr" fontAlgn="b"/>
                      <a:r>
                        <a:rPr lang="en-IN" sz="1100" b="0" i="0" u="none" strike="noStrike">
                          <a:solidFill>
                            <a:srgbClr val="000000"/>
                          </a:solidFill>
                          <a:effectLst/>
                          <a:latin typeface="Calibri" panose="020F0502020204030204" pitchFamily="34" charset="0"/>
                        </a:rPr>
                        <a:t>1803.1</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lvl="0" algn="ctr" fontAlgn="b"/>
                      <a:r>
                        <a:rPr lang="en-IN" sz="1100" b="0" i="0" u="none" strike="noStrike">
                          <a:solidFill>
                            <a:srgbClr val="000000"/>
                          </a:solidFill>
                          <a:effectLst/>
                          <a:latin typeface="Calibri" panose="020F0502020204030204" pitchFamily="34" charset="0"/>
                        </a:rPr>
                        <a:t>0</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440064217"/>
                  </a:ext>
                </a:extLst>
              </a:tr>
              <a:tr h="1013079">
                <a:tc>
                  <a:txBody>
                    <a:bodyPr/>
                    <a:lstStyle/>
                    <a:p>
                      <a:pPr algn="ctr" fontAlgn="b"/>
                      <a:r>
                        <a:rPr lang="en-IN" sz="1400" b="0" i="0" u="none" strike="noStrike" dirty="0">
                          <a:solidFill>
                            <a:schemeClr val="bg1"/>
                          </a:solidFill>
                          <a:effectLst/>
                          <a:latin typeface="Calibri" panose="020F0502020204030204" pitchFamily="34" charset="0"/>
                        </a:rPr>
                        <a:t>Personal Loan</a:t>
                      </a:r>
                    </a:p>
                  </a:txBody>
                  <a:tcPr marL="9525" marR="9525" marT="9525" marB="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444444"/>
                    </a:solidFill>
                  </a:tcPr>
                </a:tc>
                <a:tc>
                  <a:txBody>
                    <a:bodyPr/>
                    <a:lstStyle/>
                    <a:p>
                      <a:pPr algn="ctr" fontAlgn="b"/>
                      <a:r>
                        <a:rPr lang="en-IN" sz="1400" b="0" i="0" u="none" strike="noStrike" dirty="0">
                          <a:solidFill>
                            <a:srgbClr val="000000"/>
                          </a:solidFill>
                          <a:effectLst/>
                          <a:latin typeface="Calibri" panose="020F0502020204030204" pitchFamily="34" charset="0"/>
                        </a:rPr>
                        <a:t>Bajaj FinServ</a:t>
                      </a:r>
                    </a:p>
                  </a:txBody>
                  <a:tcPr marL="9525" marR="9525" marT="9525" marB="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lvl="0" algn="ctr" fontAlgn="b"/>
                      <a:r>
                        <a:rPr lang="en-IN" sz="1100" b="0" i="0" u="none" strike="noStrike">
                          <a:solidFill>
                            <a:srgbClr val="000000"/>
                          </a:solidFill>
                          <a:effectLst/>
                          <a:latin typeface="Calibri" panose="020F0502020204030204" pitchFamily="34" charset="0"/>
                        </a:rPr>
                        <a:t>20999</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lvl="0" algn="ctr" fontAlgn="b"/>
                      <a:r>
                        <a:rPr lang="en-IN" sz="1100" b="0" i="0" u="none" strike="noStrike">
                          <a:solidFill>
                            <a:srgbClr val="000000"/>
                          </a:solidFill>
                          <a:effectLst/>
                          <a:latin typeface="Calibri" panose="020F0502020204030204" pitchFamily="34" charset="0"/>
                        </a:rPr>
                        <a:t>1607</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lvl="0" algn="ctr" fontAlgn="b"/>
                      <a:r>
                        <a:rPr lang="en-IN" sz="1100" b="0" i="0" u="none" strike="noStrike">
                          <a:solidFill>
                            <a:srgbClr val="000000"/>
                          </a:solidFill>
                          <a:effectLst/>
                          <a:latin typeface="Calibri" panose="020F0502020204030204" pitchFamily="34" charset="0"/>
                        </a:rPr>
                        <a:t>467</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lvl="0" algn="ctr" fontAlgn="b"/>
                      <a:r>
                        <a:rPr lang="en-IN" sz="1100" b="0" i="0" u="none" strike="noStrike" dirty="0">
                          <a:solidFill>
                            <a:srgbClr val="000000"/>
                          </a:solidFill>
                          <a:effectLst/>
                          <a:latin typeface="Calibri" panose="020F0502020204030204" pitchFamily="34" charset="0"/>
                        </a:rPr>
                        <a:t>19392</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669094898"/>
                  </a:ext>
                </a:extLst>
              </a:tr>
            </a:tbl>
          </a:graphicData>
        </a:graphic>
      </p:graphicFrame>
      <p:grpSp>
        <p:nvGrpSpPr>
          <p:cNvPr id="22" name="Google Shape;915;p46">
            <a:extLst>
              <a:ext uri="{FF2B5EF4-FFF2-40B4-BE49-F238E27FC236}">
                <a16:creationId xmlns:a16="http://schemas.microsoft.com/office/drawing/2014/main" id="{1A4345B1-9DE0-C65C-6ADA-97B5BC166ADD}"/>
              </a:ext>
            </a:extLst>
          </p:cNvPr>
          <p:cNvGrpSpPr/>
          <p:nvPr/>
        </p:nvGrpSpPr>
        <p:grpSpPr>
          <a:xfrm>
            <a:off x="123857" y="10499136"/>
            <a:ext cx="167909" cy="113407"/>
            <a:chOff x="564675" y="1700625"/>
            <a:chExt cx="465200" cy="314200"/>
          </a:xfrm>
          <a:solidFill>
            <a:schemeClr val="tx1"/>
          </a:solidFill>
        </p:grpSpPr>
        <p:sp>
          <p:nvSpPr>
            <p:cNvPr id="23" name="Google Shape;916;p46">
              <a:extLst>
                <a:ext uri="{FF2B5EF4-FFF2-40B4-BE49-F238E27FC236}">
                  <a16:creationId xmlns:a16="http://schemas.microsoft.com/office/drawing/2014/main" id="{4EB3EA07-CCA1-D44C-7A01-6CBF4030AFF0}"/>
                </a:ext>
              </a:extLst>
            </p:cNvPr>
            <p:cNvSpPr/>
            <p:nvPr/>
          </p:nvSpPr>
          <p:spPr>
            <a:xfrm>
              <a:off x="564675" y="1700625"/>
              <a:ext cx="465200" cy="29250"/>
            </a:xfrm>
            <a:custGeom>
              <a:avLst/>
              <a:gdLst/>
              <a:ahLst/>
              <a:cxnLst/>
              <a:rect l="l" t="t" r="r" b="b"/>
              <a:pathLst>
                <a:path w="18608" h="1170" fill="none" extrusionOk="0">
                  <a:moveTo>
                    <a:pt x="18608" y="1170"/>
                  </a:moveTo>
                  <a:lnTo>
                    <a:pt x="18608" y="488"/>
                  </a:lnTo>
                  <a:lnTo>
                    <a:pt x="18608" y="488"/>
                  </a:lnTo>
                  <a:lnTo>
                    <a:pt x="18608" y="390"/>
                  </a:lnTo>
                  <a:lnTo>
                    <a:pt x="18559" y="293"/>
                  </a:lnTo>
                  <a:lnTo>
                    <a:pt x="18535" y="220"/>
                  </a:lnTo>
                  <a:lnTo>
                    <a:pt x="18462" y="147"/>
                  </a:lnTo>
                  <a:lnTo>
                    <a:pt x="18389" y="74"/>
                  </a:lnTo>
                  <a:lnTo>
                    <a:pt x="18316" y="49"/>
                  </a:lnTo>
                  <a:lnTo>
                    <a:pt x="18218" y="1"/>
                  </a:lnTo>
                  <a:lnTo>
                    <a:pt x="18121" y="1"/>
                  </a:lnTo>
                  <a:lnTo>
                    <a:pt x="488" y="1"/>
                  </a:lnTo>
                  <a:lnTo>
                    <a:pt x="488" y="1"/>
                  </a:lnTo>
                  <a:lnTo>
                    <a:pt x="390" y="1"/>
                  </a:lnTo>
                  <a:lnTo>
                    <a:pt x="293" y="49"/>
                  </a:lnTo>
                  <a:lnTo>
                    <a:pt x="220" y="74"/>
                  </a:lnTo>
                  <a:lnTo>
                    <a:pt x="147" y="147"/>
                  </a:lnTo>
                  <a:lnTo>
                    <a:pt x="74" y="220"/>
                  </a:lnTo>
                  <a:lnTo>
                    <a:pt x="49" y="293"/>
                  </a:lnTo>
                  <a:lnTo>
                    <a:pt x="1" y="390"/>
                  </a:lnTo>
                  <a:lnTo>
                    <a:pt x="1" y="488"/>
                  </a:lnTo>
                  <a:lnTo>
                    <a:pt x="1" y="1170"/>
                  </a:lnTo>
                </a:path>
              </a:pathLst>
            </a:custGeom>
            <a:grpFill/>
            <a:ln w="12175" cap="rnd" cmpd="sng">
              <a:solidFill>
                <a:schemeClr val="bg2">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917;p46">
              <a:extLst>
                <a:ext uri="{FF2B5EF4-FFF2-40B4-BE49-F238E27FC236}">
                  <a16:creationId xmlns:a16="http://schemas.microsoft.com/office/drawing/2014/main" id="{73BAEA89-CD85-D69F-57ED-871F5A3FFAA7}"/>
                </a:ext>
              </a:extLst>
            </p:cNvPr>
            <p:cNvSpPr/>
            <p:nvPr/>
          </p:nvSpPr>
          <p:spPr>
            <a:xfrm>
              <a:off x="564675" y="1732300"/>
              <a:ext cx="465200" cy="272175"/>
            </a:xfrm>
            <a:custGeom>
              <a:avLst/>
              <a:gdLst/>
              <a:ahLst/>
              <a:cxnLst/>
              <a:rect l="l" t="t" r="r" b="b"/>
              <a:pathLst>
                <a:path w="18608" h="10887" fill="none" extrusionOk="0">
                  <a:moveTo>
                    <a:pt x="13493" y="7209"/>
                  </a:moveTo>
                  <a:lnTo>
                    <a:pt x="18608" y="10887"/>
                  </a:lnTo>
                  <a:lnTo>
                    <a:pt x="18608" y="10887"/>
                  </a:lnTo>
                  <a:lnTo>
                    <a:pt x="18608" y="10814"/>
                  </a:lnTo>
                  <a:lnTo>
                    <a:pt x="18608" y="0"/>
                  </a:lnTo>
                  <a:lnTo>
                    <a:pt x="9450" y="6625"/>
                  </a:lnTo>
                  <a:lnTo>
                    <a:pt x="9450" y="6625"/>
                  </a:lnTo>
                  <a:lnTo>
                    <a:pt x="9377" y="6673"/>
                  </a:lnTo>
                  <a:lnTo>
                    <a:pt x="9304" y="6673"/>
                  </a:lnTo>
                  <a:lnTo>
                    <a:pt x="9304" y="6673"/>
                  </a:lnTo>
                  <a:lnTo>
                    <a:pt x="9231" y="6673"/>
                  </a:lnTo>
                  <a:lnTo>
                    <a:pt x="9158" y="6625"/>
                  </a:lnTo>
                  <a:lnTo>
                    <a:pt x="1" y="0"/>
                  </a:lnTo>
                  <a:lnTo>
                    <a:pt x="1" y="10814"/>
                  </a:lnTo>
                  <a:lnTo>
                    <a:pt x="1" y="10814"/>
                  </a:lnTo>
                  <a:lnTo>
                    <a:pt x="1" y="10887"/>
                  </a:lnTo>
                  <a:lnTo>
                    <a:pt x="5115" y="7209"/>
                  </a:lnTo>
                </a:path>
              </a:pathLst>
            </a:custGeom>
            <a:grpFill/>
            <a:ln w="12175" cap="rnd" cmpd="sng">
              <a:solidFill>
                <a:schemeClr val="bg2">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918;p46">
              <a:extLst>
                <a:ext uri="{FF2B5EF4-FFF2-40B4-BE49-F238E27FC236}">
                  <a16:creationId xmlns:a16="http://schemas.microsoft.com/office/drawing/2014/main" id="{BC9F73EB-6FB3-641E-7FC2-AAFEE6D02FBA}"/>
                </a:ext>
              </a:extLst>
            </p:cNvPr>
            <p:cNvSpPr/>
            <p:nvPr/>
          </p:nvSpPr>
          <p:spPr>
            <a:xfrm>
              <a:off x="572600" y="2014200"/>
              <a:ext cx="449375" cy="625"/>
            </a:xfrm>
            <a:custGeom>
              <a:avLst/>
              <a:gdLst/>
              <a:ahLst/>
              <a:cxnLst/>
              <a:rect l="l" t="t" r="r" b="b"/>
              <a:pathLst>
                <a:path w="17975" h="25" fill="none" extrusionOk="0">
                  <a:moveTo>
                    <a:pt x="0" y="0"/>
                  </a:moveTo>
                  <a:lnTo>
                    <a:pt x="0" y="0"/>
                  </a:lnTo>
                  <a:lnTo>
                    <a:pt x="98" y="25"/>
                  </a:lnTo>
                  <a:lnTo>
                    <a:pt x="171" y="25"/>
                  </a:lnTo>
                  <a:lnTo>
                    <a:pt x="17804" y="25"/>
                  </a:lnTo>
                  <a:lnTo>
                    <a:pt x="17804" y="25"/>
                  </a:lnTo>
                  <a:lnTo>
                    <a:pt x="17877" y="25"/>
                  </a:lnTo>
                  <a:lnTo>
                    <a:pt x="17974" y="0"/>
                  </a:lnTo>
                </a:path>
              </a:pathLst>
            </a:custGeom>
            <a:grpFill/>
            <a:ln w="12175" cap="rnd" cmpd="sng">
              <a:solidFill>
                <a:schemeClr val="bg2">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1013;p46">
            <a:extLst>
              <a:ext uri="{FF2B5EF4-FFF2-40B4-BE49-F238E27FC236}">
                <a16:creationId xmlns:a16="http://schemas.microsoft.com/office/drawing/2014/main" id="{C79B93F2-EA9A-2383-49A2-9F7DFBC90A7C}"/>
              </a:ext>
            </a:extLst>
          </p:cNvPr>
          <p:cNvSpPr/>
          <p:nvPr/>
        </p:nvSpPr>
        <p:spPr>
          <a:xfrm>
            <a:off x="1812585" y="10445058"/>
            <a:ext cx="112091" cy="194185"/>
          </a:xfrm>
          <a:custGeom>
            <a:avLst/>
            <a:gdLst/>
            <a:ahLst/>
            <a:cxnLst/>
            <a:rect l="l" t="t" r="r" b="b"/>
            <a:pathLst>
              <a:path w="11838" h="20508" fill="none" extrusionOk="0">
                <a:moveTo>
                  <a:pt x="10547" y="1"/>
                </a:moveTo>
                <a:lnTo>
                  <a:pt x="1292" y="1"/>
                </a:lnTo>
                <a:lnTo>
                  <a:pt x="1292" y="1"/>
                </a:lnTo>
                <a:lnTo>
                  <a:pt x="1024" y="25"/>
                </a:lnTo>
                <a:lnTo>
                  <a:pt x="780" y="98"/>
                </a:lnTo>
                <a:lnTo>
                  <a:pt x="561" y="220"/>
                </a:lnTo>
                <a:lnTo>
                  <a:pt x="366" y="366"/>
                </a:lnTo>
                <a:lnTo>
                  <a:pt x="220" y="561"/>
                </a:lnTo>
                <a:lnTo>
                  <a:pt x="98" y="780"/>
                </a:lnTo>
                <a:lnTo>
                  <a:pt x="25" y="1024"/>
                </a:lnTo>
                <a:lnTo>
                  <a:pt x="1" y="1292"/>
                </a:lnTo>
                <a:lnTo>
                  <a:pt x="1" y="19217"/>
                </a:lnTo>
                <a:lnTo>
                  <a:pt x="1" y="19217"/>
                </a:lnTo>
                <a:lnTo>
                  <a:pt x="25" y="19485"/>
                </a:lnTo>
                <a:lnTo>
                  <a:pt x="98" y="19728"/>
                </a:lnTo>
                <a:lnTo>
                  <a:pt x="220" y="19948"/>
                </a:lnTo>
                <a:lnTo>
                  <a:pt x="366" y="20142"/>
                </a:lnTo>
                <a:lnTo>
                  <a:pt x="561" y="20289"/>
                </a:lnTo>
                <a:lnTo>
                  <a:pt x="780" y="20410"/>
                </a:lnTo>
                <a:lnTo>
                  <a:pt x="1024" y="20483"/>
                </a:lnTo>
                <a:lnTo>
                  <a:pt x="1292" y="20508"/>
                </a:lnTo>
                <a:lnTo>
                  <a:pt x="10547" y="20508"/>
                </a:lnTo>
                <a:lnTo>
                  <a:pt x="10547" y="20508"/>
                </a:lnTo>
                <a:lnTo>
                  <a:pt x="10814" y="20483"/>
                </a:lnTo>
                <a:lnTo>
                  <a:pt x="11058" y="20410"/>
                </a:lnTo>
                <a:lnTo>
                  <a:pt x="11277" y="20289"/>
                </a:lnTo>
                <a:lnTo>
                  <a:pt x="11472" y="20142"/>
                </a:lnTo>
                <a:lnTo>
                  <a:pt x="11618" y="19948"/>
                </a:lnTo>
                <a:lnTo>
                  <a:pt x="11740" y="19728"/>
                </a:lnTo>
                <a:lnTo>
                  <a:pt x="11813" y="19485"/>
                </a:lnTo>
                <a:lnTo>
                  <a:pt x="11837" y="19217"/>
                </a:lnTo>
                <a:lnTo>
                  <a:pt x="11837" y="1292"/>
                </a:lnTo>
                <a:lnTo>
                  <a:pt x="11837" y="1292"/>
                </a:lnTo>
                <a:lnTo>
                  <a:pt x="11813" y="1024"/>
                </a:lnTo>
                <a:lnTo>
                  <a:pt x="11740" y="780"/>
                </a:lnTo>
                <a:lnTo>
                  <a:pt x="11618" y="561"/>
                </a:lnTo>
                <a:lnTo>
                  <a:pt x="11472" y="366"/>
                </a:lnTo>
                <a:lnTo>
                  <a:pt x="11277" y="220"/>
                </a:lnTo>
                <a:lnTo>
                  <a:pt x="11058" y="98"/>
                </a:lnTo>
                <a:lnTo>
                  <a:pt x="10814" y="25"/>
                </a:lnTo>
                <a:lnTo>
                  <a:pt x="10547" y="1"/>
                </a:lnTo>
                <a:lnTo>
                  <a:pt x="10547" y="1"/>
                </a:lnTo>
                <a:close/>
                <a:moveTo>
                  <a:pt x="5554" y="975"/>
                </a:moveTo>
                <a:lnTo>
                  <a:pt x="6284" y="975"/>
                </a:lnTo>
                <a:lnTo>
                  <a:pt x="6284" y="975"/>
                </a:lnTo>
                <a:lnTo>
                  <a:pt x="6406" y="999"/>
                </a:lnTo>
                <a:lnTo>
                  <a:pt x="6479" y="1073"/>
                </a:lnTo>
                <a:lnTo>
                  <a:pt x="6552" y="1146"/>
                </a:lnTo>
                <a:lnTo>
                  <a:pt x="6577" y="1267"/>
                </a:lnTo>
                <a:lnTo>
                  <a:pt x="6577" y="1267"/>
                </a:lnTo>
                <a:lnTo>
                  <a:pt x="6552" y="1365"/>
                </a:lnTo>
                <a:lnTo>
                  <a:pt x="6479" y="1462"/>
                </a:lnTo>
                <a:lnTo>
                  <a:pt x="6406" y="1511"/>
                </a:lnTo>
                <a:lnTo>
                  <a:pt x="6284" y="1535"/>
                </a:lnTo>
                <a:lnTo>
                  <a:pt x="5554" y="1535"/>
                </a:lnTo>
                <a:lnTo>
                  <a:pt x="5554" y="1535"/>
                </a:lnTo>
                <a:lnTo>
                  <a:pt x="5432" y="1511"/>
                </a:lnTo>
                <a:lnTo>
                  <a:pt x="5359" y="1462"/>
                </a:lnTo>
                <a:lnTo>
                  <a:pt x="5286" y="1365"/>
                </a:lnTo>
                <a:lnTo>
                  <a:pt x="5262" y="1267"/>
                </a:lnTo>
                <a:lnTo>
                  <a:pt x="5262" y="1267"/>
                </a:lnTo>
                <a:lnTo>
                  <a:pt x="5286" y="1146"/>
                </a:lnTo>
                <a:lnTo>
                  <a:pt x="5359" y="1073"/>
                </a:lnTo>
                <a:lnTo>
                  <a:pt x="5432" y="999"/>
                </a:lnTo>
                <a:lnTo>
                  <a:pt x="5554" y="975"/>
                </a:lnTo>
                <a:lnTo>
                  <a:pt x="5554" y="975"/>
                </a:lnTo>
                <a:close/>
                <a:moveTo>
                  <a:pt x="5919" y="19436"/>
                </a:moveTo>
                <a:lnTo>
                  <a:pt x="5919" y="19436"/>
                </a:lnTo>
                <a:lnTo>
                  <a:pt x="5749" y="19412"/>
                </a:lnTo>
                <a:lnTo>
                  <a:pt x="5578" y="19363"/>
                </a:lnTo>
                <a:lnTo>
                  <a:pt x="5432" y="19290"/>
                </a:lnTo>
                <a:lnTo>
                  <a:pt x="5310" y="19193"/>
                </a:lnTo>
                <a:lnTo>
                  <a:pt x="5213" y="19071"/>
                </a:lnTo>
                <a:lnTo>
                  <a:pt x="5140" y="18925"/>
                </a:lnTo>
                <a:lnTo>
                  <a:pt x="5091" y="18754"/>
                </a:lnTo>
                <a:lnTo>
                  <a:pt x="5067" y="18584"/>
                </a:lnTo>
                <a:lnTo>
                  <a:pt x="5067" y="18584"/>
                </a:lnTo>
                <a:lnTo>
                  <a:pt x="5091" y="18413"/>
                </a:lnTo>
                <a:lnTo>
                  <a:pt x="5140" y="18243"/>
                </a:lnTo>
                <a:lnTo>
                  <a:pt x="5213" y="18097"/>
                </a:lnTo>
                <a:lnTo>
                  <a:pt x="5310" y="17975"/>
                </a:lnTo>
                <a:lnTo>
                  <a:pt x="5432" y="17877"/>
                </a:lnTo>
                <a:lnTo>
                  <a:pt x="5578" y="17804"/>
                </a:lnTo>
                <a:lnTo>
                  <a:pt x="5749" y="17756"/>
                </a:lnTo>
                <a:lnTo>
                  <a:pt x="5919" y="17731"/>
                </a:lnTo>
                <a:lnTo>
                  <a:pt x="5919" y="17731"/>
                </a:lnTo>
                <a:lnTo>
                  <a:pt x="6090" y="17756"/>
                </a:lnTo>
                <a:lnTo>
                  <a:pt x="6260" y="17804"/>
                </a:lnTo>
                <a:lnTo>
                  <a:pt x="6406" y="17877"/>
                </a:lnTo>
                <a:lnTo>
                  <a:pt x="6528" y="17975"/>
                </a:lnTo>
                <a:lnTo>
                  <a:pt x="6625" y="18097"/>
                </a:lnTo>
                <a:lnTo>
                  <a:pt x="6699" y="18243"/>
                </a:lnTo>
                <a:lnTo>
                  <a:pt x="6747" y="18413"/>
                </a:lnTo>
                <a:lnTo>
                  <a:pt x="6772" y="18584"/>
                </a:lnTo>
                <a:lnTo>
                  <a:pt x="6772" y="18584"/>
                </a:lnTo>
                <a:lnTo>
                  <a:pt x="6747" y="18754"/>
                </a:lnTo>
                <a:lnTo>
                  <a:pt x="6699" y="18925"/>
                </a:lnTo>
                <a:lnTo>
                  <a:pt x="6625" y="19071"/>
                </a:lnTo>
                <a:lnTo>
                  <a:pt x="6528" y="19193"/>
                </a:lnTo>
                <a:lnTo>
                  <a:pt x="6406" y="19290"/>
                </a:lnTo>
                <a:lnTo>
                  <a:pt x="6260" y="19363"/>
                </a:lnTo>
                <a:lnTo>
                  <a:pt x="6090" y="19412"/>
                </a:lnTo>
                <a:lnTo>
                  <a:pt x="5919" y="19436"/>
                </a:lnTo>
                <a:lnTo>
                  <a:pt x="5919" y="19436"/>
                </a:lnTo>
                <a:close/>
                <a:moveTo>
                  <a:pt x="10547" y="16660"/>
                </a:moveTo>
                <a:lnTo>
                  <a:pt x="1292" y="16660"/>
                </a:lnTo>
                <a:lnTo>
                  <a:pt x="1292" y="2558"/>
                </a:lnTo>
                <a:lnTo>
                  <a:pt x="10547" y="2558"/>
                </a:lnTo>
                <a:lnTo>
                  <a:pt x="10547" y="16660"/>
                </a:lnTo>
                <a:close/>
              </a:path>
            </a:pathLst>
          </a:custGeom>
          <a:noFill/>
          <a:ln w="12175" cap="rnd" cmpd="sng">
            <a:solidFill>
              <a:schemeClr val="bg2">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TextBox 26">
            <a:extLst>
              <a:ext uri="{FF2B5EF4-FFF2-40B4-BE49-F238E27FC236}">
                <a16:creationId xmlns:a16="http://schemas.microsoft.com/office/drawing/2014/main" id="{79F013BE-5180-3679-40E7-D3741D37BFE4}"/>
              </a:ext>
            </a:extLst>
          </p:cNvPr>
          <p:cNvSpPr txBox="1"/>
          <p:nvPr/>
        </p:nvSpPr>
        <p:spPr>
          <a:xfrm>
            <a:off x="1924676" y="10426036"/>
            <a:ext cx="1682222" cy="261610"/>
          </a:xfrm>
          <a:prstGeom prst="rect">
            <a:avLst/>
          </a:prstGeom>
          <a:noFill/>
        </p:spPr>
        <p:txBody>
          <a:bodyPr wrap="square">
            <a:spAutoFit/>
          </a:bodyPr>
          <a:lstStyle/>
          <a:p>
            <a:r>
              <a:rPr lang="en-US" sz="1050" dirty="0">
                <a:solidFill>
                  <a:schemeClr val="tx1">
                    <a:lumMod val="50000"/>
                    <a:lumOff val="50000"/>
                  </a:schemeClr>
                </a:solidFill>
                <a:latin typeface="Roboto" panose="02000000000000000000" pitchFamily="2" charset="0"/>
                <a:ea typeface="Roboto" panose="02000000000000000000" pitchFamily="2" charset="0"/>
              </a:rPr>
              <a:t>+91 77108 84701</a:t>
            </a:r>
            <a:endParaRPr lang="en-IN" sz="1050" dirty="0"/>
          </a:p>
        </p:txBody>
      </p:sp>
      <p:sp>
        <p:nvSpPr>
          <p:cNvPr id="29" name="TextBox 28">
            <a:extLst>
              <a:ext uri="{FF2B5EF4-FFF2-40B4-BE49-F238E27FC236}">
                <a16:creationId xmlns:a16="http://schemas.microsoft.com/office/drawing/2014/main" id="{C6BC19EC-8055-208C-9B23-2A090E125FA8}"/>
              </a:ext>
            </a:extLst>
          </p:cNvPr>
          <p:cNvSpPr txBox="1"/>
          <p:nvPr/>
        </p:nvSpPr>
        <p:spPr>
          <a:xfrm>
            <a:off x="3923819" y="10449493"/>
            <a:ext cx="3635856" cy="200055"/>
          </a:xfrm>
          <a:prstGeom prst="rect">
            <a:avLst/>
          </a:prstGeom>
          <a:noFill/>
        </p:spPr>
        <p:txBody>
          <a:bodyPr wrap="square">
            <a:spAutoFit/>
          </a:bodyPr>
          <a:lstStyle/>
          <a:p>
            <a:r>
              <a:rPr lang="en-US" sz="700" dirty="0">
                <a:solidFill>
                  <a:schemeClr val="tx1">
                    <a:lumMod val="50000"/>
                    <a:lumOff val="50000"/>
                  </a:schemeClr>
                </a:solidFill>
                <a:latin typeface="Roboto" panose="02000000000000000000" pitchFamily="2" charset="0"/>
                <a:ea typeface="Roboto" panose="02000000000000000000" pitchFamily="2" charset="0"/>
              </a:rPr>
              <a:t>604, Vihaan Commercial Complex, </a:t>
            </a:r>
            <a:r>
              <a:rPr lang="en-US" sz="700" dirty="0" err="1">
                <a:solidFill>
                  <a:schemeClr val="tx1">
                    <a:lumMod val="50000"/>
                    <a:lumOff val="50000"/>
                  </a:schemeClr>
                </a:solidFill>
                <a:latin typeface="Roboto" panose="02000000000000000000" pitchFamily="2" charset="0"/>
                <a:ea typeface="Roboto" panose="02000000000000000000" pitchFamily="2" charset="0"/>
              </a:rPr>
              <a:t>Sonawala</a:t>
            </a:r>
            <a:r>
              <a:rPr lang="en-US" sz="700" dirty="0">
                <a:solidFill>
                  <a:schemeClr val="tx1">
                    <a:lumMod val="50000"/>
                    <a:lumOff val="50000"/>
                  </a:schemeClr>
                </a:solidFill>
                <a:latin typeface="Roboto" panose="02000000000000000000" pitchFamily="2" charset="0"/>
                <a:ea typeface="Roboto" panose="02000000000000000000" pitchFamily="2" charset="0"/>
              </a:rPr>
              <a:t> Lane, Goregaon (East), Mumbai – 400 063</a:t>
            </a:r>
            <a:endParaRPr lang="en-IN" sz="700" dirty="0"/>
          </a:p>
        </p:txBody>
      </p:sp>
      <p:sp>
        <p:nvSpPr>
          <p:cNvPr id="31" name="TextBox 30">
            <a:extLst>
              <a:ext uri="{FF2B5EF4-FFF2-40B4-BE49-F238E27FC236}">
                <a16:creationId xmlns:a16="http://schemas.microsoft.com/office/drawing/2014/main" id="{C9FA7B7F-5BEF-DF58-1E5C-2CB00D5EB748}"/>
              </a:ext>
            </a:extLst>
          </p:cNvPr>
          <p:cNvSpPr txBox="1"/>
          <p:nvPr/>
        </p:nvSpPr>
        <p:spPr>
          <a:xfrm>
            <a:off x="3694024" y="175571"/>
            <a:ext cx="3707745" cy="400110"/>
          </a:xfrm>
          <a:prstGeom prst="rect">
            <a:avLst/>
          </a:prstGeom>
          <a:noFill/>
        </p:spPr>
        <p:txBody>
          <a:bodyPr wrap="square" rtlCol="0">
            <a:spAutoFit/>
          </a:bodyPr>
          <a:lstStyle/>
          <a:p>
            <a:pPr algn="r"/>
            <a:r>
              <a:rPr lang="en-IN" sz="2000" dirty="0">
                <a:latin typeface="Times New Roman" panose="02020603050405020304" pitchFamily="18" charset="0"/>
                <a:cs typeface="Times New Roman" panose="02020603050405020304" pitchFamily="18" charset="0"/>
              </a:rPr>
              <a:t>CREDIT ANALYSIS REPORT</a:t>
            </a:r>
          </a:p>
        </p:txBody>
      </p:sp>
      <p:sp>
        <p:nvSpPr>
          <p:cNvPr id="36" name="TextBox 35">
            <a:extLst>
              <a:ext uri="{FF2B5EF4-FFF2-40B4-BE49-F238E27FC236}">
                <a16:creationId xmlns:a16="http://schemas.microsoft.com/office/drawing/2014/main" id="{FC2C0FA1-12B0-8DB0-9B37-1EC8290D7A53}"/>
              </a:ext>
            </a:extLst>
          </p:cNvPr>
          <p:cNvSpPr txBox="1"/>
          <p:nvPr/>
        </p:nvSpPr>
        <p:spPr>
          <a:xfrm>
            <a:off x="4400550" y="451022"/>
            <a:ext cx="2968113" cy="1384995"/>
          </a:xfrm>
          <a:prstGeom prst="rect">
            <a:avLst/>
          </a:prstGeom>
          <a:noFill/>
        </p:spPr>
        <p:txBody>
          <a:bodyPr wrap="square">
            <a:spAutoFit/>
          </a:bodyPr>
          <a:lstStyle/>
          <a:p>
            <a:pPr algn="r"/>
            <a:r>
              <a:rPr lang="en-US" sz="1200" dirty="0">
                <a:solidFill>
                  <a:schemeClr val="tx1">
                    <a:lumMod val="65000"/>
                    <a:lumOff val="35000"/>
                  </a:schemeClr>
                </a:solidFill>
                <a:latin typeface="Futura Md BT" panose="020B0602020204020303" pitchFamily="34" charset="0"/>
                <a:ea typeface="Roboto" panose="02000000000000000000" pitchFamily="2" charset="0"/>
              </a:rPr>
              <a:t>Abhishek Chowdhury</a:t>
            </a:r>
            <a:endParaRPr lang="en-IN" sz="1200" dirty="0">
              <a:solidFill>
                <a:schemeClr val="tx1">
                  <a:lumMod val="65000"/>
                  <a:lumOff val="35000"/>
                </a:schemeClr>
              </a:solidFill>
              <a:latin typeface="Futura Md BT" panose="020B0602020204020303" pitchFamily="34" charset="0"/>
              <a:ea typeface="Roboto" panose="02000000000000000000" pitchFamily="2" charset="0"/>
            </a:endParaRPr>
          </a:p>
          <a:p>
            <a:pPr algn="r"/>
            <a:endParaRPr lang="en-IN" sz="1200" dirty="0">
              <a:solidFill>
                <a:schemeClr val="tx1">
                  <a:lumMod val="65000"/>
                  <a:lumOff val="35000"/>
                </a:schemeClr>
              </a:solidFill>
              <a:latin typeface="Futura Md BT" panose="020B0602020204020303" pitchFamily="34" charset="0"/>
              <a:ea typeface="Roboto" panose="02000000000000000000" pitchFamily="2" charset="0"/>
            </a:endParaRPr>
          </a:p>
          <a:p>
            <a:pPr algn="r"/>
            <a:endParaRPr lang="en-IN" sz="1200" dirty="0">
              <a:solidFill>
                <a:schemeClr val="tx1">
                  <a:lumMod val="65000"/>
                  <a:lumOff val="35000"/>
                </a:schemeClr>
              </a:solidFill>
              <a:latin typeface="Futura Md BT" panose="020B0602020204020303" pitchFamily="34" charset="0"/>
              <a:ea typeface="Roboto" panose="02000000000000000000" pitchFamily="2" charset="0"/>
            </a:endParaRPr>
          </a:p>
          <a:p>
            <a:pPr algn="r"/>
            <a:endParaRPr lang="en-IN" sz="1200" dirty="0">
              <a:solidFill>
                <a:schemeClr val="tx1">
                  <a:lumMod val="65000"/>
                  <a:lumOff val="35000"/>
                </a:schemeClr>
              </a:solidFill>
              <a:latin typeface="Futura Md BT" panose="020B0602020204020303" pitchFamily="34" charset="0"/>
              <a:ea typeface="Roboto" panose="02000000000000000000" pitchFamily="2" charset="0"/>
            </a:endParaRPr>
          </a:p>
          <a:p>
            <a:pPr algn="r"/>
            <a:endParaRPr lang="en-IN" sz="1200" dirty="0">
              <a:solidFill>
                <a:schemeClr val="tx1">
                  <a:lumMod val="65000"/>
                  <a:lumOff val="35000"/>
                </a:schemeClr>
              </a:solidFill>
              <a:latin typeface="Futura Md BT" panose="020B0602020204020303" pitchFamily="34" charset="0"/>
              <a:ea typeface="Roboto" panose="02000000000000000000" pitchFamily="2" charset="0"/>
            </a:endParaRPr>
          </a:p>
          <a:p>
            <a:pPr algn="r"/>
            <a:endParaRPr lang="en-IN" sz="1200" dirty="0">
              <a:solidFill>
                <a:schemeClr val="tx1">
                  <a:lumMod val="65000"/>
                  <a:lumOff val="35000"/>
                </a:schemeClr>
              </a:solidFill>
              <a:latin typeface="Futura Md BT" panose="020B0602020204020303" pitchFamily="34" charset="0"/>
              <a:ea typeface="Roboto" panose="02000000000000000000" pitchFamily="2" charset="0"/>
            </a:endParaRPr>
          </a:p>
          <a:p>
            <a:pPr algn="r"/>
            <a:endParaRPr lang="en-IN" sz="1200" dirty="0">
              <a:solidFill>
                <a:schemeClr val="tx1">
                  <a:lumMod val="65000"/>
                  <a:lumOff val="35000"/>
                </a:schemeClr>
              </a:solidFill>
              <a:latin typeface="Futura Md BT" panose="020B0602020204020303" pitchFamily="34" charset="0"/>
              <a:ea typeface="Roboto" panose="02000000000000000000" pitchFamily="2" charset="0"/>
            </a:endParaRPr>
          </a:p>
        </p:txBody>
      </p:sp>
      <p:sp>
        <p:nvSpPr>
          <p:cNvPr id="37" name="TextBox 36">
            <a:extLst>
              <a:ext uri="{FF2B5EF4-FFF2-40B4-BE49-F238E27FC236}">
                <a16:creationId xmlns:a16="http://schemas.microsoft.com/office/drawing/2014/main" id="{E4104C86-2A05-8430-CBDC-2A6D7C4A3055}"/>
              </a:ext>
            </a:extLst>
          </p:cNvPr>
          <p:cNvSpPr txBox="1"/>
          <p:nvPr/>
        </p:nvSpPr>
        <p:spPr>
          <a:xfrm>
            <a:off x="398926" y="8248182"/>
            <a:ext cx="6467650" cy="1952586"/>
          </a:xfrm>
          <a:prstGeom prst="rect">
            <a:avLst/>
          </a:prstGeom>
          <a:noFill/>
        </p:spPr>
        <p:txBody>
          <a:bodyPr wrap="square">
            <a:spAutoFit/>
          </a:bodyPr>
          <a:lstStyle/>
          <a:p>
            <a:pPr algn="just"/>
            <a:r>
              <a:rPr lang="en-US" sz="1000" dirty="0">
                <a:latin typeface="Roboto" panose="02000000000000000000" pitchFamily="2" charset="0"/>
                <a:ea typeface="Roboto" panose="02000000000000000000" pitchFamily="2" charset="0"/>
              </a:rPr>
              <a:t>Disclaimer:</a:t>
            </a:r>
          </a:p>
          <a:p>
            <a:pPr algn="just">
              <a:lnSpc>
                <a:spcPct val="107000"/>
              </a:lnSpc>
              <a:spcAft>
                <a:spcPts val="800"/>
              </a:spcAft>
            </a:pPr>
            <a:r>
              <a:rPr lang="en-US" sz="800" dirty="0">
                <a:effectLst/>
                <a:latin typeface="Calibri" panose="020F0502020204030204" pitchFamily="34" charset="0"/>
                <a:ea typeface="Times New Roman" panose="02020603050405020304" pitchFamily="18" charset="0"/>
                <a:cs typeface="Times New Roman" panose="02020603050405020304" pitchFamily="18" charset="0"/>
              </a:rPr>
              <a:t>The present report </a:t>
            </a:r>
            <a:r>
              <a:rPr lang="en-US" sz="800" dirty="0">
                <a:effectLst/>
                <a:latin typeface="Calibri" panose="020F0502020204030204" pitchFamily="34" charset="0"/>
                <a:ea typeface="Calibri" panose="020F0502020204030204" pitchFamily="34" charset="0"/>
                <a:cs typeface="Arial" panose="020B0604020202020204" pitchFamily="34" charset="0"/>
              </a:rPr>
              <a:t>including </a:t>
            </a:r>
            <a:r>
              <a:rPr lang="en-US" sz="800" dirty="0">
                <a:effectLst/>
                <a:latin typeface="Calibri" panose="020F0502020204030204" pitchFamily="34" charset="0"/>
                <a:ea typeface="Calibri" panose="020F0502020204030204" pitchFamily="34" charset="0"/>
                <a:cs typeface="Mangal" panose="020B0502040204020203" pitchFamily="18" charset="0"/>
              </a:rPr>
              <a:t>any amendments/ modification/ update thereon which is being prepared/ operated and managed by E-</a:t>
            </a:r>
            <a:r>
              <a:rPr lang="en-US" sz="800" dirty="0" err="1">
                <a:effectLst/>
                <a:latin typeface="Calibri" panose="020F0502020204030204" pitchFamily="34" charset="0"/>
                <a:ea typeface="Calibri" panose="020F0502020204030204" pitchFamily="34" charset="0"/>
                <a:cs typeface="Mangal" panose="020B0502040204020203" pitchFamily="18" charset="0"/>
              </a:rPr>
              <a:t>Revbay</a:t>
            </a:r>
            <a:r>
              <a:rPr lang="en-US" sz="800" dirty="0">
                <a:effectLst/>
                <a:latin typeface="Calibri" panose="020F0502020204030204" pitchFamily="34" charset="0"/>
                <a:ea typeface="Calibri" panose="020F0502020204030204" pitchFamily="34" charset="0"/>
                <a:cs typeface="Mangal" panose="020B0502040204020203" pitchFamily="18" charset="0"/>
              </a:rPr>
              <a:t> Private Limited (hereinafter collectively referred to as “Company”/ “ERB”/ “We”) incorporated under the Companies Act, 2013</a:t>
            </a:r>
            <a:r>
              <a:rPr lang="en-US" sz="800" dirty="0">
                <a:effectLst/>
                <a:latin typeface="Calibri" panose="020F0502020204030204" pitchFamily="34" charset="0"/>
                <a:ea typeface="Times New Roman" panose="02020603050405020304" pitchFamily="18" charset="0"/>
                <a:cs typeface="Times New Roman" panose="02020603050405020304" pitchFamily="18" charset="0"/>
              </a:rPr>
              <a:t>.</a:t>
            </a:r>
            <a:r>
              <a:rPr lang="en-US" sz="800" dirty="0">
                <a:solidFill>
                  <a:srgbClr val="000000"/>
                </a:solidFill>
                <a:effectLst/>
                <a:latin typeface="Calibri" panose="020F0502020204030204" pitchFamily="34" charset="0"/>
                <a:ea typeface="Times New Roman" panose="02020603050405020304" pitchFamily="18" charset="0"/>
                <a:cs typeface="Arial" panose="020B0604020202020204" pitchFamily="34" charset="0"/>
              </a:rPr>
              <a:t>The information contained herein is for general information purposes only. The information is provided by ERB and while we (ERB) endeavor to keep the information up to date and correct, we make no representations or warranties of any kind, express or implied, about the completeness, accuracy, reliability, suitability or availability with respect to this report or the information, products, services, or related graphics contained on this report for any purpose. Any reliance you place on such information is therefore strictly at the User’s own </a:t>
            </a:r>
            <a:r>
              <a:rPr lang="en-US" sz="800" dirty="0" err="1">
                <a:solidFill>
                  <a:srgbClr val="000000"/>
                </a:solidFill>
                <a:effectLst/>
                <a:latin typeface="Calibri" panose="020F0502020204030204" pitchFamily="34" charset="0"/>
                <a:ea typeface="Times New Roman" panose="02020603050405020304" pitchFamily="18" charset="0"/>
                <a:cs typeface="Arial" panose="020B0604020202020204" pitchFamily="34" charset="0"/>
              </a:rPr>
              <a:t>risk.The</a:t>
            </a:r>
            <a:r>
              <a:rPr lang="en-US" sz="800" dirty="0">
                <a:solidFill>
                  <a:srgbClr val="000000"/>
                </a:solidFill>
                <a:effectLst/>
                <a:latin typeface="Calibri" panose="020F0502020204030204" pitchFamily="34" charset="0"/>
                <a:ea typeface="Times New Roman" panose="02020603050405020304" pitchFamily="18" charset="0"/>
                <a:cs typeface="Arial" panose="020B0604020202020204" pitchFamily="34" charset="0"/>
              </a:rPr>
              <a:t> information &amp; recommendation/s are based on the Credit check and the data as may be available/ updated with the Credit bureau. </a:t>
            </a:r>
            <a:r>
              <a:rPr lang="en-US" sz="8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This report is an information report and we only display the information based on your inputs followed by the information/ data received from our credit bureau association/s. We DO NOT check your Credit history without your absolute Authorization and OTP authentication at all times whatsoever. However, getting a Loan/ sum/ Money is based on the sole &amp; exclusive discretion of the Bank/ NBFC/ FI and further subject to detailed credit check &amp; compliance with Bank/ NBFC/ FI’s policy/ rules/ guidelines. We DO NOT in any manner grant guarantee that the Loan/ Sum/ Money will be disbursed to any user </a:t>
            </a:r>
            <a:r>
              <a:rPr lang="en-US" sz="800" dirty="0" err="1">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whatsoever.</a:t>
            </a:r>
            <a:r>
              <a:rPr lang="en-US" sz="800" dirty="0" err="1">
                <a:solidFill>
                  <a:srgbClr val="000000"/>
                </a:solidFill>
                <a:effectLst/>
                <a:latin typeface="Calibri" panose="020F0502020204030204" pitchFamily="34" charset="0"/>
                <a:ea typeface="Times New Roman" panose="02020603050405020304" pitchFamily="18" charset="0"/>
                <a:cs typeface="Arial" panose="020B0604020202020204" pitchFamily="34" charset="0"/>
              </a:rPr>
              <a:t>In</a:t>
            </a:r>
            <a:r>
              <a:rPr lang="en-US" sz="800" dirty="0">
                <a:solidFill>
                  <a:srgbClr val="000000"/>
                </a:solidFill>
                <a:effectLst/>
                <a:latin typeface="Calibri" panose="020F0502020204030204" pitchFamily="34" charset="0"/>
                <a:ea typeface="Times New Roman" panose="02020603050405020304" pitchFamily="18" charset="0"/>
                <a:cs typeface="Arial" panose="020B0604020202020204" pitchFamily="34" charset="0"/>
              </a:rPr>
              <a:t> no event will we be liable for any loss or damage including without limitation, indirect or consequential </a:t>
            </a:r>
            <a:r>
              <a:rPr lang="en-US" sz="8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The decision with respect to any financial product/service or opportunity or nature or suitability or choice or the viability of any product or service shall always be sole responsibility and decision of User. </a:t>
            </a:r>
            <a:endParaRPr lang="en-IN" sz="800" dirty="0">
              <a:effectLst/>
              <a:latin typeface="Calibri" panose="020F0502020204030204" pitchFamily="34" charset="0"/>
              <a:ea typeface="Calibri" panose="020F0502020204030204" pitchFamily="34" charset="0"/>
              <a:cs typeface="Mangal" panose="020B0502040204020203" pitchFamily="18" charset="0"/>
            </a:endParaRPr>
          </a:p>
        </p:txBody>
      </p:sp>
      <p:sp>
        <p:nvSpPr>
          <p:cNvPr id="4" name="TextBox 3">
            <a:extLst>
              <a:ext uri="{FF2B5EF4-FFF2-40B4-BE49-F238E27FC236}">
                <a16:creationId xmlns:a16="http://schemas.microsoft.com/office/drawing/2014/main" id="{DBF96F0F-E7F1-57A9-B8EF-99D04D33CD66}"/>
              </a:ext>
            </a:extLst>
          </p:cNvPr>
          <p:cNvSpPr txBox="1"/>
          <p:nvPr/>
        </p:nvSpPr>
        <p:spPr>
          <a:xfrm>
            <a:off x="398926" y="10429883"/>
            <a:ext cx="1682222" cy="253916"/>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050">
                <a:solidFill>
                  <a:schemeClr val="tx1">
                    <a:lumMod val="50000"/>
                    <a:lumOff val="50000"/>
                  </a:schemeClr>
                </a:solidFill>
                <a:latin typeface="Roboto" panose="02000000000000000000" pitchFamily="2" charset="0"/>
                <a:ea typeface="Roboto" panose="02000000000000000000" pitchFamily="2" charset="0"/>
                <a:hlinkClick r:id="rId3"/>
              </a:rPr>
              <a:t>xsell@finqy.ai</a:t>
            </a:r>
            <a:endParaRPr lang="en-US" sz="1050">
              <a:solidFill>
                <a:schemeClr val="tx1">
                  <a:lumMod val="50000"/>
                  <a:lumOff val="50000"/>
                </a:schemeClr>
              </a:solidFill>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262464391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843</TotalTime>
  <Words>641</Words>
  <Application>Microsoft Office PowerPoint</Application>
  <PresentationFormat>Custom</PresentationFormat>
  <Paragraphs>82</Paragraphs>
  <Slides>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vt:i4>
      </vt:variant>
    </vt:vector>
  </HeadingPairs>
  <TitlesOfParts>
    <vt:vector size="9" baseType="lpstr">
      <vt:lpstr>Arial</vt:lpstr>
      <vt:lpstr>Calibri</vt:lpstr>
      <vt:lpstr>Calibri Light</vt:lpstr>
      <vt:lpstr>Futura Md BT</vt:lpstr>
      <vt:lpstr>Roboto</vt:lpstr>
      <vt:lpstr>Times New Roman</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Sachi Shah</dc:creator>
  <cp:lastModifiedBy>Anirbaan Ghatak</cp:lastModifiedBy>
  <cp:revision>29</cp:revision>
  <dcterms:created xsi:type="dcterms:W3CDTF">2022-10-31T13:54:25Z</dcterms:created>
  <dcterms:modified xsi:type="dcterms:W3CDTF">2022-12-07T07:29:25Z</dcterms:modified>
</cp:coreProperties>
</file>