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58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1371157131"/>
              </p:ext>
            </p:extLst>
          </p:nvPr>
        </p:nvGraphicFramePr>
        <p:xfrm>
          <a:off x="446085" y="1631824"/>
          <a:ext cx="6662423" cy="2205193"/>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endParaRPr lang="en-IN" sz="1200" b="0" i="0" u="none" strike="noStrike" dirty="0">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56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416585">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359048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332949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7807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26099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416585">
                <a:tc>
                  <a:txBody>
                    <a:bodyPr/>
                    <a:lstStyle/>
                    <a:p>
                      <a:pPr algn="ctr" fontAlgn="b"/>
                      <a:r>
                        <a:rPr lang="en-IN" sz="1200" b="0" i="0" u="none" strike="noStrike" dirty="0">
                          <a:solidFill>
                            <a:schemeClr val="bg1"/>
                          </a:solidFill>
                          <a:effectLst/>
                          <a:latin typeface="Calibri" panose="020F0502020204030204" pitchFamily="34" charset="0"/>
                        </a:rPr>
                        <a:t>Housing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681767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604244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9197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77523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1040815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937249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17006.8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103622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21,338</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10,669</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17,006.8</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-6337.8</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Vinod </a:t>
            </a:r>
            <a:r>
              <a:rPr lang="en-US" sz="1200" dirty="0" err="1">
                <a:solidFill>
                  <a:schemeClr val="tx1">
                    <a:lumMod val="65000"/>
                    <a:lumOff val="35000"/>
                  </a:schemeClr>
                </a:solidFill>
                <a:latin typeface="Futura Md BT" panose="020B0602020204020303" pitchFamily="34" charset="0"/>
                <a:ea typeface="Roboto" panose="02000000000000000000" pitchFamily="2" charset="0"/>
              </a:rPr>
              <a:t>Ruke</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Home loan for the paid Amount and Reduce your High Interest Rate Other Loans Outstanding. </a:t>
            </a:r>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10,669</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17,006.8</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-6337.8</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162954" y="7902988"/>
            <a:ext cx="2916791" cy="1515809"/>
            <a:chOff x="477326" y="7603358"/>
            <a:chExt cx="2916791" cy="1515809"/>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77,523</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Home Loan</a:t>
              </a:r>
              <a:endParaRPr sz="1000" dirty="0">
                <a:latin typeface="Roboto"/>
                <a:cs typeface="Roboto"/>
              </a:endParaRPr>
            </a:p>
          </p:txBody>
        </p:sp>
        <p:sp>
          <p:nvSpPr>
            <p:cNvPr id="20" name="object 39">
              <a:extLst>
                <a:ext uri="{FF2B5EF4-FFF2-40B4-BE49-F238E27FC236}">
                  <a16:creationId xmlns:a16="http://schemas.microsoft.com/office/drawing/2014/main" id="{58839FB3-B35E-1DA6-97F9-026A483CC603}"/>
                </a:ext>
              </a:extLst>
            </p:cNvPr>
            <p:cNvSpPr/>
            <p:nvPr/>
          </p:nvSpPr>
          <p:spPr>
            <a:xfrm>
              <a:off x="477326" y="8348047"/>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1" name="object 43">
              <a:extLst>
                <a:ext uri="{FF2B5EF4-FFF2-40B4-BE49-F238E27FC236}">
                  <a16:creationId xmlns:a16="http://schemas.microsoft.com/office/drawing/2014/main" id="{60D2C210-FAB4-7B10-1CC3-0011F926E1CD}"/>
                </a:ext>
              </a:extLst>
            </p:cNvPr>
            <p:cNvSpPr/>
            <p:nvPr/>
          </p:nvSpPr>
          <p:spPr>
            <a:xfrm>
              <a:off x="2311723" y="8345198"/>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56</a:t>
              </a: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Reduce Credit Card Outstanding</a:t>
              </a:r>
              <a:endParaRPr sz="1000" dirty="0">
                <a:latin typeface="Roboto"/>
                <a:cs typeface="Roboto"/>
              </a:endParaRPr>
            </a:p>
          </p:txBody>
        </p:sp>
        <p:sp>
          <p:nvSpPr>
            <p:cNvPr id="24" name="object 39">
              <a:extLst>
                <a:ext uri="{FF2B5EF4-FFF2-40B4-BE49-F238E27FC236}">
                  <a16:creationId xmlns:a16="http://schemas.microsoft.com/office/drawing/2014/main" id="{63E93172-5A9F-733F-A63D-D7DC75ECBC98}"/>
                </a:ext>
              </a:extLst>
            </p:cNvPr>
            <p:cNvSpPr/>
            <p:nvPr/>
          </p:nvSpPr>
          <p:spPr>
            <a:xfrm>
              <a:off x="477326" y="8759636"/>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25" name="object 43">
              <a:extLst>
                <a:ext uri="{FF2B5EF4-FFF2-40B4-BE49-F238E27FC236}">
                  <a16:creationId xmlns:a16="http://schemas.microsoft.com/office/drawing/2014/main" id="{EE3A3981-20C0-87CF-9E7C-33A741CAF57C}"/>
                </a:ext>
              </a:extLst>
            </p:cNvPr>
            <p:cNvSpPr/>
            <p:nvPr/>
          </p:nvSpPr>
          <p:spPr>
            <a:xfrm>
              <a:off x="2311723" y="8756656"/>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77,467</a:t>
              </a: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24022" y="8726037"/>
              <a:ext cx="1536065" cy="392287"/>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Remaining Other Loans Balance </a:t>
              </a:r>
              <a:endParaRPr sz="1000" dirty="0">
                <a:latin typeface="Roboto"/>
                <a:cs typeface="Roboto"/>
              </a:endParaRPr>
            </a:p>
          </p:txBody>
        </p:sp>
        <p:grpSp>
          <p:nvGrpSpPr>
            <p:cNvPr id="28" name="Google Shape;940;p46">
              <a:extLst>
                <a:ext uri="{FF2B5EF4-FFF2-40B4-BE49-F238E27FC236}">
                  <a16:creationId xmlns:a16="http://schemas.microsoft.com/office/drawing/2014/main" id="{95106F92-FF36-9E22-76FC-259BAED22C6B}"/>
                </a:ext>
              </a:extLst>
            </p:cNvPr>
            <p:cNvGrpSpPr/>
            <p:nvPr/>
          </p:nvGrpSpPr>
          <p:grpSpPr>
            <a:xfrm>
              <a:off x="543638" y="8436863"/>
              <a:ext cx="126621" cy="179335"/>
              <a:chOff x="3979850" y="1598950"/>
              <a:chExt cx="356825" cy="505375"/>
            </a:xfrm>
          </p:grpSpPr>
          <p:sp>
            <p:nvSpPr>
              <p:cNvPr id="53" name="Google Shape;941;p46">
                <a:extLst>
                  <a:ext uri="{FF2B5EF4-FFF2-40B4-BE49-F238E27FC236}">
                    <a16:creationId xmlns:a16="http://schemas.microsoft.com/office/drawing/2014/main" id="{12ABCAB1-65AB-ACED-BA8F-5852D90C5EC3}"/>
                  </a:ext>
                </a:extLst>
              </p:cNvPr>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42;p46">
                <a:extLst>
                  <a:ext uri="{FF2B5EF4-FFF2-40B4-BE49-F238E27FC236}">
                    <a16:creationId xmlns:a16="http://schemas.microsoft.com/office/drawing/2014/main" id="{6B26627B-3792-8F63-B2AD-45E1AD082831}"/>
                  </a:ext>
                </a:extLst>
              </p:cNvPr>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000;p46">
              <a:extLst>
                <a:ext uri="{FF2B5EF4-FFF2-40B4-BE49-F238E27FC236}">
                  <a16:creationId xmlns:a16="http://schemas.microsoft.com/office/drawing/2014/main" id="{E01FFA71-3D58-68D1-0598-26657E4B995A}"/>
                </a:ext>
              </a:extLst>
            </p:cNvPr>
            <p:cNvGrpSpPr/>
            <p:nvPr/>
          </p:nvGrpSpPr>
          <p:grpSpPr>
            <a:xfrm>
              <a:off x="540537" y="8862968"/>
              <a:ext cx="132824" cy="124967"/>
              <a:chOff x="5972700" y="2330200"/>
              <a:chExt cx="411625" cy="387275"/>
            </a:xfrm>
          </p:grpSpPr>
          <p:sp>
            <p:nvSpPr>
              <p:cNvPr id="36" name="Google Shape;1001;p46">
                <a:extLst>
                  <a:ext uri="{FF2B5EF4-FFF2-40B4-BE49-F238E27FC236}">
                    <a16:creationId xmlns:a16="http://schemas.microsoft.com/office/drawing/2014/main" id="{BB3D86DB-001C-F715-BBA6-9F1FED6F7AFB}"/>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02;p46">
                <a:extLst>
                  <a:ext uri="{FF2B5EF4-FFF2-40B4-BE49-F238E27FC236}">
                    <a16:creationId xmlns:a16="http://schemas.microsoft.com/office/drawing/2014/main" id="{030C2928-8C7B-AC14-AA93-71078FAFCFDD}"/>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918584493"/>
              </p:ext>
            </p:extLst>
          </p:nvPr>
        </p:nvGraphicFramePr>
        <p:xfrm>
          <a:off x="600180" y="1466685"/>
          <a:ext cx="6467652" cy="3432714"/>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HDFC Bank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endParaRPr lang="en-IN" sz="1400" b="0" i="0" u="none" strike="noStrike">
                        <a:solidFill>
                          <a:srgbClr val="000000"/>
                        </a:solidFill>
                        <a:effectLst/>
                        <a:latin typeface="Calibri" panose="020F0502020204030204" pitchFamily="34" charset="0"/>
                      </a:endParaRP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56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198484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194325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4316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4159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531377">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Home Credit India Finance Private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160564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138624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3491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21940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8327312"/>
                  </a:ext>
                </a:extLst>
              </a:tr>
              <a:tr h="445674">
                <a:tc>
                  <a:txBody>
                    <a:bodyPr/>
                    <a:lstStyle/>
                    <a:p>
                      <a:pPr algn="ctr" fontAlgn="b"/>
                      <a:r>
                        <a:rPr lang="en-IN" sz="1200" b="0" i="0" u="none" strike="noStrike" dirty="0">
                          <a:solidFill>
                            <a:schemeClr val="bg1"/>
                          </a:solidFill>
                          <a:effectLst/>
                          <a:latin typeface="Calibri" panose="020F0502020204030204" pitchFamily="34" charset="0"/>
                        </a:rPr>
                        <a:t>Housing</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US" sz="1400" b="0" i="0" u="none" strike="noStrike" dirty="0">
                          <a:solidFill>
                            <a:srgbClr val="000000"/>
                          </a:solidFill>
                          <a:effectLst/>
                          <a:latin typeface="Calibri" panose="020F0502020204030204" pitchFamily="34" charset="0"/>
                        </a:rPr>
                        <a:t>Dewan Housing Finance Corporation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681767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604244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9197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77523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493829"/>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Amit Madan</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831</TotalTime>
  <Words>688</Words>
  <Application>Microsoft Office PowerPoint</Application>
  <PresentationFormat>Custom</PresentationFormat>
  <Paragraphs>94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28</cp:revision>
  <dcterms:created xsi:type="dcterms:W3CDTF">2022-10-31T13:54:25Z</dcterms:created>
  <dcterms:modified xsi:type="dcterms:W3CDTF">2022-12-07T09:23:30Z</dcterms:modified>
</cp:coreProperties>
</file>