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9" r:id="rId4"/>
    <p:sldId id="260" r:id="rId5"/>
    <p:sldId id="262" r:id="rId6"/>
    <p:sldId id="280" r:id="rId7"/>
    <p:sldId id="263" r:id="rId8"/>
    <p:sldId id="281" r:id="rId9"/>
    <p:sldId id="266" r:id="rId10"/>
    <p:sldId id="267" r:id="rId11"/>
    <p:sldId id="269" r:id="rId12"/>
    <p:sldId id="268" r:id="rId13"/>
    <p:sldId id="270" r:id="rId14"/>
    <p:sldId id="272" r:id="rId15"/>
    <p:sldId id="273" r:id="rId16"/>
    <p:sldId id="276" r:id="rId17"/>
    <p:sldId id="277" r:id="rId18"/>
    <p:sldId id="279" r:id="rId19"/>
    <p:sldId id="278" r:id="rId20"/>
    <p:sldId id="282" r:id="rId21"/>
    <p:sldId id="283" r:id="rId22"/>
    <p:sldId id="284" r:id="rId23"/>
    <p:sldId id="25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I2zLJbBorCa+P19c3mKKKhhr2p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baan Ghatak" initials="AG" lastIdx="1" clrIdx="0">
    <p:extLst>
      <p:ext uri="{19B8F6BF-5375-455C-9EA6-DF929625EA0E}">
        <p15:presenceInfo xmlns:p15="http://schemas.microsoft.com/office/powerpoint/2012/main" userId="28e67b44b1b13b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81" d="100"/>
          <a:sy n="81" d="100"/>
        </p:scale>
        <p:origin x="1651"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3T23:50:00.367" idx="1">
    <p:pos x="10" y="10"/>
    <p:text>Add the E-Revbay logo in that reels way on 1st page</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F5F61-BC55-41D6-8931-6C230A953C1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89DE059D-7022-462E-9182-3BD54CA4B44B}">
      <dgm:prSet phldrT="[Text]" custT="1"/>
      <dgm:spPr>
        <a:solidFill>
          <a:schemeClr val="accent2"/>
        </a:solidFill>
      </dgm:spPr>
      <dgm:t>
        <a:bodyPr/>
        <a:lstStyle/>
        <a:p>
          <a:r>
            <a:rPr lang="en-US" sz="1800" dirty="0"/>
            <a:t>Credit Analysis Report</a:t>
          </a:r>
          <a:endParaRPr lang="en-IN" sz="1800" dirty="0"/>
        </a:p>
      </dgm:t>
    </dgm:pt>
    <dgm:pt modelId="{B86DBB31-5969-4333-B6E1-21966E260162}" type="parTrans" cxnId="{E2D81AA1-F83A-48E7-AAA9-1AFB1DA117B9}">
      <dgm:prSet/>
      <dgm:spPr/>
      <dgm:t>
        <a:bodyPr/>
        <a:lstStyle/>
        <a:p>
          <a:endParaRPr lang="en-IN"/>
        </a:p>
      </dgm:t>
    </dgm:pt>
    <dgm:pt modelId="{FFDB4ED9-52F6-4C20-8A57-D5B2C01BC9BE}" type="sibTrans" cxnId="{E2D81AA1-F83A-48E7-AAA9-1AFB1DA117B9}">
      <dgm:prSet/>
      <dgm:spPr/>
      <dgm:t>
        <a:bodyPr/>
        <a:lstStyle/>
        <a:p>
          <a:endParaRPr lang="en-IN"/>
        </a:p>
      </dgm:t>
    </dgm:pt>
    <dgm:pt modelId="{66003041-CC18-493C-9E89-ADFDDA9CA59F}">
      <dgm:prSet phldrT="[Text]" custT="1"/>
      <dgm:spPr>
        <a:solidFill>
          <a:schemeClr val="accent2"/>
        </a:solidFill>
      </dgm:spPr>
      <dgm:t>
        <a:bodyPr/>
        <a:lstStyle/>
        <a:p>
          <a:r>
            <a:rPr lang="en-US" sz="1800" dirty="0"/>
            <a:t>Robotic Process Automation</a:t>
          </a:r>
          <a:endParaRPr lang="en-IN" sz="1800" dirty="0"/>
        </a:p>
      </dgm:t>
    </dgm:pt>
    <dgm:pt modelId="{32924F32-EAD2-409D-A8CF-5DB5023631B6}" type="parTrans" cxnId="{984D846F-F13D-4DBB-BD64-CF8CF47B5670}">
      <dgm:prSet/>
      <dgm:spPr/>
      <dgm:t>
        <a:bodyPr/>
        <a:lstStyle/>
        <a:p>
          <a:endParaRPr lang="en-IN"/>
        </a:p>
      </dgm:t>
    </dgm:pt>
    <dgm:pt modelId="{B9B7D1BD-C7C6-42A2-839F-6426D460138E}" type="sibTrans" cxnId="{984D846F-F13D-4DBB-BD64-CF8CF47B5670}">
      <dgm:prSet/>
      <dgm:spPr/>
      <dgm:t>
        <a:bodyPr/>
        <a:lstStyle/>
        <a:p>
          <a:endParaRPr lang="en-IN"/>
        </a:p>
      </dgm:t>
    </dgm:pt>
    <dgm:pt modelId="{1355DA1B-7433-49AE-ABC4-212FDBE6DA22}">
      <dgm:prSet phldrT="[Text]" custT="1"/>
      <dgm:spPr>
        <a:solidFill>
          <a:schemeClr val="accent2"/>
        </a:solidFill>
      </dgm:spPr>
      <dgm:t>
        <a:bodyPr/>
        <a:lstStyle/>
        <a:p>
          <a:r>
            <a:rPr lang="en-US" sz="1800" dirty="0"/>
            <a:t>Data Verification</a:t>
          </a:r>
          <a:endParaRPr lang="en-IN" sz="1800" dirty="0"/>
        </a:p>
      </dgm:t>
    </dgm:pt>
    <dgm:pt modelId="{D2D69733-DAF2-4AAD-9BE0-D58835A02E3D}" type="parTrans" cxnId="{E5862A06-711D-446F-B986-73FB1443EA47}">
      <dgm:prSet/>
      <dgm:spPr/>
      <dgm:t>
        <a:bodyPr/>
        <a:lstStyle/>
        <a:p>
          <a:endParaRPr lang="en-IN"/>
        </a:p>
      </dgm:t>
    </dgm:pt>
    <dgm:pt modelId="{8DE0F267-AA8B-436C-B97E-16E6E05887E6}" type="sibTrans" cxnId="{E5862A06-711D-446F-B986-73FB1443EA47}">
      <dgm:prSet/>
      <dgm:spPr/>
      <dgm:t>
        <a:bodyPr/>
        <a:lstStyle/>
        <a:p>
          <a:endParaRPr lang="en-IN"/>
        </a:p>
      </dgm:t>
    </dgm:pt>
    <dgm:pt modelId="{F3691508-E56C-46B4-837B-E66803AA3EFF}">
      <dgm:prSet phldrT="[Text]"/>
      <dgm:spPr>
        <a:ln>
          <a:solidFill>
            <a:schemeClr val="tx1">
              <a:lumMod val="85000"/>
              <a:lumOff val="15000"/>
            </a:schemeClr>
          </a:solidFill>
        </a:ln>
      </dgm:spPr>
      <dgm:t>
        <a:bodyPr/>
        <a:lstStyle/>
        <a:p>
          <a:r>
            <a:rPr lang="en-US" dirty="0"/>
            <a:t>An Automated system for generating credit analysis reports. The reports provide customers with loan or top-up recommendations based on their credit history and current loan obligations from their Equifax report. </a:t>
          </a:r>
          <a:endParaRPr lang="en-IN" dirty="0"/>
        </a:p>
      </dgm:t>
    </dgm:pt>
    <dgm:pt modelId="{65B0878B-C8FD-4769-B528-C199620BA220}" type="parTrans" cxnId="{4FE462F3-7124-4FF8-978E-3E8BC9ADEFFB}">
      <dgm:prSet/>
      <dgm:spPr/>
      <dgm:t>
        <a:bodyPr/>
        <a:lstStyle/>
        <a:p>
          <a:endParaRPr lang="en-IN"/>
        </a:p>
      </dgm:t>
    </dgm:pt>
    <dgm:pt modelId="{2E8E1283-70FA-469B-ABB3-F3624C25699C}" type="sibTrans" cxnId="{4FE462F3-7124-4FF8-978E-3E8BC9ADEFFB}">
      <dgm:prSet/>
      <dgm:spPr/>
      <dgm:t>
        <a:bodyPr/>
        <a:lstStyle/>
        <a:p>
          <a:endParaRPr lang="en-IN"/>
        </a:p>
      </dgm:t>
    </dgm:pt>
    <dgm:pt modelId="{3A6586C8-76B3-45BA-96F4-D0FA1F2BF8F4}">
      <dgm:prSet phldrT="[Text]"/>
      <dgm:spPr>
        <a:ln>
          <a:solidFill>
            <a:schemeClr val="tx1">
              <a:lumMod val="85000"/>
              <a:lumOff val="15000"/>
            </a:schemeClr>
          </a:solidFill>
        </a:ln>
      </dgm:spPr>
      <dgm:t>
        <a:bodyPr/>
        <a:lstStyle/>
        <a:p>
          <a:r>
            <a:rPr lang="en-US" b="0" i="0" dirty="0"/>
            <a:t>Power Automate program used for </a:t>
          </a:r>
          <a:r>
            <a:rPr lang="en-US" b="0" i="0" u="sng" dirty="0"/>
            <a:t>PNB Bank's insurance </a:t>
          </a:r>
          <a:r>
            <a:rPr lang="en-US" b="0" i="0" dirty="0"/>
            <a:t>completion tracking website.</a:t>
          </a:r>
          <a:endParaRPr lang="en-IN" dirty="0"/>
        </a:p>
      </dgm:t>
    </dgm:pt>
    <dgm:pt modelId="{0BB406CD-F8BA-430D-AE41-7F24BAD958F0}" type="parTrans" cxnId="{898DB120-58C8-465A-B051-26C267716BCA}">
      <dgm:prSet/>
      <dgm:spPr/>
      <dgm:t>
        <a:bodyPr/>
        <a:lstStyle/>
        <a:p>
          <a:endParaRPr lang="en-IN"/>
        </a:p>
      </dgm:t>
    </dgm:pt>
    <dgm:pt modelId="{D0A0DF71-6EE1-49A7-9E18-4885F35529F0}" type="sibTrans" cxnId="{898DB120-58C8-465A-B051-26C267716BCA}">
      <dgm:prSet/>
      <dgm:spPr/>
      <dgm:t>
        <a:bodyPr/>
        <a:lstStyle/>
        <a:p>
          <a:endParaRPr lang="en-IN"/>
        </a:p>
      </dgm:t>
    </dgm:pt>
    <dgm:pt modelId="{3504FA72-60C6-4C42-8354-FBF3B15790EA}">
      <dgm:prSet phldrT="[Text]"/>
      <dgm:spPr>
        <a:ln>
          <a:solidFill>
            <a:schemeClr val="tx1">
              <a:lumMod val="85000"/>
              <a:lumOff val="15000"/>
            </a:schemeClr>
          </a:solidFill>
        </a:ln>
      </dgm:spPr>
      <dgm:t>
        <a:bodyPr/>
        <a:lstStyle/>
        <a:p>
          <a:r>
            <a:rPr lang="en-US" b="0" i="0" dirty="0"/>
            <a:t>Verifying whether an array of numbers was active and available on WhatsApp. The process of verification determines whether the numbers presented to us were registered and actively using the messaging platform or not. </a:t>
          </a:r>
          <a:endParaRPr lang="en-IN" dirty="0"/>
        </a:p>
      </dgm:t>
    </dgm:pt>
    <dgm:pt modelId="{4D11B578-AC86-4926-AEC5-ABD15798EAB5}" type="parTrans" cxnId="{F4FDC37B-9FB3-4CF5-BF93-B51D353B3C99}">
      <dgm:prSet/>
      <dgm:spPr/>
      <dgm:t>
        <a:bodyPr/>
        <a:lstStyle/>
        <a:p>
          <a:endParaRPr lang="en-IN"/>
        </a:p>
      </dgm:t>
    </dgm:pt>
    <dgm:pt modelId="{01578301-C1AF-4E0B-8B3B-6BAAE56A6FC9}" type="sibTrans" cxnId="{F4FDC37B-9FB3-4CF5-BF93-B51D353B3C99}">
      <dgm:prSet/>
      <dgm:spPr/>
      <dgm:t>
        <a:bodyPr/>
        <a:lstStyle/>
        <a:p>
          <a:endParaRPr lang="en-IN"/>
        </a:p>
      </dgm:t>
    </dgm:pt>
    <dgm:pt modelId="{04D70275-CFC6-4D73-A4F3-C43E987A66AB}" type="pres">
      <dgm:prSet presAssocID="{605F5F61-BC55-41D6-8931-6C230A953C1B}" presName="linear" presStyleCnt="0">
        <dgm:presLayoutVars>
          <dgm:dir/>
          <dgm:animLvl val="lvl"/>
          <dgm:resizeHandles val="exact"/>
        </dgm:presLayoutVars>
      </dgm:prSet>
      <dgm:spPr/>
    </dgm:pt>
    <dgm:pt modelId="{5350322F-B729-4879-8D15-85FC1C8D1D05}" type="pres">
      <dgm:prSet presAssocID="{89DE059D-7022-462E-9182-3BD54CA4B44B}" presName="parentLin" presStyleCnt="0"/>
      <dgm:spPr/>
    </dgm:pt>
    <dgm:pt modelId="{2944F29E-6BCD-44BC-A8B1-8124DDF7D92A}" type="pres">
      <dgm:prSet presAssocID="{89DE059D-7022-462E-9182-3BD54CA4B44B}" presName="parentLeftMargin" presStyleLbl="node1" presStyleIdx="0" presStyleCnt="3"/>
      <dgm:spPr/>
    </dgm:pt>
    <dgm:pt modelId="{D94EC58A-0623-4D91-BDF0-ED465D5D3962}" type="pres">
      <dgm:prSet presAssocID="{89DE059D-7022-462E-9182-3BD54CA4B44B}" presName="parentText" presStyleLbl="node1" presStyleIdx="0" presStyleCnt="3">
        <dgm:presLayoutVars>
          <dgm:chMax val="0"/>
          <dgm:bulletEnabled val="1"/>
        </dgm:presLayoutVars>
      </dgm:prSet>
      <dgm:spPr/>
    </dgm:pt>
    <dgm:pt modelId="{0B1E77DA-0C6B-49B8-BA73-1DE2F0D04C2A}" type="pres">
      <dgm:prSet presAssocID="{89DE059D-7022-462E-9182-3BD54CA4B44B}" presName="negativeSpace" presStyleCnt="0"/>
      <dgm:spPr/>
    </dgm:pt>
    <dgm:pt modelId="{14A1F987-CE46-44CB-B84B-22D315F28A00}" type="pres">
      <dgm:prSet presAssocID="{89DE059D-7022-462E-9182-3BD54CA4B44B}" presName="childText" presStyleLbl="conFgAcc1" presStyleIdx="0" presStyleCnt="3">
        <dgm:presLayoutVars>
          <dgm:bulletEnabled val="1"/>
        </dgm:presLayoutVars>
      </dgm:prSet>
      <dgm:spPr/>
    </dgm:pt>
    <dgm:pt modelId="{048D6C99-83EC-44AC-8F4B-5DC0F07C39CC}" type="pres">
      <dgm:prSet presAssocID="{FFDB4ED9-52F6-4C20-8A57-D5B2C01BC9BE}" presName="spaceBetweenRectangles" presStyleCnt="0"/>
      <dgm:spPr/>
    </dgm:pt>
    <dgm:pt modelId="{A5611D29-B628-4280-A263-DEBC28A9AB70}" type="pres">
      <dgm:prSet presAssocID="{66003041-CC18-493C-9E89-ADFDDA9CA59F}" presName="parentLin" presStyleCnt="0"/>
      <dgm:spPr/>
    </dgm:pt>
    <dgm:pt modelId="{140BEA85-FD92-4CFE-9BCF-F652080E8B61}" type="pres">
      <dgm:prSet presAssocID="{66003041-CC18-493C-9E89-ADFDDA9CA59F}" presName="parentLeftMargin" presStyleLbl="node1" presStyleIdx="0" presStyleCnt="3"/>
      <dgm:spPr/>
    </dgm:pt>
    <dgm:pt modelId="{519A8ADC-B1A7-47AE-B3C5-1BD7625EC257}" type="pres">
      <dgm:prSet presAssocID="{66003041-CC18-493C-9E89-ADFDDA9CA59F}" presName="parentText" presStyleLbl="node1" presStyleIdx="1" presStyleCnt="3">
        <dgm:presLayoutVars>
          <dgm:chMax val="0"/>
          <dgm:bulletEnabled val="1"/>
        </dgm:presLayoutVars>
      </dgm:prSet>
      <dgm:spPr/>
    </dgm:pt>
    <dgm:pt modelId="{7E2987CB-FCCA-49F4-A259-1F5B92332DE2}" type="pres">
      <dgm:prSet presAssocID="{66003041-CC18-493C-9E89-ADFDDA9CA59F}" presName="negativeSpace" presStyleCnt="0"/>
      <dgm:spPr/>
    </dgm:pt>
    <dgm:pt modelId="{CE68C982-FD8B-4216-9343-9F3474A99292}" type="pres">
      <dgm:prSet presAssocID="{66003041-CC18-493C-9E89-ADFDDA9CA59F}" presName="childText" presStyleLbl="conFgAcc1" presStyleIdx="1" presStyleCnt="3" custLinFactNeighborX="952">
        <dgm:presLayoutVars>
          <dgm:bulletEnabled val="1"/>
        </dgm:presLayoutVars>
      </dgm:prSet>
      <dgm:spPr/>
    </dgm:pt>
    <dgm:pt modelId="{5A4CD0C3-57EE-45B8-991F-BDA86B0EA997}" type="pres">
      <dgm:prSet presAssocID="{B9B7D1BD-C7C6-42A2-839F-6426D460138E}" presName="spaceBetweenRectangles" presStyleCnt="0"/>
      <dgm:spPr/>
    </dgm:pt>
    <dgm:pt modelId="{11FB0125-A44A-49F5-943A-40C8BE540937}" type="pres">
      <dgm:prSet presAssocID="{1355DA1B-7433-49AE-ABC4-212FDBE6DA22}" presName="parentLin" presStyleCnt="0"/>
      <dgm:spPr/>
    </dgm:pt>
    <dgm:pt modelId="{06358B10-5B45-4696-8C61-4EAE7463A3CC}" type="pres">
      <dgm:prSet presAssocID="{1355DA1B-7433-49AE-ABC4-212FDBE6DA22}" presName="parentLeftMargin" presStyleLbl="node1" presStyleIdx="1" presStyleCnt="3"/>
      <dgm:spPr/>
    </dgm:pt>
    <dgm:pt modelId="{46701D1E-90D6-4204-B801-E1AF0FE26A7E}" type="pres">
      <dgm:prSet presAssocID="{1355DA1B-7433-49AE-ABC4-212FDBE6DA22}" presName="parentText" presStyleLbl="node1" presStyleIdx="2" presStyleCnt="3">
        <dgm:presLayoutVars>
          <dgm:chMax val="0"/>
          <dgm:bulletEnabled val="1"/>
        </dgm:presLayoutVars>
      </dgm:prSet>
      <dgm:spPr/>
    </dgm:pt>
    <dgm:pt modelId="{8F2FC42D-E31E-48E3-893F-1E8C15455CE6}" type="pres">
      <dgm:prSet presAssocID="{1355DA1B-7433-49AE-ABC4-212FDBE6DA22}" presName="negativeSpace" presStyleCnt="0"/>
      <dgm:spPr/>
    </dgm:pt>
    <dgm:pt modelId="{F7E6D94D-6727-4BC4-A9E1-B46127753522}" type="pres">
      <dgm:prSet presAssocID="{1355DA1B-7433-49AE-ABC4-212FDBE6DA22}" presName="childText" presStyleLbl="conFgAcc1" presStyleIdx="2" presStyleCnt="3">
        <dgm:presLayoutVars>
          <dgm:bulletEnabled val="1"/>
        </dgm:presLayoutVars>
      </dgm:prSet>
      <dgm:spPr/>
    </dgm:pt>
  </dgm:ptLst>
  <dgm:cxnLst>
    <dgm:cxn modelId="{E5862A06-711D-446F-B986-73FB1443EA47}" srcId="{605F5F61-BC55-41D6-8931-6C230A953C1B}" destId="{1355DA1B-7433-49AE-ABC4-212FDBE6DA22}" srcOrd="2" destOrd="0" parTransId="{D2D69733-DAF2-4AAD-9BE0-D58835A02E3D}" sibTransId="{8DE0F267-AA8B-436C-B97E-16E6E05887E6}"/>
    <dgm:cxn modelId="{66C6EF11-2227-4125-8BEA-47D696086931}" type="presOf" srcId="{1355DA1B-7433-49AE-ABC4-212FDBE6DA22}" destId="{46701D1E-90D6-4204-B801-E1AF0FE26A7E}" srcOrd="1" destOrd="0" presId="urn:microsoft.com/office/officeart/2005/8/layout/list1"/>
    <dgm:cxn modelId="{0A0BA616-4AC0-4F6B-B45A-F2DCCE3B76FB}" type="presOf" srcId="{89DE059D-7022-462E-9182-3BD54CA4B44B}" destId="{2944F29E-6BCD-44BC-A8B1-8124DDF7D92A}" srcOrd="0" destOrd="0" presId="urn:microsoft.com/office/officeart/2005/8/layout/list1"/>
    <dgm:cxn modelId="{08D68317-1586-4070-A290-1E524AC726B5}" type="presOf" srcId="{3504FA72-60C6-4C42-8354-FBF3B15790EA}" destId="{F7E6D94D-6727-4BC4-A9E1-B46127753522}" srcOrd="0" destOrd="0" presId="urn:microsoft.com/office/officeart/2005/8/layout/list1"/>
    <dgm:cxn modelId="{898DB120-58C8-465A-B051-26C267716BCA}" srcId="{66003041-CC18-493C-9E89-ADFDDA9CA59F}" destId="{3A6586C8-76B3-45BA-96F4-D0FA1F2BF8F4}" srcOrd="0" destOrd="0" parTransId="{0BB406CD-F8BA-430D-AE41-7F24BAD958F0}" sibTransId="{D0A0DF71-6EE1-49A7-9E18-4885F35529F0}"/>
    <dgm:cxn modelId="{117A5149-12CB-4829-A656-ED694405415A}" type="presOf" srcId="{605F5F61-BC55-41D6-8931-6C230A953C1B}" destId="{04D70275-CFC6-4D73-A4F3-C43E987A66AB}" srcOrd="0" destOrd="0" presId="urn:microsoft.com/office/officeart/2005/8/layout/list1"/>
    <dgm:cxn modelId="{984D846F-F13D-4DBB-BD64-CF8CF47B5670}" srcId="{605F5F61-BC55-41D6-8931-6C230A953C1B}" destId="{66003041-CC18-493C-9E89-ADFDDA9CA59F}" srcOrd="1" destOrd="0" parTransId="{32924F32-EAD2-409D-A8CF-5DB5023631B6}" sibTransId="{B9B7D1BD-C7C6-42A2-839F-6426D460138E}"/>
    <dgm:cxn modelId="{17398371-C9BC-4EB5-8B24-EE53D5D89140}" type="presOf" srcId="{89DE059D-7022-462E-9182-3BD54CA4B44B}" destId="{D94EC58A-0623-4D91-BDF0-ED465D5D3962}" srcOrd="1" destOrd="0" presId="urn:microsoft.com/office/officeart/2005/8/layout/list1"/>
    <dgm:cxn modelId="{66811F52-4322-4A0D-845C-BD4D4CA7650B}" type="presOf" srcId="{3A6586C8-76B3-45BA-96F4-D0FA1F2BF8F4}" destId="{CE68C982-FD8B-4216-9343-9F3474A99292}" srcOrd="0" destOrd="0" presId="urn:microsoft.com/office/officeart/2005/8/layout/list1"/>
    <dgm:cxn modelId="{56710859-1E80-4A9D-95DE-6B00AE83C266}" type="presOf" srcId="{66003041-CC18-493C-9E89-ADFDDA9CA59F}" destId="{140BEA85-FD92-4CFE-9BCF-F652080E8B61}" srcOrd="0" destOrd="0" presId="urn:microsoft.com/office/officeart/2005/8/layout/list1"/>
    <dgm:cxn modelId="{7758687B-AC87-4BC0-ACF3-4495FECF4ADB}" type="presOf" srcId="{1355DA1B-7433-49AE-ABC4-212FDBE6DA22}" destId="{06358B10-5B45-4696-8C61-4EAE7463A3CC}" srcOrd="0" destOrd="0" presId="urn:microsoft.com/office/officeart/2005/8/layout/list1"/>
    <dgm:cxn modelId="{F4FDC37B-9FB3-4CF5-BF93-B51D353B3C99}" srcId="{1355DA1B-7433-49AE-ABC4-212FDBE6DA22}" destId="{3504FA72-60C6-4C42-8354-FBF3B15790EA}" srcOrd="0" destOrd="0" parTransId="{4D11B578-AC86-4926-AEC5-ABD15798EAB5}" sibTransId="{01578301-C1AF-4E0B-8B3B-6BAAE56A6FC9}"/>
    <dgm:cxn modelId="{E2D81AA1-F83A-48E7-AAA9-1AFB1DA117B9}" srcId="{605F5F61-BC55-41D6-8931-6C230A953C1B}" destId="{89DE059D-7022-462E-9182-3BD54CA4B44B}" srcOrd="0" destOrd="0" parTransId="{B86DBB31-5969-4333-B6E1-21966E260162}" sibTransId="{FFDB4ED9-52F6-4C20-8A57-D5B2C01BC9BE}"/>
    <dgm:cxn modelId="{C3D387AF-66D8-4FFE-8544-808CB06301FA}" type="presOf" srcId="{66003041-CC18-493C-9E89-ADFDDA9CA59F}" destId="{519A8ADC-B1A7-47AE-B3C5-1BD7625EC257}" srcOrd="1" destOrd="0" presId="urn:microsoft.com/office/officeart/2005/8/layout/list1"/>
    <dgm:cxn modelId="{AF5D8BC6-8365-439A-B1CB-1B5D4C03C1BB}" type="presOf" srcId="{F3691508-E56C-46B4-837B-E66803AA3EFF}" destId="{14A1F987-CE46-44CB-B84B-22D315F28A00}" srcOrd="0" destOrd="0" presId="urn:microsoft.com/office/officeart/2005/8/layout/list1"/>
    <dgm:cxn modelId="{4FE462F3-7124-4FF8-978E-3E8BC9ADEFFB}" srcId="{89DE059D-7022-462E-9182-3BD54CA4B44B}" destId="{F3691508-E56C-46B4-837B-E66803AA3EFF}" srcOrd="0" destOrd="0" parTransId="{65B0878B-C8FD-4769-B528-C199620BA220}" sibTransId="{2E8E1283-70FA-469B-ABB3-F3624C25699C}"/>
    <dgm:cxn modelId="{F02BEDC5-ADA3-4FB8-97BE-376CDCFB6CE7}" type="presParOf" srcId="{04D70275-CFC6-4D73-A4F3-C43E987A66AB}" destId="{5350322F-B729-4879-8D15-85FC1C8D1D05}" srcOrd="0" destOrd="0" presId="urn:microsoft.com/office/officeart/2005/8/layout/list1"/>
    <dgm:cxn modelId="{3347F075-88A3-4349-B047-FD5C153CB842}" type="presParOf" srcId="{5350322F-B729-4879-8D15-85FC1C8D1D05}" destId="{2944F29E-6BCD-44BC-A8B1-8124DDF7D92A}" srcOrd="0" destOrd="0" presId="urn:microsoft.com/office/officeart/2005/8/layout/list1"/>
    <dgm:cxn modelId="{52496695-571A-4FBC-93B8-96DE9803E1D7}" type="presParOf" srcId="{5350322F-B729-4879-8D15-85FC1C8D1D05}" destId="{D94EC58A-0623-4D91-BDF0-ED465D5D3962}" srcOrd="1" destOrd="0" presId="urn:microsoft.com/office/officeart/2005/8/layout/list1"/>
    <dgm:cxn modelId="{DB212ADD-BC68-4635-BCFD-1B20CD0FEACB}" type="presParOf" srcId="{04D70275-CFC6-4D73-A4F3-C43E987A66AB}" destId="{0B1E77DA-0C6B-49B8-BA73-1DE2F0D04C2A}" srcOrd="1" destOrd="0" presId="urn:microsoft.com/office/officeart/2005/8/layout/list1"/>
    <dgm:cxn modelId="{B08186A6-FCF6-4421-8FD1-9AD2D43CD84A}" type="presParOf" srcId="{04D70275-CFC6-4D73-A4F3-C43E987A66AB}" destId="{14A1F987-CE46-44CB-B84B-22D315F28A00}" srcOrd="2" destOrd="0" presId="urn:microsoft.com/office/officeart/2005/8/layout/list1"/>
    <dgm:cxn modelId="{1C6317E1-582A-4DF6-B2CF-1E4CE0B058BF}" type="presParOf" srcId="{04D70275-CFC6-4D73-A4F3-C43E987A66AB}" destId="{048D6C99-83EC-44AC-8F4B-5DC0F07C39CC}" srcOrd="3" destOrd="0" presId="urn:microsoft.com/office/officeart/2005/8/layout/list1"/>
    <dgm:cxn modelId="{C7000244-EC58-4EA9-BCA6-17EC36BA16D4}" type="presParOf" srcId="{04D70275-CFC6-4D73-A4F3-C43E987A66AB}" destId="{A5611D29-B628-4280-A263-DEBC28A9AB70}" srcOrd="4" destOrd="0" presId="urn:microsoft.com/office/officeart/2005/8/layout/list1"/>
    <dgm:cxn modelId="{B75AB6CC-D6EA-44F4-8B48-02B198A2C653}" type="presParOf" srcId="{A5611D29-B628-4280-A263-DEBC28A9AB70}" destId="{140BEA85-FD92-4CFE-9BCF-F652080E8B61}" srcOrd="0" destOrd="0" presId="urn:microsoft.com/office/officeart/2005/8/layout/list1"/>
    <dgm:cxn modelId="{09DB5408-514C-4741-8A54-02D5E5019FD1}" type="presParOf" srcId="{A5611D29-B628-4280-A263-DEBC28A9AB70}" destId="{519A8ADC-B1A7-47AE-B3C5-1BD7625EC257}" srcOrd="1" destOrd="0" presId="urn:microsoft.com/office/officeart/2005/8/layout/list1"/>
    <dgm:cxn modelId="{7450B3F9-A353-4D0A-8168-F361AE73114C}" type="presParOf" srcId="{04D70275-CFC6-4D73-A4F3-C43E987A66AB}" destId="{7E2987CB-FCCA-49F4-A259-1F5B92332DE2}" srcOrd="5" destOrd="0" presId="urn:microsoft.com/office/officeart/2005/8/layout/list1"/>
    <dgm:cxn modelId="{4D40FA17-2778-44D2-8E1B-884B38B37A52}" type="presParOf" srcId="{04D70275-CFC6-4D73-A4F3-C43E987A66AB}" destId="{CE68C982-FD8B-4216-9343-9F3474A99292}" srcOrd="6" destOrd="0" presId="urn:microsoft.com/office/officeart/2005/8/layout/list1"/>
    <dgm:cxn modelId="{89C1E673-6102-4667-A844-39725715C37E}" type="presParOf" srcId="{04D70275-CFC6-4D73-A4F3-C43E987A66AB}" destId="{5A4CD0C3-57EE-45B8-991F-BDA86B0EA997}" srcOrd="7" destOrd="0" presId="urn:microsoft.com/office/officeart/2005/8/layout/list1"/>
    <dgm:cxn modelId="{B8B723CD-9C75-4AC7-89AA-6F9E98CA2F1F}" type="presParOf" srcId="{04D70275-CFC6-4D73-A4F3-C43E987A66AB}" destId="{11FB0125-A44A-49F5-943A-40C8BE540937}" srcOrd="8" destOrd="0" presId="urn:microsoft.com/office/officeart/2005/8/layout/list1"/>
    <dgm:cxn modelId="{499BF5D5-E5CE-4198-A253-7ED9FF77B0E6}" type="presParOf" srcId="{11FB0125-A44A-49F5-943A-40C8BE540937}" destId="{06358B10-5B45-4696-8C61-4EAE7463A3CC}" srcOrd="0" destOrd="0" presId="urn:microsoft.com/office/officeart/2005/8/layout/list1"/>
    <dgm:cxn modelId="{A7A0ECCC-EB21-471E-A55F-ABEB4ECC7F85}" type="presParOf" srcId="{11FB0125-A44A-49F5-943A-40C8BE540937}" destId="{46701D1E-90D6-4204-B801-E1AF0FE26A7E}" srcOrd="1" destOrd="0" presId="urn:microsoft.com/office/officeart/2005/8/layout/list1"/>
    <dgm:cxn modelId="{0C73FD32-2FD4-4107-B161-81913DB98AB0}" type="presParOf" srcId="{04D70275-CFC6-4D73-A4F3-C43E987A66AB}" destId="{8F2FC42D-E31E-48E3-893F-1E8C15455CE6}" srcOrd="9" destOrd="0" presId="urn:microsoft.com/office/officeart/2005/8/layout/list1"/>
    <dgm:cxn modelId="{952A7213-AF93-41DF-BD7D-BE5B87B8DDF4}" type="presParOf" srcId="{04D70275-CFC6-4D73-A4F3-C43E987A66AB}" destId="{F7E6D94D-6727-4BC4-A9E1-B4612775352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DE3F0C-B839-4F76-A6CB-E4A1CB9DEBF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BAC69F9-DCEE-449C-9D7A-A348B86C8D28}">
      <dgm:prSet phldrT="[Text]" custT="1"/>
      <dgm:spPr>
        <a:solidFill>
          <a:schemeClr val="accent2"/>
        </a:solidFill>
      </dgm:spPr>
      <dgm:t>
        <a:bodyPr/>
        <a:lstStyle/>
        <a:p>
          <a:r>
            <a:rPr lang="en-US" sz="1800" dirty="0"/>
            <a:t>Test My Credit Card</a:t>
          </a:r>
          <a:endParaRPr lang="en-IN" sz="1800" dirty="0"/>
        </a:p>
      </dgm:t>
    </dgm:pt>
    <dgm:pt modelId="{2A619417-7760-4886-A448-E2E7E4DABE9E}" type="parTrans" cxnId="{B9CC372F-B50A-4F76-A90D-5EC1191391E3}">
      <dgm:prSet/>
      <dgm:spPr/>
      <dgm:t>
        <a:bodyPr/>
        <a:lstStyle/>
        <a:p>
          <a:endParaRPr lang="en-IN"/>
        </a:p>
      </dgm:t>
    </dgm:pt>
    <dgm:pt modelId="{5BA31F88-C9F3-4955-8238-2DAE269867D0}" type="sibTrans" cxnId="{B9CC372F-B50A-4F76-A90D-5EC1191391E3}">
      <dgm:prSet/>
      <dgm:spPr/>
      <dgm:t>
        <a:bodyPr/>
        <a:lstStyle/>
        <a:p>
          <a:endParaRPr lang="en-IN"/>
        </a:p>
      </dgm:t>
    </dgm:pt>
    <dgm:pt modelId="{3384EEC6-F4F9-448A-A050-92791D9F913E}">
      <dgm:prSet phldrT="[Text]" custT="1"/>
      <dgm:spPr>
        <a:solidFill>
          <a:schemeClr val="accent2"/>
        </a:solidFill>
      </dgm:spPr>
      <dgm:t>
        <a:bodyPr/>
        <a:lstStyle/>
        <a:p>
          <a:r>
            <a:rPr lang="en-US" sz="1800" dirty="0"/>
            <a:t>MLB-TML</a:t>
          </a:r>
          <a:endParaRPr lang="en-IN" sz="1800" dirty="0"/>
        </a:p>
      </dgm:t>
    </dgm:pt>
    <dgm:pt modelId="{D846E95A-5BB1-4AF0-9726-30C2C8B06DB4}" type="parTrans" cxnId="{DA7E169A-A699-48C4-99F7-5DCA1FFAB877}">
      <dgm:prSet/>
      <dgm:spPr/>
      <dgm:t>
        <a:bodyPr/>
        <a:lstStyle/>
        <a:p>
          <a:endParaRPr lang="en-IN"/>
        </a:p>
      </dgm:t>
    </dgm:pt>
    <dgm:pt modelId="{F12BDB17-CBD2-408A-B5C0-4E3BFC7131A6}" type="sibTrans" cxnId="{DA7E169A-A699-48C4-99F7-5DCA1FFAB877}">
      <dgm:prSet/>
      <dgm:spPr/>
      <dgm:t>
        <a:bodyPr/>
        <a:lstStyle/>
        <a:p>
          <a:endParaRPr lang="en-IN"/>
        </a:p>
      </dgm:t>
    </dgm:pt>
    <dgm:pt modelId="{38B77CAA-2BC7-4711-9486-12EAC1C784BC}">
      <dgm:prSet phldrT="[Text]" custT="1"/>
      <dgm:spPr>
        <a:solidFill>
          <a:schemeClr val="accent2"/>
        </a:solidFill>
      </dgm:spPr>
      <dgm:t>
        <a:bodyPr/>
        <a:lstStyle/>
        <a:p>
          <a:r>
            <a:rPr lang="en-US" sz="1800" dirty="0"/>
            <a:t>Equifax Excel Dashboard</a:t>
          </a:r>
          <a:endParaRPr lang="en-IN" sz="1800" dirty="0"/>
        </a:p>
      </dgm:t>
    </dgm:pt>
    <dgm:pt modelId="{BE2436F6-8B43-455F-8A70-BA5D1CC3F79C}" type="parTrans" cxnId="{DA71CE7A-14C4-4A9A-83E6-0B4571A037BC}">
      <dgm:prSet/>
      <dgm:spPr/>
      <dgm:t>
        <a:bodyPr/>
        <a:lstStyle/>
        <a:p>
          <a:endParaRPr lang="en-IN"/>
        </a:p>
      </dgm:t>
    </dgm:pt>
    <dgm:pt modelId="{1FE3A28C-EEC9-43BA-8C23-C8643B4D14CE}" type="sibTrans" cxnId="{DA71CE7A-14C4-4A9A-83E6-0B4571A037BC}">
      <dgm:prSet/>
      <dgm:spPr/>
      <dgm:t>
        <a:bodyPr/>
        <a:lstStyle/>
        <a:p>
          <a:endParaRPr lang="en-IN"/>
        </a:p>
      </dgm:t>
    </dgm:pt>
    <dgm:pt modelId="{7327AA48-EE74-4020-B5A6-73DB3F688DB1}">
      <dgm:prSet phldrT="[Text]" custT="1"/>
      <dgm:spPr>
        <a:solidFill>
          <a:schemeClr val="accent2"/>
        </a:solidFill>
      </dgm:spPr>
      <dgm:t>
        <a:bodyPr/>
        <a:lstStyle/>
        <a:p>
          <a:r>
            <a:rPr lang="en-US" sz="1800" dirty="0"/>
            <a:t>Car Pe Loan</a:t>
          </a:r>
          <a:endParaRPr lang="en-IN" sz="1800" dirty="0"/>
        </a:p>
      </dgm:t>
    </dgm:pt>
    <dgm:pt modelId="{9D52891A-B27F-4767-83EC-D9CF3347C7C7}" type="parTrans" cxnId="{60C34315-B65F-4486-9A5D-77A132720D29}">
      <dgm:prSet/>
      <dgm:spPr/>
      <dgm:t>
        <a:bodyPr/>
        <a:lstStyle/>
        <a:p>
          <a:endParaRPr lang="en-IN"/>
        </a:p>
      </dgm:t>
    </dgm:pt>
    <dgm:pt modelId="{043661AB-DA18-4830-8499-2E1B535C04A1}" type="sibTrans" cxnId="{60C34315-B65F-4486-9A5D-77A132720D29}">
      <dgm:prSet/>
      <dgm:spPr/>
      <dgm:t>
        <a:bodyPr/>
        <a:lstStyle/>
        <a:p>
          <a:endParaRPr lang="en-IN"/>
        </a:p>
      </dgm:t>
    </dgm:pt>
    <dgm:pt modelId="{142CF437-F07D-4606-BF31-3F391588F0BA}">
      <dgm:prSet phldrT="[Text]" custT="1"/>
      <dgm:spPr>
        <a:ln>
          <a:solidFill>
            <a:schemeClr val="tx1">
              <a:lumMod val="85000"/>
              <a:lumOff val="15000"/>
            </a:schemeClr>
          </a:solidFill>
        </a:ln>
      </dgm:spPr>
      <dgm:t>
        <a:bodyPr/>
        <a:lstStyle/>
        <a:p>
          <a:r>
            <a:rPr lang="en-US" sz="1400" b="0" i="0" dirty="0"/>
            <a:t>Conduct website scraping to collect all details about currently available credit cards in India. The collected data was standardized for use in the recommendation engine</a:t>
          </a:r>
          <a:endParaRPr lang="en-IN" sz="1400" dirty="0"/>
        </a:p>
      </dgm:t>
    </dgm:pt>
    <dgm:pt modelId="{415CA26D-DF1B-45B3-AF07-BD97CC104F1B}" type="parTrans" cxnId="{E42CE9C8-7678-4448-8F4F-D79A3B8309C7}">
      <dgm:prSet/>
      <dgm:spPr/>
      <dgm:t>
        <a:bodyPr/>
        <a:lstStyle/>
        <a:p>
          <a:endParaRPr lang="en-IN"/>
        </a:p>
      </dgm:t>
    </dgm:pt>
    <dgm:pt modelId="{44339923-9908-408D-819C-1FB5910DA9F8}" type="sibTrans" cxnId="{E42CE9C8-7678-4448-8F4F-D79A3B8309C7}">
      <dgm:prSet/>
      <dgm:spPr/>
      <dgm:t>
        <a:bodyPr/>
        <a:lstStyle/>
        <a:p>
          <a:endParaRPr lang="en-IN"/>
        </a:p>
      </dgm:t>
    </dgm:pt>
    <dgm:pt modelId="{DF714FE0-3FB6-4C7B-B994-07C5EFCB1014}">
      <dgm:prSet phldrT="[Text]"/>
      <dgm:spPr>
        <a:ln>
          <a:solidFill>
            <a:schemeClr val="tx1">
              <a:lumMod val="85000"/>
              <a:lumOff val="15000"/>
            </a:schemeClr>
          </a:solidFill>
        </a:ln>
      </dgm:spPr>
      <dgm:t>
        <a:bodyPr/>
        <a:lstStyle/>
        <a:p>
          <a:r>
            <a:rPr lang="en-US" b="0" i="0" dirty="0"/>
            <a:t>Determine the accurate price range of a car based solely on its registration number. This information was required to determine the loan amount that could be offered against the car.</a:t>
          </a:r>
          <a:endParaRPr lang="en-IN" dirty="0"/>
        </a:p>
      </dgm:t>
    </dgm:pt>
    <dgm:pt modelId="{CD080165-412D-4DFD-911B-6E6A44F5E316}" type="parTrans" cxnId="{963ADFE4-2CC7-47ED-AB49-CB370FBE9CB4}">
      <dgm:prSet/>
      <dgm:spPr/>
      <dgm:t>
        <a:bodyPr/>
        <a:lstStyle/>
        <a:p>
          <a:endParaRPr lang="en-IN"/>
        </a:p>
      </dgm:t>
    </dgm:pt>
    <dgm:pt modelId="{8DEA7049-A023-4678-A37F-1EB1840BFC18}" type="sibTrans" cxnId="{963ADFE4-2CC7-47ED-AB49-CB370FBE9CB4}">
      <dgm:prSet/>
      <dgm:spPr/>
      <dgm:t>
        <a:bodyPr/>
        <a:lstStyle/>
        <a:p>
          <a:endParaRPr lang="en-IN"/>
        </a:p>
      </dgm:t>
    </dgm:pt>
    <dgm:pt modelId="{08390D36-C16A-447F-ABC0-10422BD3C599}">
      <dgm:prSet phldrT="[Text]"/>
      <dgm:spPr>
        <a:ln>
          <a:solidFill>
            <a:schemeClr val="tx1">
              <a:lumMod val="85000"/>
              <a:lumOff val="15000"/>
            </a:schemeClr>
          </a:solidFill>
        </a:ln>
      </dgm:spPr>
      <dgm:t>
        <a:bodyPr/>
        <a:lstStyle/>
        <a:p>
          <a:r>
            <a:rPr lang="en-US" b="0" i="0" dirty="0"/>
            <a:t>Create a clubbed report of the two services provided by the company, namely MLB and TML. The report was designed to provide customers with a comprehensive overview of their financials and offer recommendations to help them improve their credit scores</a:t>
          </a:r>
          <a:endParaRPr lang="en-IN" dirty="0"/>
        </a:p>
      </dgm:t>
    </dgm:pt>
    <dgm:pt modelId="{4C062B60-07B0-472A-BA38-499D74F27578}" type="parTrans" cxnId="{B26C3A04-1650-4C15-99A7-99721DFADAA8}">
      <dgm:prSet/>
      <dgm:spPr/>
      <dgm:t>
        <a:bodyPr/>
        <a:lstStyle/>
        <a:p>
          <a:endParaRPr lang="en-IN"/>
        </a:p>
      </dgm:t>
    </dgm:pt>
    <dgm:pt modelId="{DADE9FC4-CB06-45E9-BB45-E472881BFBAD}" type="sibTrans" cxnId="{B26C3A04-1650-4C15-99A7-99721DFADAA8}">
      <dgm:prSet/>
      <dgm:spPr/>
      <dgm:t>
        <a:bodyPr/>
        <a:lstStyle/>
        <a:p>
          <a:endParaRPr lang="en-IN"/>
        </a:p>
      </dgm:t>
    </dgm:pt>
    <dgm:pt modelId="{38D96C3C-8198-4688-B992-4ABE6B14CCEB}">
      <dgm:prSet phldrT="[Text]"/>
      <dgm:spPr>
        <a:ln>
          <a:solidFill>
            <a:schemeClr val="tx1">
              <a:lumMod val="85000"/>
              <a:lumOff val="15000"/>
            </a:schemeClr>
          </a:solidFill>
        </a:ln>
      </dgm:spPr>
      <dgm:t>
        <a:bodyPr/>
        <a:lstStyle/>
        <a:p>
          <a:r>
            <a:rPr lang="en-US" b="0" i="0" dirty="0"/>
            <a:t>Develop the backend code for a new dashboard created in </a:t>
          </a:r>
          <a:r>
            <a:rPr lang="en-US" b="0" i="0" dirty="0" err="1"/>
            <a:t>PowerBI</a:t>
          </a:r>
          <a:r>
            <a:rPr lang="en-US" b="0" i="0" dirty="0"/>
            <a:t>. The dashboard was designed to help relationship managers efficiently review their customers' financial data. </a:t>
          </a:r>
          <a:endParaRPr lang="en-IN" dirty="0"/>
        </a:p>
      </dgm:t>
    </dgm:pt>
    <dgm:pt modelId="{E85F3993-7A4C-4213-8131-1FA8FD207EE5}" type="parTrans" cxnId="{740C4A5E-A973-48F7-8DB1-F026222EFFB2}">
      <dgm:prSet/>
      <dgm:spPr/>
      <dgm:t>
        <a:bodyPr/>
        <a:lstStyle/>
        <a:p>
          <a:endParaRPr lang="en-IN"/>
        </a:p>
      </dgm:t>
    </dgm:pt>
    <dgm:pt modelId="{672F92BD-6EA0-4C75-8A23-E288E41C9E4D}" type="sibTrans" cxnId="{740C4A5E-A973-48F7-8DB1-F026222EFFB2}">
      <dgm:prSet/>
      <dgm:spPr/>
      <dgm:t>
        <a:bodyPr/>
        <a:lstStyle/>
        <a:p>
          <a:endParaRPr lang="en-IN"/>
        </a:p>
      </dgm:t>
    </dgm:pt>
    <dgm:pt modelId="{5094201C-70B0-4774-805B-B53EE5324B81}" type="pres">
      <dgm:prSet presAssocID="{99DE3F0C-B839-4F76-A6CB-E4A1CB9DEBF0}" presName="linear" presStyleCnt="0">
        <dgm:presLayoutVars>
          <dgm:dir/>
          <dgm:animLvl val="lvl"/>
          <dgm:resizeHandles val="exact"/>
        </dgm:presLayoutVars>
      </dgm:prSet>
      <dgm:spPr/>
    </dgm:pt>
    <dgm:pt modelId="{44495414-4A14-4F49-949F-9DF5A8CF71BE}" type="pres">
      <dgm:prSet presAssocID="{6BAC69F9-DCEE-449C-9D7A-A348B86C8D28}" presName="parentLin" presStyleCnt="0"/>
      <dgm:spPr/>
    </dgm:pt>
    <dgm:pt modelId="{963E8755-05EC-4483-9A29-EB8D78DA1DA8}" type="pres">
      <dgm:prSet presAssocID="{6BAC69F9-DCEE-449C-9D7A-A348B86C8D28}" presName="parentLeftMargin" presStyleLbl="node1" presStyleIdx="0" presStyleCnt="4"/>
      <dgm:spPr/>
    </dgm:pt>
    <dgm:pt modelId="{B1707C36-71AA-486B-A7CF-690D7F2A651A}" type="pres">
      <dgm:prSet presAssocID="{6BAC69F9-DCEE-449C-9D7A-A348B86C8D28}" presName="parentText" presStyleLbl="node1" presStyleIdx="0" presStyleCnt="4">
        <dgm:presLayoutVars>
          <dgm:chMax val="0"/>
          <dgm:bulletEnabled val="1"/>
        </dgm:presLayoutVars>
      </dgm:prSet>
      <dgm:spPr/>
    </dgm:pt>
    <dgm:pt modelId="{A2E86020-DDBB-4AF9-B4E3-455951E9CC9B}" type="pres">
      <dgm:prSet presAssocID="{6BAC69F9-DCEE-449C-9D7A-A348B86C8D28}" presName="negativeSpace" presStyleCnt="0"/>
      <dgm:spPr/>
    </dgm:pt>
    <dgm:pt modelId="{5945697B-6FC7-4896-A7CA-83D71E8C6EB4}" type="pres">
      <dgm:prSet presAssocID="{6BAC69F9-DCEE-449C-9D7A-A348B86C8D28}" presName="childText" presStyleLbl="conFgAcc1" presStyleIdx="0" presStyleCnt="4">
        <dgm:presLayoutVars>
          <dgm:bulletEnabled val="1"/>
        </dgm:presLayoutVars>
      </dgm:prSet>
      <dgm:spPr/>
    </dgm:pt>
    <dgm:pt modelId="{D3F6DD65-5A80-4DBD-BAAF-1AE08B7AA202}" type="pres">
      <dgm:prSet presAssocID="{5BA31F88-C9F3-4955-8238-2DAE269867D0}" presName="spaceBetweenRectangles" presStyleCnt="0"/>
      <dgm:spPr/>
    </dgm:pt>
    <dgm:pt modelId="{FA392B2D-AA29-4B9E-A051-380A9E45A3BD}" type="pres">
      <dgm:prSet presAssocID="{7327AA48-EE74-4020-B5A6-73DB3F688DB1}" presName="parentLin" presStyleCnt="0"/>
      <dgm:spPr/>
    </dgm:pt>
    <dgm:pt modelId="{E61BAB88-04A0-4A01-9EEF-AF3D2CF590B9}" type="pres">
      <dgm:prSet presAssocID="{7327AA48-EE74-4020-B5A6-73DB3F688DB1}" presName="parentLeftMargin" presStyleLbl="node1" presStyleIdx="0" presStyleCnt="4"/>
      <dgm:spPr/>
    </dgm:pt>
    <dgm:pt modelId="{B9250466-08D4-48CF-8AD8-4AF9891CF43A}" type="pres">
      <dgm:prSet presAssocID="{7327AA48-EE74-4020-B5A6-73DB3F688DB1}" presName="parentText" presStyleLbl="node1" presStyleIdx="1" presStyleCnt="4">
        <dgm:presLayoutVars>
          <dgm:chMax val="0"/>
          <dgm:bulletEnabled val="1"/>
        </dgm:presLayoutVars>
      </dgm:prSet>
      <dgm:spPr/>
    </dgm:pt>
    <dgm:pt modelId="{9A7CA55C-0C2F-4381-9B32-1C3541A9F34E}" type="pres">
      <dgm:prSet presAssocID="{7327AA48-EE74-4020-B5A6-73DB3F688DB1}" presName="negativeSpace" presStyleCnt="0"/>
      <dgm:spPr/>
    </dgm:pt>
    <dgm:pt modelId="{4476FB16-B79E-46CB-99B5-132F73F2D086}" type="pres">
      <dgm:prSet presAssocID="{7327AA48-EE74-4020-B5A6-73DB3F688DB1}" presName="childText" presStyleLbl="conFgAcc1" presStyleIdx="1" presStyleCnt="4">
        <dgm:presLayoutVars>
          <dgm:bulletEnabled val="1"/>
        </dgm:presLayoutVars>
      </dgm:prSet>
      <dgm:spPr/>
    </dgm:pt>
    <dgm:pt modelId="{2A209F34-661C-4290-9225-87C553C0FF62}" type="pres">
      <dgm:prSet presAssocID="{043661AB-DA18-4830-8499-2E1B535C04A1}" presName="spaceBetweenRectangles" presStyleCnt="0"/>
      <dgm:spPr/>
    </dgm:pt>
    <dgm:pt modelId="{6B71E926-9C0D-4500-9979-626F8FADDB95}" type="pres">
      <dgm:prSet presAssocID="{3384EEC6-F4F9-448A-A050-92791D9F913E}" presName="parentLin" presStyleCnt="0"/>
      <dgm:spPr/>
    </dgm:pt>
    <dgm:pt modelId="{8E3FA334-7240-46C0-85DD-87A4A3A6E66B}" type="pres">
      <dgm:prSet presAssocID="{3384EEC6-F4F9-448A-A050-92791D9F913E}" presName="parentLeftMargin" presStyleLbl="node1" presStyleIdx="1" presStyleCnt="4"/>
      <dgm:spPr/>
    </dgm:pt>
    <dgm:pt modelId="{E1D2356D-1CFD-4EB1-AF54-500F8E736064}" type="pres">
      <dgm:prSet presAssocID="{3384EEC6-F4F9-448A-A050-92791D9F913E}" presName="parentText" presStyleLbl="node1" presStyleIdx="2" presStyleCnt="4">
        <dgm:presLayoutVars>
          <dgm:chMax val="0"/>
          <dgm:bulletEnabled val="1"/>
        </dgm:presLayoutVars>
      </dgm:prSet>
      <dgm:spPr/>
    </dgm:pt>
    <dgm:pt modelId="{51DFC1E9-B2AD-4792-94F0-86FE61954031}" type="pres">
      <dgm:prSet presAssocID="{3384EEC6-F4F9-448A-A050-92791D9F913E}" presName="negativeSpace" presStyleCnt="0"/>
      <dgm:spPr/>
    </dgm:pt>
    <dgm:pt modelId="{9DB1750A-3F17-421B-8969-4815C09E96F0}" type="pres">
      <dgm:prSet presAssocID="{3384EEC6-F4F9-448A-A050-92791D9F913E}" presName="childText" presStyleLbl="conFgAcc1" presStyleIdx="2" presStyleCnt="4" custLinFactNeighborY="-13439">
        <dgm:presLayoutVars>
          <dgm:bulletEnabled val="1"/>
        </dgm:presLayoutVars>
      </dgm:prSet>
      <dgm:spPr/>
    </dgm:pt>
    <dgm:pt modelId="{17AD1D14-9296-46E6-93EB-DAA341E5A4A3}" type="pres">
      <dgm:prSet presAssocID="{F12BDB17-CBD2-408A-B5C0-4E3BFC7131A6}" presName="spaceBetweenRectangles" presStyleCnt="0"/>
      <dgm:spPr/>
    </dgm:pt>
    <dgm:pt modelId="{86DE4CB8-E6CB-4307-8FA2-97EDE9C3298D}" type="pres">
      <dgm:prSet presAssocID="{38B77CAA-2BC7-4711-9486-12EAC1C784BC}" presName="parentLin" presStyleCnt="0"/>
      <dgm:spPr/>
    </dgm:pt>
    <dgm:pt modelId="{7384893D-A7C3-46A7-82B0-F7DE62D538A9}" type="pres">
      <dgm:prSet presAssocID="{38B77CAA-2BC7-4711-9486-12EAC1C784BC}" presName="parentLeftMargin" presStyleLbl="node1" presStyleIdx="2" presStyleCnt="4"/>
      <dgm:spPr/>
    </dgm:pt>
    <dgm:pt modelId="{4AF38036-A214-4960-9460-0451B8A1EF53}" type="pres">
      <dgm:prSet presAssocID="{38B77CAA-2BC7-4711-9486-12EAC1C784BC}" presName="parentText" presStyleLbl="node1" presStyleIdx="3" presStyleCnt="4">
        <dgm:presLayoutVars>
          <dgm:chMax val="0"/>
          <dgm:bulletEnabled val="1"/>
        </dgm:presLayoutVars>
      </dgm:prSet>
      <dgm:spPr/>
    </dgm:pt>
    <dgm:pt modelId="{56DFDB21-E436-4787-8704-11FE46CEB0CB}" type="pres">
      <dgm:prSet presAssocID="{38B77CAA-2BC7-4711-9486-12EAC1C784BC}" presName="negativeSpace" presStyleCnt="0"/>
      <dgm:spPr/>
    </dgm:pt>
    <dgm:pt modelId="{C685559A-2FDD-407E-BA8C-3FA60D3AFB02}" type="pres">
      <dgm:prSet presAssocID="{38B77CAA-2BC7-4711-9486-12EAC1C784BC}" presName="childText" presStyleLbl="conFgAcc1" presStyleIdx="3" presStyleCnt="4">
        <dgm:presLayoutVars>
          <dgm:bulletEnabled val="1"/>
        </dgm:presLayoutVars>
      </dgm:prSet>
      <dgm:spPr/>
    </dgm:pt>
  </dgm:ptLst>
  <dgm:cxnLst>
    <dgm:cxn modelId="{B26C3A04-1650-4C15-99A7-99721DFADAA8}" srcId="{3384EEC6-F4F9-448A-A050-92791D9F913E}" destId="{08390D36-C16A-447F-ABC0-10422BD3C599}" srcOrd="0" destOrd="0" parTransId="{4C062B60-07B0-472A-BA38-499D74F27578}" sibTransId="{DADE9FC4-CB06-45E9-BB45-E472881BFBAD}"/>
    <dgm:cxn modelId="{C2ED020A-CDA8-4078-97B2-0530B28E131B}" type="presOf" srcId="{99DE3F0C-B839-4F76-A6CB-E4A1CB9DEBF0}" destId="{5094201C-70B0-4774-805B-B53EE5324B81}" srcOrd="0" destOrd="0" presId="urn:microsoft.com/office/officeart/2005/8/layout/list1"/>
    <dgm:cxn modelId="{ACE04A0E-8E6D-4D09-BC2C-B9E0BD2A6A0D}" type="presOf" srcId="{38B77CAA-2BC7-4711-9486-12EAC1C784BC}" destId="{7384893D-A7C3-46A7-82B0-F7DE62D538A9}" srcOrd="0" destOrd="0" presId="urn:microsoft.com/office/officeart/2005/8/layout/list1"/>
    <dgm:cxn modelId="{64DB3715-83F5-4E00-80C3-B6BC0F3B0C46}" type="presOf" srcId="{6BAC69F9-DCEE-449C-9D7A-A348B86C8D28}" destId="{963E8755-05EC-4483-9A29-EB8D78DA1DA8}" srcOrd="0" destOrd="0" presId="urn:microsoft.com/office/officeart/2005/8/layout/list1"/>
    <dgm:cxn modelId="{60C34315-B65F-4486-9A5D-77A132720D29}" srcId="{99DE3F0C-B839-4F76-A6CB-E4A1CB9DEBF0}" destId="{7327AA48-EE74-4020-B5A6-73DB3F688DB1}" srcOrd="1" destOrd="0" parTransId="{9D52891A-B27F-4767-83EC-D9CF3347C7C7}" sibTransId="{043661AB-DA18-4830-8499-2E1B535C04A1}"/>
    <dgm:cxn modelId="{B9CC372F-B50A-4F76-A90D-5EC1191391E3}" srcId="{99DE3F0C-B839-4F76-A6CB-E4A1CB9DEBF0}" destId="{6BAC69F9-DCEE-449C-9D7A-A348B86C8D28}" srcOrd="0" destOrd="0" parTransId="{2A619417-7760-4886-A448-E2E7E4DABE9E}" sibTransId="{5BA31F88-C9F3-4955-8238-2DAE269867D0}"/>
    <dgm:cxn modelId="{740C4A5E-A973-48F7-8DB1-F026222EFFB2}" srcId="{38B77CAA-2BC7-4711-9486-12EAC1C784BC}" destId="{38D96C3C-8198-4688-B992-4ABE6B14CCEB}" srcOrd="0" destOrd="0" parTransId="{E85F3993-7A4C-4213-8131-1FA8FD207EE5}" sibTransId="{672F92BD-6EA0-4C75-8A23-E288E41C9E4D}"/>
    <dgm:cxn modelId="{C8257943-3A3A-416A-B20A-A060EB6DC990}" type="presOf" srcId="{7327AA48-EE74-4020-B5A6-73DB3F688DB1}" destId="{B9250466-08D4-48CF-8AD8-4AF9891CF43A}" srcOrd="1" destOrd="0" presId="urn:microsoft.com/office/officeart/2005/8/layout/list1"/>
    <dgm:cxn modelId="{AB434B67-5D1B-4CDF-81C8-8F95C5FE3AF3}" type="presOf" srcId="{3384EEC6-F4F9-448A-A050-92791D9F913E}" destId="{8E3FA334-7240-46C0-85DD-87A4A3A6E66B}" srcOrd="0" destOrd="0" presId="urn:microsoft.com/office/officeart/2005/8/layout/list1"/>
    <dgm:cxn modelId="{0237B44D-385C-4035-AFD0-47F498D2BF0C}" type="presOf" srcId="{3384EEC6-F4F9-448A-A050-92791D9F913E}" destId="{E1D2356D-1CFD-4EB1-AF54-500F8E736064}" srcOrd="1" destOrd="0" presId="urn:microsoft.com/office/officeart/2005/8/layout/list1"/>
    <dgm:cxn modelId="{6FB6196F-0892-44F0-A85F-12C132721908}" type="presOf" srcId="{6BAC69F9-DCEE-449C-9D7A-A348B86C8D28}" destId="{B1707C36-71AA-486B-A7CF-690D7F2A651A}" srcOrd="1" destOrd="0" presId="urn:microsoft.com/office/officeart/2005/8/layout/list1"/>
    <dgm:cxn modelId="{F2696B6F-35EE-47CD-82CA-10DB6D646E48}" type="presOf" srcId="{38B77CAA-2BC7-4711-9486-12EAC1C784BC}" destId="{4AF38036-A214-4960-9460-0451B8A1EF53}" srcOrd="1" destOrd="0" presId="urn:microsoft.com/office/officeart/2005/8/layout/list1"/>
    <dgm:cxn modelId="{B6882473-D6B6-49BC-A1F7-5C00E45BE4EA}" type="presOf" srcId="{142CF437-F07D-4606-BF31-3F391588F0BA}" destId="{5945697B-6FC7-4896-A7CA-83D71E8C6EB4}" srcOrd="0" destOrd="0" presId="urn:microsoft.com/office/officeart/2005/8/layout/list1"/>
    <dgm:cxn modelId="{DA71CE7A-14C4-4A9A-83E6-0B4571A037BC}" srcId="{99DE3F0C-B839-4F76-A6CB-E4A1CB9DEBF0}" destId="{38B77CAA-2BC7-4711-9486-12EAC1C784BC}" srcOrd="3" destOrd="0" parTransId="{BE2436F6-8B43-455F-8A70-BA5D1CC3F79C}" sibTransId="{1FE3A28C-EEC9-43BA-8C23-C8643B4D14CE}"/>
    <dgm:cxn modelId="{A0B10C93-7A81-4A20-9C29-664BD206AC27}" type="presOf" srcId="{DF714FE0-3FB6-4C7B-B994-07C5EFCB1014}" destId="{4476FB16-B79E-46CB-99B5-132F73F2D086}" srcOrd="0" destOrd="0" presId="urn:microsoft.com/office/officeart/2005/8/layout/list1"/>
    <dgm:cxn modelId="{F6963898-6B13-425F-892E-0285F63353BD}" type="presOf" srcId="{38D96C3C-8198-4688-B992-4ABE6B14CCEB}" destId="{C685559A-2FDD-407E-BA8C-3FA60D3AFB02}" srcOrd="0" destOrd="0" presId="urn:microsoft.com/office/officeart/2005/8/layout/list1"/>
    <dgm:cxn modelId="{DA7E169A-A699-48C4-99F7-5DCA1FFAB877}" srcId="{99DE3F0C-B839-4F76-A6CB-E4A1CB9DEBF0}" destId="{3384EEC6-F4F9-448A-A050-92791D9F913E}" srcOrd="2" destOrd="0" parTransId="{D846E95A-5BB1-4AF0-9726-30C2C8B06DB4}" sibTransId="{F12BDB17-CBD2-408A-B5C0-4E3BFC7131A6}"/>
    <dgm:cxn modelId="{E42CE9C8-7678-4448-8F4F-D79A3B8309C7}" srcId="{6BAC69F9-DCEE-449C-9D7A-A348B86C8D28}" destId="{142CF437-F07D-4606-BF31-3F391588F0BA}" srcOrd="0" destOrd="0" parTransId="{415CA26D-DF1B-45B3-AF07-BD97CC104F1B}" sibTransId="{44339923-9908-408D-819C-1FB5910DA9F8}"/>
    <dgm:cxn modelId="{2F2617C9-2194-418D-AA49-0E5B96F4F6C5}" type="presOf" srcId="{08390D36-C16A-447F-ABC0-10422BD3C599}" destId="{9DB1750A-3F17-421B-8969-4815C09E96F0}" srcOrd="0" destOrd="0" presId="urn:microsoft.com/office/officeart/2005/8/layout/list1"/>
    <dgm:cxn modelId="{963ADFE4-2CC7-47ED-AB49-CB370FBE9CB4}" srcId="{7327AA48-EE74-4020-B5A6-73DB3F688DB1}" destId="{DF714FE0-3FB6-4C7B-B994-07C5EFCB1014}" srcOrd="0" destOrd="0" parTransId="{CD080165-412D-4DFD-911B-6E6A44F5E316}" sibTransId="{8DEA7049-A023-4678-A37F-1EB1840BFC18}"/>
    <dgm:cxn modelId="{4DB91DE7-7E31-4F2D-B66C-22E8D57517F7}" type="presOf" srcId="{7327AA48-EE74-4020-B5A6-73DB3F688DB1}" destId="{E61BAB88-04A0-4A01-9EEF-AF3D2CF590B9}" srcOrd="0" destOrd="0" presId="urn:microsoft.com/office/officeart/2005/8/layout/list1"/>
    <dgm:cxn modelId="{9A5F223B-C0D0-424E-988C-F97CDD6A9FCB}" type="presParOf" srcId="{5094201C-70B0-4774-805B-B53EE5324B81}" destId="{44495414-4A14-4F49-949F-9DF5A8CF71BE}" srcOrd="0" destOrd="0" presId="urn:microsoft.com/office/officeart/2005/8/layout/list1"/>
    <dgm:cxn modelId="{6C29BD34-2940-40C2-8A51-A9D5E912B7A9}" type="presParOf" srcId="{44495414-4A14-4F49-949F-9DF5A8CF71BE}" destId="{963E8755-05EC-4483-9A29-EB8D78DA1DA8}" srcOrd="0" destOrd="0" presId="urn:microsoft.com/office/officeart/2005/8/layout/list1"/>
    <dgm:cxn modelId="{FCED7CA2-A0D9-4E39-BB82-7B3FC95DC099}" type="presParOf" srcId="{44495414-4A14-4F49-949F-9DF5A8CF71BE}" destId="{B1707C36-71AA-486B-A7CF-690D7F2A651A}" srcOrd="1" destOrd="0" presId="urn:microsoft.com/office/officeart/2005/8/layout/list1"/>
    <dgm:cxn modelId="{9539D58C-9941-48E9-8D00-5C339D337946}" type="presParOf" srcId="{5094201C-70B0-4774-805B-B53EE5324B81}" destId="{A2E86020-DDBB-4AF9-B4E3-455951E9CC9B}" srcOrd="1" destOrd="0" presId="urn:microsoft.com/office/officeart/2005/8/layout/list1"/>
    <dgm:cxn modelId="{8F286DDA-4468-48E1-8D64-1512749138BC}" type="presParOf" srcId="{5094201C-70B0-4774-805B-B53EE5324B81}" destId="{5945697B-6FC7-4896-A7CA-83D71E8C6EB4}" srcOrd="2" destOrd="0" presId="urn:microsoft.com/office/officeart/2005/8/layout/list1"/>
    <dgm:cxn modelId="{01999884-BE0F-49CB-AFD3-E3B4B02BABEB}" type="presParOf" srcId="{5094201C-70B0-4774-805B-B53EE5324B81}" destId="{D3F6DD65-5A80-4DBD-BAAF-1AE08B7AA202}" srcOrd="3" destOrd="0" presId="urn:microsoft.com/office/officeart/2005/8/layout/list1"/>
    <dgm:cxn modelId="{2B8A4A8A-02F4-4FD4-A528-0F5794D62471}" type="presParOf" srcId="{5094201C-70B0-4774-805B-B53EE5324B81}" destId="{FA392B2D-AA29-4B9E-A051-380A9E45A3BD}" srcOrd="4" destOrd="0" presId="urn:microsoft.com/office/officeart/2005/8/layout/list1"/>
    <dgm:cxn modelId="{CBE3539E-734F-4002-AD9F-F0588EB57B57}" type="presParOf" srcId="{FA392B2D-AA29-4B9E-A051-380A9E45A3BD}" destId="{E61BAB88-04A0-4A01-9EEF-AF3D2CF590B9}" srcOrd="0" destOrd="0" presId="urn:microsoft.com/office/officeart/2005/8/layout/list1"/>
    <dgm:cxn modelId="{984ACEF6-8498-4AAE-9C43-1E251C4FFD1A}" type="presParOf" srcId="{FA392B2D-AA29-4B9E-A051-380A9E45A3BD}" destId="{B9250466-08D4-48CF-8AD8-4AF9891CF43A}" srcOrd="1" destOrd="0" presId="urn:microsoft.com/office/officeart/2005/8/layout/list1"/>
    <dgm:cxn modelId="{C0FC2AD5-4BF2-427A-BAEB-A1698EEEA6D4}" type="presParOf" srcId="{5094201C-70B0-4774-805B-B53EE5324B81}" destId="{9A7CA55C-0C2F-4381-9B32-1C3541A9F34E}" srcOrd="5" destOrd="0" presId="urn:microsoft.com/office/officeart/2005/8/layout/list1"/>
    <dgm:cxn modelId="{02C287C6-B0E7-4BCF-81E6-B6515454A956}" type="presParOf" srcId="{5094201C-70B0-4774-805B-B53EE5324B81}" destId="{4476FB16-B79E-46CB-99B5-132F73F2D086}" srcOrd="6" destOrd="0" presId="urn:microsoft.com/office/officeart/2005/8/layout/list1"/>
    <dgm:cxn modelId="{B4765EB7-EBBE-4752-9766-9FB197CDEE1D}" type="presParOf" srcId="{5094201C-70B0-4774-805B-B53EE5324B81}" destId="{2A209F34-661C-4290-9225-87C553C0FF62}" srcOrd="7" destOrd="0" presId="urn:microsoft.com/office/officeart/2005/8/layout/list1"/>
    <dgm:cxn modelId="{266E68B4-4446-4EB5-85EB-0C163AD44AF5}" type="presParOf" srcId="{5094201C-70B0-4774-805B-B53EE5324B81}" destId="{6B71E926-9C0D-4500-9979-626F8FADDB95}" srcOrd="8" destOrd="0" presId="urn:microsoft.com/office/officeart/2005/8/layout/list1"/>
    <dgm:cxn modelId="{A2B35D38-20FB-41A4-8DC6-95B4A28F4B09}" type="presParOf" srcId="{6B71E926-9C0D-4500-9979-626F8FADDB95}" destId="{8E3FA334-7240-46C0-85DD-87A4A3A6E66B}" srcOrd="0" destOrd="0" presId="urn:microsoft.com/office/officeart/2005/8/layout/list1"/>
    <dgm:cxn modelId="{7BA30299-7123-48C9-91D8-DBECED133433}" type="presParOf" srcId="{6B71E926-9C0D-4500-9979-626F8FADDB95}" destId="{E1D2356D-1CFD-4EB1-AF54-500F8E736064}" srcOrd="1" destOrd="0" presId="urn:microsoft.com/office/officeart/2005/8/layout/list1"/>
    <dgm:cxn modelId="{11E1E718-2667-4435-9BC1-30FBEBADB568}" type="presParOf" srcId="{5094201C-70B0-4774-805B-B53EE5324B81}" destId="{51DFC1E9-B2AD-4792-94F0-86FE61954031}" srcOrd="9" destOrd="0" presId="urn:microsoft.com/office/officeart/2005/8/layout/list1"/>
    <dgm:cxn modelId="{BD399EF2-8D34-4BB6-BD3B-225DDF792568}" type="presParOf" srcId="{5094201C-70B0-4774-805B-B53EE5324B81}" destId="{9DB1750A-3F17-421B-8969-4815C09E96F0}" srcOrd="10" destOrd="0" presId="urn:microsoft.com/office/officeart/2005/8/layout/list1"/>
    <dgm:cxn modelId="{176E74FD-4A39-4B73-8B33-59B0CBED5E1E}" type="presParOf" srcId="{5094201C-70B0-4774-805B-B53EE5324B81}" destId="{17AD1D14-9296-46E6-93EB-DAA341E5A4A3}" srcOrd="11" destOrd="0" presId="urn:microsoft.com/office/officeart/2005/8/layout/list1"/>
    <dgm:cxn modelId="{AEB094E9-25E9-4D72-86B4-C4FEBF6FE0CF}" type="presParOf" srcId="{5094201C-70B0-4774-805B-B53EE5324B81}" destId="{86DE4CB8-E6CB-4307-8FA2-97EDE9C3298D}" srcOrd="12" destOrd="0" presId="urn:microsoft.com/office/officeart/2005/8/layout/list1"/>
    <dgm:cxn modelId="{6A863D4B-B602-4664-B1B8-BBFCE4D4AEFF}" type="presParOf" srcId="{86DE4CB8-E6CB-4307-8FA2-97EDE9C3298D}" destId="{7384893D-A7C3-46A7-82B0-F7DE62D538A9}" srcOrd="0" destOrd="0" presId="urn:microsoft.com/office/officeart/2005/8/layout/list1"/>
    <dgm:cxn modelId="{73101202-DFA3-467A-B069-7AF48D956250}" type="presParOf" srcId="{86DE4CB8-E6CB-4307-8FA2-97EDE9C3298D}" destId="{4AF38036-A214-4960-9460-0451B8A1EF53}" srcOrd="1" destOrd="0" presId="urn:microsoft.com/office/officeart/2005/8/layout/list1"/>
    <dgm:cxn modelId="{7385A379-CAA2-456C-9A78-014DA9B102F1}" type="presParOf" srcId="{5094201C-70B0-4774-805B-B53EE5324B81}" destId="{56DFDB21-E436-4787-8704-11FE46CEB0CB}" srcOrd="13" destOrd="0" presId="urn:microsoft.com/office/officeart/2005/8/layout/list1"/>
    <dgm:cxn modelId="{34CBD440-DC2F-4236-946A-F2D86C47C0B2}" type="presParOf" srcId="{5094201C-70B0-4774-805B-B53EE5324B81}" destId="{C685559A-2FDD-407E-BA8C-3FA60D3AFB0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1F987-CE46-44CB-B84B-22D315F28A00}">
      <dsp:nvSpPr>
        <dsp:cNvPr id="0" name=""/>
        <dsp:cNvSpPr/>
      </dsp:nvSpPr>
      <dsp:spPr>
        <a:xfrm>
          <a:off x="0" y="444374"/>
          <a:ext cx="7470140" cy="1015875"/>
        </a:xfrm>
        <a:prstGeom prst="rect">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766" tIns="312420" rIns="57976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An Automated system for generating credit analysis reports. The reports provide customers with loan or top-up recommendations based on their credit history and current loan obligations from their Equifax report. </a:t>
          </a:r>
          <a:endParaRPr lang="en-IN" sz="1500" kern="1200" dirty="0"/>
        </a:p>
      </dsp:txBody>
      <dsp:txXfrm>
        <a:off x="0" y="444374"/>
        <a:ext cx="7470140" cy="1015875"/>
      </dsp:txXfrm>
    </dsp:sp>
    <dsp:sp modelId="{D94EC58A-0623-4D91-BDF0-ED465D5D3962}">
      <dsp:nvSpPr>
        <dsp:cNvPr id="0" name=""/>
        <dsp:cNvSpPr/>
      </dsp:nvSpPr>
      <dsp:spPr>
        <a:xfrm>
          <a:off x="373507" y="222974"/>
          <a:ext cx="5229098" cy="442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647" tIns="0" rIns="197647" bIns="0" numCol="1" spcCol="1270" anchor="ctr" anchorCtr="0">
          <a:noAutofit/>
        </a:bodyPr>
        <a:lstStyle/>
        <a:p>
          <a:pPr marL="0" lvl="0" indent="0" algn="l" defTabSz="800100">
            <a:lnSpc>
              <a:spcPct val="90000"/>
            </a:lnSpc>
            <a:spcBef>
              <a:spcPct val="0"/>
            </a:spcBef>
            <a:spcAft>
              <a:spcPct val="35000"/>
            </a:spcAft>
            <a:buNone/>
          </a:pPr>
          <a:r>
            <a:rPr lang="en-US" sz="1800" kern="1200" dirty="0"/>
            <a:t>Credit Analysis Report</a:t>
          </a:r>
          <a:endParaRPr lang="en-IN" sz="1800" kern="1200" dirty="0"/>
        </a:p>
      </dsp:txBody>
      <dsp:txXfrm>
        <a:off x="395123" y="244590"/>
        <a:ext cx="5185866" cy="399568"/>
      </dsp:txXfrm>
    </dsp:sp>
    <dsp:sp modelId="{CE68C982-FD8B-4216-9343-9F3474A99292}">
      <dsp:nvSpPr>
        <dsp:cNvPr id="0" name=""/>
        <dsp:cNvSpPr/>
      </dsp:nvSpPr>
      <dsp:spPr>
        <a:xfrm>
          <a:off x="0" y="1762650"/>
          <a:ext cx="7470140" cy="826875"/>
        </a:xfrm>
        <a:prstGeom prst="rect">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766" tIns="312420" rIns="57976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Power Automate program used for </a:t>
          </a:r>
          <a:r>
            <a:rPr lang="en-US" sz="1500" b="0" i="0" u="sng" kern="1200" dirty="0"/>
            <a:t>PNB Bank's insurance </a:t>
          </a:r>
          <a:r>
            <a:rPr lang="en-US" sz="1500" b="0" i="0" kern="1200" dirty="0"/>
            <a:t>completion tracking website.</a:t>
          </a:r>
          <a:endParaRPr lang="en-IN" sz="1500" kern="1200" dirty="0"/>
        </a:p>
      </dsp:txBody>
      <dsp:txXfrm>
        <a:off x="0" y="1762650"/>
        <a:ext cx="7470140" cy="826875"/>
      </dsp:txXfrm>
    </dsp:sp>
    <dsp:sp modelId="{519A8ADC-B1A7-47AE-B3C5-1BD7625EC257}">
      <dsp:nvSpPr>
        <dsp:cNvPr id="0" name=""/>
        <dsp:cNvSpPr/>
      </dsp:nvSpPr>
      <dsp:spPr>
        <a:xfrm>
          <a:off x="373507" y="1541250"/>
          <a:ext cx="5229098" cy="442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647" tIns="0" rIns="197647" bIns="0" numCol="1" spcCol="1270" anchor="ctr" anchorCtr="0">
          <a:noAutofit/>
        </a:bodyPr>
        <a:lstStyle/>
        <a:p>
          <a:pPr marL="0" lvl="0" indent="0" algn="l" defTabSz="800100">
            <a:lnSpc>
              <a:spcPct val="90000"/>
            </a:lnSpc>
            <a:spcBef>
              <a:spcPct val="0"/>
            </a:spcBef>
            <a:spcAft>
              <a:spcPct val="35000"/>
            </a:spcAft>
            <a:buNone/>
          </a:pPr>
          <a:r>
            <a:rPr lang="en-US" sz="1800" kern="1200" dirty="0"/>
            <a:t>Robotic Process Automation</a:t>
          </a:r>
          <a:endParaRPr lang="en-IN" sz="1800" kern="1200" dirty="0"/>
        </a:p>
      </dsp:txBody>
      <dsp:txXfrm>
        <a:off x="395123" y="1562866"/>
        <a:ext cx="5185866" cy="399568"/>
      </dsp:txXfrm>
    </dsp:sp>
    <dsp:sp modelId="{F7E6D94D-6727-4BC4-A9E1-B46127753522}">
      <dsp:nvSpPr>
        <dsp:cNvPr id="0" name=""/>
        <dsp:cNvSpPr/>
      </dsp:nvSpPr>
      <dsp:spPr>
        <a:xfrm>
          <a:off x="0" y="2891925"/>
          <a:ext cx="7470140" cy="1228500"/>
        </a:xfrm>
        <a:prstGeom prst="rect">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766" tIns="312420" rIns="57976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Verifying whether an array of numbers was active and available on WhatsApp. The process of verification determines whether the numbers presented to us were registered and actively using the messaging platform or not. </a:t>
          </a:r>
          <a:endParaRPr lang="en-IN" sz="1500" kern="1200" dirty="0"/>
        </a:p>
      </dsp:txBody>
      <dsp:txXfrm>
        <a:off x="0" y="2891925"/>
        <a:ext cx="7470140" cy="1228500"/>
      </dsp:txXfrm>
    </dsp:sp>
    <dsp:sp modelId="{46701D1E-90D6-4204-B801-E1AF0FE26A7E}">
      <dsp:nvSpPr>
        <dsp:cNvPr id="0" name=""/>
        <dsp:cNvSpPr/>
      </dsp:nvSpPr>
      <dsp:spPr>
        <a:xfrm>
          <a:off x="373507" y="2670525"/>
          <a:ext cx="5229098" cy="442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647" tIns="0" rIns="197647" bIns="0" numCol="1" spcCol="1270" anchor="ctr" anchorCtr="0">
          <a:noAutofit/>
        </a:bodyPr>
        <a:lstStyle/>
        <a:p>
          <a:pPr marL="0" lvl="0" indent="0" algn="l" defTabSz="800100">
            <a:lnSpc>
              <a:spcPct val="90000"/>
            </a:lnSpc>
            <a:spcBef>
              <a:spcPct val="0"/>
            </a:spcBef>
            <a:spcAft>
              <a:spcPct val="35000"/>
            </a:spcAft>
            <a:buNone/>
          </a:pPr>
          <a:r>
            <a:rPr lang="en-US" sz="1800" kern="1200" dirty="0"/>
            <a:t>Data Verification</a:t>
          </a:r>
          <a:endParaRPr lang="en-IN" sz="1800" kern="1200" dirty="0"/>
        </a:p>
      </dsp:txBody>
      <dsp:txXfrm>
        <a:off x="395123" y="2692141"/>
        <a:ext cx="5185866"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5697B-6FC7-4896-A7CA-83D71E8C6EB4}">
      <dsp:nvSpPr>
        <dsp:cNvPr id="0" name=""/>
        <dsp:cNvSpPr/>
      </dsp:nvSpPr>
      <dsp:spPr>
        <a:xfrm>
          <a:off x="0" y="293645"/>
          <a:ext cx="8102600" cy="803250"/>
        </a:xfrm>
        <a:prstGeom prst="rect">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8852" tIns="312420" rIns="628852"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Conduct website scraping to collect all details about currently available credit cards in India. The collected data was standardized for use in the recommendation engine</a:t>
          </a:r>
          <a:endParaRPr lang="en-IN" sz="1400" kern="1200" dirty="0"/>
        </a:p>
      </dsp:txBody>
      <dsp:txXfrm>
        <a:off x="0" y="293645"/>
        <a:ext cx="8102600" cy="803250"/>
      </dsp:txXfrm>
    </dsp:sp>
    <dsp:sp modelId="{B1707C36-71AA-486B-A7CF-690D7F2A651A}">
      <dsp:nvSpPr>
        <dsp:cNvPr id="0" name=""/>
        <dsp:cNvSpPr/>
      </dsp:nvSpPr>
      <dsp:spPr>
        <a:xfrm>
          <a:off x="405130" y="72245"/>
          <a:ext cx="5671820" cy="442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381" tIns="0" rIns="214381" bIns="0" numCol="1" spcCol="1270" anchor="ctr" anchorCtr="0">
          <a:noAutofit/>
        </a:bodyPr>
        <a:lstStyle/>
        <a:p>
          <a:pPr marL="0" lvl="0" indent="0" algn="l" defTabSz="800100">
            <a:lnSpc>
              <a:spcPct val="90000"/>
            </a:lnSpc>
            <a:spcBef>
              <a:spcPct val="0"/>
            </a:spcBef>
            <a:spcAft>
              <a:spcPct val="35000"/>
            </a:spcAft>
            <a:buNone/>
          </a:pPr>
          <a:r>
            <a:rPr lang="en-US" sz="1800" kern="1200" dirty="0"/>
            <a:t>Test My Credit Card</a:t>
          </a:r>
          <a:endParaRPr lang="en-IN" sz="1800" kern="1200" dirty="0"/>
        </a:p>
      </dsp:txBody>
      <dsp:txXfrm>
        <a:off x="426746" y="93861"/>
        <a:ext cx="5628588" cy="399568"/>
      </dsp:txXfrm>
    </dsp:sp>
    <dsp:sp modelId="{4476FB16-B79E-46CB-99B5-132F73F2D086}">
      <dsp:nvSpPr>
        <dsp:cNvPr id="0" name=""/>
        <dsp:cNvSpPr/>
      </dsp:nvSpPr>
      <dsp:spPr>
        <a:xfrm>
          <a:off x="0" y="1399295"/>
          <a:ext cx="8102600" cy="1015875"/>
        </a:xfrm>
        <a:prstGeom prst="rect">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8852" tIns="312420" rIns="62885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Determine the accurate price range of a car based solely on its registration number. This information was required to determine the loan amount that could be offered against the car.</a:t>
          </a:r>
          <a:endParaRPr lang="en-IN" sz="1500" kern="1200" dirty="0"/>
        </a:p>
      </dsp:txBody>
      <dsp:txXfrm>
        <a:off x="0" y="1399295"/>
        <a:ext cx="8102600" cy="1015875"/>
      </dsp:txXfrm>
    </dsp:sp>
    <dsp:sp modelId="{B9250466-08D4-48CF-8AD8-4AF9891CF43A}">
      <dsp:nvSpPr>
        <dsp:cNvPr id="0" name=""/>
        <dsp:cNvSpPr/>
      </dsp:nvSpPr>
      <dsp:spPr>
        <a:xfrm>
          <a:off x="405130" y="1177895"/>
          <a:ext cx="5671820" cy="442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381" tIns="0" rIns="214381" bIns="0" numCol="1" spcCol="1270" anchor="ctr" anchorCtr="0">
          <a:noAutofit/>
        </a:bodyPr>
        <a:lstStyle/>
        <a:p>
          <a:pPr marL="0" lvl="0" indent="0" algn="l" defTabSz="800100">
            <a:lnSpc>
              <a:spcPct val="90000"/>
            </a:lnSpc>
            <a:spcBef>
              <a:spcPct val="0"/>
            </a:spcBef>
            <a:spcAft>
              <a:spcPct val="35000"/>
            </a:spcAft>
            <a:buNone/>
          </a:pPr>
          <a:r>
            <a:rPr lang="en-US" sz="1800" kern="1200" dirty="0"/>
            <a:t>Car Pe Loan</a:t>
          </a:r>
          <a:endParaRPr lang="en-IN" sz="1800" kern="1200" dirty="0"/>
        </a:p>
      </dsp:txBody>
      <dsp:txXfrm>
        <a:off x="426746" y="1199511"/>
        <a:ext cx="5628588" cy="399568"/>
      </dsp:txXfrm>
    </dsp:sp>
    <dsp:sp modelId="{9DB1750A-3F17-421B-8969-4815C09E96F0}">
      <dsp:nvSpPr>
        <dsp:cNvPr id="0" name=""/>
        <dsp:cNvSpPr/>
      </dsp:nvSpPr>
      <dsp:spPr>
        <a:xfrm>
          <a:off x="0" y="2706684"/>
          <a:ext cx="8102600" cy="1228500"/>
        </a:xfrm>
        <a:prstGeom prst="rect">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8852" tIns="312420" rIns="62885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Create a clubbed report of the two services provided by the company, namely MLB and TML. The report was designed to provide customers with a comprehensive overview of their financials and offer recommendations to help them improve their credit scores</a:t>
          </a:r>
          <a:endParaRPr lang="en-IN" sz="1500" kern="1200" dirty="0"/>
        </a:p>
      </dsp:txBody>
      <dsp:txXfrm>
        <a:off x="0" y="2706684"/>
        <a:ext cx="8102600" cy="1228500"/>
      </dsp:txXfrm>
    </dsp:sp>
    <dsp:sp modelId="{E1D2356D-1CFD-4EB1-AF54-500F8E736064}">
      <dsp:nvSpPr>
        <dsp:cNvPr id="0" name=""/>
        <dsp:cNvSpPr/>
      </dsp:nvSpPr>
      <dsp:spPr>
        <a:xfrm>
          <a:off x="405130" y="2496170"/>
          <a:ext cx="5671820" cy="442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381" tIns="0" rIns="214381" bIns="0" numCol="1" spcCol="1270" anchor="ctr" anchorCtr="0">
          <a:noAutofit/>
        </a:bodyPr>
        <a:lstStyle/>
        <a:p>
          <a:pPr marL="0" lvl="0" indent="0" algn="l" defTabSz="800100">
            <a:lnSpc>
              <a:spcPct val="90000"/>
            </a:lnSpc>
            <a:spcBef>
              <a:spcPct val="0"/>
            </a:spcBef>
            <a:spcAft>
              <a:spcPct val="35000"/>
            </a:spcAft>
            <a:buNone/>
          </a:pPr>
          <a:r>
            <a:rPr lang="en-US" sz="1800" kern="1200" dirty="0"/>
            <a:t>MLB-TML</a:t>
          </a:r>
          <a:endParaRPr lang="en-IN" sz="1800" kern="1200" dirty="0"/>
        </a:p>
      </dsp:txBody>
      <dsp:txXfrm>
        <a:off x="426746" y="2517786"/>
        <a:ext cx="5628588" cy="399568"/>
      </dsp:txXfrm>
    </dsp:sp>
    <dsp:sp modelId="{C685559A-2FDD-407E-BA8C-3FA60D3AFB02}">
      <dsp:nvSpPr>
        <dsp:cNvPr id="0" name=""/>
        <dsp:cNvSpPr/>
      </dsp:nvSpPr>
      <dsp:spPr>
        <a:xfrm>
          <a:off x="0" y="4248470"/>
          <a:ext cx="8102600" cy="1015875"/>
        </a:xfrm>
        <a:prstGeom prst="rect">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8852" tIns="312420" rIns="62885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Develop the backend code for a new dashboard created in </a:t>
          </a:r>
          <a:r>
            <a:rPr lang="en-US" sz="1500" b="0" i="0" kern="1200" dirty="0" err="1"/>
            <a:t>PowerBI</a:t>
          </a:r>
          <a:r>
            <a:rPr lang="en-US" sz="1500" b="0" i="0" kern="1200" dirty="0"/>
            <a:t>. The dashboard was designed to help relationship managers efficiently review their customers' financial data. </a:t>
          </a:r>
          <a:endParaRPr lang="en-IN" sz="1500" kern="1200" dirty="0"/>
        </a:p>
      </dsp:txBody>
      <dsp:txXfrm>
        <a:off x="0" y="4248470"/>
        <a:ext cx="8102600" cy="1015875"/>
      </dsp:txXfrm>
    </dsp:sp>
    <dsp:sp modelId="{4AF38036-A214-4960-9460-0451B8A1EF53}">
      <dsp:nvSpPr>
        <dsp:cNvPr id="0" name=""/>
        <dsp:cNvSpPr/>
      </dsp:nvSpPr>
      <dsp:spPr>
        <a:xfrm>
          <a:off x="405130" y="4027070"/>
          <a:ext cx="5671820" cy="442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381" tIns="0" rIns="214381" bIns="0" numCol="1" spcCol="1270" anchor="ctr" anchorCtr="0">
          <a:noAutofit/>
        </a:bodyPr>
        <a:lstStyle/>
        <a:p>
          <a:pPr marL="0" lvl="0" indent="0" algn="l" defTabSz="800100">
            <a:lnSpc>
              <a:spcPct val="90000"/>
            </a:lnSpc>
            <a:spcBef>
              <a:spcPct val="0"/>
            </a:spcBef>
            <a:spcAft>
              <a:spcPct val="35000"/>
            </a:spcAft>
            <a:buNone/>
          </a:pPr>
          <a:r>
            <a:rPr lang="en-US" sz="1800" kern="1200" dirty="0"/>
            <a:t>Equifax Excel Dashboard</a:t>
          </a:r>
          <a:endParaRPr lang="en-IN" sz="1800" kern="1200" dirty="0"/>
        </a:p>
      </dsp:txBody>
      <dsp:txXfrm>
        <a:off x="426746" y="4048686"/>
        <a:ext cx="562858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992af582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Google Shape;86;gb992af5822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 doesn’t fucking work there are more cockroaches than employees and the paying system is honest to god fucked </a:t>
            </a:r>
            <a:r>
              <a:rPr lang="en-US" dirty="0" err="1"/>
              <a:t>matlab</a:t>
            </a:r>
            <a:r>
              <a:rPr lang="en-US" dirty="0"/>
              <a:t> bhai </a:t>
            </a:r>
            <a:r>
              <a:rPr lang="en-US" dirty="0" err="1"/>
              <a:t>kya</a:t>
            </a:r>
            <a:r>
              <a:rPr lang="en-US" dirty="0"/>
              <a:t> </a:t>
            </a:r>
            <a:r>
              <a:rPr lang="en-US" dirty="0" err="1"/>
              <a:t>hai</a:t>
            </a:r>
            <a:r>
              <a:rPr lang="en-US" dirty="0"/>
              <a:t> yeh </a:t>
            </a:r>
            <a:r>
              <a:rPr lang="en-US" dirty="0" err="1"/>
              <a:t>chutiyap</a:t>
            </a:r>
            <a:endParaRPr lang="en-US" dirty="0"/>
          </a:p>
          <a:p>
            <a:r>
              <a:rPr lang="en-US" dirty="0"/>
              <a:t>Aur </a:t>
            </a:r>
            <a:r>
              <a:rPr lang="en-US" dirty="0" err="1"/>
              <a:t>idar</a:t>
            </a:r>
            <a:r>
              <a:rPr lang="en-US" dirty="0"/>
              <a:t> </a:t>
            </a:r>
            <a:r>
              <a:rPr lang="en-US" dirty="0" err="1"/>
              <a:t>bevde</a:t>
            </a:r>
            <a:r>
              <a:rPr lang="en-US" dirty="0"/>
              <a:t> or </a:t>
            </a:r>
            <a:r>
              <a:rPr lang="en-US" dirty="0" err="1"/>
              <a:t>bhavde</a:t>
            </a:r>
            <a:r>
              <a:rPr lang="en-US" dirty="0"/>
              <a:t> or koi </a:t>
            </a:r>
            <a:r>
              <a:rPr lang="en-US" dirty="0" err="1"/>
              <a:t>koi</a:t>
            </a:r>
            <a:r>
              <a:rPr lang="en-US" dirty="0"/>
              <a:t> </a:t>
            </a:r>
            <a:r>
              <a:rPr lang="en-US" dirty="0" err="1"/>
              <a:t>dono</a:t>
            </a:r>
            <a:r>
              <a:rPr lang="en-US" dirty="0"/>
              <a:t> </a:t>
            </a:r>
            <a:r>
              <a:rPr lang="en-US" dirty="0" err="1"/>
              <a:t>hai</a:t>
            </a:r>
            <a:r>
              <a:rPr lang="en-US" dirty="0"/>
              <a:t>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3740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the company from the final Report</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746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final report get a pic here from Dall-e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266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CAR: The goal of the system is to streamline the credit analysis process, improve the efficiency of loan recommendations, and increase the accuracy of credit evaluations.</a:t>
            </a:r>
          </a:p>
          <a:p>
            <a:r>
              <a:rPr lang="en-US" b="0" i="0" dirty="0">
                <a:solidFill>
                  <a:srgbClr val="D1D5DB"/>
                </a:solidFill>
                <a:effectLst/>
                <a:latin typeface="Söhne"/>
              </a:rPr>
              <a:t>RPA: The goal of the task was to improve the program's functionality, eliminate bugs, and simplify the user experience. The resulting improvements help ensure that insurance completions are accurately tracked and efficiently managed.</a:t>
            </a:r>
          </a:p>
          <a:p>
            <a:r>
              <a:rPr lang="en-US" b="0" i="0" dirty="0">
                <a:solidFill>
                  <a:srgbClr val="D1D5DB"/>
                </a:solidFill>
                <a:effectLst/>
                <a:latin typeface="Söhne"/>
              </a:rPr>
              <a:t>DV: The goal of the task was to ensure the accuracy and reliability of the data, providing our team with the necessary information to market to the target audience Also to determine the fake and duplicate data.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7283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TMCC: </a:t>
            </a:r>
            <a:r>
              <a:rPr lang="en-US" b="0" i="0" dirty="0">
                <a:solidFill>
                  <a:srgbClr val="D1D5DB"/>
                </a:solidFill>
                <a:effectLst/>
                <a:latin typeface="Söhne"/>
              </a:rPr>
              <a:t>The goal of the task was to create a comprehensive database of credit cards available in the Indian market, which could be utilized by the recommendation engine to suggest the most suitable credit card options to users. The resulting database provides accurate and up-to-date information on credit card options available in India, ensuring that users receive the most relevant recommendations.</a:t>
            </a:r>
          </a:p>
          <a:p>
            <a:r>
              <a:rPr lang="en-IN" b="0" i="0" dirty="0">
                <a:solidFill>
                  <a:srgbClr val="D1D5DB"/>
                </a:solidFill>
                <a:effectLst/>
                <a:latin typeface="Söhne"/>
              </a:rPr>
              <a:t>CPL: </a:t>
            </a:r>
            <a:r>
              <a:rPr lang="en-US" b="0" i="0" dirty="0">
                <a:solidFill>
                  <a:srgbClr val="D1D5DB"/>
                </a:solidFill>
                <a:effectLst/>
                <a:latin typeface="Söhne"/>
              </a:rPr>
              <a:t>The process involved collecting data from various sources, including government databases and car selling platforms, and using web scraping to get the data and determine the car's value.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440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Talk About The first pdf to XML but then realizing it just dumb</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446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some software engineering law or axiom or something</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357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Skills Gained </a:t>
            </a:r>
            <a:r>
              <a:rPr lang="en-US" dirty="0" err="1"/>
              <a:t>frfr</a:t>
            </a:r>
            <a:r>
              <a:rPr lang="en-US" dirty="0"/>
              <a:t>: Carrom, roasting and getting roasted, new traumas :), Procrastination and making Friends??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325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Calibri"/>
                <a:ea typeface="Calibri"/>
                <a:cs typeface="Calibri"/>
                <a:sym typeface="Calibri"/>
              </a:defRPr>
            </a:lvl1pPr>
            <a:lvl2pPr marL="0" marR="0" lvl="1" indent="0" algn="r" rtl="0">
              <a:spcBef>
                <a:spcPts val="0"/>
              </a:spcBef>
              <a:buNone/>
              <a:defRPr sz="1050" b="0" i="0" u="none" strike="noStrike" cap="none">
                <a:solidFill>
                  <a:srgbClr val="888888"/>
                </a:solidFill>
                <a:latin typeface="Calibri"/>
                <a:ea typeface="Calibri"/>
                <a:cs typeface="Calibri"/>
                <a:sym typeface="Calibri"/>
              </a:defRPr>
            </a:lvl2pPr>
            <a:lvl3pPr marL="0" marR="0" lvl="2" indent="0" algn="r" rtl="0">
              <a:spcBef>
                <a:spcPts val="0"/>
              </a:spcBef>
              <a:buNone/>
              <a:defRPr sz="1050" b="0" i="0" u="none" strike="noStrike" cap="none">
                <a:solidFill>
                  <a:srgbClr val="888888"/>
                </a:solidFill>
                <a:latin typeface="Calibri"/>
                <a:ea typeface="Calibri"/>
                <a:cs typeface="Calibri"/>
                <a:sym typeface="Calibri"/>
              </a:defRPr>
            </a:lvl3pPr>
            <a:lvl4pPr marL="0" marR="0" lvl="3" indent="0" algn="r" rtl="0">
              <a:spcBef>
                <a:spcPts val="0"/>
              </a:spcBef>
              <a:buNone/>
              <a:defRPr sz="1050" b="0" i="0" u="none" strike="noStrike" cap="none">
                <a:solidFill>
                  <a:srgbClr val="888888"/>
                </a:solidFill>
                <a:latin typeface="Calibri"/>
                <a:ea typeface="Calibri"/>
                <a:cs typeface="Calibri"/>
                <a:sym typeface="Calibri"/>
              </a:defRPr>
            </a:lvl4pPr>
            <a:lvl5pPr marL="0" marR="0" lvl="4" indent="0" algn="r" rtl="0">
              <a:spcBef>
                <a:spcPts val="0"/>
              </a:spcBef>
              <a:buNone/>
              <a:defRPr sz="1050" b="0" i="0" u="none" strike="noStrike" cap="none">
                <a:solidFill>
                  <a:srgbClr val="888888"/>
                </a:solidFill>
                <a:latin typeface="Calibri"/>
                <a:ea typeface="Calibri"/>
                <a:cs typeface="Calibri"/>
                <a:sym typeface="Calibri"/>
              </a:defRPr>
            </a:lvl5pPr>
            <a:lvl6pPr marL="0" marR="0" lvl="5" indent="0" algn="r" rtl="0">
              <a:spcBef>
                <a:spcPts val="0"/>
              </a:spcBef>
              <a:buNone/>
              <a:defRPr sz="1050" b="0" i="0" u="none" strike="noStrike" cap="none">
                <a:solidFill>
                  <a:srgbClr val="888888"/>
                </a:solidFill>
                <a:latin typeface="Calibri"/>
                <a:ea typeface="Calibri"/>
                <a:cs typeface="Calibri"/>
                <a:sym typeface="Calibri"/>
              </a:defRPr>
            </a:lvl6pPr>
            <a:lvl7pPr marL="0" marR="0" lvl="6" indent="0" algn="r" rtl="0">
              <a:spcBef>
                <a:spcPts val="0"/>
              </a:spcBef>
              <a:buNone/>
              <a:defRPr sz="1050" b="0" i="0" u="none" strike="noStrike" cap="none">
                <a:solidFill>
                  <a:srgbClr val="888888"/>
                </a:solidFill>
                <a:latin typeface="Calibri"/>
                <a:ea typeface="Calibri"/>
                <a:cs typeface="Calibri"/>
                <a:sym typeface="Calibri"/>
              </a:defRPr>
            </a:lvl7pPr>
            <a:lvl8pPr marL="0" marR="0" lvl="7" indent="0" algn="r" rtl="0">
              <a:spcBef>
                <a:spcPts val="0"/>
              </a:spcBef>
              <a:buNone/>
              <a:defRPr sz="1050" b="0" i="0" u="none" strike="noStrike" cap="none">
                <a:solidFill>
                  <a:srgbClr val="888888"/>
                </a:solidFill>
                <a:latin typeface="Calibri"/>
                <a:ea typeface="Calibri"/>
                <a:cs typeface="Calibri"/>
                <a:sym typeface="Calibri"/>
              </a:defRPr>
            </a:lvl8pPr>
            <a:lvl9pPr marL="0" marR="0" lvl="8" indent="0" algn="r" rtl="0">
              <a:spcBef>
                <a:spcPts val="0"/>
              </a:spcBef>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b992af5822_0_0"/>
          <p:cNvSpPr txBox="1">
            <a:spLocks noGrp="1"/>
          </p:cNvSpPr>
          <p:nvPr>
            <p:ph type="ctrTitle"/>
          </p:nvPr>
        </p:nvSpPr>
        <p:spPr>
          <a:xfrm>
            <a:off x="1100850" y="1411417"/>
            <a:ext cx="7006200" cy="118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       </a:t>
            </a:r>
            <a:br>
              <a:rPr lang="en-IN" sz="3600" b="1" i="0" u="none" strike="noStrike" cap="none" dirty="0">
                <a:solidFill>
                  <a:schemeClr val="dk1"/>
                </a:solidFill>
                <a:latin typeface="Calibri"/>
                <a:ea typeface="Calibri"/>
                <a:cs typeface="Calibri"/>
                <a:sym typeface="Calibri"/>
              </a:rPr>
            </a:br>
            <a:r>
              <a:rPr lang="en-IN" sz="3000" b="1" i="0" u="none" strike="noStrike" cap="none" dirty="0">
                <a:solidFill>
                  <a:schemeClr val="dk1"/>
                </a:solidFill>
                <a:latin typeface="Calibri"/>
                <a:ea typeface="Calibri"/>
                <a:cs typeface="Calibri"/>
                <a:sym typeface="Calibri"/>
              </a:rPr>
              <a:t>B Tech Integrated </a:t>
            </a:r>
            <a:br>
              <a:rPr lang="en-IN" sz="3000" b="1" i="0" u="none" strike="noStrike" cap="none" dirty="0">
                <a:solidFill>
                  <a:schemeClr val="dk1"/>
                </a:solidFill>
                <a:latin typeface="Calibri"/>
                <a:ea typeface="Calibri"/>
                <a:cs typeface="Calibri"/>
                <a:sym typeface="Calibri"/>
              </a:rPr>
            </a:br>
            <a:r>
              <a:rPr lang="en-IN" sz="3000" dirty="0"/>
              <a:t>In Plant Training</a:t>
            </a:r>
            <a:r>
              <a:rPr lang="en-IN" sz="3000" b="1" i="0" u="none" strike="noStrike" cap="none" dirty="0">
                <a:solidFill>
                  <a:schemeClr val="dk1"/>
                </a:solidFill>
                <a:latin typeface="Calibri"/>
                <a:ea typeface="Calibri"/>
                <a:cs typeface="Calibri"/>
                <a:sym typeface="Calibri"/>
              </a:rPr>
              <a:t> </a:t>
            </a:r>
            <a:r>
              <a:rPr lang="en-IN" sz="3000" dirty="0"/>
              <a:t>Presentation</a:t>
            </a:r>
            <a:br>
              <a:rPr lang="en-IN" sz="3000" dirty="0"/>
            </a:br>
            <a:r>
              <a:rPr lang="en-IN" sz="3000" dirty="0"/>
              <a:t>A.Y. </a:t>
            </a:r>
            <a:br>
              <a:rPr lang="en-IN" sz="3000" b="1" i="0" u="none" strike="noStrike" cap="none" dirty="0">
                <a:solidFill>
                  <a:schemeClr val="dk1"/>
                </a:solidFill>
                <a:latin typeface="Calibri"/>
                <a:ea typeface="Calibri"/>
                <a:cs typeface="Calibri"/>
                <a:sym typeface="Calibri"/>
              </a:rPr>
            </a:br>
            <a:r>
              <a:rPr lang="en-IN" sz="3000" dirty="0"/>
              <a:t>Semester:</a:t>
            </a:r>
            <a:endParaRPr sz="3000" b="1" i="0" u="none" strike="noStrike" cap="none" dirty="0">
              <a:solidFill>
                <a:schemeClr val="dk1"/>
              </a:solidFill>
              <a:latin typeface="Calibri"/>
              <a:ea typeface="Calibri"/>
              <a:cs typeface="Calibri"/>
              <a:sym typeface="Calibri"/>
            </a:endParaRPr>
          </a:p>
        </p:txBody>
      </p:sp>
      <p:sp>
        <p:nvSpPr>
          <p:cNvPr id="89" name="Google Shape;89;gb992af5822_0_0"/>
          <p:cNvSpPr txBox="1">
            <a:spLocks noGrp="1"/>
          </p:cNvSpPr>
          <p:nvPr>
            <p:ph type="subTitle" idx="1"/>
          </p:nvPr>
        </p:nvSpPr>
        <p:spPr>
          <a:xfrm>
            <a:off x="254000" y="4092698"/>
            <a:ext cx="6135225" cy="2158739"/>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888888"/>
              </a:buClr>
              <a:buSzPts val="2400"/>
              <a:buNone/>
            </a:pPr>
            <a:r>
              <a:rPr lang="en-IN" sz="2400" b="0" i="0" u="none" strike="noStrike" cap="none" dirty="0">
                <a:solidFill>
                  <a:schemeClr val="tx1">
                    <a:lumMod val="85000"/>
                    <a:lumOff val="15000"/>
                  </a:schemeClr>
                </a:solidFill>
                <a:latin typeface="Calibri"/>
                <a:ea typeface="Calibri"/>
                <a:cs typeface="Calibri"/>
                <a:sym typeface="Calibri"/>
              </a:rPr>
              <a:t>Presented by : Anirbaan Ghatak, C026.</a:t>
            </a:r>
            <a:endParaRPr sz="2400" b="0" i="0" u="none" strike="noStrike" cap="none" dirty="0">
              <a:solidFill>
                <a:schemeClr val="tx1">
                  <a:lumMod val="85000"/>
                  <a:lumOff val="15000"/>
                </a:schemeClr>
              </a:solidFill>
              <a:latin typeface="Calibri"/>
              <a:ea typeface="Calibri"/>
              <a:cs typeface="Calibri"/>
              <a:sym typeface="Calibri"/>
            </a:endParaRPr>
          </a:p>
          <a:p>
            <a:pPr marL="0" lvl="0" indent="0" algn="just" rtl="0">
              <a:spcBef>
                <a:spcPts val="480"/>
              </a:spcBef>
              <a:spcAft>
                <a:spcPts val="0"/>
              </a:spcAft>
              <a:buNone/>
            </a:pPr>
            <a:r>
              <a:rPr lang="en-IN" dirty="0">
                <a:solidFill>
                  <a:schemeClr val="tx1">
                    <a:lumMod val="85000"/>
                    <a:lumOff val="15000"/>
                  </a:schemeClr>
                </a:solidFill>
              </a:rPr>
              <a:t>Organization Name  : E-</a:t>
            </a:r>
            <a:r>
              <a:rPr lang="en-IN" dirty="0" err="1">
                <a:solidFill>
                  <a:schemeClr val="tx1">
                    <a:lumMod val="85000"/>
                    <a:lumOff val="15000"/>
                  </a:schemeClr>
                </a:solidFill>
              </a:rPr>
              <a:t>RevBay</a:t>
            </a:r>
            <a:r>
              <a:rPr lang="en-IN" dirty="0">
                <a:solidFill>
                  <a:schemeClr val="tx1">
                    <a:lumMod val="85000"/>
                    <a:lumOff val="15000"/>
                  </a:schemeClr>
                </a:solidFill>
              </a:rPr>
              <a:t> </a:t>
            </a:r>
            <a:r>
              <a:rPr lang="en-IN" dirty="0" err="1">
                <a:solidFill>
                  <a:schemeClr val="tx1">
                    <a:lumMod val="85000"/>
                    <a:lumOff val="15000"/>
                  </a:schemeClr>
                </a:solidFill>
              </a:rPr>
              <a:t>Pvt.</a:t>
            </a:r>
            <a:r>
              <a:rPr lang="en-IN" dirty="0">
                <a:solidFill>
                  <a:schemeClr val="tx1">
                    <a:lumMod val="85000"/>
                    <a:lumOff val="15000"/>
                  </a:schemeClr>
                </a:solidFill>
              </a:rPr>
              <a:t> Ltd.</a:t>
            </a:r>
            <a:endParaRPr dirty="0">
              <a:solidFill>
                <a:schemeClr val="tx1">
                  <a:lumMod val="85000"/>
                  <a:lumOff val="15000"/>
                </a:schemeClr>
              </a:solidFill>
            </a:endParaRPr>
          </a:p>
          <a:p>
            <a:pPr marL="0" lvl="0" indent="0" algn="just" rtl="0">
              <a:spcBef>
                <a:spcPts val="480"/>
              </a:spcBef>
              <a:spcAft>
                <a:spcPts val="0"/>
              </a:spcAft>
              <a:buNone/>
            </a:pPr>
            <a:r>
              <a:rPr lang="en-IN" dirty="0">
                <a:solidFill>
                  <a:schemeClr val="tx1">
                    <a:lumMod val="85000"/>
                    <a:lumOff val="15000"/>
                  </a:schemeClr>
                </a:solidFill>
              </a:rPr>
              <a:t>Industry Mentor : Mohit Vora</a:t>
            </a:r>
            <a:endParaRPr dirty="0">
              <a:solidFill>
                <a:schemeClr val="tx1">
                  <a:lumMod val="85000"/>
                  <a:lumOff val="15000"/>
                </a:schemeClr>
              </a:solidFill>
            </a:endParaRPr>
          </a:p>
          <a:p>
            <a:pPr marL="0" lvl="0" indent="0" algn="just" rtl="0">
              <a:spcBef>
                <a:spcPts val="480"/>
              </a:spcBef>
              <a:spcAft>
                <a:spcPts val="0"/>
              </a:spcAft>
              <a:buNone/>
            </a:pPr>
            <a:r>
              <a:rPr lang="en-IN" dirty="0">
                <a:solidFill>
                  <a:schemeClr val="tx1">
                    <a:lumMod val="85000"/>
                    <a:lumOff val="15000"/>
                  </a:schemeClr>
                </a:solidFill>
              </a:rPr>
              <a:t>Faculty Mentor : Supriya Agrawal</a:t>
            </a:r>
          </a:p>
          <a:p>
            <a:pPr marL="0" lvl="0" indent="0" algn="just" rtl="0">
              <a:spcBef>
                <a:spcPts val="480"/>
              </a:spcBef>
              <a:spcAft>
                <a:spcPts val="0"/>
              </a:spcAft>
              <a:buNone/>
            </a:pPr>
            <a:endParaRPr sz="100" dirty="0">
              <a:solidFill>
                <a:schemeClr val="tx1">
                  <a:lumMod val="85000"/>
                  <a:lumOff val="15000"/>
                </a:schemeClr>
              </a:solidFill>
            </a:endParaRPr>
          </a:p>
          <a:p>
            <a:pPr marL="342900" marR="0" lvl="0" indent="-342900" algn="just" rtl="0">
              <a:lnSpc>
                <a:spcPct val="100000"/>
              </a:lnSpc>
              <a:spcBef>
                <a:spcPts val="0"/>
              </a:spcBef>
              <a:spcAft>
                <a:spcPts val="0"/>
              </a:spcAft>
              <a:buClr>
                <a:srgbClr val="888888"/>
              </a:buClr>
              <a:buSzPts val="2400"/>
              <a:buNone/>
            </a:pPr>
            <a:r>
              <a:rPr lang="en-IN" sz="2400" b="0" i="0" u="none" strike="noStrike" cap="none" dirty="0">
                <a:solidFill>
                  <a:schemeClr val="tx1">
                    <a:lumMod val="85000"/>
                    <a:lumOff val="15000"/>
                  </a:schemeClr>
                </a:solidFill>
                <a:latin typeface="Calibri"/>
                <a:ea typeface="Calibri"/>
                <a:cs typeface="Calibri"/>
                <a:sym typeface="Calibri"/>
              </a:rPr>
              <a:t>Under the guidance of : </a:t>
            </a:r>
            <a:r>
              <a:rPr lang="en-IN" dirty="0">
                <a:solidFill>
                  <a:schemeClr val="tx1">
                    <a:lumMod val="85000"/>
                    <a:lumOff val="15000"/>
                  </a:schemeClr>
                </a:solidFill>
              </a:rPr>
              <a:t>My Caffeine Addiction</a:t>
            </a:r>
            <a:endParaRPr sz="2400" b="0" i="0" u="none" strike="noStrike" cap="none" dirty="0">
              <a:solidFill>
                <a:schemeClr val="tx1">
                  <a:lumMod val="85000"/>
                  <a:lumOff val="15000"/>
                </a:schemeClr>
              </a:solidFill>
              <a:latin typeface="Calibri"/>
              <a:ea typeface="Calibri"/>
              <a:cs typeface="Calibri"/>
              <a:sym typeface="Calibri"/>
            </a:endParaRPr>
          </a:p>
        </p:txBody>
      </p:sp>
      <p:sp>
        <p:nvSpPr>
          <p:cNvPr id="90" name="Google Shape;90;gb992af5822_0_0"/>
          <p:cNvSpPr txBox="1">
            <a:spLocks noGrp="1"/>
          </p:cNvSpPr>
          <p:nvPr>
            <p:ph type="ftr" idx="11"/>
          </p:nvPr>
        </p:nvSpPr>
        <p:spPr>
          <a:xfrm>
            <a:off x="-3338247" y="6365146"/>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dirty="0">
                <a:solidFill>
                  <a:srgbClr val="888888"/>
                </a:solidFill>
                <a:latin typeface="Calibri"/>
                <a:ea typeface="Calibri"/>
                <a:cs typeface="Calibri"/>
                <a:sym typeface="Calibri"/>
              </a:rPr>
              <a:t>Computer Engineering Dept. MPSTME, Mumbai Campus </a:t>
            </a:r>
            <a:endParaRPr sz="1050" b="0" i="0" u="none" strike="noStrike" cap="none" dirty="0">
              <a:solidFill>
                <a:srgbClr val="888888"/>
              </a:solidFill>
              <a:latin typeface="Calibri"/>
              <a:ea typeface="Calibri"/>
              <a:cs typeface="Calibri"/>
              <a:sym typeface="Calibri"/>
            </a:endParaRPr>
          </a:p>
        </p:txBody>
      </p:sp>
      <p:sp>
        <p:nvSpPr>
          <p:cNvPr id="91" name="Google Shape;91;gb992af5822_0_0"/>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
        <p:nvSpPr>
          <p:cNvPr id="92" name="Google Shape;92;gb992af5822_0_0"/>
          <p:cNvSpPr txBox="1">
            <a:spLocks noGrp="1"/>
          </p:cNvSpPr>
          <p:nvPr>
            <p:ph type="dt" idx="10"/>
          </p:nvPr>
        </p:nvSpPr>
        <p:spPr>
          <a:xfrm>
            <a:off x="539955" y="6475172"/>
            <a:ext cx="985101" cy="2550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6</a:t>
            </a:r>
            <a:r>
              <a:rPr lang="en-US" sz="1100" baseline="30000" dirty="0"/>
              <a:t>th </a:t>
            </a:r>
            <a:r>
              <a:rPr lang="en-US" sz="1100" dirty="0"/>
              <a:t>May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BD8-527A-A379-7865-394F8084BC48}"/>
              </a:ext>
            </a:extLst>
          </p:cNvPr>
          <p:cNvSpPr>
            <a:spLocks noGrp="1"/>
          </p:cNvSpPr>
          <p:nvPr>
            <p:ph type="title"/>
          </p:nvPr>
        </p:nvSpPr>
        <p:spPr/>
        <p:txBody>
          <a:bodyPr/>
          <a:lstStyle/>
          <a:p>
            <a:r>
              <a:rPr lang="en-US" dirty="0"/>
              <a:t>Credit Analysis Report</a:t>
            </a:r>
            <a:endParaRPr lang="en-IN" dirty="0"/>
          </a:p>
        </p:txBody>
      </p:sp>
      <p:pic>
        <p:nvPicPr>
          <p:cNvPr id="25" name="Picture 24">
            <a:extLst>
              <a:ext uri="{FF2B5EF4-FFF2-40B4-BE49-F238E27FC236}">
                <a16:creationId xmlns:a16="http://schemas.microsoft.com/office/drawing/2014/main" id="{17CD795C-EF40-09A5-DD33-971761EF528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19493" y="2569838"/>
            <a:ext cx="8367307" cy="2992762"/>
          </a:xfrm>
          <a:prstGeom prst="rect">
            <a:avLst/>
          </a:prstGeom>
        </p:spPr>
      </p:pic>
      <p:sp>
        <p:nvSpPr>
          <p:cNvPr id="4" name="Slide Number Placeholder 3">
            <a:extLst>
              <a:ext uri="{FF2B5EF4-FFF2-40B4-BE49-F238E27FC236}">
                <a16:creationId xmlns:a16="http://schemas.microsoft.com/office/drawing/2014/main" id="{0772C75B-A6F0-EB84-A611-9C022C406D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
        <p:nvSpPr>
          <p:cNvPr id="27" name="Rectangle 26">
            <a:extLst>
              <a:ext uri="{FF2B5EF4-FFF2-40B4-BE49-F238E27FC236}">
                <a16:creationId xmlns:a16="http://schemas.microsoft.com/office/drawing/2014/main" id="{271712BB-3B2B-0730-1805-81CFE450466F}"/>
              </a:ext>
            </a:extLst>
          </p:cNvPr>
          <p:cNvSpPr/>
          <p:nvPr/>
        </p:nvSpPr>
        <p:spPr>
          <a:xfrm>
            <a:off x="182880" y="2113280"/>
            <a:ext cx="8808720" cy="4087546"/>
          </a:xfrm>
          <a:prstGeom prst="rect">
            <a:avLst/>
          </a:prstGeom>
          <a:solidFill>
            <a:schemeClr val="bg1">
              <a:alpha val="7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q"/>
            </a:pPr>
            <a:r>
              <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Credit Analysis Report: document that summarizes the person's financials and recommends ways to increase their funding</a:t>
            </a:r>
          </a:p>
          <a:p>
            <a:pPr marL="342900" indent="-342900">
              <a:lnSpc>
                <a:spcPct val="150000"/>
              </a:lnSpc>
              <a:buFont typeface="Wingdings" panose="05000000000000000000" pitchFamily="2" charset="2"/>
              <a:buChar char="q"/>
            </a:pPr>
            <a:r>
              <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Read the Equifax </a:t>
            </a:r>
            <a:r>
              <a:rPr lang="en-US"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using PyPdf2 </a:t>
            </a:r>
            <a:r>
              <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Module available in Python.</a:t>
            </a:r>
          </a:p>
          <a:p>
            <a:pPr marL="342900" indent="-342900">
              <a:lnSpc>
                <a:spcPct val="150000"/>
              </a:lnSpc>
              <a:buFont typeface="Wingdings" panose="05000000000000000000" pitchFamily="2" charset="2"/>
              <a:buChar char="q"/>
            </a:pPr>
            <a:r>
              <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Assisted in the CSS part of the Main CAR report webpage.</a:t>
            </a:r>
          </a:p>
          <a:p>
            <a:pPr marL="342900" indent="-342900">
              <a:lnSpc>
                <a:spcPct val="150000"/>
              </a:lnSpc>
              <a:buFont typeface="Wingdings" panose="05000000000000000000" pitchFamily="2" charset="2"/>
              <a:buChar char="q"/>
            </a:pPr>
            <a:r>
              <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Using HTML, CSS and JavaScript developed the Login page.</a:t>
            </a:r>
          </a:p>
          <a:p>
            <a:pPr marL="342900" indent="-342900">
              <a:lnSpc>
                <a:spcPct val="150000"/>
              </a:lnSpc>
              <a:buFont typeface="Wingdings" panose="05000000000000000000" pitchFamily="2" charset="2"/>
              <a:buChar char="q"/>
            </a:pPr>
            <a:r>
              <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Connected the Login Page with Firebase Authentication for seamless and serverless Authentication.</a:t>
            </a:r>
          </a:p>
        </p:txBody>
      </p:sp>
    </p:spTree>
    <p:extLst>
      <p:ext uri="{BB962C8B-B14F-4D97-AF65-F5344CB8AC3E}">
        <p14:creationId xmlns:p14="http://schemas.microsoft.com/office/powerpoint/2010/main" val="67597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7B0B59-2ABB-9523-6396-47C42145E4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pic>
        <p:nvPicPr>
          <p:cNvPr id="6" name="Picture 5">
            <a:extLst>
              <a:ext uri="{FF2B5EF4-FFF2-40B4-BE49-F238E27FC236}">
                <a16:creationId xmlns:a16="http://schemas.microsoft.com/office/drawing/2014/main" id="{9B8A60FB-A663-A194-FD96-C98589A97577}"/>
              </a:ext>
            </a:extLst>
          </p:cNvPr>
          <p:cNvPicPr>
            <a:picLocks noChangeAspect="1"/>
          </p:cNvPicPr>
          <p:nvPr/>
        </p:nvPicPr>
        <p:blipFill rotWithShape="1">
          <a:blip r:embed="rId2">
            <a:clrChange>
              <a:clrFrom>
                <a:srgbClr val="FFFFFF"/>
              </a:clrFrom>
              <a:clrTo>
                <a:srgbClr val="FFFFFF">
                  <a:alpha val="0"/>
                </a:srgbClr>
              </a:clrTo>
            </a:clrChange>
          </a:blip>
          <a:srcRect l="11810" t="22767" r="10303"/>
          <a:stretch/>
        </p:blipFill>
        <p:spPr>
          <a:xfrm>
            <a:off x="1069656" y="2158833"/>
            <a:ext cx="1574800" cy="1610360"/>
          </a:xfrm>
          <a:prstGeom prst="rect">
            <a:avLst/>
          </a:prstGeom>
          <a:solidFill>
            <a:schemeClr val="bg1"/>
          </a:solidFill>
        </p:spPr>
      </p:pic>
      <p:sp>
        <p:nvSpPr>
          <p:cNvPr id="7" name="Rectangle 6">
            <a:extLst>
              <a:ext uri="{FF2B5EF4-FFF2-40B4-BE49-F238E27FC236}">
                <a16:creationId xmlns:a16="http://schemas.microsoft.com/office/drawing/2014/main" id="{0C7DFF68-8293-D7C3-70CE-1C08F31C4013}"/>
              </a:ext>
            </a:extLst>
          </p:cNvPr>
          <p:cNvSpPr/>
          <p:nvPr/>
        </p:nvSpPr>
        <p:spPr>
          <a:xfrm>
            <a:off x="0" y="1603523"/>
            <a:ext cx="5963920" cy="2967189"/>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2400" dirty="0">
                <a:solidFill>
                  <a:schemeClr val="tx1">
                    <a:lumMod val="85000"/>
                    <a:lumOff val="15000"/>
                  </a:schemeClr>
                </a:solidFill>
              </a:rPr>
              <a:t>Deployment of the Website Created for CAR reports in Azure Web Apps Service.</a:t>
            </a:r>
          </a:p>
          <a:p>
            <a:pPr marL="285750" indent="-285750">
              <a:buFont typeface="Wingdings" panose="05000000000000000000" pitchFamily="2" charset="2"/>
              <a:buChar char="q"/>
            </a:pPr>
            <a:r>
              <a:rPr lang="en-US" sz="2400" dirty="0">
                <a:solidFill>
                  <a:schemeClr val="tx1">
                    <a:lumMod val="85000"/>
                    <a:lumOff val="15000"/>
                  </a:schemeClr>
                </a:solidFill>
              </a:rPr>
              <a:t>Azure Web Service is a cloud-based platform that allows developers to deploy, manage, and scale web applications and services with ease</a:t>
            </a:r>
            <a:endParaRPr lang="en-IN" sz="2400" dirty="0">
              <a:solidFill>
                <a:schemeClr val="tx1">
                  <a:lumMod val="85000"/>
                  <a:lumOff val="15000"/>
                </a:schemeClr>
              </a:solidFill>
            </a:endParaRPr>
          </a:p>
          <a:p>
            <a:pPr algn="ctr"/>
            <a:endParaRPr lang="en-IN" sz="2400" dirty="0">
              <a:solidFill>
                <a:schemeClr val="tx1">
                  <a:lumMod val="85000"/>
                  <a:lumOff val="15000"/>
                </a:schemeClr>
              </a:solidFill>
            </a:endParaRPr>
          </a:p>
        </p:txBody>
      </p:sp>
      <p:pic>
        <p:nvPicPr>
          <p:cNvPr id="9" name="Picture 8">
            <a:extLst>
              <a:ext uri="{FF2B5EF4-FFF2-40B4-BE49-F238E27FC236}">
                <a16:creationId xmlns:a16="http://schemas.microsoft.com/office/drawing/2014/main" id="{0B30CB22-24B6-561D-EBAC-4E2C18AD8585}"/>
              </a:ext>
            </a:extLst>
          </p:cNvPr>
          <p:cNvPicPr>
            <a:picLocks noChangeAspect="1"/>
          </p:cNvPicPr>
          <p:nvPr/>
        </p:nvPicPr>
        <p:blipFill rotWithShape="1">
          <a:blip r:embed="rId3">
            <a:extLst>
              <a:ext uri="{28A0092B-C50C-407E-A947-70E740481C1C}">
                <a14:useLocalDpi xmlns:a14="http://schemas.microsoft.com/office/drawing/2010/main" val="0"/>
              </a:ext>
            </a:extLst>
          </a:blip>
          <a:srcRect t="30386"/>
          <a:stretch/>
        </p:blipFill>
        <p:spPr bwMode="auto">
          <a:xfrm>
            <a:off x="472120" y="4820117"/>
            <a:ext cx="4584383" cy="1486586"/>
          </a:xfrm>
          <a:prstGeom prst="rect">
            <a:avLst/>
          </a:prstGeom>
          <a:noFill/>
          <a:ln>
            <a:noFill/>
          </a:ln>
          <a:extLst>
            <a:ext uri="{53640926-AAD7-44D8-BBD7-CCE9431645EC}">
              <a14:shadowObscured xmlns:a14="http://schemas.microsoft.com/office/drawing/2010/main"/>
            </a:ext>
          </a:extLst>
        </p:spPr>
      </p:pic>
      <p:grpSp>
        <p:nvGrpSpPr>
          <p:cNvPr id="13" name="Group 12">
            <a:extLst>
              <a:ext uri="{FF2B5EF4-FFF2-40B4-BE49-F238E27FC236}">
                <a16:creationId xmlns:a16="http://schemas.microsoft.com/office/drawing/2014/main" id="{5D3FE6B2-77AB-BE2A-366F-423E581C850F}"/>
              </a:ext>
            </a:extLst>
          </p:cNvPr>
          <p:cNvGrpSpPr/>
          <p:nvPr/>
        </p:nvGrpSpPr>
        <p:grpSpPr>
          <a:xfrm>
            <a:off x="556577" y="6193940"/>
            <a:ext cx="4175760" cy="362168"/>
            <a:chOff x="465137" y="4873457"/>
            <a:chExt cx="4175760" cy="362168"/>
          </a:xfrm>
        </p:grpSpPr>
        <p:sp>
          <p:nvSpPr>
            <p:cNvPr id="10" name="TextBox 9">
              <a:extLst>
                <a:ext uri="{FF2B5EF4-FFF2-40B4-BE49-F238E27FC236}">
                  <a16:creationId xmlns:a16="http://schemas.microsoft.com/office/drawing/2014/main" id="{F361E130-1BC2-26EF-A734-0D19EAFA17E7}"/>
                </a:ext>
              </a:extLst>
            </p:cNvPr>
            <p:cNvSpPr txBox="1"/>
            <p:nvPr/>
          </p:nvSpPr>
          <p:spPr>
            <a:xfrm>
              <a:off x="465137" y="4927848"/>
              <a:ext cx="4175760" cy="307777"/>
            </a:xfrm>
            <a:prstGeom prst="rect">
              <a:avLst/>
            </a:prstGeom>
            <a:noFill/>
          </p:spPr>
          <p:txBody>
            <a:bodyPr wrap="square" rtlCol="0">
              <a:spAutoFit/>
            </a:bodyPr>
            <a:lstStyle/>
            <a:p>
              <a:r>
                <a:rPr lang="en-US" dirty="0"/>
                <a:t>Time Taken for the Automated Process vs Manual</a:t>
              </a:r>
              <a:endParaRPr lang="en-IN" dirty="0"/>
            </a:p>
          </p:txBody>
        </p:sp>
        <p:cxnSp>
          <p:nvCxnSpPr>
            <p:cNvPr id="12" name="Straight Connector 11">
              <a:extLst>
                <a:ext uri="{FF2B5EF4-FFF2-40B4-BE49-F238E27FC236}">
                  <a16:creationId xmlns:a16="http://schemas.microsoft.com/office/drawing/2014/main" id="{C4FE9BA4-F6E9-A115-8C28-47777A882575}"/>
                </a:ext>
              </a:extLst>
            </p:cNvPr>
            <p:cNvCxnSpPr/>
            <p:nvPr/>
          </p:nvCxnSpPr>
          <p:spPr>
            <a:xfrm>
              <a:off x="575785" y="4873457"/>
              <a:ext cx="3954463" cy="0"/>
            </a:xfrm>
            <a:prstGeom prst="line">
              <a:avLst/>
            </a:prstGeom>
          </p:spPr>
          <p:style>
            <a:lnRef idx="1">
              <a:schemeClr val="dk1"/>
            </a:lnRef>
            <a:fillRef idx="0">
              <a:schemeClr val="dk1"/>
            </a:fillRef>
            <a:effectRef idx="0">
              <a:schemeClr val="dk1"/>
            </a:effectRef>
            <a:fontRef idx="minor">
              <a:schemeClr val="tx1"/>
            </a:fontRef>
          </p:style>
        </p:cxnSp>
      </p:grpSp>
      <p:pic>
        <p:nvPicPr>
          <p:cNvPr id="14" name="Picture 13">
            <a:extLst>
              <a:ext uri="{FF2B5EF4-FFF2-40B4-BE49-F238E27FC236}">
                <a16:creationId xmlns:a16="http://schemas.microsoft.com/office/drawing/2014/main" id="{44E8D558-73C8-850D-99B1-0FB1C62762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16600" y="1920240"/>
            <a:ext cx="2870200" cy="2110740"/>
          </a:xfrm>
          <a:prstGeom prst="rect">
            <a:avLst/>
          </a:prstGeom>
          <a:noFill/>
          <a:ln>
            <a:noFill/>
          </a:ln>
        </p:spPr>
      </p:pic>
      <p:pic>
        <p:nvPicPr>
          <p:cNvPr id="15" name="Picture 14">
            <a:extLst>
              <a:ext uri="{FF2B5EF4-FFF2-40B4-BE49-F238E27FC236}">
                <a16:creationId xmlns:a16="http://schemas.microsoft.com/office/drawing/2014/main" id="{0C3CEA76-C8DD-8F51-9EEC-55BE97F0268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2759" y="4703496"/>
            <a:ext cx="3208020" cy="2035175"/>
          </a:xfrm>
          <a:prstGeom prst="rect">
            <a:avLst/>
          </a:prstGeom>
          <a:noFill/>
          <a:ln>
            <a:noFill/>
          </a:ln>
        </p:spPr>
      </p:pic>
    </p:spTree>
    <p:extLst>
      <p:ext uri="{BB962C8B-B14F-4D97-AF65-F5344CB8AC3E}">
        <p14:creationId xmlns:p14="http://schemas.microsoft.com/office/powerpoint/2010/main" val="380057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A930-4FDA-2AA1-086E-080FDBCBCA3D}"/>
              </a:ext>
            </a:extLst>
          </p:cNvPr>
          <p:cNvSpPr>
            <a:spLocks noGrp="1"/>
          </p:cNvSpPr>
          <p:nvPr>
            <p:ph type="title"/>
          </p:nvPr>
        </p:nvSpPr>
        <p:spPr>
          <a:xfrm>
            <a:off x="5332512" y="5806808"/>
            <a:ext cx="3354288" cy="566738"/>
          </a:xfrm>
        </p:spPr>
        <p:txBody>
          <a:bodyPr>
            <a:normAutofit/>
          </a:bodyPr>
          <a:lstStyle/>
          <a:p>
            <a:r>
              <a:rPr lang="en-US" sz="2400" dirty="0"/>
              <a:t>The CAR Website</a:t>
            </a:r>
            <a:endParaRPr lang="en-IN" sz="2400" dirty="0"/>
          </a:p>
        </p:txBody>
      </p:sp>
      <p:sp>
        <p:nvSpPr>
          <p:cNvPr id="5" name="Slide Number Placeholder 4">
            <a:extLst>
              <a:ext uri="{FF2B5EF4-FFF2-40B4-BE49-F238E27FC236}">
                <a16:creationId xmlns:a16="http://schemas.microsoft.com/office/drawing/2014/main" id="{D165610F-14DB-BF60-6FA0-C374F6D74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pic>
        <p:nvPicPr>
          <p:cNvPr id="7" name="Picture 6">
            <a:extLst>
              <a:ext uri="{FF2B5EF4-FFF2-40B4-BE49-F238E27FC236}">
                <a16:creationId xmlns:a16="http://schemas.microsoft.com/office/drawing/2014/main" id="{477F25D1-4A22-65E8-0D21-7774F2038667}"/>
              </a:ext>
            </a:extLst>
          </p:cNvPr>
          <p:cNvPicPr>
            <a:picLocks noChangeAspect="1"/>
          </p:cNvPicPr>
          <p:nvPr/>
        </p:nvPicPr>
        <p:blipFill>
          <a:blip r:embed="rId2"/>
          <a:stretch>
            <a:fillRect/>
          </a:stretch>
        </p:blipFill>
        <p:spPr>
          <a:xfrm>
            <a:off x="417137" y="1507040"/>
            <a:ext cx="4803615" cy="1921960"/>
          </a:xfrm>
          <a:prstGeom prst="rect">
            <a:avLst/>
          </a:prstGeom>
          <a:ln>
            <a:solidFill>
              <a:schemeClr val="tx1"/>
            </a:solidFill>
          </a:ln>
        </p:spPr>
      </p:pic>
      <p:pic>
        <p:nvPicPr>
          <p:cNvPr id="8" name="Picture 7">
            <a:extLst>
              <a:ext uri="{FF2B5EF4-FFF2-40B4-BE49-F238E27FC236}">
                <a16:creationId xmlns:a16="http://schemas.microsoft.com/office/drawing/2014/main" id="{AFE0CA12-FC60-04B0-0959-C674A282908D}"/>
              </a:ext>
            </a:extLst>
          </p:cNvPr>
          <p:cNvPicPr>
            <a:picLocks noChangeAspect="1"/>
          </p:cNvPicPr>
          <p:nvPr/>
        </p:nvPicPr>
        <p:blipFill>
          <a:blip r:embed="rId3"/>
          <a:stretch>
            <a:fillRect/>
          </a:stretch>
        </p:blipFill>
        <p:spPr>
          <a:xfrm>
            <a:off x="4758431" y="2740923"/>
            <a:ext cx="4222432" cy="2144505"/>
          </a:xfrm>
          <a:prstGeom prst="rect">
            <a:avLst/>
          </a:prstGeom>
          <a:ln>
            <a:solidFill>
              <a:schemeClr val="tx1"/>
            </a:solidFill>
          </a:ln>
        </p:spPr>
      </p:pic>
      <p:pic>
        <p:nvPicPr>
          <p:cNvPr id="9" name="Picture 8">
            <a:extLst>
              <a:ext uri="{FF2B5EF4-FFF2-40B4-BE49-F238E27FC236}">
                <a16:creationId xmlns:a16="http://schemas.microsoft.com/office/drawing/2014/main" id="{2DDDA93F-170A-7606-CEA2-9A72A1B7D964}"/>
              </a:ext>
            </a:extLst>
          </p:cNvPr>
          <p:cNvPicPr>
            <a:picLocks noChangeAspect="1"/>
          </p:cNvPicPr>
          <p:nvPr/>
        </p:nvPicPr>
        <p:blipFill>
          <a:blip r:embed="rId4"/>
          <a:stretch>
            <a:fillRect/>
          </a:stretch>
        </p:blipFill>
        <p:spPr>
          <a:xfrm>
            <a:off x="473970" y="3949438"/>
            <a:ext cx="4463790" cy="1921960"/>
          </a:xfrm>
          <a:prstGeom prst="rect">
            <a:avLst/>
          </a:prstGeom>
          <a:ln>
            <a:solidFill>
              <a:schemeClr val="tx1"/>
            </a:solidFill>
          </a:ln>
        </p:spPr>
      </p:pic>
    </p:spTree>
    <p:extLst>
      <p:ext uri="{BB962C8B-B14F-4D97-AF65-F5344CB8AC3E}">
        <p14:creationId xmlns:p14="http://schemas.microsoft.com/office/powerpoint/2010/main" val="173809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EE33-534E-8CCF-09A1-9F6FCCD9B827}"/>
              </a:ext>
            </a:extLst>
          </p:cNvPr>
          <p:cNvSpPr>
            <a:spLocks noGrp="1"/>
          </p:cNvSpPr>
          <p:nvPr>
            <p:ph type="title"/>
          </p:nvPr>
        </p:nvSpPr>
        <p:spPr/>
        <p:txBody>
          <a:bodyPr>
            <a:normAutofit/>
          </a:bodyPr>
          <a:lstStyle/>
          <a:p>
            <a:r>
              <a:rPr lang="en-US" dirty="0"/>
              <a:t>Robotic Process Automation </a:t>
            </a:r>
            <a:r>
              <a:rPr lang="en-US" baseline="-25000" dirty="0"/>
              <a:t>(RPA)</a:t>
            </a:r>
            <a:endParaRPr lang="en-IN" dirty="0"/>
          </a:p>
        </p:txBody>
      </p:sp>
      <p:sp>
        <p:nvSpPr>
          <p:cNvPr id="3" name="Text Placeholder 2">
            <a:extLst>
              <a:ext uri="{FF2B5EF4-FFF2-40B4-BE49-F238E27FC236}">
                <a16:creationId xmlns:a16="http://schemas.microsoft.com/office/drawing/2014/main" id="{19BE6D97-D698-8B68-5A55-790FA5F2E4FC}"/>
              </a:ext>
            </a:extLst>
          </p:cNvPr>
          <p:cNvSpPr>
            <a:spLocks noGrp="1"/>
          </p:cNvSpPr>
          <p:nvPr>
            <p:ph type="body" idx="1"/>
          </p:nvPr>
        </p:nvSpPr>
        <p:spPr/>
        <p:txBody>
          <a:bodyPr/>
          <a:lstStyle/>
          <a:p>
            <a:r>
              <a:rPr lang="en-US" dirty="0"/>
              <a:t>RPA: Technology that automates repetitive tasks using software robots</a:t>
            </a:r>
          </a:p>
          <a:p>
            <a:r>
              <a:rPr lang="en-US" dirty="0"/>
              <a:t>Learned how to use Power Automate which cloud-based service that enables users to create automated workflows between apps and services.</a:t>
            </a:r>
          </a:p>
          <a:p>
            <a:r>
              <a:rPr lang="en-US" dirty="0"/>
              <a:t>Understood how API’s function which further enhanced the abilities and proficiency in utilizing them for various projects.</a:t>
            </a:r>
          </a:p>
          <a:p>
            <a:pPr marL="114300" indent="0">
              <a:buNone/>
            </a:pPr>
            <a:endParaRPr lang="en-US" dirty="0"/>
          </a:p>
        </p:txBody>
      </p:sp>
      <p:sp>
        <p:nvSpPr>
          <p:cNvPr id="4" name="Slide Number Placeholder 3">
            <a:extLst>
              <a:ext uri="{FF2B5EF4-FFF2-40B4-BE49-F238E27FC236}">
                <a16:creationId xmlns:a16="http://schemas.microsoft.com/office/drawing/2014/main" id="{B82473AE-B63F-6A43-B66D-978DA17E8F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spTree>
    <p:extLst>
      <p:ext uri="{BB962C8B-B14F-4D97-AF65-F5344CB8AC3E}">
        <p14:creationId xmlns:p14="http://schemas.microsoft.com/office/powerpoint/2010/main" val="180042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248F-62EB-7504-560D-6DFB2F3B9E39}"/>
              </a:ext>
            </a:extLst>
          </p:cNvPr>
          <p:cNvSpPr>
            <a:spLocks noGrp="1"/>
          </p:cNvSpPr>
          <p:nvPr>
            <p:ph type="title"/>
          </p:nvPr>
        </p:nvSpPr>
        <p:spPr/>
        <p:txBody>
          <a:bodyPr>
            <a:normAutofit/>
          </a:bodyPr>
          <a:lstStyle/>
          <a:p>
            <a:r>
              <a:rPr lang="en-US" dirty="0"/>
              <a:t>Data Verification</a:t>
            </a:r>
            <a:endParaRPr lang="en-IN" dirty="0"/>
          </a:p>
        </p:txBody>
      </p:sp>
      <p:pic>
        <p:nvPicPr>
          <p:cNvPr id="2050" name="Picture 2" descr="power-automate-logo-800-600 - PPM Works, Inc.">
            <a:extLst>
              <a:ext uri="{FF2B5EF4-FFF2-40B4-BE49-F238E27FC236}">
                <a16:creationId xmlns:a16="http://schemas.microsoft.com/office/drawing/2014/main" id="{656B62BF-2E5B-158D-FE6B-2B8E6B09F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59912">
            <a:off x="977012" y="2778091"/>
            <a:ext cx="3086168" cy="30861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are some alternatives to Azure Virtual Machines ...">
            <a:extLst>
              <a:ext uri="{FF2B5EF4-FFF2-40B4-BE49-F238E27FC236}">
                <a16:creationId xmlns:a16="http://schemas.microsoft.com/office/drawing/2014/main" id="{4B98738C-B5B7-5867-40BF-18B373DE4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380" y="2379395"/>
            <a:ext cx="2446020" cy="2446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77867510-9757-D4D7-CF71-19AA7892F0B4}"/>
              </a:ext>
            </a:extLst>
          </p:cNvPr>
          <p:cNvSpPr>
            <a:spLocks noGrp="1"/>
          </p:cNvSpPr>
          <p:nvPr>
            <p:ph type="body" idx="1"/>
          </p:nvPr>
        </p:nvSpPr>
        <p:spPr>
          <a:solidFill>
            <a:schemeClr val="bg1">
              <a:alpha val="75000"/>
            </a:schemeClr>
          </a:solidFill>
        </p:spPr>
        <p:txBody>
          <a:bodyPr>
            <a:normAutofit fontScale="92500" lnSpcReduction="10000"/>
          </a:bodyPr>
          <a:lstStyle/>
          <a:p>
            <a:r>
              <a:rPr lang="en-US" dirty="0"/>
              <a:t>Utilizing the skills gained from a previous project, I contributed to the development of the Power Automate Flow for mobile no. verification.</a:t>
            </a:r>
          </a:p>
          <a:p>
            <a:r>
              <a:rPr lang="en-US" dirty="0"/>
              <a:t>An attempt was made to scale the Power Automate Flow by running it on Azure Virtual Desktop and Virtual Machine. However, it was observed that these methods were slower than running the Flow on a local PC</a:t>
            </a:r>
          </a:p>
          <a:p>
            <a:r>
              <a:rPr lang="en-US" dirty="0"/>
              <a:t>In an effort to improve efficiency, a transition was made from Power Automate to a Python code with the aid of the </a:t>
            </a:r>
            <a:r>
              <a:rPr lang="en-US" dirty="0" err="1"/>
              <a:t>PyAutoGUI</a:t>
            </a:r>
            <a:r>
              <a:rPr lang="en-US" dirty="0"/>
              <a:t> module, which is similar to Power Automate. The Python code was attempted to be executed on an Azure Virtual Machine, but it was observed to be slower than running it on a locally available PC.</a:t>
            </a:r>
          </a:p>
          <a:p>
            <a:endParaRPr lang="en-IN" dirty="0"/>
          </a:p>
        </p:txBody>
      </p:sp>
      <p:sp>
        <p:nvSpPr>
          <p:cNvPr id="4" name="Slide Number Placeholder 3">
            <a:extLst>
              <a:ext uri="{FF2B5EF4-FFF2-40B4-BE49-F238E27FC236}">
                <a16:creationId xmlns:a16="http://schemas.microsoft.com/office/drawing/2014/main" id="{914381FF-75C1-EA3A-E3DC-6DB1CE93CE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Tree>
    <p:extLst>
      <p:ext uri="{BB962C8B-B14F-4D97-AF65-F5344CB8AC3E}">
        <p14:creationId xmlns:p14="http://schemas.microsoft.com/office/powerpoint/2010/main" val="136474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68D2-503B-5DEA-932B-BAE6FF604FBA}"/>
              </a:ext>
            </a:extLst>
          </p:cNvPr>
          <p:cNvSpPr>
            <a:spLocks noGrp="1"/>
          </p:cNvSpPr>
          <p:nvPr>
            <p:ph type="title"/>
          </p:nvPr>
        </p:nvSpPr>
        <p:spPr>
          <a:xfrm>
            <a:off x="0" y="1900973"/>
            <a:ext cx="4469321" cy="318827"/>
          </a:xfrm>
        </p:spPr>
        <p:txBody>
          <a:bodyPr>
            <a:noAutofit/>
          </a:bodyPr>
          <a:lstStyle/>
          <a:p>
            <a:r>
              <a:rPr lang="en-US" sz="2800" dirty="0"/>
              <a:t>Test My Credit Card</a:t>
            </a:r>
            <a:endParaRPr lang="en-IN" sz="2800" dirty="0"/>
          </a:p>
        </p:txBody>
      </p:sp>
      <p:sp>
        <p:nvSpPr>
          <p:cNvPr id="3" name="Text Placeholder 2">
            <a:extLst>
              <a:ext uri="{FF2B5EF4-FFF2-40B4-BE49-F238E27FC236}">
                <a16:creationId xmlns:a16="http://schemas.microsoft.com/office/drawing/2014/main" id="{124C7E6D-1408-8DA9-0355-3083E5A8FCD4}"/>
              </a:ext>
            </a:extLst>
          </p:cNvPr>
          <p:cNvSpPr>
            <a:spLocks noGrp="1"/>
          </p:cNvSpPr>
          <p:nvPr>
            <p:ph type="body" idx="1"/>
          </p:nvPr>
        </p:nvSpPr>
        <p:spPr/>
        <p:txBody>
          <a:bodyPr>
            <a:normAutofit/>
          </a:bodyPr>
          <a:lstStyle/>
          <a:p>
            <a:r>
              <a:rPr lang="en-US" dirty="0"/>
              <a:t>To Gather data of all the available credit cards in present in the Indian market, web scraping was performed.</a:t>
            </a:r>
          </a:p>
          <a:p>
            <a:r>
              <a:rPr lang="en-US" dirty="0"/>
              <a:t>Python Module Selenium was used for this.</a:t>
            </a:r>
          </a:p>
          <a:p>
            <a:r>
              <a:rPr lang="en-US" dirty="0"/>
              <a:t>Then using Pandas the fetched data was converted into an excel for cleansing.</a:t>
            </a:r>
          </a:p>
          <a:p>
            <a:r>
              <a:rPr lang="en-US" dirty="0"/>
              <a:t>The Acquired data did have a lot of unnecessary information in it, which was cleaned manually and using Pandas.</a:t>
            </a:r>
          </a:p>
          <a:p>
            <a:r>
              <a:rPr lang="en-US" dirty="0"/>
              <a:t>An initial attempt to classify cards and recommend the best ones for a certain area using K-nearest neighbors was done but it did not yield the desired results.</a:t>
            </a:r>
          </a:p>
        </p:txBody>
      </p:sp>
      <p:sp>
        <p:nvSpPr>
          <p:cNvPr id="4" name="Slide Number Placeholder 3">
            <a:extLst>
              <a:ext uri="{FF2B5EF4-FFF2-40B4-BE49-F238E27FC236}">
                <a16:creationId xmlns:a16="http://schemas.microsoft.com/office/drawing/2014/main" id="{CF6F31CD-5D91-BAAC-5D34-667C7BB45E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pic>
        <p:nvPicPr>
          <p:cNvPr id="6" name="Picture 5">
            <a:extLst>
              <a:ext uri="{FF2B5EF4-FFF2-40B4-BE49-F238E27FC236}">
                <a16:creationId xmlns:a16="http://schemas.microsoft.com/office/drawing/2014/main" id="{E3FDA10C-2C58-6C78-EB77-68D4BFBD9D7F}"/>
              </a:ext>
            </a:extLst>
          </p:cNvPr>
          <p:cNvPicPr>
            <a:picLocks noChangeAspect="1"/>
          </p:cNvPicPr>
          <p:nvPr/>
        </p:nvPicPr>
        <p:blipFill rotWithShape="1">
          <a:blip r:embed="rId2"/>
          <a:srcRect l="19733" t="9041" r="17228" b="58322"/>
          <a:stretch/>
        </p:blipFill>
        <p:spPr>
          <a:xfrm>
            <a:off x="4935111" y="814713"/>
            <a:ext cx="3468110" cy="1405087"/>
          </a:xfrm>
          <a:prstGeom prst="rect">
            <a:avLst/>
          </a:prstGeom>
          <a:solidFill>
            <a:schemeClr val="bg1">
              <a:alpha val="26000"/>
            </a:schemeClr>
          </a:solidFill>
          <a:ln>
            <a:noFill/>
          </a:ln>
        </p:spPr>
      </p:pic>
    </p:spTree>
    <p:extLst>
      <p:ext uri="{BB962C8B-B14F-4D97-AF65-F5344CB8AC3E}">
        <p14:creationId xmlns:p14="http://schemas.microsoft.com/office/powerpoint/2010/main" val="204962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7998-C40B-2733-374C-B5E8A14FB527}"/>
              </a:ext>
            </a:extLst>
          </p:cNvPr>
          <p:cNvSpPr>
            <a:spLocks noGrp="1"/>
          </p:cNvSpPr>
          <p:nvPr>
            <p:ph type="title"/>
          </p:nvPr>
        </p:nvSpPr>
        <p:spPr/>
        <p:txBody>
          <a:bodyPr/>
          <a:lstStyle/>
          <a:p>
            <a:r>
              <a:rPr lang="en-US" dirty="0"/>
              <a:t>Car Pe Loan</a:t>
            </a:r>
            <a:endParaRPr lang="en-IN" dirty="0"/>
          </a:p>
        </p:txBody>
      </p:sp>
      <p:sp>
        <p:nvSpPr>
          <p:cNvPr id="3" name="Text Placeholder 2">
            <a:extLst>
              <a:ext uri="{FF2B5EF4-FFF2-40B4-BE49-F238E27FC236}">
                <a16:creationId xmlns:a16="http://schemas.microsoft.com/office/drawing/2014/main" id="{CD32A0A4-8E8F-B94F-610C-CAA1C7D2A580}"/>
              </a:ext>
            </a:extLst>
          </p:cNvPr>
          <p:cNvSpPr>
            <a:spLocks noGrp="1"/>
          </p:cNvSpPr>
          <p:nvPr>
            <p:ph type="body" idx="1"/>
          </p:nvPr>
        </p:nvSpPr>
        <p:spPr/>
        <p:txBody>
          <a:bodyPr/>
          <a:lstStyle/>
          <a:p>
            <a:r>
              <a:rPr lang="en-US" dirty="0"/>
              <a:t>Utilizing the skills acquired from then previous project web-scraping for the price range of used cars was a much easier process</a:t>
            </a:r>
          </a:p>
          <a:p>
            <a:r>
              <a:rPr lang="en-US" dirty="0"/>
              <a:t>Integrating the </a:t>
            </a:r>
            <a:r>
              <a:rPr lang="en-US" dirty="0" err="1"/>
              <a:t>ScoreMe</a:t>
            </a:r>
            <a:r>
              <a:rPr lang="en-US" dirty="0"/>
              <a:t> API which provides the </a:t>
            </a:r>
            <a:r>
              <a:rPr lang="en-US" dirty="0" err="1"/>
              <a:t>curcial</a:t>
            </a:r>
            <a:r>
              <a:rPr lang="en-US" dirty="0"/>
              <a:t> details of the solely using Registration Number into the Selenium code was the main challenge of Phase 1.</a:t>
            </a:r>
          </a:p>
          <a:p>
            <a:r>
              <a:rPr lang="en-US" dirty="0"/>
              <a:t>Using Pandas and other interesting python module the integration of the API with the code was done as a Part of Phase 1.</a:t>
            </a:r>
          </a:p>
          <a:p>
            <a:endParaRPr lang="en-IN" dirty="0"/>
          </a:p>
        </p:txBody>
      </p:sp>
      <p:sp>
        <p:nvSpPr>
          <p:cNvPr id="4" name="Slide Number Placeholder 3">
            <a:extLst>
              <a:ext uri="{FF2B5EF4-FFF2-40B4-BE49-F238E27FC236}">
                <a16:creationId xmlns:a16="http://schemas.microsoft.com/office/drawing/2014/main" id="{8A69FFA6-D541-E6B6-1D3D-976247C0E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Tree>
    <p:extLst>
      <p:ext uri="{BB962C8B-B14F-4D97-AF65-F5344CB8AC3E}">
        <p14:creationId xmlns:p14="http://schemas.microsoft.com/office/powerpoint/2010/main" val="324535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B753-D0C8-1C48-C609-65D1E05FE5E8}"/>
              </a:ext>
            </a:extLst>
          </p:cNvPr>
          <p:cNvSpPr>
            <a:spLocks noGrp="1"/>
          </p:cNvSpPr>
          <p:nvPr>
            <p:ph type="title"/>
          </p:nvPr>
        </p:nvSpPr>
        <p:spPr/>
        <p:txBody>
          <a:bodyPr>
            <a:normAutofit/>
          </a:bodyPr>
          <a:lstStyle/>
          <a:p>
            <a:r>
              <a:rPr lang="en-US" dirty="0"/>
              <a:t>MLB-TML	</a:t>
            </a:r>
            <a:endParaRPr lang="en-IN" dirty="0"/>
          </a:p>
        </p:txBody>
      </p:sp>
      <p:sp>
        <p:nvSpPr>
          <p:cNvPr id="3" name="Text Placeholder 2">
            <a:extLst>
              <a:ext uri="{FF2B5EF4-FFF2-40B4-BE49-F238E27FC236}">
                <a16:creationId xmlns:a16="http://schemas.microsoft.com/office/drawing/2014/main" id="{2B6FAE94-8C12-E8E6-0DED-9B2B5C6DDA2A}"/>
              </a:ext>
            </a:extLst>
          </p:cNvPr>
          <p:cNvSpPr>
            <a:spLocks noGrp="1"/>
          </p:cNvSpPr>
          <p:nvPr>
            <p:ph type="body" idx="1"/>
          </p:nvPr>
        </p:nvSpPr>
        <p:spPr/>
        <p:txBody>
          <a:bodyPr/>
          <a:lstStyle/>
          <a:p>
            <a:r>
              <a:rPr lang="en-US" dirty="0"/>
              <a:t>Customer financial details which is the heart of this was fetched form the companies database using MySQL , The database only stored the entire raw JSON of the customer.</a:t>
            </a:r>
          </a:p>
          <a:p>
            <a:r>
              <a:rPr lang="en-US" dirty="0"/>
              <a:t>A codebase was developed to fetch the JSON of certain customers using Python and then Using Pandas was converted into a Excel Sheet which was more organized.</a:t>
            </a:r>
          </a:p>
          <a:p>
            <a:r>
              <a:rPr lang="en-US" dirty="0"/>
              <a:t>A new report format was made, which will be sent to the customer with his financial details in it and the recommendations on how to improve their credit scores.</a:t>
            </a:r>
          </a:p>
        </p:txBody>
      </p:sp>
      <p:sp>
        <p:nvSpPr>
          <p:cNvPr id="4" name="Slide Number Placeholder 3">
            <a:extLst>
              <a:ext uri="{FF2B5EF4-FFF2-40B4-BE49-F238E27FC236}">
                <a16:creationId xmlns:a16="http://schemas.microsoft.com/office/drawing/2014/main" id="{7400F954-6EB8-CB28-3146-63FF4FAC7F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Tree>
    <p:extLst>
      <p:ext uri="{BB962C8B-B14F-4D97-AF65-F5344CB8AC3E}">
        <p14:creationId xmlns:p14="http://schemas.microsoft.com/office/powerpoint/2010/main" val="28015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E30262-4F02-1283-0F01-B8EC66F8AB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pic>
        <p:nvPicPr>
          <p:cNvPr id="8" name="Picture 7">
            <a:extLst>
              <a:ext uri="{FF2B5EF4-FFF2-40B4-BE49-F238E27FC236}">
                <a16:creationId xmlns:a16="http://schemas.microsoft.com/office/drawing/2014/main" id="{31FD9756-1278-227D-C25B-01D73DA3BA1A}"/>
              </a:ext>
            </a:extLst>
          </p:cNvPr>
          <p:cNvPicPr>
            <a:picLocks noChangeAspect="1"/>
          </p:cNvPicPr>
          <p:nvPr/>
        </p:nvPicPr>
        <p:blipFill>
          <a:blip r:embed="rId2"/>
          <a:stretch>
            <a:fillRect/>
          </a:stretch>
        </p:blipFill>
        <p:spPr>
          <a:xfrm>
            <a:off x="818225" y="1453515"/>
            <a:ext cx="3232303" cy="4600044"/>
          </a:xfrm>
          <a:prstGeom prst="rect">
            <a:avLst/>
          </a:prstGeom>
        </p:spPr>
      </p:pic>
      <p:sp>
        <p:nvSpPr>
          <p:cNvPr id="10" name="Title 9">
            <a:extLst>
              <a:ext uri="{FF2B5EF4-FFF2-40B4-BE49-F238E27FC236}">
                <a16:creationId xmlns:a16="http://schemas.microsoft.com/office/drawing/2014/main" id="{CA9DFF73-16DF-13A2-546C-7DBCE9658A1C}"/>
              </a:ext>
            </a:extLst>
          </p:cNvPr>
          <p:cNvSpPr>
            <a:spLocks noGrp="1"/>
          </p:cNvSpPr>
          <p:nvPr>
            <p:ph type="title"/>
          </p:nvPr>
        </p:nvSpPr>
        <p:spPr>
          <a:xfrm>
            <a:off x="2839375" y="5883696"/>
            <a:ext cx="5486400" cy="566738"/>
          </a:xfrm>
        </p:spPr>
        <p:txBody>
          <a:bodyPr/>
          <a:lstStyle/>
          <a:p>
            <a:r>
              <a:rPr lang="en-US" dirty="0"/>
              <a:t>The MLB-TML Report Format for Customer</a:t>
            </a:r>
            <a:endParaRPr lang="en-IN" dirty="0"/>
          </a:p>
        </p:txBody>
      </p:sp>
      <p:pic>
        <p:nvPicPr>
          <p:cNvPr id="12" name="Picture 11">
            <a:extLst>
              <a:ext uri="{FF2B5EF4-FFF2-40B4-BE49-F238E27FC236}">
                <a16:creationId xmlns:a16="http://schemas.microsoft.com/office/drawing/2014/main" id="{39E44F6E-BF1B-7192-86B3-7E98402515C3}"/>
              </a:ext>
            </a:extLst>
          </p:cNvPr>
          <p:cNvPicPr>
            <a:picLocks noChangeAspect="1"/>
          </p:cNvPicPr>
          <p:nvPr/>
        </p:nvPicPr>
        <p:blipFill>
          <a:blip r:embed="rId3"/>
          <a:stretch>
            <a:fillRect/>
          </a:stretch>
        </p:blipFill>
        <p:spPr>
          <a:xfrm>
            <a:off x="4371819" y="1458622"/>
            <a:ext cx="3248181" cy="4600043"/>
          </a:xfrm>
          <a:prstGeom prst="rect">
            <a:avLst/>
          </a:prstGeom>
        </p:spPr>
      </p:pic>
    </p:spTree>
    <p:extLst>
      <p:ext uri="{BB962C8B-B14F-4D97-AF65-F5344CB8AC3E}">
        <p14:creationId xmlns:p14="http://schemas.microsoft.com/office/powerpoint/2010/main" val="340374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4674-7B85-27B8-DD14-1A0A13FC03E4}"/>
              </a:ext>
            </a:extLst>
          </p:cNvPr>
          <p:cNvSpPr>
            <a:spLocks noGrp="1"/>
          </p:cNvSpPr>
          <p:nvPr>
            <p:ph type="title"/>
          </p:nvPr>
        </p:nvSpPr>
        <p:spPr/>
        <p:txBody>
          <a:bodyPr>
            <a:normAutofit/>
          </a:bodyPr>
          <a:lstStyle/>
          <a:p>
            <a:r>
              <a:rPr lang="en-US" dirty="0"/>
              <a:t>Equifax Excel Dashboard</a:t>
            </a:r>
            <a:endParaRPr lang="en-IN" dirty="0"/>
          </a:p>
        </p:txBody>
      </p:sp>
      <p:sp>
        <p:nvSpPr>
          <p:cNvPr id="3" name="Text Placeholder 2">
            <a:extLst>
              <a:ext uri="{FF2B5EF4-FFF2-40B4-BE49-F238E27FC236}">
                <a16:creationId xmlns:a16="http://schemas.microsoft.com/office/drawing/2014/main" id="{47ADDE9F-9BE9-8764-965E-DBE7CEAD0407}"/>
              </a:ext>
            </a:extLst>
          </p:cNvPr>
          <p:cNvSpPr>
            <a:spLocks noGrp="1"/>
          </p:cNvSpPr>
          <p:nvPr>
            <p:ph type="body" idx="1"/>
          </p:nvPr>
        </p:nvSpPr>
        <p:spPr/>
        <p:txBody>
          <a:bodyPr/>
          <a:lstStyle/>
          <a:p>
            <a:r>
              <a:rPr lang="en-US" dirty="0"/>
              <a:t>Equifax Excel Dashboard’s back-end is powered by the same codebase which powers the MLB-TML report.</a:t>
            </a:r>
          </a:p>
          <a:p>
            <a:r>
              <a:rPr lang="en-US" dirty="0"/>
              <a:t> This Dashboard is made for the Relationship manager to analyze the customers finances easily.</a:t>
            </a:r>
          </a:p>
          <a:p>
            <a:r>
              <a:rPr lang="en-US" dirty="0"/>
              <a:t>The Dashboard is made entirely in Microsoft’s Power BI which is a business analytics service that provides interactive visualizations and data insights to enable data-driven decision-making.</a:t>
            </a:r>
          </a:p>
        </p:txBody>
      </p:sp>
      <p:sp>
        <p:nvSpPr>
          <p:cNvPr id="4" name="Slide Number Placeholder 3">
            <a:extLst>
              <a:ext uri="{FF2B5EF4-FFF2-40B4-BE49-F238E27FC236}">
                <a16:creationId xmlns:a16="http://schemas.microsoft.com/office/drawing/2014/main" id="{95F00FC2-D7FC-3B4C-E853-E3E38CBC51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spTree>
    <p:extLst>
      <p:ext uri="{BB962C8B-B14F-4D97-AF65-F5344CB8AC3E}">
        <p14:creationId xmlns:p14="http://schemas.microsoft.com/office/powerpoint/2010/main" val="275692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IN"/>
              <a:t>Roadmap</a:t>
            </a:r>
            <a:endParaRPr/>
          </a:p>
        </p:txBody>
      </p:sp>
      <p:sp>
        <p:nvSpPr>
          <p:cNvPr id="99" name="Google Shape;99;p2"/>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endParaRPr dirty="0"/>
          </a:p>
          <a:p>
            <a:pPr marL="342900" lvl="0" indent="-342900" algn="l" rtl="0">
              <a:spcBef>
                <a:spcPts val="480"/>
              </a:spcBef>
              <a:spcAft>
                <a:spcPts val="0"/>
              </a:spcAft>
              <a:buClr>
                <a:schemeClr val="dk1"/>
              </a:buClr>
              <a:buSzPts val="2400"/>
              <a:buChar char="❑"/>
            </a:pPr>
            <a:r>
              <a:rPr lang="en-IN" dirty="0"/>
              <a:t>About the Organization</a:t>
            </a:r>
            <a:endParaRPr dirty="0"/>
          </a:p>
          <a:p>
            <a:pPr marL="342900" lvl="0" indent="-342900" algn="l" rtl="0">
              <a:spcBef>
                <a:spcPts val="480"/>
              </a:spcBef>
              <a:spcAft>
                <a:spcPts val="0"/>
              </a:spcAft>
              <a:buClr>
                <a:schemeClr val="dk1"/>
              </a:buClr>
              <a:buSzPts val="2400"/>
              <a:buChar char="❑"/>
            </a:pPr>
            <a:r>
              <a:rPr lang="en-IN" dirty="0"/>
              <a:t>About the Department</a:t>
            </a:r>
            <a:endParaRPr dirty="0"/>
          </a:p>
          <a:p>
            <a:pPr marL="342900" lvl="0" indent="-342900" algn="l" rtl="0">
              <a:spcBef>
                <a:spcPts val="480"/>
              </a:spcBef>
              <a:spcAft>
                <a:spcPts val="0"/>
              </a:spcAft>
              <a:buClr>
                <a:schemeClr val="dk1"/>
              </a:buClr>
              <a:buSzPts val="2400"/>
              <a:buChar char="❑"/>
            </a:pPr>
            <a:r>
              <a:rPr lang="en-IN" dirty="0"/>
              <a:t>About the Project/s</a:t>
            </a:r>
            <a:endParaRPr dirty="0"/>
          </a:p>
          <a:p>
            <a:pPr marL="342900" lvl="0" indent="-304800" algn="l" rtl="0">
              <a:spcBef>
                <a:spcPts val="480"/>
              </a:spcBef>
              <a:spcAft>
                <a:spcPts val="0"/>
              </a:spcAft>
              <a:buSzPts val="1800"/>
              <a:buChar char="❑"/>
            </a:pPr>
            <a:r>
              <a:rPr lang="en-IN" dirty="0"/>
              <a:t>Description of technical tasks</a:t>
            </a:r>
            <a:endParaRPr dirty="0"/>
          </a:p>
          <a:p>
            <a:pPr marL="342900" lvl="0" indent="-342900" algn="l" rtl="0">
              <a:spcBef>
                <a:spcPts val="480"/>
              </a:spcBef>
              <a:spcAft>
                <a:spcPts val="0"/>
              </a:spcAft>
              <a:buClr>
                <a:schemeClr val="dk1"/>
              </a:buClr>
              <a:buSzPts val="2400"/>
              <a:buChar char="❑"/>
            </a:pPr>
            <a:r>
              <a:rPr lang="en-IN" dirty="0"/>
              <a:t>Brief of new skills gained</a:t>
            </a:r>
            <a:endParaRPr dirty="0"/>
          </a:p>
          <a:p>
            <a:pPr marL="342900" lvl="0" indent="-342900" algn="l" rtl="0">
              <a:spcBef>
                <a:spcPts val="480"/>
              </a:spcBef>
              <a:spcAft>
                <a:spcPts val="0"/>
              </a:spcAft>
              <a:buClr>
                <a:schemeClr val="dk1"/>
              </a:buClr>
              <a:buSzPts val="2400"/>
              <a:buChar char="❑"/>
            </a:pPr>
            <a:r>
              <a:rPr lang="en-IN" dirty="0"/>
              <a:t>Overall learnings</a:t>
            </a:r>
            <a:endParaRPr dirty="0"/>
          </a:p>
          <a:p>
            <a:pPr marL="342900" lvl="0" indent="-342900" algn="l" rtl="0">
              <a:spcBef>
                <a:spcPts val="480"/>
              </a:spcBef>
              <a:spcAft>
                <a:spcPts val="0"/>
              </a:spcAft>
              <a:buClr>
                <a:schemeClr val="dk1"/>
              </a:buClr>
              <a:buSzPts val="2400"/>
              <a:buChar char="❑"/>
            </a:pPr>
            <a:r>
              <a:rPr lang="en-IN" dirty="0"/>
              <a:t>Comments and Future Plan</a:t>
            </a:r>
            <a:endParaRPr dirty="0"/>
          </a:p>
        </p:txBody>
      </p:sp>
      <p:sp>
        <p:nvSpPr>
          <p:cNvPr id="101" name="Google Shape;101;p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IN"/>
              <a:t> MPSTME, Mumbai Campus </a:t>
            </a:r>
            <a:endParaRPr/>
          </a:p>
        </p:txBody>
      </p:sp>
      <p:sp>
        <p:nvSpPr>
          <p:cNvPr id="102" name="Google Shape;102;p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3" name="Google Shape;92;gb992af5822_0_0">
            <a:extLst>
              <a:ext uri="{FF2B5EF4-FFF2-40B4-BE49-F238E27FC236}">
                <a16:creationId xmlns:a16="http://schemas.microsoft.com/office/drawing/2014/main" id="{5816EFC0-AAD6-AC15-3714-BC4007708A7A}"/>
              </a:ext>
            </a:extLst>
          </p:cNvPr>
          <p:cNvSpPr txBox="1">
            <a:spLocks/>
          </p:cNvSpPr>
          <p:nvPr/>
        </p:nvSpPr>
        <p:spPr>
          <a:xfrm>
            <a:off x="457200" y="6495709"/>
            <a:ext cx="985101" cy="2550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6</a:t>
            </a:r>
            <a:r>
              <a:rPr lang="en-US" sz="1100" baseline="30000" dirty="0"/>
              <a:t>th </a:t>
            </a:r>
            <a:r>
              <a:rPr lang="en-US" sz="1100" dirty="0"/>
              <a:t>May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8040-1AFD-CDA7-C33F-EB6B16E70630}"/>
              </a:ext>
            </a:extLst>
          </p:cNvPr>
          <p:cNvSpPr>
            <a:spLocks noGrp="1"/>
          </p:cNvSpPr>
          <p:nvPr>
            <p:ph type="title"/>
          </p:nvPr>
        </p:nvSpPr>
        <p:spPr/>
        <p:txBody>
          <a:bodyPr/>
          <a:lstStyle/>
          <a:p>
            <a:r>
              <a:rPr lang="en-US" dirty="0"/>
              <a:t>Skills Gained</a:t>
            </a:r>
            <a:endParaRPr lang="en-IN" dirty="0"/>
          </a:p>
        </p:txBody>
      </p:sp>
      <p:sp>
        <p:nvSpPr>
          <p:cNvPr id="3" name="Text Placeholder 2">
            <a:extLst>
              <a:ext uri="{FF2B5EF4-FFF2-40B4-BE49-F238E27FC236}">
                <a16:creationId xmlns:a16="http://schemas.microsoft.com/office/drawing/2014/main" id="{CDEC11A3-292E-560A-D1A5-FC586B087E99}"/>
              </a:ext>
            </a:extLst>
          </p:cNvPr>
          <p:cNvSpPr>
            <a:spLocks noGrp="1"/>
          </p:cNvSpPr>
          <p:nvPr>
            <p:ph type="body" idx="1"/>
          </p:nvPr>
        </p:nvSpPr>
        <p:spPr>
          <a:xfrm>
            <a:off x="457200" y="2332037"/>
            <a:ext cx="4038600" cy="4525963"/>
          </a:xfrm>
        </p:spPr>
        <p:txBody>
          <a:bodyPr>
            <a:normAutofit fontScale="92500" lnSpcReduction="10000"/>
          </a:bodyPr>
          <a:lstStyle/>
          <a:p>
            <a:r>
              <a:rPr lang="en-US" dirty="0"/>
              <a:t>Python</a:t>
            </a:r>
          </a:p>
          <a:p>
            <a:r>
              <a:rPr lang="en-US" dirty="0"/>
              <a:t>Flask Framework</a:t>
            </a:r>
          </a:p>
          <a:p>
            <a:r>
              <a:rPr lang="en-US" dirty="0"/>
              <a:t>Firebase</a:t>
            </a:r>
          </a:p>
          <a:p>
            <a:r>
              <a:rPr lang="en-US" dirty="0"/>
              <a:t>SQL</a:t>
            </a:r>
          </a:p>
          <a:p>
            <a:r>
              <a:rPr lang="en-US" dirty="0"/>
              <a:t>Power Automate</a:t>
            </a:r>
          </a:p>
          <a:p>
            <a:r>
              <a:rPr lang="en-US" dirty="0"/>
              <a:t>Excel</a:t>
            </a:r>
          </a:p>
          <a:p>
            <a:r>
              <a:rPr lang="en-US" dirty="0"/>
              <a:t>Azure Virtual Machine</a:t>
            </a:r>
          </a:p>
          <a:p>
            <a:r>
              <a:rPr lang="en-US" dirty="0"/>
              <a:t>Web Scraping</a:t>
            </a:r>
          </a:p>
          <a:p>
            <a:r>
              <a:rPr lang="en-US" dirty="0"/>
              <a:t>Robotic Process Automation</a:t>
            </a:r>
          </a:p>
        </p:txBody>
      </p:sp>
      <p:sp>
        <p:nvSpPr>
          <p:cNvPr id="5" name="Text Placeholder 4">
            <a:extLst>
              <a:ext uri="{FF2B5EF4-FFF2-40B4-BE49-F238E27FC236}">
                <a16:creationId xmlns:a16="http://schemas.microsoft.com/office/drawing/2014/main" id="{FC55C138-B5D1-DB2C-2807-74045555D003}"/>
              </a:ext>
            </a:extLst>
          </p:cNvPr>
          <p:cNvSpPr>
            <a:spLocks noGrp="1"/>
          </p:cNvSpPr>
          <p:nvPr>
            <p:ph type="body" idx="2"/>
          </p:nvPr>
        </p:nvSpPr>
        <p:spPr>
          <a:xfrm>
            <a:off x="4648202" y="2332036"/>
            <a:ext cx="4038600" cy="4525963"/>
          </a:xfrm>
        </p:spPr>
        <p:txBody>
          <a:bodyPr/>
          <a:lstStyle/>
          <a:p>
            <a:r>
              <a:rPr lang="en-US" dirty="0"/>
              <a:t>Time Management</a:t>
            </a:r>
          </a:p>
          <a:p>
            <a:r>
              <a:rPr lang="en-US" dirty="0"/>
              <a:t>Critical and Out-of-the-box Thinking</a:t>
            </a:r>
          </a:p>
          <a:p>
            <a:r>
              <a:rPr lang="en-US" dirty="0"/>
              <a:t>Communication</a:t>
            </a:r>
          </a:p>
          <a:p>
            <a:r>
              <a:rPr lang="en-US" dirty="0"/>
              <a:t>Adaptability</a:t>
            </a:r>
          </a:p>
          <a:p>
            <a:r>
              <a:rPr lang="en-US" dirty="0"/>
              <a:t>Teamwork</a:t>
            </a:r>
          </a:p>
          <a:p>
            <a:r>
              <a:rPr lang="en-US" dirty="0"/>
              <a:t>Patience</a:t>
            </a:r>
          </a:p>
          <a:p>
            <a:endParaRPr lang="en-IN" dirty="0"/>
          </a:p>
        </p:txBody>
      </p:sp>
      <p:sp>
        <p:nvSpPr>
          <p:cNvPr id="4" name="Slide Number Placeholder 3">
            <a:extLst>
              <a:ext uri="{FF2B5EF4-FFF2-40B4-BE49-F238E27FC236}">
                <a16:creationId xmlns:a16="http://schemas.microsoft.com/office/drawing/2014/main" id="{96DC6E09-D978-C176-6810-30D1D63C9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spTree>
    <p:extLst>
      <p:ext uri="{BB962C8B-B14F-4D97-AF65-F5344CB8AC3E}">
        <p14:creationId xmlns:p14="http://schemas.microsoft.com/office/powerpoint/2010/main" val="315354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C42F-94FE-0C68-8FEB-F39A400C9C14}"/>
              </a:ext>
            </a:extLst>
          </p:cNvPr>
          <p:cNvSpPr>
            <a:spLocks noGrp="1"/>
          </p:cNvSpPr>
          <p:nvPr>
            <p:ph type="title"/>
          </p:nvPr>
        </p:nvSpPr>
        <p:spPr/>
        <p:txBody>
          <a:bodyPr/>
          <a:lstStyle/>
          <a:p>
            <a:r>
              <a:rPr lang="en-US" dirty="0"/>
              <a:t>Overall Learnings</a:t>
            </a:r>
            <a:endParaRPr lang="en-IN" dirty="0"/>
          </a:p>
        </p:txBody>
      </p:sp>
      <p:sp>
        <p:nvSpPr>
          <p:cNvPr id="3" name="Text Placeholder 2">
            <a:extLst>
              <a:ext uri="{FF2B5EF4-FFF2-40B4-BE49-F238E27FC236}">
                <a16:creationId xmlns:a16="http://schemas.microsoft.com/office/drawing/2014/main" id="{12B27169-972C-4E22-1AE8-877C17E58885}"/>
              </a:ext>
            </a:extLst>
          </p:cNvPr>
          <p:cNvSpPr>
            <a:spLocks noGrp="1"/>
          </p:cNvSpPr>
          <p:nvPr>
            <p:ph type="body" idx="1"/>
          </p:nvPr>
        </p:nvSpPr>
        <p:spPr/>
        <p:txBody>
          <a:bodyPr>
            <a:normAutofit fontScale="77500" lnSpcReduction="20000"/>
          </a:bodyPr>
          <a:lstStyle/>
          <a:p>
            <a:r>
              <a:rPr lang="en-US" dirty="0"/>
              <a:t>During my internship at ERB, I had the opportunity to work on a variety of exciting projects that allowed me to develop my technical skills and gain valuable experience in the financial technology sector. One of the highlights of my internship was working on the credit analysis report automation project, where I used Python, Flask, and CSS to automate the report and improve efficiency and accuracy. </a:t>
            </a:r>
          </a:p>
          <a:p>
            <a:r>
              <a:rPr lang="en-US" dirty="0"/>
              <a:t>I also gained experience in fixing bugs in the Power Automate program and learned about the importance of testing and attention to detail in ensuring the accuracy of complex systems. </a:t>
            </a:r>
          </a:p>
          <a:p>
            <a:r>
              <a:rPr lang="en-US" dirty="0"/>
              <a:t>As a member of the Data team, I gained valuable knowledge about data verification and worked on scalability of part of project. </a:t>
            </a:r>
          </a:p>
          <a:p>
            <a:r>
              <a:rPr lang="en-US" dirty="0"/>
              <a:t>Additionally, I learned about market research techniques, data analysis tools, and communication and presentation skills in TMC and Car pe Loan.</a:t>
            </a:r>
          </a:p>
          <a:p>
            <a:r>
              <a:rPr lang="en-US" dirty="0"/>
              <a:t>Overall, my internship at ERB was a fantastic opportunity to apply my technical skills in real-life situations and contribute to the development of financial products and services.</a:t>
            </a:r>
            <a:endParaRPr lang="en-IN" dirty="0"/>
          </a:p>
        </p:txBody>
      </p:sp>
      <p:sp>
        <p:nvSpPr>
          <p:cNvPr id="4" name="Slide Number Placeholder 3">
            <a:extLst>
              <a:ext uri="{FF2B5EF4-FFF2-40B4-BE49-F238E27FC236}">
                <a16:creationId xmlns:a16="http://schemas.microsoft.com/office/drawing/2014/main" id="{40DDC302-EA1A-5209-CE63-4C4213662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Tree>
    <p:extLst>
      <p:ext uri="{BB962C8B-B14F-4D97-AF65-F5344CB8AC3E}">
        <p14:creationId xmlns:p14="http://schemas.microsoft.com/office/powerpoint/2010/main" val="33183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7537-3271-94D4-2D19-C0AAC892793B}"/>
              </a:ext>
            </a:extLst>
          </p:cNvPr>
          <p:cNvSpPr>
            <a:spLocks noGrp="1"/>
          </p:cNvSpPr>
          <p:nvPr>
            <p:ph type="title"/>
          </p:nvPr>
        </p:nvSpPr>
        <p:spPr/>
        <p:txBody>
          <a:bodyPr/>
          <a:lstStyle/>
          <a:p>
            <a:r>
              <a:rPr lang="en-US" dirty="0"/>
              <a:t>Conclusion and Future Planning</a:t>
            </a:r>
            <a:endParaRPr lang="en-IN" dirty="0"/>
          </a:p>
        </p:txBody>
      </p:sp>
      <p:sp>
        <p:nvSpPr>
          <p:cNvPr id="3" name="Text Placeholder 2">
            <a:extLst>
              <a:ext uri="{FF2B5EF4-FFF2-40B4-BE49-F238E27FC236}">
                <a16:creationId xmlns:a16="http://schemas.microsoft.com/office/drawing/2014/main" id="{0A946BBD-D4FB-4CD4-13C1-3882988DB1C4}"/>
              </a:ext>
            </a:extLst>
          </p:cNvPr>
          <p:cNvSpPr>
            <a:spLocks noGrp="1"/>
          </p:cNvSpPr>
          <p:nvPr>
            <p:ph type="body" idx="1"/>
          </p:nvPr>
        </p:nvSpPr>
        <p:spPr>
          <a:xfrm>
            <a:off x="457200" y="2286000"/>
            <a:ext cx="8409008" cy="4334719"/>
          </a:xfrm>
        </p:spPr>
        <p:txBody>
          <a:bodyPr>
            <a:normAutofit lnSpcReduction="10000"/>
          </a:bodyPr>
          <a:lstStyle/>
          <a:p>
            <a:r>
              <a:rPr lang="en-US" dirty="0"/>
              <a:t>I gained extensive knowledge and experience in the financial technology industry. Working on various teams, automating credit analysis reports, fixing bugs in complex systems, and learning web crawling techniques.</a:t>
            </a:r>
          </a:p>
          <a:p>
            <a:r>
              <a:rPr lang="en-US" dirty="0"/>
              <a:t>Along with experience in market research, communication, and data analysis. Through these experiences, I gained a greater understanding of the importance of testing, developer ethics, and effective and concise software development. </a:t>
            </a:r>
          </a:p>
          <a:p>
            <a:r>
              <a:rPr lang="en-US" dirty="0"/>
              <a:t>Overall, my time at ERB allowed me to contribute to the development of financial products and services while expanding my technical expertise in real-world settings which will me improve as a rookie software engineer.</a:t>
            </a:r>
            <a:endParaRPr lang="en-IN" dirty="0"/>
          </a:p>
        </p:txBody>
      </p:sp>
      <p:sp>
        <p:nvSpPr>
          <p:cNvPr id="4" name="Slide Number Placeholder 3">
            <a:extLst>
              <a:ext uri="{FF2B5EF4-FFF2-40B4-BE49-F238E27FC236}">
                <a16:creationId xmlns:a16="http://schemas.microsoft.com/office/drawing/2014/main" id="{FEC189EA-D3AB-307C-4990-76E02F18EF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spTree>
    <p:extLst>
      <p:ext uri="{BB962C8B-B14F-4D97-AF65-F5344CB8AC3E}">
        <p14:creationId xmlns:p14="http://schemas.microsoft.com/office/powerpoint/2010/main" val="242124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IN"/>
              <a:t>Questions??</a:t>
            </a:r>
            <a:endParaRPr/>
          </a:p>
        </p:txBody>
      </p:sp>
      <p:sp>
        <p:nvSpPr>
          <p:cNvPr id="108" name="Google Shape;108;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400"/>
              <a:buNone/>
            </a:pPr>
            <a:endParaRPr dirty="0"/>
          </a:p>
        </p:txBody>
      </p:sp>
      <p:sp>
        <p:nvSpPr>
          <p:cNvPr id="110" name="Google Shape;110;p1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 MPSTME, Mumbai Campus </a:t>
            </a:r>
            <a:endParaRPr/>
          </a:p>
        </p:txBody>
      </p:sp>
      <p:sp>
        <p:nvSpPr>
          <p:cNvPr id="111" name="Google Shape;111;p1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E702-65AC-4135-58B6-324F55C14C87}"/>
              </a:ext>
            </a:extLst>
          </p:cNvPr>
          <p:cNvSpPr>
            <a:spLocks noGrp="1"/>
          </p:cNvSpPr>
          <p:nvPr>
            <p:ph type="title"/>
          </p:nvPr>
        </p:nvSpPr>
        <p:spPr/>
        <p:txBody>
          <a:bodyPr/>
          <a:lstStyle/>
          <a:p>
            <a:r>
              <a:rPr lang="en-US" dirty="0"/>
              <a:t>E-</a:t>
            </a:r>
            <a:r>
              <a:rPr lang="en-US" dirty="0" err="1"/>
              <a:t>RevBay</a:t>
            </a:r>
            <a:r>
              <a:rPr lang="en-US" dirty="0"/>
              <a:t> Pvt. Ltd.</a:t>
            </a:r>
            <a:endParaRPr lang="en-IN" dirty="0"/>
          </a:p>
        </p:txBody>
      </p:sp>
      <p:sp>
        <p:nvSpPr>
          <p:cNvPr id="3" name="Text Placeholder 2">
            <a:extLst>
              <a:ext uri="{FF2B5EF4-FFF2-40B4-BE49-F238E27FC236}">
                <a16:creationId xmlns:a16="http://schemas.microsoft.com/office/drawing/2014/main" id="{6D958E9C-2235-1263-8CBE-ECF161D1A59F}"/>
              </a:ext>
            </a:extLst>
          </p:cNvPr>
          <p:cNvSpPr>
            <a:spLocks noGrp="1"/>
          </p:cNvSpPr>
          <p:nvPr>
            <p:ph type="body" idx="1"/>
          </p:nvPr>
        </p:nvSpPr>
        <p:spPr>
          <a:xfrm>
            <a:off x="457200" y="2167517"/>
            <a:ext cx="8067879" cy="4206029"/>
          </a:xfrm>
        </p:spPr>
        <p:txBody>
          <a:bodyPr/>
          <a:lstStyle/>
          <a:p>
            <a:r>
              <a:rPr lang="en-US" sz="2000" dirty="0"/>
              <a:t>ERB is a Fin-Tech company that operates on a B2B2C business model. ERB has a subsidiary called </a:t>
            </a:r>
            <a:r>
              <a:rPr lang="en-US" sz="2000" dirty="0" err="1"/>
              <a:t>Finqy</a:t>
            </a:r>
            <a:r>
              <a:rPr lang="en-US" sz="2000" dirty="0"/>
              <a:t> which provides partners a wide range of financial products to offer to their customers.</a:t>
            </a:r>
          </a:p>
          <a:p>
            <a:pPr marL="114300" indent="0">
              <a:buNone/>
            </a:pPr>
            <a:endParaRPr lang="en-US" sz="2000" dirty="0"/>
          </a:p>
          <a:p>
            <a:r>
              <a:rPr lang="en-US" sz="2000" dirty="0">
                <a:effectLst/>
                <a:latin typeface="Calibri" panose="020F0502020204030204" pitchFamily="34" charset="0"/>
                <a:ea typeface="Calibri" panose="020F0502020204030204" pitchFamily="34" charset="0"/>
                <a:cs typeface="Calibri" panose="020F0502020204030204" pitchFamily="34" charset="0"/>
              </a:rPr>
              <a:t>The company's mission is to simplify the complex processes that make up financial products and services, allowing customers to make informed decisions about their financial future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A451D09-88CF-1B6D-86FF-4AA267598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pic>
        <p:nvPicPr>
          <p:cNvPr id="1026" name="Picture 2">
            <a:extLst>
              <a:ext uri="{FF2B5EF4-FFF2-40B4-BE49-F238E27FC236}">
                <a16:creationId xmlns:a16="http://schemas.microsoft.com/office/drawing/2014/main" id="{1F94FD2D-F7EE-AF8C-BEFB-13A3518DA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04" y="4834706"/>
            <a:ext cx="5839696" cy="14557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2C83CF0-9145-C622-BA02-F086CE2AD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68" y="4834706"/>
            <a:ext cx="2047386" cy="145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87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973C-6D82-1444-A0E5-C1E924BDEA44}"/>
              </a:ext>
            </a:extLst>
          </p:cNvPr>
          <p:cNvSpPr>
            <a:spLocks noGrp="1"/>
          </p:cNvSpPr>
          <p:nvPr>
            <p:ph type="title"/>
          </p:nvPr>
        </p:nvSpPr>
        <p:spPr>
          <a:xfrm>
            <a:off x="457200" y="1434296"/>
            <a:ext cx="8229600" cy="914400"/>
          </a:xfrm>
        </p:spPr>
        <p:txBody>
          <a:bodyPr/>
          <a:lstStyle/>
          <a:p>
            <a:r>
              <a:rPr lang="en-US" dirty="0"/>
              <a:t>The Tech Department</a:t>
            </a:r>
            <a:endParaRPr lang="en-IN" dirty="0"/>
          </a:p>
        </p:txBody>
      </p:sp>
      <p:sp>
        <p:nvSpPr>
          <p:cNvPr id="3" name="Text Placeholder 2">
            <a:extLst>
              <a:ext uri="{FF2B5EF4-FFF2-40B4-BE49-F238E27FC236}">
                <a16:creationId xmlns:a16="http://schemas.microsoft.com/office/drawing/2014/main" id="{C20CE193-A497-757C-DCA0-F6512AFA8F71}"/>
              </a:ext>
            </a:extLst>
          </p:cNvPr>
          <p:cNvSpPr>
            <a:spLocks noGrp="1"/>
          </p:cNvSpPr>
          <p:nvPr>
            <p:ph type="body" idx="1"/>
          </p:nvPr>
        </p:nvSpPr>
        <p:spPr>
          <a:xfrm>
            <a:off x="457200" y="2613025"/>
            <a:ext cx="8229600" cy="4070351"/>
          </a:xfrm>
        </p:spPr>
        <p:txBody>
          <a:bodyPr/>
          <a:lstStyle/>
          <a:p>
            <a:pPr marL="114300" indent="0">
              <a:buNone/>
            </a:pPr>
            <a:r>
              <a:rPr lang="en-US" dirty="0"/>
              <a:t>ERB's tech department is crucial to the company's success. Their team of talented developers and engineers focuses on innovation and simplifying financial processes through cutting-edge technology. They are committed to providing a superior user experience, ensuring that ERB stays ahead of the curve in the rapidly evolving Fin-Tech industry in India.</a:t>
            </a:r>
            <a:endParaRPr lang="en-IN" dirty="0"/>
          </a:p>
        </p:txBody>
      </p:sp>
      <p:sp>
        <p:nvSpPr>
          <p:cNvPr id="4" name="Slide Number Placeholder 3">
            <a:extLst>
              <a:ext uri="{FF2B5EF4-FFF2-40B4-BE49-F238E27FC236}">
                <a16:creationId xmlns:a16="http://schemas.microsoft.com/office/drawing/2014/main" id="{30B29F8E-DF7B-933A-165B-2C0B88728E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Tree>
    <p:extLst>
      <p:ext uri="{BB962C8B-B14F-4D97-AF65-F5344CB8AC3E}">
        <p14:creationId xmlns:p14="http://schemas.microsoft.com/office/powerpoint/2010/main" val="326086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41A6-3AD3-16B2-05B7-E3D2FB7BF7A6}"/>
              </a:ext>
            </a:extLst>
          </p:cNvPr>
          <p:cNvSpPr>
            <a:spLocks noGrp="1"/>
          </p:cNvSpPr>
          <p:nvPr>
            <p:ph type="title"/>
          </p:nvPr>
        </p:nvSpPr>
        <p:spPr>
          <a:xfrm>
            <a:off x="526550" y="3923312"/>
            <a:ext cx="7772400" cy="1362075"/>
          </a:xfrm>
        </p:spPr>
        <p:txBody>
          <a:bodyPr/>
          <a:lstStyle/>
          <a:p>
            <a:r>
              <a:rPr lang="en-US" dirty="0"/>
              <a:t>Projects (Completed)</a:t>
            </a:r>
            <a:endParaRPr lang="en-IN" dirty="0"/>
          </a:p>
        </p:txBody>
      </p:sp>
      <p:sp>
        <p:nvSpPr>
          <p:cNvPr id="4" name="Slide Number Placeholder 3">
            <a:extLst>
              <a:ext uri="{FF2B5EF4-FFF2-40B4-BE49-F238E27FC236}">
                <a16:creationId xmlns:a16="http://schemas.microsoft.com/office/drawing/2014/main" id="{83C44D01-22F5-3EDC-0853-4560A8322B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
        <p:nvSpPr>
          <p:cNvPr id="5" name="Text Placeholder 2">
            <a:extLst>
              <a:ext uri="{FF2B5EF4-FFF2-40B4-BE49-F238E27FC236}">
                <a16:creationId xmlns:a16="http://schemas.microsoft.com/office/drawing/2014/main" id="{58AEDE9A-8932-AC06-5A5E-8D078E8FABC5}"/>
              </a:ext>
            </a:extLst>
          </p:cNvPr>
          <p:cNvSpPr txBox="1">
            <a:spLocks/>
          </p:cNvSpPr>
          <p:nvPr/>
        </p:nvSpPr>
        <p:spPr>
          <a:xfrm>
            <a:off x="4919325" y="2641926"/>
            <a:ext cx="4114800" cy="1881144"/>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marL="571500" indent="-342900">
              <a:buFont typeface="Arial" panose="020B0604020202020204" pitchFamily="34" charset="0"/>
              <a:buChar char="•"/>
            </a:pPr>
            <a:r>
              <a:rPr lang="en-US" sz="2400" dirty="0">
                <a:solidFill>
                  <a:schemeClr val="tx1">
                    <a:lumMod val="85000"/>
                    <a:lumOff val="15000"/>
                  </a:schemeClr>
                </a:solidFill>
              </a:rPr>
              <a:t>Credit Analysis Report</a:t>
            </a:r>
          </a:p>
          <a:p>
            <a:pPr marL="571500" indent="-342900">
              <a:buFont typeface="Arial" panose="020B0604020202020204" pitchFamily="34" charset="0"/>
              <a:buChar char="•"/>
            </a:pPr>
            <a:r>
              <a:rPr lang="en-US" sz="2400" dirty="0">
                <a:solidFill>
                  <a:schemeClr val="tx1">
                    <a:lumMod val="85000"/>
                    <a:lumOff val="15000"/>
                  </a:schemeClr>
                </a:solidFill>
              </a:rPr>
              <a:t>PNB bank Insurance RPA</a:t>
            </a:r>
          </a:p>
          <a:p>
            <a:pPr marL="571500" indent="-342900">
              <a:buFont typeface="Arial" panose="020B0604020202020204" pitchFamily="34" charset="0"/>
              <a:buChar char="•"/>
            </a:pPr>
            <a:r>
              <a:rPr lang="en-US" sz="2400" dirty="0">
                <a:solidFill>
                  <a:schemeClr val="tx1">
                    <a:lumMod val="85000"/>
                    <a:lumOff val="15000"/>
                  </a:schemeClr>
                </a:solidFill>
              </a:rPr>
              <a:t>Data Verification</a:t>
            </a:r>
          </a:p>
          <a:p>
            <a:endParaRPr lang="en-IN" dirty="0"/>
          </a:p>
        </p:txBody>
      </p:sp>
    </p:spTree>
    <p:extLst>
      <p:ext uri="{BB962C8B-B14F-4D97-AF65-F5344CB8AC3E}">
        <p14:creationId xmlns:p14="http://schemas.microsoft.com/office/powerpoint/2010/main" val="70997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E263E1-86A6-E94E-E657-856697D58E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graphicFrame>
        <p:nvGraphicFramePr>
          <p:cNvPr id="10" name="Diagram 9">
            <a:extLst>
              <a:ext uri="{FF2B5EF4-FFF2-40B4-BE49-F238E27FC236}">
                <a16:creationId xmlns:a16="http://schemas.microsoft.com/office/drawing/2014/main" id="{FA2609CD-1B3B-7B5D-318E-81E5E621EC3A}"/>
              </a:ext>
            </a:extLst>
          </p:cNvPr>
          <p:cNvGraphicFramePr/>
          <p:nvPr>
            <p:extLst>
              <p:ext uri="{D42A27DB-BD31-4B8C-83A1-F6EECF244321}">
                <p14:modId xmlns:p14="http://schemas.microsoft.com/office/powerpoint/2010/main" val="2535242406"/>
              </p:ext>
            </p:extLst>
          </p:nvPr>
        </p:nvGraphicFramePr>
        <p:xfrm>
          <a:off x="836930" y="1407160"/>
          <a:ext cx="747014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74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41A6-3AD3-16B2-05B7-E3D2FB7BF7A6}"/>
              </a:ext>
            </a:extLst>
          </p:cNvPr>
          <p:cNvSpPr>
            <a:spLocks noGrp="1"/>
          </p:cNvSpPr>
          <p:nvPr>
            <p:ph type="title"/>
          </p:nvPr>
        </p:nvSpPr>
        <p:spPr>
          <a:xfrm>
            <a:off x="685800" y="3915908"/>
            <a:ext cx="7772400" cy="1362075"/>
          </a:xfrm>
        </p:spPr>
        <p:txBody>
          <a:bodyPr/>
          <a:lstStyle/>
          <a:p>
            <a:r>
              <a:rPr lang="en-US" dirty="0"/>
              <a:t>Projects (Ongoing)</a:t>
            </a:r>
            <a:endParaRPr lang="en-IN" dirty="0"/>
          </a:p>
        </p:txBody>
      </p:sp>
      <p:sp>
        <p:nvSpPr>
          <p:cNvPr id="4" name="Slide Number Placeholder 3">
            <a:extLst>
              <a:ext uri="{FF2B5EF4-FFF2-40B4-BE49-F238E27FC236}">
                <a16:creationId xmlns:a16="http://schemas.microsoft.com/office/drawing/2014/main" id="{83C44D01-22F5-3EDC-0853-4560A8322B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
        <p:nvSpPr>
          <p:cNvPr id="5" name="Text Placeholder 2">
            <a:extLst>
              <a:ext uri="{FF2B5EF4-FFF2-40B4-BE49-F238E27FC236}">
                <a16:creationId xmlns:a16="http://schemas.microsoft.com/office/drawing/2014/main" id="{BC592873-359B-F29A-43CD-A76187DF9B61}"/>
              </a:ext>
            </a:extLst>
          </p:cNvPr>
          <p:cNvSpPr txBox="1">
            <a:spLocks/>
          </p:cNvSpPr>
          <p:nvPr/>
        </p:nvSpPr>
        <p:spPr>
          <a:xfrm>
            <a:off x="4965192" y="2322468"/>
            <a:ext cx="3950208" cy="1859953"/>
          </a:xfrm>
          <a:prstGeom prst="rect">
            <a:avLst/>
          </a:prstGeom>
          <a:noFill/>
          <a:ln>
            <a:noFill/>
          </a:ln>
          <a:effectLst/>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marL="571500" indent="-342900">
              <a:buFont typeface="Arial" panose="020B0604020202020204" pitchFamily="34" charset="0"/>
              <a:buChar char="•"/>
            </a:pPr>
            <a:r>
              <a:rPr lang="en-US" sz="2400" dirty="0">
                <a:solidFill>
                  <a:schemeClr val="tx1">
                    <a:lumMod val="85000"/>
                    <a:lumOff val="15000"/>
                  </a:schemeClr>
                </a:solidFill>
              </a:rPr>
              <a:t>TMCC</a:t>
            </a:r>
          </a:p>
          <a:p>
            <a:pPr marL="571500" indent="-342900">
              <a:buFont typeface="Arial" panose="020B0604020202020204" pitchFamily="34" charset="0"/>
              <a:buChar char="•"/>
            </a:pPr>
            <a:r>
              <a:rPr lang="en-US" sz="2400" dirty="0">
                <a:solidFill>
                  <a:schemeClr val="tx1">
                    <a:lumMod val="85000"/>
                    <a:lumOff val="15000"/>
                  </a:schemeClr>
                </a:solidFill>
              </a:rPr>
              <a:t>Car Pe Loan</a:t>
            </a:r>
          </a:p>
          <a:p>
            <a:pPr marL="571500" indent="-342900">
              <a:buFont typeface="Arial" panose="020B0604020202020204" pitchFamily="34" charset="0"/>
              <a:buChar char="•"/>
            </a:pPr>
            <a:r>
              <a:rPr lang="en-US" sz="2400" dirty="0">
                <a:solidFill>
                  <a:schemeClr val="tx1">
                    <a:lumMod val="85000"/>
                    <a:lumOff val="15000"/>
                  </a:schemeClr>
                </a:solidFill>
              </a:rPr>
              <a:t>MLB-TML</a:t>
            </a:r>
          </a:p>
          <a:p>
            <a:pPr marL="571500" indent="-342900">
              <a:buFont typeface="Arial" panose="020B0604020202020204" pitchFamily="34" charset="0"/>
              <a:buChar char="•"/>
            </a:pPr>
            <a:r>
              <a:rPr lang="en-US" sz="2400" dirty="0">
                <a:solidFill>
                  <a:schemeClr val="tx1">
                    <a:lumMod val="85000"/>
                    <a:lumOff val="15000"/>
                  </a:schemeClr>
                </a:solidFill>
              </a:rPr>
              <a:t>Equifax Excel Dashboard</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403075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7E0FD-25DF-DA8F-2A87-3B4AD0951E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graphicFrame>
        <p:nvGraphicFramePr>
          <p:cNvPr id="5" name="Diagram 4">
            <a:extLst>
              <a:ext uri="{FF2B5EF4-FFF2-40B4-BE49-F238E27FC236}">
                <a16:creationId xmlns:a16="http://schemas.microsoft.com/office/drawing/2014/main" id="{19B2ABEA-D79D-1BF6-7EBB-4D7F6598AB06}"/>
              </a:ext>
            </a:extLst>
          </p:cNvPr>
          <p:cNvGraphicFramePr/>
          <p:nvPr>
            <p:extLst>
              <p:ext uri="{D42A27DB-BD31-4B8C-83A1-F6EECF244321}">
                <p14:modId xmlns:p14="http://schemas.microsoft.com/office/powerpoint/2010/main" val="1782363531"/>
              </p:ext>
            </p:extLst>
          </p:nvPr>
        </p:nvGraphicFramePr>
        <p:xfrm>
          <a:off x="520700" y="1402080"/>
          <a:ext cx="8102600" cy="5336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74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8668-E43A-E06C-D553-A6C6F8D1B5CA}"/>
              </a:ext>
            </a:extLst>
          </p:cNvPr>
          <p:cNvSpPr>
            <a:spLocks noGrp="1"/>
          </p:cNvSpPr>
          <p:nvPr>
            <p:ph type="title"/>
          </p:nvPr>
        </p:nvSpPr>
        <p:spPr/>
        <p:txBody>
          <a:bodyPr/>
          <a:lstStyle/>
          <a:p>
            <a:r>
              <a:rPr lang="en-US" dirty="0"/>
              <a:t>Description of Technical Tasks</a:t>
            </a:r>
            <a:endParaRPr lang="en-IN" dirty="0"/>
          </a:p>
        </p:txBody>
      </p:sp>
      <p:sp>
        <p:nvSpPr>
          <p:cNvPr id="3" name="Text Placeholder 2">
            <a:extLst>
              <a:ext uri="{FF2B5EF4-FFF2-40B4-BE49-F238E27FC236}">
                <a16:creationId xmlns:a16="http://schemas.microsoft.com/office/drawing/2014/main" id="{13BA0C4B-1F2A-8658-4BDE-021BCCFE02A8}"/>
              </a:ext>
            </a:extLst>
          </p:cNvPr>
          <p:cNvSpPr>
            <a:spLocks noGrp="1"/>
          </p:cNvSpPr>
          <p:nvPr>
            <p:ph type="body" idx="1"/>
          </p:nvPr>
        </p:nvSpPr>
        <p:spPr>
          <a:xfrm>
            <a:off x="649287" y="3962400"/>
            <a:ext cx="5903913" cy="444500"/>
          </a:xfrm>
        </p:spPr>
        <p:txBody>
          <a:bodyPr>
            <a:normAutofit fontScale="92500"/>
          </a:bodyPr>
          <a:lstStyle/>
          <a:p>
            <a:r>
              <a:rPr lang="en-US" sz="1800" dirty="0"/>
              <a:t>Concise overview of the technical tasks assigned for a project</a:t>
            </a:r>
            <a:endParaRPr lang="en-IN" sz="1800" dirty="0"/>
          </a:p>
        </p:txBody>
      </p:sp>
      <p:sp>
        <p:nvSpPr>
          <p:cNvPr id="4" name="Slide Number Placeholder 3">
            <a:extLst>
              <a:ext uri="{FF2B5EF4-FFF2-40B4-BE49-F238E27FC236}">
                <a16:creationId xmlns:a16="http://schemas.microsoft.com/office/drawing/2014/main" id="{02A04F79-493C-7E93-E4EF-6BB089A96F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3611792056"/>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1780</Words>
  <Application>Microsoft Office PowerPoint</Application>
  <PresentationFormat>On-screen Show (4:3)</PresentationFormat>
  <Paragraphs>161</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Noto Sans Symbols</vt:lpstr>
      <vt:lpstr>Söhne</vt:lpstr>
      <vt:lpstr>Wingdings</vt:lpstr>
      <vt:lpstr>MPSTME</vt:lpstr>
      <vt:lpstr>        B Tech Integrated  In Plant Training Presentation A.Y.  Semester:</vt:lpstr>
      <vt:lpstr>Roadmap</vt:lpstr>
      <vt:lpstr>E-RevBay Pvt. Ltd.</vt:lpstr>
      <vt:lpstr>The Tech Department</vt:lpstr>
      <vt:lpstr>Projects (Completed)</vt:lpstr>
      <vt:lpstr>PowerPoint Presentation</vt:lpstr>
      <vt:lpstr>Projects (Ongoing)</vt:lpstr>
      <vt:lpstr>PowerPoint Presentation</vt:lpstr>
      <vt:lpstr>Description of Technical Tasks</vt:lpstr>
      <vt:lpstr>Credit Analysis Report</vt:lpstr>
      <vt:lpstr>PowerPoint Presentation</vt:lpstr>
      <vt:lpstr>The CAR Website</vt:lpstr>
      <vt:lpstr>Robotic Process Automation (RPA)</vt:lpstr>
      <vt:lpstr>Data Verification</vt:lpstr>
      <vt:lpstr>Test My Credit Card</vt:lpstr>
      <vt:lpstr>Car Pe Loan</vt:lpstr>
      <vt:lpstr>MLB-TML </vt:lpstr>
      <vt:lpstr>The MLB-TML Report Format for Customer</vt:lpstr>
      <vt:lpstr>Equifax Excel Dashboard</vt:lpstr>
      <vt:lpstr>Skills Gained</vt:lpstr>
      <vt:lpstr>Overall Learnings</vt:lpstr>
      <vt:lpstr>Conclusion and Future Planning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Integrated  In Plant Training Presentation A.Y.  Semester:</dc:title>
  <dc:creator>Dhirendra Mishra</dc:creator>
  <cp:lastModifiedBy>Anirbaan Ghatak</cp:lastModifiedBy>
  <cp:revision>3</cp:revision>
  <dcterms:created xsi:type="dcterms:W3CDTF">2017-04-11T09:48:28Z</dcterms:created>
  <dcterms:modified xsi:type="dcterms:W3CDTF">2023-05-04T02:39:27Z</dcterms:modified>
</cp:coreProperties>
</file>