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8" r:id="rId50"/>
    <p:sldId id="309" r:id="rId51"/>
    <p:sldId id="303" r:id="rId52"/>
    <p:sldId id="304" r:id="rId53"/>
    <p:sldId id="305" r:id="rId54"/>
    <p:sldId id="30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92-75B8-BE0C-6196-A6BFCE99F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4379-8507-55AF-1E2F-A86B80BF0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3C05-AE58-A78A-07B7-8A971192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50B6-F78F-01E0-A1DE-933DBB38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3847-6370-3F00-26EC-FE601CBD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5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FDF0-6ED2-7DC3-56B7-FBD3B9FC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38EB9-4DB4-6710-7406-E6F1CDBE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93EA-D1FD-149B-9383-58D9B911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85BB-96F7-7A16-E8CC-E4D729AB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8CBF8-1709-F98F-1B97-70591054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25B98-D8BE-77B4-ED29-C34F038CD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20529-0EF8-8F26-C67E-8E245679D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C6FD-8EDD-F992-739D-3D99ECF0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1AA8-EC8B-1B34-9E7C-FE8B073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D9B1-79E7-67CD-5020-06908F8E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2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B655-B14B-7DB9-2921-699F58A6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2BA9-5B7B-7507-E6FB-818C25E7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14D-9BFE-8F1A-9A08-EB89374F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17B7-014C-423B-4174-78697C40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F9A5-0D84-6213-ABEB-4E89ED6D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F66E-5D51-030D-8BB1-4A21C16A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B5E21-4854-EE8E-83ED-A4D9B9D2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6471-9571-12EE-DD0C-392313FE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92A5-5318-04BD-3B30-FC0C3471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3CEA-B0B7-6712-F349-5FD6C0D7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0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EFB0-8211-7D0F-4BE7-6E7C1DCE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4D99-ECC0-FE78-0FB3-AD93BBE81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FAC9D-0B00-D72C-63F7-76EE69C06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40AD-9216-B10B-3D30-FA1E4608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5D2E6-DDBC-F949-AE30-E8AEDE4B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F10BE-5BB8-AE5A-01BF-3DFEBBB6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1FE5-9237-91E3-AC1F-9EBDC342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C991-576F-7445-2424-1BD4DF89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50FF6-A2EE-AA33-D218-8B5B18184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B3CA3-9E04-3B53-7730-50E322582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39874-259E-5C7E-2F22-63EDD3A97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A08A5-D4FF-A30D-4B4D-FA563DE6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ACB01-8BBB-2540-83F8-03614A0C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6DDA0-DB4C-99D5-FBD7-D4C96B00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08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A25A-0166-2F89-F2BF-3D1060F1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15B28-6E5C-AF9C-F593-6BED03BD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CFF5B-B0C7-F681-9B56-62EBF0F5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59772-B502-4ECC-0E8F-BD3643E5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9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95265-8121-B227-510C-6B8DAECF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0AB24-889C-CF4A-33D9-1F5A1A3F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D9257-01C9-AEAE-D60A-965778C9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9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1B6B-67D0-6244-E8D2-EBC5B4DA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894C-A4E2-EEA5-6684-A4AACA61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5FB37-5FDA-34FD-12DC-2B71A1101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A7D1-81D6-DC1A-C441-844259D8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289A-123A-BB04-73E7-941A92A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99EAE-00A9-AC51-A962-CF68628B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4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9A3B-354D-E16A-68CB-F8A448AD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38017-CF37-E7AC-2530-B73A0FE97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91181-F885-3858-770A-ABBC68435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9301A-5519-6256-EE74-1B958ABB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686A-E034-CFA0-E522-7158D22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50D92-0927-5897-E4F0-5E7DF227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3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6E1BA-9EFB-7B02-E40D-980FA1CE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B9258-319A-3404-92E1-D0300E56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F3C6-DC8C-E52F-93FE-0A0C072FE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C39F-4AEA-4EA5-BC61-075DC0A3068A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7654-2214-6FE5-BC1F-A28F6465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17EB-7CC3-A1A0-F166-65F196173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1606-BD24-492C-9D1E-0A1C24C38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02637-215B-4086-8AA9-E9D8F21079DA}"/>
              </a:ext>
            </a:extLst>
          </p:cNvPr>
          <p:cNvSpPr txBox="1"/>
          <p:nvPr/>
        </p:nvSpPr>
        <p:spPr>
          <a:xfrm>
            <a:off x="2760306" y="2668555"/>
            <a:ext cx="667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Hotel Cancellation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323609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BD217-466F-87BA-34FA-BB91309CF442}"/>
              </a:ext>
            </a:extLst>
          </p:cNvPr>
          <p:cNvSpPr txBox="1"/>
          <p:nvPr/>
        </p:nvSpPr>
        <p:spPr>
          <a:xfrm>
            <a:off x="3048778" y="1305342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From the above pie charts below are inferences</a:t>
            </a:r>
          </a:p>
          <a:p>
            <a:endParaRPr lang="en-IN" dirty="0"/>
          </a:p>
          <a:p>
            <a:r>
              <a:rPr lang="en-IN" dirty="0"/>
              <a:t># Around 30% of the cancel after booking</a:t>
            </a:r>
          </a:p>
          <a:p>
            <a:r>
              <a:rPr lang="en-IN" dirty="0"/>
              <a:t># Majorly 76% select booking with meal plan 14% do not select any meal plan. May be the hotel can look to remove other meal plans.</a:t>
            </a:r>
          </a:p>
          <a:p>
            <a:r>
              <a:rPr lang="en-IN" dirty="0"/>
              <a:t># 96% of people do not require parking.</a:t>
            </a:r>
          </a:p>
          <a:p>
            <a:r>
              <a:rPr lang="en-IN" dirty="0"/>
              <a:t># </a:t>
            </a:r>
            <a:r>
              <a:rPr lang="en-IN" dirty="0" err="1"/>
              <a:t>Room_type</a:t>
            </a:r>
            <a:r>
              <a:rPr lang="en-IN" dirty="0"/>
              <a:t> 1 booking is around 77%, </a:t>
            </a:r>
            <a:r>
              <a:rPr lang="en-IN" dirty="0" err="1"/>
              <a:t>Room_type</a:t>
            </a:r>
            <a:r>
              <a:rPr lang="en-IN" dirty="0"/>
              <a:t> booking is around 16%</a:t>
            </a:r>
          </a:p>
          <a:p>
            <a:r>
              <a:rPr lang="en-IN" dirty="0"/>
              <a:t># 82% booking happened 2018, </a:t>
            </a:r>
          </a:p>
          <a:p>
            <a:r>
              <a:rPr lang="en-IN" dirty="0"/>
              <a:t># 64% booking happens online, 30% booking happens offline</a:t>
            </a:r>
          </a:p>
          <a:p>
            <a:r>
              <a:rPr lang="en-IN" dirty="0"/>
              <a:t># Only 2.5% are repeated guest</a:t>
            </a:r>
          </a:p>
          <a:p>
            <a:endParaRPr lang="en-IN" dirty="0"/>
          </a:p>
          <a:p>
            <a:r>
              <a:rPr lang="en-IN" dirty="0"/>
              <a:t># From the above pie-chart we have found out the major contributors which affects Cancelling and Not Cancelling</a:t>
            </a:r>
          </a:p>
        </p:txBody>
      </p:sp>
    </p:spTree>
    <p:extLst>
      <p:ext uri="{BB962C8B-B14F-4D97-AF65-F5344CB8AC3E}">
        <p14:creationId xmlns:p14="http://schemas.microsoft.com/office/powerpoint/2010/main" val="299094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88A08E4-54BF-BBA2-0753-3C474817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33" y="445149"/>
            <a:ext cx="11196734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DA3B3-DDAD-79BA-0FED-A769CF173634}"/>
              </a:ext>
            </a:extLst>
          </p:cNvPr>
          <p:cNvSpPr txBox="1"/>
          <p:nvPr/>
        </p:nvSpPr>
        <p:spPr>
          <a:xfrm>
            <a:off x="5456076" y="676384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Few good things observed from the above plot, Corporate bookings, repeated guests, Meal Plan 1, Room Type 1 -</a:t>
            </a:r>
            <a:r>
              <a:rPr lang="en-IN" dirty="0" err="1"/>
              <a:t>ve</a:t>
            </a:r>
            <a:r>
              <a:rPr lang="en-IN" dirty="0"/>
              <a:t> related to cancellation.</a:t>
            </a:r>
          </a:p>
          <a:p>
            <a:r>
              <a:rPr lang="en-IN" dirty="0"/>
              <a:t># Room Type 1 with Meal Plan 1 are majority of the guest</a:t>
            </a:r>
          </a:p>
          <a:p>
            <a:r>
              <a:rPr lang="en-IN" dirty="0"/>
              <a:t># Hotel needs to focus to increase corporate guests and repeated guests</a:t>
            </a:r>
          </a:p>
        </p:txBody>
      </p:sp>
    </p:spTree>
    <p:extLst>
      <p:ext uri="{BB962C8B-B14F-4D97-AF65-F5344CB8AC3E}">
        <p14:creationId xmlns:p14="http://schemas.microsoft.com/office/powerpoint/2010/main" val="420743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7743AA8-FA4D-0AAD-D797-FC3F335B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1" y="478292"/>
            <a:ext cx="3829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98AF06D-944D-9325-9F0F-61A8B41AC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622" y="478292"/>
            <a:ext cx="3714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8B578-C85A-26F9-501B-750292E0F5AD}"/>
              </a:ext>
            </a:extLst>
          </p:cNvPr>
          <p:cNvSpPr txBox="1"/>
          <p:nvPr/>
        </p:nvSpPr>
        <p:spPr>
          <a:xfrm>
            <a:off x="1127451" y="34290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Looks like data is missing for certain part of the year in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28D31-0DCA-2076-6159-E752C24CDE3E}"/>
              </a:ext>
            </a:extLst>
          </p:cNvPr>
          <p:cNvSpPr txBox="1"/>
          <p:nvPr/>
        </p:nvSpPr>
        <p:spPr>
          <a:xfrm>
            <a:off x="1127451" y="438684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df_year_month</a:t>
            </a:r>
            <a:r>
              <a:rPr lang="en-IN" dirty="0"/>
              <a:t> = </a:t>
            </a:r>
            <a:r>
              <a:rPr lang="en-IN" dirty="0" err="1"/>
              <a:t>df</a:t>
            </a:r>
            <a:r>
              <a:rPr lang="en-IN" dirty="0"/>
              <a:t>[['</a:t>
            </a:r>
            <a:r>
              <a:rPr lang="en-IN" dirty="0" err="1"/>
              <a:t>arrival_year</a:t>
            </a:r>
            <a:r>
              <a:rPr lang="en-IN" dirty="0"/>
              <a:t>', '</a:t>
            </a:r>
            <a:r>
              <a:rPr lang="en-IN" dirty="0" err="1"/>
              <a:t>arrival_month</a:t>
            </a:r>
            <a:r>
              <a:rPr lang="en-IN" dirty="0"/>
              <a:t>']]</a:t>
            </a:r>
          </a:p>
        </p:txBody>
      </p:sp>
    </p:spTree>
    <p:extLst>
      <p:ext uri="{BB962C8B-B14F-4D97-AF65-F5344CB8AC3E}">
        <p14:creationId xmlns:p14="http://schemas.microsoft.com/office/powerpoint/2010/main" val="222182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25AAA-B654-9A8C-0172-B9A5A0DC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1" y="213535"/>
            <a:ext cx="6191250" cy="193357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5ECD9B6-FCCF-21F5-1627-9E9709A2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97" y="3429000"/>
            <a:ext cx="3762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D590D98-2380-C019-F343-6BAC5EE7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75" y="3304107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18A75-3ACD-D7DF-DEAF-4D388AB6E1B7}"/>
              </a:ext>
            </a:extLst>
          </p:cNvPr>
          <p:cNvSpPr txBox="1"/>
          <p:nvPr/>
        </p:nvSpPr>
        <p:spPr>
          <a:xfrm>
            <a:off x="5213480" y="881658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On Overall picture we see that there is gradual increase in bookings, but there is sudden dip in bookings in November and December</a:t>
            </a:r>
          </a:p>
          <a:p>
            <a:r>
              <a:rPr lang="en-IN" dirty="0"/>
              <a:t># Same pattern is </a:t>
            </a:r>
            <a:r>
              <a:rPr lang="en-IN" dirty="0" err="1"/>
              <a:t>follwed</a:t>
            </a:r>
            <a:r>
              <a:rPr lang="en-IN" dirty="0"/>
              <a:t> in cancellation percentage, but percentage is very high in </a:t>
            </a:r>
            <a:r>
              <a:rPr lang="en-IN" dirty="0" err="1"/>
              <a:t>june</a:t>
            </a:r>
            <a:r>
              <a:rPr lang="en-IN" dirty="0"/>
              <a:t> and </a:t>
            </a:r>
            <a:r>
              <a:rPr lang="en-IN" dirty="0" err="1"/>
              <a:t>july</a:t>
            </a:r>
            <a:r>
              <a:rPr lang="en-IN" dirty="0"/>
              <a:t>, keeps decreasing August to December</a:t>
            </a:r>
          </a:p>
        </p:txBody>
      </p:sp>
    </p:spTree>
    <p:extLst>
      <p:ext uri="{BB962C8B-B14F-4D97-AF65-F5344CB8AC3E}">
        <p14:creationId xmlns:p14="http://schemas.microsoft.com/office/powerpoint/2010/main" val="129991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2D64A0E-2A62-5C55-E436-DD823133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23888"/>
            <a:ext cx="112014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6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4A5E60B-470A-1794-3151-238AC24E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33" y="503076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56E8CB-1AF3-8252-CED0-086098EABB95}"/>
              </a:ext>
            </a:extLst>
          </p:cNvPr>
          <p:cNvSpPr txBox="1"/>
          <p:nvPr/>
        </p:nvSpPr>
        <p:spPr>
          <a:xfrm>
            <a:off x="1723831" y="374031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Cancellation percentage is almost same across all days, but we see a sudden dip in booking in the month end</a:t>
            </a:r>
          </a:p>
        </p:txBody>
      </p:sp>
    </p:spTree>
    <p:extLst>
      <p:ext uri="{BB962C8B-B14F-4D97-AF65-F5344CB8AC3E}">
        <p14:creationId xmlns:p14="http://schemas.microsoft.com/office/powerpoint/2010/main" val="424155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ED084-ABD7-1672-A133-9EFF8DFB5518}"/>
              </a:ext>
            </a:extLst>
          </p:cNvPr>
          <p:cNvSpPr txBox="1"/>
          <p:nvPr/>
        </p:nvSpPr>
        <p:spPr>
          <a:xfrm>
            <a:off x="3766846" y="585110"/>
            <a:ext cx="465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We will analyze data separately for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AA358-E425-D60A-87A4-5D335FED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894" y="2034462"/>
            <a:ext cx="72104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1CFAEDC-4ABA-05E9-A9C9-BC04E2F3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14363"/>
            <a:ext cx="112014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3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6DDBC6EB-909C-2B0C-250E-8E31FD70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5" y="1781164"/>
            <a:ext cx="5850294" cy="325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BA12AC-1BBF-2E6F-D004-D5445A873CC4}"/>
              </a:ext>
            </a:extLst>
          </p:cNvPr>
          <p:cNvSpPr txBox="1"/>
          <p:nvPr/>
        </p:nvSpPr>
        <p:spPr>
          <a:xfrm>
            <a:off x="5318451" y="5034627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Arrival Month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63DD1-E8B6-F6B9-F4C8-E5FB58DE3FBF}"/>
              </a:ext>
            </a:extLst>
          </p:cNvPr>
          <p:cNvSpPr txBox="1"/>
          <p:nvPr/>
        </p:nvSpPr>
        <p:spPr>
          <a:xfrm>
            <a:off x="2108720" y="3115642"/>
            <a:ext cx="8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E09E7-0436-BA6A-83A4-F2ADCCE420E4}"/>
              </a:ext>
            </a:extLst>
          </p:cNvPr>
          <p:cNvSpPr txBox="1"/>
          <p:nvPr/>
        </p:nvSpPr>
        <p:spPr>
          <a:xfrm>
            <a:off x="4595328" y="133816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of Arrival Month Wise</a:t>
            </a:r>
          </a:p>
        </p:txBody>
      </p:sp>
    </p:spTree>
    <p:extLst>
      <p:ext uri="{BB962C8B-B14F-4D97-AF65-F5344CB8AC3E}">
        <p14:creationId xmlns:p14="http://schemas.microsoft.com/office/powerpoint/2010/main" val="238230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6A8CD0B2-591C-5EFE-31C5-05E21735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0" y="885146"/>
            <a:ext cx="1114425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9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0623FB-B194-2A8B-C8AA-E25B925847D1}"/>
              </a:ext>
            </a:extLst>
          </p:cNvPr>
          <p:cNvSpPr txBox="1"/>
          <p:nvPr/>
        </p:nvSpPr>
        <p:spPr>
          <a:xfrm>
            <a:off x="2946918" y="597158"/>
            <a:ext cx="629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Major Learning from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1D2FF-5493-067C-2ADE-FFBA36BFFC0E}"/>
              </a:ext>
            </a:extLst>
          </p:cNvPr>
          <p:cNvSpPr txBox="1"/>
          <p:nvPr/>
        </p:nvSpPr>
        <p:spPr>
          <a:xfrm>
            <a:off x="1704392" y="2287574"/>
            <a:ext cx="8966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Identifying Data is linearly separable or not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Finding co-relation between Categorical Variables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Using Chi-Square and ANOVA for feature selection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12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C2E3E4D3-7313-2671-324F-4895CC4F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7" y="1202872"/>
            <a:ext cx="5598366" cy="30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D628CD-841B-AC07-BC86-CE78127C8D70}"/>
              </a:ext>
            </a:extLst>
          </p:cNvPr>
          <p:cNvSpPr txBox="1"/>
          <p:nvPr/>
        </p:nvSpPr>
        <p:spPr>
          <a:xfrm>
            <a:off x="5607698" y="4287804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Arrival 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BBC5D-31A9-038D-D8C0-86188FFCA5FC}"/>
              </a:ext>
            </a:extLst>
          </p:cNvPr>
          <p:cNvSpPr txBox="1"/>
          <p:nvPr/>
        </p:nvSpPr>
        <p:spPr>
          <a:xfrm>
            <a:off x="2444620" y="2581859"/>
            <a:ext cx="8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6BFD9-5445-525A-A610-CA9BD29EA226}"/>
              </a:ext>
            </a:extLst>
          </p:cNvPr>
          <p:cNvSpPr txBox="1"/>
          <p:nvPr/>
        </p:nvSpPr>
        <p:spPr>
          <a:xfrm>
            <a:off x="4688632" y="918292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of Arrival Month Wise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FC8C5-6A11-030B-9449-31E8B272D58C}"/>
              </a:ext>
            </a:extLst>
          </p:cNvPr>
          <p:cNvSpPr txBox="1"/>
          <p:nvPr/>
        </p:nvSpPr>
        <p:spPr>
          <a:xfrm>
            <a:off x="3135087" y="497808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We see that similar pattern is followed for data in 2018 as for overall data</a:t>
            </a:r>
          </a:p>
        </p:txBody>
      </p:sp>
    </p:spTree>
    <p:extLst>
      <p:ext uri="{BB962C8B-B14F-4D97-AF65-F5344CB8AC3E}">
        <p14:creationId xmlns:p14="http://schemas.microsoft.com/office/powerpoint/2010/main" val="161395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ACFFB-E3EB-58C2-6FB0-B19B0417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234"/>
            <a:ext cx="12192000" cy="48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8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500FD29-D40A-2750-E01C-53AC934A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14" y="2226128"/>
            <a:ext cx="3743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36FEF-87CA-2495-86A7-03CE0DA15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62" y="562558"/>
            <a:ext cx="6562725" cy="11049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35C8FD8-A516-E6DA-A7F4-D96AB708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" y="511317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no_of_adults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p-value 8.848338257094206e-62 Good Predictor. Avg of this feature is not same for both the groups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95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E5E43-9D39-F191-D7EA-DD97C5CB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1" y="720595"/>
            <a:ext cx="6667500" cy="1162050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4E9C4CD2-1128-D5EA-BA3E-A36D5617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76" y="2198137"/>
            <a:ext cx="3743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E3E010-5851-0E85-5179-B65C2FA3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" y="497535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no_of_children p-value 2.947637376831079e-10 Good Predictor. Avg of this feature is not same for both the groups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DF790-E679-C609-D195-D6B51183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42" y="552645"/>
            <a:ext cx="6391275" cy="1162050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71FD1D8D-5393-A360-0859-8B5F6287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62" y="1983533"/>
            <a:ext cx="36861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E0A2E2-38B0-37AB-2343-58B280D4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5" y="514330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no_of_weekend_nights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p-value 8.340701585971926e-32 Good Predictor. Avg of this feature is not same for both the groups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59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C3A70-933B-ABAD-6FEC-39D27616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11" y="567515"/>
            <a:ext cx="6619875" cy="1076325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C75B9001-3ED7-BE22-C354-022710CF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0" y="1918218"/>
            <a:ext cx="36861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8951D9-025A-5235-6C53-436A516A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" y="485959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no_of_week_nights p-value 1.7272158751415455e-70 Good Predictor. Avg of this feature is not same for both the groups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7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EF336-A2CE-F01D-CD69-B354961A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44" y="561392"/>
            <a:ext cx="7343775" cy="1219200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F54CDC17-1C53-8DB2-906E-2C92023B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13" y="2234681"/>
            <a:ext cx="3714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74257B-B2C0-C74F-8318-A7C21F99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7" y="535577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lead_time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p-value 0.0 Good Predictor. Avg of this feature is not same for both the groups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98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601D5-28BD-82FA-39E2-5515CBB5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1" y="388289"/>
            <a:ext cx="6562725" cy="1266825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789EACD7-A380-C019-AC5D-524ABF5A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" y="1899558"/>
            <a:ext cx="35909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343DFDD-FF1B-647E-1198-4DA30AF95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7" y="490790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arrival_month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p-value 0.03239997582757596 Good Predictor. Avg of this feature is not same for both the groups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8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2E342-A774-1D7A-B740-7102008F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7" y="347759"/>
            <a:ext cx="6877050" cy="1123950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AB93C504-F74C-08FB-4A9B-019FBCEA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29" y="1936880"/>
            <a:ext cx="36480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6DFF553F-C224-89D4-9807-6571DEA09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9" y="515049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arrival_date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p-value 0.04292948340681466 Good Predictor. Avg of this feature is not same for both the groups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73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DDE4B-F9F2-7B5D-6A91-D445BA87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0" y="576263"/>
            <a:ext cx="6581775" cy="1133475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728DE63A-628F-6306-CBD3-F7DBC285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47" y="2179476"/>
            <a:ext cx="3800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DBFA8F-9A6C-B93F-51CB-B1F905F7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9" y="507585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no_of_previous_cancellations p-value 1.3152065000503417e-10 Good Predictor. Avg of this feature is not same for both the groups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2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E0EE2-C327-AA95-BB90-C0266331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363"/>
            <a:ext cx="12192000" cy="2436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781E5-CA52-C3FF-FA09-31CB46B74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9" y="3828935"/>
            <a:ext cx="12192000" cy="2559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9297D-BAFE-1E39-7136-319A7722C621}"/>
              </a:ext>
            </a:extLst>
          </p:cNvPr>
          <p:cNvSpPr txBox="1"/>
          <p:nvPr/>
        </p:nvSpPr>
        <p:spPr>
          <a:xfrm>
            <a:off x="5014453" y="308040"/>
            <a:ext cx="2163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err="1"/>
              <a:t>Dataframe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59117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C6394-3F1F-2143-98F7-1E5B07CF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8" y="417447"/>
            <a:ext cx="6648450" cy="1152525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34979EC8-69CB-93BB-07A7-894B21A9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07" y="1815582"/>
            <a:ext cx="3743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0FEE61-AE20-3E9B-D2F6-F0AD0E36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3" y="489857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no_of_previous_bookings_not_canceled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p-value 1.8287364128686035e-30 Good Predictor. Avg of this feature is not same for both the groups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1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86DF0-A270-50EE-4389-E0C9E3A3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68" y="342024"/>
            <a:ext cx="7277100" cy="2143125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99B1578F-7D7F-2F2E-E139-F126AC29B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095500"/>
            <a:ext cx="3714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33342-A1B5-C884-C95E-EF82685B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9" y="514116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avg_price_per_room p-value 5.2303189247998436e-164 Good Predictor. Avg of this feature is not same for both the groups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75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73520-6657-8470-FD2D-F01EAD65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57" y="463906"/>
            <a:ext cx="6429375" cy="1171575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2F782020-B2D3-9A34-C83B-B24F3C92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095500"/>
            <a:ext cx="36861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9E7B84-2922-2451-D119-FAF25C74B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80" y="522251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no_of_special_requests p-value 0.0 Good Predictor. Avg of this feature is not same for both the groups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08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FE3B97-9458-DDBF-980B-248AE3576FB4}"/>
              </a:ext>
            </a:extLst>
          </p:cNvPr>
          <p:cNvSpPr txBox="1"/>
          <p:nvPr/>
        </p:nvSpPr>
        <p:spPr>
          <a:xfrm>
            <a:off x="3048778" y="335846"/>
            <a:ext cx="609755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cancellation of booking doesn't show much difference </a:t>
            </a:r>
            <a:r>
              <a:rPr lang="en-IN" dirty="0" err="1"/>
              <a:t>wrt</a:t>
            </a:r>
            <a:r>
              <a:rPr lang="en-IN" dirty="0"/>
              <a:t> </a:t>
            </a:r>
            <a:r>
              <a:rPr lang="en-IN" dirty="0" err="1"/>
              <a:t>no.adults</a:t>
            </a:r>
            <a:endParaRPr lang="en-IN" dirty="0"/>
          </a:p>
          <a:p>
            <a:r>
              <a:rPr lang="en-IN" dirty="0"/>
              <a:t># same pattern is </a:t>
            </a:r>
            <a:r>
              <a:rPr lang="en-IN" dirty="0" err="1"/>
              <a:t>follwed</a:t>
            </a:r>
            <a:r>
              <a:rPr lang="en-IN" dirty="0"/>
              <a:t> </a:t>
            </a:r>
            <a:r>
              <a:rPr lang="en-IN" dirty="0" err="1"/>
              <a:t>wrt</a:t>
            </a:r>
            <a:r>
              <a:rPr lang="en-IN" dirty="0"/>
              <a:t> to </a:t>
            </a:r>
            <a:r>
              <a:rPr lang="en-IN" dirty="0" err="1"/>
              <a:t>no.of</a:t>
            </a:r>
            <a:r>
              <a:rPr lang="en-IN" dirty="0"/>
              <a:t> children, but we see a slight tendency that more no. of children leads to more cancellation</a:t>
            </a:r>
          </a:p>
          <a:p>
            <a:r>
              <a:rPr lang="en-IN" dirty="0"/>
              <a:t># we see a slight tendency that more no. of weekend nights leads to more cancellation</a:t>
            </a:r>
          </a:p>
          <a:p>
            <a:r>
              <a:rPr lang="en-IN" dirty="0"/>
              <a:t># we see same pattern with more no. of week nights.</a:t>
            </a:r>
          </a:p>
          <a:p>
            <a:r>
              <a:rPr lang="en-IN" dirty="0"/>
              <a:t># This means longer booking are more prone to get cancelled</a:t>
            </a:r>
          </a:p>
          <a:p>
            <a:r>
              <a:rPr lang="en-IN" dirty="0"/>
              <a:t># Cancellation percentage is higher for people whose lead time is higher. This means people who are taking more time to book</a:t>
            </a:r>
          </a:p>
          <a:p>
            <a:r>
              <a:rPr lang="en-IN" dirty="0"/>
              <a:t># have more chances to cancel</a:t>
            </a:r>
          </a:p>
          <a:p>
            <a:r>
              <a:rPr lang="en-IN" dirty="0"/>
              <a:t># month and date of arrival is not affecting the cancellation percentage</a:t>
            </a:r>
          </a:p>
          <a:p>
            <a:r>
              <a:rPr lang="en-IN" dirty="0"/>
              <a:t># People with higher number of previous cancelation have lesser chance of cancelation</a:t>
            </a:r>
          </a:p>
          <a:p>
            <a:r>
              <a:rPr lang="en-IN" dirty="0"/>
              <a:t># People with high number of non-cancellation have very high percentage of non cancelation</a:t>
            </a:r>
          </a:p>
          <a:p>
            <a:r>
              <a:rPr lang="en-IN" dirty="0"/>
              <a:t># Overall we can say chance of not cancelling booking is high</a:t>
            </a:r>
          </a:p>
          <a:p>
            <a:r>
              <a:rPr lang="en-IN" dirty="0"/>
              <a:t># We don't see much difference in </a:t>
            </a:r>
            <a:r>
              <a:rPr lang="en-IN" dirty="0" err="1"/>
              <a:t>avg_price</a:t>
            </a:r>
            <a:r>
              <a:rPr lang="en-IN" dirty="0"/>
              <a:t> for cancelled and not cancelled group</a:t>
            </a:r>
          </a:p>
          <a:p>
            <a:r>
              <a:rPr lang="en-IN" dirty="0"/>
              <a:t># People who make more special tend not to cancel booking</a:t>
            </a:r>
          </a:p>
        </p:txBody>
      </p:sp>
    </p:spTree>
    <p:extLst>
      <p:ext uri="{BB962C8B-B14F-4D97-AF65-F5344CB8AC3E}">
        <p14:creationId xmlns:p14="http://schemas.microsoft.com/office/powerpoint/2010/main" val="262565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BC70A-DBAA-BEF5-8035-700F2018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22" y="0"/>
            <a:ext cx="482503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F3C46-C0FB-A5BC-86DD-5945AA82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91" y="89126"/>
            <a:ext cx="47720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8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B5AB8FC6-9E73-AE61-E7B5-1E8E5BD46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68" y="643813"/>
            <a:ext cx="7382601" cy="488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95EC58-1EC6-D567-65EC-8110CFC77C27}"/>
              </a:ext>
            </a:extLst>
          </p:cNvPr>
          <p:cNvSpPr txBox="1"/>
          <p:nvPr/>
        </p:nvSpPr>
        <p:spPr>
          <a:xfrm>
            <a:off x="5950599" y="567641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df.type_of_meal_plan.replace</a:t>
            </a:r>
            <a:r>
              <a:rPr lang="en-IN" dirty="0"/>
              <a:t>(['Not Selected', 'Meal Plan 1', 'Meal Plan 2', 'Meal Plan 3'], [0,1,2,3], 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281770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0F35CE-8C56-AFBB-BF84-FFBCEA61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1" y="0"/>
            <a:ext cx="11906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03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2BAF9CB6-859A-2D0A-03D0-C4D7193AB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21" y="1345150"/>
            <a:ext cx="6988629" cy="45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68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D1C21-B893-43A7-4B6A-42C28428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3" y="0"/>
            <a:ext cx="11318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49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B85BA57B-EFB5-C5A4-0B0F-02E8DF56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9" y="718459"/>
            <a:ext cx="8720199" cy="44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16D3D-740E-16BD-EBE9-64352413D410}"/>
              </a:ext>
            </a:extLst>
          </p:cNvPr>
          <p:cNvSpPr txBox="1"/>
          <p:nvPr/>
        </p:nvSpPr>
        <p:spPr>
          <a:xfrm>
            <a:off x="5446745" y="533731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df.room_type_reserved.replace</a:t>
            </a:r>
            <a:r>
              <a:rPr lang="en-IN" dirty="0"/>
              <a:t>(['</a:t>
            </a:r>
            <a:r>
              <a:rPr lang="en-IN" dirty="0" err="1"/>
              <a:t>Room_Type</a:t>
            </a:r>
            <a:r>
              <a:rPr lang="en-IN" dirty="0"/>
              <a:t> 1', '</a:t>
            </a:r>
            <a:r>
              <a:rPr lang="en-IN" dirty="0" err="1"/>
              <a:t>Room_Type</a:t>
            </a:r>
            <a:r>
              <a:rPr lang="en-IN" dirty="0"/>
              <a:t> 2', '</a:t>
            </a:r>
            <a:r>
              <a:rPr lang="en-IN" dirty="0" err="1"/>
              <a:t>Room_Type</a:t>
            </a:r>
            <a:r>
              <a:rPr lang="en-IN" dirty="0"/>
              <a:t> 3', '</a:t>
            </a:r>
            <a:r>
              <a:rPr lang="en-IN" dirty="0" err="1"/>
              <a:t>Room_Type</a:t>
            </a:r>
            <a:r>
              <a:rPr lang="en-IN" dirty="0"/>
              <a:t> 4', '</a:t>
            </a:r>
            <a:r>
              <a:rPr lang="en-IN" dirty="0" err="1"/>
              <a:t>Room_Type</a:t>
            </a:r>
            <a:r>
              <a:rPr lang="en-IN" dirty="0"/>
              <a:t> 5', '</a:t>
            </a:r>
            <a:r>
              <a:rPr lang="en-IN" dirty="0" err="1"/>
              <a:t>Room_Type</a:t>
            </a:r>
            <a:r>
              <a:rPr lang="en-IN" dirty="0"/>
              <a:t> 6', '</a:t>
            </a:r>
            <a:r>
              <a:rPr lang="en-IN" dirty="0" err="1"/>
              <a:t>Room_Type</a:t>
            </a:r>
            <a:r>
              <a:rPr lang="en-IN" dirty="0"/>
              <a:t> 7'], [1,2,3,4,5,6,7], 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15980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0CDB58-1EA7-5510-0706-95D18A87E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18" y="942975"/>
            <a:ext cx="4581525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306D6-6C36-2210-3979-DB2FBB2A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975"/>
            <a:ext cx="7162800" cy="591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FF85A-EAFD-02E0-196C-A6CB8410CEA9}"/>
              </a:ext>
            </a:extLst>
          </p:cNvPr>
          <p:cNvSpPr txBox="1"/>
          <p:nvPr/>
        </p:nvSpPr>
        <p:spPr>
          <a:xfrm>
            <a:off x="5415669" y="296644"/>
            <a:ext cx="2163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err="1"/>
              <a:t>Dataframe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51476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A01A4-9925-699C-6BED-028EC782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3" y="0"/>
            <a:ext cx="10822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5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4D0C83BA-EC6A-20CE-DC4F-8906FAC7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82" y="930728"/>
            <a:ext cx="8829971" cy="44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7D71BA-764D-67D8-E08E-593D76B440D9}"/>
              </a:ext>
            </a:extLst>
          </p:cNvPr>
          <p:cNvSpPr txBox="1"/>
          <p:nvPr/>
        </p:nvSpPr>
        <p:spPr>
          <a:xfrm>
            <a:off x="5690067" y="555794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df.arrival_year.replace</a:t>
            </a:r>
            <a:r>
              <a:rPr lang="en-IN" dirty="0"/>
              <a:t>([2017,2018], [1,2], 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1086887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AEA96-854A-56E1-3B86-720E4CE3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4" y="0"/>
            <a:ext cx="11698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24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E06139C6-D7A7-5C54-1598-6140F2BDF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2" y="794852"/>
            <a:ext cx="9148797" cy="46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7AACC-4936-D697-580F-844C7C743AF7}"/>
              </a:ext>
            </a:extLst>
          </p:cNvPr>
          <p:cNvSpPr txBox="1"/>
          <p:nvPr/>
        </p:nvSpPr>
        <p:spPr>
          <a:xfrm>
            <a:off x="6519765" y="544976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df.market_segment_type.replace</a:t>
            </a:r>
            <a:r>
              <a:rPr lang="en-IN" dirty="0"/>
              <a:t>(['Online', 'Offline', 'Corporate', 'Complementary', 'Aviation'],[1,2,3,4,5], 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1809884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9E329-9A4D-04D3-35FB-6E3883E6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4" y="0"/>
            <a:ext cx="10608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1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15914D0C-253E-C25E-DE5E-EB6CF1E2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9" y="1254071"/>
            <a:ext cx="9161825" cy="466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10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56BA53-A6D2-AF58-1173-81F36A62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8100"/>
            <a:ext cx="11620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6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9E473-D64F-96F3-80AE-501B03B1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71" y="74646"/>
            <a:ext cx="3680182" cy="2763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C6C13-4CD3-FE13-0A1C-831CC0171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52" y="0"/>
            <a:ext cx="524268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E9324-0E7B-09A3-1AC3-AB6DA0C45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230" y="2838228"/>
            <a:ext cx="3955872" cy="37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47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B62B6705-C452-6C0C-66A6-652AC2A6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" y="0"/>
            <a:ext cx="89750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15CE54-995A-9BB6-1C34-5B8DC3FE2878}"/>
              </a:ext>
            </a:extLst>
          </p:cNvPr>
          <p:cNvSpPr txBox="1"/>
          <p:nvPr/>
        </p:nvSpPr>
        <p:spPr>
          <a:xfrm>
            <a:off x="9601200" y="1716833"/>
            <a:ext cx="1856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data is not linearly </a:t>
            </a:r>
            <a:r>
              <a:rPr lang="en-IN" dirty="0" err="1"/>
              <a:t>seperable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820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6C36E-87EA-62F6-E807-95F58C50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41" y="0"/>
            <a:ext cx="876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9AD36-CD64-795D-9F62-1FA9BE9D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723900"/>
            <a:ext cx="63722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82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87B16-EDBA-4946-7108-9BE5779A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3" y="144722"/>
            <a:ext cx="6772275" cy="5019675"/>
          </a:xfrm>
          <a:prstGeom prst="rect">
            <a:avLst/>
          </a:prstGeom>
        </p:spPr>
      </p:pic>
      <p:pic>
        <p:nvPicPr>
          <p:cNvPr id="34818" name="Picture 2">
            <a:extLst>
              <a:ext uri="{FF2B5EF4-FFF2-40B4-BE49-F238E27FC236}">
                <a16:creationId xmlns:a16="http://schemas.microsoft.com/office/drawing/2014/main" id="{0BE961A5-801A-B341-73EF-4FB8F33C1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78" y="3429000"/>
            <a:ext cx="4952236" cy="349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42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1324F-E9EC-1120-6DCB-C2336413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8" y="0"/>
            <a:ext cx="1051024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2809AE-950E-8628-D75A-EBAD5CEA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00" y="0"/>
            <a:ext cx="5524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66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C8226-8594-37E6-BCF0-B850911D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84" y="624762"/>
            <a:ext cx="6057900" cy="2324100"/>
          </a:xfrm>
          <a:prstGeom prst="rect">
            <a:avLst/>
          </a:prstGeom>
        </p:spPr>
      </p:pic>
      <p:pic>
        <p:nvPicPr>
          <p:cNvPr id="32770" name="Picture 2">
            <a:extLst>
              <a:ext uri="{FF2B5EF4-FFF2-40B4-BE49-F238E27FC236}">
                <a16:creationId xmlns:a16="http://schemas.microsoft.com/office/drawing/2014/main" id="{A6BEF0A5-73B4-6C7F-69B9-546B761F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684" y="3168006"/>
            <a:ext cx="4635176" cy="327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75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26878-DF9F-2D9B-E933-30237296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5"/>
            <a:ext cx="12192000" cy="2731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74933D-269A-4681-911A-4AE4A36D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72" y="3183100"/>
            <a:ext cx="3676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538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D3A35-6640-8E4C-6CFC-648FFB51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3" y="317824"/>
            <a:ext cx="6076950" cy="2228850"/>
          </a:xfrm>
          <a:prstGeom prst="rect">
            <a:avLst/>
          </a:prstGeom>
        </p:spPr>
      </p:pic>
      <p:pic>
        <p:nvPicPr>
          <p:cNvPr id="33794" name="Picture 2">
            <a:extLst>
              <a:ext uri="{FF2B5EF4-FFF2-40B4-BE49-F238E27FC236}">
                <a16:creationId xmlns:a16="http://schemas.microsoft.com/office/drawing/2014/main" id="{E9682239-7533-9592-9971-26CBB440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95489"/>
            <a:ext cx="5055054" cy="356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91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37489D-EB0A-A457-2A77-2738496FC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771525"/>
            <a:ext cx="53149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0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8D47ECE-4CF4-2B06-27FE-BF8D4D49E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23" y="1359354"/>
            <a:ext cx="555307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B1EE133-02B7-8905-9F8B-42D7D288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802" y="1543050"/>
            <a:ext cx="53149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22BE8E-7684-CD0B-D0DB-72C9D88559B4}"/>
              </a:ext>
            </a:extLst>
          </p:cNvPr>
          <p:cNvSpPr txBox="1"/>
          <p:nvPr/>
        </p:nvSpPr>
        <p:spPr>
          <a:xfrm>
            <a:off x="1791477" y="1082351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Meal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7B4C4-99F9-9894-C690-F111DE24F6BE}"/>
              </a:ext>
            </a:extLst>
          </p:cNvPr>
          <p:cNvSpPr txBox="1"/>
          <p:nvPr/>
        </p:nvSpPr>
        <p:spPr>
          <a:xfrm>
            <a:off x="8559282" y="1173718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Car Parking Requirement</a:t>
            </a:r>
          </a:p>
        </p:txBody>
      </p:sp>
    </p:spTree>
    <p:extLst>
      <p:ext uri="{BB962C8B-B14F-4D97-AF65-F5344CB8AC3E}">
        <p14:creationId xmlns:p14="http://schemas.microsoft.com/office/powerpoint/2010/main" val="279087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06F1C5F-A614-0B5A-AEB9-30E5BD2E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8" y="1182072"/>
            <a:ext cx="56197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D99A6CE-3064-A7C6-104F-4BCAE2AF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88" y="1182072"/>
            <a:ext cx="53149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56A38-4DAA-AE14-3705-1EEBEE49AFC5}"/>
              </a:ext>
            </a:extLst>
          </p:cNvPr>
          <p:cNvSpPr txBox="1"/>
          <p:nvPr/>
        </p:nvSpPr>
        <p:spPr>
          <a:xfrm>
            <a:off x="1544411" y="812740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Room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AEB11-DD9D-E9DE-6032-2A965427B00C}"/>
              </a:ext>
            </a:extLst>
          </p:cNvPr>
          <p:cNvSpPr txBox="1"/>
          <p:nvPr/>
        </p:nvSpPr>
        <p:spPr>
          <a:xfrm>
            <a:off x="7915469" y="812740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Year of Booking Data</a:t>
            </a:r>
          </a:p>
        </p:txBody>
      </p:sp>
    </p:spTree>
    <p:extLst>
      <p:ext uri="{BB962C8B-B14F-4D97-AF65-F5344CB8AC3E}">
        <p14:creationId xmlns:p14="http://schemas.microsoft.com/office/powerpoint/2010/main" val="219028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F34058C-A9F7-48AA-CAD5-826316CBC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43050"/>
            <a:ext cx="57531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5650152-D110-3567-309B-1DC3F172B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95" y="1543050"/>
            <a:ext cx="53149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D75B9-485C-3600-6A76-53707213E3DE}"/>
              </a:ext>
            </a:extLst>
          </p:cNvPr>
          <p:cNvSpPr txBox="1"/>
          <p:nvPr/>
        </p:nvSpPr>
        <p:spPr>
          <a:xfrm>
            <a:off x="1535080" y="950753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Channel Of Booking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6AD77-A173-8499-093D-D1D331371248}"/>
              </a:ext>
            </a:extLst>
          </p:cNvPr>
          <p:cNvSpPr txBox="1"/>
          <p:nvPr/>
        </p:nvSpPr>
        <p:spPr>
          <a:xfrm>
            <a:off x="8178476" y="950753"/>
            <a:ext cx="255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Repeated Customer Spread</a:t>
            </a:r>
          </a:p>
        </p:txBody>
      </p:sp>
    </p:spTree>
    <p:extLst>
      <p:ext uri="{BB962C8B-B14F-4D97-AF65-F5344CB8AC3E}">
        <p14:creationId xmlns:p14="http://schemas.microsoft.com/office/powerpoint/2010/main" val="194790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927</Words>
  <Application>Microsoft Office PowerPoint</Application>
  <PresentationFormat>Widescreen</PresentationFormat>
  <Paragraphs>71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SAMBHU MUKHERJEE</dc:creator>
  <cp:lastModifiedBy>SAMBHU MUKHERJEE</cp:lastModifiedBy>
  <cp:revision>1</cp:revision>
  <dcterms:created xsi:type="dcterms:W3CDTF">2023-02-23T00:07:00Z</dcterms:created>
  <dcterms:modified xsi:type="dcterms:W3CDTF">2023-02-25T00:49:13Z</dcterms:modified>
</cp:coreProperties>
</file>