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24"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4" r:id="rId56"/>
    <p:sldId id="315" r:id="rId57"/>
    <p:sldId id="316" r:id="rId58"/>
    <p:sldId id="313" r:id="rId59"/>
    <p:sldId id="317" r:id="rId60"/>
    <p:sldId id="318" r:id="rId61"/>
    <p:sldId id="319" r:id="rId62"/>
    <p:sldId id="321" r:id="rId63"/>
    <p:sldId id="32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8479-88B2-29AE-82EA-78DE39B0D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CA5663-4FBE-34B2-FD38-6F44BE1E7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EB33A0-0694-4365-0468-E1160EB4B438}"/>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AD62103D-1CEA-F70E-8934-1349D719D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C7ABD-7B5C-1345-6BFB-522429590CF4}"/>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198538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9224-4329-15B3-777E-2C071BEBCB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CA47CD-9800-A590-C414-6EC6603B8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C55D6-D858-6F5E-E33F-EE151CFFC7F0}"/>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A2A4A800-4942-9D0B-737D-0F10D1475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B789E-E4E2-CF8D-6EDC-A038CBBED491}"/>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76135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887F6-7D82-FF41-8DC2-79667C2208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731E0-9C9F-E6C5-66C3-EF2851A85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B9E74-ED3A-F4AA-4928-4DB172DCD197}"/>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1C95F545-CE6A-057A-E25A-F9A55A5A3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A4A9C-AF9B-DB4A-311F-9F24D6443F30}"/>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383384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B3D3-5D02-50EB-EA03-ED6A0EEC41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1D22E-034E-2AA7-B765-198B0F1BC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C5509-2455-F412-96F1-9653345A2370}"/>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F9FC53C4-D24D-6552-47B6-2CF314ADD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FDE4A-C012-4EA8-809A-50A8C9AFB1FA}"/>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24884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4CEB-197E-1F5B-E78A-DAE996A57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15909-71F9-0EB0-DCD0-D9DD6702E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B50A3-5F00-0BE7-DF70-DD7E587D22BE}"/>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37BD59FC-6EEB-6BA2-325C-87189FFDA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3C82F-589B-B44F-CD2F-31E179D8CB7A}"/>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55618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5E34-1430-0E72-FAC6-D28BE36506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6486A2-AC01-08A4-3A56-E4421BD79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79F553-17AB-CD4A-B9C4-E66CB237A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A41FA-1CCB-66DB-8523-A0D1FDB0293A}"/>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6" name="Footer Placeholder 5">
            <a:extLst>
              <a:ext uri="{FF2B5EF4-FFF2-40B4-BE49-F238E27FC236}">
                <a16:creationId xmlns:a16="http://schemas.microsoft.com/office/drawing/2014/main" id="{61BACFB8-BF35-0B4F-1742-66EBD0FE0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EBA49-5F35-E47A-A3C0-1C0597D70EC6}"/>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361233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D7E7-69AF-F858-DD5D-B3BC0095D6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B5311C-A060-EB8E-009A-CB6AFBC7A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3ED5F6-0303-C798-B563-65057FE13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759852-311A-47A6-16A6-5415B9626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E9930-19D1-03D2-6EBF-654695445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BA1051-28E6-8EE3-876E-5D6AD50F7033}"/>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8" name="Footer Placeholder 7">
            <a:extLst>
              <a:ext uri="{FF2B5EF4-FFF2-40B4-BE49-F238E27FC236}">
                <a16:creationId xmlns:a16="http://schemas.microsoft.com/office/drawing/2014/main" id="{6CC06DC4-2B49-93B4-F9DB-EA560F8966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CE35E5-A53B-A394-0A28-A0945F8C5D0F}"/>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72412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A728-F24C-921B-D819-81638845B0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CDEC-5F6F-6E7C-9EE5-8A026842A412}"/>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4" name="Footer Placeholder 3">
            <a:extLst>
              <a:ext uri="{FF2B5EF4-FFF2-40B4-BE49-F238E27FC236}">
                <a16:creationId xmlns:a16="http://schemas.microsoft.com/office/drawing/2014/main" id="{BD426B86-0C3B-58E9-ED33-3D686CB919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AA4A11-A85D-4C7B-BF9F-BC55FD81FE69}"/>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86960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0FB28-4E21-E0B8-D1FA-D0AE43B358A5}"/>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3" name="Footer Placeholder 2">
            <a:extLst>
              <a:ext uri="{FF2B5EF4-FFF2-40B4-BE49-F238E27FC236}">
                <a16:creationId xmlns:a16="http://schemas.microsoft.com/office/drawing/2014/main" id="{31BF04DF-00E5-2B2A-6514-F4B33FB853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765AB8-D015-E4BF-7915-CE7A64F4FFB5}"/>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127690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F26-55EC-57D5-0639-E355DD156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0BCF17-C1EA-4CC2-E6F1-FCF2E9E71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E01AE4-72A2-8B86-E324-E6D31C83F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ACFFB-5A7A-C8BD-C450-8E33C67110E5}"/>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6" name="Footer Placeholder 5">
            <a:extLst>
              <a:ext uri="{FF2B5EF4-FFF2-40B4-BE49-F238E27FC236}">
                <a16:creationId xmlns:a16="http://schemas.microsoft.com/office/drawing/2014/main" id="{3D34596A-D005-06A6-4FCB-340958457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CCBAB-138C-E417-EF9D-D48F139DFB92}"/>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227536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E760-3AEA-35F2-D858-83DAC9B7D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68AB30-E3CC-4B90-D634-0C16FEA4E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5AB9A0-3802-FAA8-FAB1-3BD2F89B8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5F628-107A-EDBF-AD36-13184E8EF710}"/>
              </a:ext>
            </a:extLst>
          </p:cNvPr>
          <p:cNvSpPr>
            <a:spLocks noGrp="1"/>
          </p:cNvSpPr>
          <p:nvPr>
            <p:ph type="dt" sz="half" idx="10"/>
          </p:nvPr>
        </p:nvSpPr>
        <p:spPr/>
        <p:txBody>
          <a:bodyPr/>
          <a:lstStyle/>
          <a:p>
            <a:fld id="{08D7E151-3558-406F-A4B1-B5282579CA7A}" type="datetimeFigureOut">
              <a:rPr lang="en-IN" smtClean="0"/>
              <a:t>28-02-2023</a:t>
            </a:fld>
            <a:endParaRPr lang="en-IN"/>
          </a:p>
        </p:txBody>
      </p:sp>
      <p:sp>
        <p:nvSpPr>
          <p:cNvPr id="6" name="Footer Placeholder 5">
            <a:extLst>
              <a:ext uri="{FF2B5EF4-FFF2-40B4-BE49-F238E27FC236}">
                <a16:creationId xmlns:a16="http://schemas.microsoft.com/office/drawing/2014/main" id="{93664CF7-007A-0577-F600-1A768AC5B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8CE9A-991E-815A-D2D7-29831AA847D1}"/>
              </a:ext>
            </a:extLst>
          </p:cNvPr>
          <p:cNvSpPr>
            <a:spLocks noGrp="1"/>
          </p:cNvSpPr>
          <p:nvPr>
            <p:ph type="sldNum" sz="quarter" idx="12"/>
          </p:nvPr>
        </p:nvSpPr>
        <p:spPr/>
        <p:txBody>
          <a:bodyPr/>
          <a:lstStyle/>
          <a:p>
            <a:fld id="{7732251B-B53A-4543-A6FD-C05717674437}" type="slidenum">
              <a:rPr lang="en-IN" smtClean="0"/>
              <a:t>‹#›</a:t>
            </a:fld>
            <a:endParaRPr lang="en-IN"/>
          </a:p>
        </p:txBody>
      </p:sp>
    </p:spTree>
    <p:extLst>
      <p:ext uri="{BB962C8B-B14F-4D97-AF65-F5344CB8AC3E}">
        <p14:creationId xmlns:p14="http://schemas.microsoft.com/office/powerpoint/2010/main" val="13691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B3FE3-B550-D6B0-1142-CD3B58580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9A9E-B7F8-D55B-F2BB-133265270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4AE3F-855B-1A68-4020-080914488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7E151-3558-406F-A4B1-B5282579CA7A}" type="datetimeFigureOut">
              <a:rPr lang="en-IN" smtClean="0"/>
              <a:t>28-02-2023</a:t>
            </a:fld>
            <a:endParaRPr lang="en-IN"/>
          </a:p>
        </p:txBody>
      </p:sp>
      <p:sp>
        <p:nvSpPr>
          <p:cNvPr id="5" name="Footer Placeholder 4">
            <a:extLst>
              <a:ext uri="{FF2B5EF4-FFF2-40B4-BE49-F238E27FC236}">
                <a16:creationId xmlns:a16="http://schemas.microsoft.com/office/drawing/2014/main" id="{211E00C3-99C3-3231-028A-499518396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A41DD1-9FBC-04AE-6290-B594ECE2B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2251B-B53A-4543-A6FD-C05717674437}" type="slidenum">
              <a:rPr lang="en-IN" smtClean="0"/>
              <a:t>‹#›</a:t>
            </a:fld>
            <a:endParaRPr lang="en-IN"/>
          </a:p>
        </p:txBody>
      </p:sp>
    </p:spTree>
    <p:extLst>
      <p:ext uri="{BB962C8B-B14F-4D97-AF65-F5344CB8AC3E}">
        <p14:creationId xmlns:p14="http://schemas.microsoft.com/office/powerpoint/2010/main" val="84281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78CD9-F7A4-64F4-57A3-25A82B093B54}"/>
              </a:ext>
            </a:extLst>
          </p:cNvPr>
          <p:cNvSpPr txBox="1"/>
          <p:nvPr/>
        </p:nvSpPr>
        <p:spPr>
          <a:xfrm>
            <a:off x="3219061" y="2677885"/>
            <a:ext cx="5383763" cy="646331"/>
          </a:xfrm>
          <a:prstGeom prst="rect">
            <a:avLst/>
          </a:prstGeom>
          <a:noFill/>
        </p:spPr>
        <p:txBody>
          <a:bodyPr wrap="square" rtlCol="0">
            <a:spAutoFit/>
          </a:bodyPr>
          <a:lstStyle/>
          <a:p>
            <a:pPr algn="ctr"/>
            <a:r>
              <a:rPr lang="en-IN" sz="3600" dirty="0"/>
              <a:t>Co2 Emission Prediction</a:t>
            </a:r>
          </a:p>
        </p:txBody>
      </p:sp>
    </p:spTree>
    <p:extLst>
      <p:ext uri="{BB962C8B-B14F-4D97-AF65-F5344CB8AC3E}">
        <p14:creationId xmlns:p14="http://schemas.microsoft.com/office/powerpoint/2010/main" val="190588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518E8-4600-6866-4D06-4591BA3CDA40}"/>
              </a:ext>
            </a:extLst>
          </p:cNvPr>
          <p:cNvPicPr>
            <a:picLocks noChangeAspect="1"/>
          </p:cNvPicPr>
          <p:nvPr/>
        </p:nvPicPr>
        <p:blipFill>
          <a:blip r:embed="rId2"/>
          <a:stretch>
            <a:fillRect/>
          </a:stretch>
        </p:blipFill>
        <p:spPr>
          <a:xfrm>
            <a:off x="0" y="127391"/>
            <a:ext cx="12192000" cy="6603217"/>
          </a:xfrm>
          <a:prstGeom prst="rect">
            <a:avLst/>
          </a:prstGeom>
        </p:spPr>
      </p:pic>
    </p:spTree>
    <p:extLst>
      <p:ext uri="{BB962C8B-B14F-4D97-AF65-F5344CB8AC3E}">
        <p14:creationId xmlns:p14="http://schemas.microsoft.com/office/powerpoint/2010/main" val="208216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55AFB3-29EE-A118-5DF0-61DBC5165213}"/>
              </a:ext>
            </a:extLst>
          </p:cNvPr>
          <p:cNvSpPr>
            <a:spLocks noChangeArrowheads="1"/>
          </p:cNvSpPr>
          <p:nvPr/>
        </p:nvSpPr>
        <p:spPr bwMode="auto">
          <a:xfrm>
            <a:off x="1894115" y="6504057"/>
            <a:ext cx="78483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Make CADILLAC 4097 CHEVROLET 3338 FORD 34756 JEEP 3997 VOLKSWAGEN 3470 Name: Total CO2 Emissions(g/km)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6BD59A0C-466D-CECE-DFCC-BAF4AF940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23" y="71341"/>
            <a:ext cx="11134725"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6402D-ED19-B55C-8B5A-0F2AF5CDF060}"/>
              </a:ext>
            </a:extLst>
          </p:cNvPr>
          <p:cNvPicPr>
            <a:picLocks noChangeAspect="1"/>
          </p:cNvPicPr>
          <p:nvPr/>
        </p:nvPicPr>
        <p:blipFill>
          <a:blip r:embed="rId2"/>
          <a:stretch>
            <a:fillRect/>
          </a:stretch>
        </p:blipFill>
        <p:spPr>
          <a:xfrm>
            <a:off x="585204" y="169991"/>
            <a:ext cx="7419975" cy="1628775"/>
          </a:xfrm>
          <a:prstGeom prst="rect">
            <a:avLst/>
          </a:prstGeom>
        </p:spPr>
      </p:pic>
      <p:pic>
        <p:nvPicPr>
          <p:cNvPr id="2050" name="Picture 2">
            <a:extLst>
              <a:ext uri="{FF2B5EF4-FFF2-40B4-BE49-F238E27FC236}">
                <a16:creationId xmlns:a16="http://schemas.microsoft.com/office/drawing/2014/main" id="{15209212-770E-DB11-2F57-99FED50DF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50298"/>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97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A76816-89BD-1008-2E0C-3601A6A65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537E7D-9C28-24CF-F941-1695685DB8B9}"/>
              </a:ext>
            </a:extLst>
          </p:cNvPr>
          <p:cNvSpPr txBox="1"/>
          <p:nvPr/>
        </p:nvSpPr>
        <p:spPr>
          <a:xfrm>
            <a:off x="3946849" y="503853"/>
            <a:ext cx="4245429" cy="369332"/>
          </a:xfrm>
          <a:prstGeom prst="rect">
            <a:avLst/>
          </a:prstGeom>
          <a:noFill/>
        </p:spPr>
        <p:txBody>
          <a:bodyPr wrap="square" rtlCol="0">
            <a:spAutoFit/>
          </a:bodyPr>
          <a:lstStyle/>
          <a:p>
            <a:pPr algn="ctr"/>
            <a:r>
              <a:rPr lang="en-IN" dirty="0"/>
              <a:t>Avg. Co2 Emission</a:t>
            </a:r>
          </a:p>
        </p:txBody>
      </p:sp>
    </p:spTree>
    <p:extLst>
      <p:ext uri="{BB962C8B-B14F-4D97-AF65-F5344CB8AC3E}">
        <p14:creationId xmlns:p14="http://schemas.microsoft.com/office/powerpoint/2010/main" val="373007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8A11319-AEB8-FFFF-B410-8754B3FC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E8FBFE-A8F8-BE49-CE03-462D6D0EED39}"/>
              </a:ext>
            </a:extLst>
          </p:cNvPr>
          <p:cNvSpPr txBox="1"/>
          <p:nvPr/>
        </p:nvSpPr>
        <p:spPr>
          <a:xfrm>
            <a:off x="3946849" y="503853"/>
            <a:ext cx="4245429" cy="369332"/>
          </a:xfrm>
          <a:prstGeom prst="rect">
            <a:avLst/>
          </a:prstGeom>
          <a:noFill/>
        </p:spPr>
        <p:txBody>
          <a:bodyPr wrap="square" rtlCol="0">
            <a:spAutoFit/>
          </a:bodyPr>
          <a:lstStyle/>
          <a:p>
            <a:pPr algn="ctr"/>
            <a:r>
              <a:rPr lang="en-IN" dirty="0"/>
              <a:t>Avg. Co2 Emission</a:t>
            </a:r>
          </a:p>
        </p:txBody>
      </p:sp>
    </p:spTree>
    <p:extLst>
      <p:ext uri="{BB962C8B-B14F-4D97-AF65-F5344CB8AC3E}">
        <p14:creationId xmlns:p14="http://schemas.microsoft.com/office/powerpoint/2010/main" val="169256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94620-04F2-385C-A920-CB53BEA6AD0E}"/>
              </a:ext>
            </a:extLst>
          </p:cNvPr>
          <p:cNvPicPr>
            <a:picLocks noChangeAspect="1"/>
          </p:cNvPicPr>
          <p:nvPr/>
        </p:nvPicPr>
        <p:blipFill>
          <a:blip r:embed="rId2"/>
          <a:stretch>
            <a:fillRect/>
          </a:stretch>
        </p:blipFill>
        <p:spPr>
          <a:xfrm>
            <a:off x="629330" y="526693"/>
            <a:ext cx="10410825" cy="3248025"/>
          </a:xfrm>
          <a:prstGeom prst="rect">
            <a:avLst/>
          </a:prstGeom>
        </p:spPr>
      </p:pic>
    </p:spTree>
    <p:extLst>
      <p:ext uri="{BB962C8B-B14F-4D97-AF65-F5344CB8AC3E}">
        <p14:creationId xmlns:p14="http://schemas.microsoft.com/office/powerpoint/2010/main" val="287947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78387-5BFB-96FC-9FC7-2E29A9EA3B34}"/>
              </a:ext>
            </a:extLst>
          </p:cNvPr>
          <p:cNvPicPr>
            <a:picLocks noChangeAspect="1"/>
          </p:cNvPicPr>
          <p:nvPr/>
        </p:nvPicPr>
        <p:blipFill>
          <a:blip r:embed="rId2"/>
          <a:stretch>
            <a:fillRect/>
          </a:stretch>
        </p:blipFill>
        <p:spPr>
          <a:xfrm>
            <a:off x="3719221" y="2386305"/>
            <a:ext cx="4295775" cy="2514600"/>
          </a:xfrm>
          <a:prstGeom prst="rect">
            <a:avLst/>
          </a:prstGeom>
        </p:spPr>
      </p:pic>
      <p:sp>
        <p:nvSpPr>
          <p:cNvPr id="4" name="TextBox 3">
            <a:extLst>
              <a:ext uri="{FF2B5EF4-FFF2-40B4-BE49-F238E27FC236}">
                <a16:creationId xmlns:a16="http://schemas.microsoft.com/office/drawing/2014/main" id="{B1E88310-ECBC-4BDD-0FBB-A16C9307AE21}"/>
              </a:ext>
            </a:extLst>
          </p:cNvPr>
          <p:cNvSpPr txBox="1"/>
          <p:nvPr/>
        </p:nvSpPr>
        <p:spPr>
          <a:xfrm>
            <a:off x="3620277" y="578498"/>
            <a:ext cx="4394719" cy="369332"/>
          </a:xfrm>
          <a:prstGeom prst="rect">
            <a:avLst/>
          </a:prstGeom>
          <a:noFill/>
        </p:spPr>
        <p:txBody>
          <a:bodyPr wrap="square" rtlCol="0">
            <a:spAutoFit/>
          </a:bodyPr>
          <a:lstStyle/>
          <a:p>
            <a:r>
              <a:rPr lang="en-IN" dirty="0"/>
              <a:t>Total Co2 Emission by Car Models</a:t>
            </a:r>
          </a:p>
        </p:txBody>
      </p:sp>
    </p:spTree>
    <p:extLst>
      <p:ext uri="{BB962C8B-B14F-4D97-AF65-F5344CB8AC3E}">
        <p14:creationId xmlns:p14="http://schemas.microsoft.com/office/powerpoint/2010/main" val="34440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8EAC33E-90F0-9B19-9CBB-90C6051C7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81" y="252412"/>
            <a:ext cx="11068050"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7574A-1BA9-02C2-B976-8D1B734EF2C0}"/>
              </a:ext>
            </a:extLst>
          </p:cNvPr>
          <p:cNvPicPr>
            <a:picLocks noChangeAspect="1"/>
          </p:cNvPicPr>
          <p:nvPr/>
        </p:nvPicPr>
        <p:blipFill>
          <a:blip r:embed="rId2"/>
          <a:stretch>
            <a:fillRect/>
          </a:stretch>
        </p:blipFill>
        <p:spPr>
          <a:xfrm>
            <a:off x="2432083" y="1035307"/>
            <a:ext cx="7477125" cy="2324100"/>
          </a:xfrm>
          <a:prstGeom prst="rect">
            <a:avLst/>
          </a:prstGeom>
        </p:spPr>
      </p:pic>
      <p:pic>
        <p:nvPicPr>
          <p:cNvPr id="5" name="Picture 4">
            <a:extLst>
              <a:ext uri="{FF2B5EF4-FFF2-40B4-BE49-F238E27FC236}">
                <a16:creationId xmlns:a16="http://schemas.microsoft.com/office/drawing/2014/main" id="{DEF64C10-6892-C166-47E6-B87B6BD97B19}"/>
              </a:ext>
            </a:extLst>
          </p:cNvPr>
          <p:cNvPicPr>
            <a:picLocks noChangeAspect="1"/>
          </p:cNvPicPr>
          <p:nvPr/>
        </p:nvPicPr>
        <p:blipFill>
          <a:blip r:embed="rId3"/>
          <a:stretch>
            <a:fillRect/>
          </a:stretch>
        </p:blipFill>
        <p:spPr>
          <a:xfrm>
            <a:off x="2534717" y="3359407"/>
            <a:ext cx="2152650" cy="2419350"/>
          </a:xfrm>
          <a:prstGeom prst="rect">
            <a:avLst/>
          </a:prstGeom>
        </p:spPr>
      </p:pic>
    </p:spTree>
    <p:extLst>
      <p:ext uri="{BB962C8B-B14F-4D97-AF65-F5344CB8AC3E}">
        <p14:creationId xmlns:p14="http://schemas.microsoft.com/office/powerpoint/2010/main" val="228969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F7C8657-C1A9-A58C-C357-8D817D8F4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0638"/>
            <a:ext cx="121920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09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E1FCC-698F-EA2C-E9E6-D8BBB57BBE55}"/>
              </a:ext>
            </a:extLst>
          </p:cNvPr>
          <p:cNvSpPr txBox="1"/>
          <p:nvPr/>
        </p:nvSpPr>
        <p:spPr>
          <a:xfrm>
            <a:off x="3405673" y="578498"/>
            <a:ext cx="4236098" cy="646331"/>
          </a:xfrm>
          <a:prstGeom prst="rect">
            <a:avLst/>
          </a:prstGeom>
          <a:noFill/>
        </p:spPr>
        <p:txBody>
          <a:bodyPr wrap="square" rtlCol="0">
            <a:spAutoFit/>
          </a:bodyPr>
          <a:lstStyle/>
          <a:p>
            <a:pPr algn="ctr"/>
            <a:r>
              <a:rPr lang="en-IN" sz="3600" dirty="0"/>
              <a:t>Methodology</a:t>
            </a:r>
          </a:p>
        </p:txBody>
      </p:sp>
      <p:sp>
        <p:nvSpPr>
          <p:cNvPr id="3" name="TextBox 2">
            <a:extLst>
              <a:ext uri="{FF2B5EF4-FFF2-40B4-BE49-F238E27FC236}">
                <a16:creationId xmlns:a16="http://schemas.microsoft.com/office/drawing/2014/main" id="{88978C02-154D-8D66-1063-9A753A26F10F}"/>
              </a:ext>
            </a:extLst>
          </p:cNvPr>
          <p:cNvSpPr txBox="1"/>
          <p:nvPr/>
        </p:nvSpPr>
        <p:spPr>
          <a:xfrm>
            <a:off x="1324948" y="2164702"/>
            <a:ext cx="10114384" cy="2031325"/>
          </a:xfrm>
          <a:prstGeom prst="rect">
            <a:avLst/>
          </a:prstGeom>
          <a:noFill/>
        </p:spPr>
        <p:txBody>
          <a:bodyPr wrap="square" rtlCol="0">
            <a:spAutoFit/>
          </a:bodyPr>
          <a:lstStyle/>
          <a:p>
            <a:pPr marL="285750" indent="-285750">
              <a:buFontTx/>
              <a:buChar char="-"/>
            </a:pPr>
            <a:r>
              <a:rPr lang="en-IN" dirty="0"/>
              <a:t>Looked for Null and Duplicate values and dropped null and duplicate values</a:t>
            </a:r>
          </a:p>
          <a:p>
            <a:pPr marL="285750" indent="-285750">
              <a:buFontTx/>
              <a:buChar char="-"/>
            </a:pPr>
            <a:endParaRPr lang="en-IN" dirty="0"/>
          </a:p>
          <a:p>
            <a:pPr marL="285750" indent="-285750">
              <a:buFontTx/>
              <a:buChar char="-"/>
            </a:pPr>
            <a:r>
              <a:rPr lang="en-IN" dirty="0"/>
              <a:t>Doing Exploratory Data Analysis</a:t>
            </a:r>
          </a:p>
          <a:p>
            <a:endParaRPr lang="en-IN" dirty="0"/>
          </a:p>
          <a:p>
            <a:pPr marL="285750" indent="-285750">
              <a:buFontTx/>
              <a:buChar char="-"/>
            </a:pPr>
            <a:r>
              <a:rPr lang="en-IN" dirty="0"/>
              <a:t>Applying Stochastic Gradient Decent Regression and Checking Assumptions</a:t>
            </a:r>
          </a:p>
          <a:p>
            <a:pPr marL="285750" indent="-285750">
              <a:buFontTx/>
              <a:buChar char="-"/>
            </a:pPr>
            <a:endParaRPr lang="en-IN" dirty="0"/>
          </a:p>
          <a:p>
            <a:pPr marL="285750" indent="-285750">
              <a:buFontTx/>
              <a:buChar char="-"/>
            </a:pPr>
            <a:r>
              <a:rPr lang="en-IN" dirty="0"/>
              <a:t>Applying PCA and performing KNN with brute force algorithm.</a:t>
            </a:r>
          </a:p>
        </p:txBody>
      </p:sp>
    </p:spTree>
    <p:extLst>
      <p:ext uri="{BB962C8B-B14F-4D97-AF65-F5344CB8AC3E}">
        <p14:creationId xmlns:p14="http://schemas.microsoft.com/office/powerpoint/2010/main" val="4226355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7DF830A-6811-B347-F851-600288F6E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4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B4A707F-9FE3-E28C-CBFE-FA2CD33FD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9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ED99D-FDB4-A3EE-E2A8-607118AD9FDD}"/>
              </a:ext>
            </a:extLst>
          </p:cNvPr>
          <p:cNvSpPr txBox="1"/>
          <p:nvPr/>
        </p:nvSpPr>
        <p:spPr>
          <a:xfrm>
            <a:off x="3048778" y="1166843"/>
            <a:ext cx="6097554" cy="4524315"/>
          </a:xfrm>
          <a:prstGeom prst="rect">
            <a:avLst/>
          </a:prstGeom>
          <a:noFill/>
        </p:spPr>
        <p:txBody>
          <a:bodyPr wrap="square">
            <a:spAutoFit/>
          </a:bodyPr>
          <a:lstStyle/>
          <a:p>
            <a:r>
              <a:rPr lang="en-IN" dirty="0"/>
              <a:t># Make</a:t>
            </a:r>
          </a:p>
          <a:p>
            <a:r>
              <a:rPr lang="en-IN" dirty="0"/>
              <a:t># Count of Ford is significantly higher so overall Co2 Emission by Ford is also higher</a:t>
            </a:r>
          </a:p>
          <a:p>
            <a:endParaRPr lang="en-IN" dirty="0"/>
          </a:p>
          <a:p>
            <a:r>
              <a:rPr lang="en-IN" dirty="0"/>
              <a:t>#  From </a:t>
            </a:r>
            <a:r>
              <a:rPr lang="en-IN" dirty="0" err="1"/>
              <a:t>bargraph</a:t>
            </a:r>
            <a:r>
              <a:rPr lang="en-IN" dirty="0"/>
              <a:t> and boxplot we can see, Avg. Co2 Emission by </a:t>
            </a:r>
            <a:r>
              <a:rPr lang="en-IN" dirty="0" err="1"/>
              <a:t>by</a:t>
            </a:r>
            <a:r>
              <a:rPr lang="en-IN" dirty="0"/>
              <a:t> the top 10 brands is also having a small range, Slight deviation is present because of the mix of class</a:t>
            </a:r>
          </a:p>
          <a:p>
            <a:r>
              <a:rPr lang="en-IN" dirty="0"/>
              <a:t># of vehicles sold by the brands</a:t>
            </a:r>
          </a:p>
          <a:p>
            <a:endParaRPr lang="en-IN" dirty="0"/>
          </a:p>
          <a:p>
            <a:r>
              <a:rPr lang="en-IN" dirty="0"/>
              <a:t># Model</a:t>
            </a:r>
          </a:p>
          <a:p>
            <a:r>
              <a:rPr lang="en-IN" dirty="0"/>
              <a:t># F-150 FFV, F-150 FFV 4X4, Mustang is having highest Co2 Emission in total</a:t>
            </a:r>
          </a:p>
          <a:p>
            <a:r>
              <a:rPr lang="en-IN" dirty="0"/>
              <a:t># Similar pattern in </a:t>
            </a:r>
            <a:r>
              <a:rPr lang="en-IN" dirty="0" err="1"/>
              <a:t>countplot</a:t>
            </a:r>
            <a:r>
              <a:rPr lang="en-IN" dirty="0"/>
              <a:t> justifies the same.</a:t>
            </a:r>
          </a:p>
          <a:p>
            <a:endParaRPr lang="en-IN" dirty="0"/>
          </a:p>
          <a:p>
            <a:r>
              <a:rPr lang="en-IN" dirty="0"/>
              <a:t># Jetta, Focus FFV, Sonic 5 have less Co2 emission compared to other models</a:t>
            </a:r>
          </a:p>
        </p:txBody>
      </p:sp>
    </p:spTree>
    <p:extLst>
      <p:ext uri="{BB962C8B-B14F-4D97-AF65-F5344CB8AC3E}">
        <p14:creationId xmlns:p14="http://schemas.microsoft.com/office/powerpoint/2010/main" val="408725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4485AE5-E171-0B2D-6353-A3C10D144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63" y="0"/>
            <a:ext cx="7331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2009F77-55FA-EB06-EF84-B5575DB16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60" y="247456"/>
            <a:ext cx="5419725" cy="5467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DDBDFE-C8CB-E466-176B-EA8CB4436E5B}"/>
              </a:ext>
            </a:extLst>
          </p:cNvPr>
          <p:cNvSpPr txBox="1"/>
          <p:nvPr/>
        </p:nvSpPr>
        <p:spPr>
          <a:xfrm>
            <a:off x="3047223" y="5714806"/>
            <a:ext cx="6097554" cy="646331"/>
          </a:xfrm>
          <a:prstGeom prst="rect">
            <a:avLst/>
          </a:prstGeom>
          <a:noFill/>
        </p:spPr>
        <p:txBody>
          <a:bodyPr wrap="square">
            <a:spAutoFit/>
          </a:bodyPr>
          <a:lstStyle/>
          <a:p>
            <a:r>
              <a:rPr lang="en-IN" dirty="0"/>
              <a:t># Cars that are sold majorly are Small SUV, Mid Size and Compact Cars</a:t>
            </a:r>
          </a:p>
        </p:txBody>
      </p:sp>
    </p:spTree>
    <p:extLst>
      <p:ext uri="{BB962C8B-B14F-4D97-AF65-F5344CB8AC3E}">
        <p14:creationId xmlns:p14="http://schemas.microsoft.com/office/powerpoint/2010/main" val="368305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D2C34-06A5-A5F1-6D71-5E4A3EFD07BD}"/>
              </a:ext>
            </a:extLst>
          </p:cNvPr>
          <p:cNvPicPr>
            <a:picLocks noChangeAspect="1"/>
          </p:cNvPicPr>
          <p:nvPr/>
        </p:nvPicPr>
        <p:blipFill>
          <a:blip r:embed="rId2"/>
          <a:stretch>
            <a:fillRect/>
          </a:stretch>
        </p:blipFill>
        <p:spPr>
          <a:xfrm>
            <a:off x="159449" y="0"/>
            <a:ext cx="7375745" cy="6858000"/>
          </a:xfrm>
          <a:prstGeom prst="rect">
            <a:avLst/>
          </a:prstGeom>
        </p:spPr>
      </p:pic>
      <p:sp>
        <p:nvSpPr>
          <p:cNvPr id="5" name="TextBox 4">
            <a:extLst>
              <a:ext uri="{FF2B5EF4-FFF2-40B4-BE49-F238E27FC236}">
                <a16:creationId xmlns:a16="http://schemas.microsoft.com/office/drawing/2014/main" id="{86F283F0-A4C9-308B-113A-EE8EEC99D901}"/>
              </a:ext>
            </a:extLst>
          </p:cNvPr>
          <p:cNvSpPr txBox="1"/>
          <p:nvPr/>
        </p:nvSpPr>
        <p:spPr>
          <a:xfrm>
            <a:off x="7535194" y="3682873"/>
            <a:ext cx="6097554" cy="369332"/>
          </a:xfrm>
          <a:prstGeom prst="rect">
            <a:avLst/>
          </a:prstGeom>
          <a:noFill/>
        </p:spPr>
        <p:txBody>
          <a:bodyPr wrap="square">
            <a:spAutoFit/>
          </a:bodyPr>
          <a:lstStyle/>
          <a:p>
            <a:r>
              <a:rPr lang="en-IN" dirty="0"/>
              <a:t># X and Z are the major fuel type sold</a:t>
            </a:r>
          </a:p>
        </p:txBody>
      </p:sp>
    </p:spTree>
    <p:extLst>
      <p:ext uri="{BB962C8B-B14F-4D97-AF65-F5344CB8AC3E}">
        <p14:creationId xmlns:p14="http://schemas.microsoft.com/office/powerpoint/2010/main" val="22497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A0606F1-0EEA-32CF-C087-F53638A3E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24" y="251927"/>
            <a:ext cx="6759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4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9B4BB85-ACB5-E17F-82FA-345C95BFA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674" y="83976"/>
            <a:ext cx="6759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39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8AA3699F-17C5-2EE9-5D68-29A0F48B1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695325"/>
            <a:ext cx="5305425"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59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A30BA1EB-646F-6B55-049B-8FED28B65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278" y="-1"/>
            <a:ext cx="9237306" cy="647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2D2A4-9FA8-172B-AD83-D1BF407A73B0}"/>
              </a:ext>
            </a:extLst>
          </p:cNvPr>
          <p:cNvSpPr txBox="1"/>
          <p:nvPr/>
        </p:nvSpPr>
        <p:spPr>
          <a:xfrm>
            <a:off x="3310812" y="2556587"/>
            <a:ext cx="5570375" cy="646331"/>
          </a:xfrm>
          <a:prstGeom prst="rect">
            <a:avLst/>
          </a:prstGeom>
          <a:noFill/>
        </p:spPr>
        <p:txBody>
          <a:bodyPr wrap="square" rtlCol="0">
            <a:spAutoFit/>
          </a:bodyPr>
          <a:lstStyle/>
          <a:p>
            <a:pPr algn="ctr"/>
            <a:r>
              <a:rPr lang="en-IN" sz="3600" dirty="0"/>
              <a:t>Exploratory Data Analysis</a:t>
            </a:r>
          </a:p>
        </p:txBody>
      </p:sp>
    </p:spTree>
    <p:extLst>
      <p:ext uri="{BB962C8B-B14F-4D97-AF65-F5344CB8AC3E}">
        <p14:creationId xmlns:p14="http://schemas.microsoft.com/office/powerpoint/2010/main" val="1719856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46FCE-76DA-2912-3792-2F852BD3D95A}"/>
              </a:ext>
            </a:extLst>
          </p:cNvPr>
          <p:cNvPicPr>
            <a:picLocks noChangeAspect="1"/>
          </p:cNvPicPr>
          <p:nvPr/>
        </p:nvPicPr>
        <p:blipFill>
          <a:blip r:embed="rId2"/>
          <a:stretch>
            <a:fillRect/>
          </a:stretch>
        </p:blipFill>
        <p:spPr>
          <a:xfrm>
            <a:off x="137528" y="276711"/>
            <a:ext cx="5572125" cy="2143125"/>
          </a:xfrm>
          <a:prstGeom prst="rect">
            <a:avLst/>
          </a:prstGeom>
        </p:spPr>
      </p:pic>
      <p:pic>
        <p:nvPicPr>
          <p:cNvPr id="16386" name="Picture 2">
            <a:extLst>
              <a:ext uri="{FF2B5EF4-FFF2-40B4-BE49-F238E27FC236}">
                <a16:creationId xmlns:a16="http://schemas.microsoft.com/office/drawing/2014/main" id="{BAB23CA2-E7BC-097E-79F4-74414BA8B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677" y="1847461"/>
            <a:ext cx="5818330" cy="459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03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7AB7A-F988-357E-F029-9F6BBDC3F604}"/>
              </a:ext>
            </a:extLst>
          </p:cNvPr>
          <p:cNvPicPr>
            <a:picLocks noChangeAspect="1"/>
          </p:cNvPicPr>
          <p:nvPr/>
        </p:nvPicPr>
        <p:blipFill>
          <a:blip r:embed="rId2"/>
          <a:stretch>
            <a:fillRect/>
          </a:stretch>
        </p:blipFill>
        <p:spPr>
          <a:xfrm>
            <a:off x="80962" y="190596"/>
            <a:ext cx="12030075" cy="523875"/>
          </a:xfrm>
          <a:prstGeom prst="rect">
            <a:avLst/>
          </a:prstGeom>
        </p:spPr>
      </p:pic>
      <p:pic>
        <p:nvPicPr>
          <p:cNvPr id="5" name="Picture 4">
            <a:extLst>
              <a:ext uri="{FF2B5EF4-FFF2-40B4-BE49-F238E27FC236}">
                <a16:creationId xmlns:a16="http://schemas.microsoft.com/office/drawing/2014/main" id="{C83A72DC-9CB5-BEB6-6003-DAFCD067B2BE}"/>
              </a:ext>
            </a:extLst>
          </p:cNvPr>
          <p:cNvPicPr>
            <a:picLocks noChangeAspect="1"/>
          </p:cNvPicPr>
          <p:nvPr/>
        </p:nvPicPr>
        <p:blipFill>
          <a:blip r:embed="rId3"/>
          <a:stretch>
            <a:fillRect/>
          </a:stretch>
        </p:blipFill>
        <p:spPr>
          <a:xfrm>
            <a:off x="-214604" y="714471"/>
            <a:ext cx="8838044" cy="6016159"/>
          </a:xfrm>
          <a:prstGeom prst="rect">
            <a:avLst/>
          </a:prstGeom>
        </p:spPr>
      </p:pic>
      <p:pic>
        <p:nvPicPr>
          <p:cNvPr id="7" name="Picture 6">
            <a:extLst>
              <a:ext uri="{FF2B5EF4-FFF2-40B4-BE49-F238E27FC236}">
                <a16:creationId xmlns:a16="http://schemas.microsoft.com/office/drawing/2014/main" id="{82B0E397-A9C2-DF70-432C-EDA0EAC8DAB1}"/>
              </a:ext>
            </a:extLst>
          </p:cNvPr>
          <p:cNvPicPr>
            <a:picLocks noChangeAspect="1"/>
          </p:cNvPicPr>
          <p:nvPr/>
        </p:nvPicPr>
        <p:blipFill>
          <a:blip r:embed="rId4"/>
          <a:stretch>
            <a:fillRect/>
          </a:stretch>
        </p:blipFill>
        <p:spPr>
          <a:xfrm>
            <a:off x="6836423" y="5098331"/>
            <a:ext cx="5162550" cy="1562100"/>
          </a:xfrm>
          <a:prstGeom prst="rect">
            <a:avLst/>
          </a:prstGeom>
        </p:spPr>
      </p:pic>
    </p:spTree>
    <p:extLst>
      <p:ext uri="{BB962C8B-B14F-4D97-AF65-F5344CB8AC3E}">
        <p14:creationId xmlns:p14="http://schemas.microsoft.com/office/powerpoint/2010/main" val="1297457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01256A-E472-1EBD-184E-4F3772E605D6}"/>
              </a:ext>
            </a:extLst>
          </p:cNvPr>
          <p:cNvPicPr>
            <a:picLocks noChangeAspect="1"/>
          </p:cNvPicPr>
          <p:nvPr/>
        </p:nvPicPr>
        <p:blipFill>
          <a:blip r:embed="rId2"/>
          <a:stretch>
            <a:fillRect/>
          </a:stretch>
        </p:blipFill>
        <p:spPr>
          <a:xfrm>
            <a:off x="0" y="750656"/>
            <a:ext cx="12192000" cy="5356688"/>
          </a:xfrm>
          <a:prstGeom prst="rect">
            <a:avLst/>
          </a:prstGeom>
        </p:spPr>
      </p:pic>
    </p:spTree>
    <p:extLst>
      <p:ext uri="{BB962C8B-B14F-4D97-AF65-F5344CB8AC3E}">
        <p14:creationId xmlns:p14="http://schemas.microsoft.com/office/powerpoint/2010/main" val="660105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96A0C-94F3-EDDE-83B1-C4587C33EFF7}"/>
              </a:ext>
            </a:extLst>
          </p:cNvPr>
          <p:cNvPicPr>
            <a:picLocks noChangeAspect="1"/>
          </p:cNvPicPr>
          <p:nvPr/>
        </p:nvPicPr>
        <p:blipFill>
          <a:blip r:embed="rId2"/>
          <a:stretch>
            <a:fillRect/>
          </a:stretch>
        </p:blipFill>
        <p:spPr>
          <a:xfrm>
            <a:off x="0" y="78738"/>
            <a:ext cx="12192000" cy="6700524"/>
          </a:xfrm>
          <a:prstGeom prst="rect">
            <a:avLst/>
          </a:prstGeom>
        </p:spPr>
      </p:pic>
    </p:spTree>
    <p:extLst>
      <p:ext uri="{BB962C8B-B14F-4D97-AF65-F5344CB8AC3E}">
        <p14:creationId xmlns:p14="http://schemas.microsoft.com/office/powerpoint/2010/main" val="2468375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188264-967F-21DD-0258-1BE6B7541FE7}"/>
              </a:ext>
            </a:extLst>
          </p:cNvPr>
          <p:cNvPicPr>
            <a:picLocks noChangeAspect="1"/>
          </p:cNvPicPr>
          <p:nvPr/>
        </p:nvPicPr>
        <p:blipFill>
          <a:blip r:embed="rId2"/>
          <a:stretch>
            <a:fillRect/>
          </a:stretch>
        </p:blipFill>
        <p:spPr>
          <a:xfrm>
            <a:off x="4029075" y="1576387"/>
            <a:ext cx="4133850" cy="3705225"/>
          </a:xfrm>
          <a:prstGeom prst="rect">
            <a:avLst/>
          </a:prstGeom>
        </p:spPr>
      </p:pic>
      <p:sp>
        <p:nvSpPr>
          <p:cNvPr id="4" name="TextBox 3">
            <a:extLst>
              <a:ext uri="{FF2B5EF4-FFF2-40B4-BE49-F238E27FC236}">
                <a16:creationId xmlns:a16="http://schemas.microsoft.com/office/drawing/2014/main" id="{88B97DB7-CBAB-796C-76AD-D18D848537B5}"/>
              </a:ext>
            </a:extLst>
          </p:cNvPr>
          <p:cNvSpPr txBox="1"/>
          <p:nvPr/>
        </p:nvSpPr>
        <p:spPr>
          <a:xfrm>
            <a:off x="4152122" y="438538"/>
            <a:ext cx="3629608" cy="369332"/>
          </a:xfrm>
          <a:prstGeom prst="rect">
            <a:avLst/>
          </a:prstGeom>
          <a:noFill/>
        </p:spPr>
        <p:txBody>
          <a:bodyPr wrap="square" rtlCol="0">
            <a:spAutoFit/>
          </a:bodyPr>
          <a:lstStyle/>
          <a:p>
            <a:r>
              <a:rPr lang="en-IN" dirty="0"/>
              <a:t>Total Co2 Emission by Vehicle Class</a:t>
            </a:r>
          </a:p>
        </p:txBody>
      </p:sp>
    </p:spTree>
    <p:extLst>
      <p:ext uri="{BB962C8B-B14F-4D97-AF65-F5344CB8AC3E}">
        <p14:creationId xmlns:p14="http://schemas.microsoft.com/office/powerpoint/2010/main" val="3102823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D4861996-3761-FA26-4BD4-48176A5DC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88" y="0"/>
            <a:ext cx="10979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46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603C9-01D9-0167-4CCF-04968E1373F4}"/>
              </a:ext>
            </a:extLst>
          </p:cNvPr>
          <p:cNvPicPr>
            <a:picLocks noChangeAspect="1"/>
          </p:cNvPicPr>
          <p:nvPr/>
        </p:nvPicPr>
        <p:blipFill>
          <a:blip r:embed="rId2"/>
          <a:stretch>
            <a:fillRect/>
          </a:stretch>
        </p:blipFill>
        <p:spPr>
          <a:xfrm>
            <a:off x="247747" y="1025007"/>
            <a:ext cx="7572375" cy="3581400"/>
          </a:xfrm>
          <a:prstGeom prst="rect">
            <a:avLst/>
          </a:prstGeom>
        </p:spPr>
      </p:pic>
      <p:pic>
        <p:nvPicPr>
          <p:cNvPr id="5" name="Picture 4">
            <a:extLst>
              <a:ext uri="{FF2B5EF4-FFF2-40B4-BE49-F238E27FC236}">
                <a16:creationId xmlns:a16="http://schemas.microsoft.com/office/drawing/2014/main" id="{C4BC54BD-70D6-B200-D2DB-4DF438375AA3}"/>
              </a:ext>
            </a:extLst>
          </p:cNvPr>
          <p:cNvPicPr>
            <a:picLocks noChangeAspect="1"/>
          </p:cNvPicPr>
          <p:nvPr/>
        </p:nvPicPr>
        <p:blipFill>
          <a:blip r:embed="rId3"/>
          <a:stretch>
            <a:fillRect/>
          </a:stretch>
        </p:blipFill>
        <p:spPr>
          <a:xfrm>
            <a:off x="8019953" y="901182"/>
            <a:ext cx="3924300" cy="3829050"/>
          </a:xfrm>
          <a:prstGeom prst="rect">
            <a:avLst/>
          </a:prstGeom>
        </p:spPr>
      </p:pic>
    </p:spTree>
    <p:extLst>
      <p:ext uri="{BB962C8B-B14F-4D97-AF65-F5344CB8AC3E}">
        <p14:creationId xmlns:p14="http://schemas.microsoft.com/office/powerpoint/2010/main" val="1340844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51BEABC4-35BB-C23F-6088-EC2340708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1275"/>
            <a:ext cx="12192000" cy="42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43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B818B053-66A4-8A76-D6D9-9D6122F3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3338"/>
            <a:ext cx="12192000" cy="424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417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DD3B86AA-2C86-C554-155E-C4DCA57C8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3338"/>
            <a:ext cx="12192000" cy="424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92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4B2AE1-9C6D-A6B5-CBC5-A74819237940}"/>
              </a:ext>
            </a:extLst>
          </p:cNvPr>
          <p:cNvPicPr>
            <a:picLocks noChangeAspect="1"/>
          </p:cNvPicPr>
          <p:nvPr/>
        </p:nvPicPr>
        <p:blipFill>
          <a:blip r:embed="rId2"/>
          <a:stretch>
            <a:fillRect/>
          </a:stretch>
        </p:blipFill>
        <p:spPr>
          <a:xfrm>
            <a:off x="0" y="1587594"/>
            <a:ext cx="12192000" cy="3682812"/>
          </a:xfrm>
          <a:prstGeom prst="rect">
            <a:avLst/>
          </a:prstGeom>
        </p:spPr>
      </p:pic>
    </p:spTree>
    <p:extLst>
      <p:ext uri="{BB962C8B-B14F-4D97-AF65-F5344CB8AC3E}">
        <p14:creationId xmlns:p14="http://schemas.microsoft.com/office/powerpoint/2010/main" val="4017910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937B7-DE00-6401-E08A-93A0BC27705D}"/>
              </a:ext>
            </a:extLst>
          </p:cNvPr>
          <p:cNvPicPr>
            <a:picLocks noChangeAspect="1"/>
          </p:cNvPicPr>
          <p:nvPr/>
        </p:nvPicPr>
        <p:blipFill>
          <a:blip r:embed="rId2"/>
          <a:stretch>
            <a:fillRect/>
          </a:stretch>
        </p:blipFill>
        <p:spPr>
          <a:xfrm>
            <a:off x="1119187" y="1776412"/>
            <a:ext cx="9953625" cy="3305175"/>
          </a:xfrm>
          <a:prstGeom prst="rect">
            <a:avLst/>
          </a:prstGeom>
        </p:spPr>
      </p:pic>
    </p:spTree>
    <p:extLst>
      <p:ext uri="{BB962C8B-B14F-4D97-AF65-F5344CB8AC3E}">
        <p14:creationId xmlns:p14="http://schemas.microsoft.com/office/powerpoint/2010/main" val="2390856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F314F-918E-A37B-F84F-F2B4C6E7B594}"/>
              </a:ext>
            </a:extLst>
          </p:cNvPr>
          <p:cNvPicPr>
            <a:picLocks noChangeAspect="1"/>
          </p:cNvPicPr>
          <p:nvPr/>
        </p:nvPicPr>
        <p:blipFill>
          <a:blip r:embed="rId2"/>
          <a:stretch>
            <a:fillRect/>
          </a:stretch>
        </p:blipFill>
        <p:spPr>
          <a:xfrm>
            <a:off x="4940559" y="2203580"/>
            <a:ext cx="2590800" cy="2133600"/>
          </a:xfrm>
          <a:prstGeom prst="rect">
            <a:avLst/>
          </a:prstGeom>
        </p:spPr>
      </p:pic>
      <p:sp>
        <p:nvSpPr>
          <p:cNvPr id="4" name="TextBox 3">
            <a:extLst>
              <a:ext uri="{FF2B5EF4-FFF2-40B4-BE49-F238E27FC236}">
                <a16:creationId xmlns:a16="http://schemas.microsoft.com/office/drawing/2014/main" id="{E6CC11F4-0008-9016-CB65-E67B28476594}"/>
              </a:ext>
            </a:extLst>
          </p:cNvPr>
          <p:cNvSpPr txBox="1"/>
          <p:nvPr/>
        </p:nvSpPr>
        <p:spPr>
          <a:xfrm>
            <a:off x="4152122" y="438538"/>
            <a:ext cx="3629608" cy="369332"/>
          </a:xfrm>
          <a:prstGeom prst="rect">
            <a:avLst/>
          </a:prstGeom>
          <a:noFill/>
        </p:spPr>
        <p:txBody>
          <a:bodyPr wrap="square" rtlCol="0">
            <a:spAutoFit/>
          </a:bodyPr>
          <a:lstStyle/>
          <a:p>
            <a:r>
              <a:rPr lang="en-IN" dirty="0"/>
              <a:t>Total Co2 Emission by Cylinders</a:t>
            </a:r>
          </a:p>
        </p:txBody>
      </p:sp>
    </p:spTree>
    <p:extLst>
      <p:ext uri="{BB962C8B-B14F-4D97-AF65-F5344CB8AC3E}">
        <p14:creationId xmlns:p14="http://schemas.microsoft.com/office/powerpoint/2010/main" val="3445060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915C8DD-28C0-4487-336C-79514B4A2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163"/>
            <a:ext cx="11191875" cy="578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5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CA814-116F-8286-BB57-BFAEA5F913BE}"/>
              </a:ext>
            </a:extLst>
          </p:cNvPr>
          <p:cNvPicPr>
            <a:picLocks noChangeAspect="1"/>
          </p:cNvPicPr>
          <p:nvPr/>
        </p:nvPicPr>
        <p:blipFill>
          <a:blip r:embed="rId2"/>
          <a:stretch>
            <a:fillRect/>
          </a:stretch>
        </p:blipFill>
        <p:spPr>
          <a:xfrm>
            <a:off x="2428875" y="2257425"/>
            <a:ext cx="7334250" cy="2343150"/>
          </a:xfrm>
          <a:prstGeom prst="rect">
            <a:avLst/>
          </a:prstGeom>
        </p:spPr>
      </p:pic>
    </p:spTree>
    <p:extLst>
      <p:ext uri="{BB962C8B-B14F-4D97-AF65-F5344CB8AC3E}">
        <p14:creationId xmlns:p14="http://schemas.microsoft.com/office/powerpoint/2010/main" val="3552820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1D66FF2-CF66-BF40-BF2B-27FEC4968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12192000" cy="42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81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CE7919DC-93C9-6F34-8AED-8A6C4139B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955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F34ECB54-D85B-06A7-75B5-BBDF53A7B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7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06BDF-8C3D-EC84-77EF-E5BD7E2A9B48}"/>
              </a:ext>
            </a:extLst>
          </p:cNvPr>
          <p:cNvPicPr>
            <a:picLocks noChangeAspect="1"/>
          </p:cNvPicPr>
          <p:nvPr/>
        </p:nvPicPr>
        <p:blipFill>
          <a:blip r:embed="rId2"/>
          <a:stretch>
            <a:fillRect/>
          </a:stretch>
        </p:blipFill>
        <p:spPr>
          <a:xfrm>
            <a:off x="1433512" y="1590675"/>
            <a:ext cx="9324975" cy="3676650"/>
          </a:xfrm>
          <a:prstGeom prst="rect">
            <a:avLst/>
          </a:prstGeom>
        </p:spPr>
      </p:pic>
    </p:spTree>
    <p:extLst>
      <p:ext uri="{BB962C8B-B14F-4D97-AF65-F5344CB8AC3E}">
        <p14:creationId xmlns:p14="http://schemas.microsoft.com/office/powerpoint/2010/main" val="16794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42F813BD-ACB1-E7AD-D81A-C7389796B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34" y="784160"/>
            <a:ext cx="11191875" cy="590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E419AB-DD81-4ADC-B814-35EA40155D5B}"/>
              </a:ext>
            </a:extLst>
          </p:cNvPr>
          <p:cNvSpPr txBox="1"/>
          <p:nvPr/>
        </p:nvSpPr>
        <p:spPr>
          <a:xfrm>
            <a:off x="3207400" y="277200"/>
            <a:ext cx="6097554" cy="369332"/>
          </a:xfrm>
          <a:prstGeom prst="rect">
            <a:avLst/>
          </a:prstGeom>
          <a:noFill/>
        </p:spPr>
        <p:txBody>
          <a:bodyPr wrap="square">
            <a:spAutoFit/>
          </a:bodyPr>
          <a:lstStyle/>
          <a:p>
            <a:pPr algn="ctr"/>
            <a:r>
              <a:rPr lang="en-IN" dirty="0"/>
              <a:t>Total Co2 Emission by Transmission Type</a:t>
            </a:r>
          </a:p>
        </p:txBody>
      </p:sp>
    </p:spTree>
    <p:extLst>
      <p:ext uri="{BB962C8B-B14F-4D97-AF65-F5344CB8AC3E}">
        <p14:creationId xmlns:p14="http://schemas.microsoft.com/office/powerpoint/2010/main" val="2279716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9BABB005-9EDE-300F-C67D-7C8D94FD7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925"/>
            <a:ext cx="12192000" cy="42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71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7B087-6686-4454-8021-1E8C4197BD90}"/>
              </a:ext>
            </a:extLst>
          </p:cNvPr>
          <p:cNvPicPr>
            <a:picLocks noChangeAspect="1"/>
          </p:cNvPicPr>
          <p:nvPr/>
        </p:nvPicPr>
        <p:blipFill>
          <a:blip r:embed="rId2"/>
          <a:stretch>
            <a:fillRect/>
          </a:stretch>
        </p:blipFill>
        <p:spPr>
          <a:xfrm>
            <a:off x="91946" y="42862"/>
            <a:ext cx="5010150" cy="6772275"/>
          </a:xfrm>
          <a:prstGeom prst="rect">
            <a:avLst/>
          </a:prstGeom>
        </p:spPr>
      </p:pic>
      <p:pic>
        <p:nvPicPr>
          <p:cNvPr id="5" name="Picture 4">
            <a:extLst>
              <a:ext uri="{FF2B5EF4-FFF2-40B4-BE49-F238E27FC236}">
                <a16:creationId xmlns:a16="http://schemas.microsoft.com/office/drawing/2014/main" id="{F675718A-3272-7907-E747-F27A195E4CFF}"/>
              </a:ext>
            </a:extLst>
          </p:cNvPr>
          <p:cNvPicPr>
            <a:picLocks noChangeAspect="1"/>
          </p:cNvPicPr>
          <p:nvPr/>
        </p:nvPicPr>
        <p:blipFill>
          <a:blip r:embed="rId3"/>
          <a:stretch>
            <a:fillRect/>
          </a:stretch>
        </p:blipFill>
        <p:spPr>
          <a:xfrm>
            <a:off x="4220158" y="199249"/>
            <a:ext cx="7353300" cy="5619750"/>
          </a:xfrm>
          <a:prstGeom prst="rect">
            <a:avLst/>
          </a:prstGeom>
        </p:spPr>
      </p:pic>
    </p:spTree>
    <p:extLst>
      <p:ext uri="{BB962C8B-B14F-4D97-AF65-F5344CB8AC3E}">
        <p14:creationId xmlns:p14="http://schemas.microsoft.com/office/powerpoint/2010/main" val="840640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F434F368-D557-0141-52C7-DC741B40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8575"/>
            <a:ext cx="12192000" cy="42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910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FD96AA62-50F0-940D-DAED-6611E825E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2836"/>
            <a:ext cx="12192000" cy="4260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5BCDE8F-966A-B42A-AE67-933FCCAADF48}"/>
              </a:ext>
            </a:extLst>
          </p:cNvPr>
          <p:cNvPicPr>
            <a:picLocks noChangeAspect="1"/>
          </p:cNvPicPr>
          <p:nvPr/>
        </p:nvPicPr>
        <p:blipFill>
          <a:blip r:embed="rId3"/>
          <a:stretch>
            <a:fillRect/>
          </a:stretch>
        </p:blipFill>
        <p:spPr>
          <a:xfrm>
            <a:off x="879993" y="4998584"/>
            <a:ext cx="10077450" cy="257175"/>
          </a:xfrm>
          <a:prstGeom prst="rect">
            <a:avLst/>
          </a:prstGeom>
        </p:spPr>
      </p:pic>
    </p:spTree>
    <p:extLst>
      <p:ext uri="{BB962C8B-B14F-4D97-AF65-F5344CB8AC3E}">
        <p14:creationId xmlns:p14="http://schemas.microsoft.com/office/powerpoint/2010/main" val="1800254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DC638D-C491-FB61-5906-67950F147C64}"/>
              </a:ext>
            </a:extLst>
          </p:cNvPr>
          <p:cNvSpPr txBox="1"/>
          <p:nvPr/>
        </p:nvSpPr>
        <p:spPr>
          <a:xfrm>
            <a:off x="205274" y="181957"/>
            <a:ext cx="12192000" cy="6494085"/>
          </a:xfrm>
          <a:prstGeom prst="rect">
            <a:avLst/>
          </a:prstGeom>
          <a:noFill/>
        </p:spPr>
        <p:txBody>
          <a:bodyPr wrap="square">
            <a:spAutoFit/>
          </a:bodyPr>
          <a:lstStyle/>
          <a:p>
            <a:r>
              <a:rPr lang="en-IN" sz="1600" dirty="0"/>
              <a:t># Vehicle Class</a:t>
            </a:r>
          </a:p>
          <a:p>
            <a:r>
              <a:rPr lang="en-IN" sz="1600" dirty="0"/>
              <a:t># We can see that highest amount of Co2 is contributed by SUV Small and Std Vehicles along with Compact and Mid Size Cars.</a:t>
            </a:r>
          </a:p>
          <a:p>
            <a:r>
              <a:rPr lang="en-IN" sz="1600" dirty="0"/>
              <a:t># Significant amount of contribution comes from full-size vehicles, pick-up truck standard subcompact and two seater cars</a:t>
            </a:r>
          </a:p>
          <a:p>
            <a:endParaRPr lang="en-IN" sz="1600" dirty="0"/>
          </a:p>
          <a:p>
            <a:r>
              <a:rPr lang="en-IN" sz="1600" dirty="0"/>
              <a:t># Interestingly, we can see count of SUV standard is not very high but contribution to Co2 Emission is quite high</a:t>
            </a:r>
          </a:p>
          <a:p>
            <a:endParaRPr lang="en-IN" sz="1600" dirty="0"/>
          </a:p>
          <a:p>
            <a:r>
              <a:rPr lang="en-IN" sz="1600" dirty="0"/>
              <a:t># From the </a:t>
            </a:r>
            <a:r>
              <a:rPr lang="en-IN" sz="1600" dirty="0" err="1"/>
              <a:t>bargraph</a:t>
            </a:r>
            <a:r>
              <a:rPr lang="en-IN" sz="1600" dirty="0"/>
              <a:t> and boxplot we can see </a:t>
            </a:r>
            <a:r>
              <a:rPr lang="en-IN" sz="1600" dirty="0" err="1"/>
              <a:t>avg</a:t>
            </a:r>
            <a:r>
              <a:rPr lang="en-IN" sz="1600" dirty="0"/>
              <a:t> contribution to Co2 Emission by SUV- Std is quite high. Special Attention is required towards SUV-Std</a:t>
            </a:r>
          </a:p>
          <a:p>
            <a:r>
              <a:rPr lang="en-IN" sz="1600" dirty="0"/>
              <a:t># as count of SUV is significant but no very high but still it is one of the top contributors to Co2 Emission</a:t>
            </a:r>
          </a:p>
          <a:p>
            <a:endParaRPr lang="en-IN" sz="1600" dirty="0"/>
          </a:p>
          <a:p>
            <a:r>
              <a:rPr lang="en-IN" sz="1600" dirty="0"/>
              <a:t># Cylinders</a:t>
            </a:r>
          </a:p>
          <a:p>
            <a:r>
              <a:rPr lang="en-IN" sz="1600" dirty="0"/>
              <a:t># We can see that highest amount of Co2 is contributed by 4 </a:t>
            </a:r>
            <a:r>
              <a:rPr lang="en-IN" sz="1600" dirty="0" err="1"/>
              <a:t>cylinders,followed</a:t>
            </a:r>
            <a:r>
              <a:rPr lang="en-IN" sz="1600" dirty="0"/>
              <a:t> by 6 cylinders and 8 cylinders</a:t>
            </a:r>
          </a:p>
          <a:p>
            <a:endParaRPr lang="en-IN" sz="1600" dirty="0"/>
          </a:p>
          <a:p>
            <a:r>
              <a:rPr lang="en-IN" sz="1600" dirty="0"/>
              <a:t># The same pattern is followed in </a:t>
            </a:r>
            <a:r>
              <a:rPr lang="en-IN" sz="1600" dirty="0" err="1"/>
              <a:t>countplot</a:t>
            </a:r>
            <a:r>
              <a:rPr lang="en-IN" sz="1600" dirty="0"/>
              <a:t>. Special attention is required to improve 6 cylinders engines and count is significant</a:t>
            </a:r>
          </a:p>
          <a:p>
            <a:r>
              <a:rPr lang="en-IN" sz="1600" dirty="0"/>
              <a:t># but contributions to Co2 is almost same as 4 cylinders engines in total</a:t>
            </a:r>
          </a:p>
          <a:p>
            <a:endParaRPr lang="en-IN" sz="1600" dirty="0"/>
          </a:p>
          <a:p>
            <a:r>
              <a:rPr lang="en-IN" sz="1600" dirty="0"/>
              <a:t># From the </a:t>
            </a:r>
            <a:r>
              <a:rPr lang="en-IN" sz="1600" dirty="0" err="1"/>
              <a:t>bargraph</a:t>
            </a:r>
            <a:r>
              <a:rPr lang="en-IN" sz="1600" dirty="0"/>
              <a:t> and boxplot we can see, </a:t>
            </a:r>
            <a:r>
              <a:rPr lang="en-IN" sz="1600" dirty="0" err="1"/>
              <a:t>avg</a:t>
            </a:r>
            <a:r>
              <a:rPr lang="en-IN" sz="1600" dirty="0"/>
              <a:t> </a:t>
            </a:r>
            <a:r>
              <a:rPr lang="en-IN" sz="1600" dirty="0" err="1"/>
              <a:t>contibution</a:t>
            </a:r>
            <a:r>
              <a:rPr lang="en-IN" sz="1600" dirty="0"/>
              <a:t> to Co2 Emission increases with number of cylinders</a:t>
            </a:r>
          </a:p>
          <a:p>
            <a:endParaRPr lang="en-IN" sz="1600" dirty="0"/>
          </a:p>
          <a:p>
            <a:r>
              <a:rPr lang="en-IN" sz="1600" dirty="0"/>
              <a:t>#Transmission</a:t>
            </a:r>
          </a:p>
          <a:p>
            <a:r>
              <a:rPr lang="en-IN" sz="1600" dirty="0"/>
              <a:t># Highest amount of contribution to Co2 Emission is by AS6 and AS8 type, followed by A6 and M6 type. Significant Contribution </a:t>
            </a:r>
          </a:p>
          <a:p>
            <a:r>
              <a:rPr lang="en-IN" sz="1600" dirty="0"/>
              <a:t># is also given by A8,AM7 and AS7</a:t>
            </a:r>
          </a:p>
          <a:p>
            <a:endParaRPr lang="en-IN" sz="1600" dirty="0"/>
          </a:p>
          <a:p>
            <a:r>
              <a:rPr lang="en-IN" sz="1600" dirty="0"/>
              <a:t># Count of M6, AS6, A6, AS8 is also high. We can the Co2 Emission is more or less directly proportional to count.</a:t>
            </a:r>
          </a:p>
          <a:p>
            <a:endParaRPr lang="en-IN" sz="1600" dirty="0"/>
          </a:p>
          <a:p>
            <a:r>
              <a:rPr lang="en-IN" sz="1600" dirty="0"/>
              <a:t># From </a:t>
            </a:r>
            <a:r>
              <a:rPr lang="en-IN" sz="1600" dirty="0" err="1"/>
              <a:t>Bargraph</a:t>
            </a:r>
            <a:r>
              <a:rPr lang="en-IN" sz="1600" dirty="0"/>
              <a:t> and Boxplot we can see the range of average Co2 Emission is small. </a:t>
            </a:r>
          </a:p>
          <a:p>
            <a:r>
              <a:rPr lang="en-IN" sz="1600" dirty="0"/>
              <a:t># AV7, AM6, M5, AV, AV6, AM5, AV10 </a:t>
            </a:r>
            <a:r>
              <a:rPr lang="en-IN" sz="1600" dirty="0" err="1"/>
              <a:t>avg</a:t>
            </a:r>
            <a:r>
              <a:rPr lang="en-IN" sz="1600" dirty="0"/>
              <a:t> Co2 Emission is less.</a:t>
            </a:r>
          </a:p>
        </p:txBody>
      </p:sp>
    </p:spTree>
    <p:extLst>
      <p:ext uri="{BB962C8B-B14F-4D97-AF65-F5344CB8AC3E}">
        <p14:creationId xmlns:p14="http://schemas.microsoft.com/office/powerpoint/2010/main" val="824655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6777-26B3-A5C8-EAF5-1440E22EFEFE}"/>
              </a:ext>
            </a:extLst>
          </p:cNvPr>
          <p:cNvSpPr txBox="1"/>
          <p:nvPr/>
        </p:nvSpPr>
        <p:spPr>
          <a:xfrm>
            <a:off x="3048778" y="2413338"/>
            <a:ext cx="6097554" cy="2031325"/>
          </a:xfrm>
          <a:prstGeom prst="rect">
            <a:avLst/>
          </a:prstGeom>
          <a:noFill/>
        </p:spPr>
        <p:txBody>
          <a:bodyPr wrap="square">
            <a:spAutoFit/>
          </a:bodyPr>
          <a:lstStyle/>
          <a:p>
            <a:r>
              <a:rPr lang="en-IN" dirty="0"/>
              <a:t># </a:t>
            </a:r>
            <a:r>
              <a:rPr lang="en-IN" dirty="0" err="1"/>
              <a:t>Fuel_type</a:t>
            </a:r>
            <a:endParaRPr lang="en-IN" dirty="0"/>
          </a:p>
          <a:p>
            <a:r>
              <a:rPr lang="en-IN" dirty="0"/>
              <a:t># Clearly X &amp; Z fuel type have highest Co2 Emission in total.</a:t>
            </a:r>
          </a:p>
          <a:p>
            <a:endParaRPr lang="en-IN" dirty="0"/>
          </a:p>
          <a:p>
            <a:r>
              <a:rPr lang="en-IN" dirty="0"/>
              <a:t># Again Co2 Emission in total is directly proportional to count. There is no </a:t>
            </a:r>
            <a:r>
              <a:rPr lang="en-IN" dirty="0" err="1"/>
              <a:t>anomally</a:t>
            </a:r>
            <a:endParaRPr lang="en-IN" dirty="0"/>
          </a:p>
          <a:p>
            <a:endParaRPr lang="en-IN" dirty="0"/>
          </a:p>
          <a:p>
            <a:r>
              <a:rPr lang="en-IN" dirty="0"/>
              <a:t># On an average Co2 Emission for all fuel type is same</a:t>
            </a:r>
          </a:p>
        </p:txBody>
      </p:sp>
    </p:spTree>
    <p:extLst>
      <p:ext uri="{BB962C8B-B14F-4D97-AF65-F5344CB8AC3E}">
        <p14:creationId xmlns:p14="http://schemas.microsoft.com/office/powerpoint/2010/main" val="2761732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544073-2082-6C7E-8587-6D9369D6A295}"/>
              </a:ext>
            </a:extLst>
          </p:cNvPr>
          <p:cNvPicPr>
            <a:picLocks noChangeAspect="1"/>
          </p:cNvPicPr>
          <p:nvPr/>
        </p:nvPicPr>
        <p:blipFill>
          <a:blip r:embed="rId2"/>
          <a:stretch>
            <a:fillRect/>
          </a:stretch>
        </p:blipFill>
        <p:spPr>
          <a:xfrm>
            <a:off x="396842" y="548605"/>
            <a:ext cx="7591425" cy="1333500"/>
          </a:xfrm>
          <a:prstGeom prst="rect">
            <a:avLst/>
          </a:prstGeom>
        </p:spPr>
      </p:pic>
      <p:pic>
        <p:nvPicPr>
          <p:cNvPr id="7" name="Picture 6">
            <a:extLst>
              <a:ext uri="{FF2B5EF4-FFF2-40B4-BE49-F238E27FC236}">
                <a16:creationId xmlns:a16="http://schemas.microsoft.com/office/drawing/2014/main" id="{D306AD39-0633-0E63-EA2F-3F122844945B}"/>
              </a:ext>
            </a:extLst>
          </p:cNvPr>
          <p:cNvPicPr>
            <a:picLocks noChangeAspect="1"/>
          </p:cNvPicPr>
          <p:nvPr/>
        </p:nvPicPr>
        <p:blipFill>
          <a:blip r:embed="rId3"/>
          <a:stretch>
            <a:fillRect/>
          </a:stretch>
        </p:blipFill>
        <p:spPr>
          <a:xfrm>
            <a:off x="0" y="2414728"/>
            <a:ext cx="12192000" cy="3894667"/>
          </a:xfrm>
          <a:prstGeom prst="rect">
            <a:avLst/>
          </a:prstGeom>
        </p:spPr>
      </p:pic>
    </p:spTree>
    <p:extLst>
      <p:ext uri="{BB962C8B-B14F-4D97-AF65-F5344CB8AC3E}">
        <p14:creationId xmlns:p14="http://schemas.microsoft.com/office/powerpoint/2010/main" val="780778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43B8B9-A429-DDB9-C83A-6E8F38464888}"/>
              </a:ext>
            </a:extLst>
          </p:cNvPr>
          <p:cNvPicPr>
            <a:picLocks noChangeAspect="1"/>
          </p:cNvPicPr>
          <p:nvPr/>
        </p:nvPicPr>
        <p:blipFill>
          <a:blip r:embed="rId2"/>
          <a:stretch>
            <a:fillRect/>
          </a:stretch>
        </p:blipFill>
        <p:spPr>
          <a:xfrm>
            <a:off x="879021" y="229967"/>
            <a:ext cx="10172700" cy="2476500"/>
          </a:xfrm>
          <a:prstGeom prst="rect">
            <a:avLst/>
          </a:prstGeom>
        </p:spPr>
      </p:pic>
      <p:pic>
        <p:nvPicPr>
          <p:cNvPr id="5" name="Picture 4">
            <a:extLst>
              <a:ext uri="{FF2B5EF4-FFF2-40B4-BE49-F238E27FC236}">
                <a16:creationId xmlns:a16="http://schemas.microsoft.com/office/drawing/2014/main" id="{B4E6C63E-0CC9-B261-BBB2-ACA65F13C06C}"/>
              </a:ext>
            </a:extLst>
          </p:cNvPr>
          <p:cNvPicPr>
            <a:picLocks noChangeAspect="1"/>
          </p:cNvPicPr>
          <p:nvPr/>
        </p:nvPicPr>
        <p:blipFill>
          <a:blip r:embed="rId3"/>
          <a:stretch>
            <a:fillRect/>
          </a:stretch>
        </p:blipFill>
        <p:spPr>
          <a:xfrm>
            <a:off x="804862" y="2887339"/>
            <a:ext cx="10582275" cy="1724025"/>
          </a:xfrm>
          <a:prstGeom prst="rect">
            <a:avLst/>
          </a:prstGeom>
        </p:spPr>
      </p:pic>
      <p:pic>
        <p:nvPicPr>
          <p:cNvPr id="7" name="Picture 6">
            <a:extLst>
              <a:ext uri="{FF2B5EF4-FFF2-40B4-BE49-F238E27FC236}">
                <a16:creationId xmlns:a16="http://schemas.microsoft.com/office/drawing/2014/main" id="{0AAABF73-0665-6E11-961C-7427C0F57107}"/>
              </a:ext>
            </a:extLst>
          </p:cNvPr>
          <p:cNvPicPr>
            <a:picLocks noChangeAspect="1"/>
          </p:cNvPicPr>
          <p:nvPr/>
        </p:nvPicPr>
        <p:blipFill>
          <a:blip r:embed="rId4"/>
          <a:stretch>
            <a:fillRect/>
          </a:stretch>
        </p:blipFill>
        <p:spPr>
          <a:xfrm>
            <a:off x="0" y="4653352"/>
            <a:ext cx="12192000" cy="447577"/>
          </a:xfrm>
          <a:prstGeom prst="rect">
            <a:avLst/>
          </a:prstGeom>
        </p:spPr>
      </p:pic>
      <p:pic>
        <p:nvPicPr>
          <p:cNvPr id="9" name="Picture 8">
            <a:extLst>
              <a:ext uri="{FF2B5EF4-FFF2-40B4-BE49-F238E27FC236}">
                <a16:creationId xmlns:a16="http://schemas.microsoft.com/office/drawing/2014/main" id="{F35FBC1F-0133-47FD-BFE5-8CF51F8ECE35}"/>
              </a:ext>
            </a:extLst>
          </p:cNvPr>
          <p:cNvPicPr>
            <a:picLocks noChangeAspect="1"/>
          </p:cNvPicPr>
          <p:nvPr/>
        </p:nvPicPr>
        <p:blipFill>
          <a:blip r:embed="rId5"/>
          <a:stretch>
            <a:fillRect/>
          </a:stretch>
        </p:blipFill>
        <p:spPr>
          <a:xfrm>
            <a:off x="981949" y="5311986"/>
            <a:ext cx="6029325" cy="533400"/>
          </a:xfrm>
          <a:prstGeom prst="rect">
            <a:avLst/>
          </a:prstGeom>
        </p:spPr>
      </p:pic>
      <p:pic>
        <p:nvPicPr>
          <p:cNvPr id="11" name="Picture 10">
            <a:extLst>
              <a:ext uri="{FF2B5EF4-FFF2-40B4-BE49-F238E27FC236}">
                <a16:creationId xmlns:a16="http://schemas.microsoft.com/office/drawing/2014/main" id="{A353328E-B242-2C28-D63B-6339DBF0598A}"/>
              </a:ext>
            </a:extLst>
          </p:cNvPr>
          <p:cNvPicPr>
            <a:picLocks noChangeAspect="1"/>
          </p:cNvPicPr>
          <p:nvPr/>
        </p:nvPicPr>
        <p:blipFill>
          <a:blip r:embed="rId6"/>
          <a:stretch>
            <a:fillRect/>
          </a:stretch>
        </p:blipFill>
        <p:spPr>
          <a:xfrm>
            <a:off x="0" y="5845386"/>
            <a:ext cx="12192000" cy="558275"/>
          </a:xfrm>
          <a:prstGeom prst="rect">
            <a:avLst/>
          </a:prstGeom>
        </p:spPr>
      </p:pic>
    </p:spTree>
    <p:extLst>
      <p:ext uri="{BB962C8B-B14F-4D97-AF65-F5344CB8AC3E}">
        <p14:creationId xmlns:p14="http://schemas.microsoft.com/office/powerpoint/2010/main" val="2272379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C6D84F-66E5-F6D7-BA36-0D3DFA7DF74F}"/>
              </a:ext>
            </a:extLst>
          </p:cNvPr>
          <p:cNvPicPr>
            <a:picLocks noChangeAspect="1"/>
          </p:cNvPicPr>
          <p:nvPr/>
        </p:nvPicPr>
        <p:blipFill>
          <a:blip r:embed="rId2"/>
          <a:stretch>
            <a:fillRect/>
          </a:stretch>
        </p:blipFill>
        <p:spPr>
          <a:xfrm>
            <a:off x="305674" y="260283"/>
            <a:ext cx="5619750" cy="428625"/>
          </a:xfrm>
          <a:prstGeom prst="rect">
            <a:avLst/>
          </a:prstGeom>
        </p:spPr>
      </p:pic>
      <p:pic>
        <p:nvPicPr>
          <p:cNvPr id="5" name="Picture 4">
            <a:extLst>
              <a:ext uri="{FF2B5EF4-FFF2-40B4-BE49-F238E27FC236}">
                <a16:creationId xmlns:a16="http://schemas.microsoft.com/office/drawing/2014/main" id="{2A540173-C9B5-6729-B59D-08AFDB3CC5AE}"/>
              </a:ext>
            </a:extLst>
          </p:cNvPr>
          <p:cNvPicPr>
            <a:picLocks noChangeAspect="1"/>
          </p:cNvPicPr>
          <p:nvPr/>
        </p:nvPicPr>
        <p:blipFill>
          <a:blip r:embed="rId3"/>
          <a:stretch>
            <a:fillRect/>
          </a:stretch>
        </p:blipFill>
        <p:spPr>
          <a:xfrm>
            <a:off x="305674" y="688908"/>
            <a:ext cx="8296275" cy="2466975"/>
          </a:xfrm>
          <a:prstGeom prst="rect">
            <a:avLst/>
          </a:prstGeom>
        </p:spPr>
      </p:pic>
      <p:pic>
        <p:nvPicPr>
          <p:cNvPr id="7" name="Picture 6">
            <a:extLst>
              <a:ext uri="{FF2B5EF4-FFF2-40B4-BE49-F238E27FC236}">
                <a16:creationId xmlns:a16="http://schemas.microsoft.com/office/drawing/2014/main" id="{ADA0ED7B-CF52-ADDD-3ACC-94D1442FC989}"/>
              </a:ext>
            </a:extLst>
          </p:cNvPr>
          <p:cNvPicPr>
            <a:picLocks noChangeAspect="1"/>
          </p:cNvPicPr>
          <p:nvPr/>
        </p:nvPicPr>
        <p:blipFill>
          <a:blip r:embed="rId4"/>
          <a:stretch>
            <a:fillRect/>
          </a:stretch>
        </p:blipFill>
        <p:spPr>
          <a:xfrm>
            <a:off x="4200526" y="2624038"/>
            <a:ext cx="6657975" cy="3895725"/>
          </a:xfrm>
          <a:prstGeom prst="rect">
            <a:avLst/>
          </a:prstGeom>
        </p:spPr>
      </p:pic>
    </p:spTree>
    <p:extLst>
      <p:ext uri="{BB962C8B-B14F-4D97-AF65-F5344CB8AC3E}">
        <p14:creationId xmlns:p14="http://schemas.microsoft.com/office/powerpoint/2010/main" val="1304184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EB8B7-5411-D2D0-FD0E-ADDC1F0105E7}"/>
              </a:ext>
            </a:extLst>
          </p:cNvPr>
          <p:cNvPicPr>
            <a:picLocks noChangeAspect="1"/>
          </p:cNvPicPr>
          <p:nvPr/>
        </p:nvPicPr>
        <p:blipFill>
          <a:blip r:embed="rId2"/>
          <a:stretch>
            <a:fillRect/>
          </a:stretch>
        </p:blipFill>
        <p:spPr>
          <a:xfrm>
            <a:off x="114300" y="0"/>
            <a:ext cx="8305800" cy="5629275"/>
          </a:xfrm>
          <a:prstGeom prst="rect">
            <a:avLst/>
          </a:prstGeom>
        </p:spPr>
      </p:pic>
    </p:spTree>
    <p:extLst>
      <p:ext uri="{BB962C8B-B14F-4D97-AF65-F5344CB8AC3E}">
        <p14:creationId xmlns:p14="http://schemas.microsoft.com/office/powerpoint/2010/main" val="258476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61040-2C30-1153-069E-EFA8769B9D9A}"/>
              </a:ext>
            </a:extLst>
          </p:cNvPr>
          <p:cNvPicPr>
            <a:picLocks noChangeAspect="1"/>
          </p:cNvPicPr>
          <p:nvPr/>
        </p:nvPicPr>
        <p:blipFill>
          <a:blip r:embed="rId2"/>
          <a:stretch>
            <a:fillRect/>
          </a:stretch>
        </p:blipFill>
        <p:spPr>
          <a:xfrm>
            <a:off x="3150462" y="0"/>
            <a:ext cx="5891076" cy="6858000"/>
          </a:xfrm>
          <a:prstGeom prst="rect">
            <a:avLst/>
          </a:prstGeom>
        </p:spPr>
      </p:pic>
    </p:spTree>
    <p:extLst>
      <p:ext uri="{BB962C8B-B14F-4D97-AF65-F5344CB8AC3E}">
        <p14:creationId xmlns:p14="http://schemas.microsoft.com/office/powerpoint/2010/main" val="1196991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6514C-904C-92C3-9561-D21CB2E2A937}"/>
              </a:ext>
            </a:extLst>
          </p:cNvPr>
          <p:cNvPicPr>
            <a:picLocks noChangeAspect="1"/>
          </p:cNvPicPr>
          <p:nvPr/>
        </p:nvPicPr>
        <p:blipFill>
          <a:blip r:embed="rId2"/>
          <a:stretch>
            <a:fillRect/>
          </a:stretch>
        </p:blipFill>
        <p:spPr>
          <a:xfrm>
            <a:off x="-131406" y="-73188"/>
            <a:ext cx="6134100" cy="4429125"/>
          </a:xfrm>
          <a:prstGeom prst="rect">
            <a:avLst/>
          </a:prstGeom>
        </p:spPr>
      </p:pic>
      <p:pic>
        <p:nvPicPr>
          <p:cNvPr id="5" name="Picture 4">
            <a:extLst>
              <a:ext uri="{FF2B5EF4-FFF2-40B4-BE49-F238E27FC236}">
                <a16:creationId xmlns:a16="http://schemas.microsoft.com/office/drawing/2014/main" id="{E8AFE71A-E8A2-291E-6C4F-5377339D2B5E}"/>
              </a:ext>
            </a:extLst>
          </p:cNvPr>
          <p:cNvPicPr>
            <a:picLocks noChangeAspect="1"/>
          </p:cNvPicPr>
          <p:nvPr/>
        </p:nvPicPr>
        <p:blipFill>
          <a:blip r:embed="rId3"/>
          <a:stretch>
            <a:fillRect/>
          </a:stretch>
        </p:blipFill>
        <p:spPr>
          <a:xfrm>
            <a:off x="5610225" y="2257425"/>
            <a:ext cx="6581775" cy="4600575"/>
          </a:xfrm>
          <a:prstGeom prst="rect">
            <a:avLst/>
          </a:prstGeom>
        </p:spPr>
      </p:pic>
    </p:spTree>
    <p:extLst>
      <p:ext uri="{BB962C8B-B14F-4D97-AF65-F5344CB8AC3E}">
        <p14:creationId xmlns:p14="http://schemas.microsoft.com/office/powerpoint/2010/main" val="278754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171CC0-A888-BF58-A93E-49E77FBD91D7}"/>
              </a:ext>
            </a:extLst>
          </p:cNvPr>
          <p:cNvPicPr>
            <a:picLocks noChangeAspect="1"/>
          </p:cNvPicPr>
          <p:nvPr/>
        </p:nvPicPr>
        <p:blipFill>
          <a:blip r:embed="rId2"/>
          <a:stretch>
            <a:fillRect/>
          </a:stretch>
        </p:blipFill>
        <p:spPr>
          <a:xfrm>
            <a:off x="420461" y="542925"/>
            <a:ext cx="4819650" cy="3028950"/>
          </a:xfrm>
          <a:prstGeom prst="rect">
            <a:avLst/>
          </a:prstGeom>
        </p:spPr>
      </p:pic>
      <p:pic>
        <p:nvPicPr>
          <p:cNvPr id="5" name="Picture 4">
            <a:extLst>
              <a:ext uri="{FF2B5EF4-FFF2-40B4-BE49-F238E27FC236}">
                <a16:creationId xmlns:a16="http://schemas.microsoft.com/office/drawing/2014/main" id="{133619CF-5AF3-D5F5-204A-512B5949D1C5}"/>
              </a:ext>
            </a:extLst>
          </p:cNvPr>
          <p:cNvPicPr>
            <a:picLocks noChangeAspect="1"/>
          </p:cNvPicPr>
          <p:nvPr/>
        </p:nvPicPr>
        <p:blipFill>
          <a:blip r:embed="rId3"/>
          <a:stretch>
            <a:fillRect/>
          </a:stretch>
        </p:blipFill>
        <p:spPr>
          <a:xfrm>
            <a:off x="5402327" y="448841"/>
            <a:ext cx="6257925" cy="4933950"/>
          </a:xfrm>
          <a:prstGeom prst="rect">
            <a:avLst/>
          </a:prstGeom>
        </p:spPr>
      </p:pic>
    </p:spTree>
    <p:extLst>
      <p:ext uri="{BB962C8B-B14F-4D97-AF65-F5344CB8AC3E}">
        <p14:creationId xmlns:p14="http://schemas.microsoft.com/office/powerpoint/2010/main" val="168903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FB853-B301-FD44-4433-59C6E2D7E124}"/>
              </a:ext>
            </a:extLst>
          </p:cNvPr>
          <p:cNvPicPr>
            <a:picLocks noChangeAspect="1"/>
          </p:cNvPicPr>
          <p:nvPr/>
        </p:nvPicPr>
        <p:blipFill>
          <a:blip r:embed="rId2"/>
          <a:stretch>
            <a:fillRect/>
          </a:stretch>
        </p:blipFill>
        <p:spPr>
          <a:xfrm>
            <a:off x="2494772" y="774441"/>
            <a:ext cx="6362700" cy="4591050"/>
          </a:xfrm>
          <a:prstGeom prst="rect">
            <a:avLst/>
          </a:prstGeom>
        </p:spPr>
      </p:pic>
    </p:spTree>
    <p:extLst>
      <p:ext uri="{BB962C8B-B14F-4D97-AF65-F5344CB8AC3E}">
        <p14:creationId xmlns:p14="http://schemas.microsoft.com/office/powerpoint/2010/main" val="3243670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3747ED-FF27-9CCD-445C-892CF70B2C2A}"/>
              </a:ext>
            </a:extLst>
          </p:cNvPr>
          <p:cNvPicPr>
            <a:picLocks noChangeAspect="1"/>
          </p:cNvPicPr>
          <p:nvPr/>
        </p:nvPicPr>
        <p:blipFill>
          <a:blip r:embed="rId2"/>
          <a:stretch>
            <a:fillRect/>
          </a:stretch>
        </p:blipFill>
        <p:spPr>
          <a:xfrm>
            <a:off x="1523513" y="1528762"/>
            <a:ext cx="8734425" cy="3800475"/>
          </a:xfrm>
          <a:prstGeom prst="rect">
            <a:avLst/>
          </a:prstGeom>
        </p:spPr>
      </p:pic>
    </p:spTree>
    <p:extLst>
      <p:ext uri="{BB962C8B-B14F-4D97-AF65-F5344CB8AC3E}">
        <p14:creationId xmlns:p14="http://schemas.microsoft.com/office/powerpoint/2010/main" val="1990639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FDE7F-4646-129B-FB01-59C7FF66DCFA}"/>
              </a:ext>
            </a:extLst>
          </p:cNvPr>
          <p:cNvPicPr>
            <a:picLocks noChangeAspect="1"/>
          </p:cNvPicPr>
          <p:nvPr/>
        </p:nvPicPr>
        <p:blipFill>
          <a:blip r:embed="rId2"/>
          <a:stretch>
            <a:fillRect/>
          </a:stretch>
        </p:blipFill>
        <p:spPr>
          <a:xfrm>
            <a:off x="169505" y="0"/>
            <a:ext cx="5260931" cy="3429000"/>
          </a:xfrm>
          <a:prstGeom prst="rect">
            <a:avLst/>
          </a:prstGeom>
        </p:spPr>
      </p:pic>
      <p:pic>
        <p:nvPicPr>
          <p:cNvPr id="5" name="Picture 4">
            <a:extLst>
              <a:ext uri="{FF2B5EF4-FFF2-40B4-BE49-F238E27FC236}">
                <a16:creationId xmlns:a16="http://schemas.microsoft.com/office/drawing/2014/main" id="{8F9786AB-2548-A424-26D2-24D1FDBD464F}"/>
              </a:ext>
            </a:extLst>
          </p:cNvPr>
          <p:cNvPicPr>
            <a:picLocks noChangeAspect="1"/>
          </p:cNvPicPr>
          <p:nvPr/>
        </p:nvPicPr>
        <p:blipFill>
          <a:blip r:embed="rId3"/>
          <a:stretch>
            <a:fillRect/>
          </a:stretch>
        </p:blipFill>
        <p:spPr>
          <a:xfrm>
            <a:off x="5645020" y="0"/>
            <a:ext cx="6569203" cy="3429000"/>
          </a:xfrm>
          <a:prstGeom prst="rect">
            <a:avLst/>
          </a:prstGeom>
        </p:spPr>
      </p:pic>
      <p:pic>
        <p:nvPicPr>
          <p:cNvPr id="7" name="Picture 6">
            <a:extLst>
              <a:ext uri="{FF2B5EF4-FFF2-40B4-BE49-F238E27FC236}">
                <a16:creationId xmlns:a16="http://schemas.microsoft.com/office/drawing/2014/main" id="{E62D36FC-8530-BC5D-E6B5-98B4933F1587}"/>
              </a:ext>
            </a:extLst>
          </p:cNvPr>
          <p:cNvPicPr>
            <a:picLocks noChangeAspect="1"/>
          </p:cNvPicPr>
          <p:nvPr/>
        </p:nvPicPr>
        <p:blipFill>
          <a:blip r:embed="rId4"/>
          <a:stretch>
            <a:fillRect/>
          </a:stretch>
        </p:blipFill>
        <p:spPr>
          <a:xfrm>
            <a:off x="102637" y="3600450"/>
            <a:ext cx="6129638" cy="2501770"/>
          </a:xfrm>
          <a:prstGeom prst="rect">
            <a:avLst/>
          </a:prstGeom>
        </p:spPr>
      </p:pic>
      <p:pic>
        <p:nvPicPr>
          <p:cNvPr id="9" name="Picture 8">
            <a:extLst>
              <a:ext uri="{FF2B5EF4-FFF2-40B4-BE49-F238E27FC236}">
                <a16:creationId xmlns:a16="http://schemas.microsoft.com/office/drawing/2014/main" id="{13656914-8558-D8B9-9C3F-1195D1F50030}"/>
              </a:ext>
            </a:extLst>
          </p:cNvPr>
          <p:cNvPicPr>
            <a:picLocks noChangeAspect="1"/>
          </p:cNvPicPr>
          <p:nvPr/>
        </p:nvPicPr>
        <p:blipFill>
          <a:blip r:embed="rId5"/>
          <a:stretch>
            <a:fillRect/>
          </a:stretch>
        </p:blipFill>
        <p:spPr>
          <a:xfrm>
            <a:off x="6573674" y="3429000"/>
            <a:ext cx="5267325" cy="3257550"/>
          </a:xfrm>
          <a:prstGeom prst="rect">
            <a:avLst/>
          </a:prstGeom>
        </p:spPr>
      </p:pic>
    </p:spTree>
    <p:extLst>
      <p:ext uri="{BB962C8B-B14F-4D97-AF65-F5344CB8AC3E}">
        <p14:creationId xmlns:p14="http://schemas.microsoft.com/office/powerpoint/2010/main" val="3959408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6574EF-5D68-4B32-C233-0663EFAA9B76}"/>
              </a:ext>
            </a:extLst>
          </p:cNvPr>
          <p:cNvSpPr txBox="1"/>
          <p:nvPr/>
        </p:nvSpPr>
        <p:spPr>
          <a:xfrm>
            <a:off x="3582955" y="550506"/>
            <a:ext cx="4497355" cy="646331"/>
          </a:xfrm>
          <a:prstGeom prst="rect">
            <a:avLst/>
          </a:prstGeom>
          <a:noFill/>
        </p:spPr>
        <p:txBody>
          <a:bodyPr wrap="square" rtlCol="0">
            <a:spAutoFit/>
          </a:bodyPr>
          <a:lstStyle/>
          <a:p>
            <a:pPr algn="ctr"/>
            <a:r>
              <a:rPr lang="en-IN" sz="3600" dirty="0"/>
              <a:t>Business Implication</a:t>
            </a:r>
          </a:p>
        </p:txBody>
      </p:sp>
      <p:sp>
        <p:nvSpPr>
          <p:cNvPr id="3" name="TextBox 2">
            <a:extLst>
              <a:ext uri="{FF2B5EF4-FFF2-40B4-BE49-F238E27FC236}">
                <a16:creationId xmlns:a16="http://schemas.microsoft.com/office/drawing/2014/main" id="{551255C3-D859-7435-93BF-2278126ABD49}"/>
              </a:ext>
            </a:extLst>
          </p:cNvPr>
          <p:cNvSpPr txBox="1"/>
          <p:nvPr/>
        </p:nvSpPr>
        <p:spPr>
          <a:xfrm>
            <a:off x="1091682" y="2323322"/>
            <a:ext cx="10506270" cy="1200329"/>
          </a:xfrm>
          <a:prstGeom prst="rect">
            <a:avLst/>
          </a:prstGeom>
          <a:noFill/>
        </p:spPr>
        <p:txBody>
          <a:bodyPr wrap="square" rtlCol="0">
            <a:spAutoFit/>
          </a:bodyPr>
          <a:lstStyle/>
          <a:p>
            <a:r>
              <a:rPr lang="en-IN" dirty="0"/>
              <a:t>This project will help the concerned authorities to look into the CO2 Emissions and direct the companies to which models need attention, which models can be discontinued and give a cap of to the companies how much Co2 emission can be allowed for different types of vehicle. Even report can be published based on this project so that environment concerned people are avoiding to buy more Co2 emitting vehicles.</a:t>
            </a:r>
          </a:p>
        </p:txBody>
      </p:sp>
    </p:spTree>
    <p:extLst>
      <p:ext uri="{BB962C8B-B14F-4D97-AF65-F5344CB8AC3E}">
        <p14:creationId xmlns:p14="http://schemas.microsoft.com/office/powerpoint/2010/main" val="319398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EB932-E4E2-C5D7-36F3-B2C99D18E73D}"/>
              </a:ext>
            </a:extLst>
          </p:cNvPr>
          <p:cNvPicPr>
            <a:picLocks noChangeAspect="1"/>
          </p:cNvPicPr>
          <p:nvPr/>
        </p:nvPicPr>
        <p:blipFill>
          <a:blip r:embed="rId2"/>
          <a:stretch>
            <a:fillRect/>
          </a:stretch>
        </p:blipFill>
        <p:spPr>
          <a:xfrm>
            <a:off x="0" y="1457296"/>
            <a:ext cx="12192000" cy="3943407"/>
          </a:xfrm>
          <a:prstGeom prst="rect">
            <a:avLst/>
          </a:prstGeom>
        </p:spPr>
      </p:pic>
    </p:spTree>
    <p:extLst>
      <p:ext uri="{BB962C8B-B14F-4D97-AF65-F5344CB8AC3E}">
        <p14:creationId xmlns:p14="http://schemas.microsoft.com/office/powerpoint/2010/main" val="10353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71C5CE-353A-757D-CCEB-ECD1B3B52AD2}"/>
              </a:ext>
            </a:extLst>
          </p:cNvPr>
          <p:cNvPicPr>
            <a:picLocks noChangeAspect="1"/>
          </p:cNvPicPr>
          <p:nvPr/>
        </p:nvPicPr>
        <p:blipFill>
          <a:blip r:embed="rId2"/>
          <a:stretch>
            <a:fillRect/>
          </a:stretch>
        </p:blipFill>
        <p:spPr>
          <a:xfrm>
            <a:off x="1928812" y="1066800"/>
            <a:ext cx="8334375" cy="4724400"/>
          </a:xfrm>
          <a:prstGeom prst="rect">
            <a:avLst/>
          </a:prstGeom>
        </p:spPr>
      </p:pic>
    </p:spTree>
    <p:extLst>
      <p:ext uri="{BB962C8B-B14F-4D97-AF65-F5344CB8AC3E}">
        <p14:creationId xmlns:p14="http://schemas.microsoft.com/office/powerpoint/2010/main" val="27574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B3E456-5E6C-6CF8-7283-C7144BDA6309}"/>
              </a:ext>
            </a:extLst>
          </p:cNvPr>
          <p:cNvPicPr>
            <a:picLocks noChangeAspect="1"/>
          </p:cNvPicPr>
          <p:nvPr/>
        </p:nvPicPr>
        <p:blipFill>
          <a:blip r:embed="rId2"/>
          <a:stretch>
            <a:fillRect/>
          </a:stretch>
        </p:blipFill>
        <p:spPr>
          <a:xfrm>
            <a:off x="0" y="846951"/>
            <a:ext cx="12192000" cy="5164098"/>
          </a:xfrm>
          <a:prstGeom prst="rect">
            <a:avLst/>
          </a:prstGeom>
        </p:spPr>
      </p:pic>
    </p:spTree>
    <p:extLst>
      <p:ext uri="{BB962C8B-B14F-4D97-AF65-F5344CB8AC3E}">
        <p14:creationId xmlns:p14="http://schemas.microsoft.com/office/powerpoint/2010/main" val="384286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642</Words>
  <Application>Microsoft Office PowerPoint</Application>
  <PresentationFormat>Widescreen</PresentationFormat>
  <Paragraphs>64</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SAMBHU MUKHERJEE</dc:creator>
  <cp:lastModifiedBy>SAMBHU MUKHERJEE</cp:lastModifiedBy>
  <cp:revision>1</cp:revision>
  <dcterms:created xsi:type="dcterms:W3CDTF">2023-02-28T13:23:37Z</dcterms:created>
  <dcterms:modified xsi:type="dcterms:W3CDTF">2023-02-28T13:38:17Z</dcterms:modified>
</cp:coreProperties>
</file>