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2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4" r:id="rId59"/>
    <p:sldId id="315" r:id="rId60"/>
    <p:sldId id="316" r:id="rId61"/>
    <p:sldId id="313" r:id="rId62"/>
    <p:sldId id="317" r:id="rId63"/>
    <p:sldId id="318" r:id="rId64"/>
    <p:sldId id="319" r:id="rId65"/>
    <p:sldId id="32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31EAF-FEC5-497C-B8B8-40D4C2B804C0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27D8-B8DF-4F5E-919A-6B459A9D2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3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827D8-B8DF-4F5E-919A-6B459A9D23A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69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DB6B-E06A-AAC0-D0C5-D4F075FD9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A81FC-9EF6-854A-3F70-B95C711C3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A801-4127-4A5E-2F93-ADC4C141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481-77DE-4AD9-A5E6-E46CE204806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801B-4AD0-C6E2-5FD5-EFCA5417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E89E-E12E-E8F3-91A7-5894C7C9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948-D7B8-441E-93FA-D877279FF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2238-3103-BE5F-391F-3000585A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7B616-6CAA-B9AD-452A-9084C4DA0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8D8B3-0F00-06FA-F164-53EFD21B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481-77DE-4AD9-A5E6-E46CE204806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0B2BF-713A-1BFD-75C4-A398CBDC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CBBD-1EDF-736D-C9CD-7DEE7483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948-D7B8-441E-93FA-D877279FF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73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73AC4-8CB9-059D-BDA3-EF507DE35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79D94-22C0-713F-092D-74B0F007D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BF655-C3BB-803D-BA26-24436AB4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481-77DE-4AD9-A5E6-E46CE204806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F466-2140-84A8-FC58-34376CB5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A89B-B02F-10C0-41E7-0DF2300C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948-D7B8-441E-93FA-D877279FF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6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BB4E-8197-8DC7-B261-1B0EA52E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7CA3-379B-725F-4335-5A6423D3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754B-A823-458D-B921-6907944E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481-77DE-4AD9-A5E6-E46CE204806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FAE6-93B8-7078-8B21-A8034835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829D-3F38-3BA1-03DF-A2A19881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948-D7B8-441E-93FA-D877279FF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16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3F13-2E09-CF81-05CD-0343F0A3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592C5-50C1-EC02-528B-259BBB4E8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E907-55B6-A0B4-07FC-00ABF4AF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481-77DE-4AD9-A5E6-E46CE204806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2874-8B46-0972-8EC5-ABD1F109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E21CE-8E6A-3FDE-63E9-F3C37771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948-D7B8-441E-93FA-D877279FF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03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E185-18CE-8349-5680-C4503A95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4A14-7184-A8BD-D86B-9845EBCCE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0019-C227-4F3E-2CA2-32215D6EF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0CEDD-6282-ABD7-6CD9-413A6B2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481-77DE-4AD9-A5E6-E46CE204806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146B-08D3-0C0A-50E3-D7C00894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3140C-7403-3C83-04ED-61DAA17A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948-D7B8-441E-93FA-D877279FF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9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4E47-AF49-7F85-4F0C-2D4492B2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07B75-61A0-BCC3-8BE1-A4ED1FEB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A81E7-66C8-57B0-4430-B80F49C16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949C8-E151-2726-67B1-FB5ECB23E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F5432-7BB8-E941-A0A7-CA02213B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BF65-C02F-88C7-91DA-CF43FE2B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481-77DE-4AD9-A5E6-E46CE204806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55FF5-FBB4-7987-A3ED-4367A359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9A47F-7528-D8DA-6D45-FA7AAEBB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948-D7B8-441E-93FA-D877279FF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5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1DBE-7BB1-89AC-85E0-4F5786B2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4812E-FF8C-B0CE-0BB2-A4AAEA64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481-77DE-4AD9-A5E6-E46CE204806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F019A-2D21-4354-0819-D952AB44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9B4E6-C233-3E40-8468-AC8329A0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948-D7B8-441E-93FA-D877279FF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74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D81CC-8C2B-8D5D-0F06-5647BCE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481-77DE-4AD9-A5E6-E46CE204806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4224-06B2-E73B-A3B1-05DAF469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667B-8FF9-509A-33E4-F5AB7521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948-D7B8-441E-93FA-D877279FF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8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62CD-5CDC-C1D8-1C4D-65F4BC59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4225-482C-423D-5004-A7826D3C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42C64-105C-7191-EE02-2212D71F7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C175-AD4B-C598-DF24-59738D42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481-77DE-4AD9-A5E6-E46CE204806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9BAF2-2E7C-7F6A-450B-2B34B2E6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9F4B7-2E74-408E-4810-8B103833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948-D7B8-441E-93FA-D877279FF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0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0B0C-DFBB-C077-F96B-D1DD6682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AA0B0-36FA-0544-5F43-4864CC83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6756E-36F2-70C7-D235-ED5CF3D41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6E2F1-3B86-8873-CC45-44D6EACB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481-77DE-4AD9-A5E6-E46CE204806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E965E-44AE-0460-8F55-CF3B9A65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E44DE-E442-7708-10C3-28C0C6DE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E948-D7B8-441E-93FA-D877279FF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17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2231B-310B-9438-B513-30E47954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E4270-45CD-734A-91B4-C20189C07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8E66E-CAE8-B767-4D18-2E7F4BF48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E481-77DE-4AD9-A5E6-E46CE2048069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2523-5DA4-E7A5-8B9E-31473A9E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02E0C-E833-0E63-7E8A-EEC25BAE7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E948-D7B8-441E-93FA-D877279FF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78CD9-F7A4-64F4-57A3-25A82B093B54}"/>
              </a:ext>
            </a:extLst>
          </p:cNvPr>
          <p:cNvSpPr txBox="1"/>
          <p:nvPr/>
        </p:nvSpPr>
        <p:spPr>
          <a:xfrm>
            <a:off x="3219061" y="2677885"/>
            <a:ext cx="538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Co2 Emission Prediction</a:t>
            </a:r>
          </a:p>
        </p:txBody>
      </p:sp>
    </p:spTree>
    <p:extLst>
      <p:ext uri="{BB962C8B-B14F-4D97-AF65-F5344CB8AC3E}">
        <p14:creationId xmlns:p14="http://schemas.microsoft.com/office/powerpoint/2010/main" val="190588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71C5CE-353A-757D-CCEB-ECD1B3B5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066800"/>
            <a:ext cx="83343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0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3E456-5E6C-6CF8-7283-C7144BDA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951"/>
            <a:ext cx="12192000" cy="5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C518E8-4600-6866-4D06-4591BA3C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91"/>
            <a:ext cx="12192000" cy="66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6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55AFB3-29EE-A118-5DF0-61DBC5165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115" y="6504057"/>
            <a:ext cx="78483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 CADILLAC 4097 CHEVROLET 3338 FORD 34756 JEEP 3997 VOLKSWAGEN 3470 Name: Total CO2 Emissions(g/km)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BD59A0C-466D-CECE-DFCC-BAF4AF94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23" y="71341"/>
            <a:ext cx="11134725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6402D-ED19-B55C-8B5A-0F2AF5CD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4" y="169991"/>
            <a:ext cx="7419975" cy="162877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5209212-770E-DB11-2F57-99FED50DF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0298"/>
            <a:ext cx="12192000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97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1A76816-89BD-1008-2E0C-3601A6A6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75"/>
            <a:ext cx="12192000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537E7D-9C28-24CF-F941-1695685DB8B9}"/>
              </a:ext>
            </a:extLst>
          </p:cNvPr>
          <p:cNvSpPr txBox="1"/>
          <p:nvPr/>
        </p:nvSpPr>
        <p:spPr>
          <a:xfrm>
            <a:off x="3946849" y="503853"/>
            <a:ext cx="424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Avg. Co2 Emission</a:t>
            </a:r>
          </a:p>
        </p:txBody>
      </p:sp>
    </p:spTree>
    <p:extLst>
      <p:ext uri="{BB962C8B-B14F-4D97-AF65-F5344CB8AC3E}">
        <p14:creationId xmlns:p14="http://schemas.microsoft.com/office/powerpoint/2010/main" val="373007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8A11319-AEB8-FFFF-B410-8754B3FC3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75"/>
            <a:ext cx="12192000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E8FBFE-A8F8-BE49-CE03-462D6D0EED39}"/>
              </a:ext>
            </a:extLst>
          </p:cNvPr>
          <p:cNvSpPr txBox="1"/>
          <p:nvPr/>
        </p:nvSpPr>
        <p:spPr>
          <a:xfrm>
            <a:off x="3946849" y="503853"/>
            <a:ext cx="424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Avg. Co2 Emission</a:t>
            </a:r>
          </a:p>
        </p:txBody>
      </p:sp>
    </p:spTree>
    <p:extLst>
      <p:ext uri="{BB962C8B-B14F-4D97-AF65-F5344CB8AC3E}">
        <p14:creationId xmlns:p14="http://schemas.microsoft.com/office/powerpoint/2010/main" val="1692567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94620-04F2-385C-A920-CB53BEA6A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30" y="526693"/>
            <a:ext cx="104108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978387-5BFB-96FC-9FC7-2E29A9EA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21" y="2386305"/>
            <a:ext cx="4295775" cy="2514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E88310-ECBC-4BDD-0FBB-A16C9307AE21}"/>
              </a:ext>
            </a:extLst>
          </p:cNvPr>
          <p:cNvSpPr txBox="1"/>
          <p:nvPr/>
        </p:nvSpPr>
        <p:spPr>
          <a:xfrm>
            <a:off x="3620277" y="578498"/>
            <a:ext cx="439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Co2 Emission by Car Models</a:t>
            </a:r>
          </a:p>
        </p:txBody>
      </p:sp>
    </p:spTree>
    <p:extLst>
      <p:ext uri="{BB962C8B-B14F-4D97-AF65-F5344CB8AC3E}">
        <p14:creationId xmlns:p14="http://schemas.microsoft.com/office/powerpoint/2010/main" val="34440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8EAC33E-90F0-9B19-9CBB-90C6051C7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1" y="252412"/>
            <a:ext cx="1106805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02DF93-1B5F-C791-021F-CFC090F5C482}"/>
              </a:ext>
            </a:extLst>
          </p:cNvPr>
          <p:cNvSpPr txBox="1"/>
          <p:nvPr/>
        </p:nvSpPr>
        <p:spPr>
          <a:xfrm>
            <a:off x="4021494" y="893793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Major Learning from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1E66C-94FB-5A95-5FFD-23B7D3383AD0}"/>
              </a:ext>
            </a:extLst>
          </p:cNvPr>
          <p:cNvSpPr txBox="1"/>
          <p:nvPr/>
        </p:nvSpPr>
        <p:spPr>
          <a:xfrm>
            <a:off x="2379306" y="2453951"/>
            <a:ext cx="6606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Understanding how to handle variable with lot of categories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Learnt one hot encoding using user defined function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Exploratory Data Analysis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Analysing top 10 categories</a:t>
            </a:r>
          </a:p>
        </p:txBody>
      </p:sp>
    </p:spTree>
    <p:extLst>
      <p:ext uri="{BB962C8B-B14F-4D97-AF65-F5344CB8AC3E}">
        <p14:creationId xmlns:p14="http://schemas.microsoft.com/office/powerpoint/2010/main" val="4226898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7574A-1BA9-02C2-B976-8D1B734E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83" y="1035307"/>
            <a:ext cx="7477125" cy="232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F64C10-6892-C166-47E6-B87B6BD9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717" y="3359407"/>
            <a:ext cx="21526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98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F7C8657-C1A9-A58C-C357-8D817D8F4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121920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96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7DF830A-6811-B347-F851-600288F6E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75"/>
            <a:ext cx="12192000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4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B4A707F-9FE3-E28C-CBFE-FA2CD33FD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75"/>
            <a:ext cx="12192000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9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1ED99D-FDB4-A3EE-E2A8-607118AD9FDD}"/>
              </a:ext>
            </a:extLst>
          </p:cNvPr>
          <p:cNvSpPr txBox="1"/>
          <p:nvPr/>
        </p:nvSpPr>
        <p:spPr>
          <a:xfrm>
            <a:off x="3048778" y="1166843"/>
            <a:ext cx="6097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Make</a:t>
            </a:r>
          </a:p>
          <a:p>
            <a:r>
              <a:rPr lang="en-IN" dirty="0"/>
              <a:t># Count of Ford is significantly higher so overall Co2 Emission by Ford is also higher</a:t>
            </a:r>
          </a:p>
          <a:p>
            <a:endParaRPr lang="en-IN" dirty="0"/>
          </a:p>
          <a:p>
            <a:r>
              <a:rPr lang="en-IN" dirty="0"/>
              <a:t>#  From </a:t>
            </a:r>
            <a:r>
              <a:rPr lang="en-IN" dirty="0" err="1"/>
              <a:t>bargraph</a:t>
            </a:r>
            <a:r>
              <a:rPr lang="en-IN" dirty="0"/>
              <a:t> and boxplot we can see, Avg. Co2 Emission by </a:t>
            </a:r>
            <a:r>
              <a:rPr lang="en-IN" dirty="0" err="1"/>
              <a:t>by</a:t>
            </a:r>
            <a:r>
              <a:rPr lang="en-IN" dirty="0"/>
              <a:t> the top 10 brands is also having a small range, Slight deviation is present because of the mix of class</a:t>
            </a:r>
          </a:p>
          <a:p>
            <a:r>
              <a:rPr lang="en-IN" dirty="0"/>
              <a:t># of vehicles sold by the brands</a:t>
            </a:r>
          </a:p>
          <a:p>
            <a:endParaRPr lang="en-IN" dirty="0"/>
          </a:p>
          <a:p>
            <a:r>
              <a:rPr lang="en-IN" dirty="0"/>
              <a:t># Model</a:t>
            </a:r>
          </a:p>
          <a:p>
            <a:r>
              <a:rPr lang="en-IN" dirty="0"/>
              <a:t># F-150 FFV, F-150 FFV 4X4, Mustang is having highest Co2 Emission in total</a:t>
            </a:r>
          </a:p>
          <a:p>
            <a:r>
              <a:rPr lang="en-IN" dirty="0"/>
              <a:t># Similar pattern in </a:t>
            </a:r>
            <a:r>
              <a:rPr lang="en-IN" dirty="0" err="1"/>
              <a:t>countplot</a:t>
            </a:r>
            <a:r>
              <a:rPr lang="en-IN" dirty="0"/>
              <a:t> justifies the same.</a:t>
            </a:r>
          </a:p>
          <a:p>
            <a:endParaRPr lang="en-IN" dirty="0"/>
          </a:p>
          <a:p>
            <a:r>
              <a:rPr lang="en-IN" dirty="0"/>
              <a:t># Jetta, Focus FFV, Sonic 5 have less Co2 emission compared to other models</a:t>
            </a:r>
          </a:p>
        </p:txBody>
      </p:sp>
    </p:spTree>
    <p:extLst>
      <p:ext uri="{BB962C8B-B14F-4D97-AF65-F5344CB8AC3E}">
        <p14:creationId xmlns:p14="http://schemas.microsoft.com/office/powerpoint/2010/main" val="4087252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4485AE5-E171-0B2D-6353-A3C10D14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63" y="0"/>
            <a:ext cx="7331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017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12009F77-55FA-EB06-EF84-B5575DB1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60" y="247456"/>
            <a:ext cx="5419725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DDBDFE-C8CB-E466-176B-EA8CB4436E5B}"/>
              </a:ext>
            </a:extLst>
          </p:cNvPr>
          <p:cNvSpPr txBox="1"/>
          <p:nvPr/>
        </p:nvSpPr>
        <p:spPr>
          <a:xfrm>
            <a:off x="3047223" y="571480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Cars that are sold majorly are Small SUV, Mid Size and Compact Cars</a:t>
            </a:r>
          </a:p>
        </p:txBody>
      </p:sp>
    </p:spTree>
    <p:extLst>
      <p:ext uri="{BB962C8B-B14F-4D97-AF65-F5344CB8AC3E}">
        <p14:creationId xmlns:p14="http://schemas.microsoft.com/office/powerpoint/2010/main" val="368305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9D2C34-06A5-A5F1-6D71-5E4A3EFD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9" y="0"/>
            <a:ext cx="737574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283F0-A4C9-308B-113A-EE8EEC99D901}"/>
              </a:ext>
            </a:extLst>
          </p:cNvPr>
          <p:cNvSpPr txBox="1"/>
          <p:nvPr/>
        </p:nvSpPr>
        <p:spPr>
          <a:xfrm>
            <a:off x="7535194" y="36828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X and Z are the major fuel type sold</a:t>
            </a:r>
          </a:p>
        </p:txBody>
      </p:sp>
    </p:spTree>
    <p:extLst>
      <p:ext uri="{BB962C8B-B14F-4D97-AF65-F5344CB8AC3E}">
        <p14:creationId xmlns:p14="http://schemas.microsoft.com/office/powerpoint/2010/main" val="2249707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CA0606F1-0EEA-32CF-C087-F53638A3E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24" y="251927"/>
            <a:ext cx="6759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4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19B4BB85-ACB5-E17F-82FA-345C95BF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74" y="83976"/>
            <a:ext cx="6759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5E0AF-2145-98FB-C328-C563D991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508"/>
            <a:ext cx="12192000" cy="34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33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8AA3699F-17C5-2EE9-5D68-29A0F48B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695325"/>
            <a:ext cx="5305425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559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A30BA1EB-646F-6B55-049B-8FED28B65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8" y="-1"/>
            <a:ext cx="9237306" cy="647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8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46FCE-76DA-2912-3792-2F852BD3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8" y="276711"/>
            <a:ext cx="5572125" cy="2143125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BAB23CA2-E7BC-097E-79F4-74414BA8B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77" y="1847461"/>
            <a:ext cx="5818330" cy="459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03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7AB7A-F988-357E-F029-9F6BBDC3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90596"/>
            <a:ext cx="12030075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A72DC-9CB5-BEB6-6003-DAFCD067B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604" y="714471"/>
            <a:ext cx="8838044" cy="6016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B0E397-A9C2-DF70-432C-EDA0EAC8D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23" y="5098331"/>
            <a:ext cx="51625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57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01256A-E472-1EBD-184E-4F3772E6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656"/>
            <a:ext cx="12192000" cy="53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05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96A0C-94F3-EDDE-83B1-C4587C33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38"/>
            <a:ext cx="12192000" cy="67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7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88264-967F-21DD-0258-1BE6B754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1576387"/>
            <a:ext cx="4133850" cy="3705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B97DB7-CBAB-796C-76AD-D18D848537B5}"/>
              </a:ext>
            </a:extLst>
          </p:cNvPr>
          <p:cNvSpPr txBox="1"/>
          <p:nvPr/>
        </p:nvSpPr>
        <p:spPr>
          <a:xfrm>
            <a:off x="4152122" y="4385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Co2 Emission by Vehicle Class</a:t>
            </a:r>
          </a:p>
        </p:txBody>
      </p:sp>
    </p:spTree>
    <p:extLst>
      <p:ext uri="{BB962C8B-B14F-4D97-AF65-F5344CB8AC3E}">
        <p14:creationId xmlns:p14="http://schemas.microsoft.com/office/powerpoint/2010/main" val="3102823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D4861996-3761-FA26-4BD4-48176A5D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88" y="0"/>
            <a:ext cx="10979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46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603C9-01D9-0167-4CCF-04968E13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47" y="1025007"/>
            <a:ext cx="7572375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BC54BD-70D6-B200-D2DB-4DF438375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953" y="901182"/>
            <a:ext cx="39243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44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51BEABC4-35BB-C23F-6088-EC234070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1275"/>
            <a:ext cx="12192000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84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0785D-6E5D-DC1F-B5F0-CCD0769A5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16" y="854334"/>
            <a:ext cx="70104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52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B818B053-66A4-8A76-D6D9-9D6122F3F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3338"/>
            <a:ext cx="12192000" cy="424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17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DD3B86AA-2C86-C554-155E-C4DCA57C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3338"/>
            <a:ext cx="12192000" cy="424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921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1937B7-DE00-6401-E08A-93A0BC27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776412"/>
            <a:ext cx="99536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56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F314F-918E-A37B-F84F-F2B4C6E7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559" y="2203580"/>
            <a:ext cx="2590800" cy="213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CC11F4-0008-9016-CB65-E67B28476594}"/>
              </a:ext>
            </a:extLst>
          </p:cNvPr>
          <p:cNvSpPr txBox="1"/>
          <p:nvPr/>
        </p:nvSpPr>
        <p:spPr>
          <a:xfrm>
            <a:off x="4152122" y="4385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Co2 Emission by Cylinders</a:t>
            </a:r>
          </a:p>
        </p:txBody>
      </p:sp>
    </p:spTree>
    <p:extLst>
      <p:ext uri="{BB962C8B-B14F-4D97-AF65-F5344CB8AC3E}">
        <p14:creationId xmlns:p14="http://schemas.microsoft.com/office/powerpoint/2010/main" val="3445060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5C8DD-28C0-4487-336C-79514B4A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38163"/>
            <a:ext cx="11191875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757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CA814-116F-8286-BB57-BFAEA5F91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257425"/>
            <a:ext cx="73342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20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71D66FF2-CF66-BF40-BF2B-27FEC4968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12192000" cy="424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681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CE7919DC-93C9-6F34-8AED-8A6C4139B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75"/>
            <a:ext cx="12192000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955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F34ECB54-D85B-06A7-75B5-BBDF53A7B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75"/>
            <a:ext cx="12192000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79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06BDF-8C3D-EC84-77EF-E5BD7E2A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590675"/>
            <a:ext cx="9324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52F8C3-C90B-EFE9-E705-C9AEF81A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484" y="643229"/>
            <a:ext cx="68389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46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42F813BD-ACB1-E7AD-D81A-C7389796B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4" y="784160"/>
            <a:ext cx="11191875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E419AB-DD81-4ADC-B814-35EA40155D5B}"/>
              </a:ext>
            </a:extLst>
          </p:cNvPr>
          <p:cNvSpPr txBox="1"/>
          <p:nvPr/>
        </p:nvSpPr>
        <p:spPr>
          <a:xfrm>
            <a:off x="3207400" y="2772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Total Co2 Emission by Transmission Type</a:t>
            </a:r>
          </a:p>
        </p:txBody>
      </p:sp>
    </p:spTree>
    <p:extLst>
      <p:ext uri="{BB962C8B-B14F-4D97-AF65-F5344CB8AC3E}">
        <p14:creationId xmlns:p14="http://schemas.microsoft.com/office/powerpoint/2010/main" val="22797165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9BABB005-9EDE-300F-C67D-7C8D94FD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12192000" cy="424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14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F434F368-D557-0141-52C7-DC741B408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75"/>
            <a:ext cx="12192000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10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FD96AA62-50F0-940D-DAED-6611E825E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836"/>
            <a:ext cx="12192000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BCDE8F-966A-B42A-AE67-933FCCAA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93" y="4998584"/>
            <a:ext cx="100774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546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DC638D-C491-FB61-5906-67950F147C64}"/>
              </a:ext>
            </a:extLst>
          </p:cNvPr>
          <p:cNvSpPr txBox="1"/>
          <p:nvPr/>
        </p:nvSpPr>
        <p:spPr>
          <a:xfrm>
            <a:off x="205274" y="181957"/>
            <a:ext cx="12192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# Vehicle Class</a:t>
            </a:r>
          </a:p>
          <a:p>
            <a:r>
              <a:rPr lang="en-IN" sz="1600" dirty="0"/>
              <a:t># We can see that highest amount of Co2 is contributed by SUV Small and Std Vehicles along with Compact and Mid Size Cars.</a:t>
            </a:r>
          </a:p>
          <a:p>
            <a:r>
              <a:rPr lang="en-IN" sz="1600" dirty="0"/>
              <a:t># Significant amount of contribution comes from full-size vehicles, pick-up truck standard subcompact and two seater cars</a:t>
            </a:r>
          </a:p>
          <a:p>
            <a:endParaRPr lang="en-IN" sz="1600" dirty="0"/>
          </a:p>
          <a:p>
            <a:r>
              <a:rPr lang="en-IN" sz="1600" dirty="0"/>
              <a:t># Interestingly, we can see count of SUV standard is not very high but contribution to Co2 Emission is quite high</a:t>
            </a:r>
          </a:p>
          <a:p>
            <a:endParaRPr lang="en-IN" sz="1600" dirty="0"/>
          </a:p>
          <a:p>
            <a:r>
              <a:rPr lang="en-IN" sz="1600" dirty="0"/>
              <a:t># From the </a:t>
            </a:r>
            <a:r>
              <a:rPr lang="en-IN" sz="1600" dirty="0" err="1"/>
              <a:t>bargraph</a:t>
            </a:r>
            <a:r>
              <a:rPr lang="en-IN" sz="1600" dirty="0"/>
              <a:t> and boxplot we can see </a:t>
            </a:r>
            <a:r>
              <a:rPr lang="en-IN" sz="1600" dirty="0" err="1"/>
              <a:t>avg</a:t>
            </a:r>
            <a:r>
              <a:rPr lang="en-IN" sz="1600" dirty="0"/>
              <a:t> contribution to Co2 Emission by SUV- Std is quite high. Special Attention is required towards SUV-Std</a:t>
            </a:r>
          </a:p>
          <a:p>
            <a:r>
              <a:rPr lang="en-IN" sz="1600" dirty="0"/>
              <a:t># as count of SUV is significant but no very high but still it is one of the top contributors to Co2 Emission</a:t>
            </a:r>
          </a:p>
          <a:p>
            <a:endParaRPr lang="en-IN" sz="1600" dirty="0"/>
          </a:p>
          <a:p>
            <a:r>
              <a:rPr lang="en-IN" sz="1600" dirty="0"/>
              <a:t># Cylinders</a:t>
            </a:r>
          </a:p>
          <a:p>
            <a:r>
              <a:rPr lang="en-IN" sz="1600" dirty="0"/>
              <a:t># We can see that highest amount of Co2 is contributed by 4 </a:t>
            </a:r>
            <a:r>
              <a:rPr lang="en-IN" sz="1600" dirty="0" err="1"/>
              <a:t>cylinders,followed</a:t>
            </a:r>
            <a:r>
              <a:rPr lang="en-IN" sz="1600" dirty="0"/>
              <a:t> by 6 cylinders and 8 cylinders</a:t>
            </a:r>
          </a:p>
          <a:p>
            <a:endParaRPr lang="en-IN" sz="1600" dirty="0"/>
          </a:p>
          <a:p>
            <a:r>
              <a:rPr lang="en-IN" sz="1600" dirty="0"/>
              <a:t># The same pattern is followed in </a:t>
            </a:r>
            <a:r>
              <a:rPr lang="en-IN" sz="1600" dirty="0" err="1"/>
              <a:t>countplot</a:t>
            </a:r>
            <a:r>
              <a:rPr lang="en-IN" sz="1600" dirty="0"/>
              <a:t>. Special attention is required to improve 6 cylinders engines and count is significant</a:t>
            </a:r>
          </a:p>
          <a:p>
            <a:r>
              <a:rPr lang="en-IN" sz="1600" dirty="0"/>
              <a:t># but contributions to Co2 is almost same as 4 cylinders engines in total</a:t>
            </a:r>
          </a:p>
          <a:p>
            <a:endParaRPr lang="en-IN" sz="1600" dirty="0"/>
          </a:p>
          <a:p>
            <a:r>
              <a:rPr lang="en-IN" sz="1600" dirty="0"/>
              <a:t># From the </a:t>
            </a:r>
            <a:r>
              <a:rPr lang="en-IN" sz="1600" dirty="0" err="1"/>
              <a:t>bargraph</a:t>
            </a:r>
            <a:r>
              <a:rPr lang="en-IN" sz="1600" dirty="0"/>
              <a:t> and boxplot we can see, </a:t>
            </a:r>
            <a:r>
              <a:rPr lang="en-IN" sz="1600" dirty="0" err="1"/>
              <a:t>avg</a:t>
            </a:r>
            <a:r>
              <a:rPr lang="en-IN" sz="1600" dirty="0"/>
              <a:t> </a:t>
            </a:r>
            <a:r>
              <a:rPr lang="en-IN" sz="1600" dirty="0" err="1"/>
              <a:t>contibution</a:t>
            </a:r>
            <a:r>
              <a:rPr lang="en-IN" sz="1600" dirty="0"/>
              <a:t> to Co2 Emission increases with number of cylinders</a:t>
            </a:r>
          </a:p>
          <a:p>
            <a:endParaRPr lang="en-IN" sz="1600" dirty="0"/>
          </a:p>
          <a:p>
            <a:r>
              <a:rPr lang="en-IN" sz="1600" dirty="0"/>
              <a:t>#Transmission</a:t>
            </a:r>
          </a:p>
          <a:p>
            <a:r>
              <a:rPr lang="en-IN" sz="1600" dirty="0"/>
              <a:t># Highest amount of contribution to Co2 Emission is by AS6 and AS8 type, followed by A6 and M6 type. Significant Contribution </a:t>
            </a:r>
          </a:p>
          <a:p>
            <a:r>
              <a:rPr lang="en-IN" sz="1600" dirty="0"/>
              <a:t># is also given by A8,AM7 and AS7</a:t>
            </a:r>
          </a:p>
          <a:p>
            <a:endParaRPr lang="en-IN" sz="1600" dirty="0"/>
          </a:p>
          <a:p>
            <a:r>
              <a:rPr lang="en-IN" sz="1600" dirty="0"/>
              <a:t># Count of M6, AS6, A6, AS8 is also high. We can the Co2 Emission is more or less directly proportional to count.</a:t>
            </a:r>
          </a:p>
          <a:p>
            <a:endParaRPr lang="en-IN" sz="1600" dirty="0"/>
          </a:p>
          <a:p>
            <a:r>
              <a:rPr lang="en-IN" sz="1600" dirty="0"/>
              <a:t># From </a:t>
            </a:r>
            <a:r>
              <a:rPr lang="en-IN" sz="1600" dirty="0" err="1"/>
              <a:t>Bargraph</a:t>
            </a:r>
            <a:r>
              <a:rPr lang="en-IN" sz="1600" dirty="0"/>
              <a:t> and Boxplot we can see the range of average Co2 Emission is small. </a:t>
            </a:r>
          </a:p>
          <a:p>
            <a:r>
              <a:rPr lang="en-IN" sz="1600" dirty="0"/>
              <a:t># AV7, AM6, M5, AV, AV6, AM5, AV10 </a:t>
            </a:r>
            <a:r>
              <a:rPr lang="en-IN" sz="1600" dirty="0" err="1"/>
              <a:t>avg</a:t>
            </a:r>
            <a:r>
              <a:rPr lang="en-IN" sz="1600" dirty="0"/>
              <a:t> Co2 Emission is less.</a:t>
            </a:r>
          </a:p>
        </p:txBody>
      </p:sp>
    </p:spTree>
    <p:extLst>
      <p:ext uri="{BB962C8B-B14F-4D97-AF65-F5344CB8AC3E}">
        <p14:creationId xmlns:p14="http://schemas.microsoft.com/office/powerpoint/2010/main" val="8246551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FA6777-26B3-A5C8-EAF5-1440E22EFEFE}"/>
              </a:ext>
            </a:extLst>
          </p:cNvPr>
          <p:cNvSpPr txBox="1"/>
          <p:nvPr/>
        </p:nvSpPr>
        <p:spPr>
          <a:xfrm>
            <a:off x="3048778" y="2413338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Fuel_type</a:t>
            </a:r>
            <a:endParaRPr lang="en-IN" dirty="0"/>
          </a:p>
          <a:p>
            <a:r>
              <a:rPr lang="en-IN" dirty="0"/>
              <a:t># Clearly X &amp; Z fuel type have highest Co2 Emission in total.</a:t>
            </a:r>
          </a:p>
          <a:p>
            <a:endParaRPr lang="en-IN" dirty="0"/>
          </a:p>
          <a:p>
            <a:r>
              <a:rPr lang="en-IN" dirty="0"/>
              <a:t># Again Co2 Emission in total is directly proportional to count. There is no </a:t>
            </a:r>
            <a:r>
              <a:rPr lang="en-IN" dirty="0" err="1"/>
              <a:t>anomally</a:t>
            </a:r>
            <a:endParaRPr lang="en-IN" dirty="0"/>
          </a:p>
          <a:p>
            <a:endParaRPr lang="en-IN" dirty="0"/>
          </a:p>
          <a:p>
            <a:r>
              <a:rPr lang="en-IN" dirty="0"/>
              <a:t># On an average Co2 Emission for all fuel type is same</a:t>
            </a:r>
          </a:p>
        </p:txBody>
      </p:sp>
    </p:spTree>
    <p:extLst>
      <p:ext uri="{BB962C8B-B14F-4D97-AF65-F5344CB8AC3E}">
        <p14:creationId xmlns:p14="http://schemas.microsoft.com/office/powerpoint/2010/main" val="2761732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56ACF-F435-2555-B6F9-418A8E9C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738187"/>
            <a:ext cx="120205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243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544073-2082-6C7E-8587-6D9369D6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42" y="548605"/>
            <a:ext cx="7591425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6AD39-0633-0E63-EA2F-3F122844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4728"/>
            <a:ext cx="12192000" cy="3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789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43B8B9-A429-DDB9-C83A-6E8F3846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21" y="229967"/>
            <a:ext cx="1017270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6C63E-0CC9-B261-BBB2-ACA65F13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887339"/>
            <a:ext cx="10582275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ABF73-0665-6E11-961C-7427C0F57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3352"/>
            <a:ext cx="12192000" cy="447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FBC1F-0133-47FD-BFE5-8CF51F8E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949" y="5311986"/>
            <a:ext cx="6029325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53328E-B242-2C28-D63B-6339DBF05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845386"/>
            <a:ext cx="12192000" cy="5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795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6D84F-66E5-F6D7-BA36-0D3DFA7D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74" y="260283"/>
            <a:ext cx="561975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40173-C9B5-6729-B59D-08AFDB3CC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74" y="688908"/>
            <a:ext cx="8296275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0ED7B-CF52-ADDD-3ACC-94D1442FC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26" y="2624038"/>
            <a:ext cx="66579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8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4B2AE1-9C6D-A6B5-CBC5-A7481923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94"/>
            <a:ext cx="12192000" cy="36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104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EEB8B7-5411-D2D0-FD0E-ADDC1F010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83058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69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61040-2C30-1153-069E-EFA8769B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462" y="0"/>
            <a:ext cx="5891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91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6514C-904C-92C3-9561-D21CB2E2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406" y="-73188"/>
            <a:ext cx="6134100" cy="442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AFE71A-E8A2-291E-6C4F-5377339D2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2257425"/>
            <a:ext cx="65817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464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5FB853-B301-FD44-4433-59C6E2D7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72" y="774441"/>
            <a:ext cx="63627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70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747ED-FF27-9CCD-445C-892CF70B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3" y="1528762"/>
            <a:ext cx="87344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399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FDE7F-4646-129B-FB01-59C7FF66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5" y="0"/>
            <a:ext cx="526093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786AB-2548-A424-26D2-24D1FDBD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020" y="0"/>
            <a:ext cx="6569203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D36FC-8530-BC5D-E6B5-98B4933F1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37" y="3600450"/>
            <a:ext cx="6129638" cy="2501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56914-8558-D8B9-9C3F-1195D1F50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674" y="3429000"/>
            <a:ext cx="52673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0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7B087-6686-4454-8021-1E8C4197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6" y="42862"/>
            <a:ext cx="5010150" cy="677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75718A-3272-7907-E747-F27A195E4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58" y="199249"/>
            <a:ext cx="73533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4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71CC0-A888-BF58-A93E-49E77FBD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61" y="542925"/>
            <a:ext cx="4819650" cy="302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619CF-5AF3-D5F5-204A-512B5949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327" y="448841"/>
            <a:ext cx="6257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EB932-E4E2-C5D7-36F3-B2C99D18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296"/>
            <a:ext cx="12192000" cy="39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560</Words>
  <Application>Microsoft Office PowerPoint</Application>
  <PresentationFormat>Widescreen</PresentationFormat>
  <Paragraphs>62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SAMBHU MUKHERJEE</dc:creator>
  <cp:lastModifiedBy>SAMBHU MUKHERJEE</cp:lastModifiedBy>
  <cp:revision>3</cp:revision>
  <dcterms:created xsi:type="dcterms:W3CDTF">2023-02-12T21:46:56Z</dcterms:created>
  <dcterms:modified xsi:type="dcterms:W3CDTF">2023-02-28T13:38:25Z</dcterms:modified>
</cp:coreProperties>
</file>