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7BFD-AC98-E0DD-D64E-3FF5BDD59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7F6B4-AF55-BBF4-A180-35941BF18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D220-9A5E-9C49-05C2-4DE89C43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BDBF-8E3D-AA71-5BC0-A5886437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3051-E685-A95B-0E20-43B2C94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81D-A272-EBFB-9DB0-DD2E5624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F926-BD29-1733-D28E-DB58C819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6D47-F01F-7546-6FF4-4836811A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4625-2F9D-082A-0500-A9B7418E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00B4-87E8-A2F3-7481-F92C98BC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6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FF985-3707-BA3F-B69C-D0A4A3A3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8C94D-A184-74F4-5EFE-A52F20C06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0BD2-DD2C-4B9A-A21D-8F88EB9C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B7AF-A893-AC33-8691-F142F7F9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DF31-F6DC-9CA2-9C73-51776807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2ED5-251A-276F-DF82-28CC1828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D67-ECFF-A170-3C31-3B81FFDC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E776-70C1-1099-3046-D089CDE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F0AF-91E3-A1E1-EB30-043F7909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7637-9FBD-87AF-9430-29192E85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4F01-6272-F782-0845-AEA97089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04170-74EC-D27D-47B2-B53F3363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84D0-37AD-04CE-1851-31D35B1F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AE13-18F8-B02F-DB9E-31C4C830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366E-5A2F-EE8E-23A6-059A0B8B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3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7D25-F677-5735-BF5B-0C141351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B152-C07E-A158-23E2-90C9D7386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F2578-CA56-8161-4167-F9CC0FDB5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B420-ECC0-F482-60D0-C8448B44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04C7-DD84-CA00-6EFE-4B1A449B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EBD5-FD57-EE85-E007-33286ED2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1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B28E-35DB-F32B-620E-BF1A046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7FA68-35DB-2223-8872-5AF2FD78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6403A-7040-8AB9-C7BE-47395B69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CF37-ED74-5D88-BF76-D40488CD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74AC2-B064-9585-6AE0-CFD6745D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22C53-6319-8131-9B1A-FCD19B55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5268F-96A2-8CE8-24FD-AC333128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6D132-39E6-6F4B-B2FE-BD33DE41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0F5-D9A5-FBD3-7778-A16A1F5C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5F4D4-31DD-E9FB-6827-4EADB89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42F11-EEE5-D951-3EC2-2A39AF93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3EB0-0662-811D-F155-36D3BAA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7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0B6AC-F5D2-FDF0-469A-68EB1E3E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D11E8-45F1-A3DE-1625-21AACBFC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DCDD5-DDC6-5198-A7D6-A8E26BC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8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74C9-3680-8A66-F07C-637BC92E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8DDB-4839-D907-E783-4EA24CBF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9A5CA-4A69-42B8-9EE0-9067B8D6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F33F5-593A-AA3C-C93E-48E765C1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F643-6BAF-EEF4-8239-9BA9C1B3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D0F4F-A7AF-D299-78A4-04C0F5B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B306-91BC-C882-274F-AB52DFB1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7E660-3536-B38B-50A8-2175CBA7A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73430-CCA7-372F-48CD-355DCF5C9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0CB3-E436-44CE-239C-7DC40A88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5DD5-A354-0AD8-1B23-DB0C7C73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A884F-F890-4425-0290-C79BD28B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C0D06-FD0C-046A-A75E-8C42B952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83E8-2EBB-A561-ECD5-C7DCB230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9F86-52F9-DA95-AD94-6EDA10642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95E0-DCE0-4206-92A9-0FA140511CB1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6F81-FD50-24D0-837C-C694C5B36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0A99-1495-5823-ACC0-2C905D74B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E7E5-7FA0-46F4-B478-FC546CE5F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48773-2BC5-41D0-B252-F1EAA9E4B5C1}"/>
              </a:ext>
            </a:extLst>
          </p:cNvPr>
          <p:cNvSpPr txBox="1"/>
          <p:nvPr/>
        </p:nvSpPr>
        <p:spPr>
          <a:xfrm>
            <a:off x="2974910" y="2782669"/>
            <a:ext cx="624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Thyroid Class Prediction</a:t>
            </a:r>
          </a:p>
        </p:txBody>
      </p:sp>
    </p:spTree>
    <p:extLst>
      <p:ext uri="{BB962C8B-B14F-4D97-AF65-F5344CB8AC3E}">
        <p14:creationId xmlns:p14="http://schemas.microsoft.com/office/powerpoint/2010/main" val="362769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2CD4A-E8F2-5C1A-4C75-4A8D4358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64" y="472459"/>
            <a:ext cx="2343150" cy="21621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0207AA0-839A-0981-6C75-0EF8BA69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70" y="47245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22AFE73-E1F8-953A-26A6-E675F422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82" y="3646131"/>
            <a:ext cx="35052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1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263482-6471-3374-040D-81F60849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52" y="529415"/>
            <a:ext cx="2409825" cy="20669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04CB5A0-8D3D-8655-5DE3-65FCC26E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9" y="342900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54C1FA-4F93-7FE0-7DE2-FF8915BE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77" y="3429000"/>
            <a:ext cx="35623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260B5-94AA-5BC9-2CD8-796CC573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776967"/>
            <a:ext cx="2371725" cy="20383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74885F5-8E5C-D11C-AEE9-1594956D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49" y="342900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06C59D8-9DC8-73DE-8137-0D0988F7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16" y="3429000"/>
            <a:ext cx="3571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1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F12F0-C2C3-CFB5-20A9-5FD65F7F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665000"/>
            <a:ext cx="2447925" cy="20383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EB2993A-792B-55F1-AEE2-C7545E61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44" y="3429000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3462B0-9938-5B72-2C3F-5D1C9AC5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003" y="3429000"/>
            <a:ext cx="35242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5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93072-23C8-2182-5DA3-7E73B95D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13"/>
            <a:ext cx="12192000" cy="62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81A5B-BC1E-3441-A01B-7D314397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8" y="267672"/>
            <a:ext cx="7277100" cy="257175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ADBF6BC-61A0-774A-055A-91749491B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94" y="1567543"/>
            <a:ext cx="5131947" cy="51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A526079-9839-F427-98BA-200C0CEF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5" y="2833213"/>
            <a:ext cx="5633081" cy="375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3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DE4B25F-057E-0D78-06ED-BE313FCBF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84" y="0"/>
            <a:ext cx="9826231" cy="528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FC62253-00DA-3191-E13D-A38DF8EED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69" y="584096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p-value 0.5718512659994945 Bad Predictor. Avg of this feature is same for across all categories of Thyroid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24F76-697D-2662-3CC2-5CDC8DF8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2" y="361561"/>
            <a:ext cx="6962775" cy="251460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927D670-6A19-3E50-1E0F-492A9DDB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5" y="1633067"/>
            <a:ext cx="5065342" cy="50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FCFD77A-DB18-A713-1AA9-05B35DF0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" y="2963611"/>
            <a:ext cx="6019270" cy="37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8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AAEC93E-EB13-BB9D-EB82-6E561B67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45" y="359035"/>
            <a:ext cx="10562323" cy="56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09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DAD3A7-9B74-14F2-0133-A0E3F2B5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405062"/>
            <a:ext cx="11391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FB331-3BC1-2404-C824-AC3A5571EDC1}"/>
              </a:ext>
            </a:extLst>
          </p:cNvPr>
          <p:cNvSpPr txBox="1"/>
          <p:nvPr/>
        </p:nvSpPr>
        <p:spPr>
          <a:xfrm>
            <a:off x="3993504" y="625150"/>
            <a:ext cx="335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Major Learning from the Project</a:t>
            </a:r>
          </a:p>
        </p:txBody>
      </p:sp>
    </p:spTree>
    <p:extLst>
      <p:ext uri="{BB962C8B-B14F-4D97-AF65-F5344CB8AC3E}">
        <p14:creationId xmlns:p14="http://schemas.microsoft.com/office/powerpoint/2010/main" val="367874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E7C8C-6EB3-B934-FD9D-B044552E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7" y="531262"/>
            <a:ext cx="7448550" cy="142875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089CEF43-D37A-A1C4-D6F5-4C5AF030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76" y="1960012"/>
            <a:ext cx="4611558" cy="45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09751FB-EAB8-BE5A-B5F9-E5E1EA63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8" y="2025766"/>
            <a:ext cx="6165787" cy="44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7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DC5D608-1E04-D6DB-3643-DEADACD9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6" y="284388"/>
            <a:ext cx="9872371" cy="527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1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CD7AC0-BD03-E7B4-96B4-A5E1036D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428875"/>
            <a:ext cx="11410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5D9D2-97E6-1E0A-CF58-95F5134B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5" y="290707"/>
            <a:ext cx="6991350" cy="260032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DED1CFA6-B211-87E9-2AF7-B1561501F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2" y="1959428"/>
            <a:ext cx="4873154" cy="481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E497CBF3-38F1-C20F-2FEE-BAB7A0A96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" y="2732027"/>
            <a:ext cx="5993364" cy="383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89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D70D0698-3BB9-C31C-C9A1-444F23BC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59" y="688035"/>
            <a:ext cx="10190474" cy="548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8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A8B58-095C-BF6D-8D5C-57C3F7B6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7925"/>
            <a:ext cx="11353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8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B164B-1B08-5318-237D-DB5AF43B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07" y="154635"/>
            <a:ext cx="6772275" cy="221932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C4F46256-F28F-B4AD-D6E4-77741F83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94" y="1664119"/>
            <a:ext cx="5301440" cy="526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CF78ECA-261C-8779-5E18-159DE863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6" y="2531556"/>
            <a:ext cx="6055567" cy="42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6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C9C6B7C6-B259-F59B-52F6-B2D77186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31" y="317241"/>
            <a:ext cx="9774196" cy="52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1601039-6A2E-FB04-C6B1-DE5ED9AD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0" y="583163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T4U p-value 0.28580678244408736 Bad Predictor. Avg of this feature is same for across all categories of Thyroid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95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0014F-B989-BCC7-2B78-5A98ADC2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3" y="165618"/>
            <a:ext cx="6838950" cy="2514600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FAE5210B-894A-05AB-D609-9C788E28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12" y="1693506"/>
            <a:ext cx="5318449" cy="525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6E8AC944-9A0D-0714-E3FA-132D4F3E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2902567"/>
            <a:ext cx="5965372" cy="392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9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C23C5398-CCA4-03FB-577B-F95DF936D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3" y="624064"/>
            <a:ext cx="10428308" cy="5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3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BD63A-1610-39EF-BE39-B1971604C2B6}"/>
              </a:ext>
            </a:extLst>
          </p:cNvPr>
          <p:cNvSpPr txBox="1"/>
          <p:nvPr/>
        </p:nvSpPr>
        <p:spPr>
          <a:xfrm>
            <a:off x="7016620" y="2873829"/>
            <a:ext cx="335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4A4E9-7DF7-0A75-EB62-A001EFF7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9" y="0"/>
            <a:ext cx="5408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22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F80DD-2DDF-E3DB-5FAE-A2A5343C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405062"/>
            <a:ext cx="11572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59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4E187-56B4-1D78-A4A8-8EA0B1538C2B}"/>
              </a:ext>
            </a:extLst>
          </p:cNvPr>
          <p:cNvSpPr txBox="1"/>
          <p:nvPr/>
        </p:nvSpPr>
        <p:spPr>
          <a:xfrm>
            <a:off x="278363" y="612844"/>
            <a:ext cx="116352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Average age of people getting tested for thyroid is between 50-60. We see extreme outliers for negative class which is illogical. Overall</a:t>
            </a:r>
          </a:p>
          <a:p>
            <a:r>
              <a:rPr lang="en-IN" dirty="0"/>
              <a:t># Overall we can see distribution of all class in the similar range. No. people getting tested has negative outcome.</a:t>
            </a:r>
          </a:p>
          <a:p>
            <a:endParaRPr lang="en-IN" dirty="0"/>
          </a:p>
          <a:p>
            <a:r>
              <a:rPr lang="en-IN" dirty="0"/>
              <a:t># We see significantly high TSH for </a:t>
            </a:r>
            <a:r>
              <a:rPr lang="en-IN" dirty="0" err="1"/>
              <a:t>primary_hypothyroid</a:t>
            </a:r>
            <a:r>
              <a:rPr lang="en-IN" dirty="0"/>
              <a:t>, but we see some abnormal high TSH for Primary Hypothyroid</a:t>
            </a:r>
          </a:p>
          <a:p>
            <a:endParaRPr lang="en-IN" dirty="0"/>
          </a:p>
          <a:p>
            <a:r>
              <a:rPr lang="en-IN" dirty="0"/>
              <a:t># T3 value is high for primary hypothyroid and negative is high. Most of the people with negative thyroid have score around 2-3</a:t>
            </a:r>
          </a:p>
          <a:p>
            <a:endParaRPr lang="en-IN" dirty="0"/>
          </a:p>
          <a:p>
            <a:r>
              <a:rPr lang="en-IN" dirty="0"/>
              <a:t># # Distribution of data on TT4 is from 0 to 200. Primary hypothyroid have 0 to 50 score. Most People with negative thyroid having</a:t>
            </a:r>
          </a:p>
          <a:p>
            <a:r>
              <a:rPr lang="en-IN" dirty="0"/>
              <a:t># having score around 100. People with compensated hypothyroid is having 70 to 120 with peak around 80. Negative Group and Compensated</a:t>
            </a:r>
          </a:p>
          <a:p>
            <a:r>
              <a:rPr lang="en-IN" dirty="0"/>
              <a:t># hypothyroid group is having higher TT4 Score</a:t>
            </a:r>
          </a:p>
          <a:p>
            <a:endParaRPr lang="en-IN" dirty="0"/>
          </a:p>
          <a:p>
            <a:r>
              <a:rPr lang="en-IN" dirty="0"/>
              <a:t># Distribution follows similar pattern for all the group. Most of the people are having T4U Score around 1, irrespective of the group</a:t>
            </a:r>
          </a:p>
          <a:p>
            <a:endParaRPr lang="en-IN" dirty="0"/>
          </a:p>
          <a:p>
            <a:r>
              <a:rPr lang="en-IN" dirty="0"/>
              <a:t># Compensated Hypothyroid and negative thyroid people is having higher FTI score with a </a:t>
            </a:r>
            <a:r>
              <a:rPr lang="en-IN" dirty="0" err="1"/>
              <a:t>peaf</a:t>
            </a:r>
            <a:r>
              <a:rPr lang="en-IN" dirty="0"/>
              <a:t> around 100. Primary</a:t>
            </a:r>
          </a:p>
          <a:p>
            <a:r>
              <a:rPr lang="en-IN" dirty="0"/>
              <a:t># Hypothyroid group is having lower FTI score ranging around 0 to 60.</a:t>
            </a:r>
          </a:p>
        </p:txBody>
      </p:sp>
    </p:spTree>
    <p:extLst>
      <p:ext uri="{BB962C8B-B14F-4D97-AF65-F5344CB8AC3E}">
        <p14:creationId xmlns:p14="http://schemas.microsoft.com/office/powerpoint/2010/main" val="2378042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C3621599-1DBD-223B-6E5C-203F0BB8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4" y="476250"/>
            <a:ext cx="11178072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7D1BA-E8A5-6998-D19E-0E04AA8FF732}"/>
              </a:ext>
            </a:extLst>
          </p:cNvPr>
          <p:cNvSpPr txBox="1"/>
          <p:nvPr/>
        </p:nvSpPr>
        <p:spPr>
          <a:xfrm>
            <a:off x="1910444" y="6197084"/>
            <a:ext cx="8947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Query on Hypothyroid, Referral from SVHC, on </a:t>
            </a:r>
            <a:r>
              <a:rPr lang="en-IN" dirty="0" err="1"/>
              <a:t>Throxine</a:t>
            </a:r>
            <a:r>
              <a:rPr lang="en-IN" dirty="0"/>
              <a:t> and Male are less prone to thyroid.</a:t>
            </a:r>
          </a:p>
        </p:txBody>
      </p:sp>
    </p:spTree>
    <p:extLst>
      <p:ext uri="{BB962C8B-B14F-4D97-AF65-F5344CB8AC3E}">
        <p14:creationId xmlns:p14="http://schemas.microsoft.com/office/powerpoint/2010/main" val="240338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00296-AE9A-AA1B-30A8-8A5FBC5D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476"/>
            <a:ext cx="12192000" cy="43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3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6EF2EF99-FA27-AFF4-EF57-3A08B72B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8294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8857E8A6-4367-21E4-2C8D-27BB4412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09" y="1278294"/>
            <a:ext cx="5992391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F3F48AF7-BE0F-CA5C-2BAA-74317B2F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01986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sex p-value 0.002559000568269117 Good Predictor. There is significant relationship between the variables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1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339901AF-3DAC-DC16-ACF0-C6BD7EF3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4" y="448064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BB2C9C39-FFA8-C772-2A3D-993AB05C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17" y="482094"/>
            <a:ext cx="5711599" cy="31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81F0052B-6AFE-EBE5-A21D-247E2384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8" y="443204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on_thyroxine p-value 0.0002845835943214777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34A3B072-3513-F211-D320-34FB5FACB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0578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F0CA33E1-3E4E-FFED-B072-2C43F5F2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46" y="1166521"/>
            <a:ext cx="6094154" cy="309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43581F45-7B1E-4089-4847-99876E05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4" y="513183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query_on_thyroxine p-value 0.5483101655828677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07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44DC8C55-7A21-E52D-FB3E-50815538F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B9A4959D-DBC0-F56D-195A-F82FC2AC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44" y="382555"/>
            <a:ext cx="5381406" cy="30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AFE8D4AA-3EFC-2E2C-E410-91E031166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55" y="438538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on_antithyroid_medication p-value 0.5002840489327447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74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25B747F7-53F2-5AF8-87A4-9C57804E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36096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720E1B69-8164-F85D-4BD8-D02B178A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460" y="444052"/>
            <a:ext cx="5697989" cy="29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A83119AB-424E-DBA9-9CAB-4003DF7D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4" y="426409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sick p-value 0.06890517188195848 Bad Predictor. There is no significant relationship between the variables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36575A2A-D74B-2D61-06CC-3C1B28B3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" y="317435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B0B1812B-D76A-3F19-2ABA-31BA424F1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79" y="469494"/>
            <a:ext cx="5795280" cy="29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B198A1DE-9A34-8B02-06A9-F6421E958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53" y="435739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pregnant p-value 0.15807994816373938 Bad Predictor. There is no significant relationship between the variables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35BF0-CC2E-D9BA-A457-89905A3C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1" y="0"/>
            <a:ext cx="403042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CF264-DB02-91CE-70D2-C4969EF1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56" y="0"/>
            <a:ext cx="369838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D78AC-A85D-9C02-BF53-2FA09AD3C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513" y="60649"/>
            <a:ext cx="33909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7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EEDD8194-6226-68AB-095A-8D07D8C1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31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1F42C614-DA2C-22C9-51D3-F6B57555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30" y="302812"/>
            <a:ext cx="6148970" cy="29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9EC82358-29F2-7D69-60B9-BC229E9F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1" y="403082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thyroid_surgery p-value 0.40347624212861943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71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5258034E-596A-0100-500A-76704CA5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47650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5FF47795-71D2-B1DD-8F33-76E978C4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65" y="332282"/>
            <a:ext cx="5612070" cy="30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7549F531-6196-E160-18FF-B97409671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65" y="410546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I131_treatment p-value 0.32241017442691366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04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E76CFBF3-826F-BCCF-C6DA-22A98719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D0218BD6-BF01-5534-4260-DA8A0C33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2" y="247650"/>
            <a:ext cx="5814913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93ED097F-A388-2403-0912-658233F2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08" y="443204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query_hypothyroid p-value 0.00012638856458394162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31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E8999320-C2A2-1075-2015-BA8769ED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3" y="247650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619FDF37-8FEA-6983-95D8-0478D436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247649"/>
            <a:ext cx="5589036" cy="32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922A26A6-7E92-9467-DECF-4082E08C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09" y="429208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query_hyperthyroid p-value 0.44118559432473425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15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2F0C3279-FF28-5DB7-C90F-12F98D65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" y="298774"/>
            <a:ext cx="5472462" cy="29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BFCD8989-0355-B431-557E-D5A2A927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23" y="298774"/>
            <a:ext cx="6456912" cy="29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A82405D4-EBB7-0C83-5A09-34E5E16D2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30" y="432940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lithium p-value 0.7667392642648186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74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ED2FC418-B896-17C1-8FBF-B648A107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8" y="93500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74FF560F-3796-4DCD-0FAA-11E460D1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3500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062DDC7F-3475-CF58-FB4C-81187978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65" y="425475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goitre p-value 0.40957939415646727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59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42ED4F81-AD8A-8DF7-015A-455F3326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2831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DDB50E36-8ED3-B7AD-12D1-611253AE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553"/>
            <a:ext cx="6087932" cy="30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B99AC698-31BE-9B2C-4BB9-1B787929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53467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tumor p-value 0.9786322594181877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36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728E0CFF-9DE3-A94F-CF88-6736CD534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0154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>
            <a:extLst>
              <a:ext uri="{FF2B5EF4-FFF2-40B4-BE49-F238E27FC236}">
                <a16:creationId xmlns:a16="http://schemas.microsoft.com/office/drawing/2014/main" id="{9F0664F3-430F-1111-AF83-4DEE5ED1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43" y="140155"/>
            <a:ext cx="5724039" cy="31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AEEEC5FB-6626-DA28-EEA4-4B0C16A6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3" y="426409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hypopituitary p-value 0.9566572159595668 Bad Predictor. There is no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87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0A22EBA1-F9B5-B5CC-9108-6EF81975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" y="93500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id="{F3A16D76-A921-A907-83C1-9CAFD1AE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3499"/>
            <a:ext cx="6102220" cy="30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F397ADDF-69A4-6A0F-5328-CCD19FC4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39" y="406814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psych p-value 0.04672545161110959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08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23858009-1567-1358-365C-67D15D60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70"/>
            <a:ext cx="58864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id="{2FA85E20-FE94-9DDE-1E39-B3DC3F36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84170"/>
            <a:ext cx="6206023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D928B18A-39CB-3DA5-DE9E-71184854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02" y="450668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referral_source p-value 0.002634460049492708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6DEF3-BDC4-5598-63F7-421229FB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076325"/>
            <a:ext cx="5353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8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7A0485-F9CD-3D8E-F42E-19506F7CDCE8}"/>
              </a:ext>
            </a:extLst>
          </p:cNvPr>
          <p:cNvSpPr txBox="1"/>
          <p:nvPr/>
        </p:nvSpPr>
        <p:spPr>
          <a:xfrm>
            <a:off x="242596" y="251927"/>
            <a:ext cx="1178456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# Count of Female taking test is high. We can see there is a significant decrease in call categories of thyroid for male</a:t>
            </a:r>
          </a:p>
          <a:p>
            <a:endParaRPr lang="en-IN" sz="1200" dirty="0"/>
          </a:p>
          <a:p>
            <a:r>
              <a:rPr lang="en-IN" sz="1200" dirty="0"/>
              <a:t># People on thyroxine are primarily not having thyroid. This is because mostly it is a regular health check-up</a:t>
            </a:r>
          </a:p>
          <a:p>
            <a:endParaRPr lang="en-IN" sz="1200" dirty="0"/>
          </a:p>
          <a:p>
            <a:r>
              <a:rPr lang="en-IN" sz="1200" dirty="0"/>
              <a:t># Very Few people are querying on thyroxine with </a:t>
            </a:r>
            <a:r>
              <a:rPr lang="en-IN" sz="1200" dirty="0" err="1"/>
              <a:t>thryroid</a:t>
            </a:r>
            <a:r>
              <a:rPr lang="en-IN" sz="1200" dirty="0"/>
              <a:t>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are querying on anti-thyroid medication with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are sick with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are pregnant with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with thyroid surgery are having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with I131 Treatment are having thyroid. It is a bad predictor</a:t>
            </a:r>
          </a:p>
          <a:p>
            <a:endParaRPr lang="en-IN" sz="1200" dirty="0"/>
          </a:p>
          <a:p>
            <a:r>
              <a:rPr lang="en-IN" sz="1200" dirty="0"/>
              <a:t># </a:t>
            </a:r>
            <a:r>
              <a:rPr lang="en-IN" sz="1200" dirty="0" err="1"/>
              <a:t>No.people</a:t>
            </a:r>
            <a:r>
              <a:rPr lang="en-IN" sz="1200" dirty="0"/>
              <a:t> </a:t>
            </a:r>
            <a:r>
              <a:rPr lang="en-IN" sz="1200" dirty="0" err="1"/>
              <a:t>quering</a:t>
            </a:r>
            <a:r>
              <a:rPr lang="en-IN" sz="1200" dirty="0"/>
              <a:t> hypothyroid is less, where most of the people are not having thyroid</a:t>
            </a:r>
          </a:p>
          <a:p>
            <a:endParaRPr lang="en-IN" sz="1200" dirty="0"/>
          </a:p>
          <a:p>
            <a:r>
              <a:rPr lang="en-IN" sz="1200" dirty="0"/>
              <a:t># Very Few people querying on hyperthyroid are having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with Lithium are having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with goitre are having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with </a:t>
            </a:r>
            <a:r>
              <a:rPr lang="en-IN" sz="1200" dirty="0" err="1"/>
              <a:t>tumor</a:t>
            </a:r>
            <a:r>
              <a:rPr lang="en-IN" sz="1200" dirty="0"/>
              <a:t> are having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with </a:t>
            </a:r>
            <a:r>
              <a:rPr lang="en-IN" sz="1200" dirty="0" err="1"/>
              <a:t>hypopituitory</a:t>
            </a:r>
            <a:r>
              <a:rPr lang="en-IN" sz="1200" dirty="0"/>
              <a:t> are having thyroid. It is a bad predictor</a:t>
            </a:r>
          </a:p>
          <a:p>
            <a:endParaRPr lang="en-IN" sz="1200" dirty="0"/>
          </a:p>
          <a:p>
            <a:r>
              <a:rPr lang="en-IN" sz="1200" dirty="0"/>
              <a:t># Very Few people with psych are having thyroid. It is a bad predictor</a:t>
            </a:r>
          </a:p>
          <a:p>
            <a:endParaRPr lang="en-IN" sz="1200" dirty="0"/>
          </a:p>
          <a:p>
            <a:r>
              <a:rPr lang="en-IN" sz="1200" dirty="0"/>
              <a:t># Other type of Referral Count is the highest. But </a:t>
            </a:r>
            <a:r>
              <a:rPr lang="en-IN" sz="1200" dirty="0" err="1"/>
              <a:t>no.of</a:t>
            </a:r>
            <a:r>
              <a:rPr lang="en-IN" sz="1200" dirty="0"/>
              <a:t> </a:t>
            </a:r>
            <a:r>
              <a:rPr lang="en-IN" sz="1200" dirty="0" err="1"/>
              <a:t>Referrral</a:t>
            </a:r>
            <a:r>
              <a:rPr lang="en-IN" sz="1200" dirty="0"/>
              <a:t> coming from SVHD is least. Among people having thyroid highest</a:t>
            </a:r>
          </a:p>
          <a:p>
            <a:r>
              <a:rPr lang="en-IN" sz="1200" dirty="0"/>
              <a:t># count is for compensated hypothyroid</a:t>
            </a:r>
          </a:p>
        </p:txBody>
      </p:sp>
    </p:spTree>
    <p:extLst>
      <p:ext uri="{BB962C8B-B14F-4D97-AF65-F5344CB8AC3E}">
        <p14:creationId xmlns:p14="http://schemas.microsoft.com/office/powerpoint/2010/main" val="2524990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758ACE52-4EDD-6DFC-D5E7-4D5BB500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5" y="52387"/>
            <a:ext cx="8410575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678F9-C36A-B689-619C-CC6593F16DF7}"/>
              </a:ext>
            </a:extLst>
          </p:cNvPr>
          <p:cNvSpPr txBox="1"/>
          <p:nvPr/>
        </p:nvSpPr>
        <p:spPr>
          <a:xfrm>
            <a:off x="9057692" y="1592816"/>
            <a:ext cx="256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Class is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2072895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BB3B7-8ECF-F627-4FE6-9A559D2C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0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F7899-74CE-56DF-0D4D-106C79C7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757237"/>
            <a:ext cx="6829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1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2628F-2A76-DB99-8CD1-77B6B9A8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0" y="0"/>
            <a:ext cx="6875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3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B645D-C0EB-5239-23A7-E490241C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71462"/>
            <a:ext cx="86391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79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35EE6F-A73F-9D7F-A6FC-118E9614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8" y="187973"/>
            <a:ext cx="8705850" cy="5810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A5F219-B46A-EB3E-FD18-A7292B61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847" y="859777"/>
            <a:ext cx="48672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75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35B56-311E-0862-7345-8853482E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99" y="1025492"/>
            <a:ext cx="8715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81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0BC8C-C341-E43F-FCBB-34CCB38F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37" y="1212980"/>
            <a:ext cx="8971476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2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50B84-4F17-6CC5-6F07-3D9E7009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42937"/>
            <a:ext cx="118014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8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26129-67F6-C907-0B67-9CE449BD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6" y="234334"/>
            <a:ext cx="4124325" cy="538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2759F3-D8C0-1EC9-CD8C-A25BD626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34" y="1013537"/>
            <a:ext cx="46291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1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53CBB-A2EA-6E8F-278A-216C6C18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32" y="262812"/>
            <a:ext cx="2657475" cy="2133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30CD36-AECC-57B9-DE28-3F050AC1F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081" y="262812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33BDA9-3FDA-C733-BEA7-28A0E874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45" y="262812"/>
            <a:ext cx="35623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60CDA9-C419-66CC-B1B4-F9674EE3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9" y="3213814"/>
            <a:ext cx="35623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95822-F24C-8BB4-0910-4796E4F3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69" y="565960"/>
            <a:ext cx="2457450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8C27F-E1F7-AF1C-5515-D878B52C1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67" y="805348"/>
            <a:ext cx="4591050" cy="10858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441259B-2C26-D7B6-5D7D-B4069319D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58" y="3515502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3C1A3E-0AA2-3077-3BAF-BDAC3D36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15502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797</Words>
  <Application>Microsoft Office PowerPoint</Application>
  <PresentationFormat>Widescreen</PresentationFormat>
  <Paragraphs>70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1</cp:revision>
  <dcterms:created xsi:type="dcterms:W3CDTF">2023-02-25T09:58:26Z</dcterms:created>
  <dcterms:modified xsi:type="dcterms:W3CDTF">2023-02-25T13:49:45Z</dcterms:modified>
</cp:coreProperties>
</file>