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7"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8" r:id="rId12"/>
    <p:sldId id="270" r:id="rId13"/>
    <p:sldId id="271" r:id="rId14"/>
    <p:sldId id="272" r:id="rId15"/>
    <p:sldId id="273" r:id="rId16"/>
    <p:sldId id="275" r:id="rId17"/>
    <p:sldId id="276" r:id="rId18"/>
    <p:sldId id="277" r:id="rId19"/>
    <p:sldId id="279" r:id="rId20"/>
    <p:sldId id="280" r:id="rId21"/>
    <p:sldId id="281"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5A0B0-F06C-49C7-B59F-86816C7406AE}" v="6" dt="2023-06-07T17:54:40.065"/>
    <p1510:client id="{D9758C69-6CB7-4DE4-B8FB-9837B029DFE4}" v="435" dt="2023-06-07T07:36:46.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56" autoAdjust="0"/>
  </p:normalViewPr>
  <p:slideViewPr>
    <p:cSldViewPr snapToGrid="0">
      <p:cViewPr varScale="1">
        <p:scale>
          <a:sx n="85" d="100"/>
          <a:sy n="85" d="100"/>
        </p:scale>
        <p:origin x="571" y="48"/>
      </p:cViewPr>
      <p:guideLst/>
    </p:cSldViewPr>
  </p:slideViewPr>
  <p:outlineViewPr>
    <p:cViewPr>
      <p:scale>
        <a:sx n="33" d="100"/>
        <a:sy n="33" d="100"/>
      </p:scale>
      <p:origin x="0" y="-457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Microsoft Excel Worksheet.xlsx]Szeged'!$A$2</c:f>
              <c:strCache>
                <c:ptCount val="1"/>
                <c:pt idx="0">
                  <c:v>RMSE</c:v>
                </c:pt>
              </c:strCache>
            </c:strRef>
          </c:tx>
          <c:spPr>
            <a:solidFill>
              <a:schemeClr val="accent1"/>
            </a:solidFill>
            <a:ln>
              <a:noFill/>
            </a:ln>
            <a:effectLst/>
          </c:spPr>
          <c:invertIfNegative val="0"/>
          <c:cat>
            <c:strRef>
              <c:f>'[New Microsoft Excel Worksheet.xlsx]Szeged'!$B$1:$C$1</c:f>
              <c:strCache>
                <c:ptCount val="2"/>
                <c:pt idx="0">
                  <c:v>LR errors </c:v>
                </c:pt>
                <c:pt idx="1">
                  <c:v>MLR errors</c:v>
                </c:pt>
              </c:strCache>
            </c:strRef>
          </c:cat>
          <c:val>
            <c:numRef>
              <c:f>'[New Microsoft Excel Worksheet.xlsx]Szeged'!$B$2:$C$2</c:f>
              <c:numCache>
                <c:formatCode>General</c:formatCode>
                <c:ptCount val="2"/>
                <c:pt idx="0">
                  <c:v>0.105891916294423</c:v>
                </c:pt>
                <c:pt idx="1">
                  <c:v>9.1582953755260904E-2</c:v>
                </c:pt>
              </c:numCache>
            </c:numRef>
          </c:val>
          <c:extLst>
            <c:ext xmlns:c16="http://schemas.microsoft.com/office/drawing/2014/chart" uri="{C3380CC4-5D6E-409C-BE32-E72D297353CC}">
              <c16:uniqueId val="{00000000-EF19-447B-AACA-332F24ED7EC8}"/>
            </c:ext>
          </c:extLst>
        </c:ser>
        <c:dLbls>
          <c:showLegendKey val="0"/>
          <c:showVal val="0"/>
          <c:showCatName val="0"/>
          <c:showSerName val="0"/>
          <c:showPercent val="0"/>
          <c:showBubbleSize val="0"/>
        </c:dLbls>
        <c:gapWidth val="182"/>
        <c:axId val="1552840671"/>
        <c:axId val="1552828191"/>
      </c:barChart>
      <c:catAx>
        <c:axId val="15528406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28191"/>
        <c:crosses val="autoZero"/>
        <c:auto val="1"/>
        <c:lblAlgn val="ctr"/>
        <c:lblOffset val="100"/>
        <c:noMultiLvlLbl val="0"/>
      </c:catAx>
      <c:valAx>
        <c:axId val="15528281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40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Microsoft Excel Worksheet.xlsx]Szeged'!$A$8</c:f>
              <c:strCache>
                <c:ptCount val="1"/>
                <c:pt idx="0">
                  <c:v>RMSE</c:v>
                </c:pt>
              </c:strCache>
            </c:strRef>
          </c:tx>
          <c:spPr>
            <a:solidFill>
              <a:schemeClr val="accent1"/>
            </a:solidFill>
            <a:ln>
              <a:noFill/>
            </a:ln>
            <a:effectLst/>
          </c:spPr>
          <c:invertIfNegative val="0"/>
          <c:cat>
            <c:strRef>
              <c:f>'[New Microsoft Excel Worksheet.xlsx]Szeged'!$B$7:$C$7</c:f>
              <c:strCache>
                <c:ptCount val="2"/>
                <c:pt idx="0">
                  <c:v>Batch size = 30</c:v>
                </c:pt>
                <c:pt idx="1">
                  <c:v>Batch Size = 60</c:v>
                </c:pt>
              </c:strCache>
            </c:strRef>
          </c:cat>
          <c:val>
            <c:numRef>
              <c:f>'[New Microsoft Excel Worksheet.xlsx]Szeged'!$B$8:$C$8</c:f>
              <c:numCache>
                <c:formatCode>General</c:formatCode>
                <c:ptCount val="2"/>
                <c:pt idx="0">
                  <c:v>9.8636446798787594E-2</c:v>
                </c:pt>
                <c:pt idx="1">
                  <c:v>0.180125146330566</c:v>
                </c:pt>
              </c:numCache>
            </c:numRef>
          </c:val>
          <c:extLst>
            <c:ext xmlns:c16="http://schemas.microsoft.com/office/drawing/2014/chart" uri="{C3380CC4-5D6E-409C-BE32-E72D297353CC}">
              <c16:uniqueId val="{00000000-799C-43A6-A713-9D5D4271F177}"/>
            </c:ext>
          </c:extLst>
        </c:ser>
        <c:dLbls>
          <c:showLegendKey val="0"/>
          <c:showVal val="0"/>
          <c:showCatName val="0"/>
          <c:showSerName val="0"/>
          <c:showPercent val="0"/>
          <c:showBubbleSize val="0"/>
        </c:dLbls>
        <c:gapWidth val="182"/>
        <c:axId val="1622961023"/>
        <c:axId val="1622965823"/>
      </c:barChart>
      <c:catAx>
        <c:axId val="1622961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965823"/>
        <c:crosses val="autoZero"/>
        <c:auto val="1"/>
        <c:lblAlgn val="ctr"/>
        <c:lblOffset val="100"/>
        <c:noMultiLvlLbl val="0"/>
      </c:catAx>
      <c:valAx>
        <c:axId val="16229658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96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Microsoft Excel Worksheet.xlsx]Szeged'!$A$11</c:f>
              <c:strCache>
                <c:ptCount val="1"/>
                <c:pt idx="0">
                  <c:v>RMSE</c:v>
                </c:pt>
              </c:strCache>
            </c:strRef>
          </c:tx>
          <c:spPr>
            <a:solidFill>
              <a:schemeClr val="accent1"/>
            </a:solidFill>
            <a:ln>
              <a:noFill/>
            </a:ln>
            <a:effectLst/>
          </c:spPr>
          <c:invertIfNegative val="0"/>
          <c:cat>
            <c:strRef>
              <c:f>'[New Microsoft Excel Worksheet.xlsx]Szeged'!$B$10:$C$10</c:f>
              <c:strCache>
                <c:ptCount val="2"/>
                <c:pt idx="0">
                  <c:v>Batch size = 30</c:v>
                </c:pt>
                <c:pt idx="1">
                  <c:v>Batch Size = 60</c:v>
                </c:pt>
              </c:strCache>
            </c:strRef>
          </c:cat>
          <c:val>
            <c:numRef>
              <c:f>'[New Microsoft Excel Worksheet.xlsx]Szeged'!$B$11:$C$11</c:f>
              <c:numCache>
                <c:formatCode>General</c:formatCode>
                <c:ptCount val="2"/>
                <c:pt idx="0">
                  <c:v>0.212439118216074</c:v>
                </c:pt>
                <c:pt idx="1">
                  <c:v>0.213321132558393</c:v>
                </c:pt>
              </c:numCache>
            </c:numRef>
          </c:val>
          <c:extLst>
            <c:ext xmlns:c16="http://schemas.microsoft.com/office/drawing/2014/chart" uri="{C3380CC4-5D6E-409C-BE32-E72D297353CC}">
              <c16:uniqueId val="{00000000-DD4C-4D3F-89CF-4DFA0998A1A5}"/>
            </c:ext>
          </c:extLst>
        </c:ser>
        <c:dLbls>
          <c:showLegendKey val="0"/>
          <c:showVal val="0"/>
          <c:showCatName val="0"/>
          <c:showSerName val="0"/>
          <c:showPercent val="0"/>
          <c:showBubbleSize val="0"/>
        </c:dLbls>
        <c:gapWidth val="182"/>
        <c:axId val="1622963903"/>
        <c:axId val="1622959103"/>
      </c:barChart>
      <c:catAx>
        <c:axId val="1622963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959103"/>
        <c:crosses val="autoZero"/>
        <c:auto val="1"/>
        <c:lblAlgn val="ctr"/>
        <c:lblOffset val="100"/>
        <c:noMultiLvlLbl val="0"/>
      </c:catAx>
      <c:valAx>
        <c:axId val="1622959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963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4327777777777777"/>
          <c:y val="2.61860745342280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'[New Microsoft Excel Worksheet.xlsx]AQI'!$A$2</c:f>
              <c:strCache>
                <c:ptCount val="1"/>
                <c:pt idx="0">
                  <c:v>RMSE </c:v>
                </c:pt>
              </c:strCache>
            </c:strRef>
          </c:tx>
          <c:spPr>
            <a:solidFill>
              <a:schemeClr val="accent1"/>
            </a:solidFill>
            <a:ln>
              <a:noFill/>
            </a:ln>
            <a:effectLst/>
          </c:spPr>
          <c:invertIfNegative val="0"/>
          <c:cat>
            <c:strRef>
              <c:f>'[New Microsoft Excel Worksheet.xlsx]AQI'!$B$1:$C$1</c:f>
              <c:strCache>
                <c:ptCount val="2"/>
                <c:pt idx="0">
                  <c:v>LR errors </c:v>
                </c:pt>
                <c:pt idx="1">
                  <c:v>MLR errors</c:v>
                </c:pt>
              </c:strCache>
            </c:strRef>
          </c:cat>
          <c:val>
            <c:numRef>
              <c:f>'[New Microsoft Excel Worksheet.xlsx]AQI'!$B$2:$C$2</c:f>
              <c:numCache>
                <c:formatCode>General</c:formatCode>
                <c:ptCount val="2"/>
                <c:pt idx="0">
                  <c:v>34.284284737046598</c:v>
                </c:pt>
                <c:pt idx="1">
                  <c:v>11.864126631236299</c:v>
                </c:pt>
              </c:numCache>
            </c:numRef>
          </c:val>
          <c:extLst>
            <c:ext xmlns:c16="http://schemas.microsoft.com/office/drawing/2014/chart" uri="{C3380CC4-5D6E-409C-BE32-E72D297353CC}">
              <c16:uniqueId val="{00000000-FFDB-4390-A41F-028E2B3F34DE}"/>
            </c:ext>
          </c:extLst>
        </c:ser>
        <c:dLbls>
          <c:showLegendKey val="0"/>
          <c:showVal val="0"/>
          <c:showCatName val="0"/>
          <c:showSerName val="0"/>
          <c:showPercent val="0"/>
          <c:showBubbleSize val="0"/>
        </c:dLbls>
        <c:gapWidth val="182"/>
        <c:axId val="490809872"/>
        <c:axId val="490830512"/>
      </c:barChart>
      <c:catAx>
        <c:axId val="4908098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830512"/>
        <c:crosses val="autoZero"/>
        <c:auto val="1"/>
        <c:lblAlgn val="ctr"/>
        <c:lblOffset val="100"/>
        <c:noMultiLvlLbl val="0"/>
      </c:catAx>
      <c:valAx>
        <c:axId val="490830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809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1B9CE-AD90-4DBB-896E-D42F1E6D2570}" type="datetimeFigureOut">
              <a:rPr lang="en-US" smtClean="0"/>
              <a:t>08-Jun-23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09597-310A-497E-B615-723BB652E6E2}" type="slidenum">
              <a:rPr lang="en-US" smtClean="0"/>
              <a:t>‹#›</a:t>
            </a:fld>
            <a:endParaRPr lang="en-US" dirty="0"/>
          </a:p>
        </p:txBody>
      </p:sp>
    </p:spTree>
    <p:extLst>
      <p:ext uri="{BB962C8B-B14F-4D97-AF65-F5344CB8AC3E}">
        <p14:creationId xmlns:p14="http://schemas.microsoft.com/office/powerpoint/2010/main" val="145159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09597-310A-497E-B615-723BB652E6E2}" type="slidenum">
              <a:rPr lang="en-US" smtClean="0"/>
              <a:t>3</a:t>
            </a:fld>
            <a:endParaRPr lang="en-US" dirty="0"/>
          </a:p>
        </p:txBody>
      </p:sp>
    </p:spTree>
    <p:extLst>
      <p:ext uri="{BB962C8B-B14F-4D97-AF65-F5344CB8AC3E}">
        <p14:creationId xmlns:p14="http://schemas.microsoft.com/office/powerpoint/2010/main" val="135969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09597-310A-497E-B615-723BB652E6E2}" type="slidenum">
              <a:rPr lang="en-US" smtClean="0"/>
              <a:t>4</a:t>
            </a:fld>
            <a:endParaRPr lang="en-US" dirty="0"/>
          </a:p>
        </p:txBody>
      </p:sp>
    </p:spTree>
    <p:extLst>
      <p:ext uri="{BB962C8B-B14F-4D97-AF65-F5344CB8AC3E}">
        <p14:creationId xmlns:p14="http://schemas.microsoft.com/office/powerpoint/2010/main" val="394653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170311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205262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3CA09-BB49-437A-8FB3-F8D7224B445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123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337812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3CA09-BB49-437A-8FB3-F8D7224B445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4605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3838291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103149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191877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133745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335510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92996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189116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23661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280723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353944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743AE-5332-414B-A30C-A9D875794DCE}" type="datetimeFigureOut">
              <a:rPr lang="en-US" smtClean="0"/>
              <a:t>08-Jun-23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3CA09-BB49-437A-8FB3-F8D7224B4455}" type="slidenum">
              <a:rPr lang="en-US" smtClean="0"/>
              <a:t>‹#›</a:t>
            </a:fld>
            <a:endParaRPr lang="en-US" dirty="0"/>
          </a:p>
        </p:txBody>
      </p:sp>
    </p:spTree>
    <p:extLst>
      <p:ext uri="{BB962C8B-B14F-4D97-AF65-F5344CB8AC3E}">
        <p14:creationId xmlns:p14="http://schemas.microsoft.com/office/powerpoint/2010/main" val="36100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0743AE-5332-414B-A30C-A9D875794DCE}" type="datetimeFigureOut">
              <a:rPr lang="en-US" smtClean="0"/>
              <a:t>08-Jun-23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F3CA09-BB49-437A-8FB3-F8D7224B4455}" type="slidenum">
              <a:rPr lang="en-US" smtClean="0"/>
              <a:t>‹#›</a:t>
            </a:fld>
            <a:endParaRPr lang="en-US" dirty="0"/>
          </a:p>
        </p:txBody>
      </p:sp>
    </p:spTree>
    <p:extLst>
      <p:ext uri="{BB962C8B-B14F-4D97-AF65-F5344CB8AC3E}">
        <p14:creationId xmlns:p14="http://schemas.microsoft.com/office/powerpoint/2010/main" val="294806816"/>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 id="2147484310" r:id="rId13"/>
    <p:sldLayoutId id="2147484311" r:id="rId14"/>
    <p:sldLayoutId id="2147484312" r:id="rId15"/>
    <p:sldLayoutId id="214748431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C4456-87F1-8895-3246-F6EEB4088197}"/>
              </a:ext>
            </a:extLst>
          </p:cNvPr>
          <p:cNvSpPr>
            <a:spLocks noGrp="1"/>
          </p:cNvSpPr>
          <p:nvPr>
            <p:ph type="title"/>
          </p:nvPr>
        </p:nvSpPr>
        <p:spPr>
          <a:xfrm>
            <a:off x="2357719" y="624110"/>
            <a:ext cx="9146894" cy="1280890"/>
          </a:xfrm>
        </p:spPr>
        <p:txBody>
          <a:bodyPr>
            <a:normAutofit/>
          </a:bodyPr>
          <a:lstStyle/>
          <a:p>
            <a:pPr algn="ctr"/>
            <a:r>
              <a:rPr lang="en-US" dirty="0">
                <a:solidFill>
                  <a:srgbClr val="C00000"/>
                </a:solidFill>
                <a:latin typeface="Times New Roman" panose="02020603050405020304" pitchFamily="18" charset="0"/>
                <a:cs typeface="Times New Roman" panose="02020603050405020304" pitchFamily="18" charset="0"/>
              </a:rPr>
              <a:t>Time Series Analysis on Air Quality and Weather Prediction</a:t>
            </a:r>
          </a:p>
        </p:txBody>
      </p:sp>
      <p:sp>
        <p:nvSpPr>
          <p:cNvPr id="5" name="Content Placeholder 4">
            <a:extLst>
              <a:ext uri="{FF2B5EF4-FFF2-40B4-BE49-F238E27FC236}">
                <a16:creationId xmlns:a16="http://schemas.microsoft.com/office/drawing/2014/main" id="{7C6D0247-75CC-11FD-6710-E37B99E828D2}"/>
              </a:ext>
            </a:extLst>
          </p:cNvPr>
          <p:cNvSpPr>
            <a:spLocks noGrp="1"/>
          </p:cNvSpPr>
          <p:nvPr>
            <p:ph idx="1"/>
          </p:nvPr>
        </p:nvSpPr>
        <p:spPr>
          <a:xfrm>
            <a:off x="2266483" y="2052918"/>
            <a:ext cx="8915400" cy="3777622"/>
          </a:xfrm>
        </p:spPr>
        <p:txBody>
          <a:bodyPr>
            <a:normAutofit/>
          </a:bodyPr>
          <a:lstStyle/>
          <a:p>
            <a:pPr marL="0" indent="0" algn="ctr">
              <a:lnSpc>
                <a:spcPct val="107000"/>
              </a:lnSpc>
              <a:spcBef>
                <a:spcPts val="0"/>
              </a:spcBef>
              <a:buNone/>
            </a:pPr>
            <a:endParaRPr lang="en-US" dirty="0">
              <a:solidFill>
                <a:schemeClr val="tx1">
                  <a:lumMod val="95000"/>
                  <a:lumOff val="5000"/>
                </a:schemeClr>
              </a:solidFill>
              <a:latin typeface="Times New Roman" panose="02020603050405020304" pitchFamily="18" charset="0"/>
              <a:ea typeface="Calibri" panose="020F0502020204030204" pitchFamily="34" charset="0"/>
              <a:cs typeface="Vrinda" panose="020B0502040204020203" pitchFamily="34" charset="0"/>
            </a:endParaRPr>
          </a:p>
          <a:p>
            <a:pPr marL="0" indent="0" algn="ctr">
              <a:lnSpc>
                <a:spcPct val="107000"/>
              </a:lnSpc>
              <a:spcBef>
                <a:spcPts val="0"/>
              </a:spcBef>
              <a:buNone/>
            </a:pPr>
            <a:endParaRPr lang="en-US" dirty="0">
              <a:solidFill>
                <a:schemeClr val="tx1">
                  <a:lumMod val="95000"/>
                  <a:lumOff val="5000"/>
                </a:schemeClr>
              </a:solidFill>
              <a:latin typeface="Times New Roman" panose="02020603050405020304" pitchFamily="18" charset="0"/>
              <a:ea typeface="Calibri" panose="020F0502020204030204" pitchFamily="34" charset="0"/>
              <a:cs typeface="Vrinda" panose="020B0502040204020203" pitchFamily="34" charset="0"/>
            </a:endParaRPr>
          </a:p>
          <a:p>
            <a:pPr marL="0" indent="0" algn="ctr">
              <a:lnSpc>
                <a:spcPct val="107000"/>
              </a:lnSpc>
              <a:spcBef>
                <a:spcPts val="0"/>
              </a:spcBef>
              <a:buNone/>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Presented By</a:t>
            </a:r>
          </a:p>
          <a:p>
            <a:pPr marL="0" indent="0" algn="ctr">
              <a:lnSpc>
                <a:spcPct val="107000"/>
              </a:lnSpc>
              <a:spcBef>
                <a:spcPts val="0"/>
              </a:spcBef>
              <a:buNone/>
            </a:pP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Bef>
                <a:spcPts val="0"/>
              </a:spcBef>
              <a:buNone/>
            </a:pP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ANIRBAN BERA</a:t>
            </a: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Bef>
                <a:spcPts val="0"/>
              </a:spcBef>
              <a:buNone/>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Exam Roll No</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MCA2360039</a:t>
            </a: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Bef>
                <a:spcPts val="0"/>
              </a:spcBef>
              <a:buNone/>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Registration No</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154245 of 2020-21</a:t>
            </a: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Bef>
                <a:spcPts val="0"/>
              </a:spcBef>
              <a:buNone/>
            </a:pPr>
            <a:r>
              <a:rPr 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70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22EB-1E6B-0231-6F22-5444547D6FB9}"/>
              </a:ext>
            </a:extLst>
          </p:cNvPr>
          <p:cNvSpPr>
            <a:spLocks noGrp="1"/>
          </p:cNvSpPr>
          <p:nvPr>
            <p:ph type="title"/>
          </p:nvPr>
        </p:nvSpPr>
        <p:spPr>
          <a:xfrm>
            <a:off x="2592925" y="0"/>
            <a:ext cx="8911687" cy="699247"/>
          </a:xfrm>
        </p:spPr>
        <p:txBody>
          <a:bodyPr>
            <a:normAutofit/>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p>
        </p:txBody>
      </p:sp>
      <p:sp>
        <p:nvSpPr>
          <p:cNvPr id="5" name="Content Placeholder 4">
            <a:extLst>
              <a:ext uri="{FF2B5EF4-FFF2-40B4-BE49-F238E27FC236}">
                <a16:creationId xmlns:a16="http://schemas.microsoft.com/office/drawing/2014/main" id="{CB3B8E2B-E87E-8341-47C7-066DF172B396}"/>
              </a:ext>
            </a:extLst>
          </p:cNvPr>
          <p:cNvSpPr>
            <a:spLocks noGrp="1"/>
          </p:cNvSpPr>
          <p:nvPr>
            <p:ph idx="1"/>
          </p:nvPr>
        </p:nvSpPr>
        <p:spPr>
          <a:xfrm>
            <a:off x="1604682" y="797859"/>
            <a:ext cx="9899930" cy="5970494"/>
          </a:xfrm>
        </p:spPr>
        <p:txBody>
          <a:bodyPr/>
          <a:lstStyle/>
          <a:p>
            <a:pPr algn="just">
              <a:buFont typeface="Wingdings" panose="05000000000000000000" pitchFamily="2" charset="2"/>
              <a:buChar char="q"/>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Decision Tree</a:t>
            </a:r>
          </a:p>
          <a:p>
            <a:pPr marL="0" indent="0" algn="just">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1D8D5012-6307-C469-F7B7-1ED2838371DD}"/>
              </a:ext>
            </a:extLst>
          </p:cNvPr>
          <p:cNvGraphicFramePr>
            <a:graphicFrameLocks noGrp="1"/>
          </p:cNvGraphicFramePr>
          <p:nvPr>
            <p:extLst>
              <p:ext uri="{D42A27DB-BD31-4B8C-83A1-F6EECF244321}">
                <p14:modId xmlns:p14="http://schemas.microsoft.com/office/powerpoint/2010/main" val="3187010293"/>
              </p:ext>
            </p:extLst>
          </p:nvPr>
        </p:nvGraphicFramePr>
        <p:xfrm>
          <a:off x="2592925" y="1297130"/>
          <a:ext cx="8118256" cy="887518"/>
        </p:xfrm>
        <a:graphic>
          <a:graphicData uri="http://schemas.openxmlformats.org/drawingml/2006/table">
            <a:tbl>
              <a:tblPr firstRow="1" firstCol="1" bandRow="1"/>
              <a:tblGrid>
                <a:gridCol w="2029564">
                  <a:extLst>
                    <a:ext uri="{9D8B030D-6E8A-4147-A177-3AD203B41FA5}">
                      <a16:colId xmlns:a16="http://schemas.microsoft.com/office/drawing/2014/main" val="1076030940"/>
                    </a:ext>
                  </a:extLst>
                </a:gridCol>
                <a:gridCol w="2029564">
                  <a:extLst>
                    <a:ext uri="{9D8B030D-6E8A-4147-A177-3AD203B41FA5}">
                      <a16:colId xmlns:a16="http://schemas.microsoft.com/office/drawing/2014/main" val="2213348776"/>
                    </a:ext>
                  </a:extLst>
                </a:gridCol>
                <a:gridCol w="2029564">
                  <a:extLst>
                    <a:ext uri="{9D8B030D-6E8A-4147-A177-3AD203B41FA5}">
                      <a16:colId xmlns:a16="http://schemas.microsoft.com/office/drawing/2014/main" val="12953449"/>
                    </a:ext>
                  </a:extLst>
                </a:gridCol>
                <a:gridCol w="2029564">
                  <a:extLst>
                    <a:ext uri="{9D8B030D-6E8A-4147-A177-3AD203B41FA5}">
                      <a16:colId xmlns:a16="http://schemas.microsoft.com/office/drawing/2014/main" val="3543508486"/>
                    </a:ext>
                  </a:extLst>
                </a:gridCol>
              </a:tblGrid>
              <a:tr h="443759">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453891"/>
                  </a:ext>
                </a:extLst>
              </a:tr>
              <a:tr h="443759">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0.46943246301264524</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0.5996067918375381</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0.5494359401428661</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992467"/>
                  </a:ext>
                </a:extLst>
              </a:tr>
            </a:tbl>
          </a:graphicData>
        </a:graphic>
      </p:graphicFrame>
      <p:sp>
        <p:nvSpPr>
          <p:cNvPr id="10" name="TextBox 9">
            <a:extLst>
              <a:ext uri="{FF2B5EF4-FFF2-40B4-BE49-F238E27FC236}">
                <a16:creationId xmlns:a16="http://schemas.microsoft.com/office/drawing/2014/main" id="{A497280B-0CDA-25EF-BC6F-D9094D0CFC54}"/>
              </a:ext>
            </a:extLst>
          </p:cNvPr>
          <p:cNvSpPr txBox="1"/>
          <p:nvPr/>
        </p:nvSpPr>
        <p:spPr>
          <a:xfrm>
            <a:off x="3676538" y="2283260"/>
            <a:ext cx="6569765"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Comparison of Decision tree errors</a:t>
            </a:r>
          </a:p>
        </p:txBody>
      </p:sp>
      <p:pic>
        <p:nvPicPr>
          <p:cNvPr id="3" name="Picture 2">
            <a:extLst>
              <a:ext uri="{FF2B5EF4-FFF2-40B4-BE49-F238E27FC236}">
                <a16:creationId xmlns:a16="http://schemas.microsoft.com/office/drawing/2014/main" id="{2994C72D-DF2B-17AD-A27A-488AAA48772A}"/>
              </a:ext>
            </a:extLst>
          </p:cNvPr>
          <p:cNvPicPr>
            <a:picLocks noChangeAspect="1"/>
          </p:cNvPicPr>
          <p:nvPr/>
        </p:nvPicPr>
        <p:blipFill>
          <a:blip r:embed="rId2"/>
          <a:stretch>
            <a:fillRect/>
          </a:stretch>
        </p:blipFill>
        <p:spPr>
          <a:xfrm>
            <a:off x="3676537" y="2600240"/>
            <a:ext cx="5987415" cy="3181983"/>
          </a:xfrm>
          <a:prstGeom prst="rect">
            <a:avLst/>
          </a:prstGeom>
        </p:spPr>
      </p:pic>
      <p:sp>
        <p:nvSpPr>
          <p:cNvPr id="4" name="TextBox 3">
            <a:extLst>
              <a:ext uri="{FF2B5EF4-FFF2-40B4-BE49-F238E27FC236}">
                <a16:creationId xmlns:a16="http://schemas.microsoft.com/office/drawing/2014/main" id="{34CA09C6-DADB-CC74-3718-B5BB73143D49}"/>
              </a:ext>
            </a:extLst>
          </p:cNvPr>
          <p:cNvSpPr txBox="1"/>
          <p:nvPr/>
        </p:nvSpPr>
        <p:spPr>
          <a:xfrm>
            <a:off x="4639477" y="6051032"/>
            <a:ext cx="4025152"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 Comparison of decision tree</a:t>
            </a:r>
          </a:p>
        </p:txBody>
      </p:sp>
    </p:spTree>
    <p:extLst>
      <p:ext uri="{BB962C8B-B14F-4D97-AF65-F5344CB8AC3E}">
        <p14:creationId xmlns:p14="http://schemas.microsoft.com/office/powerpoint/2010/main" val="342305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4201-6137-611C-499E-3F0E00452BF0}"/>
              </a:ext>
            </a:extLst>
          </p:cNvPr>
          <p:cNvSpPr>
            <a:spLocks noGrp="1"/>
          </p:cNvSpPr>
          <p:nvPr>
            <p:ph type="title"/>
          </p:nvPr>
        </p:nvSpPr>
        <p:spPr>
          <a:xfrm>
            <a:off x="2592925" y="107576"/>
            <a:ext cx="8911687" cy="690283"/>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6984E413-8373-7727-65E5-36AEB847D137}"/>
              </a:ext>
            </a:extLst>
          </p:cNvPr>
          <p:cNvSpPr>
            <a:spLocks noGrp="1"/>
          </p:cNvSpPr>
          <p:nvPr>
            <p:ph idx="1"/>
          </p:nvPr>
        </p:nvSpPr>
        <p:spPr>
          <a:xfrm>
            <a:off x="1649505" y="797859"/>
            <a:ext cx="10327341" cy="5952565"/>
          </a:xfrm>
        </p:spPr>
        <p:txBody>
          <a:bodyPr>
            <a:normAutofit/>
          </a:bodyPr>
          <a:lstStyle/>
          <a:p>
            <a:pPr algn="just">
              <a:buFont typeface="Wingdings" panose="05000000000000000000" pitchFamily="2" charset="2"/>
              <a:buChar char="q"/>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LSTM</a:t>
            </a:r>
          </a:p>
          <a:p>
            <a:pPr algn="just">
              <a:buFont typeface="Wingdings" panose="05000000000000000000" pitchFamily="2" charset="2"/>
              <a:buChar char="q"/>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4ED76D0-4F90-A032-B0AE-2481E0FCB71D}"/>
              </a:ext>
            </a:extLst>
          </p:cNvPr>
          <p:cNvGraphicFramePr>
            <a:graphicFrameLocks noGrp="1"/>
          </p:cNvGraphicFramePr>
          <p:nvPr>
            <p:extLst>
              <p:ext uri="{D42A27DB-BD31-4B8C-83A1-F6EECF244321}">
                <p14:modId xmlns:p14="http://schemas.microsoft.com/office/powerpoint/2010/main" val="2446708687"/>
              </p:ext>
            </p:extLst>
          </p:nvPr>
        </p:nvGraphicFramePr>
        <p:xfrm>
          <a:off x="3585882" y="1595718"/>
          <a:ext cx="6194613" cy="770964"/>
        </p:xfrm>
        <a:graphic>
          <a:graphicData uri="http://schemas.openxmlformats.org/drawingml/2006/table">
            <a:tbl>
              <a:tblPr firstRow="1" firstCol="1" bandRow="1"/>
              <a:tblGrid>
                <a:gridCol w="2064871">
                  <a:extLst>
                    <a:ext uri="{9D8B030D-6E8A-4147-A177-3AD203B41FA5}">
                      <a16:colId xmlns:a16="http://schemas.microsoft.com/office/drawing/2014/main" val="2788061721"/>
                    </a:ext>
                  </a:extLst>
                </a:gridCol>
                <a:gridCol w="2064871">
                  <a:extLst>
                    <a:ext uri="{9D8B030D-6E8A-4147-A177-3AD203B41FA5}">
                      <a16:colId xmlns:a16="http://schemas.microsoft.com/office/drawing/2014/main" val="1489926636"/>
                    </a:ext>
                  </a:extLst>
                </a:gridCol>
                <a:gridCol w="2064871">
                  <a:extLst>
                    <a:ext uri="{9D8B030D-6E8A-4147-A177-3AD203B41FA5}">
                      <a16:colId xmlns:a16="http://schemas.microsoft.com/office/drawing/2014/main" val="2036203536"/>
                    </a:ext>
                  </a:extLst>
                </a:gridCol>
              </a:tblGrid>
              <a:tr h="385482">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30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60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502334"/>
                  </a:ext>
                </a:extLst>
              </a:tr>
              <a:tr h="3854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0.35026184421252865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0.1486208459753456</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0559338"/>
                  </a:ext>
                </a:extLst>
              </a:tr>
            </a:tbl>
          </a:graphicData>
        </a:graphic>
      </p:graphicFrame>
      <p:sp>
        <p:nvSpPr>
          <p:cNvPr id="11" name="TextBox 10">
            <a:extLst>
              <a:ext uri="{FF2B5EF4-FFF2-40B4-BE49-F238E27FC236}">
                <a16:creationId xmlns:a16="http://schemas.microsoft.com/office/drawing/2014/main" id="{4BC8DE84-3870-34F9-7BCD-2CE483870E52}"/>
              </a:ext>
            </a:extLst>
          </p:cNvPr>
          <p:cNvSpPr txBox="1"/>
          <p:nvPr/>
        </p:nvSpPr>
        <p:spPr>
          <a:xfrm>
            <a:off x="4724400" y="2402541"/>
            <a:ext cx="4356846"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models when epochs are 50</a:t>
            </a:r>
          </a:p>
        </p:txBody>
      </p:sp>
      <p:pic>
        <p:nvPicPr>
          <p:cNvPr id="6" name="Picture 5">
            <a:extLst>
              <a:ext uri="{FF2B5EF4-FFF2-40B4-BE49-F238E27FC236}">
                <a16:creationId xmlns:a16="http://schemas.microsoft.com/office/drawing/2014/main" id="{A6A817DA-C260-01D3-BDEE-50200ACDB66C}"/>
              </a:ext>
            </a:extLst>
          </p:cNvPr>
          <p:cNvPicPr>
            <a:picLocks noChangeAspect="1"/>
          </p:cNvPicPr>
          <p:nvPr/>
        </p:nvPicPr>
        <p:blipFill>
          <a:blip r:embed="rId2"/>
          <a:stretch>
            <a:fillRect/>
          </a:stretch>
        </p:blipFill>
        <p:spPr>
          <a:xfrm>
            <a:off x="3747246" y="2808045"/>
            <a:ext cx="5925339" cy="3388381"/>
          </a:xfrm>
          <a:prstGeom prst="rect">
            <a:avLst/>
          </a:prstGeom>
        </p:spPr>
      </p:pic>
      <p:sp>
        <p:nvSpPr>
          <p:cNvPr id="7" name="TextBox 6">
            <a:extLst>
              <a:ext uri="{FF2B5EF4-FFF2-40B4-BE49-F238E27FC236}">
                <a16:creationId xmlns:a16="http://schemas.microsoft.com/office/drawing/2014/main" id="{797457A8-A238-257D-8BB6-5EEEE694A5AE}"/>
              </a:ext>
            </a:extLst>
          </p:cNvPr>
          <p:cNvSpPr txBox="1"/>
          <p:nvPr/>
        </p:nvSpPr>
        <p:spPr>
          <a:xfrm>
            <a:off x="5082987" y="6196426"/>
            <a:ext cx="340658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error when epochs are 50</a:t>
            </a:r>
          </a:p>
        </p:txBody>
      </p:sp>
    </p:spTree>
    <p:extLst>
      <p:ext uri="{BB962C8B-B14F-4D97-AF65-F5344CB8AC3E}">
        <p14:creationId xmlns:p14="http://schemas.microsoft.com/office/powerpoint/2010/main" val="388571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8FA2-4759-4E39-A179-0DF73E979E97}"/>
              </a:ext>
            </a:extLst>
          </p:cNvPr>
          <p:cNvSpPr>
            <a:spLocks noGrp="1"/>
          </p:cNvSpPr>
          <p:nvPr>
            <p:ph type="title"/>
          </p:nvPr>
        </p:nvSpPr>
        <p:spPr>
          <a:xfrm>
            <a:off x="2592925" y="69574"/>
            <a:ext cx="8911687" cy="695739"/>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5433B5B8-0B01-E067-C509-977CF44FFD2B}"/>
              </a:ext>
            </a:extLst>
          </p:cNvPr>
          <p:cNvSpPr>
            <a:spLocks noGrp="1"/>
          </p:cNvSpPr>
          <p:nvPr>
            <p:ph idx="1"/>
          </p:nvPr>
        </p:nvSpPr>
        <p:spPr>
          <a:xfrm>
            <a:off x="1719470" y="765313"/>
            <a:ext cx="10472530" cy="5844209"/>
          </a:xfrm>
        </p:spPr>
        <p:txBody>
          <a:bodyPr/>
          <a:lstStyle/>
          <a:p>
            <a:pPr algn="just">
              <a:buFont typeface="Wingdings" panose="05000000000000000000" pitchFamily="2" charset="2"/>
              <a:buChar char="q"/>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LSTM</a:t>
            </a: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1666366-792E-B224-57F9-44079EFA2F52}"/>
              </a:ext>
            </a:extLst>
          </p:cNvPr>
          <p:cNvGraphicFramePr>
            <a:graphicFrameLocks noGrp="1"/>
          </p:cNvGraphicFramePr>
          <p:nvPr>
            <p:extLst>
              <p:ext uri="{D42A27DB-BD31-4B8C-83A1-F6EECF244321}">
                <p14:modId xmlns:p14="http://schemas.microsoft.com/office/powerpoint/2010/main" val="3482684193"/>
              </p:ext>
            </p:extLst>
          </p:nvPr>
        </p:nvGraphicFramePr>
        <p:xfrm>
          <a:off x="3361765" y="1461052"/>
          <a:ext cx="6831105" cy="839856"/>
        </p:xfrm>
        <a:graphic>
          <a:graphicData uri="http://schemas.openxmlformats.org/drawingml/2006/table">
            <a:tbl>
              <a:tblPr firstRow="1" firstCol="1" bandRow="1"/>
              <a:tblGrid>
                <a:gridCol w="2277035">
                  <a:extLst>
                    <a:ext uri="{9D8B030D-6E8A-4147-A177-3AD203B41FA5}">
                      <a16:colId xmlns:a16="http://schemas.microsoft.com/office/drawing/2014/main" val="2658515663"/>
                    </a:ext>
                  </a:extLst>
                </a:gridCol>
                <a:gridCol w="2277035">
                  <a:extLst>
                    <a:ext uri="{9D8B030D-6E8A-4147-A177-3AD203B41FA5}">
                      <a16:colId xmlns:a16="http://schemas.microsoft.com/office/drawing/2014/main" val="3011423423"/>
                    </a:ext>
                  </a:extLst>
                </a:gridCol>
                <a:gridCol w="2277035">
                  <a:extLst>
                    <a:ext uri="{9D8B030D-6E8A-4147-A177-3AD203B41FA5}">
                      <a16:colId xmlns:a16="http://schemas.microsoft.com/office/drawing/2014/main" val="2947676165"/>
                    </a:ext>
                  </a:extLst>
                </a:gridCol>
              </a:tblGrid>
              <a:tr h="419928">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30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60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466444"/>
                  </a:ext>
                </a:extLst>
              </a:tr>
              <a:tr h="41992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0.1763390598071492</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0.18138402632980596</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888895"/>
                  </a:ext>
                </a:extLst>
              </a:tr>
            </a:tbl>
          </a:graphicData>
        </a:graphic>
      </p:graphicFrame>
      <p:sp>
        <p:nvSpPr>
          <p:cNvPr id="5" name="TextBox 4">
            <a:extLst>
              <a:ext uri="{FF2B5EF4-FFF2-40B4-BE49-F238E27FC236}">
                <a16:creationId xmlns:a16="http://schemas.microsoft.com/office/drawing/2014/main" id="{691AB469-A89D-4AA6-8F86-B7DAF1E7572D}"/>
              </a:ext>
            </a:extLst>
          </p:cNvPr>
          <p:cNvSpPr txBox="1"/>
          <p:nvPr/>
        </p:nvSpPr>
        <p:spPr>
          <a:xfrm>
            <a:off x="4810540" y="2300909"/>
            <a:ext cx="4760844"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Comparison of LSTM models when epochs are 100</a:t>
            </a:r>
          </a:p>
        </p:txBody>
      </p:sp>
      <p:pic>
        <p:nvPicPr>
          <p:cNvPr id="7" name="Picture 6">
            <a:extLst>
              <a:ext uri="{FF2B5EF4-FFF2-40B4-BE49-F238E27FC236}">
                <a16:creationId xmlns:a16="http://schemas.microsoft.com/office/drawing/2014/main" id="{15A2EA69-C50A-6BA1-E53D-F0DDCA32B899}"/>
              </a:ext>
            </a:extLst>
          </p:cNvPr>
          <p:cNvPicPr>
            <a:picLocks noChangeAspect="1"/>
          </p:cNvPicPr>
          <p:nvPr/>
        </p:nvPicPr>
        <p:blipFill>
          <a:blip r:embed="rId2"/>
          <a:stretch>
            <a:fillRect/>
          </a:stretch>
        </p:blipFill>
        <p:spPr>
          <a:xfrm>
            <a:off x="3756212" y="2814919"/>
            <a:ext cx="5889812" cy="3277768"/>
          </a:xfrm>
          <a:prstGeom prst="rect">
            <a:avLst/>
          </a:prstGeom>
        </p:spPr>
      </p:pic>
      <p:sp>
        <p:nvSpPr>
          <p:cNvPr id="8" name="TextBox 7">
            <a:extLst>
              <a:ext uri="{FF2B5EF4-FFF2-40B4-BE49-F238E27FC236}">
                <a16:creationId xmlns:a16="http://schemas.microsoft.com/office/drawing/2014/main" id="{B723DD39-5051-85A0-E44B-CAC77BFB9C63}"/>
              </a:ext>
            </a:extLst>
          </p:cNvPr>
          <p:cNvSpPr txBox="1"/>
          <p:nvPr/>
        </p:nvSpPr>
        <p:spPr>
          <a:xfrm>
            <a:off x="4383157" y="6196847"/>
            <a:ext cx="4760843"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Comparison of LSTM errors when epochs are 100</a:t>
            </a:r>
          </a:p>
        </p:txBody>
      </p:sp>
    </p:spTree>
    <p:extLst>
      <p:ext uri="{BB962C8B-B14F-4D97-AF65-F5344CB8AC3E}">
        <p14:creationId xmlns:p14="http://schemas.microsoft.com/office/powerpoint/2010/main" val="318525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6B4F-D05C-4E5D-7D7B-C9E24E267D8C}"/>
              </a:ext>
            </a:extLst>
          </p:cNvPr>
          <p:cNvSpPr>
            <a:spLocks noGrp="1"/>
          </p:cNvSpPr>
          <p:nvPr>
            <p:ph type="title"/>
          </p:nvPr>
        </p:nvSpPr>
        <p:spPr>
          <a:xfrm>
            <a:off x="2592925" y="119271"/>
            <a:ext cx="8911687" cy="745434"/>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12FD48B2-B51C-A014-B1DA-9BF35D12FD37}"/>
              </a:ext>
            </a:extLst>
          </p:cNvPr>
          <p:cNvSpPr>
            <a:spLocks noGrp="1"/>
          </p:cNvSpPr>
          <p:nvPr>
            <p:ph idx="1"/>
          </p:nvPr>
        </p:nvSpPr>
        <p:spPr>
          <a:xfrm>
            <a:off x="1630016" y="864704"/>
            <a:ext cx="10561983" cy="5993295"/>
          </a:xfrm>
        </p:spPr>
        <p:txBody>
          <a:bodyPr/>
          <a:lstStyle/>
          <a:p>
            <a:pPr algn="just">
              <a:buFont typeface="Wingdings" panose="05000000000000000000" pitchFamily="2" charset="2"/>
              <a:buChar char="Ø"/>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Szeged Weather Dataset: </a:t>
            </a:r>
          </a:p>
          <a:p>
            <a:pPr lvl="1" algn="just">
              <a:buFont typeface="Wingdings" panose="05000000000000000000" pitchFamily="2" charset="2"/>
              <a:buChar char="q"/>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LR and MLR</a:t>
            </a:r>
          </a:p>
          <a:p>
            <a:pPr lvl="1" algn="just">
              <a:buFont typeface="Arial" panose="020B0604020202020204" pitchFamily="34" charset="0"/>
              <a:buChar cha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lgn="just">
              <a:buNone/>
            </a:pPr>
            <a:endParaRPr lang="en-US"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400050" lvl="1" indent="0">
              <a:buNone/>
            </a:pPr>
            <a:endParaRPr lang="en-US" sz="1800" b="1"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33958A7B-D3A2-E90E-4A5F-EC9EA469EB5C}"/>
              </a:ext>
            </a:extLst>
          </p:cNvPr>
          <p:cNvGraphicFramePr>
            <a:graphicFrameLocks noGrp="1"/>
          </p:cNvGraphicFramePr>
          <p:nvPr>
            <p:extLst>
              <p:ext uri="{D42A27DB-BD31-4B8C-83A1-F6EECF244321}">
                <p14:modId xmlns:p14="http://schemas.microsoft.com/office/powerpoint/2010/main" val="2769026798"/>
              </p:ext>
            </p:extLst>
          </p:nvPr>
        </p:nvGraphicFramePr>
        <p:xfrm>
          <a:off x="3666566" y="2061882"/>
          <a:ext cx="6014329" cy="600636"/>
        </p:xfrm>
        <a:graphic>
          <a:graphicData uri="http://schemas.openxmlformats.org/drawingml/2006/table">
            <a:tbl>
              <a:tblPr firstRow="1" firstCol="1" bandRow="1"/>
              <a:tblGrid>
                <a:gridCol w="1742821">
                  <a:extLst>
                    <a:ext uri="{9D8B030D-6E8A-4147-A177-3AD203B41FA5}">
                      <a16:colId xmlns:a16="http://schemas.microsoft.com/office/drawing/2014/main" val="780591170"/>
                    </a:ext>
                  </a:extLst>
                </a:gridCol>
                <a:gridCol w="2135754">
                  <a:extLst>
                    <a:ext uri="{9D8B030D-6E8A-4147-A177-3AD203B41FA5}">
                      <a16:colId xmlns:a16="http://schemas.microsoft.com/office/drawing/2014/main" val="3782626821"/>
                    </a:ext>
                  </a:extLst>
                </a:gridCol>
                <a:gridCol w="2135754">
                  <a:extLst>
                    <a:ext uri="{9D8B030D-6E8A-4147-A177-3AD203B41FA5}">
                      <a16:colId xmlns:a16="http://schemas.microsoft.com/office/drawing/2014/main" val="3525930880"/>
                    </a:ext>
                  </a:extLst>
                </a:gridCol>
              </a:tblGrid>
              <a:tr h="300318">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Vrinda" panose="020B0502040204020203" pitchFamily="34" charset="0"/>
                        </a:rPr>
                        <a:t>Parameter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Vrinda" panose="020B0502040204020203" pitchFamily="34" charset="0"/>
                        </a:rPr>
                        <a:t>LR errors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Vrinda" panose="020B0502040204020203" pitchFamily="34" charset="0"/>
                        </a:rPr>
                        <a:t>MLR errors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256047"/>
                  </a:ext>
                </a:extLst>
              </a:tr>
              <a:tr h="300318">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Vrinda" panose="020B0502040204020203" pitchFamily="34" charset="0"/>
                        </a:rPr>
                        <a:t>0.10589191629442367</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Vrinda" panose="020B0502040204020203" pitchFamily="34" charset="0"/>
                        </a:rPr>
                        <a:t>0.09158295375526093</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797597"/>
                  </a:ext>
                </a:extLst>
              </a:tr>
            </a:tbl>
          </a:graphicData>
        </a:graphic>
      </p:graphicFrame>
      <p:sp>
        <p:nvSpPr>
          <p:cNvPr id="15" name="TextBox 14">
            <a:extLst>
              <a:ext uri="{FF2B5EF4-FFF2-40B4-BE49-F238E27FC236}">
                <a16:creationId xmlns:a16="http://schemas.microsoft.com/office/drawing/2014/main" id="{140BA5CC-E993-EF38-1EF5-9D243D273471}"/>
              </a:ext>
            </a:extLst>
          </p:cNvPr>
          <p:cNvSpPr txBox="1"/>
          <p:nvPr/>
        </p:nvSpPr>
        <p:spPr>
          <a:xfrm>
            <a:off x="4999748" y="2685446"/>
            <a:ext cx="4098039"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Comparison between LR and MLR error values</a:t>
            </a:r>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aphicFrame>
        <p:nvGraphicFramePr>
          <p:cNvPr id="4" name="Chart 3">
            <a:extLst>
              <a:ext uri="{FF2B5EF4-FFF2-40B4-BE49-F238E27FC236}">
                <a16:creationId xmlns:a16="http://schemas.microsoft.com/office/drawing/2014/main" id="{4D257129-1FF0-06A6-1E7B-1D64709BF708}"/>
              </a:ext>
            </a:extLst>
          </p:cNvPr>
          <p:cNvGraphicFramePr>
            <a:graphicFrameLocks/>
          </p:cNvGraphicFramePr>
          <p:nvPr>
            <p:extLst>
              <p:ext uri="{D42A27DB-BD31-4B8C-83A1-F6EECF244321}">
                <p14:modId xmlns:p14="http://schemas.microsoft.com/office/powerpoint/2010/main" val="1151689102"/>
              </p:ext>
            </p:extLst>
          </p:nvPr>
        </p:nvGraphicFramePr>
        <p:xfrm>
          <a:off x="4195483" y="3164540"/>
          <a:ext cx="4831976" cy="291723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5A33570A-B64E-702D-4836-10DAC9BB8742}"/>
              </a:ext>
            </a:extLst>
          </p:cNvPr>
          <p:cNvSpPr txBox="1"/>
          <p:nvPr/>
        </p:nvSpPr>
        <p:spPr>
          <a:xfrm>
            <a:off x="5110466" y="6054387"/>
            <a:ext cx="3279913"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error between LR and MLR</a:t>
            </a:r>
          </a:p>
        </p:txBody>
      </p:sp>
    </p:spTree>
    <p:extLst>
      <p:ext uri="{BB962C8B-B14F-4D97-AF65-F5344CB8AC3E}">
        <p14:creationId xmlns:p14="http://schemas.microsoft.com/office/powerpoint/2010/main" val="245717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7065-EA67-3BF2-705D-3D3B96E37E10}"/>
              </a:ext>
            </a:extLst>
          </p:cNvPr>
          <p:cNvSpPr>
            <a:spLocks noGrp="1"/>
          </p:cNvSpPr>
          <p:nvPr>
            <p:ph type="title"/>
          </p:nvPr>
        </p:nvSpPr>
        <p:spPr>
          <a:xfrm>
            <a:off x="2592925" y="119270"/>
            <a:ext cx="8911687" cy="695739"/>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82D12AD2-8909-749B-05B9-06F01E0C9E5A}"/>
              </a:ext>
            </a:extLst>
          </p:cNvPr>
          <p:cNvSpPr>
            <a:spLocks noGrp="1"/>
          </p:cNvSpPr>
          <p:nvPr>
            <p:ph idx="1"/>
          </p:nvPr>
        </p:nvSpPr>
        <p:spPr>
          <a:xfrm>
            <a:off x="1639957" y="815009"/>
            <a:ext cx="10446026" cy="5923721"/>
          </a:xfrm>
        </p:spPr>
        <p:txBody>
          <a:bodyPr/>
          <a:lstStyle/>
          <a:p>
            <a:pPr marL="342900" marR="0" lvl="0" indent="-342900" algn="just" defTabSz="457200" rtl="0" eaLnBrk="1" fontAlgn="auto" latinLnBrk="0" hangingPunct="1">
              <a:lnSpc>
                <a:spcPct val="100000"/>
              </a:lnSpc>
              <a:spcBef>
                <a:spcPts val="1000"/>
              </a:spcBef>
              <a:spcAft>
                <a:spcPts val="0"/>
              </a:spcAft>
              <a:buClr>
                <a:srgbClr val="4472C4"/>
              </a:buClr>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Decision Tree</a:t>
            </a:r>
          </a:p>
          <a:p>
            <a:pPr algn="just">
              <a:buClr>
                <a:srgbClr val="4472C4"/>
              </a:buClr>
              <a:buFont typeface="Arial" panose="020B0604020202020204" pitchFamily="34" charset="0"/>
              <a:buChar char="•"/>
              <a:defRPr/>
            </a:pPr>
            <a:endParaRPr lang="en-US" dirty="0">
              <a:solidFill>
                <a:schemeClr val="tx1"/>
              </a:solidFill>
              <a:latin typeface="Times New Roman" panose="02020603050405020304" pitchFamily="18" charset="0"/>
              <a:cs typeface="Times New Roman" panose="02020603050405020304" pitchFamily="18" charset="0"/>
            </a:endParaRPr>
          </a:p>
          <a:p>
            <a:pPr algn="just">
              <a:buClr>
                <a:srgbClr val="4472C4"/>
              </a:buClr>
              <a:buFont typeface="Arial" panose="020B0604020202020204" pitchFamily="34" charset="0"/>
              <a:buChar char="•"/>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9BBA535-FA0A-907C-A2DB-EC3D71CD53DA}"/>
              </a:ext>
            </a:extLst>
          </p:cNvPr>
          <p:cNvGraphicFramePr>
            <a:graphicFrameLocks noGrp="1"/>
          </p:cNvGraphicFramePr>
          <p:nvPr>
            <p:extLst>
              <p:ext uri="{D42A27DB-BD31-4B8C-83A1-F6EECF244321}">
                <p14:modId xmlns:p14="http://schemas.microsoft.com/office/powerpoint/2010/main" val="2123255599"/>
              </p:ext>
            </p:extLst>
          </p:nvPr>
        </p:nvGraphicFramePr>
        <p:xfrm>
          <a:off x="2814918" y="1510748"/>
          <a:ext cx="8086164" cy="721047"/>
        </p:xfrm>
        <a:graphic>
          <a:graphicData uri="http://schemas.openxmlformats.org/drawingml/2006/table">
            <a:tbl>
              <a:tblPr firstRow="1" firstCol="1" bandRow="1"/>
              <a:tblGrid>
                <a:gridCol w="2021541">
                  <a:extLst>
                    <a:ext uri="{9D8B030D-6E8A-4147-A177-3AD203B41FA5}">
                      <a16:colId xmlns:a16="http://schemas.microsoft.com/office/drawing/2014/main" val="2211153960"/>
                    </a:ext>
                  </a:extLst>
                </a:gridCol>
                <a:gridCol w="2021541">
                  <a:extLst>
                    <a:ext uri="{9D8B030D-6E8A-4147-A177-3AD203B41FA5}">
                      <a16:colId xmlns:a16="http://schemas.microsoft.com/office/drawing/2014/main" val="4142050896"/>
                    </a:ext>
                  </a:extLst>
                </a:gridCol>
                <a:gridCol w="2021541">
                  <a:extLst>
                    <a:ext uri="{9D8B030D-6E8A-4147-A177-3AD203B41FA5}">
                      <a16:colId xmlns:a16="http://schemas.microsoft.com/office/drawing/2014/main" val="685344303"/>
                    </a:ext>
                  </a:extLst>
                </a:gridCol>
                <a:gridCol w="2021541">
                  <a:extLst>
                    <a:ext uri="{9D8B030D-6E8A-4147-A177-3AD203B41FA5}">
                      <a16:colId xmlns:a16="http://schemas.microsoft.com/office/drawing/2014/main" val="1559036029"/>
                    </a:ext>
                  </a:extLst>
                </a:gridCol>
              </a:tblGrid>
              <a:tr h="230518">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238617"/>
                  </a:ext>
                </a:extLst>
              </a:tr>
              <a:tr h="473016">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0.10468486695790355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0.1115155680674694</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0.12007350084828675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643534"/>
                  </a:ext>
                </a:extLst>
              </a:tr>
            </a:tbl>
          </a:graphicData>
        </a:graphic>
      </p:graphicFrame>
      <p:sp>
        <p:nvSpPr>
          <p:cNvPr id="7" name="TextBox 6">
            <a:extLst>
              <a:ext uri="{FF2B5EF4-FFF2-40B4-BE49-F238E27FC236}">
                <a16:creationId xmlns:a16="http://schemas.microsoft.com/office/drawing/2014/main" id="{260C23A5-595B-3322-F264-572C5E72A144}"/>
              </a:ext>
            </a:extLst>
          </p:cNvPr>
          <p:cNvSpPr txBox="1"/>
          <p:nvPr/>
        </p:nvSpPr>
        <p:spPr>
          <a:xfrm>
            <a:off x="4222178" y="2315507"/>
            <a:ext cx="5638997"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Decision tree errors</a:t>
            </a:r>
          </a:p>
        </p:txBody>
      </p:sp>
      <p:pic>
        <p:nvPicPr>
          <p:cNvPr id="8" name="Picture 7">
            <a:extLst>
              <a:ext uri="{FF2B5EF4-FFF2-40B4-BE49-F238E27FC236}">
                <a16:creationId xmlns:a16="http://schemas.microsoft.com/office/drawing/2014/main" id="{67182D87-CE6E-5B9C-DC2F-3AD792983AB9}"/>
              </a:ext>
            </a:extLst>
          </p:cNvPr>
          <p:cNvPicPr>
            <a:picLocks noChangeAspect="1"/>
          </p:cNvPicPr>
          <p:nvPr/>
        </p:nvPicPr>
        <p:blipFill>
          <a:blip r:embed="rId2"/>
          <a:stretch>
            <a:fillRect/>
          </a:stretch>
        </p:blipFill>
        <p:spPr>
          <a:xfrm>
            <a:off x="3809802" y="2775795"/>
            <a:ext cx="5540386" cy="3078157"/>
          </a:xfrm>
          <a:prstGeom prst="rect">
            <a:avLst/>
          </a:prstGeom>
        </p:spPr>
      </p:pic>
      <p:sp>
        <p:nvSpPr>
          <p:cNvPr id="10" name="TextBox 9">
            <a:extLst>
              <a:ext uri="{FF2B5EF4-FFF2-40B4-BE49-F238E27FC236}">
                <a16:creationId xmlns:a16="http://schemas.microsoft.com/office/drawing/2014/main" id="{F7451B9C-DEF3-37F6-8575-52D65C403BD6}"/>
              </a:ext>
            </a:extLst>
          </p:cNvPr>
          <p:cNvSpPr txBox="1"/>
          <p:nvPr/>
        </p:nvSpPr>
        <p:spPr>
          <a:xfrm flipH="1">
            <a:off x="4966448" y="6042991"/>
            <a:ext cx="308385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 Comparison of decision tree</a:t>
            </a:r>
          </a:p>
        </p:txBody>
      </p:sp>
    </p:spTree>
    <p:extLst>
      <p:ext uri="{BB962C8B-B14F-4D97-AF65-F5344CB8AC3E}">
        <p14:creationId xmlns:p14="http://schemas.microsoft.com/office/powerpoint/2010/main" val="235414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A900-1674-254B-82D9-D6C6C7FD4F86}"/>
              </a:ext>
            </a:extLst>
          </p:cNvPr>
          <p:cNvSpPr>
            <a:spLocks noGrp="1"/>
          </p:cNvSpPr>
          <p:nvPr>
            <p:ph type="title"/>
          </p:nvPr>
        </p:nvSpPr>
        <p:spPr>
          <a:xfrm>
            <a:off x="2592925" y="143435"/>
            <a:ext cx="8911687" cy="645459"/>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E7DA7960-09D5-9088-DFCC-3E7E48994E2B}"/>
              </a:ext>
            </a:extLst>
          </p:cNvPr>
          <p:cNvSpPr>
            <a:spLocks noGrp="1"/>
          </p:cNvSpPr>
          <p:nvPr>
            <p:ph idx="1"/>
          </p:nvPr>
        </p:nvSpPr>
        <p:spPr>
          <a:xfrm>
            <a:off x="1604682" y="869575"/>
            <a:ext cx="10587318" cy="5988425"/>
          </a:xfrm>
        </p:spPr>
        <p:txBody>
          <a:bodyPr/>
          <a:lstStyle/>
          <a:p>
            <a:pPr marR="0" lvl="0" defTabSz="457200" rtl="0" eaLnBrk="1" fontAlgn="auto" latinLnBrk="0" hangingPunct="1">
              <a:lnSpc>
                <a:spcPct val="100000"/>
              </a:lnSpc>
              <a:spcBef>
                <a:spcPts val="1000"/>
              </a:spcBef>
              <a:spcAft>
                <a:spcPts val="0"/>
              </a:spcAft>
              <a:buClr>
                <a:srgbClr val="4472C4"/>
              </a:buClr>
              <a:buSzTx/>
              <a:buFont typeface="Wingdings" panose="05000000000000000000" pitchFamily="2" charset="2"/>
              <a:buChar char="q"/>
              <a:tabLst/>
              <a:defRPr/>
            </a:pPr>
            <a:r>
              <a:rPr lang="en-US" sz="2000" b="1" dirty="0">
                <a:solidFill>
                  <a:prstClr val="black">
                    <a:lumMod val="95000"/>
                    <a:lumOff val="5000"/>
                  </a:prstClr>
                </a:solidFill>
                <a:latin typeface="Times New Roman" panose="02020603050405020304" pitchFamily="18" charset="0"/>
                <a:cs typeface="Times New Roman" panose="02020603050405020304" pitchFamily="18" charset="0"/>
              </a:rPr>
              <a:t>LSTM</a:t>
            </a: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prstClr val="black">
                  <a:lumMod val="95000"/>
                  <a:lumOff val="5000"/>
                </a:prstClr>
              </a:solidFill>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prstClr val="black">
                  <a:lumMod val="95000"/>
                  <a:lumOff val="5000"/>
                </a:prstClr>
              </a:solidFill>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prstClr val="black">
                  <a:lumMod val="95000"/>
                  <a:lumOff val="5000"/>
                </a:prstClr>
              </a:solidFill>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847708E-30F2-BE16-05D2-2071AE146041}"/>
              </a:ext>
            </a:extLst>
          </p:cNvPr>
          <p:cNvGraphicFramePr>
            <a:graphicFrameLocks noGrp="1"/>
          </p:cNvGraphicFramePr>
          <p:nvPr>
            <p:extLst>
              <p:ext uri="{D42A27DB-BD31-4B8C-83A1-F6EECF244321}">
                <p14:modId xmlns:p14="http://schemas.microsoft.com/office/powerpoint/2010/main" val="3120075643"/>
              </p:ext>
            </p:extLst>
          </p:nvPr>
        </p:nvGraphicFramePr>
        <p:xfrm>
          <a:off x="3406587" y="1595718"/>
          <a:ext cx="6642846" cy="788894"/>
        </p:xfrm>
        <a:graphic>
          <a:graphicData uri="http://schemas.openxmlformats.org/drawingml/2006/table">
            <a:tbl>
              <a:tblPr firstRow="1" firstCol="1" bandRow="1"/>
              <a:tblGrid>
                <a:gridCol w="2214282">
                  <a:extLst>
                    <a:ext uri="{9D8B030D-6E8A-4147-A177-3AD203B41FA5}">
                      <a16:colId xmlns:a16="http://schemas.microsoft.com/office/drawing/2014/main" val="2714680846"/>
                    </a:ext>
                  </a:extLst>
                </a:gridCol>
                <a:gridCol w="2214282">
                  <a:extLst>
                    <a:ext uri="{9D8B030D-6E8A-4147-A177-3AD203B41FA5}">
                      <a16:colId xmlns:a16="http://schemas.microsoft.com/office/drawing/2014/main" val="229839414"/>
                    </a:ext>
                  </a:extLst>
                </a:gridCol>
                <a:gridCol w="2214282">
                  <a:extLst>
                    <a:ext uri="{9D8B030D-6E8A-4147-A177-3AD203B41FA5}">
                      <a16:colId xmlns:a16="http://schemas.microsoft.com/office/drawing/2014/main" val="4101470578"/>
                    </a:ext>
                  </a:extLst>
                </a:gridCol>
              </a:tblGrid>
              <a:tr h="394447">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30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60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646362"/>
                  </a:ext>
                </a:extLst>
              </a:tr>
              <a:tr h="394447">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0.09863644679878764</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0.1801251463305666</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948076"/>
                  </a:ext>
                </a:extLst>
              </a:tr>
            </a:tbl>
          </a:graphicData>
        </a:graphic>
      </p:graphicFrame>
      <p:sp>
        <p:nvSpPr>
          <p:cNvPr id="9" name="TextBox 8">
            <a:extLst>
              <a:ext uri="{FF2B5EF4-FFF2-40B4-BE49-F238E27FC236}">
                <a16:creationId xmlns:a16="http://schemas.microsoft.com/office/drawing/2014/main" id="{055F65DB-46C0-6893-13AE-5A7AC0933F17}"/>
              </a:ext>
            </a:extLst>
          </p:cNvPr>
          <p:cNvSpPr txBox="1"/>
          <p:nvPr/>
        </p:nvSpPr>
        <p:spPr>
          <a:xfrm>
            <a:off x="4979894" y="2465293"/>
            <a:ext cx="360381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models when epochs are 50</a:t>
            </a:r>
          </a:p>
        </p:txBody>
      </p:sp>
      <p:graphicFrame>
        <p:nvGraphicFramePr>
          <p:cNvPr id="7" name="Chart 6">
            <a:extLst>
              <a:ext uri="{FF2B5EF4-FFF2-40B4-BE49-F238E27FC236}">
                <a16:creationId xmlns:a16="http://schemas.microsoft.com/office/drawing/2014/main" id="{E761225F-5647-9003-834F-02DD445CD926}"/>
              </a:ext>
            </a:extLst>
          </p:cNvPr>
          <p:cNvGraphicFramePr>
            <a:graphicFrameLocks/>
          </p:cNvGraphicFramePr>
          <p:nvPr>
            <p:extLst>
              <p:ext uri="{D42A27DB-BD31-4B8C-83A1-F6EECF244321}">
                <p14:modId xmlns:p14="http://schemas.microsoft.com/office/powerpoint/2010/main" val="1353626172"/>
              </p:ext>
            </p:extLst>
          </p:nvPr>
        </p:nvGraphicFramePr>
        <p:xfrm>
          <a:off x="3818964" y="2793172"/>
          <a:ext cx="5674659" cy="336043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7B5318C-585C-5B0F-8B83-3304257047FD}"/>
              </a:ext>
            </a:extLst>
          </p:cNvPr>
          <p:cNvSpPr txBox="1"/>
          <p:nvPr/>
        </p:nvSpPr>
        <p:spPr>
          <a:xfrm>
            <a:off x="4979895" y="6277534"/>
            <a:ext cx="3603810"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error when epochs are 50</a:t>
            </a:r>
          </a:p>
        </p:txBody>
      </p:sp>
    </p:spTree>
    <p:extLst>
      <p:ext uri="{BB962C8B-B14F-4D97-AF65-F5344CB8AC3E}">
        <p14:creationId xmlns:p14="http://schemas.microsoft.com/office/powerpoint/2010/main" val="274329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2021-F6FE-2478-2390-0033C848A64F}"/>
              </a:ext>
            </a:extLst>
          </p:cNvPr>
          <p:cNvSpPr>
            <a:spLocks noGrp="1"/>
          </p:cNvSpPr>
          <p:nvPr>
            <p:ph type="title"/>
          </p:nvPr>
        </p:nvSpPr>
        <p:spPr>
          <a:xfrm>
            <a:off x="2592925" y="71718"/>
            <a:ext cx="8911687" cy="663388"/>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66E38E29-BA61-02BA-EB53-D11E76EABEF0}"/>
              </a:ext>
            </a:extLst>
          </p:cNvPr>
          <p:cNvSpPr>
            <a:spLocks noGrp="1"/>
          </p:cNvSpPr>
          <p:nvPr>
            <p:ph idx="1"/>
          </p:nvPr>
        </p:nvSpPr>
        <p:spPr>
          <a:xfrm>
            <a:off x="1595718" y="878540"/>
            <a:ext cx="10488706" cy="5907741"/>
          </a:xfrm>
        </p:spPr>
        <p:txBody>
          <a:bodyPr>
            <a:normAutofit/>
          </a:bodyPr>
          <a:lstStyle/>
          <a:p>
            <a:pPr marR="0" lvl="0" algn="just" defTabSz="457200" rtl="0" eaLnBrk="1" fontAlgn="auto" latinLnBrk="0" hangingPunct="1">
              <a:lnSpc>
                <a:spcPct val="100000"/>
              </a:lnSpc>
              <a:spcBef>
                <a:spcPts val="1000"/>
              </a:spcBef>
              <a:spcAft>
                <a:spcPts val="0"/>
              </a:spcAft>
              <a:buClr>
                <a:srgbClr val="4472C4"/>
              </a:buClr>
              <a:buSzTx/>
              <a:buFont typeface="Wingdings" panose="05000000000000000000" pitchFamily="2" charset="2"/>
              <a:buChar char="q"/>
              <a:tabLst/>
              <a:defRP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LSTM</a:t>
            </a: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1000"/>
              </a:spcBef>
              <a:spcAft>
                <a:spcPts val="0"/>
              </a:spcAft>
              <a:buClr>
                <a:srgbClr val="4472C4"/>
              </a:buClr>
              <a:buSzTx/>
              <a:buNone/>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F1BF9B-1579-E82E-9C7B-39754599D7BE}"/>
              </a:ext>
            </a:extLst>
          </p:cNvPr>
          <p:cNvGraphicFramePr>
            <a:graphicFrameLocks noGrp="1"/>
          </p:cNvGraphicFramePr>
          <p:nvPr>
            <p:extLst>
              <p:ext uri="{D42A27DB-BD31-4B8C-83A1-F6EECF244321}">
                <p14:modId xmlns:p14="http://schemas.microsoft.com/office/powerpoint/2010/main" val="3200132818"/>
              </p:ext>
            </p:extLst>
          </p:nvPr>
        </p:nvGraphicFramePr>
        <p:xfrm>
          <a:off x="3388660" y="1497107"/>
          <a:ext cx="6520521" cy="774031"/>
        </p:xfrm>
        <a:graphic>
          <a:graphicData uri="http://schemas.openxmlformats.org/drawingml/2006/table">
            <a:tbl>
              <a:tblPr firstRow="1" firstCol="1" bandRow="1"/>
              <a:tblGrid>
                <a:gridCol w="2173507">
                  <a:extLst>
                    <a:ext uri="{9D8B030D-6E8A-4147-A177-3AD203B41FA5}">
                      <a16:colId xmlns:a16="http://schemas.microsoft.com/office/drawing/2014/main" val="3232993662"/>
                    </a:ext>
                  </a:extLst>
                </a:gridCol>
                <a:gridCol w="2173507">
                  <a:extLst>
                    <a:ext uri="{9D8B030D-6E8A-4147-A177-3AD203B41FA5}">
                      <a16:colId xmlns:a16="http://schemas.microsoft.com/office/drawing/2014/main" val="2939596428"/>
                    </a:ext>
                  </a:extLst>
                </a:gridCol>
                <a:gridCol w="2173507">
                  <a:extLst>
                    <a:ext uri="{9D8B030D-6E8A-4147-A177-3AD203B41FA5}">
                      <a16:colId xmlns:a16="http://schemas.microsoft.com/office/drawing/2014/main" val="2234809447"/>
                    </a:ext>
                  </a:extLst>
                </a:gridCol>
              </a:tblGrid>
              <a:tr h="385481">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30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60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845744"/>
                  </a:ext>
                </a:extLst>
              </a:tr>
              <a:tr h="388550">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0.21243911821607453</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0.21332113255839377</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856527"/>
                  </a:ext>
                </a:extLst>
              </a:tr>
            </a:tbl>
          </a:graphicData>
        </a:graphic>
      </p:graphicFrame>
      <p:sp>
        <p:nvSpPr>
          <p:cNvPr id="6" name="TextBox 5">
            <a:extLst>
              <a:ext uri="{FF2B5EF4-FFF2-40B4-BE49-F238E27FC236}">
                <a16:creationId xmlns:a16="http://schemas.microsoft.com/office/drawing/2014/main" id="{CB5DDC62-32E8-8B61-745C-6740EC047686}"/>
              </a:ext>
            </a:extLst>
          </p:cNvPr>
          <p:cNvSpPr txBox="1"/>
          <p:nvPr/>
        </p:nvSpPr>
        <p:spPr>
          <a:xfrm>
            <a:off x="4948517" y="2386955"/>
            <a:ext cx="4213412"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models when epochs are 100</a:t>
            </a:r>
          </a:p>
        </p:txBody>
      </p:sp>
      <p:graphicFrame>
        <p:nvGraphicFramePr>
          <p:cNvPr id="7" name="Chart 6">
            <a:extLst>
              <a:ext uri="{FF2B5EF4-FFF2-40B4-BE49-F238E27FC236}">
                <a16:creationId xmlns:a16="http://schemas.microsoft.com/office/drawing/2014/main" id="{6BEEF1A4-F491-1621-C80B-CE97990952DA}"/>
              </a:ext>
            </a:extLst>
          </p:cNvPr>
          <p:cNvGraphicFramePr>
            <a:graphicFrameLocks/>
          </p:cNvGraphicFramePr>
          <p:nvPr>
            <p:extLst>
              <p:ext uri="{D42A27DB-BD31-4B8C-83A1-F6EECF244321}">
                <p14:modId xmlns:p14="http://schemas.microsoft.com/office/powerpoint/2010/main" val="903850963"/>
              </p:ext>
            </p:extLst>
          </p:nvPr>
        </p:nvGraphicFramePr>
        <p:xfrm>
          <a:off x="3505201" y="2886635"/>
          <a:ext cx="5728446" cy="325610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7516AC7-2A98-32BE-2249-0FA286001018}"/>
              </a:ext>
            </a:extLst>
          </p:cNvPr>
          <p:cNvSpPr txBox="1"/>
          <p:nvPr/>
        </p:nvSpPr>
        <p:spPr>
          <a:xfrm>
            <a:off x="4715435" y="6142745"/>
            <a:ext cx="357691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errors when epochs are 100</a:t>
            </a:r>
          </a:p>
        </p:txBody>
      </p:sp>
    </p:spTree>
    <p:extLst>
      <p:ext uri="{BB962C8B-B14F-4D97-AF65-F5344CB8AC3E}">
        <p14:creationId xmlns:p14="http://schemas.microsoft.com/office/powerpoint/2010/main" val="286442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EC66-0EF8-2D7A-B3D1-6EAC7116BEF5}"/>
              </a:ext>
            </a:extLst>
          </p:cNvPr>
          <p:cNvSpPr>
            <a:spLocks noGrp="1"/>
          </p:cNvSpPr>
          <p:nvPr>
            <p:ph type="title"/>
          </p:nvPr>
        </p:nvSpPr>
        <p:spPr>
          <a:xfrm>
            <a:off x="2483225" y="0"/>
            <a:ext cx="9021388" cy="645459"/>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724FEDBF-6777-F3E5-522B-2A789295F711}"/>
              </a:ext>
            </a:extLst>
          </p:cNvPr>
          <p:cNvSpPr>
            <a:spLocks noGrp="1"/>
          </p:cNvSpPr>
          <p:nvPr>
            <p:ph idx="1"/>
          </p:nvPr>
        </p:nvSpPr>
        <p:spPr>
          <a:xfrm>
            <a:off x="1595718" y="806824"/>
            <a:ext cx="10416987" cy="5925670"/>
          </a:xfrm>
        </p:spPr>
        <p:txBody>
          <a:bodyPr/>
          <a:lstStyle/>
          <a:p>
            <a:pPr marR="0" lvl="0" algn="just">
              <a:lnSpc>
                <a:spcPct val="107000"/>
              </a:lnSpc>
              <a:spcBef>
                <a:spcPts val="800"/>
              </a:spcBef>
              <a:buSzPts val="1800"/>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Vrinda" panose="020B0502040204020203" pitchFamily="34" charset="0"/>
              </a:rPr>
              <a:t>AQI Dataset:</a:t>
            </a:r>
            <a:r>
              <a:rPr lang="en-US" sz="2200" dirty="0">
                <a:effectLst/>
                <a:latin typeface="Times New Roman" panose="02020603050405020304" pitchFamily="18" charset="0"/>
                <a:ea typeface="Calibri" panose="020F0502020204030204" pitchFamily="34" charset="0"/>
                <a:cs typeface="Vrinda" panose="020B0502040204020203" pitchFamily="34" charset="0"/>
              </a:rPr>
              <a:t> </a:t>
            </a:r>
          </a:p>
          <a:p>
            <a:pPr lvl="1" algn="just">
              <a:lnSpc>
                <a:spcPct val="107000"/>
              </a:lnSpc>
              <a:spcBef>
                <a:spcPts val="800"/>
              </a:spcBef>
              <a:buSzPts val="1800"/>
              <a:buFont typeface="Wingdings" panose="05000000000000000000" pitchFamily="2" charset="2"/>
              <a:buChar char="q"/>
            </a:pPr>
            <a:r>
              <a:rPr lang="en-US" sz="2000" b="1" dirty="0">
                <a:latin typeface="Times New Roman" panose="02020603050405020304" pitchFamily="18" charset="0"/>
                <a:ea typeface="Calibri" panose="020F0502020204030204" pitchFamily="34" charset="0"/>
                <a:cs typeface="Vrinda" panose="020B0502040204020203" pitchFamily="34" charset="0"/>
              </a:rPr>
              <a:t>LR and MLR</a:t>
            </a:r>
            <a:endParaRPr lang="en-US" sz="2000" b="1" dirty="0">
              <a:effectLst/>
              <a:latin typeface="Times New Roman" panose="02020603050405020304" pitchFamily="18" charset="0"/>
              <a:ea typeface="Calibri" panose="020F0502020204030204" pitchFamily="34" charset="0"/>
              <a:cs typeface="Vrinda" panose="020B0502040204020203" pitchFamily="34" charset="0"/>
            </a:endParaRPr>
          </a:p>
          <a:p>
            <a:pPr lvl="1" algn="just">
              <a:lnSpc>
                <a:spcPct val="107000"/>
              </a:lnSpc>
              <a:spcBef>
                <a:spcPts val="0"/>
              </a:spcBef>
              <a:spcAft>
                <a:spcPts val="800"/>
              </a:spcAft>
              <a:buSzPts val="1800"/>
              <a:buFont typeface="Wingdings" panose="05000000000000000000" pitchFamily="2" charset="2"/>
              <a:buChar char="Ø"/>
            </a:pP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lgn="just">
              <a:lnSpc>
                <a:spcPct val="107000"/>
              </a:lnSpc>
              <a:spcBef>
                <a:spcPts val="0"/>
              </a:spcBef>
              <a:spcAft>
                <a:spcPts val="800"/>
              </a:spcAft>
              <a:buSzPts val="180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lgn="just">
              <a:lnSpc>
                <a:spcPct val="107000"/>
              </a:lnSpc>
              <a:spcBef>
                <a:spcPts val="0"/>
              </a:spcBef>
              <a:spcAft>
                <a:spcPts val="800"/>
              </a:spcAft>
              <a:buSzPts val="180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7000"/>
              </a:lnSpc>
              <a:spcBef>
                <a:spcPts val="0"/>
              </a:spcBef>
              <a:spcAft>
                <a:spcPts val="800"/>
              </a:spcAft>
              <a:buSzPts val="1800"/>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R="0" lvl="0" algn="just">
              <a:lnSpc>
                <a:spcPct val="107000"/>
              </a:lnSpc>
              <a:spcBef>
                <a:spcPts val="0"/>
              </a:spcBef>
              <a:spcAft>
                <a:spcPts val="800"/>
              </a:spcAft>
              <a:buSzPts val="18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EA163B79-9EA5-C3A1-7818-8957389952F6}"/>
              </a:ext>
            </a:extLst>
          </p:cNvPr>
          <p:cNvGraphicFramePr>
            <a:graphicFrameLocks noGrp="1"/>
          </p:cNvGraphicFramePr>
          <p:nvPr>
            <p:extLst>
              <p:ext uri="{D42A27DB-BD31-4B8C-83A1-F6EECF244321}">
                <p14:modId xmlns:p14="http://schemas.microsoft.com/office/powerpoint/2010/main" val="1635407338"/>
              </p:ext>
            </p:extLst>
          </p:nvPr>
        </p:nvGraphicFramePr>
        <p:xfrm>
          <a:off x="3872752" y="1684458"/>
          <a:ext cx="5827058" cy="734511"/>
        </p:xfrm>
        <a:graphic>
          <a:graphicData uri="http://schemas.openxmlformats.org/drawingml/2006/table">
            <a:tbl>
              <a:tblPr firstRow="1" firstCol="1" bandRow="1"/>
              <a:tblGrid>
                <a:gridCol w="1688554">
                  <a:extLst>
                    <a:ext uri="{9D8B030D-6E8A-4147-A177-3AD203B41FA5}">
                      <a16:colId xmlns:a16="http://schemas.microsoft.com/office/drawing/2014/main" val="3247828716"/>
                    </a:ext>
                  </a:extLst>
                </a:gridCol>
                <a:gridCol w="2069252">
                  <a:extLst>
                    <a:ext uri="{9D8B030D-6E8A-4147-A177-3AD203B41FA5}">
                      <a16:colId xmlns:a16="http://schemas.microsoft.com/office/drawing/2014/main" val="3813062718"/>
                    </a:ext>
                  </a:extLst>
                </a:gridCol>
                <a:gridCol w="2069252">
                  <a:extLst>
                    <a:ext uri="{9D8B030D-6E8A-4147-A177-3AD203B41FA5}">
                      <a16:colId xmlns:a16="http://schemas.microsoft.com/office/drawing/2014/main" val="1204971287"/>
                    </a:ext>
                  </a:extLst>
                </a:gridCol>
              </a:tblGrid>
              <a:tr h="304079">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LR errors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MLR errors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027645"/>
                  </a:ext>
                </a:extLst>
              </a:tr>
              <a:tr h="430432">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34.28428473704663</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11.864126631236314</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823817"/>
                  </a:ext>
                </a:extLst>
              </a:tr>
            </a:tbl>
          </a:graphicData>
        </a:graphic>
      </p:graphicFrame>
      <p:sp>
        <p:nvSpPr>
          <p:cNvPr id="13" name="TextBox 12">
            <a:extLst>
              <a:ext uri="{FF2B5EF4-FFF2-40B4-BE49-F238E27FC236}">
                <a16:creationId xmlns:a16="http://schemas.microsoft.com/office/drawing/2014/main" id="{795C6015-450F-447C-6EFD-F4425E8AA9E9}"/>
              </a:ext>
            </a:extLst>
          </p:cNvPr>
          <p:cNvSpPr txBox="1"/>
          <p:nvPr/>
        </p:nvSpPr>
        <p:spPr>
          <a:xfrm>
            <a:off x="4849906" y="2441834"/>
            <a:ext cx="40789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Comparison between LR and MLR error values</a:t>
            </a:r>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aphicFrame>
        <p:nvGraphicFramePr>
          <p:cNvPr id="5" name="Chart 4">
            <a:extLst>
              <a:ext uri="{FF2B5EF4-FFF2-40B4-BE49-F238E27FC236}">
                <a16:creationId xmlns:a16="http://schemas.microsoft.com/office/drawing/2014/main" id="{41AC15DE-7402-5B03-F07E-0AB09969A243}"/>
              </a:ext>
            </a:extLst>
          </p:cNvPr>
          <p:cNvGraphicFramePr>
            <a:graphicFrameLocks/>
          </p:cNvGraphicFramePr>
          <p:nvPr>
            <p:extLst>
              <p:ext uri="{D42A27DB-BD31-4B8C-83A1-F6EECF244321}">
                <p14:modId xmlns:p14="http://schemas.microsoft.com/office/powerpoint/2010/main" val="1228140265"/>
              </p:ext>
            </p:extLst>
          </p:nvPr>
        </p:nvGraphicFramePr>
        <p:xfrm>
          <a:off x="3702425" y="2880199"/>
          <a:ext cx="5710516" cy="282135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1370FC1-A97E-D063-2CC5-59B8B023B3AF}"/>
              </a:ext>
            </a:extLst>
          </p:cNvPr>
          <p:cNvSpPr txBox="1"/>
          <p:nvPr/>
        </p:nvSpPr>
        <p:spPr>
          <a:xfrm>
            <a:off x="4849906" y="5859342"/>
            <a:ext cx="3505200"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error between LR and MLR</a:t>
            </a:r>
          </a:p>
        </p:txBody>
      </p:sp>
    </p:spTree>
    <p:extLst>
      <p:ext uri="{BB962C8B-B14F-4D97-AF65-F5344CB8AC3E}">
        <p14:creationId xmlns:p14="http://schemas.microsoft.com/office/powerpoint/2010/main" val="252697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5891-3931-2FCB-4F0F-3FEF8C1D510E}"/>
              </a:ext>
            </a:extLst>
          </p:cNvPr>
          <p:cNvSpPr>
            <a:spLocks noGrp="1"/>
          </p:cNvSpPr>
          <p:nvPr>
            <p:ph type="title"/>
          </p:nvPr>
        </p:nvSpPr>
        <p:spPr>
          <a:xfrm>
            <a:off x="2592925" y="125506"/>
            <a:ext cx="8911687" cy="663388"/>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C2CC34F5-031E-54F1-3D96-EF412802B9F9}"/>
              </a:ext>
            </a:extLst>
          </p:cNvPr>
          <p:cNvSpPr>
            <a:spLocks noGrp="1"/>
          </p:cNvSpPr>
          <p:nvPr>
            <p:ph idx="1"/>
          </p:nvPr>
        </p:nvSpPr>
        <p:spPr>
          <a:xfrm>
            <a:off x="1712258" y="912659"/>
            <a:ext cx="10354235" cy="5819835"/>
          </a:xfrm>
        </p:spPr>
        <p:txBody>
          <a:bodyPr/>
          <a:lstStyle/>
          <a:p>
            <a:pPr algn="just">
              <a:buClr>
                <a:srgbClr val="4472C4"/>
              </a:buClr>
              <a:buFont typeface="Wingdings" panose="05000000000000000000" pitchFamily="2" charset="2"/>
              <a:buChar char="q"/>
              <a:defRP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Decision Tree</a:t>
            </a:r>
          </a:p>
          <a:p>
            <a:pPr algn="just">
              <a:buClr>
                <a:srgbClr val="4472C4"/>
              </a:buClr>
              <a:buFont typeface="Arial" panose="020B0604020202020204" pitchFamily="34" charset="0"/>
              <a:buChar char="•"/>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algn="just">
              <a:buClr>
                <a:srgbClr val="4472C4"/>
              </a:buClr>
              <a:buFont typeface="Arial" panose="020B0604020202020204" pitchFamily="34" charset="0"/>
              <a:buChar char="•"/>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B20D1FB-B172-7B66-D27C-1EB4EB4C60E2}"/>
              </a:ext>
            </a:extLst>
          </p:cNvPr>
          <p:cNvGraphicFramePr>
            <a:graphicFrameLocks noGrp="1"/>
          </p:cNvGraphicFramePr>
          <p:nvPr>
            <p:extLst>
              <p:ext uri="{D42A27DB-BD31-4B8C-83A1-F6EECF244321}">
                <p14:modId xmlns:p14="http://schemas.microsoft.com/office/powerpoint/2010/main" val="2945831769"/>
              </p:ext>
            </p:extLst>
          </p:nvPr>
        </p:nvGraphicFramePr>
        <p:xfrm>
          <a:off x="2725270" y="1670382"/>
          <a:ext cx="7915836" cy="818141"/>
        </p:xfrm>
        <a:graphic>
          <a:graphicData uri="http://schemas.openxmlformats.org/drawingml/2006/table">
            <a:tbl>
              <a:tblPr firstRow="1" firstCol="1" bandRow="1"/>
              <a:tblGrid>
                <a:gridCol w="1978959">
                  <a:extLst>
                    <a:ext uri="{9D8B030D-6E8A-4147-A177-3AD203B41FA5}">
                      <a16:colId xmlns:a16="http://schemas.microsoft.com/office/drawing/2014/main" val="1584431688"/>
                    </a:ext>
                  </a:extLst>
                </a:gridCol>
                <a:gridCol w="1978959">
                  <a:extLst>
                    <a:ext uri="{9D8B030D-6E8A-4147-A177-3AD203B41FA5}">
                      <a16:colId xmlns:a16="http://schemas.microsoft.com/office/drawing/2014/main" val="1950897430"/>
                    </a:ext>
                  </a:extLst>
                </a:gridCol>
                <a:gridCol w="1978959">
                  <a:extLst>
                    <a:ext uri="{9D8B030D-6E8A-4147-A177-3AD203B41FA5}">
                      <a16:colId xmlns:a16="http://schemas.microsoft.com/office/drawing/2014/main" val="3778839243"/>
                    </a:ext>
                  </a:extLst>
                </a:gridCol>
                <a:gridCol w="1978959">
                  <a:extLst>
                    <a:ext uri="{9D8B030D-6E8A-4147-A177-3AD203B41FA5}">
                      <a16:colId xmlns:a16="http://schemas.microsoft.com/office/drawing/2014/main" val="1393279480"/>
                    </a:ext>
                  </a:extLst>
                </a:gridCol>
              </a:tblGrid>
              <a:tr h="355960">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Depth 15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511866"/>
                  </a:ext>
                </a:extLst>
              </a:tr>
              <a:tr h="462181">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16.82173435620712</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8.01774153077837</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8.013653469038966</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677061"/>
                  </a:ext>
                </a:extLst>
              </a:tr>
            </a:tbl>
          </a:graphicData>
        </a:graphic>
      </p:graphicFrame>
      <p:sp>
        <p:nvSpPr>
          <p:cNvPr id="8" name="TextBox 7">
            <a:extLst>
              <a:ext uri="{FF2B5EF4-FFF2-40B4-BE49-F238E27FC236}">
                <a16:creationId xmlns:a16="http://schemas.microsoft.com/office/drawing/2014/main" id="{E8B0354F-653D-F75E-6B99-B8E77A3999D3}"/>
              </a:ext>
            </a:extLst>
          </p:cNvPr>
          <p:cNvSpPr txBox="1"/>
          <p:nvPr/>
        </p:nvSpPr>
        <p:spPr>
          <a:xfrm>
            <a:off x="4437529" y="2457535"/>
            <a:ext cx="5701553"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Decision tree errors</a:t>
            </a:r>
          </a:p>
        </p:txBody>
      </p:sp>
      <p:pic>
        <p:nvPicPr>
          <p:cNvPr id="7" name="Picture 6">
            <a:extLst>
              <a:ext uri="{FF2B5EF4-FFF2-40B4-BE49-F238E27FC236}">
                <a16:creationId xmlns:a16="http://schemas.microsoft.com/office/drawing/2014/main" id="{158B4CE8-D565-2D34-72E1-B9A8D09CC8FA}"/>
              </a:ext>
            </a:extLst>
          </p:cNvPr>
          <p:cNvPicPr>
            <a:picLocks noChangeAspect="1"/>
          </p:cNvPicPr>
          <p:nvPr/>
        </p:nvPicPr>
        <p:blipFill>
          <a:blip r:embed="rId2"/>
          <a:stretch>
            <a:fillRect/>
          </a:stretch>
        </p:blipFill>
        <p:spPr>
          <a:xfrm>
            <a:off x="3886156" y="2858299"/>
            <a:ext cx="5292486" cy="2851279"/>
          </a:xfrm>
          <a:prstGeom prst="rect">
            <a:avLst/>
          </a:prstGeom>
        </p:spPr>
      </p:pic>
      <p:sp>
        <p:nvSpPr>
          <p:cNvPr id="9" name="TextBox 8">
            <a:extLst>
              <a:ext uri="{FF2B5EF4-FFF2-40B4-BE49-F238E27FC236}">
                <a16:creationId xmlns:a16="http://schemas.microsoft.com/office/drawing/2014/main" id="{4F887689-9810-4F12-A553-5013F0120AB2}"/>
              </a:ext>
            </a:extLst>
          </p:cNvPr>
          <p:cNvSpPr txBox="1"/>
          <p:nvPr/>
        </p:nvSpPr>
        <p:spPr>
          <a:xfrm>
            <a:off x="4786543" y="5710485"/>
            <a:ext cx="3890683"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 Comparison of decision tree</a:t>
            </a:r>
          </a:p>
        </p:txBody>
      </p:sp>
    </p:spTree>
    <p:extLst>
      <p:ext uri="{BB962C8B-B14F-4D97-AF65-F5344CB8AC3E}">
        <p14:creationId xmlns:p14="http://schemas.microsoft.com/office/powerpoint/2010/main" val="227526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A12F-8E4A-2CD9-6135-E1036736AF57}"/>
              </a:ext>
            </a:extLst>
          </p:cNvPr>
          <p:cNvSpPr>
            <a:spLocks noGrp="1"/>
          </p:cNvSpPr>
          <p:nvPr>
            <p:ph type="title"/>
          </p:nvPr>
        </p:nvSpPr>
        <p:spPr>
          <a:xfrm>
            <a:off x="2592925" y="98612"/>
            <a:ext cx="8911687" cy="770964"/>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endParaRPr lang="en-US" dirty="0"/>
          </a:p>
        </p:txBody>
      </p:sp>
      <p:sp>
        <p:nvSpPr>
          <p:cNvPr id="3" name="Content Placeholder 2">
            <a:extLst>
              <a:ext uri="{FF2B5EF4-FFF2-40B4-BE49-F238E27FC236}">
                <a16:creationId xmlns:a16="http://schemas.microsoft.com/office/drawing/2014/main" id="{51198666-CB81-B68D-83B3-CAD77D0AAB20}"/>
              </a:ext>
            </a:extLst>
          </p:cNvPr>
          <p:cNvSpPr>
            <a:spLocks noGrp="1"/>
          </p:cNvSpPr>
          <p:nvPr>
            <p:ph idx="1"/>
          </p:nvPr>
        </p:nvSpPr>
        <p:spPr>
          <a:xfrm>
            <a:off x="1828799" y="950259"/>
            <a:ext cx="10201835" cy="5710517"/>
          </a:xfrm>
        </p:spPr>
        <p:txBody>
          <a:bodyPr/>
          <a:lstStyle/>
          <a:p>
            <a:pPr marR="0" lvl="0" algn="just" defTabSz="457200" rtl="0" eaLnBrk="1" fontAlgn="auto" latinLnBrk="0" hangingPunct="1">
              <a:lnSpc>
                <a:spcPct val="100000"/>
              </a:lnSpc>
              <a:spcBef>
                <a:spcPts val="1000"/>
              </a:spcBef>
              <a:spcAft>
                <a:spcPts val="0"/>
              </a:spcAft>
              <a:buClr>
                <a:srgbClr val="4472C4"/>
              </a:buClr>
              <a:buSzTx/>
              <a:buFont typeface="Wingdings" panose="05000000000000000000" pitchFamily="2" charset="2"/>
              <a:buChar char="q"/>
              <a:tabLst/>
              <a:defRP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LSTM</a:t>
            </a: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4472C4"/>
              </a:buClr>
              <a:buSzTx/>
              <a:buFont typeface="Arial" panose="020B0604020202020204" pitchFamily="34" charset="0"/>
              <a:buChar char="•"/>
              <a:tabLst/>
              <a:defRP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Increasing the batch size, the error values are also increased and difference between the errors are very huge. </a:t>
            </a:r>
          </a:p>
        </p:txBody>
      </p:sp>
      <p:graphicFrame>
        <p:nvGraphicFramePr>
          <p:cNvPr id="4" name="Table 3">
            <a:extLst>
              <a:ext uri="{FF2B5EF4-FFF2-40B4-BE49-F238E27FC236}">
                <a16:creationId xmlns:a16="http://schemas.microsoft.com/office/drawing/2014/main" id="{370465FB-3618-AA26-0B2F-87A64A7BCA9C}"/>
              </a:ext>
            </a:extLst>
          </p:cNvPr>
          <p:cNvGraphicFramePr>
            <a:graphicFrameLocks noGrp="1"/>
          </p:cNvGraphicFramePr>
          <p:nvPr>
            <p:extLst>
              <p:ext uri="{D42A27DB-BD31-4B8C-83A1-F6EECF244321}">
                <p14:modId xmlns:p14="http://schemas.microsoft.com/office/powerpoint/2010/main" val="3266841172"/>
              </p:ext>
            </p:extLst>
          </p:nvPr>
        </p:nvGraphicFramePr>
        <p:xfrm>
          <a:off x="4184650" y="1945340"/>
          <a:ext cx="5724525" cy="851648"/>
        </p:xfrm>
        <a:graphic>
          <a:graphicData uri="http://schemas.openxmlformats.org/drawingml/2006/table">
            <a:tbl>
              <a:tblPr firstRow="1" firstCol="1" bandRow="1"/>
              <a:tblGrid>
                <a:gridCol w="1908175">
                  <a:extLst>
                    <a:ext uri="{9D8B030D-6E8A-4147-A177-3AD203B41FA5}">
                      <a16:colId xmlns:a16="http://schemas.microsoft.com/office/drawing/2014/main" val="2422168859"/>
                    </a:ext>
                  </a:extLst>
                </a:gridCol>
                <a:gridCol w="1908175">
                  <a:extLst>
                    <a:ext uri="{9D8B030D-6E8A-4147-A177-3AD203B41FA5}">
                      <a16:colId xmlns:a16="http://schemas.microsoft.com/office/drawing/2014/main" val="399492618"/>
                    </a:ext>
                  </a:extLst>
                </a:gridCol>
                <a:gridCol w="1908175">
                  <a:extLst>
                    <a:ext uri="{9D8B030D-6E8A-4147-A177-3AD203B41FA5}">
                      <a16:colId xmlns:a16="http://schemas.microsoft.com/office/drawing/2014/main" val="2309532986"/>
                    </a:ext>
                  </a:extLst>
                </a:gridCol>
              </a:tblGrid>
              <a:tr h="425824">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30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Batch Size = 60</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0294"/>
                  </a:ext>
                </a:extLst>
              </a:tr>
              <a:tr h="425824">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8.518217883753636</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58410.94132890068</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190811"/>
                  </a:ext>
                </a:extLst>
              </a:tr>
            </a:tbl>
          </a:graphicData>
        </a:graphic>
      </p:graphicFrame>
      <p:sp>
        <p:nvSpPr>
          <p:cNvPr id="5" name="TextBox 4">
            <a:extLst>
              <a:ext uri="{FF2B5EF4-FFF2-40B4-BE49-F238E27FC236}">
                <a16:creationId xmlns:a16="http://schemas.microsoft.com/office/drawing/2014/main" id="{94357992-BEE3-2D4B-D8D2-F6F161CE731A}"/>
              </a:ext>
            </a:extLst>
          </p:cNvPr>
          <p:cNvSpPr txBox="1"/>
          <p:nvPr/>
        </p:nvSpPr>
        <p:spPr>
          <a:xfrm>
            <a:off x="5531224" y="2877671"/>
            <a:ext cx="3666564"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LSTM models when epochs are 50</a:t>
            </a:r>
          </a:p>
        </p:txBody>
      </p:sp>
    </p:spTree>
    <p:extLst>
      <p:ext uri="{BB962C8B-B14F-4D97-AF65-F5344CB8AC3E}">
        <p14:creationId xmlns:p14="http://schemas.microsoft.com/office/powerpoint/2010/main" val="302393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64D-4BB9-B1C3-7E41-67A9A4DE2B56}"/>
              </a:ext>
            </a:extLst>
          </p:cNvPr>
          <p:cNvSpPr>
            <a:spLocks noGrp="1"/>
          </p:cNvSpPr>
          <p:nvPr>
            <p:ph type="title"/>
          </p:nvPr>
        </p:nvSpPr>
        <p:spPr>
          <a:xfrm>
            <a:off x="2592927" y="0"/>
            <a:ext cx="8911687" cy="606287"/>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B74788E-9216-B772-D07E-725E2B75662D}"/>
              </a:ext>
            </a:extLst>
          </p:cNvPr>
          <p:cNvSpPr>
            <a:spLocks noGrp="1"/>
          </p:cNvSpPr>
          <p:nvPr>
            <p:ph idx="1"/>
          </p:nvPr>
        </p:nvSpPr>
        <p:spPr>
          <a:xfrm>
            <a:off x="1614791" y="526774"/>
            <a:ext cx="10447507" cy="6331226"/>
          </a:xfrm>
        </p:spPr>
        <p:txBody>
          <a:bodyPr/>
          <a:lstStyle/>
          <a:p>
            <a:pPr algn="just">
              <a:buFont typeface="Wingdings" panose="05000000000000000000" pitchFamily="2" charset="2"/>
              <a:buChar char="Ø"/>
            </a:pPr>
            <a:r>
              <a:rPr lang="en-US" sz="2400" b="1" u="sng" dirty="0">
                <a:solidFill>
                  <a:schemeClr val="tx1"/>
                </a:solidFill>
                <a:latin typeface="Times New Roman" panose="02020603050405020304" pitchFamily="18" charset="0"/>
                <a:cs typeface="Times New Roman" panose="02020603050405020304" pitchFamily="18" charset="0"/>
              </a:rPr>
              <a:t>Time Series Analysis</a:t>
            </a:r>
          </a:p>
          <a:p>
            <a:pPr lvl="1" indent="-34290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Essential for understanding and forecasting complex phenomena over time.</a:t>
            </a:r>
          </a:p>
          <a:p>
            <a:pPr lvl="1" indent="-34290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Advances driven by data proliferation and challenges like nonlinearity and high-dimensionality.</a:t>
            </a:r>
          </a:p>
          <a:p>
            <a:pPr lvl="1" indent="-34290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Recurrent Neural Networks (RNNs) and deep learning improve performance.</a:t>
            </a:r>
          </a:p>
          <a:p>
            <a:pPr lvl="1" indent="-34290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Classical statistical methods like autoregressive integrated moving average (ARIMA) and exponential smoothing (ETS) remain effective benchmarks.</a:t>
            </a:r>
          </a:p>
          <a:p>
            <a:pPr lvl="1" indent="-342900" algn="jus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Application</a:t>
            </a:r>
          </a:p>
          <a:p>
            <a:pPr lvl="2"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Finance</a:t>
            </a:r>
          </a:p>
          <a:p>
            <a:pPr lvl="2"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Healthcare</a:t>
            </a:r>
          </a:p>
          <a:p>
            <a:pPr lvl="2"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Traffic</a:t>
            </a:r>
          </a:p>
          <a:p>
            <a:pPr lvl="2"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Retail</a:t>
            </a:r>
          </a:p>
          <a:p>
            <a:pPr marL="685800" lvl="1" algn="just">
              <a:buFont typeface="Arial" panose="020B0604020202020204" pitchFamily="34" charset="0"/>
              <a:buChar cha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85800" lvl="1"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340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13D1-DF71-47B0-087B-D00B803DAEE4}"/>
              </a:ext>
            </a:extLst>
          </p:cNvPr>
          <p:cNvSpPr>
            <a:spLocks noGrp="1"/>
          </p:cNvSpPr>
          <p:nvPr>
            <p:ph type="title"/>
          </p:nvPr>
        </p:nvSpPr>
        <p:spPr>
          <a:xfrm>
            <a:off x="2079813" y="170329"/>
            <a:ext cx="9424800" cy="690283"/>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A1270C9-2261-8835-4384-5DED1F23EFC7}"/>
              </a:ext>
            </a:extLst>
          </p:cNvPr>
          <p:cNvSpPr>
            <a:spLocks noGrp="1"/>
          </p:cNvSpPr>
          <p:nvPr>
            <p:ph idx="1"/>
          </p:nvPr>
        </p:nvSpPr>
        <p:spPr>
          <a:xfrm>
            <a:off x="2178424" y="1111624"/>
            <a:ext cx="9619129" cy="4428564"/>
          </a:xfrm>
        </p:spPr>
        <p:txBody>
          <a:bodyPr>
            <a:normAutofit/>
          </a:bodyPr>
          <a:lstStyle/>
          <a:p>
            <a:pPr algn="just">
              <a:buFont typeface="Wingdings" panose="05000000000000000000" pitchFamily="2" charset="2"/>
              <a:buChar char="q"/>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Conducted comprehensive time series analysis on weather data and AQI to understand their relationship and develop predictive models.</a:t>
            </a:r>
          </a:p>
          <a:p>
            <a:pPr algn="just">
              <a:buFont typeface="Wingdings" panose="05000000000000000000" pitchFamily="2" charset="2"/>
              <a:buChar char="q"/>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Significant correlations observed between weather variables and AQI, highlighting the influence of weather conditions on air quality.</a:t>
            </a:r>
          </a:p>
          <a:p>
            <a:pPr algn="just">
              <a:buFont typeface="Wingdings" panose="05000000000000000000" pitchFamily="2" charset="2"/>
              <a:buChar char="q"/>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Findings contribute to air quality management and public health initiatives by enabling proactive measures to mitigate air pollution.</a:t>
            </a:r>
          </a:p>
        </p:txBody>
      </p:sp>
    </p:spTree>
    <p:extLst>
      <p:ext uri="{BB962C8B-B14F-4D97-AF65-F5344CB8AC3E}">
        <p14:creationId xmlns:p14="http://schemas.microsoft.com/office/powerpoint/2010/main" val="270267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67AB-078B-C7D8-C131-D19F5D3DAE1E}"/>
              </a:ext>
            </a:extLst>
          </p:cNvPr>
          <p:cNvSpPr>
            <a:spLocks noGrp="1"/>
          </p:cNvSpPr>
          <p:nvPr>
            <p:ph type="title"/>
          </p:nvPr>
        </p:nvSpPr>
        <p:spPr>
          <a:xfrm>
            <a:off x="1658471" y="0"/>
            <a:ext cx="9846141" cy="744071"/>
          </a:xfrm>
        </p:spPr>
        <p:txBody>
          <a:bodyPr>
            <a:noAutofit/>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Limitations and Future Work</a:t>
            </a:r>
          </a:p>
        </p:txBody>
      </p:sp>
      <p:sp>
        <p:nvSpPr>
          <p:cNvPr id="3" name="Content Placeholder 2">
            <a:extLst>
              <a:ext uri="{FF2B5EF4-FFF2-40B4-BE49-F238E27FC236}">
                <a16:creationId xmlns:a16="http://schemas.microsoft.com/office/drawing/2014/main" id="{1D231E94-D33A-6765-E5F0-85E23FB9DAA2}"/>
              </a:ext>
            </a:extLst>
          </p:cNvPr>
          <p:cNvSpPr>
            <a:spLocks noGrp="1"/>
          </p:cNvSpPr>
          <p:nvPr>
            <p:ph idx="1"/>
          </p:nvPr>
        </p:nvSpPr>
        <p:spPr>
          <a:xfrm>
            <a:off x="1945341" y="914400"/>
            <a:ext cx="9493624" cy="5459506"/>
          </a:xfrm>
        </p:spPr>
        <p:txBody>
          <a:bodyPr>
            <a:normAutofit/>
          </a:bodyPr>
          <a:lstStyle/>
          <a:p>
            <a:pPr algn="just">
              <a:buFont typeface="Wingdings" panose="05000000000000000000" pitchFamily="2" charset="2"/>
              <a:buChar char="Ø"/>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Limitations</a:t>
            </a:r>
          </a:p>
          <a:p>
            <a:pPr lvl="1"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Models may have limitations in capturing complex relationships and nonlinear patterns.</a:t>
            </a:r>
          </a:p>
          <a:p>
            <a:pPr lvl="1"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LSTM models may require higher time and hardware resources, potentially affecting processing speed.</a:t>
            </a:r>
          </a:p>
          <a:p>
            <a:pPr algn="just">
              <a:buFont typeface="Wingdings" panose="05000000000000000000" pitchFamily="2" charset="2"/>
              <a:buChar char="Ø"/>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Future Work</a:t>
            </a:r>
          </a:p>
          <a:p>
            <a:pPr lvl="1"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Incorporate additional variables such as traffic data and geographical features to improve prediction accuracy.</a:t>
            </a:r>
          </a:p>
          <a:p>
            <a:pPr lvl="1"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Analyze long-term trends in weather and AQI data to assess the impact of climate change on air quality.</a:t>
            </a:r>
          </a:p>
        </p:txBody>
      </p:sp>
    </p:spTree>
    <p:extLst>
      <p:ext uri="{BB962C8B-B14F-4D97-AF65-F5344CB8AC3E}">
        <p14:creationId xmlns:p14="http://schemas.microsoft.com/office/powerpoint/2010/main" val="349565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F909-0D8C-7D06-FFEF-D02E44AC2776}"/>
              </a:ext>
            </a:extLst>
          </p:cNvPr>
          <p:cNvSpPr>
            <a:spLocks noGrp="1"/>
          </p:cNvSpPr>
          <p:nvPr>
            <p:ph type="title"/>
          </p:nvPr>
        </p:nvSpPr>
        <p:spPr>
          <a:xfrm>
            <a:off x="1757083" y="89647"/>
            <a:ext cx="9747530" cy="564777"/>
          </a:xfrm>
        </p:spPr>
        <p:txBody>
          <a:bodyPr>
            <a:normAutofit fontScale="90000"/>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A3A8A48-5979-8740-8BF5-97AC3260CE94}"/>
              </a:ext>
            </a:extLst>
          </p:cNvPr>
          <p:cNvSpPr>
            <a:spLocks noGrp="1"/>
          </p:cNvSpPr>
          <p:nvPr>
            <p:ph idx="1"/>
          </p:nvPr>
        </p:nvSpPr>
        <p:spPr>
          <a:xfrm>
            <a:off x="1685365" y="788894"/>
            <a:ext cx="10201835" cy="5898778"/>
          </a:xfrm>
        </p:spPr>
        <p:txBody>
          <a:bodyPr/>
          <a:lstStyle/>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Z. C. Lipton, D. C. Kale, C. Elkan and R. Wetzell, Learning to diagnose with LSTM recurrent neural networks., p. 18, 2015. </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Z. Che, S. Purushotham, K. Cho, D. Sontag and Y. Liu, Recurrent Neural Networks for Multivariate Time Series with Missing Values, vol. 8, no. 1, p. 6085, 2018. </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 J. Hyndman and G. Athanasopoulos, Forecasting: Principles and Practice, 2nd ed., Australia, 2018. </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J. Shao, Y. Liu, H. Wu and J. Zhang, "Air quality index prediction based on a convolutional neural network with residual connections (ResNet-AQI)," Atmospheric Environment, vol. 214, p. 116834, 2019.</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Z. Chen, H. Li and H. Du, "A hybrid model for the prediction of air quality index," PLoS ONE, vol. 12, no. 6, 2017. </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 N. Maltare and S. Vahora, "Air Quality Index prediction using machine learning for Ahmedabad city," Digital Chemical Engineering, vol. 7, p. 100093, 2023. </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L. D. Monache, F. Eckel, D. L. Rife, B. Nagarajan and K. Searight, "Probabilistic Weather Prediction with an Analog Ensemble," Monthly Weather Review, vol. 141, no. 10, p. 3498–3516, 2013</a:t>
            </a:r>
          </a:p>
          <a:p>
            <a:pPr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L. Balogun and A. Tella, "Modelling and investigating the impacts of climatic variables on ozone concentration in Malaysia using correlation analysis with random forest, decision tree regression, linear regression, and support vector regression," Chemosphere, vol. 299, no. 134250, 2022. </a:t>
            </a:r>
          </a:p>
          <a:p>
            <a:pPr algn="just">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348230-043F-CCC6-2C26-33F34CE92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513162"/>
            <a:ext cx="6800063" cy="3831676"/>
          </a:xfrm>
          <a:prstGeom prst="rect">
            <a:avLst/>
          </a:prstGeom>
        </p:spPr>
      </p:pic>
    </p:spTree>
    <p:extLst>
      <p:ext uri="{BB962C8B-B14F-4D97-AF65-F5344CB8AC3E}">
        <p14:creationId xmlns:p14="http://schemas.microsoft.com/office/powerpoint/2010/main" val="19007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9FC5-750D-3E82-8429-6444CAEA2A43}"/>
              </a:ext>
            </a:extLst>
          </p:cNvPr>
          <p:cNvSpPr>
            <a:spLocks noGrp="1"/>
          </p:cNvSpPr>
          <p:nvPr>
            <p:ph type="title"/>
          </p:nvPr>
        </p:nvSpPr>
        <p:spPr>
          <a:xfrm>
            <a:off x="2133601" y="0"/>
            <a:ext cx="9371012" cy="596348"/>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Air Quality Prediction and Weather Prediction</a:t>
            </a:r>
          </a:p>
        </p:txBody>
      </p:sp>
      <p:sp>
        <p:nvSpPr>
          <p:cNvPr id="3" name="Content Placeholder 2">
            <a:extLst>
              <a:ext uri="{FF2B5EF4-FFF2-40B4-BE49-F238E27FC236}">
                <a16:creationId xmlns:a16="http://schemas.microsoft.com/office/drawing/2014/main" id="{9434ECA8-F98B-541E-FA9B-1DAFB9EDFE8C}"/>
              </a:ext>
            </a:extLst>
          </p:cNvPr>
          <p:cNvSpPr>
            <a:spLocks noGrp="1"/>
          </p:cNvSpPr>
          <p:nvPr>
            <p:ph idx="1"/>
          </p:nvPr>
        </p:nvSpPr>
        <p:spPr>
          <a:xfrm>
            <a:off x="1757082" y="690282"/>
            <a:ext cx="10318961" cy="6167718"/>
          </a:xfrm>
        </p:spPr>
        <p:txBody>
          <a:bodyPr>
            <a:normAutofit/>
          </a:bodyPr>
          <a:lstStyle/>
          <a:p>
            <a:pPr algn="just">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Air Quality Prediction</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Importance of predicting air quality index (AQI) for public health and decision making.</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Advances in machine learning enable accurate AQI predictions.</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Challenges include pollution patterns, environmental factors, and data availability.</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Methods like deep learning show promising results.</a:t>
            </a:r>
          </a:p>
          <a:p>
            <a:pPr marL="400050" algn="just">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Weather Prediction</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Critical for decision making in various sectors like agriculture, transportation, energy and more.</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Traditional methods based on numerical weather models.</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Machine learning techniques enhance prediction accuracy.</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Deep learning models, such as convolutional neural networks (CNN) and RNN, are </a:t>
            </a:r>
            <a:r>
              <a:rPr lang="en-US" sz="2000" dirty="0">
                <a:latin typeface="Times New Roman" panose="02020603050405020304" pitchFamily="18" charset="0"/>
                <a:cs typeface="Times New Roman" panose="02020603050405020304" pitchFamily="18" charset="0"/>
              </a:rPr>
              <a:t>effective for weather prediction.</a:t>
            </a:r>
          </a:p>
        </p:txBody>
      </p:sp>
    </p:spTree>
    <p:extLst>
      <p:ext uri="{BB962C8B-B14F-4D97-AF65-F5344CB8AC3E}">
        <p14:creationId xmlns:p14="http://schemas.microsoft.com/office/powerpoint/2010/main" val="147042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6B41-AC31-F04F-AF2A-D6631C342288}"/>
              </a:ext>
            </a:extLst>
          </p:cNvPr>
          <p:cNvSpPr>
            <a:spLocks noGrp="1"/>
          </p:cNvSpPr>
          <p:nvPr>
            <p:ph type="title"/>
          </p:nvPr>
        </p:nvSpPr>
        <p:spPr>
          <a:xfrm>
            <a:off x="1595336" y="0"/>
            <a:ext cx="10508679" cy="803772"/>
          </a:xfrm>
        </p:spPr>
        <p:txBody>
          <a:bodyPr>
            <a:noAutofit/>
          </a:bodyPr>
          <a:lstStyle/>
          <a:p>
            <a:pPr algn="ct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Working Methodologies</a:t>
            </a:r>
          </a:p>
        </p:txBody>
      </p:sp>
      <p:pic>
        <p:nvPicPr>
          <p:cNvPr id="26" name="Content Placeholder 25">
            <a:extLst>
              <a:ext uri="{FF2B5EF4-FFF2-40B4-BE49-F238E27FC236}">
                <a16:creationId xmlns:a16="http://schemas.microsoft.com/office/drawing/2014/main" id="{AF2E6A49-FB77-9DF9-C4C9-FAA6AA0F17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39538" y="1987826"/>
            <a:ext cx="3864477" cy="2986619"/>
          </a:xfrm>
        </p:spPr>
      </p:pic>
      <mc:AlternateContent xmlns:mc="http://schemas.openxmlformats.org/markup-compatibility/2006" xmlns:a14="http://schemas.microsoft.com/office/drawing/2010/main">
        <mc:Choice Requires="a14">
          <p:sp>
            <p:nvSpPr>
              <p:cNvPr id="22" name="Text Placeholder 21">
                <a:extLst>
                  <a:ext uri="{FF2B5EF4-FFF2-40B4-BE49-F238E27FC236}">
                    <a16:creationId xmlns:a16="http://schemas.microsoft.com/office/drawing/2014/main" id="{F51613B6-AB66-0006-8B17-BE9FC8CFF5FF}"/>
                  </a:ext>
                </a:extLst>
              </p:cNvPr>
              <p:cNvSpPr>
                <a:spLocks noGrp="1"/>
              </p:cNvSpPr>
              <p:nvPr>
                <p:ph type="body" sz="half" idx="2"/>
              </p:nvPr>
            </p:nvSpPr>
            <p:spPr>
              <a:xfrm>
                <a:off x="1595336" y="875489"/>
                <a:ext cx="6644201" cy="5724094"/>
              </a:xfrm>
            </p:spPr>
            <p:txBody>
              <a:bodyPr>
                <a:normAutofit/>
              </a:bodyPr>
              <a:lstStyle/>
              <a:p>
                <a:pPr marL="285750" indent="-285750">
                  <a:buFont typeface="Wingdings" panose="05000000000000000000" pitchFamily="2" charset="2"/>
                  <a:buChar char="Ø"/>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Machine Learning Based Regression Algorithms</a:t>
                </a:r>
              </a:p>
              <a:p>
                <a:pPr lvl="1" algn="just">
                  <a:spcBef>
                    <a:spcPts val="600"/>
                  </a:spcBef>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Regression analysis: relationship between a dependent variable and independent variables. </a:t>
                </a:r>
              </a:p>
              <a:p>
                <a:pPr lvl="1" algn="just">
                  <a:spcBef>
                    <a:spcPts val="600"/>
                  </a:spcBef>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Linear Regression (LR): </a:t>
                </a:r>
              </a:p>
              <a:p>
                <a:pPr marL="742950" lvl="1" indent="-285750" algn="just">
                  <a:spcBef>
                    <a:spcPts val="6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general equation of LR is: </a:t>
                </a:r>
                <a14:m>
                  <m:oMath xmlns:m="http://schemas.openxmlformats.org/officeDocument/2006/math">
                    <m:r>
                      <m:rPr>
                        <m:sty m:val="p"/>
                      </m:rPr>
                      <a:rPr lang="en-US" sz="2000" i="0" dirty="0" smtClean="0">
                        <a:solidFill>
                          <a:schemeClr val="tx1">
                            <a:lumMod val="95000"/>
                            <a:lumOff val="5000"/>
                          </a:schemeClr>
                        </a:solidFill>
                        <a:latin typeface="Cambria Math" panose="02040503050406030204" pitchFamily="18" charset="0"/>
                        <a:cs typeface="Times New Roman" panose="02020603050405020304" pitchFamily="18" charset="0"/>
                      </a:rPr>
                      <m:t>y</m:t>
                    </m:r>
                    <m:r>
                      <a:rPr lang="en-US" sz="2000" i="0" dirty="0" smtClean="0">
                        <a:solidFill>
                          <a:schemeClr val="tx1">
                            <a:lumMod val="95000"/>
                            <a:lumOff val="5000"/>
                          </a:schemeClr>
                        </a:solidFill>
                        <a:latin typeface="Cambria Math" panose="02040503050406030204" pitchFamily="18" charset="0"/>
                        <a:cs typeface="Times New Roman" panose="02020603050405020304" pitchFamily="18" charset="0"/>
                      </a:rPr>
                      <m:t> = </m:t>
                    </m:r>
                    <m:sSub>
                      <m:sSubPr>
                        <m:ctrlPr>
                          <a:rPr lang="en-US" sz="2000" i="1" dirty="0" smtClean="0">
                            <a:solidFill>
                              <a:schemeClr val="tx1">
                                <a:lumMod val="95000"/>
                                <a:lumOff val="5000"/>
                              </a:schemeClr>
                            </a:solidFill>
                            <a:latin typeface="Cambria Math" panose="02040503050406030204" pitchFamily="18" charset="0"/>
                            <a:cs typeface="Times New Roman" panose="02020603050405020304" pitchFamily="18" charset="0"/>
                          </a:rPr>
                        </m:ctrlPr>
                      </m:sSubPr>
                      <m:e>
                        <m:r>
                          <m:rPr>
                            <m:sty m:val="p"/>
                          </m:rPr>
                          <a:rPr lang="en-US" sz="2000" i="0" dirty="0" smtClean="0">
                            <a:solidFill>
                              <a:schemeClr val="tx1">
                                <a:lumMod val="95000"/>
                                <a:lumOff val="5000"/>
                              </a:schemeClr>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b="0" i="0" dirty="0" smtClean="0">
                            <a:solidFill>
                              <a:schemeClr val="tx1">
                                <a:lumMod val="95000"/>
                                <a:lumOff val="5000"/>
                              </a:schemeClr>
                            </a:solidFill>
                            <a:latin typeface="Cambria Math" panose="02040503050406030204" pitchFamily="18" charset="0"/>
                            <a:cs typeface="Times New Roman" panose="02020603050405020304" pitchFamily="18" charset="0"/>
                          </a:rPr>
                          <m:t>0</m:t>
                        </m:r>
                      </m:sub>
                    </m:sSub>
                    <m:r>
                      <a:rPr lang="el-GR" sz="2000" i="0" dirty="0" smtClean="0">
                        <a:solidFill>
                          <a:schemeClr val="tx1">
                            <a:lumMod val="95000"/>
                            <a:lumOff val="5000"/>
                          </a:schemeClr>
                        </a:solidFill>
                        <a:latin typeface="Cambria Math" panose="02040503050406030204" pitchFamily="18" charset="0"/>
                        <a:cs typeface="Times New Roman" panose="02020603050405020304" pitchFamily="18" charset="0"/>
                      </a:rPr>
                      <m:t> +</m:t>
                    </m:r>
                    <m:sSub>
                      <m:sSubPr>
                        <m:ctrlPr>
                          <a:rPr lang="el-GR" sz="2000" i="1" dirty="0" smtClean="0">
                            <a:solidFill>
                              <a:schemeClr val="tx1">
                                <a:lumMod val="95000"/>
                                <a:lumOff val="5000"/>
                              </a:schemeClr>
                            </a:solidFill>
                            <a:latin typeface="Cambria Math" panose="02040503050406030204" pitchFamily="18" charset="0"/>
                            <a:cs typeface="Times New Roman" panose="02020603050405020304" pitchFamily="18" charset="0"/>
                          </a:rPr>
                        </m:ctrlPr>
                      </m:sSubPr>
                      <m:e>
                        <m:r>
                          <m:rPr>
                            <m:sty m:val="p"/>
                          </m:rPr>
                          <a:rPr lang="el-GR" sz="2000" i="0" dirty="0" smtClean="0">
                            <a:solidFill>
                              <a:schemeClr val="tx1">
                                <a:lumMod val="95000"/>
                                <a:lumOff val="5000"/>
                              </a:schemeClr>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b="0" i="0" dirty="0" smtClean="0">
                            <a:solidFill>
                              <a:schemeClr val="tx1">
                                <a:lumMod val="95000"/>
                                <a:lumOff val="5000"/>
                              </a:schemeClr>
                            </a:solidFill>
                            <a:latin typeface="Cambria Math" panose="02040503050406030204" pitchFamily="18" charset="0"/>
                            <a:cs typeface="Times New Roman" panose="02020603050405020304" pitchFamily="18" charset="0"/>
                          </a:rPr>
                          <m:t>1</m:t>
                        </m:r>
                      </m:sub>
                    </m:sSub>
                    <m:r>
                      <a:rPr lang="el-GR" sz="2000" i="0" dirty="0" smtClean="0">
                        <a:solidFill>
                          <a:schemeClr val="tx1">
                            <a:lumMod val="95000"/>
                            <a:lumOff val="5000"/>
                          </a:schemeClr>
                        </a:solidFill>
                        <a:latin typeface="Cambria Math" panose="02040503050406030204" pitchFamily="18" charset="0"/>
                        <a:cs typeface="Times New Roman" panose="02020603050405020304" pitchFamily="18" charset="0"/>
                      </a:rPr>
                      <m:t> </m:t>
                    </m:r>
                    <m:r>
                      <m:rPr>
                        <m:sty m:val="p"/>
                      </m:rPr>
                      <a:rPr lang="en-US" sz="2000" i="0" dirty="0" smtClean="0">
                        <a:solidFill>
                          <a:schemeClr val="tx1">
                            <a:lumMod val="95000"/>
                            <a:lumOff val="5000"/>
                          </a:schemeClr>
                        </a:solidFill>
                        <a:latin typeface="Cambria Math" panose="02040503050406030204" pitchFamily="18" charset="0"/>
                        <a:cs typeface="Times New Roman" panose="02020603050405020304" pitchFamily="18" charset="0"/>
                      </a:rPr>
                      <m:t>x</m:t>
                    </m:r>
                    <m:r>
                      <a:rPr lang="en-US" sz="2000" i="0" dirty="0" smtClean="0">
                        <a:solidFill>
                          <a:schemeClr val="tx1">
                            <a:lumMod val="95000"/>
                            <a:lumOff val="5000"/>
                          </a:schemeClr>
                        </a:solidFill>
                        <a:latin typeface="Cambria Math" panose="02040503050406030204" pitchFamily="18" charset="0"/>
                        <a:cs typeface="Times New Roman" panose="02020603050405020304" pitchFamily="18" charset="0"/>
                      </a:rPr>
                      <m:t> + </m:t>
                    </m:r>
                    <m:r>
                      <m:rPr>
                        <m:sty m:val="p"/>
                      </m:rPr>
                      <a:rPr lang="el-GR" sz="2000" i="0" dirty="0" smtClean="0">
                        <a:solidFill>
                          <a:schemeClr val="tx1">
                            <a:lumMod val="95000"/>
                            <a:lumOff val="5000"/>
                          </a:schemeClr>
                        </a:solidFill>
                        <a:latin typeface="Cambria Math" panose="02040503050406030204" pitchFamily="18" charset="0"/>
                        <a:cs typeface="Times New Roman" panose="02020603050405020304" pitchFamily="18" charset="0"/>
                      </a:rPr>
                      <m:t>ε</m:t>
                    </m:r>
                    <m:r>
                      <a:rPr lang="el-GR" sz="2000" i="0" dirty="0" smtClean="0">
                        <a:solidFill>
                          <a:schemeClr val="tx1">
                            <a:lumMod val="95000"/>
                            <a:lumOff val="5000"/>
                          </a:schemeClr>
                        </a:solidFill>
                        <a:latin typeface="Cambria Math" panose="02040503050406030204" pitchFamily="18" charset="0"/>
                        <a:cs typeface="Times New Roman" panose="02020603050405020304" pitchFamily="18" charset="0"/>
                      </a:rPr>
                      <m:t>.</m:t>
                    </m:r>
                  </m:oMath>
                </a14:m>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00150" lvl="2" indent="-285750" algn="just">
                  <a:spcBef>
                    <a:spcPts val="600"/>
                  </a:spcBef>
                  <a:buFont typeface="Arial" panose="020B0604020202020204" pitchFamily="34" charset="0"/>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y is the predicted value of the dependent variable (y) for a given value of the independent variable (x).</a:t>
                </a:r>
              </a:p>
              <a:p>
                <a:pPr marL="1200150" lvl="2" indent="-285750" algn="just">
                  <a:spcBef>
                    <a:spcPts val="600"/>
                  </a:spcBef>
                  <a:buFont typeface="Arial" panose="020B0604020202020204" pitchFamily="34" charset="0"/>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β</a:t>
                </a:r>
                <a:r>
                  <a:rPr lang="en-US" sz="1800" baseline="-25000" dirty="0">
                    <a:solidFill>
                      <a:schemeClr val="tx1">
                        <a:lumMod val="95000"/>
                        <a:lumOff val="5000"/>
                      </a:schemeClr>
                    </a:solidFill>
                    <a:latin typeface="Times New Roman" panose="02020603050405020304" pitchFamily="18" charset="0"/>
                    <a:cs typeface="Times New Roman" panose="02020603050405020304" pitchFamily="18" charset="0"/>
                  </a:rPr>
                  <a:t>0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is the intercept, representing the predicted value of y when x is  0.</a:t>
                </a:r>
              </a:p>
              <a:p>
                <a:pPr marL="1200150" lvl="2" indent="-285750" algn="just">
                  <a:spcBef>
                    <a:spcPts val="600"/>
                  </a:spcBef>
                  <a:buFont typeface="Arial" panose="020B0604020202020204" pitchFamily="34" charset="0"/>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β</a:t>
                </a:r>
                <a:r>
                  <a:rPr lang="en-US" sz="1800" baseline="-25000"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is the regression coefficient, indicating how much we expect y to change as x increases.</a:t>
                </a:r>
              </a:p>
              <a:p>
                <a:pPr marL="1200150" lvl="2" indent="-285750" algn="just">
                  <a:spcBef>
                    <a:spcPts val="600"/>
                  </a:spcBef>
                  <a:buFont typeface="Arial" panose="020B0604020202020204" pitchFamily="34" charset="0"/>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x is the independent variable, the factor expected to influence y.</a:t>
                </a:r>
              </a:p>
              <a:p>
                <a:pPr marL="1200150" lvl="2" indent="-285750" algn="just">
                  <a:spcBef>
                    <a:spcPts val="600"/>
                  </a:spcBef>
                  <a:buFont typeface="Arial" panose="020B0604020202020204" pitchFamily="34" charset="0"/>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ε is the error of the estimate, representing the variation in our prediction of the regression coefficient.</a:t>
                </a:r>
              </a:p>
              <a:p>
                <a:pPr marL="742950" lvl="1" indent="-285750" algn="just">
                  <a:spcBef>
                    <a:spcPts val="6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goal of LR is to find the values of β</a:t>
                </a:r>
                <a:r>
                  <a:rPr lang="en-US" sz="2000"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and β</a:t>
                </a:r>
                <a:r>
                  <a:rPr lang="en-US" sz="2000" baseline="-25000" dirty="0">
                    <a:solidFill>
                      <a:schemeClr val="tx1">
                        <a:lumMod val="95000"/>
                        <a:lumOff val="5000"/>
                      </a:schemeClr>
                    </a:solidFill>
                    <a:latin typeface="Times New Roman" panose="02020603050405020304" pitchFamily="18" charset="0"/>
                    <a:cs typeface="Times New Roman" panose="02020603050405020304" pitchFamily="18" charset="0"/>
                  </a:rPr>
                  <a:t>1.</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spcBef>
                    <a:spcPts val="600"/>
                  </a:spcBef>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just">
                  <a:spcBef>
                    <a:spcPts val="600"/>
                  </a:spcBef>
                  <a:buFont typeface="Arial" panose="020B0604020202020204" pitchFamily="34" charset="0"/>
                  <a:buChar char="•"/>
                </a:pP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just">
                  <a:spcBef>
                    <a:spcPts val="600"/>
                  </a:spcBef>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mc:Choice>
        <mc:Fallback xmlns="">
          <p:sp>
            <p:nvSpPr>
              <p:cNvPr id="22" name="Text Placeholder 21">
                <a:extLst>
                  <a:ext uri="{FF2B5EF4-FFF2-40B4-BE49-F238E27FC236}">
                    <a16:creationId xmlns:a16="http://schemas.microsoft.com/office/drawing/2014/main" id="{F51613B6-AB66-0006-8B17-BE9FC8CFF5FF}"/>
                  </a:ext>
                </a:extLst>
              </p:cNvPr>
              <p:cNvSpPr>
                <a:spLocks noGrp="1" noRot="1" noChangeAspect="1" noMove="1" noResize="1" noEditPoints="1" noAdjustHandles="1" noChangeArrowheads="1" noChangeShapeType="1" noTextEdit="1"/>
              </p:cNvSpPr>
              <p:nvPr>
                <p:ph type="body" sz="half" idx="2"/>
              </p:nvPr>
            </p:nvSpPr>
            <p:spPr>
              <a:xfrm>
                <a:off x="1595336" y="875489"/>
                <a:ext cx="6644201" cy="5724094"/>
              </a:xfrm>
              <a:blipFill>
                <a:blip r:embed="rId4"/>
                <a:stretch>
                  <a:fillRect l="-1009" t="-745" r="-917"/>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9DD890C-81A8-E0E2-9A87-01D2D23FC7CE}"/>
              </a:ext>
            </a:extLst>
          </p:cNvPr>
          <p:cNvSpPr txBox="1"/>
          <p:nvPr/>
        </p:nvSpPr>
        <p:spPr>
          <a:xfrm>
            <a:off x="8239537" y="5138530"/>
            <a:ext cx="3638755" cy="276999"/>
          </a:xfrm>
          <a:prstGeom prst="rect">
            <a:avLst/>
          </a:prstGeom>
          <a:noFill/>
        </p:spPr>
        <p:txBody>
          <a:bodyPr wrap="square" rtlCol="0">
            <a:spAutoFit/>
          </a:bodyPr>
          <a:lstStyle/>
          <a:p>
            <a:pPr algn="ct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Illustration of Linear regression </a:t>
            </a:r>
          </a:p>
        </p:txBody>
      </p:sp>
    </p:spTree>
    <p:extLst>
      <p:ext uri="{BB962C8B-B14F-4D97-AF65-F5344CB8AC3E}">
        <p14:creationId xmlns:p14="http://schemas.microsoft.com/office/powerpoint/2010/main" val="410815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AFDB64-544F-951F-DE6E-52645A3009A5}"/>
              </a:ext>
            </a:extLst>
          </p:cNvPr>
          <p:cNvSpPr>
            <a:spLocks noGrp="1"/>
          </p:cNvSpPr>
          <p:nvPr>
            <p:ph type="title"/>
          </p:nvPr>
        </p:nvSpPr>
        <p:spPr>
          <a:xfrm>
            <a:off x="2592925" y="0"/>
            <a:ext cx="8911687" cy="626165"/>
          </a:xfrm>
        </p:spPr>
        <p:txBody>
          <a:bodyPr>
            <a:noAutofit/>
          </a:bodyPr>
          <a:lstStyle/>
          <a:p>
            <a:pPr algn="ctr"/>
            <a:r>
              <a:rPr lang="en-US" sz="3600" b="1" dirty="0">
                <a:solidFill>
                  <a:schemeClr val="tx1"/>
                </a:solidFill>
                <a:effectLst/>
                <a:latin typeface="Times New Roman" panose="02020603050405020304" pitchFamily="18" charset="0"/>
                <a:ea typeface="Calibri" panose="020F0502020204030204" pitchFamily="34" charset="0"/>
              </a:rPr>
              <a:t>Multiple Linear Regression (MLR)</a:t>
            </a:r>
            <a:br>
              <a:rPr lang="en-US" sz="3600" b="1" dirty="0">
                <a:solidFill>
                  <a:schemeClr val="tx1"/>
                </a:solidFill>
                <a:effectLst/>
                <a:latin typeface="Times New Roman" panose="02020603050405020304" pitchFamily="18" charset="0"/>
                <a:ea typeface="Calibri" panose="020F0502020204030204" pitchFamily="34" charset="0"/>
              </a:rPr>
            </a:b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32CC99A-44FB-7EA2-0052-D7F66DD6A352}"/>
              </a:ext>
            </a:extLst>
          </p:cNvPr>
          <p:cNvSpPr>
            <a:spLocks noGrp="1"/>
          </p:cNvSpPr>
          <p:nvPr>
            <p:ph idx="1"/>
          </p:nvPr>
        </p:nvSpPr>
        <p:spPr>
          <a:xfrm>
            <a:off x="1614791" y="755374"/>
            <a:ext cx="10487562" cy="6102626"/>
          </a:xfrm>
        </p:spPr>
        <p:txBody>
          <a:bodyPr>
            <a:normAutofit/>
          </a:bodyPr>
          <a:lstStyle/>
          <a:p>
            <a:pPr lvl="1" algn="just">
              <a:buFont typeface="Wingdings" panose="05000000000000000000" pitchFamily="2" charset="2"/>
              <a:buChar char="q"/>
            </a:pPr>
            <a:r>
              <a:rPr lang="en-US" sz="2000" dirty="0">
                <a:solidFill>
                  <a:schemeClr val="tx1"/>
                </a:solidFill>
                <a:effectLst/>
                <a:latin typeface="Times New Roman" panose="02020603050405020304" pitchFamily="18" charset="0"/>
                <a:ea typeface="Calibri" panose="020F0502020204030204" pitchFamily="34" charset="0"/>
              </a:rPr>
              <a:t>MLR is extension of linear regression. </a:t>
            </a:r>
          </a:p>
          <a:p>
            <a:pPr lvl="1" algn="just">
              <a:buFont typeface="Wingdings" panose="05000000000000000000" pitchFamily="2" charset="2"/>
              <a:buChar char="q"/>
            </a:pPr>
            <a:r>
              <a:rPr lang="en-US" sz="2000" dirty="0">
                <a:solidFill>
                  <a:schemeClr val="tx1"/>
                </a:solidFill>
                <a:effectLst/>
                <a:latin typeface="Times New Roman" panose="02020603050405020304" pitchFamily="18" charset="0"/>
                <a:ea typeface="Calibri" panose="020F0502020204030204" pitchFamily="34" charset="0"/>
              </a:rPr>
              <a:t>General equation of MLR: y = β</a:t>
            </a:r>
            <a:r>
              <a:rPr lang="en-US" sz="2000" baseline="-25000" dirty="0">
                <a:solidFill>
                  <a:schemeClr val="tx1"/>
                </a:solidFill>
                <a:effectLst/>
                <a:latin typeface="Times New Roman" panose="02020603050405020304" pitchFamily="18" charset="0"/>
                <a:ea typeface="Calibri" panose="020F0502020204030204" pitchFamily="34" charset="0"/>
              </a:rPr>
              <a:t>0 </a:t>
            </a:r>
            <a:r>
              <a:rPr lang="en-US" sz="2000" dirty="0">
                <a:solidFill>
                  <a:schemeClr val="tx1"/>
                </a:solidFill>
                <a:effectLst/>
                <a:latin typeface="Times New Roman" panose="02020603050405020304" pitchFamily="18" charset="0"/>
                <a:ea typeface="Calibri" panose="020F0502020204030204" pitchFamily="34" charset="0"/>
              </a:rPr>
              <a:t>+ β</a:t>
            </a:r>
            <a:r>
              <a:rPr lang="en-US" sz="2000" baseline="-25000" dirty="0">
                <a:solidFill>
                  <a:schemeClr val="tx1"/>
                </a:solidFill>
                <a:effectLst/>
                <a:latin typeface="Times New Roman" panose="02020603050405020304" pitchFamily="18" charset="0"/>
                <a:ea typeface="Calibri" panose="020F0502020204030204" pitchFamily="34" charset="0"/>
              </a:rPr>
              <a:t>1</a:t>
            </a:r>
            <a:r>
              <a:rPr lang="en-US" sz="2000" dirty="0">
                <a:solidFill>
                  <a:schemeClr val="tx1"/>
                </a:solidFill>
                <a:effectLst/>
                <a:latin typeface="Times New Roman" panose="02020603050405020304" pitchFamily="18" charset="0"/>
                <a:ea typeface="Calibri" panose="020F0502020204030204" pitchFamily="34" charset="0"/>
              </a:rPr>
              <a:t>x</a:t>
            </a:r>
            <a:r>
              <a:rPr lang="en-US" sz="2000" baseline="-25000" dirty="0">
                <a:solidFill>
                  <a:schemeClr val="tx1"/>
                </a:solidFill>
                <a:effectLst/>
                <a:latin typeface="Times New Roman" panose="02020603050405020304" pitchFamily="18" charset="0"/>
                <a:ea typeface="Calibri" panose="020F0502020204030204" pitchFamily="34" charset="0"/>
              </a:rPr>
              <a:t>1</a:t>
            </a:r>
            <a:r>
              <a:rPr lang="en-US" sz="2000" dirty="0">
                <a:solidFill>
                  <a:schemeClr val="tx1"/>
                </a:solidFill>
                <a:effectLst/>
                <a:latin typeface="Times New Roman" panose="02020603050405020304" pitchFamily="18" charset="0"/>
                <a:ea typeface="Calibri" panose="020F0502020204030204" pitchFamily="34" charset="0"/>
              </a:rPr>
              <a:t> + β</a:t>
            </a:r>
            <a:r>
              <a:rPr lang="en-US" sz="2000" baseline="-25000" dirty="0">
                <a:solidFill>
                  <a:schemeClr val="tx1"/>
                </a:solidFill>
                <a:effectLst/>
                <a:latin typeface="Times New Roman" panose="02020603050405020304" pitchFamily="18" charset="0"/>
                <a:ea typeface="Calibri" panose="020F0502020204030204" pitchFamily="34" charset="0"/>
              </a:rPr>
              <a:t>2</a:t>
            </a:r>
            <a:r>
              <a:rPr lang="en-US" sz="2000" dirty="0">
                <a:solidFill>
                  <a:schemeClr val="tx1"/>
                </a:solidFill>
                <a:effectLst/>
                <a:latin typeface="Times New Roman" panose="02020603050405020304" pitchFamily="18" charset="0"/>
                <a:ea typeface="Calibri" panose="020F0502020204030204" pitchFamily="34" charset="0"/>
              </a:rPr>
              <a:t>x</a:t>
            </a:r>
            <a:r>
              <a:rPr lang="en-US" sz="2000" baseline="-25000" dirty="0">
                <a:solidFill>
                  <a:schemeClr val="tx1"/>
                </a:solidFill>
                <a:effectLst/>
                <a:latin typeface="Times New Roman" panose="02020603050405020304" pitchFamily="18" charset="0"/>
                <a:ea typeface="Calibri" panose="020F0502020204030204" pitchFamily="34" charset="0"/>
              </a:rPr>
              <a:t>2</a:t>
            </a:r>
            <a:r>
              <a:rPr lang="en-US" sz="2000" dirty="0">
                <a:solidFill>
                  <a:schemeClr val="tx1"/>
                </a:solidFill>
                <a:effectLst/>
                <a:latin typeface="Times New Roman" panose="02020603050405020304" pitchFamily="18" charset="0"/>
                <a:ea typeface="Calibri" panose="020F0502020204030204" pitchFamily="34" charset="0"/>
              </a:rPr>
              <a:t> + ... + β</a:t>
            </a:r>
            <a:r>
              <a:rPr lang="en-US" sz="2000" baseline="-25000" dirty="0">
                <a:solidFill>
                  <a:schemeClr val="tx1"/>
                </a:solidFill>
                <a:effectLst/>
                <a:latin typeface="Times New Roman" panose="02020603050405020304" pitchFamily="18" charset="0"/>
                <a:ea typeface="Calibri" panose="020F0502020204030204" pitchFamily="34" charset="0"/>
              </a:rPr>
              <a:t>n</a:t>
            </a:r>
            <a:r>
              <a:rPr lang="en-US" sz="2000" dirty="0">
                <a:solidFill>
                  <a:schemeClr val="tx1"/>
                </a:solidFill>
                <a:effectLst/>
                <a:latin typeface="Times New Roman" panose="02020603050405020304" pitchFamily="18" charset="0"/>
                <a:ea typeface="Calibri" panose="020F0502020204030204" pitchFamily="34" charset="0"/>
              </a:rPr>
              <a:t>x</a:t>
            </a:r>
            <a:r>
              <a:rPr lang="en-US" sz="2000" baseline="-25000" dirty="0">
                <a:solidFill>
                  <a:schemeClr val="tx1"/>
                </a:solidFill>
                <a:effectLst/>
                <a:latin typeface="Times New Roman" panose="02020603050405020304" pitchFamily="18" charset="0"/>
                <a:ea typeface="Calibri" panose="020F0502020204030204" pitchFamily="34" charset="0"/>
              </a:rPr>
              <a:t>n</a:t>
            </a:r>
            <a:r>
              <a:rPr lang="en-US" sz="2000" dirty="0">
                <a:solidFill>
                  <a:schemeClr val="tx1"/>
                </a:solidFill>
                <a:effectLst/>
                <a:latin typeface="Times New Roman" panose="02020603050405020304" pitchFamily="18" charset="0"/>
                <a:ea typeface="Calibri" panose="020F0502020204030204" pitchFamily="34" charset="0"/>
              </a:rPr>
              <a:t> + ε</a:t>
            </a:r>
          </a:p>
          <a:p>
            <a:pPr lvl="2" algn="jus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y is the predicted value of the dependent variable.</a:t>
            </a:r>
          </a:p>
          <a:p>
            <a:pPr lvl="2" algn="jus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β</a:t>
            </a:r>
            <a:r>
              <a:rPr lang="en-US" sz="1800" baseline="-25000" dirty="0">
                <a:solidFill>
                  <a:schemeClr val="tx1"/>
                </a:solidFill>
                <a:effectLst/>
                <a:latin typeface="Times New Roman" panose="02020603050405020304" pitchFamily="18" charset="0"/>
                <a:ea typeface="Calibri" panose="020F0502020204030204" pitchFamily="34" charset="0"/>
              </a:rPr>
              <a:t>0</a:t>
            </a:r>
            <a:r>
              <a:rPr lang="en-US" sz="1800" dirty="0">
                <a:solidFill>
                  <a:schemeClr val="tx1"/>
                </a:solidFill>
                <a:effectLst/>
                <a:latin typeface="Times New Roman" panose="02020603050405020304" pitchFamily="18" charset="0"/>
                <a:ea typeface="Calibri" panose="020F0502020204030204" pitchFamily="34" charset="0"/>
              </a:rPr>
              <a:t> is the y-intercept, representing the value of y when all other parameters are set to 0.</a:t>
            </a:r>
          </a:p>
          <a:p>
            <a:pPr lvl="2" algn="jus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β</a:t>
            </a:r>
            <a:r>
              <a:rPr lang="en-US" sz="1800" baseline="-25000" dirty="0">
                <a:solidFill>
                  <a:schemeClr val="tx1"/>
                </a:solidFill>
                <a:effectLst/>
                <a:latin typeface="Times New Roman" panose="02020603050405020304" pitchFamily="18" charset="0"/>
                <a:ea typeface="Calibri" panose="020F0502020204030204" pitchFamily="34" charset="0"/>
              </a:rPr>
              <a:t>1</a:t>
            </a:r>
            <a:r>
              <a:rPr lang="en-US" sz="1800" dirty="0">
                <a:solidFill>
                  <a:schemeClr val="tx1"/>
                </a:solidFill>
                <a:effectLst/>
                <a:latin typeface="Times New Roman" panose="02020603050405020304" pitchFamily="18" charset="0"/>
                <a:ea typeface="Calibri" panose="020F0502020204030204" pitchFamily="34" charset="0"/>
              </a:rPr>
              <a:t>x</a:t>
            </a:r>
            <a:r>
              <a:rPr lang="en-US" sz="1800" baseline="-25000" dirty="0">
                <a:solidFill>
                  <a:schemeClr val="tx1"/>
                </a:solidFill>
                <a:effectLst/>
                <a:latin typeface="Times New Roman" panose="02020603050405020304" pitchFamily="18" charset="0"/>
                <a:ea typeface="Calibri" panose="020F0502020204030204" pitchFamily="34" charset="0"/>
              </a:rPr>
              <a:t>1</a:t>
            </a:r>
            <a:r>
              <a:rPr lang="en-US" sz="1800" dirty="0">
                <a:solidFill>
                  <a:schemeClr val="tx1"/>
                </a:solidFill>
                <a:effectLst/>
                <a:latin typeface="Times New Roman" panose="02020603050405020304" pitchFamily="18" charset="0"/>
                <a:ea typeface="Calibri" panose="020F0502020204030204" pitchFamily="34" charset="0"/>
              </a:rPr>
              <a:t> is the regression coefficient of the first independent variable x</a:t>
            </a:r>
            <a:r>
              <a:rPr lang="en-US" sz="1800" baseline="-25000" dirty="0">
                <a:solidFill>
                  <a:schemeClr val="tx1"/>
                </a:solidFill>
                <a:effectLst/>
                <a:latin typeface="Times New Roman" panose="02020603050405020304" pitchFamily="18" charset="0"/>
                <a:ea typeface="Calibri" panose="020F0502020204030204" pitchFamily="34" charset="0"/>
              </a:rPr>
              <a:t>1</a:t>
            </a:r>
            <a:r>
              <a:rPr lang="en-US" sz="1800" dirty="0">
                <a:solidFill>
                  <a:schemeClr val="tx1"/>
                </a:solidFill>
                <a:effectLst/>
                <a:latin typeface="Times New Roman" panose="02020603050405020304" pitchFamily="18" charset="0"/>
                <a:ea typeface="Calibri" panose="020F0502020204030204" pitchFamily="34" charset="0"/>
              </a:rPr>
              <a:t>, indicating the effect of increasing its value on the predicted y value.</a:t>
            </a:r>
          </a:p>
          <a:p>
            <a:pPr lvl="2" algn="jus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β</a:t>
            </a:r>
            <a:r>
              <a:rPr lang="en-US" sz="1800" baseline="-25000" dirty="0">
                <a:solidFill>
                  <a:schemeClr val="tx1"/>
                </a:solidFill>
                <a:effectLst/>
                <a:latin typeface="Times New Roman" panose="02020603050405020304" pitchFamily="18" charset="0"/>
                <a:ea typeface="Calibri" panose="020F0502020204030204" pitchFamily="34" charset="0"/>
              </a:rPr>
              <a:t>n</a:t>
            </a:r>
            <a:r>
              <a:rPr lang="en-US" sz="1800" dirty="0">
                <a:solidFill>
                  <a:schemeClr val="tx1"/>
                </a:solidFill>
                <a:effectLst/>
                <a:latin typeface="Times New Roman" panose="02020603050405020304" pitchFamily="18" charset="0"/>
                <a:ea typeface="Calibri" panose="020F0502020204030204" pitchFamily="34" charset="0"/>
              </a:rPr>
              <a:t>x</a:t>
            </a:r>
            <a:r>
              <a:rPr lang="en-US" sz="1800" baseline="-25000" dirty="0">
                <a:solidFill>
                  <a:schemeClr val="tx1"/>
                </a:solidFill>
                <a:effectLst/>
                <a:latin typeface="Times New Roman" panose="02020603050405020304" pitchFamily="18" charset="0"/>
                <a:ea typeface="Calibri" panose="020F0502020204030204" pitchFamily="34" charset="0"/>
              </a:rPr>
              <a:t>n </a:t>
            </a:r>
            <a:r>
              <a:rPr lang="en-US" sz="1800" dirty="0">
                <a:solidFill>
                  <a:schemeClr val="tx1"/>
                </a:solidFill>
                <a:effectLst/>
                <a:latin typeface="Times New Roman" panose="02020603050405020304" pitchFamily="18" charset="0"/>
                <a:ea typeface="Calibri" panose="020F0502020204030204" pitchFamily="34" charset="0"/>
              </a:rPr>
              <a:t>is the regression coefficient of the last independent variable.</a:t>
            </a:r>
          </a:p>
          <a:p>
            <a:pPr lvl="2" algn="just">
              <a:buFont typeface="Arial" panose="020B0604020202020204" pitchFamily="34" charset="0"/>
              <a:buChar char="•"/>
            </a:pPr>
            <a:r>
              <a:rPr lang="en-US" sz="1800" dirty="0">
                <a:solidFill>
                  <a:schemeClr val="tx1"/>
                </a:solidFill>
                <a:effectLst/>
                <a:latin typeface="Times New Roman" panose="02020603050405020304" pitchFamily="18" charset="0"/>
                <a:ea typeface="Calibri" panose="020F0502020204030204" pitchFamily="34" charset="0"/>
              </a:rPr>
              <a:t>ε is the error of the estimate, representing the variation in our prediction of the regression coefficient.</a:t>
            </a:r>
          </a:p>
          <a:p>
            <a:pPr lvl="1" algn="just">
              <a:buFont typeface="Wingdings" panose="05000000000000000000" pitchFamily="2" charset="2"/>
              <a:buChar char="q"/>
            </a:pPr>
            <a:r>
              <a:rPr lang="en-US" sz="2000" dirty="0">
                <a:solidFill>
                  <a:schemeClr val="tx1"/>
                </a:solidFill>
                <a:effectLst/>
                <a:latin typeface="Times New Roman" panose="02020603050405020304" pitchFamily="18" charset="0"/>
                <a:ea typeface="Calibri" panose="020F0502020204030204" pitchFamily="34" charset="0"/>
              </a:rPr>
              <a:t>The goal of MLR is to find the values of β</a:t>
            </a:r>
            <a:r>
              <a:rPr lang="en-US" sz="2000" baseline="-25000" dirty="0">
                <a:solidFill>
                  <a:schemeClr val="tx1"/>
                </a:solidFill>
                <a:effectLst/>
                <a:latin typeface="Times New Roman" panose="02020603050405020304" pitchFamily="18" charset="0"/>
                <a:ea typeface="Calibri" panose="020F0502020204030204" pitchFamily="34" charset="0"/>
              </a:rPr>
              <a:t>0</a:t>
            </a:r>
            <a:r>
              <a:rPr lang="en-US" sz="2000" dirty="0">
                <a:solidFill>
                  <a:schemeClr val="tx1"/>
                </a:solidFill>
                <a:effectLst/>
                <a:latin typeface="Times New Roman" panose="02020603050405020304" pitchFamily="18" charset="0"/>
                <a:ea typeface="Calibri" panose="020F0502020204030204" pitchFamily="34" charset="0"/>
              </a:rPr>
              <a:t>, β</a:t>
            </a:r>
            <a:r>
              <a:rPr lang="en-US" sz="2000" baseline="-25000" dirty="0">
                <a:solidFill>
                  <a:schemeClr val="tx1"/>
                </a:solidFill>
                <a:effectLst/>
                <a:latin typeface="Times New Roman" panose="02020603050405020304" pitchFamily="18" charset="0"/>
                <a:ea typeface="Calibri" panose="020F0502020204030204" pitchFamily="34" charset="0"/>
              </a:rPr>
              <a:t>1</a:t>
            </a:r>
            <a:r>
              <a:rPr lang="en-US" sz="2000" dirty="0">
                <a:solidFill>
                  <a:schemeClr val="tx1"/>
                </a:solidFill>
                <a:effectLst/>
                <a:latin typeface="Times New Roman" panose="02020603050405020304" pitchFamily="18" charset="0"/>
                <a:ea typeface="Calibri" panose="020F0502020204030204" pitchFamily="34" charset="0"/>
              </a:rPr>
              <a:t>, β</a:t>
            </a:r>
            <a:r>
              <a:rPr lang="en-US" sz="2000" baseline="-25000" dirty="0">
                <a:solidFill>
                  <a:schemeClr val="tx1"/>
                </a:solidFill>
                <a:effectLst/>
                <a:latin typeface="Times New Roman" panose="02020603050405020304" pitchFamily="18" charset="0"/>
                <a:ea typeface="Calibri" panose="020F0502020204030204" pitchFamily="34" charset="0"/>
              </a:rPr>
              <a:t>2</a:t>
            </a:r>
            <a:r>
              <a:rPr lang="en-US" sz="2000" dirty="0">
                <a:solidFill>
                  <a:schemeClr val="tx1"/>
                </a:solidFill>
                <a:effectLst/>
                <a:latin typeface="Times New Roman" panose="02020603050405020304" pitchFamily="18" charset="0"/>
                <a:ea typeface="Calibri" panose="020F0502020204030204" pitchFamily="34" charset="0"/>
              </a:rPr>
              <a:t>, ..., β</a:t>
            </a:r>
            <a:r>
              <a:rPr lang="en-US" sz="2000" baseline="-25000" dirty="0">
                <a:solidFill>
                  <a:schemeClr val="tx1"/>
                </a:solidFill>
                <a:effectLst/>
                <a:latin typeface="Times New Roman" panose="02020603050405020304" pitchFamily="18" charset="0"/>
                <a:ea typeface="Calibri" panose="020F0502020204030204" pitchFamily="34" charset="0"/>
              </a:rPr>
              <a:t>n</a:t>
            </a:r>
          </a:p>
          <a:p>
            <a:pPr lvl="1" algn="just">
              <a:buFont typeface="Wingdings" panose="05000000000000000000" pitchFamily="2" charset="2"/>
              <a:buChar char="q"/>
            </a:pPr>
            <a:r>
              <a:rPr lang="en-US" sz="2000" dirty="0">
                <a:solidFill>
                  <a:schemeClr val="tx1"/>
                </a:solidFill>
                <a:effectLst/>
                <a:latin typeface="Times New Roman" panose="02020603050405020304" pitchFamily="18" charset="0"/>
                <a:ea typeface="Calibri" panose="020F0502020204030204" pitchFamily="34" charset="0"/>
              </a:rPr>
              <a:t>The coefficients can be estimated by solving a system of equations or employing numerical optimization techniques.</a:t>
            </a:r>
          </a:p>
          <a:p>
            <a:pPr lvl="1">
              <a:buFont typeface="Arial" panose="020B0604020202020204" pitchFamily="34" charset="0"/>
              <a:buChar char="•"/>
            </a:pPr>
            <a:endParaRPr lang="en-US" sz="1800" dirty="0">
              <a:solidFill>
                <a:schemeClr val="tx1">
                  <a:lumMod val="95000"/>
                  <a:lumOff val="5000"/>
                </a:schemeClr>
              </a:solidFill>
              <a:effectLst/>
              <a:latin typeface="Times New Roman" panose="02020603050405020304" pitchFamily="18" charset="0"/>
              <a:ea typeface="Calibri" panose="020F0502020204030204" pitchFamily="34" charset="0"/>
            </a:endParaRPr>
          </a:p>
          <a:p>
            <a:pPr lvl="1">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4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6951-887D-00D3-C8D8-4C8952F9B388}"/>
              </a:ext>
            </a:extLst>
          </p:cNvPr>
          <p:cNvSpPr>
            <a:spLocks noGrp="1"/>
          </p:cNvSpPr>
          <p:nvPr>
            <p:ph type="title"/>
          </p:nvPr>
        </p:nvSpPr>
        <p:spPr>
          <a:xfrm>
            <a:off x="2017060" y="140008"/>
            <a:ext cx="9487552" cy="616226"/>
          </a:xfrm>
        </p:spPr>
        <p:txBody>
          <a:bodyPr>
            <a:noAutofit/>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Decision Tree</a:t>
            </a: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D6537F3C-0AE7-C398-4EBE-AC026E394757}"/>
              </a:ext>
            </a:extLst>
          </p:cNvPr>
          <p:cNvSpPr>
            <a:spLocks noGrp="1"/>
          </p:cNvSpPr>
          <p:nvPr>
            <p:ph sz="half" idx="1"/>
          </p:nvPr>
        </p:nvSpPr>
        <p:spPr>
          <a:xfrm>
            <a:off x="1624519" y="756234"/>
            <a:ext cx="6517531" cy="5625111"/>
          </a:xfrm>
        </p:spPr>
        <p:txBody>
          <a:bodyPr/>
          <a:lstStyle/>
          <a:p>
            <a:pPr marL="457200" lvl="1" indent="0" algn="just">
              <a:spcBef>
                <a:spcPts val="400"/>
              </a:spcBef>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spcBef>
                <a:spcPts val="4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Quantitative Variable Prediction: Recursive Splits.</a:t>
            </a:r>
          </a:p>
          <a:p>
            <a:pPr lvl="1" algn="just">
              <a:spcBef>
                <a:spcPts val="4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Splitting Criterion: Standard Deviation.</a:t>
            </a:r>
          </a:p>
          <a:p>
            <a:pPr lvl="1" algn="just">
              <a:spcBef>
                <a:spcPts val="4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Key points about Decision Trees:</a:t>
            </a:r>
          </a:p>
          <a:p>
            <a:pPr lvl="2" algn="just">
              <a:spcBef>
                <a:spcPts val="400"/>
              </a:spcBef>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Recursive partitioning</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just">
              <a:spcBef>
                <a:spcPts val="400"/>
              </a:spcBef>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Root node</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just">
              <a:spcBef>
                <a:spcPts val="400"/>
              </a:spcBef>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Splitting process</a:t>
            </a:r>
          </a:p>
          <a:p>
            <a:pPr lvl="2" algn="just">
              <a:spcBef>
                <a:spcPts val="400"/>
              </a:spcBef>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Termination criterion</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just">
              <a:spcBef>
                <a:spcPts val="400"/>
              </a:spcBef>
              <a:buFont typeface="Arial" panose="020B0604020202020204" pitchFamily="34" charset="0"/>
              <a:buChar char="•"/>
            </a:pPr>
            <a:r>
              <a:rPr lang="en-US" sz="1800" b="1">
                <a:solidFill>
                  <a:schemeClr val="tx1">
                    <a:lumMod val="95000"/>
                    <a:lumOff val="5000"/>
                  </a:schemeClr>
                </a:solidFill>
                <a:latin typeface="Times New Roman" panose="02020603050405020304" pitchFamily="18" charset="0"/>
                <a:cs typeface="Times New Roman" panose="02020603050405020304" pitchFamily="18" charset="0"/>
              </a:rPr>
              <a:t>Leaf nodes</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spcBef>
                <a:spcPts val="400"/>
              </a:spcBef>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Decision Trees offer interpretable results and can handle various data types. </a:t>
            </a:r>
          </a:p>
        </p:txBody>
      </p:sp>
      <p:pic>
        <p:nvPicPr>
          <p:cNvPr id="19" name="Picture 18">
            <a:extLst>
              <a:ext uri="{FF2B5EF4-FFF2-40B4-BE49-F238E27FC236}">
                <a16:creationId xmlns:a16="http://schemas.microsoft.com/office/drawing/2014/main" id="{2BBCF71C-ADB0-6D8F-69DE-F8325797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150" y="2670883"/>
            <a:ext cx="3678196" cy="2293819"/>
          </a:xfrm>
          <a:prstGeom prst="rect">
            <a:avLst/>
          </a:prstGeom>
        </p:spPr>
      </p:pic>
      <p:sp>
        <p:nvSpPr>
          <p:cNvPr id="20" name="TextBox 19">
            <a:extLst>
              <a:ext uri="{FF2B5EF4-FFF2-40B4-BE49-F238E27FC236}">
                <a16:creationId xmlns:a16="http://schemas.microsoft.com/office/drawing/2014/main" id="{555FE221-9C1B-0807-E337-9FC937F87B25}"/>
              </a:ext>
            </a:extLst>
          </p:cNvPr>
          <p:cNvSpPr txBox="1"/>
          <p:nvPr/>
        </p:nvSpPr>
        <p:spPr>
          <a:xfrm>
            <a:off x="8492250" y="4964702"/>
            <a:ext cx="3678196"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Decision Tree Structure</a:t>
            </a:r>
          </a:p>
        </p:txBody>
      </p:sp>
    </p:spTree>
    <p:extLst>
      <p:ext uri="{BB962C8B-B14F-4D97-AF65-F5344CB8AC3E}">
        <p14:creationId xmlns:p14="http://schemas.microsoft.com/office/powerpoint/2010/main" val="78301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5344-DDC5-A7EA-AED3-91306BA21591}"/>
              </a:ext>
            </a:extLst>
          </p:cNvPr>
          <p:cNvSpPr>
            <a:spLocks noGrp="1"/>
          </p:cNvSpPr>
          <p:nvPr>
            <p:ph type="title"/>
          </p:nvPr>
        </p:nvSpPr>
        <p:spPr>
          <a:xfrm>
            <a:off x="2592924" y="73038"/>
            <a:ext cx="8911687" cy="881118"/>
          </a:xfrm>
        </p:spPr>
        <p:txBody>
          <a:bodyPr>
            <a:normAutofit fontScale="90000"/>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Deep Learning Models </a:t>
            </a: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D240D7-1FB8-8038-2C97-3A8ED417DDAB}"/>
              </a:ext>
            </a:extLst>
          </p:cNvPr>
          <p:cNvSpPr>
            <a:spLocks noGrp="1"/>
          </p:cNvSpPr>
          <p:nvPr>
            <p:ph sz="half" idx="1"/>
          </p:nvPr>
        </p:nvSpPr>
        <p:spPr>
          <a:xfrm>
            <a:off x="1757081" y="954156"/>
            <a:ext cx="5453749" cy="5830806"/>
          </a:xfrm>
        </p:spPr>
        <p:txBody>
          <a:bodyPr>
            <a:normAutofit lnSpcReduction="10000"/>
          </a:bodyPr>
          <a:lstStyle/>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Deep learning models, such as Artificial Neural Networks (ANNs), consist of neurons organized in three layers: input layer, hidden layers and output layer.</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Connections between layers carry weights, and each node applies an activation function to the weighted input.</a:t>
            </a:r>
          </a:p>
          <a:p>
            <a:pPr marL="57150" indent="0" algn="just">
              <a:buNone/>
            </a:pPr>
            <a:r>
              <a:rPr lang="en-US" sz="2200" b="1" dirty="0">
                <a:solidFill>
                  <a:schemeClr val="tx1"/>
                </a:solidFill>
                <a:latin typeface="Times New Roman" panose="02020603050405020304" pitchFamily="18" charset="0"/>
                <a:cs typeface="Times New Roman" panose="02020603050405020304" pitchFamily="18" charset="0"/>
              </a:rPr>
              <a:t>Long-Short Term Memory Neural Networks (LSTMs):</a:t>
            </a:r>
          </a:p>
          <a:p>
            <a:pPr lvl="1" algn="just">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LSTMs have an extended memory capable of handling long-term dependencies.</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LSTMs maintain a cell state that is updated by three gates: input gate, forget gate, and output gate. </a:t>
            </a:r>
          </a:p>
          <a:p>
            <a:pPr lvl="1"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These gates determine which information to retain, discard, or output, contributing to effective predictions.</a:t>
            </a:r>
          </a:p>
        </p:txBody>
      </p:sp>
      <p:pic>
        <p:nvPicPr>
          <p:cNvPr id="16" name="Content Placeholder 15">
            <a:extLst>
              <a:ext uri="{FF2B5EF4-FFF2-40B4-BE49-F238E27FC236}">
                <a16:creationId xmlns:a16="http://schemas.microsoft.com/office/drawing/2014/main" id="{808157BD-650E-5D80-9007-9EF926E60C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0830" y="1739153"/>
            <a:ext cx="4768850" cy="2689412"/>
          </a:xfrm>
        </p:spPr>
      </p:pic>
      <p:sp>
        <p:nvSpPr>
          <p:cNvPr id="8" name="TextBox 7">
            <a:extLst>
              <a:ext uri="{FF2B5EF4-FFF2-40B4-BE49-F238E27FC236}">
                <a16:creationId xmlns:a16="http://schemas.microsoft.com/office/drawing/2014/main" id="{02582DA1-3926-4381-6E3F-E449B1B82350}"/>
              </a:ext>
            </a:extLst>
          </p:cNvPr>
          <p:cNvSpPr txBox="1"/>
          <p:nvPr/>
        </p:nvSpPr>
        <p:spPr>
          <a:xfrm>
            <a:off x="7453389" y="4510405"/>
            <a:ext cx="4283733"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Architecture of a LSTM Model</a:t>
            </a:r>
          </a:p>
        </p:txBody>
      </p:sp>
    </p:spTree>
    <p:extLst>
      <p:ext uri="{BB962C8B-B14F-4D97-AF65-F5344CB8AC3E}">
        <p14:creationId xmlns:p14="http://schemas.microsoft.com/office/powerpoint/2010/main" val="255006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CBD3-A6C9-BD97-72D7-7300F380BDE6}"/>
              </a:ext>
            </a:extLst>
          </p:cNvPr>
          <p:cNvSpPr>
            <a:spLocks noGrp="1"/>
          </p:cNvSpPr>
          <p:nvPr>
            <p:ph type="title"/>
          </p:nvPr>
        </p:nvSpPr>
        <p:spPr>
          <a:xfrm>
            <a:off x="2592925" y="97278"/>
            <a:ext cx="8911687" cy="739302"/>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Evaluation Metrics and Dataset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B0D04-C59F-8D62-D649-F02889F42065}"/>
                  </a:ext>
                </a:extLst>
              </p:cNvPr>
              <p:cNvSpPr>
                <a:spLocks noGrp="1"/>
              </p:cNvSpPr>
              <p:nvPr>
                <p:ph idx="1"/>
              </p:nvPr>
            </p:nvSpPr>
            <p:spPr>
              <a:xfrm>
                <a:off x="1624519" y="914400"/>
                <a:ext cx="10369685" cy="5846322"/>
              </a:xfrm>
            </p:spPr>
            <p:txBody>
              <a:bodyPr/>
              <a:lstStyle/>
              <a:p>
                <a:pPr algn="just">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Root Mean Squared Error (RMSE):</a:t>
                </a:r>
              </a:p>
              <a:p>
                <a:pPr lvl="1"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RMSE is a measure of how well a regression line fits the data points.</a:t>
                </a:r>
              </a:p>
              <a:p>
                <a:pPr lvl="1"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It represents the standard deviation of the residuals.</a:t>
                </a:r>
              </a:p>
              <a:p>
                <a:pPr lvl="1"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formula for RMSE is shown: </a:t>
                </a:r>
                <a14:m>
                  <m:oMath xmlns:m="http://schemas.openxmlformats.org/officeDocument/2006/math">
                    <m:r>
                      <m:rPr>
                        <m:sty m:val="p"/>
                      </m:rPr>
                      <a:rPr lang="en-US" sz="1800" b="0" i="0" smtClean="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RMSE</m:t>
                    </m:r>
                    <m:r>
                      <a:rPr lang="en-US" sz="1800" b="0" i="0" smtClean="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m:t>
                    </m:r>
                    <m:rad>
                      <m:radPr>
                        <m:degHide m:val="on"/>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radPr>
                      <m:deg/>
                      <m:e>
                        <m:f>
                          <m:fP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fPr>
                          <m:num>
                            <m:nary>
                              <m:naryPr>
                                <m:chr m:val="∑"/>
                                <m:limLoc m:val="undOv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naryPr>
                              <m:sub>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t</m:t>
                                </m:r>
                                <m: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=1</m:t>
                                </m:r>
                              </m:sub>
                              <m:sup>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T</m:t>
                                </m:r>
                              </m:sup>
                              <m:e>
                                <m:sSup>
                                  <m:sSupP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sSupPr>
                                  <m:e>
                                    <m:d>
                                      <m:dP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dPr>
                                      <m:e>
                                        <m:sSub>
                                          <m:sSubP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sSubPr>
                                          <m:e>
                                            <m: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ŷ</m:t>
                                            </m:r>
                                          </m:e>
                                          <m:sub>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t</m:t>
                                            </m:r>
                                          </m:sub>
                                        </m:sSub>
                                        <m: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m:t>
                                        </m:r>
                                        <m:sSub>
                                          <m:sSubPr>
                                            <m:ctrlPr>
                                              <a:rPr lang="en-US" sz="1800" i="1">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ctrlPr>
                                          </m:sSubPr>
                                          <m:e>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y</m:t>
                                            </m:r>
                                          </m:e>
                                          <m:sub>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t</m:t>
                                            </m:r>
                                          </m:sub>
                                        </m:sSub>
                                      </m:e>
                                    </m:d>
                                  </m:e>
                                  <m:sup>
                                    <m: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2</m:t>
                                    </m:r>
                                  </m:sup>
                                </m:sSup>
                              </m:e>
                            </m:nary>
                          </m:num>
                          <m:den>
                            <m:r>
                              <m:rPr>
                                <m:sty m:val="p"/>
                              </m:rPr>
                              <a:rPr lang="en-US" sz="1800" b="0" i="0">
                                <a:solidFill>
                                  <a:schemeClr val="tx1">
                                    <a:lumMod val="95000"/>
                                    <a:lumOff val="5000"/>
                                  </a:schemeClr>
                                </a:solidFill>
                                <a:effectLst/>
                                <a:latin typeface="Cambria Math" panose="02040503050406030204" pitchFamily="18" charset="0"/>
                                <a:ea typeface="STIX-Regular"/>
                                <a:cs typeface="Times New Roman" panose="02020603050405020304" pitchFamily="18" charset="0"/>
                              </a:rPr>
                              <m:t>T</m:t>
                            </m:r>
                          </m:den>
                        </m:f>
                      </m:e>
                    </m:rad>
                  </m:oMath>
                </a14:m>
                <a:endParaRPr lang="en-US" sz="1800" dirty="0">
                  <a:solidFill>
                    <a:schemeClr val="tx1">
                      <a:lumMod val="95000"/>
                      <a:lumOff val="5000"/>
                    </a:schemeClr>
                  </a:solidFill>
                  <a:effectLst/>
                  <a:latin typeface="Calibri" panose="020F0502020204030204" pitchFamily="34" charset="0"/>
                  <a:ea typeface="Calibri" panose="020F0502020204030204" pitchFamily="34" charset="0"/>
                  <a:cs typeface="Vrinda" panose="020B0502040204020203" pitchFamily="34" charset="0"/>
                </a:endParaRPr>
              </a:p>
              <a:p>
                <a:pPr algn="just">
                  <a:buFont typeface="Wingdings" panose="05000000000000000000" pitchFamily="2" charset="2"/>
                  <a:buChar char="§"/>
                </a:pP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Dataset Description:</a:t>
                </a:r>
              </a:p>
              <a:p>
                <a:pPr lvl="1" algn="just">
                  <a:buFont typeface="Arial" panose="020B0604020202020204" pitchFamily="34" charset="0"/>
                  <a:buChar char="•"/>
                </a:pP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Three publicly available datasets are used for evaluation:</a:t>
                </a:r>
              </a:p>
              <a:p>
                <a:pPr lvl="2" algn="just">
                  <a:buFont typeface="Arial" panose="020B0604020202020204" pitchFamily="34" charset="0"/>
                  <a:buChar char="•"/>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Air quality prediction dataset for West Bengal.</a:t>
                </a:r>
              </a:p>
              <a:p>
                <a:pPr lvl="2" algn="just">
                  <a:buFont typeface="Arial" panose="020B0604020202020204" pitchFamily="34" charset="0"/>
                  <a:buChar char="•"/>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Weather prediction dataset for Austin, Texas, USA (rainfall prediction).</a:t>
                </a:r>
              </a:p>
              <a:p>
                <a:pPr lvl="2" algn="just">
                  <a:buFont typeface="Arial" panose="020B0604020202020204" pitchFamily="34" charset="0"/>
                  <a:buChar char="•"/>
                </a:pP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City of Szeged, Hungary dataset (humidity prediction using temperature).</a:t>
                </a:r>
              </a:p>
              <a:p>
                <a:pPr lvl="1" algn="just">
                  <a:buFont typeface="Arial" panose="020B0604020202020204" pitchFamily="34" charset="0"/>
                  <a:buChar char="•"/>
                </a:pP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During training, 20% of the training samples are typically used for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testing</a:t>
                </a: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and the remaining samples are used for model training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lvl="2">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lvl="2">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3EB0D04-C59F-8D62-D649-F02889F42065}"/>
                  </a:ext>
                </a:extLst>
              </p:cNvPr>
              <p:cNvSpPr>
                <a:spLocks noGrp="1" noRot="1" noChangeAspect="1" noMove="1" noResize="1" noEditPoints="1" noAdjustHandles="1" noChangeArrowheads="1" noChangeShapeType="1" noTextEdit="1"/>
              </p:cNvSpPr>
              <p:nvPr>
                <p:ph idx="1"/>
              </p:nvPr>
            </p:nvSpPr>
            <p:spPr>
              <a:xfrm>
                <a:off x="1624519" y="914400"/>
                <a:ext cx="10369685" cy="5846322"/>
              </a:xfrm>
              <a:blipFill>
                <a:blip r:embed="rId2"/>
                <a:stretch>
                  <a:fillRect l="-353" t="-521" r="-294"/>
                </a:stretch>
              </a:blipFill>
            </p:spPr>
            <p:txBody>
              <a:bodyPr/>
              <a:lstStyle/>
              <a:p>
                <a:r>
                  <a:rPr lang="en-US">
                    <a:noFill/>
                  </a:rPr>
                  <a:t> </a:t>
                </a:r>
              </a:p>
            </p:txBody>
          </p:sp>
        </mc:Fallback>
      </mc:AlternateContent>
    </p:spTree>
    <p:extLst>
      <p:ext uri="{BB962C8B-B14F-4D97-AF65-F5344CB8AC3E}">
        <p14:creationId xmlns:p14="http://schemas.microsoft.com/office/powerpoint/2010/main" val="348993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C0D1-F90B-7AF8-4080-F160C6C38308}"/>
              </a:ext>
            </a:extLst>
          </p:cNvPr>
          <p:cNvSpPr>
            <a:spLocks noGrp="1"/>
          </p:cNvSpPr>
          <p:nvPr>
            <p:ph type="title"/>
          </p:nvPr>
        </p:nvSpPr>
        <p:spPr>
          <a:xfrm>
            <a:off x="2592925" y="194553"/>
            <a:ext cx="8911687" cy="752225"/>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Detail Experimental Findings</a:t>
            </a:r>
          </a:p>
        </p:txBody>
      </p:sp>
      <p:sp>
        <p:nvSpPr>
          <p:cNvPr id="3" name="Content Placeholder 2">
            <a:extLst>
              <a:ext uri="{FF2B5EF4-FFF2-40B4-BE49-F238E27FC236}">
                <a16:creationId xmlns:a16="http://schemas.microsoft.com/office/drawing/2014/main" id="{99FB9B0B-ACC5-5BDF-361E-400E9573B33F}"/>
              </a:ext>
            </a:extLst>
          </p:cNvPr>
          <p:cNvSpPr>
            <a:spLocks noGrp="1"/>
          </p:cNvSpPr>
          <p:nvPr>
            <p:ph idx="1"/>
          </p:nvPr>
        </p:nvSpPr>
        <p:spPr>
          <a:xfrm>
            <a:off x="1585609" y="1021404"/>
            <a:ext cx="10398341" cy="5642043"/>
          </a:xfrm>
        </p:spPr>
        <p:txBody>
          <a:bodyPr/>
          <a:lstStyle/>
          <a:p>
            <a:pPr algn="just">
              <a:buFont typeface="Wingdings" panose="05000000000000000000" pitchFamily="2" charset="2"/>
              <a:buChar char="Ø"/>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Austin Weather Dataset: </a:t>
            </a:r>
          </a:p>
          <a:p>
            <a:pPr lvl="1" indent="-342900" algn="just">
              <a:buFont typeface="Wingdings" panose="05000000000000000000" pitchFamily="2" charset="2"/>
              <a:buChar char="q"/>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LR and MLR</a:t>
            </a:r>
          </a:p>
          <a:p>
            <a:pPr marL="400050" lvl="1"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31E992F9-1F2C-8771-8C50-6C1ADDB067FF}"/>
              </a:ext>
            </a:extLst>
          </p:cNvPr>
          <p:cNvGraphicFramePr>
            <a:graphicFrameLocks noGrp="1"/>
          </p:cNvGraphicFramePr>
          <p:nvPr>
            <p:extLst>
              <p:ext uri="{D42A27DB-BD31-4B8C-83A1-F6EECF244321}">
                <p14:modId xmlns:p14="http://schemas.microsoft.com/office/powerpoint/2010/main" val="3535889312"/>
              </p:ext>
            </p:extLst>
          </p:nvPr>
        </p:nvGraphicFramePr>
        <p:xfrm>
          <a:off x="3881719" y="1981200"/>
          <a:ext cx="5799172" cy="669946"/>
        </p:xfrm>
        <a:graphic>
          <a:graphicData uri="http://schemas.openxmlformats.org/drawingml/2006/table">
            <a:tbl>
              <a:tblPr firstRow="1" firstCol="1" bandRow="1"/>
              <a:tblGrid>
                <a:gridCol w="1820979">
                  <a:extLst>
                    <a:ext uri="{9D8B030D-6E8A-4147-A177-3AD203B41FA5}">
                      <a16:colId xmlns:a16="http://schemas.microsoft.com/office/drawing/2014/main" val="3270830714"/>
                    </a:ext>
                  </a:extLst>
                </a:gridCol>
                <a:gridCol w="2016708">
                  <a:extLst>
                    <a:ext uri="{9D8B030D-6E8A-4147-A177-3AD203B41FA5}">
                      <a16:colId xmlns:a16="http://schemas.microsoft.com/office/drawing/2014/main" val="1151620110"/>
                    </a:ext>
                  </a:extLst>
                </a:gridCol>
                <a:gridCol w="1961485">
                  <a:extLst>
                    <a:ext uri="{9D8B030D-6E8A-4147-A177-3AD203B41FA5}">
                      <a16:colId xmlns:a16="http://schemas.microsoft.com/office/drawing/2014/main" val="4076017887"/>
                    </a:ext>
                  </a:extLst>
                </a:gridCol>
              </a:tblGrid>
              <a:tr h="205615">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Parameter </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LR error </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Vrinda" panose="020B0502040204020203" pitchFamily="34" charset="0"/>
                        </a:rPr>
                        <a:t>MLR error</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4338569"/>
                  </a:ext>
                </a:extLst>
              </a:tr>
              <a:tr h="421915">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RMSE</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0.30829466911952685</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Vrinda" panose="020B0502040204020203" pitchFamily="34" charset="0"/>
                        </a:rPr>
                        <a:t>0.2864271847316872</a:t>
                      </a:r>
                      <a:endParaRPr lang="en-US" sz="12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106288"/>
                  </a:ext>
                </a:extLst>
              </a:tr>
            </a:tbl>
          </a:graphicData>
        </a:graphic>
      </p:graphicFrame>
      <p:sp>
        <p:nvSpPr>
          <p:cNvPr id="10" name="TextBox 9">
            <a:extLst>
              <a:ext uri="{FF2B5EF4-FFF2-40B4-BE49-F238E27FC236}">
                <a16:creationId xmlns:a16="http://schemas.microsoft.com/office/drawing/2014/main" id="{C371669B-3789-1D25-D8AA-425C5F573BA1}"/>
              </a:ext>
            </a:extLst>
          </p:cNvPr>
          <p:cNvSpPr txBox="1"/>
          <p:nvPr/>
        </p:nvSpPr>
        <p:spPr>
          <a:xfrm>
            <a:off x="5040112" y="2608730"/>
            <a:ext cx="4231109" cy="276999"/>
          </a:xfrm>
          <a:prstGeom prst="rect">
            <a:avLst/>
          </a:prstGeom>
          <a:noFill/>
        </p:spPr>
        <p:txBody>
          <a:bodyPr wrap="square" rtlCol="0">
            <a:spAutoFit/>
          </a:bodyPr>
          <a:lstStyle/>
          <a:p>
            <a:pPr algn="ctr"/>
            <a:r>
              <a:rPr lang="en-US" sz="1200" b="1" dirty="0">
                <a:solidFill>
                  <a:srgbClr val="000000"/>
                </a:solidFill>
                <a:effectLst/>
                <a:latin typeface="Times New Roman" panose="02020603050405020304" pitchFamily="18" charset="0"/>
                <a:ea typeface="Calibri" panose="020F0502020204030204" pitchFamily="34" charset="0"/>
              </a:rPr>
              <a:t>Comparison between LR and MLR error values</a:t>
            </a:r>
            <a:endParaRPr lang="en-US" sz="1200" dirty="0"/>
          </a:p>
        </p:txBody>
      </p:sp>
      <p:pic>
        <p:nvPicPr>
          <p:cNvPr id="8" name="Picture 7">
            <a:extLst>
              <a:ext uri="{FF2B5EF4-FFF2-40B4-BE49-F238E27FC236}">
                <a16:creationId xmlns:a16="http://schemas.microsoft.com/office/drawing/2014/main" id="{791AB8BE-7D4A-66D0-CC11-FCA7D24078D2}"/>
              </a:ext>
            </a:extLst>
          </p:cNvPr>
          <p:cNvPicPr>
            <a:picLocks noChangeAspect="1"/>
          </p:cNvPicPr>
          <p:nvPr/>
        </p:nvPicPr>
        <p:blipFill>
          <a:blip r:embed="rId2"/>
          <a:stretch>
            <a:fillRect/>
          </a:stretch>
        </p:blipFill>
        <p:spPr>
          <a:xfrm>
            <a:off x="3881719" y="3173506"/>
            <a:ext cx="5629836" cy="2823882"/>
          </a:xfrm>
          <a:prstGeom prst="rect">
            <a:avLst/>
          </a:prstGeom>
        </p:spPr>
      </p:pic>
      <p:sp>
        <p:nvSpPr>
          <p:cNvPr id="11" name="TextBox 10">
            <a:extLst>
              <a:ext uri="{FF2B5EF4-FFF2-40B4-BE49-F238E27FC236}">
                <a16:creationId xmlns:a16="http://schemas.microsoft.com/office/drawing/2014/main" id="{F7BC5C27-B507-D874-DC41-FB165D3BA123}"/>
              </a:ext>
            </a:extLst>
          </p:cNvPr>
          <p:cNvSpPr txBox="1"/>
          <p:nvPr/>
        </p:nvSpPr>
        <p:spPr>
          <a:xfrm>
            <a:off x="5040112" y="6074635"/>
            <a:ext cx="31645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Comparison of error between LR and MLR</a:t>
            </a:r>
          </a:p>
        </p:txBody>
      </p:sp>
    </p:spTree>
    <p:extLst>
      <p:ext uri="{BB962C8B-B14F-4D97-AF65-F5344CB8AC3E}">
        <p14:creationId xmlns:p14="http://schemas.microsoft.com/office/powerpoint/2010/main" val="469613053"/>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1899</TotalTime>
  <Words>1585</Words>
  <Application>Microsoft Office PowerPoint</Application>
  <PresentationFormat>Widescreen</PresentationFormat>
  <Paragraphs>287</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Century Gothic</vt:lpstr>
      <vt:lpstr>Times New Roman</vt:lpstr>
      <vt:lpstr>Wingdings</vt:lpstr>
      <vt:lpstr>Wingdings 3</vt:lpstr>
      <vt:lpstr>Wisp</vt:lpstr>
      <vt:lpstr>Time Series Analysis on Air Quality and Weather Prediction</vt:lpstr>
      <vt:lpstr>Introduction</vt:lpstr>
      <vt:lpstr>Air Quality Prediction and Weather Prediction</vt:lpstr>
      <vt:lpstr>Working Methodologies</vt:lpstr>
      <vt:lpstr>Multiple Linear Regression (MLR) </vt:lpstr>
      <vt:lpstr>Decision Tree </vt:lpstr>
      <vt:lpstr>Deep Learning Models  </vt:lpstr>
      <vt:lpstr>Evaluation Metrics and Dataset Description</vt:lpstr>
      <vt:lpstr>Detail Experimental Findings</vt:lpstr>
      <vt:lpstr>Detail Experimental Findings</vt:lpstr>
      <vt:lpstr>Detail Experimental Findings</vt:lpstr>
      <vt:lpstr>Detail Experimental Findings</vt:lpstr>
      <vt:lpstr>Detail Experimental Findings</vt:lpstr>
      <vt:lpstr>Detail Experimental Findings</vt:lpstr>
      <vt:lpstr>Detail Experimental Findings</vt:lpstr>
      <vt:lpstr>Detail Experimental Findings</vt:lpstr>
      <vt:lpstr>Detail Experimental Findings</vt:lpstr>
      <vt:lpstr>Detail Experimental Findings</vt:lpstr>
      <vt:lpstr>Detail Experimental Findings</vt:lpstr>
      <vt:lpstr>Conclusion</vt:lpstr>
      <vt:lpstr>Limitations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on Air Quality and Weather Prediction</dc:title>
  <dc:creator>Anirban Bera</dc:creator>
  <cp:lastModifiedBy>Anirban Bera</cp:lastModifiedBy>
  <cp:revision>3</cp:revision>
  <dcterms:created xsi:type="dcterms:W3CDTF">2023-05-31T04:32:36Z</dcterms:created>
  <dcterms:modified xsi:type="dcterms:W3CDTF">2023-06-08T02:08:54Z</dcterms:modified>
</cp:coreProperties>
</file>