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il.shaw\Documents\R\SmallFold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SmallFolds!$B$1</c:f>
              <c:strCache>
                <c:ptCount val="1"/>
                <c:pt idx="0">
                  <c:v>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6"/>
                </a:solidFill>
                <a:prstDash val="lgDash"/>
              </a:ln>
              <a:effectLst/>
            </c:spPr>
            <c:trendlineType val="poly"/>
            <c:order val="6"/>
            <c:dispRSqr val="0"/>
            <c:dispEq val="0"/>
          </c:trendline>
          <c:xVal>
            <c:numRef>
              <c:f>SmallFolds!$B$2:$B$251</c:f>
              <c:numCache>
                <c:formatCode>General</c:formatCode>
                <c:ptCount val="250"/>
                <c:pt idx="0">
                  <c:v>58.49</c:v>
                </c:pt>
                <c:pt idx="1">
                  <c:v>41.17</c:v>
                </c:pt>
                <c:pt idx="2">
                  <c:v>41.48</c:v>
                </c:pt>
                <c:pt idx="3">
                  <c:v>75.599999999999994</c:v>
                </c:pt>
                <c:pt idx="4">
                  <c:v>72.58</c:v>
                </c:pt>
                <c:pt idx="5">
                  <c:v>48.41</c:v>
                </c:pt>
                <c:pt idx="6">
                  <c:v>38.44</c:v>
                </c:pt>
                <c:pt idx="7">
                  <c:v>49.69</c:v>
                </c:pt>
                <c:pt idx="8">
                  <c:v>36.71</c:v>
                </c:pt>
                <c:pt idx="9">
                  <c:v>59.14</c:v>
                </c:pt>
                <c:pt idx="10">
                  <c:v>71.22</c:v>
                </c:pt>
                <c:pt idx="11">
                  <c:v>73.42</c:v>
                </c:pt>
                <c:pt idx="12">
                  <c:v>48.04</c:v>
                </c:pt>
                <c:pt idx="13">
                  <c:v>71.97</c:v>
                </c:pt>
                <c:pt idx="14">
                  <c:v>37.729999999999997</c:v>
                </c:pt>
                <c:pt idx="15">
                  <c:v>61.27</c:v>
                </c:pt>
                <c:pt idx="16">
                  <c:v>73.900000000000006</c:v>
                </c:pt>
                <c:pt idx="17">
                  <c:v>40.549999999999997</c:v>
                </c:pt>
                <c:pt idx="18">
                  <c:v>58.59</c:v>
                </c:pt>
                <c:pt idx="19">
                  <c:v>66.75</c:v>
                </c:pt>
                <c:pt idx="20">
                  <c:v>25.88</c:v>
                </c:pt>
                <c:pt idx="21">
                  <c:v>56.03</c:v>
                </c:pt>
                <c:pt idx="22">
                  <c:v>60.75</c:v>
                </c:pt>
                <c:pt idx="23">
                  <c:v>41.44</c:v>
                </c:pt>
                <c:pt idx="24">
                  <c:v>39.369999999999997</c:v>
                </c:pt>
                <c:pt idx="25">
                  <c:v>74.87</c:v>
                </c:pt>
                <c:pt idx="26">
                  <c:v>76.86</c:v>
                </c:pt>
                <c:pt idx="27">
                  <c:v>41.04</c:v>
                </c:pt>
                <c:pt idx="28">
                  <c:v>68.510000000000005</c:v>
                </c:pt>
                <c:pt idx="29">
                  <c:v>41.62</c:v>
                </c:pt>
                <c:pt idx="30">
                  <c:v>77.95</c:v>
                </c:pt>
                <c:pt idx="31">
                  <c:v>58.98</c:v>
                </c:pt>
                <c:pt idx="32">
                  <c:v>38.44</c:v>
                </c:pt>
                <c:pt idx="33">
                  <c:v>49.82</c:v>
                </c:pt>
                <c:pt idx="34">
                  <c:v>44.9</c:v>
                </c:pt>
                <c:pt idx="35">
                  <c:v>68.67</c:v>
                </c:pt>
                <c:pt idx="36">
                  <c:v>73.91</c:v>
                </c:pt>
                <c:pt idx="37">
                  <c:v>71.73</c:v>
                </c:pt>
                <c:pt idx="38">
                  <c:v>39.72</c:v>
                </c:pt>
                <c:pt idx="39">
                  <c:v>44.03</c:v>
                </c:pt>
                <c:pt idx="40">
                  <c:v>61.9</c:v>
                </c:pt>
                <c:pt idx="41">
                  <c:v>41.79</c:v>
                </c:pt>
                <c:pt idx="42">
                  <c:v>64.69</c:v>
                </c:pt>
                <c:pt idx="43">
                  <c:v>39.35</c:v>
                </c:pt>
                <c:pt idx="44">
                  <c:v>62.66</c:v>
                </c:pt>
                <c:pt idx="45">
                  <c:v>74.16</c:v>
                </c:pt>
                <c:pt idx="46">
                  <c:v>58.62</c:v>
                </c:pt>
                <c:pt idx="47">
                  <c:v>62.26</c:v>
                </c:pt>
                <c:pt idx="48">
                  <c:v>51.43</c:v>
                </c:pt>
                <c:pt idx="49">
                  <c:v>70.47</c:v>
                </c:pt>
                <c:pt idx="50">
                  <c:v>77.540000000000006</c:v>
                </c:pt>
                <c:pt idx="51">
                  <c:v>38.5</c:v>
                </c:pt>
                <c:pt idx="52">
                  <c:v>68.31</c:v>
                </c:pt>
                <c:pt idx="53">
                  <c:v>35.76</c:v>
                </c:pt>
                <c:pt idx="54">
                  <c:v>44.47</c:v>
                </c:pt>
                <c:pt idx="55">
                  <c:v>71.849999999999994</c:v>
                </c:pt>
                <c:pt idx="56">
                  <c:v>39.58</c:v>
                </c:pt>
                <c:pt idx="57">
                  <c:v>41.1</c:v>
                </c:pt>
                <c:pt idx="58">
                  <c:v>50.32</c:v>
                </c:pt>
                <c:pt idx="59">
                  <c:v>68.28</c:v>
                </c:pt>
                <c:pt idx="60">
                  <c:v>36.71</c:v>
                </c:pt>
                <c:pt idx="61">
                  <c:v>68.63</c:v>
                </c:pt>
                <c:pt idx="62">
                  <c:v>41.74</c:v>
                </c:pt>
                <c:pt idx="63">
                  <c:v>66.540000000000006</c:v>
                </c:pt>
                <c:pt idx="64">
                  <c:v>63.56</c:v>
                </c:pt>
                <c:pt idx="65">
                  <c:v>43.71</c:v>
                </c:pt>
                <c:pt idx="66">
                  <c:v>58.95</c:v>
                </c:pt>
                <c:pt idx="67">
                  <c:v>58.95</c:v>
                </c:pt>
                <c:pt idx="68">
                  <c:v>72.39</c:v>
                </c:pt>
                <c:pt idx="69">
                  <c:v>40.81</c:v>
                </c:pt>
                <c:pt idx="70">
                  <c:v>42.04</c:v>
                </c:pt>
                <c:pt idx="71">
                  <c:v>41.2</c:v>
                </c:pt>
                <c:pt idx="72">
                  <c:v>74.989999999999995</c:v>
                </c:pt>
                <c:pt idx="73">
                  <c:v>38.28</c:v>
                </c:pt>
                <c:pt idx="74">
                  <c:v>62.4</c:v>
                </c:pt>
                <c:pt idx="75">
                  <c:v>40.81</c:v>
                </c:pt>
                <c:pt idx="76">
                  <c:v>75.33</c:v>
                </c:pt>
                <c:pt idx="77">
                  <c:v>42.74</c:v>
                </c:pt>
                <c:pt idx="78">
                  <c:v>41.5</c:v>
                </c:pt>
                <c:pt idx="79">
                  <c:v>39.18</c:v>
                </c:pt>
                <c:pt idx="80">
                  <c:v>58.9</c:v>
                </c:pt>
                <c:pt idx="81">
                  <c:v>70.02</c:v>
                </c:pt>
                <c:pt idx="82">
                  <c:v>66.56</c:v>
                </c:pt>
                <c:pt idx="83">
                  <c:v>48.14</c:v>
                </c:pt>
                <c:pt idx="84">
                  <c:v>38.08</c:v>
                </c:pt>
                <c:pt idx="85">
                  <c:v>51.43</c:v>
                </c:pt>
                <c:pt idx="86">
                  <c:v>66.56</c:v>
                </c:pt>
                <c:pt idx="87">
                  <c:v>70.17</c:v>
                </c:pt>
                <c:pt idx="88">
                  <c:v>63.07</c:v>
                </c:pt>
                <c:pt idx="89">
                  <c:v>63.09</c:v>
                </c:pt>
                <c:pt idx="90">
                  <c:v>65.739999999999995</c:v>
                </c:pt>
                <c:pt idx="91">
                  <c:v>49.39</c:v>
                </c:pt>
                <c:pt idx="92">
                  <c:v>73.42</c:v>
                </c:pt>
                <c:pt idx="93">
                  <c:v>41.7</c:v>
                </c:pt>
                <c:pt idx="94">
                  <c:v>60.08</c:v>
                </c:pt>
                <c:pt idx="95">
                  <c:v>40.549999999999997</c:v>
                </c:pt>
                <c:pt idx="96">
                  <c:v>41.66</c:v>
                </c:pt>
                <c:pt idx="97">
                  <c:v>40.6</c:v>
                </c:pt>
                <c:pt idx="98">
                  <c:v>36.71</c:v>
                </c:pt>
                <c:pt idx="99">
                  <c:v>57.19</c:v>
                </c:pt>
                <c:pt idx="100">
                  <c:v>67.83</c:v>
                </c:pt>
                <c:pt idx="101">
                  <c:v>43.02</c:v>
                </c:pt>
                <c:pt idx="102">
                  <c:v>72.989999999999995</c:v>
                </c:pt>
                <c:pt idx="103">
                  <c:v>64.27</c:v>
                </c:pt>
                <c:pt idx="104">
                  <c:v>42.34</c:v>
                </c:pt>
                <c:pt idx="105">
                  <c:v>66.05</c:v>
                </c:pt>
                <c:pt idx="106">
                  <c:v>70.319999999999993</c:v>
                </c:pt>
                <c:pt idx="107">
                  <c:v>41.17</c:v>
                </c:pt>
                <c:pt idx="108">
                  <c:v>35.47</c:v>
                </c:pt>
                <c:pt idx="109">
                  <c:v>44.34</c:v>
                </c:pt>
                <c:pt idx="110">
                  <c:v>39.18</c:v>
                </c:pt>
                <c:pt idx="111">
                  <c:v>40.35</c:v>
                </c:pt>
                <c:pt idx="112">
                  <c:v>60.23</c:v>
                </c:pt>
                <c:pt idx="113">
                  <c:v>52.75</c:v>
                </c:pt>
                <c:pt idx="114">
                  <c:v>58.82</c:v>
                </c:pt>
                <c:pt idx="115">
                  <c:v>68.14</c:v>
                </c:pt>
                <c:pt idx="116">
                  <c:v>66.48</c:v>
                </c:pt>
                <c:pt idx="117">
                  <c:v>72.430000000000007</c:v>
                </c:pt>
                <c:pt idx="118">
                  <c:v>40.24</c:v>
                </c:pt>
                <c:pt idx="119">
                  <c:v>43.72</c:v>
                </c:pt>
                <c:pt idx="120">
                  <c:v>40.71</c:v>
                </c:pt>
                <c:pt idx="121">
                  <c:v>71.290000000000006</c:v>
                </c:pt>
                <c:pt idx="122">
                  <c:v>40.1</c:v>
                </c:pt>
                <c:pt idx="123">
                  <c:v>40.22</c:v>
                </c:pt>
                <c:pt idx="124">
                  <c:v>41.44</c:v>
                </c:pt>
                <c:pt idx="125">
                  <c:v>40.64</c:v>
                </c:pt>
                <c:pt idx="126">
                  <c:v>60.29</c:v>
                </c:pt>
                <c:pt idx="127">
                  <c:v>42.86</c:v>
                </c:pt>
                <c:pt idx="128">
                  <c:v>69.23</c:v>
                </c:pt>
                <c:pt idx="129">
                  <c:v>53.16</c:v>
                </c:pt>
                <c:pt idx="130">
                  <c:v>60.07</c:v>
                </c:pt>
                <c:pt idx="131">
                  <c:v>59.15</c:v>
                </c:pt>
                <c:pt idx="132">
                  <c:v>43.67</c:v>
                </c:pt>
                <c:pt idx="133">
                  <c:v>40.770000000000003</c:v>
                </c:pt>
                <c:pt idx="134">
                  <c:v>46.97</c:v>
                </c:pt>
                <c:pt idx="135">
                  <c:v>63.86</c:v>
                </c:pt>
                <c:pt idx="136">
                  <c:v>48.98</c:v>
                </c:pt>
                <c:pt idx="137">
                  <c:v>41.58</c:v>
                </c:pt>
                <c:pt idx="138">
                  <c:v>59.87</c:v>
                </c:pt>
                <c:pt idx="139">
                  <c:v>43.99</c:v>
                </c:pt>
                <c:pt idx="140">
                  <c:v>69.48</c:v>
                </c:pt>
                <c:pt idx="141">
                  <c:v>59.87</c:v>
                </c:pt>
                <c:pt idx="142">
                  <c:v>39.61</c:v>
                </c:pt>
                <c:pt idx="143">
                  <c:v>40.72</c:v>
                </c:pt>
                <c:pt idx="144">
                  <c:v>53.16</c:v>
                </c:pt>
                <c:pt idx="145">
                  <c:v>44.99</c:v>
                </c:pt>
                <c:pt idx="146">
                  <c:v>73.03</c:v>
                </c:pt>
                <c:pt idx="147">
                  <c:v>60.1</c:v>
                </c:pt>
                <c:pt idx="148">
                  <c:v>49.21</c:v>
                </c:pt>
              </c:numCache>
            </c:numRef>
          </c:xVal>
          <c:yVal>
            <c:numRef>
              <c:f>SmallFolds!$E$2:$E$251</c:f>
              <c:numCache>
                <c:formatCode>General</c:formatCode>
                <c:ptCount val="250"/>
                <c:pt idx="0">
                  <c:v>446.9</c:v>
                </c:pt>
                <c:pt idx="1">
                  <c:v>468.72</c:v>
                </c:pt>
                <c:pt idx="2">
                  <c:v>451.93</c:v>
                </c:pt>
                <c:pt idx="3">
                  <c:v>439.68</c:v>
                </c:pt>
                <c:pt idx="4">
                  <c:v>428.89</c:v>
                </c:pt>
                <c:pt idx="5">
                  <c:v>440.94</c:v>
                </c:pt>
                <c:pt idx="6">
                  <c:v>491.35</c:v>
                </c:pt>
                <c:pt idx="7">
                  <c:v>464.72</c:v>
                </c:pt>
                <c:pt idx="8">
                  <c:v>472.62</c:v>
                </c:pt>
                <c:pt idx="9">
                  <c:v>450.06</c:v>
                </c:pt>
                <c:pt idx="10">
                  <c:v>437</c:v>
                </c:pt>
                <c:pt idx="11">
                  <c:v>432.2</c:v>
                </c:pt>
                <c:pt idx="12">
                  <c:v>468.37</c:v>
                </c:pt>
                <c:pt idx="13">
                  <c:v>435.86</c:v>
                </c:pt>
                <c:pt idx="14">
                  <c:v>470.89</c:v>
                </c:pt>
                <c:pt idx="15">
                  <c:v>448.51</c:v>
                </c:pt>
                <c:pt idx="16">
                  <c:v>433.09</c:v>
                </c:pt>
                <c:pt idx="17">
                  <c:v>472.47</c:v>
                </c:pt>
                <c:pt idx="18">
                  <c:v>452.52</c:v>
                </c:pt>
                <c:pt idx="19">
                  <c:v>432.87</c:v>
                </c:pt>
                <c:pt idx="20">
                  <c:v>464.25</c:v>
                </c:pt>
                <c:pt idx="21">
                  <c:v>462.65</c:v>
                </c:pt>
                <c:pt idx="22">
                  <c:v>437.33</c:v>
                </c:pt>
                <c:pt idx="23">
                  <c:v>479.19</c:v>
                </c:pt>
                <c:pt idx="24">
                  <c:v>488.2</c:v>
                </c:pt>
                <c:pt idx="25">
                  <c:v>434.46</c:v>
                </c:pt>
                <c:pt idx="26">
                  <c:v>438.41</c:v>
                </c:pt>
                <c:pt idx="27">
                  <c:v>473.62</c:v>
                </c:pt>
                <c:pt idx="28">
                  <c:v>441.17</c:v>
                </c:pt>
                <c:pt idx="29">
                  <c:v>464.86</c:v>
                </c:pt>
                <c:pt idx="30">
                  <c:v>438.01</c:v>
                </c:pt>
                <c:pt idx="31">
                  <c:v>441.33</c:v>
                </c:pt>
                <c:pt idx="32">
                  <c:v>486.53</c:v>
                </c:pt>
                <c:pt idx="33">
                  <c:v>454.2</c:v>
                </c:pt>
                <c:pt idx="34">
                  <c:v>457.72</c:v>
                </c:pt>
                <c:pt idx="35">
                  <c:v>441.53</c:v>
                </c:pt>
                <c:pt idx="36">
                  <c:v>431.8</c:v>
                </c:pt>
                <c:pt idx="37">
                  <c:v>429.97</c:v>
                </c:pt>
                <c:pt idx="38">
                  <c:v>475.04</c:v>
                </c:pt>
                <c:pt idx="39">
                  <c:v>474.68</c:v>
                </c:pt>
                <c:pt idx="40">
                  <c:v>441.34</c:v>
                </c:pt>
                <c:pt idx="41">
                  <c:v>474.03</c:v>
                </c:pt>
                <c:pt idx="42">
                  <c:v>438.08</c:v>
                </c:pt>
                <c:pt idx="43">
                  <c:v>480.18</c:v>
                </c:pt>
                <c:pt idx="44">
                  <c:v>444.85</c:v>
                </c:pt>
                <c:pt idx="45">
                  <c:v>438.11</c:v>
                </c:pt>
                <c:pt idx="46">
                  <c:v>450.23</c:v>
                </c:pt>
                <c:pt idx="47">
                  <c:v>436.37</c:v>
                </c:pt>
                <c:pt idx="48">
                  <c:v>438.79</c:v>
                </c:pt>
                <c:pt idx="49">
                  <c:v>438.5</c:v>
                </c:pt>
                <c:pt idx="50">
                  <c:v>430.86</c:v>
                </c:pt>
                <c:pt idx="51">
                  <c:v>490.84</c:v>
                </c:pt>
                <c:pt idx="52">
                  <c:v>448.58</c:v>
                </c:pt>
                <c:pt idx="53">
                  <c:v>467.6</c:v>
                </c:pt>
                <c:pt idx="54">
                  <c:v>465.93</c:v>
                </c:pt>
                <c:pt idx="55">
                  <c:v>441.28</c:v>
                </c:pt>
                <c:pt idx="56">
                  <c:v>466.21</c:v>
                </c:pt>
                <c:pt idx="57">
                  <c:v>467.21</c:v>
                </c:pt>
                <c:pt idx="58">
                  <c:v>447.06</c:v>
                </c:pt>
                <c:pt idx="59">
                  <c:v>445.23</c:v>
                </c:pt>
                <c:pt idx="60">
                  <c:v>469.02</c:v>
                </c:pt>
                <c:pt idx="61">
                  <c:v>450.75</c:v>
                </c:pt>
                <c:pt idx="62">
                  <c:v>472.12</c:v>
                </c:pt>
                <c:pt idx="63">
                  <c:v>433.81</c:v>
                </c:pt>
                <c:pt idx="64">
                  <c:v>452.01</c:v>
                </c:pt>
                <c:pt idx="65">
                  <c:v>469.06</c:v>
                </c:pt>
                <c:pt idx="66">
                  <c:v>451.67</c:v>
                </c:pt>
                <c:pt idx="67">
                  <c:v>449.89</c:v>
                </c:pt>
                <c:pt idx="68">
                  <c:v>432.98</c:v>
                </c:pt>
                <c:pt idx="69">
                  <c:v>487.24</c:v>
                </c:pt>
                <c:pt idx="70">
                  <c:v>465.64</c:v>
                </c:pt>
                <c:pt idx="71">
                  <c:v>474.96</c:v>
                </c:pt>
                <c:pt idx="72">
                  <c:v>432.79</c:v>
                </c:pt>
                <c:pt idx="73">
                  <c:v>466.75</c:v>
                </c:pt>
                <c:pt idx="74">
                  <c:v>445.3</c:v>
                </c:pt>
                <c:pt idx="75">
                  <c:v>487.15</c:v>
                </c:pt>
                <c:pt idx="76">
                  <c:v>433.37</c:v>
                </c:pt>
                <c:pt idx="77">
                  <c:v>474.75</c:v>
                </c:pt>
                <c:pt idx="78">
                  <c:v>470.68</c:v>
                </c:pt>
                <c:pt idx="79">
                  <c:v>484.44</c:v>
                </c:pt>
                <c:pt idx="80">
                  <c:v>440.93</c:v>
                </c:pt>
                <c:pt idx="81">
                  <c:v>437.48</c:v>
                </c:pt>
                <c:pt idx="82">
                  <c:v>433.52</c:v>
                </c:pt>
                <c:pt idx="83">
                  <c:v>449.09</c:v>
                </c:pt>
                <c:pt idx="84">
                  <c:v>479.23</c:v>
                </c:pt>
                <c:pt idx="85">
                  <c:v>444.88</c:v>
                </c:pt>
                <c:pt idx="86">
                  <c:v>436.51</c:v>
                </c:pt>
                <c:pt idx="87">
                  <c:v>436.43</c:v>
                </c:pt>
                <c:pt idx="88">
                  <c:v>444.72</c:v>
                </c:pt>
                <c:pt idx="89">
                  <c:v>453</c:v>
                </c:pt>
                <c:pt idx="90">
                  <c:v>435.58</c:v>
                </c:pt>
                <c:pt idx="91">
                  <c:v>455.86</c:v>
                </c:pt>
                <c:pt idx="92">
                  <c:v>433.44</c:v>
                </c:pt>
                <c:pt idx="93">
                  <c:v>454.14</c:v>
                </c:pt>
                <c:pt idx="94">
                  <c:v>454.47</c:v>
                </c:pt>
                <c:pt idx="95">
                  <c:v>473.31</c:v>
                </c:pt>
                <c:pt idx="96">
                  <c:v>468.55</c:v>
                </c:pt>
                <c:pt idx="97">
                  <c:v>483.57</c:v>
                </c:pt>
                <c:pt idx="98">
                  <c:v>475.85</c:v>
                </c:pt>
                <c:pt idx="99">
                  <c:v>435.57</c:v>
                </c:pt>
                <c:pt idx="100">
                  <c:v>433.32</c:v>
                </c:pt>
                <c:pt idx="101">
                  <c:v>470.14</c:v>
                </c:pt>
                <c:pt idx="102">
                  <c:v>429.12</c:v>
                </c:pt>
                <c:pt idx="103">
                  <c:v>443.76</c:v>
                </c:pt>
                <c:pt idx="104">
                  <c:v>463.71</c:v>
                </c:pt>
                <c:pt idx="105">
                  <c:v>442.95</c:v>
                </c:pt>
                <c:pt idx="106">
                  <c:v>432.59</c:v>
                </c:pt>
                <c:pt idx="107">
                  <c:v>476.81</c:v>
                </c:pt>
                <c:pt idx="108">
                  <c:v>469.68</c:v>
                </c:pt>
                <c:pt idx="109">
                  <c:v>474.03</c:v>
                </c:pt>
                <c:pt idx="110">
                  <c:v>479.42</c:v>
                </c:pt>
                <c:pt idx="111">
                  <c:v>476.44</c:v>
                </c:pt>
                <c:pt idx="112">
                  <c:v>437.42</c:v>
                </c:pt>
                <c:pt idx="113">
                  <c:v>462.7</c:v>
                </c:pt>
                <c:pt idx="114">
                  <c:v>445.01</c:v>
                </c:pt>
                <c:pt idx="115">
                  <c:v>435.71</c:v>
                </c:pt>
                <c:pt idx="116">
                  <c:v>433.37</c:v>
                </c:pt>
                <c:pt idx="117">
                  <c:v>439.02</c:v>
                </c:pt>
                <c:pt idx="118">
                  <c:v>469.35</c:v>
                </c:pt>
                <c:pt idx="119">
                  <c:v>459.31</c:v>
                </c:pt>
                <c:pt idx="120">
                  <c:v>477.94</c:v>
                </c:pt>
                <c:pt idx="121">
                  <c:v>442.65</c:v>
                </c:pt>
                <c:pt idx="122">
                  <c:v>478.34</c:v>
                </c:pt>
                <c:pt idx="123">
                  <c:v>476.69</c:v>
                </c:pt>
                <c:pt idx="124">
                  <c:v>471.61</c:v>
                </c:pt>
                <c:pt idx="125">
                  <c:v>470.06</c:v>
                </c:pt>
                <c:pt idx="126">
                  <c:v>449.79</c:v>
                </c:pt>
                <c:pt idx="127">
                  <c:v>468.63</c:v>
                </c:pt>
                <c:pt idx="128">
                  <c:v>433.74</c:v>
                </c:pt>
                <c:pt idx="129">
                  <c:v>458.93</c:v>
                </c:pt>
                <c:pt idx="130">
                  <c:v>451.5</c:v>
                </c:pt>
                <c:pt idx="131">
                  <c:v>450.81</c:v>
                </c:pt>
                <c:pt idx="132">
                  <c:v>472.77</c:v>
                </c:pt>
                <c:pt idx="133">
                  <c:v>480.72</c:v>
                </c:pt>
                <c:pt idx="134">
                  <c:v>454.26</c:v>
                </c:pt>
                <c:pt idx="135">
                  <c:v>441.61</c:v>
                </c:pt>
                <c:pt idx="136">
                  <c:v>448.56</c:v>
                </c:pt>
                <c:pt idx="137">
                  <c:v>459.75</c:v>
                </c:pt>
                <c:pt idx="138">
                  <c:v>449.74</c:v>
                </c:pt>
                <c:pt idx="139">
                  <c:v>465.81</c:v>
                </c:pt>
                <c:pt idx="140">
                  <c:v>432.18</c:v>
                </c:pt>
                <c:pt idx="141">
                  <c:v>443.7</c:v>
                </c:pt>
                <c:pt idx="142">
                  <c:v>475.02</c:v>
                </c:pt>
                <c:pt idx="143">
                  <c:v>480.8</c:v>
                </c:pt>
                <c:pt idx="144">
                  <c:v>457.73</c:v>
                </c:pt>
                <c:pt idx="145">
                  <c:v>463.92</c:v>
                </c:pt>
                <c:pt idx="146">
                  <c:v>439.81</c:v>
                </c:pt>
                <c:pt idx="147">
                  <c:v>452.57</c:v>
                </c:pt>
                <c:pt idx="148">
                  <c:v>443.53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64-48EF-9546-D12B3F95B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430528"/>
        <c:axId val="308433808"/>
      </c:scatterChart>
      <c:valAx>
        <c:axId val="308430528"/>
        <c:scaling>
          <c:orientation val="minMax"/>
          <c:max val="80"/>
          <c:min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433808"/>
        <c:crosses val="autoZero"/>
        <c:crossBetween val="midCat"/>
      </c:valAx>
      <c:valAx>
        <c:axId val="30843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4305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cap="none" dirty="0"/>
              <a:t>Machine Learning: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9329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cap="none" dirty="0"/>
              <a:t>Regression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ZA" sz="2400" dirty="0"/>
              <a:t>Prediction of a continuous value</a:t>
            </a:r>
          </a:p>
          <a:p>
            <a:r>
              <a:rPr lang="en-ZA" sz="2400" dirty="0"/>
              <a:t>As opposed to classification, which is the prediction of a discrete value</a:t>
            </a:r>
          </a:p>
        </p:txBody>
      </p:sp>
    </p:spTree>
    <p:extLst>
      <p:ext uri="{BB962C8B-B14F-4D97-AF65-F5344CB8AC3E}">
        <p14:creationId xmlns:p14="http://schemas.microsoft.com/office/powerpoint/2010/main" val="388390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cap="none" dirty="0"/>
              <a:t>Classification vs Regression</a:t>
            </a: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ZA" sz="4000" dirty="0"/>
              <a:t>Classification</a:t>
            </a:r>
          </a:p>
          <a:p>
            <a:r>
              <a:rPr lang="en-ZA" sz="2400" dirty="0"/>
              <a:t>Will customer default on loan?</a:t>
            </a:r>
          </a:p>
          <a:p>
            <a:r>
              <a:rPr lang="en-ZA" sz="2400" dirty="0"/>
              <a:t>Character recognition: Which character?</a:t>
            </a:r>
          </a:p>
          <a:p>
            <a:r>
              <a:rPr lang="en-ZA" sz="2400" dirty="0"/>
              <a:t>Will it rain tomorrow?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ZA" sz="4000" dirty="0"/>
              <a:t>Regression</a:t>
            </a:r>
          </a:p>
          <a:p>
            <a:r>
              <a:rPr lang="en-ZA" sz="2400" dirty="0"/>
              <a:t>Predicting house prices</a:t>
            </a:r>
          </a:p>
          <a:p>
            <a:r>
              <a:rPr lang="en-ZA" sz="2400" dirty="0"/>
              <a:t>Predicting temperature</a:t>
            </a:r>
          </a:p>
          <a:p>
            <a:r>
              <a:rPr lang="en-ZA" sz="2400" dirty="0"/>
              <a:t>Predicting crop growth</a:t>
            </a:r>
          </a:p>
        </p:txBody>
      </p:sp>
    </p:spTree>
    <p:extLst>
      <p:ext uri="{BB962C8B-B14F-4D97-AF65-F5344CB8AC3E}">
        <p14:creationId xmlns:p14="http://schemas.microsoft.com/office/powerpoint/2010/main" val="415276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cap="none" dirty="0"/>
              <a:t>Linear Regression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864" y="1986354"/>
            <a:ext cx="7348729" cy="440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cap="none" dirty="0"/>
              <a:t>Typical Algorithms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ZA" sz="2400" dirty="0"/>
              <a:t>Linear Regression/Bayesian Linear Regression</a:t>
            </a:r>
          </a:p>
          <a:p>
            <a:r>
              <a:rPr lang="en-ZA" sz="2400" dirty="0"/>
              <a:t>Decision Forest</a:t>
            </a:r>
          </a:p>
          <a:p>
            <a:r>
              <a:rPr lang="en-ZA" sz="2400" dirty="0"/>
              <a:t>Boosted Decision Tree</a:t>
            </a:r>
          </a:p>
          <a:p>
            <a:r>
              <a:rPr lang="en-ZA" sz="2400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01965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cap="none" dirty="0"/>
              <a:t>More advanced features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ZA" sz="2400" dirty="0"/>
              <a:t>Consider using polynomial functions of attributes</a:t>
            </a:r>
          </a:p>
          <a:p>
            <a:r>
              <a:rPr lang="en-ZA" sz="2400" dirty="0"/>
              <a:t>Or functions of multiple attributes</a:t>
            </a:r>
          </a:p>
          <a:p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391821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cap="none" dirty="0"/>
              <a:t>Overfitting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ZA" sz="2400" dirty="0"/>
              <a:t>Adding more features may not improve the model</a:t>
            </a:r>
          </a:p>
          <a:p>
            <a:r>
              <a:rPr lang="en-ZA" sz="2400" dirty="0"/>
              <a:t>A model that fits very well to the training data may be useless for predictions</a:t>
            </a:r>
          </a:p>
          <a:p>
            <a:r>
              <a:rPr lang="en-ZA" sz="2400" dirty="0"/>
              <a:t>Feature selection is hard and </a:t>
            </a:r>
            <a:r>
              <a:rPr lang="en-ZA" sz="2400"/>
              <a:t>may require a lot of trial and error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8408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cap="none" dirty="0"/>
              <a:t>Overfitting</a:t>
            </a:r>
            <a:endParaRPr lang="en-ZA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6187945"/>
              </p:ext>
            </p:extLst>
          </p:nvPr>
        </p:nvGraphicFramePr>
        <p:xfrm>
          <a:off x="1405110" y="1445717"/>
          <a:ext cx="10294712" cy="5098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5985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357</TotalTime>
  <Words>121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Machine Learning: Regression</vt:lpstr>
      <vt:lpstr>Regression</vt:lpstr>
      <vt:lpstr>Classification vs Regression</vt:lpstr>
      <vt:lpstr>Linear Regression</vt:lpstr>
      <vt:lpstr>Typical Algorithms</vt:lpstr>
      <vt:lpstr>More advanced features</vt:lpstr>
      <vt:lpstr>Overfitting</vt:lpstr>
      <vt:lpstr>Overfitting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Regression</dc:title>
  <dc:creator>Gail Shaw</dc:creator>
  <cp:lastModifiedBy>Gail Shaw</cp:lastModifiedBy>
  <cp:revision>11</cp:revision>
  <dcterms:created xsi:type="dcterms:W3CDTF">2016-07-18T09:57:28Z</dcterms:created>
  <dcterms:modified xsi:type="dcterms:W3CDTF">2016-07-18T15:54:33Z</dcterms:modified>
</cp:coreProperties>
</file>