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96"/>
  </p:notesMasterIdLst>
  <p:handoutMasterIdLst>
    <p:handoutMasterId r:id="rId97"/>
  </p:handoutMasterIdLst>
  <p:sldIdLst>
    <p:sldId id="1664" r:id="rId5"/>
    <p:sldId id="1665" r:id="rId6"/>
    <p:sldId id="1553" r:id="rId7"/>
    <p:sldId id="1573" r:id="rId8"/>
    <p:sldId id="1574" r:id="rId9"/>
    <p:sldId id="1575" r:id="rId10"/>
    <p:sldId id="1580" r:id="rId11"/>
    <p:sldId id="1581" r:id="rId12"/>
    <p:sldId id="1582" r:id="rId13"/>
    <p:sldId id="1583" r:id="rId14"/>
    <p:sldId id="1584" r:id="rId15"/>
    <p:sldId id="1586" r:id="rId16"/>
    <p:sldId id="1587" r:id="rId17"/>
    <p:sldId id="1585" r:id="rId18"/>
    <p:sldId id="1590" r:id="rId19"/>
    <p:sldId id="1591" r:id="rId20"/>
    <p:sldId id="1595" r:id="rId21"/>
    <p:sldId id="1593" r:id="rId22"/>
    <p:sldId id="1594" r:id="rId23"/>
    <p:sldId id="1592" r:id="rId24"/>
    <p:sldId id="1596" r:id="rId25"/>
    <p:sldId id="1598" r:id="rId26"/>
    <p:sldId id="1597" r:id="rId27"/>
    <p:sldId id="1599" r:id="rId28"/>
    <p:sldId id="1600" r:id="rId29"/>
    <p:sldId id="1601" r:id="rId30"/>
    <p:sldId id="1602" r:id="rId31"/>
    <p:sldId id="1603" r:id="rId32"/>
    <p:sldId id="1604" r:id="rId33"/>
    <p:sldId id="1605" r:id="rId34"/>
    <p:sldId id="1606" r:id="rId35"/>
    <p:sldId id="1607" r:id="rId36"/>
    <p:sldId id="1608" r:id="rId37"/>
    <p:sldId id="1609" r:id="rId38"/>
    <p:sldId id="1610" r:id="rId39"/>
    <p:sldId id="1611" r:id="rId40"/>
    <p:sldId id="1612" r:id="rId41"/>
    <p:sldId id="1613" r:id="rId42"/>
    <p:sldId id="1614" r:id="rId43"/>
    <p:sldId id="1576" r:id="rId44"/>
    <p:sldId id="1617" r:id="rId45"/>
    <p:sldId id="1625" r:id="rId46"/>
    <p:sldId id="1577" r:id="rId47"/>
    <p:sldId id="1618" r:id="rId48"/>
    <p:sldId id="1619" r:id="rId49"/>
    <p:sldId id="1620" r:id="rId50"/>
    <p:sldId id="1621" r:id="rId51"/>
    <p:sldId id="1622" r:id="rId52"/>
    <p:sldId id="1623" r:id="rId53"/>
    <p:sldId id="1624" r:id="rId54"/>
    <p:sldId id="1626" r:id="rId55"/>
    <p:sldId id="1629" r:id="rId56"/>
    <p:sldId id="1588" r:id="rId57"/>
    <p:sldId id="1630" r:id="rId58"/>
    <p:sldId id="1631" r:id="rId59"/>
    <p:sldId id="1632" r:id="rId60"/>
    <p:sldId id="1633" r:id="rId61"/>
    <p:sldId id="1634" r:id="rId62"/>
    <p:sldId id="1635" r:id="rId63"/>
    <p:sldId id="1636" r:id="rId64"/>
    <p:sldId id="1638" r:id="rId65"/>
    <p:sldId id="1637" r:id="rId66"/>
    <p:sldId id="1639" r:id="rId67"/>
    <p:sldId id="1640" r:id="rId68"/>
    <p:sldId id="1641" r:id="rId69"/>
    <p:sldId id="1642" r:id="rId70"/>
    <p:sldId id="1643" r:id="rId71"/>
    <p:sldId id="1644" r:id="rId72"/>
    <p:sldId id="1645" r:id="rId73"/>
    <p:sldId id="1646" r:id="rId74"/>
    <p:sldId id="1589" r:id="rId75"/>
    <p:sldId id="1647" r:id="rId76"/>
    <p:sldId id="1651" r:id="rId77"/>
    <p:sldId id="1653" r:id="rId78"/>
    <p:sldId id="1654" r:id="rId79"/>
    <p:sldId id="1655" r:id="rId80"/>
    <p:sldId id="1656" r:id="rId81"/>
    <p:sldId id="1657" r:id="rId82"/>
    <p:sldId id="1649" r:id="rId83"/>
    <p:sldId id="1650" r:id="rId84"/>
    <p:sldId id="1628" r:id="rId85"/>
    <p:sldId id="1648" r:id="rId86"/>
    <p:sldId id="1652" r:id="rId87"/>
    <p:sldId id="1658" r:id="rId88"/>
    <p:sldId id="1659" r:id="rId89"/>
    <p:sldId id="1660" r:id="rId90"/>
    <p:sldId id="1578" r:id="rId91"/>
    <p:sldId id="1661" r:id="rId92"/>
    <p:sldId id="1662" r:id="rId93"/>
    <p:sldId id="1663" r:id="rId94"/>
    <p:sldId id="1579" r:id="rId9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nalytics &amp; Data Science Conference Template" id="{A073DAE3-B461-442F-A3D3-6642BD875E45}">
          <p14:sldIdLst>
            <p14:sldId id="1664"/>
            <p14:sldId id="1665"/>
            <p14:sldId id="1553"/>
            <p14:sldId id="1573"/>
            <p14:sldId id="1574"/>
            <p14:sldId id="1575"/>
            <p14:sldId id="1580"/>
            <p14:sldId id="1581"/>
            <p14:sldId id="1582"/>
            <p14:sldId id="1583"/>
            <p14:sldId id="1584"/>
            <p14:sldId id="1586"/>
            <p14:sldId id="1587"/>
            <p14:sldId id="1585"/>
            <p14:sldId id="1590"/>
            <p14:sldId id="1591"/>
            <p14:sldId id="1595"/>
            <p14:sldId id="1593"/>
            <p14:sldId id="1594"/>
            <p14:sldId id="1592"/>
            <p14:sldId id="1596"/>
            <p14:sldId id="1598"/>
            <p14:sldId id="1597"/>
            <p14:sldId id="1599"/>
            <p14:sldId id="1600"/>
            <p14:sldId id="1601"/>
            <p14:sldId id="1602"/>
            <p14:sldId id="1603"/>
            <p14:sldId id="1604"/>
            <p14:sldId id="1605"/>
            <p14:sldId id="1606"/>
            <p14:sldId id="1607"/>
            <p14:sldId id="1608"/>
            <p14:sldId id="1609"/>
            <p14:sldId id="1610"/>
            <p14:sldId id="1611"/>
            <p14:sldId id="1612"/>
            <p14:sldId id="1613"/>
            <p14:sldId id="1614"/>
            <p14:sldId id="1576"/>
            <p14:sldId id="1617"/>
            <p14:sldId id="1625"/>
            <p14:sldId id="1577"/>
            <p14:sldId id="1618"/>
            <p14:sldId id="1619"/>
            <p14:sldId id="1620"/>
            <p14:sldId id="1621"/>
            <p14:sldId id="1622"/>
            <p14:sldId id="1623"/>
            <p14:sldId id="1624"/>
            <p14:sldId id="1626"/>
            <p14:sldId id="1629"/>
            <p14:sldId id="1588"/>
            <p14:sldId id="1630"/>
            <p14:sldId id="1631"/>
            <p14:sldId id="1632"/>
            <p14:sldId id="1633"/>
            <p14:sldId id="1634"/>
            <p14:sldId id="1635"/>
            <p14:sldId id="1636"/>
            <p14:sldId id="1638"/>
            <p14:sldId id="1637"/>
            <p14:sldId id="1639"/>
            <p14:sldId id="1640"/>
            <p14:sldId id="1641"/>
            <p14:sldId id="1642"/>
            <p14:sldId id="1643"/>
            <p14:sldId id="1644"/>
            <p14:sldId id="1645"/>
            <p14:sldId id="1646"/>
            <p14:sldId id="1589"/>
            <p14:sldId id="1647"/>
            <p14:sldId id="1651"/>
            <p14:sldId id="1653"/>
            <p14:sldId id="1654"/>
            <p14:sldId id="1655"/>
            <p14:sldId id="1656"/>
            <p14:sldId id="1657"/>
            <p14:sldId id="1649"/>
            <p14:sldId id="1650"/>
            <p14:sldId id="1628"/>
            <p14:sldId id="1648"/>
            <p14:sldId id="1652"/>
            <p14:sldId id="1658"/>
            <p14:sldId id="1659"/>
            <p14:sldId id="1660"/>
            <p14:sldId id="1578"/>
            <p14:sldId id="1661"/>
            <p14:sldId id="1662"/>
            <p14:sldId id="1663"/>
            <p14:sldId id="1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50"/>
    <a:srgbClr val="000000"/>
    <a:srgbClr val="1209C5"/>
    <a:srgbClr val="00188F"/>
    <a:srgbClr val="00B0F0"/>
    <a:srgbClr val="BA141A"/>
    <a:srgbClr val="E81123"/>
    <a:srgbClr val="525252"/>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81030" autoAdjust="0"/>
  </p:normalViewPr>
  <p:slideViewPr>
    <p:cSldViewPr>
      <p:cViewPr varScale="1">
        <p:scale>
          <a:sx n="91" d="100"/>
          <a:sy n="91" d="100"/>
        </p:scale>
        <p:origin x="106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10/20/2016 5:44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10/20/2016 5:44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7665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humans this is easy, we recognise patterns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324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ZA" dirty="0"/>
              <a:t>Computers</a:t>
            </a:r>
            <a:r>
              <a:rPr lang="en-ZA" baseline="0" dirty="0"/>
              <a:t> will try to analyse on pixel comparisons</a:t>
            </a:r>
            <a:endParaRPr lang="en-ZA" dirty="0"/>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23884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a:t>
            </a:r>
            <a:r>
              <a:rPr lang="en-ZA" baseline="0" dirty="0"/>
              <a:t> what a computer will see with a blind comparison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09123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With</a:t>
            </a:r>
            <a:r>
              <a:rPr lang="en-ZA" baseline="0" dirty="0"/>
              <a:t> just comparison the computer cannot determine what the image is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3479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work by matching parts of images, by breaking the image into sections it becomes more clear to see if</a:t>
            </a:r>
            <a:r>
              <a:rPr lang="en-ZA" baseline="0" dirty="0"/>
              <a:t> the images are similar</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95830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Example</a:t>
            </a:r>
            <a:r>
              <a:rPr lang="en-ZA" baseline="0" dirty="0"/>
              <a:t>s of features (mini images)</a:t>
            </a:r>
          </a:p>
          <a:p>
            <a:r>
              <a:rPr lang="en-ZA" baseline="0" dirty="0"/>
              <a:t>Diagonal lines and X in features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9964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These features will match the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55504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we have the bits and pieces</a:t>
            </a:r>
          </a:p>
          <a:p>
            <a:r>
              <a:rPr lang="en-ZA" dirty="0"/>
              <a:t>The math behind all this is called</a:t>
            </a:r>
            <a:r>
              <a:rPr lang="en-ZA" baseline="0" dirty="0"/>
              <a:t> filtering</a:t>
            </a:r>
          </a:p>
          <a:p>
            <a:r>
              <a:rPr lang="en-ZA" baseline="0" dirty="0"/>
              <a:t>Feature is lined up with the patch in the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1572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One</a:t>
            </a:r>
            <a:r>
              <a:rPr lang="en-ZA" baseline="0" dirty="0"/>
              <a:t> by one pixels are compared</a:t>
            </a:r>
          </a:p>
          <a:p>
            <a:r>
              <a:rPr lang="en-ZA" baseline="0" dirty="0"/>
              <a:t>Multiplied by each other</a:t>
            </a:r>
          </a:p>
          <a:p>
            <a:r>
              <a:rPr lang="en-ZA" baseline="0" dirty="0"/>
              <a:t>Then Added up and divided by total number of pixels</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11550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Lets step though it to see why it makes sense to do this</a:t>
            </a:r>
          </a:p>
          <a:p>
            <a:r>
              <a:rPr lang="en-ZA" dirty="0"/>
              <a:t>Talk</a:t>
            </a:r>
            <a:r>
              <a:rPr lang="en-ZA" baseline="0" dirty="0"/>
              <a:t> through slides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6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err="1"/>
              <a:t>Wavenet</a:t>
            </a:r>
            <a:endParaRPr lang="en-ZA" dirty="0"/>
          </a:p>
          <a:p>
            <a:pPr lvl="1"/>
            <a:r>
              <a:rPr lang="en-ZA" dirty="0"/>
              <a:t>Google</a:t>
            </a:r>
            <a:r>
              <a:rPr lang="en-ZA" baseline="0" dirty="0"/>
              <a:t> created a new AI called </a:t>
            </a:r>
            <a:r>
              <a:rPr lang="en-ZA" baseline="0" dirty="0" err="1"/>
              <a:t>wavenet</a:t>
            </a:r>
            <a:r>
              <a:rPr lang="en-ZA" baseline="0" dirty="0"/>
              <a:t> developed by the same </a:t>
            </a:r>
            <a:r>
              <a:rPr lang="en-ZA" baseline="0" dirty="0" err="1"/>
              <a:t>deepmind</a:t>
            </a:r>
            <a:r>
              <a:rPr lang="en-ZA" baseline="0" dirty="0"/>
              <a:t> team.</a:t>
            </a:r>
          </a:p>
          <a:p>
            <a:pPr lvl="1"/>
            <a:r>
              <a:rPr lang="en-ZA" baseline="0" dirty="0"/>
              <a:t>It can speak using sound waves generated from a convolution </a:t>
            </a:r>
            <a:r>
              <a:rPr lang="en-ZA" baseline="0" dirty="0" err="1"/>
              <a:t>nueral</a:t>
            </a:r>
            <a:r>
              <a:rPr lang="en-ZA" baseline="0" dirty="0"/>
              <a:t> network</a:t>
            </a:r>
          </a:p>
          <a:p>
            <a:pPr lvl="0"/>
            <a:r>
              <a:rPr lang="en-ZA" dirty="0"/>
              <a:t>Microsoft Speech Engine</a:t>
            </a:r>
          </a:p>
          <a:p>
            <a:pPr lvl="1"/>
            <a:r>
              <a:rPr lang="en-ZA" dirty="0"/>
              <a:t>The speech engine has</a:t>
            </a:r>
            <a:r>
              <a:rPr lang="en-ZA" baseline="0" dirty="0"/>
              <a:t> now reached human parity, meaning they have a 5.8 percent error rate at understanding human speech.</a:t>
            </a:r>
            <a:endParaRPr lang="en-ZA" dirty="0"/>
          </a:p>
        </p:txBody>
      </p:sp>
    </p:spTree>
    <p:extLst>
      <p:ext uri="{BB962C8B-B14F-4D97-AF65-F5344CB8AC3E}">
        <p14:creationId xmlns:p14="http://schemas.microsoft.com/office/powerpoint/2010/main" val="236381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Because the</a:t>
            </a:r>
            <a:r>
              <a:rPr lang="en-ZA" baseline="0" dirty="0"/>
              <a:t> pixels are always the same the all add up to one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816894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lets</a:t>
            </a:r>
            <a:r>
              <a:rPr lang="en-ZA" baseline="0" dirty="0"/>
              <a:t> count all of them together and divide by 9 (9 pixels) and we get an answer of one</a:t>
            </a:r>
          </a:p>
          <a:p>
            <a:r>
              <a:rPr lang="en-ZA" baseline="0" dirty="0"/>
              <a:t>No we want to keep track of where the image was and put a one there</a:t>
            </a:r>
          </a:p>
          <a:p>
            <a:r>
              <a:rPr lang="en-ZA" baseline="0" dirty="0"/>
              <a:t>This allows us to say when we get a feature there we get a result of one</a:t>
            </a:r>
          </a:p>
          <a:p>
            <a:r>
              <a:rPr lang="en-ZA" baseline="0" dirty="0"/>
              <a:t>That is filtering</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02521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Lets see an</a:t>
            </a:r>
            <a:r>
              <a:rPr lang="en-ZA" baseline="0" dirty="0"/>
              <a:t> example of same feature on a different part of the image</a:t>
            </a:r>
          </a:p>
          <a:p>
            <a:r>
              <a:rPr lang="en-ZA" baseline="0" dirty="0"/>
              <a:t>Talk through slides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87390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 we get a part of the feature that does not match, and put a -1</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407348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Continue going though</a:t>
            </a:r>
            <a:r>
              <a:rPr lang="en-ZA" baseline="0" dirty="0"/>
              <a:t> all the pixels until they have all been calculated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66354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 we get a result of .55 and record it</a:t>
            </a:r>
          </a:p>
          <a:p>
            <a:r>
              <a:rPr lang="en-ZA" dirty="0"/>
              <a:t>So by moving</a:t>
            </a:r>
            <a:r>
              <a:rPr lang="en-ZA" baseline="0" dirty="0"/>
              <a:t> our filter around the image to different places we get values that indicate how well that feature is represented in that part of the image</a:t>
            </a:r>
          </a:p>
          <a:p>
            <a:r>
              <a:rPr lang="en-ZA" baseline="0" dirty="0"/>
              <a:t>This becomes a map of where the feature occurs</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2066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By moving the feature around to ever possible position in the image</a:t>
            </a:r>
            <a:r>
              <a:rPr lang="en-ZA" baseline="0" dirty="0"/>
              <a:t> we do convolution, that is the repeated application of that feature (filter) over and over again. And what we get is a nice map across the whole image of where the feature occurs.  If we look at it we see the parts where the feature clearly matches part of the image from the high numbers in the filtered image.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614472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Circle</a:t>
            </a:r>
            <a:r>
              <a:rPr lang="en-ZA" baseline="0" dirty="0"/>
              <a:t> with X represents a convolution of that feature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72813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is what our filtered convolutions look like with the different features</a:t>
            </a:r>
            <a:r>
              <a:rPr lang="en-ZA" baseline="0" dirty="0"/>
              <a:t> we identified.</a:t>
            </a:r>
          </a:p>
          <a:p>
            <a:r>
              <a:rPr lang="en-ZA" baseline="0" dirty="0"/>
              <a:t>The maps we get is consistent with where we expect those features to be.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22341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convolution</a:t>
            </a:r>
            <a:r>
              <a:rPr lang="en-ZA" baseline="0" dirty="0"/>
              <a:t> layer is this act of building a stack of filtered images with the different features.</a:t>
            </a:r>
          </a:p>
          <a:p>
            <a:r>
              <a:rPr lang="en-ZA" baseline="0" dirty="0"/>
              <a:t>A layer (because it is an operation) that we can stack with others.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379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Slides/Presentation created</a:t>
            </a:r>
            <a:r>
              <a:rPr lang="en-ZA" baseline="0" dirty="0"/>
              <a:t> by Brandon Rohrer</a:t>
            </a:r>
          </a:p>
          <a:p>
            <a:r>
              <a:rPr lang="en-ZA" baseline="0" dirty="0" err="1"/>
              <a:t>Youtube</a:t>
            </a:r>
            <a:r>
              <a:rPr lang="en-ZA" baseline="0" dirty="0"/>
              <a:t> channel for more in depth explanation</a:t>
            </a:r>
          </a:p>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70342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convolution</a:t>
            </a:r>
            <a:r>
              <a:rPr lang="en-ZA" baseline="0" dirty="0"/>
              <a:t> one image becomes a stack of filtered images.  We can get as many filtered images as we have filters.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48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Convolution</a:t>
            </a:r>
            <a:r>
              <a:rPr lang="en-ZA" baseline="0" dirty="0"/>
              <a:t> layer is one trick we have.</a:t>
            </a:r>
          </a:p>
          <a:p>
            <a:r>
              <a:rPr lang="en-ZA" baseline="0" dirty="0"/>
              <a:t>Another feature we have is called pooling and it very basic, it basically shrinks the image step.</a:t>
            </a:r>
          </a:p>
          <a:p>
            <a:r>
              <a:rPr lang="en-ZA" baseline="0" dirty="0"/>
              <a:t>Talk through steps.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01589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Pooling on filtered image.</a:t>
            </a:r>
          </a:p>
          <a:p>
            <a:r>
              <a:rPr lang="en-ZA" dirty="0"/>
              <a:t>Take max value and put it in a new map.</a:t>
            </a:r>
          </a:p>
          <a:p>
            <a:r>
              <a:rPr lang="en-ZA" dirty="0"/>
              <a:t>Talk through slides.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084214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we have to be creative,</a:t>
            </a:r>
            <a:r>
              <a:rPr lang="en-ZA" baseline="0" dirty="0"/>
              <a:t> don’t have all the pixels so we take the max of what is available.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537634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end up a similar pattern, but smaller filtered image.  You can see that the important features are still there with the high values on the diagonal.</a:t>
            </a:r>
            <a:r>
              <a:rPr lang="en-ZA" baseline="0" dirty="0"/>
              <a:t> This halved our image and essentially helps us with processing.  The other big help is pooling makes this less sensitive to where in the image this feature is, it can be a little to the left/right and still give a high max value in the pooled image.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2701897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do max pooling with all our stacked filtered images</a:t>
            </a:r>
            <a:endParaRPr lang="en-ZA" baseline="0"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2507932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end up with a smaller stack of filtered images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10138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3</a:t>
            </a:r>
            <a:r>
              <a:rPr lang="en-ZA" baseline="30000" dirty="0"/>
              <a:t>rd</a:t>
            </a:r>
            <a:r>
              <a:rPr lang="en-ZA" dirty="0"/>
              <a:t> trick – Normalization, Prevent</a:t>
            </a:r>
            <a:r>
              <a:rPr lang="en-ZA" baseline="0" dirty="0"/>
              <a:t> the math from blowing up</a:t>
            </a:r>
          </a:p>
          <a:p>
            <a:r>
              <a:rPr lang="en-ZA" dirty="0"/>
              <a:t>All you do is everywhere there is a</a:t>
            </a:r>
            <a:r>
              <a:rPr lang="en-ZA" baseline="0" dirty="0"/>
              <a:t> negative value, change it to zero</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752372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Rectified Linear</a:t>
            </a:r>
            <a:r>
              <a:rPr lang="en-ZA" baseline="0" dirty="0"/>
              <a:t> Units, these are the bits that do this for us. They just step through every result (pixel) in the filtered image and changes negative values to 0.</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1894945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we end up with a </a:t>
            </a:r>
            <a:r>
              <a:rPr lang="en-ZA" dirty="0" err="1"/>
              <a:t>ReLu</a:t>
            </a:r>
            <a:r>
              <a:rPr lang="en-ZA" dirty="0"/>
              <a:t> layer that changes a stack of filtered images in to a stack of filtered images with no negative values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90014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Can do pretty cool things</a:t>
            </a:r>
          </a:p>
          <a:p>
            <a:r>
              <a:rPr lang="en-ZA" dirty="0"/>
              <a:t>Learns</a:t>
            </a:r>
            <a:r>
              <a:rPr lang="en-ZA" baseline="0" dirty="0"/>
              <a:t> features like edges/dots/bright spots/dark spots automatically</a:t>
            </a:r>
          </a:p>
          <a:p>
            <a:r>
              <a:rPr lang="en-ZA" baseline="0" dirty="0"/>
              <a:t>Part of </a:t>
            </a:r>
            <a:r>
              <a:rPr lang="en-ZA" baseline="0" dirty="0" err="1"/>
              <a:t>mutli</a:t>
            </a:r>
            <a:r>
              <a:rPr lang="en-ZA" baseline="0" dirty="0"/>
              <a:t> layer network then</a:t>
            </a:r>
          </a:p>
          <a:p>
            <a:pPr marL="228600" indent="-228600">
              <a:buFont typeface="+mj-lt"/>
              <a:buAutoNum type="arabicPeriod"/>
            </a:pPr>
            <a:r>
              <a:rPr lang="en-ZA" baseline="0" dirty="0"/>
              <a:t>First layer edges etc.</a:t>
            </a:r>
          </a:p>
          <a:p>
            <a:pPr marL="228600" indent="-228600">
              <a:buFont typeface="+mj-lt"/>
              <a:buAutoNum type="arabicPeriod"/>
            </a:pPr>
            <a:r>
              <a:rPr lang="en-ZA" baseline="0" dirty="0"/>
              <a:t>Second layer eyes/ears </a:t>
            </a:r>
            <a:r>
              <a:rPr lang="en-ZA" baseline="0" dirty="0" err="1"/>
              <a:t>etc</a:t>
            </a:r>
            <a:endParaRPr lang="en-ZA" baseline="0" dirty="0"/>
          </a:p>
          <a:p>
            <a:pPr marL="228600" indent="-228600">
              <a:buFont typeface="+mj-lt"/>
              <a:buAutoNum type="arabicPeriod"/>
            </a:pPr>
            <a:r>
              <a:rPr lang="en-ZA" baseline="0" dirty="0"/>
              <a:t>3</a:t>
            </a:r>
            <a:r>
              <a:rPr lang="en-ZA" baseline="30000" dirty="0"/>
              <a:t>rd</a:t>
            </a:r>
            <a:r>
              <a:rPr lang="en-ZA" baseline="0" dirty="0"/>
              <a:t> layer Recognizable features like faces </a:t>
            </a:r>
            <a:r>
              <a:rPr lang="en-ZA" baseline="0" dirty="0" err="1"/>
              <a:t>etc</a:t>
            </a:r>
            <a:endParaRPr lang="en-ZA" baseline="0" dirty="0"/>
          </a:p>
          <a:p>
            <a:pPr marL="0" indent="0">
              <a:buFont typeface="+mj-lt"/>
              <a:buNone/>
            </a:pPr>
            <a:endParaRPr lang="en-ZA" baseline="0" dirty="0"/>
          </a:p>
          <a:p>
            <a:r>
              <a:rPr lang="en-ZA" dirty="0"/>
              <a:t>Same applies for cars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6553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is where the magic starts to happen.  Now we stack the layers, and the output</a:t>
            </a:r>
            <a:r>
              <a:rPr lang="en-ZA" baseline="0" dirty="0"/>
              <a:t> of one layer becomes the input of the next, the inputs and outputs are basically and array of an array of pixels.  By stacking them these operations build on top of each other.</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729508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stack</a:t>
            </a:r>
            <a:r>
              <a:rPr lang="en-ZA" baseline="0" dirty="0"/>
              <a:t> as many of these together as you want to make a deep stack, each of these layers transform the image a little, with the pooling layers making it smaller at every step.</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050987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Our final layer is the fully connected</a:t>
            </a:r>
            <a:r>
              <a:rPr lang="en-ZA" baseline="0" dirty="0"/>
              <a:t> layer, here every value gets a “vote”.  We take the result of our layer stack, the filtered and reduced images, and break out each of the values and put them into a single list because it is easier to visualize.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242223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Each</a:t>
            </a:r>
            <a:r>
              <a:rPr lang="en-ZA" baseline="0" dirty="0"/>
              <a:t> of those connects to one of our answers.  Some of the values will predict strongly for an X, those values get a stronger vote (weight) for and X.</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14727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Same for when we match an O</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527355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When we get a new input and don’t know what it is, our input goes through all</a:t>
            </a:r>
            <a:r>
              <a:rPr lang="en-ZA" baseline="0" dirty="0"/>
              <a:t> of our convolutional layers and at the end we get the same single list.</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559926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Based on our previous voting weights we can now determine the</a:t>
            </a:r>
            <a:r>
              <a:rPr lang="en-ZA" baseline="0" dirty="0"/>
              <a:t> average vote for each classification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381587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Here we can see this particular input voted</a:t>
            </a:r>
            <a:r>
              <a:rPr lang="en-ZA" baseline="0" dirty="0"/>
              <a:t> for X with 92%</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1866148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a:t>
            </a:r>
            <a:r>
              <a:rPr lang="en-ZA" baseline="0" dirty="0"/>
              <a:t> O with 51%</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654944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X</a:t>
            </a:r>
            <a:r>
              <a:rPr lang="en-ZA" baseline="0" dirty="0"/>
              <a:t> is the clear winner here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79138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can learn to play video games</a:t>
            </a:r>
          </a:p>
          <a:p>
            <a:r>
              <a:rPr lang="en-ZA" dirty="0"/>
              <a:t>Learns patterns from pixels on screen and take actions</a:t>
            </a:r>
          </a:p>
          <a:p>
            <a:r>
              <a:rPr lang="en-ZA" dirty="0"/>
              <a:t>Can learn to play video games</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26769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a:t>
            </a:r>
            <a:r>
              <a:rPr lang="en-ZA" baseline="0" dirty="0"/>
              <a:t> a fully connected layer a list of feature values becomes a list of votes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591838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This can also be stacked into multiple layers.  So for</a:t>
            </a:r>
            <a:r>
              <a:rPr lang="en-ZA" baseline="0" dirty="0"/>
              <a:t> those that have noticed this already, the fully connected layer is basically a neural network that runs based on the feature results from our convolutional layer stacks.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439149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an input image, a set of pixels,</a:t>
            </a:r>
            <a:r>
              <a:rPr lang="en-ZA" baseline="0" dirty="0"/>
              <a:t> becomes a list or votes that give us a prediction at the end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31307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All of the numbers and values are learned by using backpropagation</a:t>
            </a:r>
            <a:r>
              <a:rPr lang="en-ZA" baseline="0" dirty="0"/>
              <a:t>, so lets recap on that a bit</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59600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Backpropagation is method to teach and train the</a:t>
            </a:r>
            <a:r>
              <a:rPr lang="en-ZA" baseline="0" dirty="0"/>
              <a:t> </a:t>
            </a:r>
            <a:r>
              <a:rPr lang="en-ZA" dirty="0"/>
              <a:t>network</a:t>
            </a:r>
            <a:r>
              <a:rPr lang="en-ZA" baseline="0" dirty="0"/>
              <a:t> based on the error of the prediction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2991798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example, lets say we expected a prediction of 1</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298147628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the actual answer from the network was .92</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21381942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know we have an error of .08</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6988657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And an error of .49</a:t>
            </a:r>
            <a:r>
              <a:rPr lang="en-ZA" baseline="0" dirty="0"/>
              <a:t> for )</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1783974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 if we add that up we get a total</a:t>
            </a:r>
            <a:r>
              <a:rPr lang="en-ZA" baseline="0" dirty="0"/>
              <a:t> error of 0.57</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9113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 couple of CNN’s can be trained</a:t>
            </a:r>
            <a:r>
              <a:rPr lang="en-ZA" baseline="0" dirty="0"/>
              <a:t> by watching </a:t>
            </a:r>
            <a:r>
              <a:rPr lang="en-ZA" baseline="0" dirty="0" err="1"/>
              <a:t>youtube</a:t>
            </a:r>
            <a:r>
              <a:rPr lang="en-ZA" baseline="0" dirty="0"/>
              <a:t> videos which can then be in turned used to control robots like learning to cook</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571842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happens with the error signal is it drives a process called gradient descent.  It works by</a:t>
            </a:r>
            <a:r>
              <a:rPr lang="en-ZA" baseline="0" dirty="0"/>
              <a:t> adjusting the weights up and down a bit to see how the error changes.  The error determines how big the adjustment will be.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31142339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What you want</a:t>
            </a:r>
            <a:r>
              <a:rPr lang="en-ZA" baseline="0" dirty="0"/>
              <a:t> to do is get the error to the very bottom of the gradient, if you are already close to the bottom not a lot of changes has to happen.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3463146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Doing the back propagation training will adjust all of these features and weights for you,</a:t>
            </a:r>
            <a:r>
              <a:rPr lang="en-ZA" baseline="0" dirty="0"/>
              <a:t> they are learned automatically through training.</a:t>
            </a:r>
            <a:endParaRPr lang="en-ZA" dirty="0"/>
          </a:p>
          <a:p>
            <a:r>
              <a:rPr lang="en-ZA" dirty="0"/>
              <a:t>So the only things you have to change and tweak in a CNN</a:t>
            </a:r>
            <a:r>
              <a:rPr lang="en-ZA" baseline="0" dirty="0"/>
              <a:t> is the hyper parameters (or little knobs you can turn). </a:t>
            </a:r>
          </a:p>
          <a:p>
            <a:r>
              <a:rPr lang="en-ZA" baseline="0" dirty="0"/>
              <a:t>These are the amount of features and their size, the pooling windows size and stride and the amount of neurons in the fully connected layer.  You should play around with these to find the one that works well for your classification task.</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17521042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Other decisions</a:t>
            </a:r>
            <a:r>
              <a:rPr lang="en-ZA" baseline="0" dirty="0"/>
              <a:t> are for instance how type of each layer, and in what order? Or maybe creating new types of layers etc.  This is where the big developments in CNN’s is happening all around the world.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13675149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can process any 2D</a:t>
            </a:r>
            <a:r>
              <a:rPr lang="en-ZA" baseline="0" dirty="0"/>
              <a:t> or 3D data where data can be spatially related.  They are not limited to images.  What is important is that things closer together is more closely related than things far away.</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40245620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For instance if you look at an</a:t>
            </a:r>
            <a:r>
              <a:rPr lang="en-ZA" baseline="0" dirty="0"/>
              <a:t> image, two rows or columns that are right next to each other are more closely related than rows and columns that are far away.</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29473205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Sound for instance can be represented in 2D.  You can split</a:t>
            </a:r>
            <a:r>
              <a:rPr lang="en-ZA" baseline="0" dirty="0"/>
              <a:t> your sound into frequency bands and time.  Doing this you can see your sound now almost looks like an image, so that means you can use CNN’s on sound.  This is close to what </a:t>
            </a:r>
            <a:r>
              <a:rPr lang="en-ZA" baseline="0" dirty="0" err="1"/>
              <a:t>google’s</a:t>
            </a:r>
            <a:r>
              <a:rPr lang="en-ZA" baseline="0" dirty="0"/>
              <a:t> </a:t>
            </a:r>
            <a:r>
              <a:rPr lang="en-ZA" baseline="0" dirty="0" err="1"/>
              <a:t>wavenet</a:t>
            </a:r>
            <a:r>
              <a:rPr lang="en-ZA" baseline="0" dirty="0"/>
              <a:t> is doing.</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36849711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do something similar with text.  There are</a:t>
            </a:r>
            <a:r>
              <a:rPr lang="en-ZA" baseline="0" dirty="0"/>
              <a:t> a few people that are playing with this with varying levels of success.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86</a:t>
            </a:fld>
            <a:endParaRPr lang="en-US" dirty="0"/>
          </a:p>
        </p:txBody>
      </p:sp>
    </p:spTree>
    <p:extLst>
      <p:ext uri="{BB962C8B-B14F-4D97-AF65-F5344CB8AC3E}">
        <p14:creationId xmlns:p14="http://schemas.microsoft.com/office/powerpoint/2010/main" val="14700572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Convolutional</a:t>
            </a:r>
            <a:r>
              <a:rPr lang="en-ZA" baseline="0" dirty="0"/>
              <a:t> Neural Networks detect patterns local spatial patterns, spatial being things that are close to each other.  If you cannot make your data look like an image, you are out of luck. For example</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dirty="0"/>
          </a:p>
        </p:txBody>
      </p:sp>
    </p:spTree>
    <p:extLst>
      <p:ext uri="{BB962C8B-B14F-4D97-AF65-F5344CB8AC3E}">
        <p14:creationId xmlns:p14="http://schemas.microsoft.com/office/powerpoint/2010/main" val="42859511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can not make customer data look like an image.  You</a:t>
            </a:r>
            <a:r>
              <a:rPr lang="en-ZA" baseline="0" dirty="0"/>
              <a:t> can rearrange the columns and rows and this will still mean the same thing, if you take a picture and do that will lose what it represented.</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40492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CNN’s are </a:t>
            </a:r>
            <a:r>
              <a:rPr lang="en-ZA" dirty="0" err="1"/>
              <a:t>powerfull</a:t>
            </a:r>
            <a:endParaRPr lang="en-ZA" dirty="0"/>
          </a:p>
          <a:p>
            <a:r>
              <a:rPr lang="en-ZA" dirty="0"/>
              <a:t>Basic ideas applied in a powerful way</a:t>
            </a:r>
          </a:p>
          <a:p>
            <a:r>
              <a:rPr lang="en-ZA" dirty="0"/>
              <a:t>Example</a:t>
            </a:r>
            <a:r>
              <a:rPr lang="en-ZA" baseline="0" dirty="0"/>
              <a:t> of a small and basic CNN</a:t>
            </a:r>
          </a:p>
          <a:p>
            <a:r>
              <a:rPr lang="en-ZA" baseline="0" dirty="0"/>
              <a:t>Take an image and based on the pixel values Identify either X or O in image</a:t>
            </a:r>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280124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3072864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7063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Top:</a:t>
            </a:r>
            <a:r>
              <a:rPr lang="en-ZA" baseline="0" dirty="0"/>
              <a:t> Image with X in white pixels</a:t>
            </a:r>
          </a:p>
          <a:p>
            <a:r>
              <a:rPr lang="en-ZA" baseline="0" dirty="0"/>
              <a:t>Bottom: Image with O in white pixels</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02876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CNN goes through several steps to accomplish identification</a:t>
            </a:r>
          </a:p>
          <a:p>
            <a:r>
              <a:rPr lang="en-ZA" dirty="0"/>
              <a:t>There are some tricky cases, which CNN’s excel at</a:t>
            </a:r>
          </a:p>
          <a:p>
            <a:r>
              <a:rPr lang="en-ZA" dirty="0"/>
              <a:t>With</a:t>
            </a:r>
            <a:r>
              <a:rPr lang="en-ZA" baseline="0" dirty="0"/>
              <a:t> all of the above cases we still want the correct classification</a:t>
            </a:r>
            <a:endParaRPr lang="en-ZA" dirty="0"/>
          </a:p>
        </p:txBody>
      </p:sp>
      <p:sp>
        <p:nvSpPr>
          <p:cNvPr id="4" name="Header Placeholder 3"/>
          <p:cNvSpPr>
            <a:spLocks noGrp="1"/>
          </p:cNvSpPr>
          <p:nvPr>
            <p:ph type="hdr" sz="quarter" idx="10"/>
          </p:nvPr>
        </p:nvSpPr>
        <p:spPr/>
        <p:txBody>
          <a:bodyPr/>
          <a:lstStyle/>
          <a:p>
            <a:r>
              <a:rPr lang="en-US"/>
              <a:t>Machine Learning, Analytics &amp; Data Science Conference</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33116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userDrawn="1"/>
        </p:nvSpPr>
        <p:spPr bwMode="white">
          <a:xfrm>
            <a:off x="293688" y="2308555"/>
            <a:ext cx="11887200" cy="3619452"/>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latin typeface="+mj-lt"/>
              </a:rPr>
              <a:t>Machine Learning, Analytics &amp; Data Science Conference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67957" y="489050"/>
            <a:ext cx="1552931" cy="332660"/>
          </a:xfrm>
          <a:prstGeom prst="rect">
            <a:avLst/>
          </a:prstGeom>
        </p:spPr>
      </p:pic>
      <p:sp>
        <p:nvSpPr>
          <p:cNvPr id="11" name="TextBox 10"/>
          <p:cNvSpPr txBox="1"/>
          <p:nvPr userDrawn="1"/>
        </p:nvSpPr>
        <p:spPr bwMode="white">
          <a:xfrm>
            <a:off x="293688" y="5776606"/>
            <a:ext cx="10195024" cy="932563"/>
          </a:xfrm>
          <a:prstGeom prst="rect">
            <a:avLst/>
          </a:prstGeom>
          <a:noFill/>
        </p:spPr>
        <p:txBody>
          <a:bodyPr wrap="square" lIns="182880" tIns="146304" rIns="182880" bIns="146304" rtlCol="0">
            <a:spAutoFit/>
          </a:bodyPr>
          <a:lstStyle/>
          <a:p>
            <a:pPr>
              <a:lnSpc>
                <a:spcPct val="90000"/>
              </a:lnSpc>
              <a:spcAft>
                <a:spcPts val="600"/>
              </a:spcAft>
            </a:pPr>
            <a:r>
              <a:rPr lang="en-US" sz="4600" dirty="0">
                <a:gradFill>
                  <a:gsLst>
                    <a:gs pos="2917">
                      <a:schemeClr val="tx1"/>
                    </a:gs>
                    <a:gs pos="30000">
                      <a:schemeClr val="tx1"/>
                    </a:gs>
                  </a:gsLst>
                  <a:lin ang="5400000" scaled="0"/>
                </a:gradFill>
                <a:latin typeface="+mj-lt"/>
              </a:rPr>
              <a:t>December 7 – 8, 2015  •  MSCC</a:t>
            </a:r>
          </a:p>
        </p:txBody>
      </p:sp>
    </p:spTree>
    <p:extLst>
      <p:ext uri="{BB962C8B-B14F-4D97-AF65-F5344CB8AC3E}">
        <p14:creationId xmlns:p14="http://schemas.microsoft.com/office/powerpoint/2010/main" val="26559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3658890"/>
          </a:xfrm>
          <a:noFill/>
        </p:spPr>
        <p:txBody>
          <a:bodyPr tIns="91440" bIns="91440" anchor="t" anchorCtr="0">
            <a:no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Animate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9232" y="3145040"/>
            <a:ext cx="3291840" cy="705836"/>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807555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14500" y="1174862"/>
            <a:ext cx="10007476" cy="2367938"/>
          </a:xfrm>
          <a:prstGeom prst="rect">
            <a:avLst/>
          </a:prstGeom>
        </p:spPr>
        <p:txBody>
          <a:bodyPr anchor="b"/>
          <a:lstStyle/>
          <a:p>
            <a:r>
              <a:t>Title Text</a:t>
            </a:r>
          </a:p>
        </p:txBody>
      </p:sp>
      <p:sp>
        <p:nvSpPr>
          <p:cNvPr id="12" name="Shape 12"/>
          <p:cNvSpPr>
            <a:spLocks noGrp="1"/>
          </p:cNvSpPr>
          <p:nvPr>
            <p:ph type="body" sz="quarter" idx="1"/>
          </p:nvPr>
        </p:nvSpPr>
        <p:spPr>
          <a:xfrm>
            <a:off x="1214500" y="3606552"/>
            <a:ext cx="10007476" cy="1773884"/>
          </a:xfrm>
          <a:prstGeom prst="rect">
            <a:avLst/>
          </a:prstGeom>
        </p:spPr>
        <p:txBody>
          <a:bodyPr anchor="t"/>
          <a:lstStyle>
            <a:lvl1pPr marL="0" indent="0" algn="ctr">
              <a:spcBef>
                <a:spcPts val="0"/>
              </a:spcBef>
              <a:buSzTx/>
              <a:buNone/>
              <a:defRPr sz="2295"/>
            </a:lvl1pPr>
            <a:lvl2pPr marL="0" indent="163929" algn="ctr">
              <a:spcBef>
                <a:spcPts val="0"/>
              </a:spcBef>
              <a:buSzTx/>
              <a:buNone/>
              <a:defRPr sz="2295"/>
            </a:lvl2pPr>
            <a:lvl3pPr marL="0" indent="327858" algn="ctr">
              <a:spcBef>
                <a:spcPts val="0"/>
              </a:spcBef>
              <a:buSzTx/>
              <a:buNone/>
              <a:defRPr sz="2295"/>
            </a:lvl3pPr>
            <a:lvl4pPr marL="0" indent="491787" algn="ctr">
              <a:spcBef>
                <a:spcPts val="0"/>
              </a:spcBef>
              <a:buSzTx/>
              <a:buNone/>
              <a:defRPr sz="2295"/>
            </a:lvl4pPr>
            <a:lvl5pPr marL="0" indent="655716" algn="ctr">
              <a:spcBef>
                <a:spcPts val="0"/>
              </a:spcBef>
              <a:buSzTx/>
              <a:buNone/>
              <a:defRPr sz="2295"/>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397021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_Stat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274637" y="1211263"/>
            <a:ext cx="8229601" cy="3657600"/>
          </a:xfrm>
          <a:prstGeom prst="rect">
            <a:avLst/>
          </a:prstGeom>
          <a:solidFill>
            <a:srgbClr val="0072C6">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pic>
        <p:nvPicPr>
          <p:cNvPr id="11" name="Picture 10"/>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22" y="0"/>
            <a:ext cx="4846900" cy="6995160"/>
          </a:xfrm>
          <a:prstGeom prst="rect">
            <a:avLst/>
          </a:prstGeom>
        </p:spPr>
      </p:pic>
      <p:sp>
        <p:nvSpPr>
          <p:cNvPr id="9" name="Title 1"/>
          <p:cNvSpPr>
            <a:spLocks noGrp="1"/>
          </p:cNvSpPr>
          <p:nvPr>
            <p:ph type="title" hasCustomPrompt="1"/>
          </p:nvPr>
        </p:nvSpPr>
        <p:spPr bwMode="auto">
          <a:xfrm>
            <a:off x="274702" y="1211263"/>
            <a:ext cx="82295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040063"/>
            <a:ext cx="82311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331411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2" nodeType="withEffect">
                                  <p:stCondLst>
                                    <p:cond delay="400"/>
                                  </p:stCondLst>
                                  <p:childTnLst>
                                    <p:set>
                                      <p:cBhvr>
                                        <p:cTn id="6" dur="1" fill="hold">
                                          <p:stCondLst>
                                            <p:cond delay="0"/>
                                          </p:stCondLst>
                                        </p:cTn>
                                        <p:tgtEl>
                                          <p:spTgt spid="8"/>
                                        </p:tgtEl>
                                        <p:attrNameLst>
                                          <p:attrName>style.visibility</p:attrName>
                                        </p:attrNameLst>
                                      </p:cBhvr>
                                      <p:to>
                                        <p:strVal val="visible"/>
                                      </p:to>
                                    </p:set>
                                  </p:childTnLst>
                                </p:cTn>
                              </p:par>
                              <p:par>
                                <p:cTn id="7" presetID="42" presetClass="path" presetSubtype="0" decel="100000" fill="hold" grpId="0" nodeType="withEffect">
                                  <p:stCondLst>
                                    <p:cond delay="400"/>
                                  </p:stCondLst>
                                  <p:childTnLst>
                                    <p:animMotion origin="layout" path="M -0.33099 -4.5892E-6 L 1.31478E-6 -4.5892E-6 " pathEditMode="relative" rAng="0" ptsTypes="AA">
                                      <p:cBhvr>
                                        <p:cTn id="8" dur="400" fill="hold"/>
                                        <p:tgtEl>
                                          <p:spTgt spid="8"/>
                                        </p:tgtEl>
                                        <p:attrNameLst>
                                          <p:attrName>ppt_x</p:attrName>
                                          <p:attrName>ppt_y</p:attrName>
                                        </p:attrNameLst>
                                      </p:cBhvr>
                                      <p:rCtr x="16543" y="0"/>
                                    </p:animMotion>
                                  </p:childTnLst>
                                </p:cTn>
                              </p:par>
                              <p:par>
                                <p:cTn id="9" presetID="6" presetClass="emph" presetSubtype="0" accel="100000" autoRev="1" fill="hold" grpId="1" nodeType="withEffect">
                                  <p:stCondLst>
                                    <p:cond delay="0"/>
                                  </p:stCondLst>
                                  <p:childTnLst>
                                    <p:animScale>
                                      <p:cBhvr>
                                        <p:cTn id="10" dur="400" fill="hold"/>
                                        <p:tgtEl>
                                          <p:spTgt spid="8"/>
                                        </p:tgtEl>
                                      </p:cBhvr>
                                      <p:by x="0" y="100000"/>
                                    </p:animScale>
                                  </p:childTnLst>
                                </p:cTn>
                              </p:par>
                              <p:par>
                                <p:cTn id="11" presetID="10" presetClass="entr" presetSubtype="0" fill="hold" nodeType="withEffect">
                                  <p:stCondLst>
                                    <p:cond delay="9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950"/>
                                        <p:tgtEl>
                                          <p:spTgt spid="10"/>
                                        </p:tgtEl>
                                      </p:cBhvr>
                                    </p:animEffect>
                                  </p:childTnLst>
                                </p:cTn>
                              </p:par>
                              <p:par>
                                <p:cTn id="14" presetID="63" presetClass="path" presetSubtype="0" decel="100000" fill="hold" nodeType="withEffect">
                                  <p:stCondLst>
                                    <p:cond delay="900"/>
                                  </p:stCondLst>
                                  <p:childTnLst>
                                    <p:animMotion origin="layout" path="M -0.01455 -1.34362E-6 L -3.90605E-7 -1.34362E-6 " pathEditMode="relative" rAng="0" ptsTypes="AA">
                                      <p:cBhvr>
                                        <p:cTn id="15" dur="950" fill="hold"/>
                                        <p:tgtEl>
                                          <p:spTgt spid="10"/>
                                        </p:tgtEl>
                                        <p:attrNameLst>
                                          <p:attrName>ppt_x</p:attrName>
                                          <p:attrName>ppt_y</p:attrName>
                                        </p:attrNameLst>
                                      </p:cBhvr>
                                      <p:rCtr x="728" y="0"/>
                                    </p:animMotion>
                                  </p:childTnLst>
                                </p:cTn>
                              </p:par>
                              <p:par>
                                <p:cTn id="16" presetID="6" presetClass="emph" presetSubtype="0" accel="100000" autoRev="1" fill="hold" nodeType="withEffect">
                                  <p:stCondLst>
                                    <p:cond delay="200"/>
                                  </p:stCondLst>
                                  <p:childTnLst>
                                    <p:animScale>
                                      <p:cBhvr>
                                        <p:cTn id="17" dur="500" fill="hold"/>
                                        <p:tgtEl>
                                          <p:spTgt spid="10"/>
                                        </p:tgtEl>
                                      </p:cBhvr>
                                      <p:by x="92000" y="92000"/>
                                    </p:animScale>
                                  </p:childTnLst>
                                </p:cTn>
                              </p:par>
                              <p:par>
                                <p:cTn id="18" presetID="10" presetClass="entr" presetSubtype="0" fill="hold" grpId="0" nodeType="withEffect">
                                  <p:stCondLst>
                                    <p:cond delay="7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950"/>
                                        <p:tgtEl>
                                          <p:spTgt spid="9"/>
                                        </p:tgtEl>
                                      </p:cBhvr>
                                    </p:animEffect>
                                  </p:childTnLst>
                                </p:cTn>
                              </p:par>
                              <p:par>
                                <p:cTn id="21" presetID="63" presetClass="path" presetSubtype="0" decel="100000" fill="hold" grpId="1" nodeType="withEffect">
                                  <p:stCondLst>
                                    <p:cond delay="700"/>
                                  </p:stCondLst>
                                  <p:childTnLst>
                                    <p:animMotion origin="layout" path="M -0.01455 -1.34362E-6 L -3.90605E-7 -1.34362E-6 " pathEditMode="relative" rAng="0" ptsTypes="AA">
                                      <p:cBhvr>
                                        <p:cTn id="22" dur="950" fill="hold"/>
                                        <p:tgtEl>
                                          <p:spTgt spid="9"/>
                                        </p:tgtEl>
                                        <p:attrNameLst>
                                          <p:attrName>ppt_x</p:attrName>
                                          <p:attrName>ppt_y</p:attrName>
                                        </p:attrNameLst>
                                      </p:cBhvr>
                                      <p:rCtr x="728" y="0"/>
                                    </p:animMotion>
                                  </p:childTnLst>
                                </p:cTn>
                              </p:par>
                              <p:par>
                                <p:cTn id="23" presetID="6" presetClass="emph" presetSubtype="0" accel="100000" autoRev="1" fill="hold" grpId="2" nodeType="withEffect">
                                  <p:stCondLst>
                                    <p:cond delay="0"/>
                                  </p:stCondLst>
                                  <p:childTnLst>
                                    <p:animScale>
                                      <p:cBhvr>
                                        <p:cTn id="24" dur="500" fill="hold"/>
                                        <p:tgtEl>
                                          <p:spTgt spid="9"/>
                                        </p:tgtEl>
                                      </p:cBhvr>
                                      <p:by x="92000" y="92000"/>
                                    </p:animScale>
                                  </p:childTnLst>
                                </p:cTn>
                              </p:par>
                              <p:par>
                                <p:cTn id="25" presetID="10" presetClass="entr" presetSubtype="0" fill="hold" grpId="0" nodeType="withEffect">
                                  <p:stCondLst>
                                    <p:cond delay="8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950"/>
                                        <p:tgtEl>
                                          <p:spTgt spid="3"/>
                                        </p:tgtEl>
                                      </p:cBhvr>
                                    </p:animEffect>
                                  </p:childTnLst>
                                </p:cTn>
                              </p:par>
                              <p:par>
                                <p:cTn id="28" presetID="63" presetClass="path" presetSubtype="0" decel="100000" fill="hold" grpId="1" nodeType="withEffect">
                                  <p:stCondLst>
                                    <p:cond delay="800"/>
                                  </p:stCondLst>
                                  <p:childTnLst>
                                    <p:animMotion origin="layout" path="M -0.01455 -1.34362E-6 L -3.90605E-7 -1.34362E-6 " pathEditMode="relative" rAng="0" ptsTypes="AA">
                                      <p:cBhvr>
                                        <p:cTn id="29" dur="950" fill="hold"/>
                                        <p:tgtEl>
                                          <p:spTgt spid="3"/>
                                        </p:tgtEl>
                                        <p:attrNameLst>
                                          <p:attrName>ppt_x</p:attrName>
                                          <p:attrName>ppt_y</p:attrName>
                                        </p:attrNameLst>
                                      </p:cBhvr>
                                      <p:rCtr x="728" y="0"/>
                                    </p:animMotion>
                                  </p:childTnLst>
                                </p:cTn>
                              </p:par>
                              <p:par>
                                <p:cTn id="30" presetID="6" presetClass="emph" presetSubtype="0" accel="100000" autoRev="1" fill="hold" grpId="2" nodeType="withEffect">
                                  <p:stCondLst>
                                    <p:cond delay="100"/>
                                  </p:stCondLst>
                                  <p:childTnLst>
                                    <p:animScale>
                                      <p:cBhvr>
                                        <p:cTn id="31" dur="500" fill="hold"/>
                                        <p:tgtEl>
                                          <p:spTgt spid="3"/>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p:bldP spid="9" grpId="1"/>
      <p:bldP spid="9" grpId="2"/>
      <p:bldP spid="3" grpId="0">
        <p:tmplLst>
          <p:tmpl>
            <p:tnLst>
              <p:par>
                <p:cTn presetID="10" presetClass="entr" presetSubtype="0" fill="hold" nodeType="withEffect">
                  <p:stCondLst>
                    <p:cond delay="800"/>
                  </p:stCondLst>
                  <p:childTnLst>
                    <p:set>
                      <p:cBhvr>
                        <p:cTn dur="1" fill="hold">
                          <p:stCondLst>
                            <p:cond delay="0"/>
                          </p:stCondLst>
                        </p:cTn>
                        <p:tgtEl>
                          <p:spTgt spid="3"/>
                        </p:tgtEl>
                        <p:attrNameLst>
                          <p:attrName>style.visibility</p:attrName>
                        </p:attrNameLst>
                      </p:cBhvr>
                      <p:to>
                        <p:strVal val="visible"/>
                      </p:to>
                    </p:set>
                    <p:animEffect transition="in" filter="fade">
                      <p:cBhvr>
                        <p:cTn dur="950"/>
                        <p:tgtEl>
                          <p:spTgt spid="3"/>
                        </p:tgtEl>
                      </p:cBhvr>
                    </p:animEffect>
                  </p:childTnLst>
                </p:cTn>
              </p:par>
            </p:tnLst>
          </p:tmpl>
        </p:tmplLst>
      </p:bldP>
      <p:bldP spid="3" grpId="1"/>
      <p:bldP spid="3" grpId="2"/>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274639" y="1209973"/>
            <a:ext cx="10056812" cy="2744490"/>
          </a:xfrm>
          <a:noFill/>
        </p:spPr>
        <p:txBody>
          <a:bodyPr tIns="91440" bIns="91440" anchor="t" anchorCtr="0">
            <a:no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white">
          <a:xfrm>
            <a:off x="274638" y="3954463"/>
            <a:ext cx="10058401" cy="1828800"/>
          </a:xfrm>
          <a:noFill/>
        </p:spPr>
        <p:txBody>
          <a:bodyPr lIns="182880" tIns="146304" rIns="182880" bIns="146304">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68" r:id="rId2"/>
    <p:sldLayoutId id="2147484270" r:id="rId3"/>
    <p:sldLayoutId id="2147484240" r:id="rId4"/>
    <p:sldLayoutId id="2147484241" r:id="rId5"/>
    <p:sldLayoutId id="2147484244" r:id="rId6"/>
    <p:sldLayoutId id="2147484245" r:id="rId7"/>
    <p:sldLayoutId id="2147484247" r:id="rId8"/>
    <p:sldLayoutId id="2147484249" r:id="rId9"/>
    <p:sldLayoutId id="2147484250" r:id="rId10"/>
    <p:sldLayoutId id="2147484264" r:id="rId11"/>
    <p:sldLayoutId id="2147484251" r:id="rId12"/>
    <p:sldLayoutId id="2147484252" r:id="rId13"/>
    <p:sldLayoutId id="2147484253" r:id="rId14"/>
    <p:sldLayoutId id="2147484254" r:id="rId15"/>
    <p:sldLayoutId id="2147484256" r:id="rId16"/>
    <p:sldLayoutId id="2147484257" r:id="rId17"/>
    <p:sldLayoutId id="2147484258" r:id="rId18"/>
    <p:sldLayoutId id="2147484259" r:id="rId19"/>
    <p:sldLayoutId id="2147484260" r:id="rId20"/>
    <p:sldLayoutId id="2147484261" r:id="rId21"/>
    <p:sldLayoutId id="2147484263" r:id="rId22"/>
    <p:sldLayoutId id="2147484271" r:id="rId23"/>
    <p:sldLayoutId id="2147484272"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4.xml"/><Relationship Id="rId5" Type="http://schemas.openxmlformats.org/officeDocument/2006/relationships/image" Target="../media/image34.emf"/><Relationship Id="rId4" Type="http://schemas.openxmlformats.org/officeDocument/2006/relationships/image" Target="../media/image33.emf"/></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5.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6.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7.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8.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9.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0.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1.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42.emf"/><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image" Target="../media/image32.emf"/><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9.emf"/><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8.emf"/><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9.emf"/><Relationship Id="rId5" Type="http://schemas.openxmlformats.org/officeDocument/2006/relationships/image" Target="../media/image29.emf"/><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image" Target="../media/image29.emf"/></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web.eecs.umich.edu/~honglak/icml09-ConvolutionalDeepBeliefNetworks.pdf"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32.emf"/><Relationship Id="rId7" Type="http://schemas.openxmlformats.org/officeDocument/2006/relationships/image" Target="../media/image33.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50.emf"/><Relationship Id="rId5" Type="http://schemas.openxmlformats.org/officeDocument/2006/relationships/image" Target="../media/image29.emf"/><Relationship Id="rId4" Type="http://schemas.openxmlformats.org/officeDocument/2006/relationships/image" Target="../media/image51.emf"/><Relationship Id="rId9" Type="http://schemas.openxmlformats.org/officeDocument/2006/relationships/image" Target="../media/image52.emf"/></Relationships>
</file>

<file path=ppt/slides/_rels/slide41.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51.emf"/><Relationship Id="rId7"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3.emf"/><Relationship Id="rId5" Type="http://schemas.openxmlformats.org/officeDocument/2006/relationships/image" Target="../media/image50.emf"/><Relationship Id="rId4" Type="http://schemas.openxmlformats.org/officeDocument/2006/relationships/image" Target="../media/image32.emf"/><Relationship Id="rId9"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image" Target="../media/image52.emf"/><Relationship Id="rId4" Type="http://schemas.openxmlformats.org/officeDocument/2006/relationships/image" Target="../media/image5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4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4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7.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3" Type="http://schemas.openxmlformats.org/officeDocument/2006/relationships/hyperlink" Target="http://arxiv.org/pdf/1312.5602v1.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8.emf"/><Relationship Id="rId7" Type="http://schemas.openxmlformats.org/officeDocument/2006/relationships/image" Target="../media/image59.emf"/><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image" Target="../media/image50.emf"/><Relationship Id="rId4" Type="http://schemas.openxmlformats.org/officeDocument/2006/relationships/image" Target="../media/image51.emf"/></Relationships>
</file>

<file path=ppt/slides/_rels/slide51.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8.emf"/><Relationship Id="rId7" Type="http://schemas.openxmlformats.org/officeDocument/2006/relationships/image" Target="../media/image59.em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52.emf"/><Relationship Id="rId5" Type="http://schemas.openxmlformats.org/officeDocument/2006/relationships/image" Target="../media/image50.emf"/><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61.emf"/></Relationships>
</file>

<file path=ppt/slides/_rels/slide5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64.emf"/><Relationship Id="rId7" Type="http://schemas.openxmlformats.org/officeDocument/2006/relationships/image" Target="../media/image50.emf"/><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51.emf"/><Relationship Id="rId5" Type="http://schemas.openxmlformats.org/officeDocument/2006/relationships/image" Target="../media/image66.emf"/><Relationship Id="rId4" Type="http://schemas.openxmlformats.org/officeDocument/2006/relationships/image" Target="../media/image65.emf"/></Relationships>
</file>

<file path=ppt/slides/_rels/slide5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5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www.umiacs.umd.edu/~yzyang/paper/YouCookMani_CameraReady.pdf"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6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7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77.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8" Type="http://schemas.openxmlformats.org/officeDocument/2006/relationships/hyperlink" Target="https://en.wikipedia.org/wiki/Torch_(machine_learning)" TargetMode="External"/><Relationship Id="rId3" Type="http://schemas.openxmlformats.org/officeDocument/2006/relationships/hyperlink" Target="http://caffe.berkeleyvision.org/" TargetMode="External"/><Relationship Id="rId7" Type="http://schemas.openxmlformats.org/officeDocument/2006/relationships/hyperlink" Target="https://en.wikipedia.org/wiki/Theano_(software)" TargetMode="External"/><Relationship Id="rId2" Type="http://schemas.openxmlformats.org/officeDocument/2006/relationships/notesSlide" Target="../notesSlides/notesSlide71.xml"/><Relationship Id="rId1" Type="http://schemas.openxmlformats.org/officeDocument/2006/relationships/slideLayout" Target="../slideLayouts/slideLayout4.xml"/><Relationship Id="rId6" Type="http://schemas.openxmlformats.org/officeDocument/2006/relationships/hyperlink" Target="http://www.tensorflow.org/" TargetMode="External"/><Relationship Id="rId5" Type="http://schemas.openxmlformats.org/officeDocument/2006/relationships/hyperlink" Target="https://en.wikipedia.org/wiki/Deeplearning4j" TargetMode="External"/><Relationship Id="rId4" Type="http://schemas.openxmlformats.org/officeDocument/2006/relationships/hyperlink" Target="https://github.com/Microsoft/CNTK" TargetMode="External"/><Relationship Id="rId9" Type="http://schemas.openxmlformats.org/officeDocument/2006/relationships/hyperlink" Target="http://deeplearning.net/software_lin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9" name="pasted-image.png"/>
          <p:cNvPicPr>
            <a:picLocks noChangeAspect="1"/>
          </p:cNvPicPr>
          <p:nvPr/>
        </p:nvPicPr>
        <p:blipFill>
          <a:blip r:embed="rId3">
            <a:alphaModFix amt="50133"/>
            <a:extLst/>
          </a:blip>
          <a:stretch>
            <a:fillRect/>
          </a:stretch>
        </p:blipFill>
        <p:spPr>
          <a:xfrm>
            <a:off x="0" y="-1"/>
            <a:ext cx="12436475" cy="6995517"/>
          </a:xfrm>
          <a:prstGeom prst="rect">
            <a:avLst/>
          </a:prstGeom>
          <a:ln w="12700">
            <a:miter lim="400000"/>
          </a:ln>
        </p:spPr>
      </p:pic>
      <p:sp>
        <p:nvSpPr>
          <p:cNvPr id="120" name="Shape 120"/>
          <p:cNvSpPr/>
          <p:nvPr/>
        </p:nvSpPr>
        <p:spPr>
          <a:xfrm>
            <a:off x="0" y="187"/>
            <a:ext cx="12436475" cy="2195437"/>
          </a:xfrm>
          <a:prstGeom prst="rect">
            <a:avLst/>
          </a:prstGeom>
          <a:solidFill>
            <a:srgbClr val="FFFFFF"/>
          </a:solidFill>
          <a:ln w="12700">
            <a:miter lim="400000"/>
          </a:ln>
        </p:spPr>
        <p:txBody>
          <a:bodyPr lIns="19429" tIns="19429" rIns="19429" bIns="19429" anchor="ctr"/>
          <a:lstStyle/>
          <a:p>
            <a:pPr defTabSz="420953">
              <a:lnSpc>
                <a:spcPct val="80000"/>
              </a:lnSpc>
              <a:defRPr sz="2800" cap="all">
                <a:latin typeface="DIN Condensed"/>
                <a:ea typeface="DIN Condensed"/>
                <a:cs typeface="DIN Condensed"/>
                <a:sym typeface="DIN Condensed"/>
              </a:defRPr>
            </a:pPr>
            <a:endParaRPr sz="2008"/>
          </a:p>
        </p:txBody>
      </p:sp>
      <p:pic>
        <p:nvPicPr>
          <p:cNvPr id="121" name="entelect-logo-no-shaddow.png"/>
          <p:cNvPicPr>
            <a:picLocks noChangeAspect="1"/>
          </p:cNvPicPr>
          <p:nvPr/>
        </p:nvPicPr>
        <p:blipFill>
          <a:blip r:embed="rId4">
            <a:extLst/>
          </a:blip>
          <a:stretch>
            <a:fillRect/>
          </a:stretch>
        </p:blipFill>
        <p:spPr>
          <a:xfrm>
            <a:off x="9418637" y="171062"/>
            <a:ext cx="2802668" cy="1024893"/>
          </a:xfrm>
          <a:prstGeom prst="rect">
            <a:avLst/>
          </a:prstGeom>
          <a:ln w="12700">
            <a:miter lim="400000"/>
          </a:ln>
        </p:spPr>
      </p:pic>
      <p:pic>
        <p:nvPicPr>
          <p:cNvPr id="122" name="sitelogo-black.png"/>
          <p:cNvPicPr>
            <a:picLocks noChangeAspect="1"/>
          </p:cNvPicPr>
          <p:nvPr/>
        </p:nvPicPr>
        <p:blipFill>
          <a:blip r:embed="rId5">
            <a:extLst/>
          </a:blip>
          <a:stretch>
            <a:fillRect/>
          </a:stretch>
        </p:blipFill>
        <p:spPr>
          <a:xfrm>
            <a:off x="239324" y="186772"/>
            <a:ext cx="588808" cy="834877"/>
          </a:xfrm>
          <a:prstGeom prst="rect">
            <a:avLst/>
          </a:prstGeom>
          <a:ln w="12700">
            <a:miter lim="400000"/>
          </a:ln>
        </p:spPr>
      </p:pic>
      <p:sp>
        <p:nvSpPr>
          <p:cNvPr id="123" name="Shape 123"/>
          <p:cNvSpPr/>
          <p:nvPr/>
        </p:nvSpPr>
        <p:spPr>
          <a:xfrm>
            <a:off x="691008" y="1204407"/>
            <a:ext cx="2063831" cy="414405"/>
          </a:xfrm>
          <a:prstGeom prst="rect">
            <a:avLst/>
          </a:prstGeom>
          <a:ln w="12700">
            <a:miter lim="400000"/>
          </a:ln>
          <a:extLst>
            <a:ext uri="{C572A759-6A51-4108-AA02-DFA0A04FC94B}">
              <ma14:wrappingTextBoxFlag xmlns="" xmlns:ma14="http://schemas.microsoft.com/office/mac/drawingml/2011/main" val="1"/>
            </a:ext>
          </a:extLst>
        </p:spPr>
        <p:txBody>
          <a:bodyPr wrap="none" lIns="19429" tIns="19429" rIns="19429" bIns="19429"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rPr sz="2438"/>
              <a:t>@ProlificIdea</a:t>
            </a:r>
          </a:p>
        </p:txBody>
      </p:sp>
      <p:pic>
        <p:nvPicPr>
          <p:cNvPr id="124" name="Twitter_logo_blue.png"/>
          <p:cNvPicPr>
            <a:picLocks noChangeAspect="1"/>
          </p:cNvPicPr>
          <p:nvPr/>
        </p:nvPicPr>
        <p:blipFill>
          <a:blip r:embed="rId6">
            <a:extLst/>
          </a:blip>
          <a:stretch>
            <a:fillRect/>
          </a:stretch>
        </p:blipFill>
        <p:spPr>
          <a:xfrm>
            <a:off x="254719" y="1273246"/>
            <a:ext cx="340381" cy="276728"/>
          </a:xfrm>
          <a:prstGeom prst="rect">
            <a:avLst/>
          </a:prstGeom>
          <a:ln w="12700">
            <a:miter lim="400000"/>
          </a:ln>
        </p:spPr>
      </p:pic>
      <p:pic>
        <p:nvPicPr>
          <p:cNvPr id="125" name="world.png"/>
          <p:cNvPicPr>
            <a:picLocks noChangeAspect="1"/>
          </p:cNvPicPr>
          <p:nvPr/>
        </p:nvPicPr>
        <p:blipFill>
          <a:blip r:embed="rId7">
            <a:extLst/>
          </a:blip>
          <a:stretch>
            <a:fillRect/>
          </a:stretch>
        </p:blipFill>
        <p:spPr>
          <a:xfrm>
            <a:off x="254879" y="1637803"/>
            <a:ext cx="339738" cy="339738"/>
          </a:xfrm>
          <a:prstGeom prst="rect">
            <a:avLst/>
          </a:prstGeom>
          <a:ln w="12700">
            <a:miter lim="400000"/>
          </a:ln>
        </p:spPr>
      </p:pic>
      <p:sp>
        <p:nvSpPr>
          <p:cNvPr id="126" name="Shape 126"/>
          <p:cNvSpPr/>
          <p:nvPr/>
        </p:nvSpPr>
        <p:spPr>
          <a:xfrm>
            <a:off x="691009" y="1600470"/>
            <a:ext cx="2506451" cy="414405"/>
          </a:xfrm>
          <a:prstGeom prst="rect">
            <a:avLst/>
          </a:prstGeom>
          <a:ln w="12700">
            <a:miter lim="400000"/>
          </a:ln>
          <a:extLst>
            <a:ext uri="{C572A759-6A51-4108-AA02-DFA0A04FC94B}">
              <ma14:wrappingTextBoxFlag xmlns="" xmlns:ma14="http://schemas.microsoft.com/office/mac/drawingml/2011/main" val="1"/>
            </a:ext>
          </a:extLst>
        </p:spPr>
        <p:txBody>
          <a:bodyPr wrap="none" lIns="19429" tIns="19429" rIns="19429" bIns="19429" anchor="ctr">
            <a:spAutoFit/>
          </a:bodyPr>
          <a:lstStyle/>
          <a:p>
            <a:pPr defTabSz="420953">
              <a:spcBef>
                <a:spcPts val="1721"/>
              </a:spcBef>
              <a:defRPr sz="3400">
                <a:solidFill>
                  <a:srgbClr val="42C6FF"/>
                </a:solidFill>
                <a:latin typeface="Montserrat Light"/>
                <a:ea typeface="Montserrat Light"/>
                <a:cs typeface="Montserrat Light"/>
                <a:sym typeface="Montserrat Light"/>
              </a:defRPr>
            </a:pPr>
            <a:r>
              <a:rPr sz="2438"/>
              <a:t>Prolific</a:t>
            </a:r>
            <a:r>
              <a:rPr sz="2438">
                <a:solidFill>
                  <a:srgbClr val="FF7E1E"/>
                </a:solidFill>
              </a:rPr>
              <a:t>Idea</a:t>
            </a:r>
            <a:r>
              <a:rPr sz="2438"/>
              <a:t>.com</a:t>
            </a:r>
          </a:p>
        </p:txBody>
      </p:sp>
      <p:sp>
        <p:nvSpPr>
          <p:cNvPr id="127" name="Shape 127"/>
          <p:cNvSpPr/>
          <p:nvPr/>
        </p:nvSpPr>
        <p:spPr>
          <a:xfrm>
            <a:off x="-1" y="5768422"/>
            <a:ext cx="12436475" cy="1252324"/>
          </a:xfrm>
          <a:prstGeom prst="rect">
            <a:avLst/>
          </a:prstGeom>
          <a:solidFill>
            <a:srgbClr val="FFFFFF"/>
          </a:solidFill>
          <a:ln w="12700">
            <a:miter lim="400000"/>
          </a:ln>
        </p:spPr>
        <p:txBody>
          <a:bodyPr lIns="19429" tIns="19429" rIns="19429" bIns="19429" anchor="ctr"/>
          <a:lstStyle/>
          <a:p>
            <a:pPr defTabSz="420953">
              <a:lnSpc>
                <a:spcPct val="80000"/>
              </a:lnSpc>
              <a:defRPr sz="2800" cap="all">
                <a:latin typeface="DIN Condensed"/>
                <a:ea typeface="DIN Condensed"/>
                <a:cs typeface="DIN Condensed"/>
                <a:sym typeface="DIN Condensed"/>
              </a:defRPr>
            </a:pPr>
            <a:endParaRPr sz="2008"/>
          </a:p>
        </p:txBody>
      </p:sp>
      <p:sp>
        <p:nvSpPr>
          <p:cNvPr id="128" name="Shape 128"/>
          <p:cNvSpPr/>
          <p:nvPr/>
        </p:nvSpPr>
        <p:spPr>
          <a:xfrm>
            <a:off x="239324" y="6103293"/>
            <a:ext cx="9005923" cy="590927"/>
          </a:xfrm>
          <a:prstGeom prst="rect">
            <a:avLst/>
          </a:prstGeom>
          <a:ln w="12700">
            <a:miter lim="400000"/>
          </a:ln>
          <a:extLst>
            <a:ext uri="{C572A759-6A51-4108-AA02-DFA0A04FC94B}">
              <ma14:wrappingTextBoxFlag xmlns="" xmlns:ma14="http://schemas.microsoft.com/office/mac/drawingml/2011/main" val="1"/>
            </a:ext>
          </a:extLst>
        </p:spPr>
        <p:txBody>
          <a:bodyPr wrap="none" lIns="19429" tIns="19429" rIns="19429" bIns="19429" anchor="ctr">
            <a:spAutoFit/>
          </a:bodyPr>
          <a:lstStyle>
            <a:lvl1pPr algn="l" defTabSz="587022">
              <a:spcBef>
                <a:spcPts val="2400"/>
              </a:spcBef>
              <a:defRPr sz="5000">
                <a:solidFill>
                  <a:srgbClr val="323333"/>
                </a:solidFill>
                <a:latin typeface="Montserrat Light"/>
                <a:ea typeface="Montserrat Light"/>
                <a:cs typeface="Montserrat Light"/>
                <a:sym typeface="Montserrat Light"/>
              </a:defRPr>
            </a:lvl1pPr>
          </a:lstStyle>
          <a:p>
            <a:r>
              <a:rPr lang="en-ZA" sz="3585" dirty="0"/>
              <a:t>Machine Learning – Image Classification</a:t>
            </a:r>
          </a:p>
        </p:txBody>
      </p:sp>
      <p:sp>
        <p:nvSpPr>
          <p:cNvPr id="129" name="Shape 129"/>
          <p:cNvSpPr/>
          <p:nvPr/>
        </p:nvSpPr>
        <p:spPr>
          <a:xfrm>
            <a:off x="9832056" y="1283705"/>
            <a:ext cx="1626916" cy="414405"/>
          </a:xfrm>
          <a:prstGeom prst="rect">
            <a:avLst/>
          </a:prstGeom>
          <a:ln w="12700">
            <a:miter lim="400000"/>
          </a:ln>
          <a:extLst>
            <a:ext uri="{C572A759-6A51-4108-AA02-DFA0A04FC94B}">
              <ma14:wrappingTextBoxFlag xmlns="" xmlns:ma14="http://schemas.microsoft.com/office/mac/drawingml/2011/main" val="1"/>
            </a:ext>
          </a:extLst>
        </p:spPr>
        <p:txBody>
          <a:bodyPr wrap="none" lIns="19429" tIns="19429" rIns="19429" bIns="19429" anchor="ctr">
            <a:spAutoFit/>
          </a:bodyPr>
          <a:lstStyle>
            <a:lvl1pPr algn="l" defTabSz="587022">
              <a:spcBef>
                <a:spcPts val="2400"/>
              </a:spcBef>
              <a:defRPr sz="3400">
                <a:solidFill>
                  <a:srgbClr val="42C6FF"/>
                </a:solidFill>
                <a:latin typeface="Montserrat Light"/>
                <a:ea typeface="Montserrat Light"/>
                <a:cs typeface="Montserrat Light"/>
                <a:sym typeface="Montserrat Light"/>
              </a:defRPr>
            </a:lvl1pPr>
          </a:lstStyle>
          <a:p>
            <a:r>
              <a:rPr sz="2438" dirty="0"/>
              <a:t>@</a:t>
            </a:r>
            <a:r>
              <a:rPr sz="2438" dirty="0" err="1"/>
              <a:t>Entelect</a:t>
            </a:r>
            <a:endParaRPr sz="2438" dirty="0"/>
          </a:p>
        </p:txBody>
      </p:sp>
      <p:pic>
        <p:nvPicPr>
          <p:cNvPr id="130" name="Twitter_logo_blue.png"/>
          <p:cNvPicPr>
            <a:picLocks noChangeAspect="1"/>
          </p:cNvPicPr>
          <p:nvPr/>
        </p:nvPicPr>
        <p:blipFill>
          <a:blip r:embed="rId6">
            <a:extLst/>
          </a:blip>
          <a:stretch>
            <a:fillRect/>
          </a:stretch>
        </p:blipFill>
        <p:spPr>
          <a:xfrm>
            <a:off x="11584613" y="1352544"/>
            <a:ext cx="340381" cy="276728"/>
          </a:xfrm>
          <a:prstGeom prst="rect">
            <a:avLst/>
          </a:prstGeom>
          <a:ln w="12700">
            <a:miter lim="400000"/>
          </a:ln>
        </p:spPr>
      </p:pic>
    </p:spTree>
    <p:extLst>
      <p:ext uri="{BB962C8B-B14F-4D97-AF65-F5344CB8AC3E}">
        <p14:creationId xmlns:p14="http://schemas.microsoft.com/office/powerpoint/2010/main" val="163265900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589837" y="2050622"/>
            <a:ext cx="3515522" cy="3408366"/>
          </a:xfrm>
          <a:prstGeom prst="rect">
            <a:avLst/>
          </a:prstGeom>
        </p:spPr>
      </p:pic>
      <p:pic>
        <p:nvPicPr>
          <p:cNvPr id="8" name="Picture 7"/>
          <p:cNvPicPr>
            <a:picLocks noChangeAspect="1"/>
          </p:cNvPicPr>
          <p:nvPr/>
        </p:nvPicPr>
        <p:blipFill>
          <a:blip r:embed="rId4"/>
          <a:stretch>
            <a:fillRect/>
          </a:stretch>
        </p:blipFill>
        <p:spPr>
          <a:xfrm>
            <a:off x="1036637" y="2049461"/>
            <a:ext cx="3496022" cy="3389461"/>
          </a:xfrm>
          <a:prstGeom prst="rect">
            <a:avLst/>
          </a:prstGeom>
        </p:spPr>
      </p:pic>
      <p:sp>
        <p:nvSpPr>
          <p:cNvPr id="2" name="Title 1"/>
          <p:cNvSpPr>
            <a:spLocks noGrp="1"/>
          </p:cNvSpPr>
          <p:nvPr>
            <p:ph type="title"/>
          </p:nvPr>
        </p:nvSpPr>
        <p:spPr/>
        <p:txBody>
          <a:bodyPr/>
          <a:lstStyle/>
          <a:p>
            <a:r>
              <a:rPr lang="en-US" dirty="0"/>
              <a:t>Deciding is hard</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7" name="TextBox 6"/>
          <p:cNvSpPr txBox="1"/>
          <p:nvPr/>
        </p:nvSpPr>
        <p:spPr>
          <a:xfrm>
            <a:off x="5210509" y="677862"/>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002060"/>
                </a:solidFill>
              </a:rPr>
              <a:t>?</a:t>
            </a:r>
          </a:p>
        </p:txBody>
      </p:sp>
    </p:spTree>
    <p:extLst>
      <p:ext uri="{BB962C8B-B14F-4D97-AF65-F5344CB8AC3E}">
        <p14:creationId xmlns:p14="http://schemas.microsoft.com/office/powerpoint/2010/main" val="2696781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058513" y="2049460"/>
            <a:ext cx="3474146" cy="3368251"/>
          </a:xfrm>
          <a:prstGeom prst="rect">
            <a:avLst/>
          </a:prstGeom>
        </p:spPr>
      </p:pic>
      <p:pic>
        <p:nvPicPr>
          <p:cNvPr id="13" name="Picture 12"/>
          <p:cNvPicPr>
            <a:picLocks noChangeAspect="1"/>
          </p:cNvPicPr>
          <p:nvPr/>
        </p:nvPicPr>
        <p:blipFill>
          <a:blip r:embed="rId4"/>
          <a:stretch>
            <a:fillRect/>
          </a:stretch>
        </p:blipFill>
        <p:spPr>
          <a:xfrm>
            <a:off x="7588595" y="2049461"/>
            <a:ext cx="3506441" cy="3399562"/>
          </a:xfrm>
          <a:prstGeom prst="rect">
            <a:avLst/>
          </a:prstGeom>
        </p:spPr>
      </p:pic>
      <p:sp>
        <p:nvSpPr>
          <p:cNvPr id="2" name="Title 1"/>
          <p:cNvSpPr>
            <a:spLocks noGrp="1"/>
          </p:cNvSpPr>
          <p:nvPr>
            <p:ph type="title"/>
          </p:nvPr>
        </p:nvSpPr>
        <p:spPr/>
        <p:txBody>
          <a:bodyPr/>
          <a:lstStyle/>
          <a:p>
            <a:r>
              <a:rPr lang="en-US" dirty="0"/>
              <a:t>What computers see</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8" name="TextBox 7"/>
          <p:cNvSpPr txBox="1"/>
          <p:nvPr/>
        </p:nvSpPr>
        <p:spPr>
          <a:xfrm>
            <a:off x="5210509" y="677862"/>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002060"/>
                </a:solidFill>
              </a:rPr>
              <a:t>?</a:t>
            </a:r>
          </a:p>
        </p:txBody>
      </p:sp>
    </p:spTree>
    <p:extLst>
      <p:ext uri="{BB962C8B-B14F-4D97-AF65-F5344CB8AC3E}">
        <p14:creationId xmlns:p14="http://schemas.microsoft.com/office/powerpoint/2010/main" val="29034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7437" y="1536911"/>
            <a:ext cx="4495800" cy="4358765"/>
          </a:xfrm>
          <a:prstGeom prst="rect">
            <a:avLst/>
          </a:prstGeom>
        </p:spPr>
      </p:pic>
      <p:sp>
        <p:nvSpPr>
          <p:cNvPr id="2" name="Title 1"/>
          <p:cNvSpPr>
            <a:spLocks noGrp="1"/>
          </p:cNvSpPr>
          <p:nvPr>
            <p:ph type="title"/>
          </p:nvPr>
        </p:nvSpPr>
        <p:spPr/>
        <p:txBody>
          <a:bodyPr/>
          <a:lstStyle/>
          <a:p>
            <a:r>
              <a:rPr lang="en-US" dirty="0"/>
              <a:t>What computers see</a:t>
            </a:r>
          </a:p>
        </p:txBody>
      </p:sp>
    </p:spTree>
    <p:extLst>
      <p:ext uri="{BB962C8B-B14F-4D97-AF65-F5344CB8AC3E}">
        <p14:creationId xmlns:p14="http://schemas.microsoft.com/office/powerpoint/2010/main" val="19208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58513" y="2049460"/>
            <a:ext cx="3474146" cy="3368251"/>
          </a:xfrm>
          <a:prstGeom prst="rect">
            <a:avLst/>
          </a:prstGeom>
        </p:spPr>
      </p:pic>
      <p:pic>
        <p:nvPicPr>
          <p:cNvPr id="9" name="Picture 8"/>
          <p:cNvPicPr>
            <a:picLocks noChangeAspect="1"/>
          </p:cNvPicPr>
          <p:nvPr/>
        </p:nvPicPr>
        <p:blipFill>
          <a:blip r:embed="rId4"/>
          <a:stretch>
            <a:fillRect/>
          </a:stretch>
        </p:blipFill>
        <p:spPr>
          <a:xfrm>
            <a:off x="7588595" y="2049461"/>
            <a:ext cx="3506441" cy="3399562"/>
          </a:xfrm>
          <a:prstGeom prst="rect">
            <a:avLst/>
          </a:prstGeom>
        </p:spPr>
      </p:pic>
      <p:sp>
        <p:nvSpPr>
          <p:cNvPr id="2" name="Title 1"/>
          <p:cNvSpPr>
            <a:spLocks noGrp="1"/>
          </p:cNvSpPr>
          <p:nvPr>
            <p:ph type="title"/>
          </p:nvPr>
        </p:nvSpPr>
        <p:spPr/>
        <p:txBody>
          <a:bodyPr/>
          <a:lstStyle/>
          <a:p>
            <a:r>
              <a:rPr lang="en-US" dirty="0"/>
              <a:t>Computers are literal</a:t>
            </a:r>
          </a:p>
        </p:txBody>
      </p:sp>
      <p:sp>
        <p:nvSpPr>
          <p:cNvPr id="6" name="TextBox 5"/>
          <p:cNvSpPr txBox="1"/>
          <p:nvPr/>
        </p:nvSpPr>
        <p:spPr>
          <a:xfrm>
            <a:off x="4541837" y="1592262"/>
            <a:ext cx="2887650" cy="4270400"/>
          </a:xfrm>
          <a:prstGeom prst="rect">
            <a:avLst/>
          </a:prstGeom>
          <a:noFill/>
        </p:spPr>
        <p:txBody>
          <a:bodyPr wrap="none" lIns="182880" tIns="146304" rIns="182880" bIns="146304" rtlCol="0">
            <a:spAutoFit/>
          </a:bodyPr>
          <a:lstStyle/>
          <a:p>
            <a:pPr>
              <a:lnSpc>
                <a:spcPct val="90000"/>
              </a:lnSpc>
              <a:spcAft>
                <a:spcPts val="600"/>
              </a:spcAft>
            </a:pPr>
            <a:r>
              <a:rPr lang="en-US" sz="28700" dirty="0">
                <a:solidFill>
                  <a:srgbClr val="002060"/>
                </a:solidFill>
              </a:rPr>
              <a:t>=</a:t>
            </a:r>
          </a:p>
        </p:txBody>
      </p:sp>
      <p:sp>
        <p:nvSpPr>
          <p:cNvPr id="7" name="TextBox 6"/>
          <p:cNvSpPr txBox="1"/>
          <p:nvPr/>
        </p:nvSpPr>
        <p:spPr>
          <a:xfrm>
            <a:off x="5227637" y="2122057"/>
            <a:ext cx="1541128" cy="3051605"/>
          </a:xfrm>
          <a:prstGeom prst="rect">
            <a:avLst/>
          </a:prstGeom>
          <a:noFill/>
        </p:spPr>
        <p:txBody>
          <a:bodyPr wrap="none" lIns="182880" tIns="146304" rIns="182880" bIns="146304" rtlCol="0">
            <a:spAutoFit/>
          </a:bodyPr>
          <a:lstStyle/>
          <a:p>
            <a:pPr>
              <a:lnSpc>
                <a:spcPct val="90000"/>
              </a:lnSpc>
              <a:spcAft>
                <a:spcPts val="600"/>
              </a:spcAft>
            </a:pPr>
            <a:r>
              <a:rPr lang="en-US" sz="19900" dirty="0">
                <a:solidFill>
                  <a:srgbClr val="C00000"/>
                </a:solidFill>
              </a:rPr>
              <a:t>x</a:t>
            </a:r>
          </a:p>
        </p:txBody>
      </p:sp>
    </p:spTree>
    <p:extLst>
      <p:ext uri="{BB962C8B-B14F-4D97-AF65-F5344CB8AC3E}">
        <p14:creationId xmlns:p14="http://schemas.microsoft.com/office/powerpoint/2010/main" val="233580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stretch>
            <a:fillRect/>
          </a:stretch>
        </p:blipFill>
        <p:spPr>
          <a:xfrm>
            <a:off x="7589837" y="2050622"/>
            <a:ext cx="3515522" cy="3408366"/>
          </a:xfrm>
          <a:prstGeom prst="rect">
            <a:avLst/>
          </a:prstGeom>
        </p:spPr>
      </p:pic>
      <p:pic>
        <p:nvPicPr>
          <p:cNvPr id="74" name="Picture 73"/>
          <p:cNvPicPr>
            <a:picLocks noChangeAspect="1"/>
          </p:cNvPicPr>
          <p:nvPr/>
        </p:nvPicPr>
        <p:blipFill>
          <a:blip r:embed="rId4"/>
          <a:stretch>
            <a:fillRect/>
          </a:stretch>
        </p:blipFill>
        <p:spPr>
          <a:xfrm>
            <a:off x="1036637" y="2049461"/>
            <a:ext cx="3496022" cy="3389461"/>
          </a:xfrm>
          <a:prstGeom prst="rect">
            <a:avLst/>
          </a:prstGeom>
        </p:spPr>
      </p:pic>
      <p:sp>
        <p:nvSpPr>
          <p:cNvPr id="2" name="Title 1"/>
          <p:cNvSpPr>
            <a:spLocks noGrp="1"/>
          </p:cNvSpPr>
          <p:nvPr>
            <p:ph type="title"/>
          </p:nvPr>
        </p:nvSpPr>
        <p:spPr/>
        <p:txBody>
          <a:bodyPr/>
          <a:lstStyle/>
          <a:p>
            <a:r>
              <a:rPr lang="en-US" dirty="0" err="1"/>
              <a:t>ConvNets</a:t>
            </a:r>
            <a:r>
              <a:rPr lang="en-US" dirty="0"/>
              <a:t> match pieces of the image</a:t>
            </a:r>
          </a:p>
        </p:txBody>
      </p:sp>
      <p:sp>
        <p:nvSpPr>
          <p:cNvPr id="6" name="TextBox 5"/>
          <p:cNvSpPr txBox="1"/>
          <p:nvPr/>
        </p:nvSpPr>
        <p:spPr>
          <a:xfrm>
            <a:off x="5595868" y="808308"/>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10" name="Straight Connector 9"/>
          <p:cNvCxnSpPr>
            <a:endCxn id="6" idx="1"/>
          </p:cNvCxnSpPr>
          <p:nvPr/>
        </p:nvCxnSpPr>
        <p:spPr>
          <a:xfrm flipV="1">
            <a:off x="1417637" y="1454639"/>
            <a:ext cx="4178231" cy="975823"/>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6" idx="3"/>
          </p:cNvCxnSpPr>
          <p:nvPr/>
        </p:nvCxnSpPr>
        <p:spPr>
          <a:xfrm>
            <a:off x="6596783" y="1454639"/>
            <a:ext cx="2159514" cy="1356710"/>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5592488" y="5706268"/>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17" name="Straight Connector 16"/>
          <p:cNvCxnSpPr/>
          <p:nvPr/>
        </p:nvCxnSpPr>
        <p:spPr>
          <a:xfrm>
            <a:off x="1412203" y="5110140"/>
            <a:ext cx="4180285" cy="120652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18" name="Straight Connector 17"/>
          <p:cNvCxnSpPr>
            <a:stCxn id="14" idx="3"/>
          </p:cNvCxnSpPr>
          <p:nvPr/>
        </p:nvCxnSpPr>
        <p:spPr>
          <a:xfrm flipV="1">
            <a:off x="6593403" y="4348885"/>
            <a:ext cx="1758434" cy="200371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5594845" y="3014189"/>
            <a:ext cx="1000915" cy="1292662"/>
          </a:xfrm>
          <a:prstGeom prst="rect">
            <a:avLst/>
          </a:prstGeom>
          <a:noFill/>
        </p:spPr>
        <p:txBody>
          <a:bodyPr wrap="none" lIns="182880" tIns="146304" rIns="182880" bIns="146304" rtlCol="0">
            <a:spAutoFit/>
          </a:bodyPr>
          <a:lstStyle/>
          <a:p>
            <a:pPr>
              <a:lnSpc>
                <a:spcPct val="90000"/>
              </a:lnSpc>
              <a:spcAft>
                <a:spcPts val="600"/>
              </a:spcAft>
            </a:pPr>
            <a:r>
              <a:rPr lang="en-US" sz="7200" dirty="0">
                <a:solidFill>
                  <a:srgbClr val="002060"/>
                </a:solidFill>
              </a:rPr>
              <a:t>=</a:t>
            </a:r>
          </a:p>
        </p:txBody>
      </p:sp>
      <p:cxnSp>
        <p:nvCxnSpPr>
          <p:cNvPr id="26" name="Straight Connector 25"/>
          <p:cNvCxnSpPr>
            <a:endCxn id="23" idx="1"/>
          </p:cNvCxnSpPr>
          <p:nvPr/>
        </p:nvCxnSpPr>
        <p:spPr>
          <a:xfrm>
            <a:off x="3342076" y="3205141"/>
            <a:ext cx="2252769" cy="455379"/>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27" name="Straight Connector 26"/>
          <p:cNvCxnSpPr>
            <a:stCxn id="23" idx="3"/>
          </p:cNvCxnSpPr>
          <p:nvPr/>
        </p:nvCxnSpPr>
        <p:spPr>
          <a:xfrm>
            <a:off x="6595760" y="3660520"/>
            <a:ext cx="2137077" cy="688365"/>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
        <p:nvSpPr>
          <p:cNvPr id="3" name="Rectangle 2"/>
          <p:cNvSpPr/>
          <p:nvPr/>
        </p:nvSpPr>
        <p:spPr bwMode="auto">
          <a:xfrm>
            <a:off x="1417637" y="2430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7970837" y="2811462"/>
            <a:ext cx="762000" cy="762000"/>
          </a:xfrm>
          <a:prstGeom prst="rect">
            <a:avLst/>
          </a:prstGeom>
          <a:noFill/>
          <a:ln w="571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14176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8351837" y="4335462"/>
            <a:ext cx="762000" cy="762000"/>
          </a:xfrm>
          <a:prstGeom prst="rect">
            <a:avLst/>
          </a:prstGeom>
          <a:noFill/>
          <a:ln w="5715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21796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ectangle 24"/>
          <p:cNvSpPr/>
          <p:nvPr/>
        </p:nvSpPr>
        <p:spPr bwMode="auto">
          <a:xfrm>
            <a:off x="8732837" y="3192462"/>
            <a:ext cx="1219200" cy="1143000"/>
          </a:xfrm>
          <a:prstGeom prst="rect">
            <a:avLst/>
          </a:prstGeom>
          <a:noFill/>
          <a:ln w="5715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2" name="Straight Connector 41"/>
          <p:cNvCxnSpPr>
            <a:endCxn id="6" idx="1"/>
          </p:cNvCxnSpPr>
          <p:nvPr/>
        </p:nvCxnSpPr>
        <p:spPr>
          <a:xfrm flipV="1">
            <a:off x="2201058" y="1454639"/>
            <a:ext cx="3394810" cy="17244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47" name="Straight Connector 46"/>
          <p:cNvCxnSpPr>
            <a:stCxn id="6" idx="3"/>
          </p:cNvCxnSpPr>
          <p:nvPr/>
        </p:nvCxnSpPr>
        <p:spPr>
          <a:xfrm>
            <a:off x="6596783" y="1454639"/>
            <a:ext cx="1350186" cy="2120801"/>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2" name="Straight Connector 51"/>
          <p:cNvCxnSpPr>
            <a:endCxn id="23" idx="1"/>
          </p:cNvCxnSpPr>
          <p:nvPr/>
        </p:nvCxnSpPr>
        <p:spPr>
          <a:xfrm flipV="1">
            <a:off x="3398837" y="3660520"/>
            <a:ext cx="2196008" cy="67494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56" name="Straight Connector 55"/>
          <p:cNvCxnSpPr>
            <a:stCxn id="23" idx="3"/>
          </p:cNvCxnSpPr>
          <p:nvPr/>
        </p:nvCxnSpPr>
        <p:spPr>
          <a:xfrm flipV="1">
            <a:off x="6595760" y="3213096"/>
            <a:ext cx="2137077" cy="447424"/>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1" name="Straight Connector 60"/>
          <p:cNvCxnSpPr>
            <a:endCxn id="14" idx="1"/>
          </p:cNvCxnSpPr>
          <p:nvPr/>
        </p:nvCxnSpPr>
        <p:spPr>
          <a:xfrm>
            <a:off x="2179637" y="4361563"/>
            <a:ext cx="3412851" cy="1991036"/>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p:cNvCxnSpPr>
            <a:stCxn id="14" idx="3"/>
          </p:cNvCxnSpPr>
          <p:nvPr/>
        </p:nvCxnSpPr>
        <p:spPr>
          <a:xfrm flipV="1">
            <a:off x="6593403" y="5108907"/>
            <a:ext cx="2520434" cy="1243692"/>
          </a:xfrm>
          <a:prstGeom prst="line">
            <a:avLst/>
          </a:prstGeom>
          <a:ln w="12700">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030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265237" y="2618668"/>
            <a:ext cx="2406109" cy="2333619"/>
          </a:xfrm>
          <a:prstGeom prst="rect">
            <a:avLst/>
          </a:prstGeom>
        </p:spPr>
      </p:pic>
      <p:pic>
        <p:nvPicPr>
          <p:cNvPr id="11" name="Picture 10"/>
          <p:cNvPicPr>
            <a:picLocks noChangeAspect="1"/>
          </p:cNvPicPr>
          <p:nvPr/>
        </p:nvPicPr>
        <p:blipFill>
          <a:blip r:embed="rId4"/>
          <a:stretch>
            <a:fillRect/>
          </a:stretch>
        </p:blipFill>
        <p:spPr>
          <a:xfrm>
            <a:off x="7774528" y="2618667"/>
            <a:ext cx="2406109" cy="2333619"/>
          </a:xfrm>
          <a:prstGeom prst="rect">
            <a:avLst/>
          </a:prstGeom>
        </p:spPr>
      </p:pic>
      <p:pic>
        <p:nvPicPr>
          <p:cNvPr id="12" name="Picture 11"/>
          <p:cNvPicPr>
            <a:picLocks noChangeAspect="1"/>
          </p:cNvPicPr>
          <p:nvPr/>
        </p:nvPicPr>
        <p:blipFill>
          <a:blip r:embed="rId5"/>
          <a:stretch>
            <a:fillRect/>
          </a:stretch>
        </p:blipFill>
        <p:spPr>
          <a:xfrm>
            <a:off x="4497928" y="2618668"/>
            <a:ext cx="2406109" cy="2333619"/>
          </a:xfrm>
          <a:prstGeom prst="rect">
            <a:avLst/>
          </a:prstGeom>
        </p:spPr>
      </p:pic>
      <p:sp>
        <p:nvSpPr>
          <p:cNvPr id="2" name="Title 1"/>
          <p:cNvSpPr>
            <a:spLocks noGrp="1"/>
          </p:cNvSpPr>
          <p:nvPr>
            <p:ph type="title"/>
          </p:nvPr>
        </p:nvSpPr>
        <p:spPr/>
        <p:txBody>
          <a:bodyPr/>
          <a:lstStyle/>
          <a:p>
            <a:r>
              <a:rPr lang="en-US" dirty="0"/>
              <a:t>Features match pieces of the image</a:t>
            </a:r>
          </a:p>
        </p:txBody>
      </p:sp>
    </p:spTree>
    <p:extLst>
      <p:ext uri="{BB962C8B-B14F-4D97-AF65-F5344CB8AC3E}">
        <p14:creationId xmlns:p14="http://schemas.microsoft.com/office/powerpoint/2010/main" val="1539343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4157047" y="3058967"/>
            <a:ext cx="3496022" cy="3389461"/>
          </a:xfrm>
          <a:prstGeom prst="rect">
            <a:avLst/>
          </a:prstGeom>
        </p:spPr>
      </p:pic>
      <p:pic>
        <p:nvPicPr>
          <p:cNvPr id="14" name="Picture 13"/>
          <p:cNvPicPr>
            <a:picLocks noChangeAspect="1"/>
          </p:cNvPicPr>
          <p:nvPr/>
        </p:nvPicPr>
        <p:blipFill>
          <a:blip r:embed="rId4"/>
          <a:stretch>
            <a:fillRect/>
          </a:stretch>
        </p:blipFill>
        <p:spPr>
          <a:xfrm>
            <a:off x="1873814" y="1110432"/>
            <a:ext cx="1264522" cy="1226425"/>
          </a:xfrm>
          <a:prstGeom prst="rect">
            <a:avLst/>
          </a:prstGeom>
        </p:spPr>
      </p:pic>
      <p:pic>
        <p:nvPicPr>
          <p:cNvPr id="15" name="Picture 14"/>
          <p:cNvPicPr>
            <a:picLocks noChangeAspect="1"/>
          </p:cNvPicPr>
          <p:nvPr/>
        </p:nvPicPr>
        <p:blipFill>
          <a:blip r:embed="rId5"/>
          <a:stretch>
            <a:fillRect/>
          </a:stretch>
        </p:blipFill>
        <p:spPr>
          <a:xfrm>
            <a:off x="8656637" y="1110431"/>
            <a:ext cx="1264522" cy="1226425"/>
          </a:xfrm>
          <a:prstGeom prst="rect">
            <a:avLst/>
          </a:prstGeom>
        </p:spPr>
      </p:pic>
      <p:pic>
        <p:nvPicPr>
          <p:cNvPr id="16" name="Picture 15"/>
          <p:cNvPicPr>
            <a:picLocks noChangeAspect="1"/>
          </p:cNvPicPr>
          <p:nvPr/>
        </p:nvPicPr>
        <p:blipFill>
          <a:blip r:embed="rId6"/>
          <a:stretch>
            <a:fillRect/>
          </a:stretch>
        </p:blipFill>
        <p:spPr>
          <a:xfrm>
            <a:off x="5258515" y="1110432"/>
            <a:ext cx="1264522" cy="1226425"/>
          </a:xfrm>
          <a:prstGeom prst="rect">
            <a:avLst/>
          </a:prstGeom>
        </p:spPr>
      </p:pic>
      <p:sp>
        <p:nvSpPr>
          <p:cNvPr id="5" name="Rectangle 4"/>
          <p:cNvSpPr/>
          <p:nvPr/>
        </p:nvSpPr>
        <p:spPr bwMode="auto">
          <a:xfrm>
            <a:off x="4541837" y="3421062"/>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H="1" flipV="1">
            <a:off x="3138336" y="1135062"/>
            <a:ext cx="2546501"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72591" y="2361487"/>
            <a:ext cx="2669247" cy="2202575"/>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445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57047" y="3058967"/>
            <a:ext cx="3496022" cy="3389461"/>
          </a:xfrm>
          <a:prstGeom prst="rect">
            <a:avLst/>
          </a:prstGeom>
        </p:spPr>
      </p:pic>
      <p:pic>
        <p:nvPicPr>
          <p:cNvPr id="15" name="Picture 14"/>
          <p:cNvPicPr>
            <a:picLocks noChangeAspect="1"/>
          </p:cNvPicPr>
          <p:nvPr/>
        </p:nvPicPr>
        <p:blipFill>
          <a:blip r:embed="rId3"/>
          <a:stretch>
            <a:fillRect/>
          </a:stretch>
        </p:blipFill>
        <p:spPr>
          <a:xfrm>
            <a:off x="1873814" y="1110432"/>
            <a:ext cx="1264522" cy="1226425"/>
          </a:xfrm>
          <a:prstGeom prst="rect">
            <a:avLst/>
          </a:prstGeom>
        </p:spPr>
      </p:pic>
      <p:pic>
        <p:nvPicPr>
          <p:cNvPr id="16" name="Picture 15"/>
          <p:cNvPicPr>
            <a:picLocks noChangeAspect="1"/>
          </p:cNvPicPr>
          <p:nvPr/>
        </p:nvPicPr>
        <p:blipFill>
          <a:blip r:embed="rId4"/>
          <a:stretch>
            <a:fillRect/>
          </a:stretch>
        </p:blipFill>
        <p:spPr>
          <a:xfrm>
            <a:off x="8656637" y="1110431"/>
            <a:ext cx="1264522" cy="1226425"/>
          </a:xfrm>
          <a:prstGeom prst="rect">
            <a:avLst/>
          </a:prstGeom>
        </p:spPr>
      </p:pic>
      <p:pic>
        <p:nvPicPr>
          <p:cNvPr id="17" name="Picture 16"/>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6065837" y="3421062"/>
            <a:ext cx="1219200" cy="113865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7285037" y="2361488"/>
            <a:ext cx="2590800" cy="2198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065837" y="1135062"/>
            <a:ext cx="2590800"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74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157047" y="3058967"/>
            <a:ext cx="3496022" cy="3389461"/>
          </a:xfrm>
          <a:prstGeom prst="rect">
            <a:avLst/>
          </a:prstGeom>
        </p:spPr>
      </p:pic>
      <p:pic>
        <p:nvPicPr>
          <p:cNvPr id="15" name="Picture 14"/>
          <p:cNvPicPr>
            <a:picLocks noChangeAspect="1"/>
          </p:cNvPicPr>
          <p:nvPr/>
        </p:nvPicPr>
        <p:blipFill>
          <a:blip r:embed="rId3"/>
          <a:stretch>
            <a:fillRect/>
          </a:stretch>
        </p:blipFill>
        <p:spPr>
          <a:xfrm>
            <a:off x="1873814" y="1110432"/>
            <a:ext cx="1264522" cy="1226425"/>
          </a:xfrm>
          <a:prstGeom prst="rect">
            <a:avLst/>
          </a:prstGeom>
        </p:spPr>
      </p:pic>
      <p:pic>
        <p:nvPicPr>
          <p:cNvPr id="16" name="Picture 15"/>
          <p:cNvPicPr>
            <a:picLocks noChangeAspect="1"/>
          </p:cNvPicPr>
          <p:nvPr/>
        </p:nvPicPr>
        <p:blipFill>
          <a:blip r:embed="rId4"/>
          <a:stretch>
            <a:fillRect/>
          </a:stretch>
        </p:blipFill>
        <p:spPr>
          <a:xfrm>
            <a:off x="8656637" y="1110431"/>
            <a:ext cx="1264522" cy="1226425"/>
          </a:xfrm>
          <a:prstGeom prst="rect">
            <a:avLst/>
          </a:prstGeom>
        </p:spPr>
      </p:pic>
      <p:pic>
        <p:nvPicPr>
          <p:cNvPr id="17" name="Picture 16"/>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5303837" y="4183062"/>
            <a:ext cx="1219200" cy="1143000"/>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6523037" y="2278062"/>
            <a:ext cx="0" cy="1905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272798" y="2278062"/>
            <a:ext cx="31039" cy="1905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18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157047" y="3058967"/>
            <a:ext cx="3496022" cy="3389461"/>
          </a:xfrm>
          <a:prstGeom prst="rect">
            <a:avLst/>
          </a:prstGeom>
        </p:spPr>
      </p:pic>
      <p:pic>
        <p:nvPicPr>
          <p:cNvPr id="13" name="Picture 12"/>
          <p:cNvPicPr>
            <a:picLocks noChangeAspect="1"/>
          </p:cNvPicPr>
          <p:nvPr/>
        </p:nvPicPr>
        <p:blipFill>
          <a:blip r:embed="rId3"/>
          <a:stretch>
            <a:fillRect/>
          </a:stretch>
        </p:blipFill>
        <p:spPr>
          <a:xfrm>
            <a:off x="1873814" y="1110432"/>
            <a:ext cx="1264522" cy="1226425"/>
          </a:xfrm>
          <a:prstGeom prst="rect">
            <a:avLst/>
          </a:prstGeom>
        </p:spPr>
      </p:pic>
      <p:pic>
        <p:nvPicPr>
          <p:cNvPr id="14" name="Picture 13"/>
          <p:cNvPicPr>
            <a:picLocks noChangeAspect="1"/>
          </p:cNvPicPr>
          <p:nvPr/>
        </p:nvPicPr>
        <p:blipFill>
          <a:blip r:embed="rId4"/>
          <a:stretch>
            <a:fillRect/>
          </a:stretch>
        </p:blipFill>
        <p:spPr>
          <a:xfrm>
            <a:off x="8656637" y="1110431"/>
            <a:ext cx="1264522" cy="1226425"/>
          </a:xfrm>
          <a:prstGeom prst="rect">
            <a:avLst/>
          </a:prstGeom>
        </p:spPr>
      </p:pic>
      <p:pic>
        <p:nvPicPr>
          <p:cNvPr id="15" name="Picture 14"/>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6065837" y="4945062"/>
            <a:ext cx="12192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H="1" flipV="1">
            <a:off x="3138337" y="1135062"/>
            <a:ext cx="4146700" cy="3810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72592" y="2361488"/>
            <a:ext cx="4193245" cy="372657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959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1906385" y="316243"/>
            <a:ext cx="3342351" cy="735740"/>
          </a:xfrm>
          <a:prstGeom prst="rect">
            <a:avLst/>
          </a:prstGeom>
          <a:ln w="12700">
            <a:miter lim="400000"/>
          </a:ln>
          <a:extLst>
            <a:ext uri="{C572A759-6A51-4108-AA02-DFA0A04FC94B}">
              <ma14:wrappingTextBoxFlag xmlns="" xmlns:ma14="http://schemas.microsoft.com/office/mac/drawingml/2011/main" val="1"/>
            </a:ext>
          </a:extLst>
        </p:spPr>
        <p:txBody>
          <a:bodyPr wrap="none" lIns="36430" tIns="36430" rIns="36430" bIns="36430" anchor="ctr">
            <a:spAutoFit/>
          </a:bodyPr>
          <a:lstStyle>
            <a:lvl1pPr>
              <a:defRPr sz="6000">
                <a:latin typeface="Montserrat Light"/>
                <a:ea typeface="Montserrat Light"/>
                <a:cs typeface="Montserrat Light"/>
                <a:sym typeface="Montserrat Light"/>
              </a:defRPr>
            </a:lvl1pPr>
          </a:lstStyle>
          <a:p>
            <a:r>
              <a:rPr lang="en-ZA" sz="4303" dirty="0"/>
              <a:t>In The News</a:t>
            </a:r>
          </a:p>
        </p:txBody>
      </p:sp>
      <p:sp>
        <p:nvSpPr>
          <p:cNvPr id="3" name="TextBox 2"/>
          <p:cNvSpPr txBox="1"/>
          <p:nvPr/>
        </p:nvSpPr>
        <p:spPr>
          <a:xfrm>
            <a:off x="1906384" y="1537060"/>
            <a:ext cx="6504114" cy="8682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6430" tIns="36430" rIns="36430" bIns="36430" numCol="1" spcCol="38100" rtlCol="0" anchor="ctr">
            <a:spAutoFit/>
          </a:bodyPr>
          <a:lstStyle/>
          <a:p>
            <a:pPr marL="457200" indent="-457200" defTabSz="418930" hangingPunct="0">
              <a:buFont typeface="Arial" panose="020B0604020202020204" pitchFamily="34" charset="0"/>
              <a:buChar char="•"/>
            </a:pPr>
            <a:r>
              <a:rPr lang="en-ZA" sz="2582" dirty="0">
                <a:solidFill>
                  <a:srgbClr val="FFFFFF"/>
                </a:solidFill>
                <a:sym typeface="Helvetica Light"/>
              </a:rPr>
              <a:t>Google </a:t>
            </a:r>
            <a:r>
              <a:rPr lang="en-ZA" sz="2582" dirty="0" err="1">
                <a:solidFill>
                  <a:srgbClr val="FFFFFF"/>
                </a:solidFill>
                <a:sym typeface="Helvetica Light"/>
              </a:rPr>
              <a:t>Wavenet</a:t>
            </a:r>
            <a:endParaRPr lang="en-ZA" sz="2582" dirty="0">
              <a:solidFill>
                <a:srgbClr val="FFFFFF"/>
              </a:solidFill>
              <a:sym typeface="Helvetica Light"/>
            </a:endParaRPr>
          </a:p>
          <a:p>
            <a:pPr marL="457200" indent="-457200" defTabSz="418930" hangingPunct="0">
              <a:buFont typeface="Arial" panose="020B0604020202020204" pitchFamily="34" charset="0"/>
              <a:buChar char="•"/>
            </a:pPr>
            <a:r>
              <a:rPr lang="en-ZA" sz="2582" dirty="0">
                <a:solidFill>
                  <a:srgbClr val="FFFFFF"/>
                </a:solidFill>
                <a:sym typeface="Helvetica Light"/>
              </a:rPr>
              <a:t>Microsoft speech engine improvements</a:t>
            </a:r>
          </a:p>
        </p:txBody>
      </p:sp>
    </p:spTree>
    <p:extLst>
      <p:ext uri="{BB962C8B-B14F-4D97-AF65-F5344CB8AC3E}">
        <p14:creationId xmlns:p14="http://schemas.microsoft.com/office/powerpoint/2010/main" val="285586501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157047" y="3058967"/>
            <a:ext cx="3496022" cy="3389461"/>
          </a:xfrm>
          <a:prstGeom prst="rect">
            <a:avLst/>
          </a:prstGeom>
        </p:spPr>
      </p:pic>
      <p:pic>
        <p:nvPicPr>
          <p:cNvPr id="16" name="Picture 15"/>
          <p:cNvPicPr>
            <a:picLocks noChangeAspect="1"/>
          </p:cNvPicPr>
          <p:nvPr/>
        </p:nvPicPr>
        <p:blipFill>
          <a:blip r:embed="rId3"/>
          <a:stretch>
            <a:fillRect/>
          </a:stretch>
        </p:blipFill>
        <p:spPr>
          <a:xfrm>
            <a:off x="1873814" y="1110432"/>
            <a:ext cx="1264522" cy="1226425"/>
          </a:xfrm>
          <a:prstGeom prst="rect">
            <a:avLst/>
          </a:prstGeom>
        </p:spPr>
      </p:pic>
      <p:pic>
        <p:nvPicPr>
          <p:cNvPr id="17" name="Picture 16"/>
          <p:cNvPicPr>
            <a:picLocks noChangeAspect="1"/>
          </p:cNvPicPr>
          <p:nvPr/>
        </p:nvPicPr>
        <p:blipFill>
          <a:blip r:embed="rId4"/>
          <a:stretch>
            <a:fillRect/>
          </a:stretch>
        </p:blipFill>
        <p:spPr>
          <a:xfrm>
            <a:off x="8656637" y="1110431"/>
            <a:ext cx="1264522" cy="1226425"/>
          </a:xfrm>
          <a:prstGeom prst="rect">
            <a:avLst/>
          </a:prstGeom>
        </p:spPr>
      </p:pic>
      <p:pic>
        <p:nvPicPr>
          <p:cNvPr id="18" name="Picture 17"/>
          <p:cNvPicPr>
            <a:picLocks noChangeAspect="1"/>
          </p:cNvPicPr>
          <p:nvPr/>
        </p:nvPicPr>
        <p:blipFill>
          <a:blip r:embed="rId5"/>
          <a:stretch>
            <a:fillRect/>
          </a:stretch>
        </p:blipFill>
        <p:spPr>
          <a:xfrm>
            <a:off x="5258515" y="1110432"/>
            <a:ext cx="1264522" cy="1226425"/>
          </a:xfrm>
          <a:prstGeom prst="rect">
            <a:avLst/>
          </a:prstGeom>
        </p:spPr>
      </p:pic>
      <p:sp>
        <p:nvSpPr>
          <p:cNvPr id="5" name="Rectangle 4"/>
          <p:cNvSpPr/>
          <p:nvPr/>
        </p:nvSpPr>
        <p:spPr bwMode="auto">
          <a:xfrm>
            <a:off x="4541837" y="4945062"/>
            <a:ext cx="1143000" cy="1143000"/>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1" name="Straight Connector 10"/>
          <p:cNvCxnSpPr/>
          <p:nvPr/>
        </p:nvCxnSpPr>
        <p:spPr>
          <a:xfrm flipV="1">
            <a:off x="5684837" y="2361488"/>
            <a:ext cx="4191000" cy="372657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541837" y="1135062"/>
            <a:ext cx="4114800" cy="3810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41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873814" y="1110432"/>
            <a:ext cx="1264522" cy="1226425"/>
          </a:xfrm>
          <a:prstGeom prst="rect">
            <a:avLst/>
          </a:prstGeom>
        </p:spPr>
      </p:pic>
      <p:pic>
        <p:nvPicPr>
          <p:cNvPr id="11" name="Picture 10"/>
          <p:cNvPicPr>
            <a:picLocks noChangeAspect="1"/>
          </p:cNvPicPr>
          <p:nvPr/>
        </p:nvPicPr>
        <p:blipFill>
          <a:blip r:embed="rId4"/>
          <a:stretch>
            <a:fillRect/>
          </a:stretch>
        </p:blipFill>
        <p:spPr>
          <a:xfrm>
            <a:off x="4154850" y="30400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541837" y="3421062"/>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3138336" y="1135062"/>
            <a:ext cx="2546501" cy="228600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872591" y="2361487"/>
            <a:ext cx="2669247" cy="2202575"/>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211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The math behind the match</a:t>
            </a:r>
          </a:p>
        </p:txBody>
      </p:sp>
      <p:sp>
        <p:nvSpPr>
          <p:cNvPr id="3" name="Text Placeholder 2"/>
          <p:cNvSpPr>
            <a:spLocks noGrp="1"/>
          </p:cNvSpPr>
          <p:nvPr>
            <p:ph type="body" sz="quarter" idx="10"/>
          </p:nvPr>
        </p:nvSpPr>
        <p:spPr>
          <a:xfrm>
            <a:off x="274638" y="1212850"/>
            <a:ext cx="11887200" cy="3323987"/>
          </a:xfrm>
        </p:spPr>
        <p:txBody>
          <a:bodyPr/>
          <a:lstStyle/>
          <a:p>
            <a:pPr marL="742950" indent="-742950">
              <a:buAutoNum type="arabicPeriod"/>
            </a:pPr>
            <a:r>
              <a:rPr lang="en-US" dirty="0"/>
              <a:t>Line up the feature and the image patch.</a:t>
            </a:r>
          </a:p>
          <a:p>
            <a:pPr marL="742950" indent="-742950">
              <a:buAutoNum type="arabicPeriod"/>
            </a:pPr>
            <a:r>
              <a:rPr lang="en-US" dirty="0"/>
              <a:t>Multiply each image pixel by the corresponding feature pixel.</a:t>
            </a:r>
          </a:p>
          <a:p>
            <a:pPr marL="742950" indent="-742950">
              <a:buAutoNum type="arabicPeriod"/>
            </a:pPr>
            <a:r>
              <a:rPr lang="en-US" dirty="0"/>
              <a:t>Add them up.</a:t>
            </a:r>
          </a:p>
          <a:p>
            <a:pPr marL="742950" indent="-742950">
              <a:buAutoNum type="arabicPeriod"/>
            </a:pPr>
            <a:r>
              <a:rPr lang="en-US" dirty="0"/>
              <a:t>Divide by the total number of pixels in the feature.</a:t>
            </a:r>
          </a:p>
        </p:txBody>
      </p:sp>
    </p:spTree>
    <p:extLst>
      <p:ext uri="{BB962C8B-B14F-4D97-AF65-F5344CB8AC3E}">
        <p14:creationId xmlns:p14="http://schemas.microsoft.com/office/powerpoint/2010/main" val="1309279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579437" y="1287462"/>
            <a:ext cx="1264522" cy="1226425"/>
          </a:xfrm>
          <a:prstGeom prst="rect">
            <a:avLst/>
          </a:prstGeom>
        </p:spPr>
      </p:pic>
      <p:pic>
        <p:nvPicPr>
          <p:cNvPr id="29" name="Picture 28"/>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9975"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27436" y="2215414"/>
            <a:ext cx="1142411"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49421" y="1763206"/>
            <a:ext cx="1136442" cy="184247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6293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846900" y="1367094"/>
            <a:ext cx="2308124" cy="2238586"/>
          </a:xfrm>
          <a:prstGeom prst="rect">
            <a:avLst/>
          </a:prstGeom>
        </p:spPr>
      </p:pic>
      <p:pic>
        <p:nvPicPr>
          <p:cNvPr id="20" name="Picture 19"/>
          <p:cNvPicPr>
            <a:picLocks noChangeAspect="1"/>
          </p:cNvPicPr>
          <p:nvPr/>
        </p:nvPicPr>
        <p:blipFill>
          <a:blip r:embed="rId3"/>
          <a:stretch>
            <a:fillRect/>
          </a:stretch>
        </p:blipFill>
        <p:spPr>
          <a:xfrm>
            <a:off x="579437" y="1287462"/>
            <a:ext cx="1264522" cy="1226425"/>
          </a:xfrm>
          <a:prstGeom prst="rect">
            <a:avLst/>
          </a:prstGeom>
        </p:spPr>
      </p:pic>
      <p:pic>
        <p:nvPicPr>
          <p:cNvPr id="21" name="Picture 20"/>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9975"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27436" y="2215414"/>
            <a:ext cx="1142411"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49421" y="1763206"/>
            <a:ext cx="1136442" cy="184247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8" name="Rectangle 17"/>
          <p:cNvSpPr/>
          <p:nvPr/>
        </p:nvSpPr>
        <p:spPr bwMode="auto">
          <a:xfrm>
            <a:off x="7801323" y="1356835"/>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260980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26943" y="1366879"/>
            <a:ext cx="2353694" cy="2282783"/>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94372" y="1292771"/>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37993"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15502" y="2215414"/>
            <a:ext cx="754345" cy="172257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31839" y="1763206"/>
            <a:ext cx="754024" cy="182673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440278" y="1292771"/>
            <a:ext cx="2556864" cy="465566"/>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94372" y="1708472"/>
            <a:ext cx="2678202" cy="48958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8631837" y="1341541"/>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72856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21402" y="1330648"/>
            <a:ext cx="2329472" cy="2259291"/>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0227" y="1285845"/>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24724" y="3589940"/>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14913" y="2215414"/>
            <a:ext cx="354934" cy="174596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24134" y="1763206"/>
            <a:ext cx="361729" cy="1859828"/>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44540" y="1295045"/>
            <a:ext cx="2152602" cy="46329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423164" y="1726567"/>
            <a:ext cx="2249410" cy="47149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392969" y="1303940"/>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635273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847467" y="1310584"/>
            <a:ext cx="2333170" cy="2262878"/>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88537" y="170313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80286" y="3956483"/>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19903" y="2215414"/>
            <a:ext cx="1149944" cy="2089113"/>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80286" y="1763206"/>
            <a:ext cx="1105577" cy="219327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963905" y="1700029"/>
            <a:ext cx="3033237" cy="58308"/>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970403" y="2162939"/>
            <a:ext cx="2702171" cy="3512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7806038" y="206252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66867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7832957" y="1341020"/>
            <a:ext cx="2347680" cy="2276951"/>
          </a:xfrm>
          <a:prstGeom prst="rect">
            <a:avLst/>
          </a:prstGeom>
        </p:spPr>
      </p:pic>
      <p:pic>
        <p:nvPicPr>
          <p:cNvPr id="27" name="Picture 26"/>
          <p:cNvPicPr>
            <a:picLocks noChangeAspect="1"/>
          </p:cNvPicPr>
          <p:nvPr/>
        </p:nvPicPr>
        <p:blipFill>
          <a:blip r:embed="rId3"/>
          <a:stretch>
            <a:fillRect/>
          </a:stretch>
        </p:blipFill>
        <p:spPr>
          <a:xfrm>
            <a:off x="579437" y="1287462"/>
            <a:ext cx="1264522" cy="1226425"/>
          </a:xfrm>
          <a:prstGeom prst="rect">
            <a:avLst/>
          </a:prstGeom>
        </p:spPr>
      </p:pic>
      <p:pic>
        <p:nvPicPr>
          <p:cNvPr id="28" name="Picture 27"/>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012080" y="170412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47747" y="3954461"/>
            <a:ext cx="385410" cy="367167"/>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33157" y="2215414"/>
            <a:ext cx="736690" cy="210621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45388" y="1763206"/>
            <a:ext cx="740475" cy="221224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a:stCxn id="11" idx="0"/>
          </p:cNvCxnSpPr>
          <p:nvPr/>
        </p:nvCxnSpPr>
        <p:spPr>
          <a:xfrm>
            <a:off x="1235033" y="1704128"/>
            <a:ext cx="2762109" cy="5420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a:off x="1235033" y="2144850"/>
            <a:ext cx="2437541" cy="5321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8611281" y="2094840"/>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903082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stretch>
            <a:fillRect/>
          </a:stretch>
        </p:blipFill>
        <p:spPr>
          <a:xfrm>
            <a:off x="7818437" y="1287462"/>
            <a:ext cx="2374000" cy="2302478"/>
          </a:xfrm>
          <a:prstGeom prst="rect">
            <a:avLst/>
          </a:prstGeom>
        </p:spPr>
      </p:pic>
      <p:pic>
        <p:nvPicPr>
          <p:cNvPr id="26" name="Picture 25"/>
          <p:cNvPicPr>
            <a:picLocks noChangeAspect="1"/>
          </p:cNvPicPr>
          <p:nvPr/>
        </p:nvPicPr>
        <p:blipFill>
          <a:blip r:embed="rId3"/>
          <a:stretch>
            <a:fillRect/>
          </a:stretch>
        </p:blipFill>
        <p:spPr>
          <a:xfrm>
            <a:off x="579437" y="1287462"/>
            <a:ext cx="1264522" cy="1226425"/>
          </a:xfrm>
          <a:prstGeom prst="rect">
            <a:avLst/>
          </a:prstGeom>
        </p:spPr>
      </p:pic>
      <p:pic>
        <p:nvPicPr>
          <p:cNvPr id="27" name="Picture 26"/>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0570" y="1698492"/>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35221" y="3956483"/>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06171" y="2215415"/>
            <a:ext cx="363676" cy="2067440"/>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32027" y="1763207"/>
            <a:ext cx="353836" cy="21932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54098" y="1698492"/>
            <a:ext cx="2143044" cy="5984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806459" y="2122496"/>
            <a:ext cx="1866115" cy="7556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4" name="Rectangle 23"/>
          <p:cNvSpPr/>
          <p:nvPr/>
        </p:nvSpPr>
        <p:spPr bwMode="auto">
          <a:xfrm>
            <a:off x="9396974" y="2073433"/>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4826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pPr algn="ctr"/>
            <a:r>
              <a:rPr lang="en-US" dirty="0"/>
              <a:t>Convolutional </a:t>
            </a:r>
            <a:br>
              <a:rPr lang="en-US" dirty="0"/>
            </a:br>
            <a:r>
              <a:rPr lang="en-US" dirty="0"/>
              <a:t>Neural Networks</a:t>
            </a:r>
          </a:p>
        </p:txBody>
      </p:sp>
    </p:spTree>
    <p:extLst>
      <p:ext uri="{BB962C8B-B14F-4D97-AF65-F5344CB8AC3E}">
        <p14:creationId xmlns:p14="http://schemas.microsoft.com/office/powerpoint/2010/main" val="40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stretch>
            <a:fillRect/>
          </a:stretch>
        </p:blipFill>
        <p:spPr>
          <a:xfrm>
            <a:off x="7829849" y="1303939"/>
            <a:ext cx="2343540" cy="2272935"/>
          </a:xfrm>
          <a:prstGeom prst="rect">
            <a:avLst/>
          </a:prstGeom>
        </p:spPr>
      </p:pic>
      <p:pic>
        <p:nvPicPr>
          <p:cNvPr id="27" name="Picture 26"/>
          <p:cNvPicPr>
            <a:picLocks noChangeAspect="1"/>
          </p:cNvPicPr>
          <p:nvPr/>
        </p:nvPicPr>
        <p:blipFill>
          <a:blip r:embed="rId3"/>
          <a:stretch>
            <a:fillRect/>
          </a:stretch>
        </p:blipFill>
        <p:spPr>
          <a:xfrm>
            <a:off x="579437" y="1287462"/>
            <a:ext cx="1264522" cy="1226425"/>
          </a:xfrm>
          <a:prstGeom prst="rect">
            <a:avLst/>
          </a:prstGeom>
        </p:spPr>
      </p:pic>
      <p:pic>
        <p:nvPicPr>
          <p:cNvPr id="28" name="Picture 27"/>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70014" y="2097049"/>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256783" y="4343125"/>
            <a:ext cx="390201" cy="359289"/>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3648699" y="2215415"/>
            <a:ext cx="1121148" cy="248699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252443" y="1763207"/>
            <a:ext cx="1133420" cy="257991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flipV="1">
            <a:off x="590731" y="1758337"/>
            <a:ext cx="3406411" cy="338712"/>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V="1">
            <a:off x="1003794" y="2198061"/>
            <a:ext cx="2668780" cy="334598"/>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7858106" y="2808048"/>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65391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7818437" y="1305937"/>
            <a:ext cx="2340021" cy="2269522"/>
          </a:xfrm>
          <a:prstGeom prst="rect">
            <a:avLst/>
          </a:prstGeom>
        </p:spPr>
      </p:pic>
      <p:pic>
        <p:nvPicPr>
          <p:cNvPr id="24" name="Picture 23"/>
          <p:cNvPicPr>
            <a:picLocks noChangeAspect="1"/>
          </p:cNvPicPr>
          <p:nvPr/>
        </p:nvPicPr>
        <p:blipFill>
          <a:blip r:embed="rId3"/>
          <a:stretch>
            <a:fillRect/>
          </a:stretch>
        </p:blipFill>
        <p:spPr>
          <a:xfrm>
            <a:off x="579437" y="1287462"/>
            <a:ext cx="1264522" cy="1226425"/>
          </a:xfrm>
          <a:prstGeom prst="rect">
            <a:avLst/>
          </a:prstGeom>
        </p:spPr>
      </p:pic>
      <p:pic>
        <p:nvPicPr>
          <p:cNvPr id="26" name="Picture 25"/>
          <p:cNvPicPr>
            <a:picLocks noChangeAspect="1"/>
          </p:cNvPicPr>
          <p:nvPr/>
        </p:nvPicPr>
        <p:blipFill>
          <a:blip r:embed="rId4"/>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981086" y="2092064"/>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3636376" y="4363555"/>
            <a:ext cx="390201" cy="359289"/>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461146" y="1675378"/>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036764" y="2215416"/>
            <a:ext cx="733083" cy="251752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3633350" y="1763208"/>
            <a:ext cx="752513" cy="2606981"/>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flipV="1">
            <a:off x="981086" y="1758337"/>
            <a:ext cx="3016056" cy="331635"/>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flipV="1">
            <a:off x="1401069" y="2198061"/>
            <a:ext cx="2271505" cy="31447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bwMode="auto">
          <a:xfrm>
            <a:off x="8600582" y="2808048"/>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40356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837189" y="1333083"/>
            <a:ext cx="2343448" cy="2272846"/>
          </a:xfrm>
          <a:prstGeom prst="rect">
            <a:avLst/>
          </a:prstGeom>
        </p:spPr>
      </p:pic>
      <p:pic>
        <p:nvPicPr>
          <p:cNvPr id="26" name="Picture 25"/>
          <p:cNvPicPr>
            <a:picLocks noChangeAspect="1"/>
          </p:cNvPicPr>
          <p:nvPr/>
        </p:nvPicPr>
        <p:blipFill>
          <a:blip r:embed="rId4"/>
          <a:stretch>
            <a:fillRect/>
          </a:stretch>
        </p:blipFill>
        <p:spPr>
          <a:xfrm>
            <a:off x="579437" y="1287462"/>
            <a:ext cx="1264522" cy="1226425"/>
          </a:xfrm>
          <a:prstGeom prst="rect">
            <a:avLst/>
          </a:prstGeom>
        </p:spPr>
      </p:pic>
      <p:pic>
        <p:nvPicPr>
          <p:cNvPr id="27" name="Picture 26"/>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33544" y="210578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34726" y="4329171"/>
            <a:ext cx="385410" cy="367167"/>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28462" y="2215414"/>
            <a:ext cx="341385" cy="211375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40554" y="1763207"/>
            <a:ext cx="345309" cy="2565964"/>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a:stCxn id="11" idx="0"/>
          </p:cNvCxnSpPr>
          <p:nvPr/>
        </p:nvCxnSpPr>
        <p:spPr>
          <a:xfrm flipV="1">
            <a:off x="1656497" y="1757244"/>
            <a:ext cx="1963406" cy="348544"/>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a:stCxn id="11" idx="2"/>
          </p:cNvCxnSpPr>
          <p:nvPr/>
        </p:nvCxnSpPr>
        <p:spPr>
          <a:xfrm flipV="1">
            <a:off x="1656497" y="2194570"/>
            <a:ext cx="2340645" cy="351940"/>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3" name="Rectangle 22"/>
          <p:cNvSpPr/>
          <p:nvPr/>
        </p:nvSpPr>
        <p:spPr bwMode="auto">
          <a:xfrm>
            <a:off x="9396974" y="286398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1867427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7894637" y="3188167"/>
            <a:ext cx="3458208" cy="3352799"/>
          </a:xfrm>
          <a:prstGeom prst="rect">
            <a:avLst/>
          </a:prstGeom>
        </p:spPr>
      </p:pic>
      <p:pic>
        <p:nvPicPr>
          <p:cNvPr id="31" name="Picture 30"/>
          <p:cNvPicPr>
            <a:picLocks noChangeAspect="1"/>
          </p:cNvPicPr>
          <p:nvPr/>
        </p:nvPicPr>
        <p:blipFill>
          <a:blip r:embed="rId4"/>
          <a:stretch>
            <a:fillRect/>
          </a:stretch>
        </p:blipFill>
        <p:spPr>
          <a:xfrm>
            <a:off x="4327278" y="1422545"/>
            <a:ext cx="1347452" cy="1306857"/>
          </a:xfrm>
          <a:prstGeom prst="rect">
            <a:avLst/>
          </a:prstGeom>
        </p:spPr>
      </p:pic>
      <p:pic>
        <p:nvPicPr>
          <p:cNvPr id="27" name="Picture 26"/>
          <p:cNvPicPr>
            <a:picLocks noChangeAspect="1"/>
          </p:cNvPicPr>
          <p:nvPr/>
        </p:nvPicPr>
        <p:blipFill>
          <a:blip r:embed="rId5"/>
          <a:stretch>
            <a:fillRect/>
          </a:stretch>
        </p:blipFill>
        <p:spPr>
          <a:xfrm>
            <a:off x="579437" y="1287462"/>
            <a:ext cx="1264522" cy="1226425"/>
          </a:xfrm>
          <a:prstGeom prst="rect">
            <a:avLst/>
          </a:prstGeom>
        </p:spPr>
      </p:pic>
      <p:pic>
        <p:nvPicPr>
          <p:cNvPr id="28" name="Picture 27"/>
          <p:cNvPicPr>
            <a:picLocks noChangeAspect="1"/>
          </p:cNvPicPr>
          <p:nvPr/>
        </p:nvPicPr>
        <p:blipFill>
          <a:blip r:embed="rId6"/>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3259977" y="3589940"/>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6" y="1303940"/>
            <a:ext cx="2546501" cy="2286000"/>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1" y="2530365"/>
            <a:ext cx="2669247" cy="2202575"/>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6858449" y="1745530"/>
                <a:ext cx="5112810" cy="701410"/>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rPr>
                            <m:t>1</m:t>
                          </m:r>
                          <m:r>
                            <a:rPr lang="en-US" sz="2400" i="1">
                              <a:gradFill>
                                <a:gsLst>
                                  <a:gs pos="2917">
                                    <a:schemeClr val="tx1"/>
                                  </a:gs>
                                  <a:gs pos="30000">
                                    <a:schemeClr val="tx1"/>
                                  </a:gs>
                                </a:gsLst>
                                <a:lin ang="5400000" scaled="0"/>
                              </a:gradFill>
                              <a:latin typeface="Cambria Math" panose="02040503050406030204" pitchFamily="18" charset="0"/>
                            </a:rPr>
                            <m:t>+1+1+1+1+1+1+1+1</m:t>
                          </m:r>
                        </m:num>
                        <m:den>
                          <m:r>
                            <a:rPr lang="en-US" sz="2400" b="0" i="1" smtClean="0">
                              <a:gradFill>
                                <a:gsLst>
                                  <a:gs pos="2917">
                                    <a:schemeClr val="tx1"/>
                                  </a:gs>
                                  <a:gs pos="30000">
                                    <a:schemeClr val="tx1"/>
                                  </a:gs>
                                </a:gsLst>
                                <a:lin ang="5400000" scaled="0"/>
                              </a:gradFill>
                              <a:latin typeface="Cambria Math" panose="02040503050406030204" pitchFamily="18" charset="0"/>
                            </a:rPr>
                            <m:t>9</m:t>
                          </m:r>
                        </m:den>
                      </m:f>
                      <m:r>
                        <a:rPr lang="en-US" sz="240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1</m:t>
                      </m:r>
                    </m:oMath>
                  </m:oMathPara>
                </a14:m>
                <a:endParaRPr lang="en-US" sz="2400" dirty="0" err="1">
                  <a:gradFill>
                    <a:gsLst>
                      <a:gs pos="2917">
                        <a:schemeClr val="tx1"/>
                      </a:gs>
                      <a:gs pos="30000">
                        <a:schemeClr val="tx1"/>
                      </a:gs>
                    </a:gsLst>
                    <a:lin ang="5400000" scaled="0"/>
                  </a:gra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858449" y="1745530"/>
                <a:ext cx="5112810" cy="701410"/>
              </a:xfrm>
              <a:prstGeom prst="rect">
                <a:avLst/>
              </a:prstGeom>
              <a:blipFill>
                <a:blip r:embed="rId7"/>
                <a:stretch>
                  <a:fillRect t="-1739"/>
                </a:stretch>
              </a:blipFill>
            </p:spPr>
            <p:txBody>
              <a:bodyPr/>
              <a:lstStyle/>
              <a:p>
                <a:r>
                  <a:rPr lang="en-US">
                    <a:noFill/>
                  </a:rPr>
                  <a:t> </a:t>
                </a:r>
              </a:p>
            </p:txBody>
          </p:sp>
        </mc:Fallback>
      </mc:AlternateContent>
      <p:sp>
        <p:nvSpPr>
          <p:cNvPr id="21" name="Rectangle 20"/>
          <p:cNvSpPr/>
          <p:nvPr/>
        </p:nvSpPr>
        <p:spPr bwMode="auto">
          <a:xfrm>
            <a:off x="11628437" y="1836621"/>
            <a:ext cx="379734" cy="44144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22" name="Straight Connector 21"/>
          <p:cNvCxnSpPr/>
          <p:nvPr/>
        </p:nvCxnSpPr>
        <p:spPr>
          <a:xfrm flipH="1">
            <a:off x="9037637" y="2278062"/>
            <a:ext cx="2970534" cy="205740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659504" y="1822128"/>
            <a:ext cx="2958105" cy="2142547"/>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8288118" y="3589940"/>
            <a:ext cx="1130519" cy="1110044"/>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36" name="Straight Connector 35"/>
          <p:cNvCxnSpPr/>
          <p:nvPr/>
        </p:nvCxnSpPr>
        <p:spPr>
          <a:xfrm flipH="1">
            <a:off x="4063262" y="3589940"/>
            <a:ext cx="4974376"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160837" y="4732940"/>
            <a:ext cx="4974376" cy="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88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7818438" y="1341024"/>
            <a:ext cx="2362200" cy="2291033"/>
          </a:xfrm>
          <a:prstGeom prst="rect">
            <a:avLst/>
          </a:prstGeom>
        </p:spPr>
      </p:pic>
      <p:pic>
        <p:nvPicPr>
          <p:cNvPr id="23" name="Picture 22"/>
          <p:cNvPicPr>
            <a:picLocks noChangeAspect="1"/>
          </p:cNvPicPr>
          <p:nvPr/>
        </p:nvPicPr>
        <p:blipFill>
          <a:blip r:embed="rId4"/>
          <a:stretch>
            <a:fillRect/>
          </a:stretch>
        </p:blipFill>
        <p:spPr>
          <a:xfrm>
            <a:off x="579437" y="1287462"/>
            <a:ext cx="1264522" cy="1226425"/>
          </a:xfrm>
          <a:prstGeom prst="rect">
            <a:avLst/>
          </a:prstGeom>
        </p:spPr>
      </p:pic>
      <p:pic>
        <p:nvPicPr>
          <p:cNvPr id="24" name="Picture 23"/>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90731" y="1303940"/>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045745" y="4327794"/>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19851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V="1">
            <a:off x="4423455" y="2215414"/>
            <a:ext cx="346392" cy="2458052"/>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V="1">
            <a:off x="4056558" y="1763206"/>
            <a:ext cx="329305" cy="2636829"/>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036637" y="1320418"/>
            <a:ext cx="2960505" cy="43791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593226" y="1779592"/>
            <a:ext cx="3079348" cy="418469"/>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2" name="Rectangle 21"/>
          <p:cNvSpPr/>
          <p:nvPr/>
        </p:nvSpPr>
        <p:spPr bwMode="auto">
          <a:xfrm>
            <a:off x="7801323" y="1356835"/>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314815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7832627" y="1360312"/>
            <a:ext cx="2346270" cy="2275583"/>
          </a:xfrm>
          <a:prstGeom prst="rect">
            <a:avLst/>
          </a:prstGeom>
        </p:spPr>
      </p:pic>
      <p:pic>
        <p:nvPicPr>
          <p:cNvPr id="27" name="Picture 26"/>
          <p:cNvPicPr>
            <a:picLocks noChangeAspect="1"/>
          </p:cNvPicPr>
          <p:nvPr/>
        </p:nvPicPr>
        <p:blipFill>
          <a:blip r:embed="rId4"/>
          <a:stretch>
            <a:fillRect/>
          </a:stretch>
        </p:blipFill>
        <p:spPr>
          <a:xfrm>
            <a:off x="579437" y="1287462"/>
            <a:ext cx="1264522" cy="1226425"/>
          </a:xfrm>
          <a:prstGeom prst="rect">
            <a:avLst/>
          </a:prstGeom>
        </p:spPr>
      </p:pic>
      <p:pic>
        <p:nvPicPr>
          <p:cNvPr id="28" name="Picture 27"/>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1416801" y="1280098"/>
            <a:ext cx="445906" cy="440722"/>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12" name="Rectangle 11"/>
          <p:cNvSpPr/>
          <p:nvPr/>
        </p:nvSpPr>
        <p:spPr bwMode="auto">
          <a:xfrm>
            <a:off x="4817016" y="4337125"/>
            <a:ext cx="367461" cy="348044"/>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3" name="TextBox 2"/>
          <p:cNvSpPr txBox="1"/>
          <p:nvPr/>
        </p:nvSpPr>
        <p:spPr>
          <a:xfrm>
            <a:off x="3551237" y="1668462"/>
            <a:ext cx="214706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-1  x  1   = -1</a:t>
            </a:r>
          </a:p>
        </p:txBody>
      </p:sp>
      <p:sp>
        <p:nvSpPr>
          <p:cNvPr id="14" name="Rectangle 13"/>
          <p:cNvSpPr/>
          <p:nvPr/>
        </p:nvSpPr>
        <p:spPr bwMode="auto">
          <a:xfrm>
            <a:off x="4385863" y="1763206"/>
            <a:ext cx="384574" cy="452208"/>
          </a:xfrm>
          <a:prstGeom prst="rect">
            <a:avLst/>
          </a:prstGeom>
          <a:noFill/>
          <a:ln w="76200">
            <a:solidFill>
              <a:srgbClr val="FFC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6" name="Straight Connector 5"/>
          <p:cNvCxnSpPr/>
          <p:nvPr/>
        </p:nvCxnSpPr>
        <p:spPr>
          <a:xfrm flipH="1" flipV="1">
            <a:off x="4769408" y="1758337"/>
            <a:ext cx="423621" cy="2571197"/>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flipH="1" flipV="1">
            <a:off x="4397232" y="2198061"/>
            <a:ext cx="414505" cy="2503176"/>
          </a:xfrm>
          <a:prstGeom prst="line">
            <a:avLst/>
          </a:prstGeom>
          <a:ln w="19050">
            <a:solidFill>
              <a:srgbClr val="FFC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13" name="Rectangle 12"/>
          <p:cNvSpPr/>
          <p:nvPr/>
        </p:nvSpPr>
        <p:spPr bwMode="auto">
          <a:xfrm>
            <a:off x="3619903" y="1763206"/>
            <a:ext cx="377239" cy="452208"/>
          </a:xfrm>
          <a:prstGeom prst="rect">
            <a:avLst/>
          </a:prstGeom>
          <a:no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9" name="Straight Connector 18"/>
          <p:cNvCxnSpPr/>
          <p:nvPr/>
        </p:nvCxnSpPr>
        <p:spPr>
          <a:xfrm>
            <a:off x="1827295" y="1283350"/>
            <a:ext cx="2169847" cy="474987"/>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cxnSp>
        <p:nvCxnSpPr>
          <p:cNvPr id="25" name="Straight Connector 24"/>
          <p:cNvCxnSpPr/>
          <p:nvPr/>
        </p:nvCxnSpPr>
        <p:spPr>
          <a:xfrm>
            <a:off x="1416801" y="1720820"/>
            <a:ext cx="2255773" cy="477241"/>
          </a:xfrm>
          <a:prstGeom prst="line">
            <a:avLst/>
          </a:prstGeom>
          <a:ln w="19050">
            <a:solidFill>
              <a:srgbClr val="FF0000"/>
            </a:solidFill>
            <a:headEnd type="none"/>
            <a:tailEnd type="non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bwMode="auto">
          <a:xfrm>
            <a:off x="9379321" y="1336406"/>
            <a:ext cx="783663" cy="768827"/>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Tree>
    <p:extLst>
      <p:ext uri="{BB962C8B-B14F-4D97-AF65-F5344CB8AC3E}">
        <p14:creationId xmlns:p14="http://schemas.microsoft.com/office/powerpoint/2010/main" val="400931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829809" y="1353749"/>
            <a:ext cx="2354147" cy="2283223"/>
          </a:xfrm>
          <a:prstGeom prst="rect">
            <a:avLst/>
          </a:prstGeom>
        </p:spPr>
      </p:pic>
      <p:pic>
        <p:nvPicPr>
          <p:cNvPr id="20" name="Picture 19"/>
          <p:cNvPicPr>
            <a:picLocks noChangeAspect="1"/>
          </p:cNvPicPr>
          <p:nvPr/>
        </p:nvPicPr>
        <p:blipFill>
          <a:blip r:embed="rId4"/>
          <a:stretch>
            <a:fillRect/>
          </a:stretch>
        </p:blipFill>
        <p:spPr>
          <a:xfrm>
            <a:off x="579437" y="1287462"/>
            <a:ext cx="1264522" cy="1226425"/>
          </a:xfrm>
          <a:prstGeom prst="rect">
            <a:avLst/>
          </a:prstGeom>
        </p:spPr>
      </p:pic>
      <p:pic>
        <p:nvPicPr>
          <p:cNvPr id="21" name="Picture 20"/>
          <p:cNvPicPr>
            <a:picLocks noChangeAspect="1"/>
          </p:cNvPicPr>
          <p:nvPr/>
        </p:nvPicPr>
        <p:blipFill>
          <a:blip r:embed="rId5"/>
          <a:stretch>
            <a:fillRect/>
          </a:stretch>
        </p:blipFill>
        <p:spPr>
          <a:xfrm>
            <a:off x="2865437" y="3192462"/>
            <a:ext cx="3474146" cy="3368251"/>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7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7902574" y="3174997"/>
            <a:ext cx="3397625" cy="3294063"/>
          </a:xfrm>
          <a:prstGeom prst="rect">
            <a:avLst/>
          </a:prstGeom>
        </p:spPr>
      </p:pic>
      <p:pic>
        <p:nvPicPr>
          <p:cNvPr id="22" name="Picture 21"/>
          <p:cNvPicPr>
            <a:picLocks noChangeAspect="1"/>
          </p:cNvPicPr>
          <p:nvPr/>
        </p:nvPicPr>
        <p:blipFill>
          <a:blip r:embed="rId4"/>
          <a:stretch>
            <a:fillRect/>
          </a:stretch>
        </p:blipFill>
        <p:spPr>
          <a:xfrm>
            <a:off x="579437" y="1287462"/>
            <a:ext cx="1264522" cy="1226425"/>
          </a:xfrm>
          <a:prstGeom prst="rect">
            <a:avLst/>
          </a:prstGeom>
        </p:spPr>
      </p:pic>
      <p:pic>
        <p:nvPicPr>
          <p:cNvPr id="23" name="Picture 22"/>
          <p:cNvPicPr>
            <a:picLocks noChangeAspect="1"/>
          </p:cNvPicPr>
          <p:nvPr/>
        </p:nvPicPr>
        <p:blipFill>
          <a:blip r:embed="rId5"/>
          <a:stretch>
            <a:fillRect/>
          </a:stretch>
        </p:blipFill>
        <p:spPr>
          <a:xfrm>
            <a:off x="2865437" y="3192462"/>
            <a:ext cx="3474146" cy="3368251"/>
          </a:xfrm>
          <a:prstGeom prst="rect">
            <a:avLst/>
          </a:prstGeom>
        </p:spPr>
      </p:pic>
      <p:pic>
        <p:nvPicPr>
          <p:cNvPr id="24" name="Picture 23"/>
          <p:cNvPicPr>
            <a:picLocks noChangeAspect="1"/>
          </p:cNvPicPr>
          <p:nvPr/>
        </p:nvPicPr>
        <p:blipFill>
          <a:blip r:embed="rId6"/>
          <a:stretch>
            <a:fillRect/>
          </a:stretch>
        </p:blipFill>
        <p:spPr>
          <a:xfrm>
            <a:off x="4385671" y="1291453"/>
            <a:ext cx="1604158" cy="1555829"/>
          </a:xfrm>
          <a:prstGeom prst="rect">
            <a:avLst/>
          </a:prstGeom>
        </p:spPr>
      </p:pic>
      <p:sp>
        <p:nvSpPr>
          <p:cNvPr id="2" name="Title 1"/>
          <p:cNvSpPr>
            <a:spLocks noGrp="1"/>
          </p:cNvSpPr>
          <p:nvPr>
            <p:ph type="title"/>
          </p:nvPr>
        </p:nvSpPr>
        <p:spPr/>
        <p:txBody>
          <a:bodyPr/>
          <a:lstStyle/>
          <a:p>
            <a:r>
              <a:rPr lang="en-US" dirty="0"/>
              <a:t>Filtering: The math behind the match</a:t>
            </a:r>
          </a:p>
        </p:txBody>
      </p:sp>
      <p:sp>
        <p:nvSpPr>
          <p:cNvPr id="7" name="Rectangle 6"/>
          <p:cNvSpPr/>
          <p:nvPr/>
        </p:nvSpPr>
        <p:spPr bwMode="auto">
          <a:xfrm>
            <a:off x="4044750" y="4308944"/>
            <a:ext cx="1143000" cy="1143000"/>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8" name="Straight Connector 7"/>
          <p:cNvCxnSpPr/>
          <p:nvPr/>
        </p:nvCxnSpPr>
        <p:spPr>
          <a:xfrm flipH="1" flipV="1">
            <a:off x="1856477" y="1303940"/>
            <a:ext cx="3302091" cy="3005004"/>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590732" y="2530366"/>
            <a:ext cx="3448739" cy="2921578"/>
          </a:xfrm>
          <a:prstGeom prst="line">
            <a:avLst/>
          </a:prstGeom>
          <a:ln w="63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6858449" y="1745530"/>
                <a:ext cx="5345246" cy="701410"/>
              </a:xfrm>
              <a:prstGeom prst="rect">
                <a:avLst/>
              </a:prstGeom>
              <a:noFill/>
            </p:spPr>
            <p:txBody>
              <a:bodyPr wrap="none" lIns="0" tIns="0" rIns="0" bIns="0"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f>
                        <m:fPr>
                          <m:ctrlPr>
                            <a:rPr lang="en-US" sz="2400" i="1" smtClean="0">
                              <a:gradFill>
                                <a:gsLst>
                                  <a:gs pos="2917">
                                    <a:schemeClr val="tx1"/>
                                  </a:gs>
                                  <a:gs pos="30000">
                                    <a:schemeClr val="tx1"/>
                                  </a:gs>
                                </a:gsLst>
                                <a:lin ang="5400000" scaled="0"/>
                              </a:gradFill>
                              <a:latin typeface="Cambria Math" panose="02040503050406030204" pitchFamily="18" charset="0"/>
                            </a:rPr>
                          </m:ctrlPr>
                        </m:fPr>
                        <m:num>
                          <m:r>
                            <a:rPr lang="en-US" sz="2400" b="0" i="1" smtClean="0">
                              <a:gradFill>
                                <a:gsLst>
                                  <a:gs pos="2917">
                                    <a:schemeClr val="tx1"/>
                                  </a:gs>
                                  <a:gs pos="30000">
                                    <a:schemeClr val="tx1"/>
                                  </a:gs>
                                </a:gsLst>
                                <a:lin ang="5400000" scaled="0"/>
                              </a:gradFill>
                              <a:latin typeface="Cambria Math" panose="02040503050406030204" pitchFamily="18" charset="0"/>
                            </a:rPr>
                            <m:t>1</m:t>
                          </m:r>
                          <m:r>
                            <a:rPr lang="en-US" sz="2400" i="1">
                              <a:gradFill>
                                <a:gsLst>
                                  <a:gs pos="2917">
                                    <a:schemeClr val="tx1"/>
                                  </a:gs>
                                  <a:gs pos="30000">
                                    <a:schemeClr val="tx1"/>
                                  </a:gs>
                                </a:gsLst>
                                <a:lin ang="5400000" scaled="0"/>
                              </a:gradFill>
                              <a:latin typeface="Cambria Math" panose="02040503050406030204" pitchFamily="18" charset="0"/>
                            </a:rPr>
                            <m:t>+1</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i="1">
                              <a:gradFill>
                                <a:gsLst>
                                  <a:gs pos="2917">
                                    <a:schemeClr val="tx1"/>
                                  </a:gs>
                                  <a:gs pos="30000">
                                    <a:schemeClr val="tx1"/>
                                  </a:gs>
                                </a:gsLst>
                                <a:lin ang="5400000" scaled="0"/>
                              </a:gradFill>
                              <a:latin typeface="Cambria Math" panose="02040503050406030204" pitchFamily="18" charset="0"/>
                            </a:rPr>
                            <m:t>1+1+1+1</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i="1">
                              <a:gradFill>
                                <a:gsLst>
                                  <a:gs pos="2917">
                                    <a:schemeClr val="tx1"/>
                                  </a:gs>
                                  <a:gs pos="30000">
                                    <a:schemeClr val="tx1"/>
                                  </a:gs>
                                </a:gsLst>
                                <a:lin ang="5400000" scaled="0"/>
                              </a:gradFill>
                              <a:latin typeface="Cambria Math" panose="02040503050406030204" pitchFamily="18" charset="0"/>
                            </a:rPr>
                            <m:t>1+1+1</m:t>
                          </m:r>
                        </m:num>
                        <m:den>
                          <m:r>
                            <a:rPr lang="en-US" sz="2400" b="0" i="1" smtClean="0">
                              <a:gradFill>
                                <a:gsLst>
                                  <a:gs pos="2917">
                                    <a:schemeClr val="tx1"/>
                                  </a:gs>
                                  <a:gs pos="30000">
                                    <a:schemeClr val="tx1"/>
                                  </a:gs>
                                </a:gsLst>
                                <a:lin ang="5400000" scaled="0"/>
                              </a:gradFill>
                              <a:latin typeface="Cambria Math" panose="02040503050406030204" pitchFamily="18" charset="0"/>
                            </a:rPr>
                            <m:t>9</m:t>
                          </m:r>
                        </m:den>
                      </m:f>
                      <m:r>
                        <a:rPr lang="en-US" sz="240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.55</m:t>
                      </m:r>
                    </m:oMath>
                  </m:oMathPara>
                </a14:m>
                <a:endParaRPr lang="en-US" sz="2400" dirty="0" err="1">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858449" y="1745530"/>
                <a:ext cx="5345246" cy="701410"/>
              </a:xfrm>
              <a:prstGeom prst="rect">
                <a:avLst/>
              </a:prstGeom>
              <a:blipFill>
                <a:blip r:embed="rId7"/>
                <a:stretch>
                  <a:fillRect t="-1739"/>
                </a:stretch>
              </a:blipFill>
            </p:spPr>
            <p:txBody>
              <a:bodyPr/>
              <a:lstStyle/>
              <a:p>
                <a:r>
                  <a:rPr lang="en-US">
                    <a:noFill/>
                  </a:rPr>
                  <a:t> </a:t>
                </a:r>
              </a:p>
            </p:txBody>
          </p:sp>
        </mc:Fallback>
      </mc:AlternateContent>
      <p:sp>
        <p:nvSpPr>
          <p:cNvPr id="13" name="Rectangle 12"/>
          <p:cNvSpPr/>
          <p:nvPr/>
        </p:nvSpPr>
        <p:spPr bwMode="auto">
          <a:xfrm>
            <a:off x="11628437" y="1836621"/>
            <a:ext cx="575258" cy="441441"/>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14" name="Straight Connector 13"/>
          <p:cNvCxnSpPr/>
          <p:nvPr/>
        </p:nvCxnSpPr>
        <p:spPr>
          <a:xfrm flipH="1">
            <a:off x="9795872" y="2278062"/>
            <a:ext cx="2407823" cy="2667000"/>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9418637" y="1822128"/>
            <a:ext cx="2198972" cy="2818767"/>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9037637" y="4275740"/>
            <a:ext cx="1130519" cy="1050322"/>
          </a:xfrm>
          <a:prstGeom prst="rect">
            <a:avLst/>
          </a:prstGeom>
          <a:noFill/>
          <a:ln w="381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20" name="TextBox 19"/>
          <p:cNvSpPr txBox="1"/>
          <p:nvPr/>
        </p:nvSpPr>
        <p:spPr>
          <a:xfrm flipH="1">
            <a:off x="9266237" y="4564062"/>
            <a:ext cx="952819" cy="572464"/>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t>
            </a:r>
            <a:r>
              <a:rPr lang="en-US" sz="2000" dirty="0">
                <a:solidFill>
                  <a:schemeClr val="bg1">
                    <a:lumMod val="50000"/>
                  </a:schemeClr>
                </a:solidFill>
              </a:rPr>
              <a:t>55</a:t>
            </a:r>
            <a:endParaRPr lang="en-US" dirty="0">
              <a:solidFill>
                <a:schemeClr val="bg1">
                  <a:lumMod val="50000"/>
                </a:schemeClr>
              </a:solidFill>
            </a:endParaRPr>
          </a:p>
        </p:txBody>
      </p:sp>
      <p:pic>
        <p:nvPicPr>
          <p:cNvPr id="21" name="Picture 20"/>
          <p:cNvPicPr>
            <a:picLocks noChangeAspect="1"/>
          </p:cNvPicPr>
          <p:nvPr/>
        </p:nvPicPr>
        <p:blipFill>
          <a:blip r:embed="rId8"/>
          <a:stretch>
            <a:fillRect/>
          </a:stretch>
        </p:blipFill>
        <p:spPr>
          <a:xfrm>
            <a:off x="4373153" y="1292590"/>
            <a:ext cx="1616676" cy="1567970"/>
          </a:xfrm>
          <a:prstGeom prst="rect">
            <a:avLst/>
          </a:prstGeom>
        </p:spPr>
      </p:pic>
      <p:cxnSp>
        <p:nvCxnSpPr>
          <p:cNvPr id="28" name="Straight Connector 27"/>
          <p:cNvCxnSpPr>
            <a:stCxn id="16" idx="2"/>
            <a:endCxn id="7" idx="2"/>
          </p:cNvCxnSpPr>
          <p:nvPr/>
        </p:nvCxnSpPr>
        <p:spPr>
          <a:xfrm flipH="1">
            <a:off x="4616250" y="5326062"/>
            <a:ext cx="4986647" cy="125882"/>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0"/>
            <a:endCxn id="7" idx="0"/>
          </p:cNvCxnSpPr>
          <p:nvPr/>
        </p:nvCxnSpPr>
        <p:spPr>
          <a:xfrm flipH="1">
            <a:off x="4616250" y="4275740"/>
            <a:ext cx="4986647" cy="33204"/>
          </a:xfrm>
          <a:prstGeom prst="line">
            <a:avLst/>
          </a:prstGeom>
          <a:ln w="19050">
            <a:solidFill>
              <a:schemeClr val="accent5">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623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534291" y="1135062"/>
            <a:ext cx="1264522" cy="1226425"/>
          </a:xfrm>
          <a:prstGeom prst="rect">
            <a:avLst/>
          </a:prstGeom>
        </p:spPr>
      </p:pic>
      <p:pic>
        <p:nvPicPr>
          <p:cNvPr id="25" name="Picture 24"/>
          <p:cNvPicPr>
            <a:picLocks noChangeAspect="1"/>
          </p:cNvPicPr>
          <p:nvPr/>
        </p:nvPicPr>
        <p:blipFill>
          <a:blip r:embed="rId4"/>
          <a:stretch>
            <a:fillRect/>
          </a:stretch>
        </p:blipFill>
        <p:spPr>
          <a:xfrm>
            <a:off x="1265236" y="2656915"/>
            <a:ext cx="3961935" cy="3841172"/>
          </a:xfrm>
          <a:prstGeom prst="rect">
            <a:avLst/>
          </a:prstGeom>
        </p:spPr>
      </p:pic>
      <p:sp>
        <p:nvSpPr>
          <p:cNvPr id="2" name="Title 1"/>
          <p:cNvSpPr>
            <a:spLocks noGrp="1"/>
          </p:cNvSpPr>
          <p:nvPr>
            <p:ph type="title"/>
          </p:nvPr>
        </p:nvSpPr>
        <p:spPr/>
        <p:txBody>
          <a:bodyPr/>
          <a:lstStyle/>
          <a:p>
            <a:r>
              <a:rPr lang="en-US" dirty="0"/>
              <a:t>Convolution: Trying every possible match</a:t>
            </a:r>
          </a:p>
        </p:txBody>
      </p:sp>
      <p:cxnSp>
        <p:nvCxnSpPr>
          <p:cNvPr id="19" name="Straight Arrow Connector 18"/>
          <p:cNvCxnSpPr/>
          <p:nvPr/>
        </p:nvCxnSpPr>
        <p:spPr>
          <a:xfrm>
            <a:off x="5608637" y="4564062"/>
            <a:ext cx="1524000" cy="0"/>
          </a:xfrm>
          <a:prstGeom prst="straightConnector1">
            <a:avLst/>
          </a:prstGeom>
          <a:ln w="7620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5"/>
          <a:stretch>
            <a:fillRect/>
          </a:stretch>
        </p:blipFill>
        <p:spPr>
          <a:xfrm>
            <a:off x="8047037" y="3116262"/>
            <a:ext cx="3054569" cy="2971800"/>
          </a:xfrm>
          <a:prstGeom prst="rect">
            <a:avLst/>
          </a:prstGeom>
        </p:spPr>
      </p:pic>
    </p:spTree>
    <p:extLst>
      <p:ext uri="{BB962C8B-B14F-4D97-AF65-F5344CB8AC3E}">
        <p14:creationId xmlns:p14="http://schemas.microsoft.com/office/powerpoint/2010/main" val="285091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5513289" y="3566237"/>
            <a:ext cx="1264522" cy="1226425"/>
          </a:xfrm>
          <a:prstGeom prst="rect">
            <a:avLst/>
          </a:prstGeom>
        </p:spPr>
      </p:pic>
      <p:pic>
        <p:nvPicPr>
          <p:cNvPr id="18" name="Picture 17"/>
          <p:cNvPicPr>
            <a:picLocks noChangeAspect="1"/>
          </p:cNvPicPr>
          <p:nvPr/>
        </p:nvPicPr>
        <p:blipFill>
          <a:blip r:embed="rId4"/>
          <a:stretch>
            <a:fillRect/>
          </a:stretch>
        </p:blipFill>
        <p:spPr>
          <a:xfrm>
            <a:off x="529411" y="2322563"/>
            <a:ext cx="3962479" cy="3841699"/>
          </a:xfrm>
          <a:prstGeom prst="rect">
            <a:avLst/>
          </a:prstGeom>
        </p:spPr>
      </p:pic>
      <p:sp>
        <p:nvSpPr>
          <p:cNvPr id="2" name="Title 1"/>
          <p:cNvSpPr>
            <a:spLocks noGrp="1"/>
          </p:cNvSpPr>
          <p:nvPr>
            <p:ph type="title"/>
          </p:nvPr>
        </p:nvSpPr>
        <p:spPr/>
        <p:txBody>
          <a:bodyPr/>
          <a:lstStyle/>
          <a:p>
            <a:r>
              <a:rPr lang="en-US" dirty="0"/>
              <a:t>Convolution: Trying every possible match</a:t>
            </a:r>
          </a:p>
        </p:txBody>
      </p:sp>
      <p:grpSp>
        <p:nvGrpSpPr>
          <p:cNvPr id="15" name="Group 14"/>
          <p:cNvGrpSpPr/>
          <p:nvPr/>
        </p:nvGrpSpPr>
        <p:grpSpPr>
          <a:xfrm>
            <a:off x="4740385" y="3954462"/>
            <a:ext cx="487252" cy="512996"/>
            <a:chOff x="4740385" y="3954462"/>
            <a:chExt cx="487252" cy="512996"/>
          </a:xfrm>
        </p:grpSpPr>
        <p:sp>
          <p:nvSpPr>
            <p:cNvPr id="3" name="Oval 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3" idx="1"/>
              <a:endCxn id="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7"/>
              <a:endCxn id="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934518" y="3624036"/>
            <a:ext cx="457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9" name="Picture 18"/>
          <p:cNvPicPr>
            <a:picLocks noChangeAspect="1"/>
          </p:cNvPicPr>
          <p:nvPr/>
        </p:nvPicPr>
        <p:blipFill>
          <a:blip r:embed="rId5"/>
          <a:stretch>
            <a:fillRect/>
          </a:stretch>
        </p:blipFill>
        <p:spPr>
          <a:xfrm>
            <a:off x="7818437" y="2322562"/>
            <a:ext cx="3948695" cy="3841699"/>
          </a:xfrm>
          <a:prstGeom prst="rect">
            <a:avLst/>
          </a:prstGeom>
        </p:spPr>
      </p:pic>
    </p:spTree>
    <p:extLst>
      <p:ext uri="{BB962C8B-B14F-4D97-AF65-F5344CB8AC3E}">
        <p14:creationId xmlns:p14="http://schemas.microsoft.com/office/powerpoint/2010/main" val="22340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97" y="2232504"/>
            <a:ext cx="4894753" cy="4769958"/>
          </a:xfrm>
          <a:prstGeom prst="rect">
            <a:avLst/>
          </a:prstGeom>
        </p:spPr>
      </p:pic>
      <p:sp>
        <p:nvSpPr>
          <p:cNvPr id="2" name="Title 1"/>
          <p:cNvSpPr>
            <a:spLocks noGrp="1"/>
          </p:cNvSpPr>
          <p:nvPr>
            <p:ph type="title"/>
          </p:nvPr>
        </p:nvSpPr>
        <p:spPr>
          <a:xfrm>
            <a:off x="5075237" y="5326062"/>
            <a:ext cx="6553200" cy="917575"/>
          </a:xfrm>
        </p:spPr>
        <p:txBody>
          <a:bodyPr/>
          <a:lstStyle/>
          <a:p>
            <a:r>
              <a:rPr lang="en-US" sz="2400" dirty="0">
                <a:hlinkClick r:id="rId4"/>
              </a:rPr>
              <a:t>Convolutional Deep Belief Networks for Scalable Unsupervised Learning of Hierarchical Representations</a:t>
            </a:r>
            <a:br>
              <a:rPr lang="en-US" sz="2400" dirty="0">
                <a:hlinkClick r:id="rId4"/>
              </a:rPr>
            </a:br>
            <a:r>
              <a:rPr lang="en-US" sz="2400" dirty="0" err="1">
                <a:hlinkClick r:id="rId4"/>
              </a:rPr>
              <a:t>Honglak</a:t>
            </a:r>
            <a:r>
              <a:rPr lang="en-US" sz="2400" dirty="0">
                <a:hlinkClick r:id="rId4"/>
              </a:rPr>
              <a:t> Lee, Roger Grosse, Rajesh </a:t>
            </a:r>
            <a:r>
              <a:rPr lang="en-US" sz="2400" dirty="0" err="1">
                <a:hlinkClick r:id="rId4"/>
              </a:rPr>
              <a:t>Ranganath</a:t>
            </a:r>
            <a:r>
              <a:rPr lang="en-US" sz="2400" dirty="0">
                <a:hlinkClick r:id="rId4"/>
              </a:rPr>
              <a:t>, Andrew Y. Ng</a:t>
            </a:r>
            <a:endParaRPr lang="en-US" sz="2400" dirty="0"/>
          </a:p>
        </p:txBody>
      </p:sp>
      <p:pic>
        <p:nvPicPr>
          <p:cNvPr id="7" name="Picture 6"/>
          <p:cNvPicPr>
            <a:picLocks noChangeAspect="1"/>
          </p:cNvPicPr>
          <p:nvPr/>
        </p:nvPicPr>
        <p:blipFill>
          <a:blip r:embed="rId5"/>
          <a:stretch>
            <a:fillRect/>
          </a:stretch>
        </p:blipFill>
        <p:spPr>
          <a:xfrm>
            <a:off x="4892956" y="-7938"/>
            <a:ext cx="7569177" cy="5215883"/>
          </a:xfrm>
          <a:prstGeom prst="rect">
            <a:avLst/>
          </a:prstGeom>
        </p:spPr>
      </p:pic>
    </p:spTree>
    <p:extLst>
      <p:ext uri="{BB962C8B-B14F-4D97-AF65-F5344CB8AC3E}">
        <p14:creationId xmlns:p14="http://schemas.microsoft.com/office/powerpoint/2010/main" val="29350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13289" y="1058862"/>
            <a:ext cx="1264522" cy="1226425"/>
          </a:xfrm>
          <a:prstGeom prst="rect">
            <a:avLst/>
          </a:prstGeom>
        </p:spPr>
      </p:pic>
      <p:pic>
        <p:nvPicPr>
          <p:cNvPr id="4" name="Picture 3"/>
          <p:cNvPicPr>
            <a:picLocks noChangeAspect="1"/>
          </p:cNvPicPr>
          <p:nvPr/>
        </p:nvPicPr>
        <p:blipFill>
          <a:blip r:embed="rId4"/>
          <a:stretch>
            <a:fillRect/>
          </a:stretch>
        </p:blipFill>
        <p:spPr>
          <a:xfrm>
            <a:off x="8418474" y="4792662"/>
            <a:ext cx="1914563" cy="1910446"/>
          </a:xfrm>
          <a:prstGeom prst="rect">
            <a:avLst/>
          </a:prstGeom>
        </p:spPr>
      </p:pic>
      <p:pic>
        <p:nvPicPr>
          <p:cNvPr id="6" name="Picture 5"/>
          <p:cNvPicPr>
            <a:picLocks noChangeAspect="1"/>
          </p:cNvPicPr>
          <p:nvPr/>
        </p:nvPicPr>
        <p:blipFill>
          <a:blip r:embed="rId5"/>
          <a:stretch>
            <a:fillRect/>
          </a:stretch>
        </p:blipFill>
        <p:spPr>
          <a:xfrm>
            <a:off x="1972339" y="4829922"/>
            <a:ext cx="1905000" cy="1846934"/>
          </a:xfrm>
          <a:prstGeom prst="rect">
            <a:avLst/>
          </a:prstGeom>
        </p:spPr>
      </p:pic>
      <p:sp>
        <p:nvSpPr>
          <p:cNvPr id="7" name="Oval 6"/>
          <p:cNvSpPr/>
          <p:nvPr/>
        </p:nvSpPr>
        <p:spPr bwMode="auto">
          <a:xfrm>
            <a:off x="3237687"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3309043"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3309043"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918" y="3192462"/>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1" name="Picture 10"/>
          <p:cNvPicPr>
            <a:picLocks noChangeAspect="1"/>
          </p:cNvPicPr>
          <p:nvPr/>
        </p:nvPicPr>
        <p:blipFill>
          <a:blip r:embed="rId6"/>
          <a:stretch>
            <a:fillRect/>
          </a:stretch>
        </p:blipFill>
        <p:spPr>
          <a:xfrm>
            <a:off x="8418475" y="754062"/>
            <a:ext cx="1909405" cy="1857667"/>
          </a:xfrm>
          <a:prstGeom prst="rect">
            <a:avLst/>
          </a:prstGeom>
        </p:spPr>
      </p:pic>
      <p:pic>
        <p:nvPicPr>
          <p:cNvPr id="12" name="Picture 11"/>
          <p:cNvPicPr>
            <a:picLocks noChangeAspect="1"/>
          </p:cNvPicPr>
          <p:nvPr/>
        </p:nvPicPr>
        <p:blipFill>
          <a:blip r:embed="rId7"/>
          <a:stretch>
            <a:fillRect/>
          </a:stretch>
        </p:blipFill>
        <p:spPr>
          <a:xfrm>
            <a:off x="5532437" y="5166437"/>
            <a:ext cx="1264522" cy="1226425"/>
          </a:xfrm>
          <a:prstGeom prst="rect">
            <a:avLst/>
          </a:prstGeom>
        </p:spPr>
      </p:pic>
      <p:pic>
        <p:nvPicPr>
          <p:cNvPr id="13" name="Picture 12"/>
          <p:cNvPicPr>
            <a:picLocks noChangeAspect="1"/>
          </p:cNvPicPr>
          <p:nvPr/>
        </p:nvPicPr>
        <p:blipFill>
          <a:blip r:embed="rId8"/>
          <a:stretch>
            <a:fillRect/>
          </a:stretch>
        </p:blipFill>
        <p:spPr>
          <a:xfrm>
            <a:off x="5532437" y="3116262"/>
            <a:ext cx="1264522" cy="1226425"/>
          </a:xfrm>
          <a:prstGeom prst="rect">
            <a:avLst/>
          </a:prstGeom>
        </p:spPr>
      </p:pic>
      <p:pic>
        <p:nvPicPr>
          <p:cNvPr id="15" name="Picture 14"/>
          <p:cNvPicPr>
            <a:picLocks noChangeAspect="1"/>
          </p:cNvPicPr>
          <p:nvPr/>
        </p:nvPicPr>
        <p:blipFill>
          <a:blip r:embed="rId9"/>
          <a:stretch>
            <a:fillRect/>
          </a:stretch>
        </p:blipFill>
        <p:spPr>
          <a:xfrm>
            <a:off x="8418474" y="2735262"/>
            <a:ext cx="1909406" cy="1905299"/>
          </a:xfrm>
          <a:prstGeom prst="rect">
            <a:avLst/>
          </a:prstGeom>
        </p:spPr>
      </p:pic>
      <p:sp>
        <p:nvSpPr>
          <p:cNvPr id="16" name="TextBox 15"/>
          <p:cNvSpPr txBox="1"/>
          <p:nvPr/>
        </p:nvSpPr>
        <p:spPr>
          <a:xfrm>
            <a:off x="7086918" y="1135062"/>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sp>
        <p:nvSpPr>
          <p:cNvPr id="17" name="TextBox 16"/>
          <p:cNvSpPr txBox="1"/>
          <p:nvPr/>
        </p:nvSpPr>
        <p:spPr>
          <a:xfrm>
            <a:off x="7086918" y="5190200"/>
            <a:ext cx="960119" cy="1126462"/>
          </a:xfrm>
          <a:prstGeom prst="rect">
            <a:avLst/>
          </a:prstGeom>
          <a:noFill/>
        </p:spPr>
        <p:txBody>
          <a:bodyPr wrap="square" lIns="182880" tIns="146304" rIns="182880" bIns="146304" rtlCol="0">
            <a:spAutoFit/>
          </a:bodyPr>
          <a:lstStyle/>
          <a:p>
            <a:pPr>
              <a:lnSpc>
                <a:spcPct val="90000"/>
              </a:lnSpc>
              <a:spcAft>
                <a:spcPts val="600"/>
              </a:spcAft>
            </a:pPr>
            <a:r>
              <a:rPr lang="en-US" sz="6000" dirty="0">
                <a:solidFill>
                  <a:srgbClr val="002060"/>
                </a:solidFill>
              </a:rPr>
              <a:t>=</a:t>
            </a:r>
          </a:p>
        </p:txBody>
      </p:sp>
      <p:pic>
        <p:nvPicPr>
          <p:cNvPr id="18" name="Picture 17"/>
          <p:cNvPicPr>
            <a:picLocks noChangeAspect="1"/>
          </p:cNvPicPr>
          <p:nvPr/>
        </p:nvPicPr>
        <p:blipFill>
          <a:blip r:embed="rId5"/>
          <a:stretch>
            <a:fillRect/>
          </a:stretch>
        </p:blipFill>
        <p:spPr>
          <a:xfrm>
            <a:off x="1951037" y="2793328"/>
            <a:ext cx="1905000" cy="1846934"/>
          </a:xfrm>
          <a:prstGeom prst="rect">
            <a:avLst/>
          </a:prstGeom>
        </p:spPr>
      </p:pic>
      <p:pic>
        <p:nvPicPr>
          <p:cNvPr id="19" name="Picture 18"/>
          <p:cNvPicPr>
            <a:picLocks noChangeAspect="1"/>
          </p:cNvPicPr>
          <p:nvPr/>
        </p:nvPicPr>
        <p:blipFill>
          <a:blip r:embed="rId5"/>
          <a:stretch>
            <a:fillRect/>
          </a:stretch>
        </p:blipFill>
        <p:spPr>
          <a:xfrm>
            <a:off x="1954560" y="735928"/>
            <a:ext cx="1905000" cy="1846934"/>
          </a:xfrm>
          <a:prstGeom prst="rect">
            <a:avLst/>
          </a:prstGeom>
        </p:spPr>
      </p:pic>
      <p:grpSp>
        <p:nvGrpSpPr>
          <p:cNvPr id="22" name="Group 21"/>
          <p:cNvGrpSpPr/>
          <p:nvPr/>
        </p:nvGrpSpPr>
        <p:grpSpPr>
          <a:xfrm>
            <a:off x="4436266" y="1441795"/>
            <a:ext cx="487252" cy="512996"/>
            <a:chOff x="4740385" y="3954462"/>
            <a:chExt cx="487252" cy="512996"/>
          </a:xfrm>
        </p:grpSpPr>
        <p:sp>
          <p:nvSpPr>
            <p:cNvPr id="23" name="Oval 22"/>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4" name="Straight Connector 23"/>
            <p:cNvCxnSpPr>
              <a:stCxn id="23" idx="1"/>
              <a:endCxn id="23"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7"/>
              <a:endCxn id="23"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435585" y="3497262"/>
            <a:ext cx="487252" cy="512996"/>
            <a:chOff x="4740385" y="3954462"/>
            <a:chExt cx="487252" cy="512996"/>
          </a:xfrm>
        </p:grpSpPr>
        <p:sp>
          <p:nvSpPr>
            <p:cNvPr id="27" name="Oval 2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1"/>
              <a:endCxn id="2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7"/>
              <a:endCxn id="2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435585" y="5498866"/>
            <a:ext cx="487252" cy="512996"/>
            <a:chOff x="4740385" y="3954462"/>
            <a:chExt cx="487252" cy="512996"/>
          </a:xfrm>
        </p:grpSpPr>
        <p:sp>
          <p:nvSpPr>
            <p:cNvPr id="31" name="Oval 3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2" name="Straight Connector 31"/>
            <p:cNvCxnSpPr>
              <a:stCxn id="31" idx="1"/>
              <a:endCxn id="3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7"/>
              <a:endCxn id="3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5513289" y="1058862"/>
            <a:ext cx="1264522" cy="1226425"/>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5532437" y="3109037"/>
            <a:ext cx="1264522" cy="1226425"/>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Rectangle 35"/>
          <p:cNvSpPr/>
          <p:nvPr/>
        </p:nvSpPr>
        <p:spPr bwMode="auto">
          <a:xfrm>
            <a:off x="5532437" y="5166437"/>
            <a:ext cx="1264522" cy="1226425"/>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54453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One image becomes a stack of filtered images</a:t>
            </a:r>
          </a:p>
        </p:txBody>
      </p:sp>
      <p:pic>
        <p:nvPicPr>
          <p:cNvPr id="5" name="Picture 4"/>
          <p:cNvPicPr>
            <a:picLocks noChangeAspect="1"/>
          </p:cNvPicPr>
          <p:nvPr/>
        </p:nvPicPr>
        <p:blipFill>
          <a:blip r:embed="rId3"/>
          <a:stretch>
            <a:fillRect/>
          </a:stretch>
        </p:blipFill>
        <p:spPr>
          <a:xfrm>
            <a:off x="8123237" y="4757610"/>
            <a:ext cx="1101938" cy="1099569"/>
          </a:xfrm>
          <a:prstGeom prst="rect">
            <a:avLst/>
          </a:prstGeom>
        </p:spPr>
      </p:pic>
      <p:pic>
        <p:nvPicPr>
          <p:cNvPr id="6" name="Picture 5"/>
          <p:cNvPicPr>
            <a:picLocks noChangeAspect="1"/>
          </p:cNvPicPr>
          <p:nvPr/>
        </p:nvPicPr>
        <p:blipFill>
          <a:blip r:embed="rId4"/>
          <a:stretch>
            <a:fillRect/>
          </a:stretch>
        </p:blipFill>
        <p:spPr>
          <a:xfrm>
            <a:off x="5460540" y="2608600"/>
            <a:ext cx="727803" cy="705876"/>
          </a:xfrm>
          <a:prstGeom prst="rect">
            <a:avLst/>
          </a:prstGeom>
        </p:spPr>
      </p:pic>
      <p:pic>
        <p:nvPicPr>
          <p:cNvPr id="12" name="Picture 11"/>
          <p:cNvPicPr>
            <a:picLocks noChangeAspect="1"/>
          </p:cNvPicPr>
          <p:nvPr/>
        </p:nvPicPr>
        <p:blipFill>
          <a:blip r:embed="rId5"/>
          <a:stretch>
            <a:fillRect/>
          </a:stretch>
        </p:blipFill>
        <p:spPr>
          <a:xfrm>
            <a:off x="8123237" y="2433170"/>
            <a:ext cx="1098969" cy="1069191"/>
          </a:xfrm>
          <a:prstGeom prst="rect">
            <a:avLst/>
          </a:prstGeom>
        </p:spPr>
      </p:pic>
      <p:pic>
        <p:nvPicPr>
          <p:cNvPr id="13" name="Picture 12"/>
          <p:cNvPicPr>
            <a:picLocks noChangeAspect="1"/>
          </p:cNvPicPr>
          <p:nvPr/>
        </p:nvPicPr>
        <p:blipFill>
          <a:blip r:embed="rId6"/>
          <a:stretch>
            <a:fillRect/>
          </a:stretch>
        </p:blipFill>
        <p:spPr>
          <a:xfrm>
            <a:off x="5471561" y="4972739"/>
            <a:ext cx="727803" cy="705876"/>
          </a:xfrm>
          <a:prstGeom prst="rect">
            <a:avLst/>
          </a:prstGeom>
        </p:spPr>
      </p:pic>
      <p:pic>
        <p:nvPicPr>
          <p:cNvPr id="14" name="Picture 13"/>
          <p:cNvPicPr>
            <a:picLocks noChangeAspect="1"/>
          </p:cNvPicPr>
          <p:nvPr/>
        </p:nvPicPr>
        <p:blipFill>
          <a:blip r:embed="rId7"/>
          <a:stretch>
            <a:fillRect/>
          </a:stretch>
        </p:blipFill>
        <p:spPr>
          <a:xfrm>
            <a:off x="5471561" y="3792748"/>
            <a:ext cx="727803" cy="705876"/>
          </a:xfrm>
          <a:prstGeom prst="rect">
            <a:avLst/>
          </a:prstGeom>
        </p:spPr>
      </p:pic>
      <p:pic>
        <p:nvPicPr>
          <p:cNvPr id="15" name="Picture 14"/>
          <p:cNvPicPr>
            <a:picLocks noChangeAspect="1"/>
          </p:cNvPicPr>
          <p:nvPr/>
        </p:nvPicPr>
        <p:blipFill>
          <a:blip r:embed="rId8"/>
          <a:stretch>
            <a:fillRect/>
          </a:stretch>
        </p:blipFill>
        <p:spPr>
          <a:xfrm>
            <a:off x="8123237" y="3573462"/>
            <a:ext cx="1098970" cy="1096606"/>
          </a:xfrm>
          <a:prstGeom prst="rect">
            <a:avLst/>
          </a:prstGeom>
        </p:spPr>
      </p:pic>
      <p:pic>
        <p:nvPicPr>
          <p:cNvPr id="18" name="Picture 17"/>
          <p:cNvPicPr>
            <a:picLocks noChangeAspect="1"/>
          </p:cNvPicPr>
          <p:nvPr/>
        </p:nvPicPr>
        <p:blipFill>
          <a:blip r:embed="rId9"/>
          <a:stretch>
            <a:fillRect/>
          </a:stretch>
        </p:blipFill>
        <p:spPr>
          <a:xfrm>
            <a:off x="2302403" y="3606882"/>
            <a:ext cx="1096434" cy="1063014"/>
          </a:xfrm>
          <a:prstGeom prst="rect">
            <a:avLst/>
          </a:prstGeom>
        </p:spPr>
      </p:pic>
      <p:grpSp>
        <p:nvGrpSpPr>
          <p:cNvPr id="21" name="Group 20"/>
          <p:cNvGrpSpPr/>
          <p:nvPr/>
        </p:nvGrpSpPr>
        <p:grpSpPr>
          <a:xfrm>
            <a:off x="4840261" y="4012035"/>
            <a:ext cx="280441" cy="295258"/>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5460540" y="2608600"/>
            <a:ext cx="727803" cy="705876"/>
          </a:xfrm>
          <a:prstGeom prst="rect">
            <a:avLst/>
          </a:prstGeom>
          <a:noFill/>
          <a:ln w="762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5471561" y="3788590"/>
            <a:ext cx="727803" cy="705876"/>
          </a:xfrm>
          <a:prstGeom prst="rect">
            <a:avLst/>
          </a:prstGeom>
          <a:noFill/>
          <a:ln w="76200">
            <a:solidFill>
              <a:schemeClr val="accent6">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Rectangle 24"/>
          <p:cNvSpPr/>
          <p:nvPr/>
        </p:nvSpPr>
        <p:spPr bwMode="auto">
          <a:xfrm>
            <a:off x="5471561" y="4972739"/>
            <a:ext cx="727803" cy="705876"/>
          </a:xfrm>
          <a:prstGeom prst="rect">
            <a:avLst/>
          </a:prstGeom>
          <a:noFill/>
          <a:ln w="76200">
            <a:solidFill>
              <a:schemeClr val="accent3">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4553265" y="2433170"/>
            <a:ext cx="21336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6" name="Straight Arrow Connector 35"/>
          <p:cNvCxnSpPr/>
          <p:nvPr/>
        </p:nvCxnSpPr>
        <p:spPr>
          <a:xfrm>
            <a:off x="3551237" y="4106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04037" y="4145855"/>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75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One image becomes a stack of filtered images</a:t>
            </a:r>
          </a:p>
        </p:txBody>
      </p:sp>
      <p:pic>
        <p:nvPicPr>
          <p:cNvPr id="5" name="Picture 4"/>
          <p:cNvPicPr>
            <a:picLocks noChangeAspect="1"/>
          </p:cNvPicPr>
          <p:nvPr/>
        </p:nvPicPr>
        <p:blipFill>
          <a:blip r:embed="rId3"/>
          <a:stretch>
            <a:fillRect/>
          </a:stretch>
        </p:blipFill>
        <p:spPr>
          <a:xfrm>
            <a:off x="7361237" y="4757610"/>
            <a:ext cx="1101938" cy="1099569"/>
          </a:xfrm>
          <a:prstGeom prst="rect">
            <a:avLst/>
          </a:prstGeom>
        </p:spPr>
      </p:pic>
      <p:pic>
        <p:nvPicPr>
          <p:cNvPr id="12" name="Picture 11"/>
          <p:cNvPicPr>
            <a:picLocks noChangeAspect="1"/>
          </p:cNvPicPr>
          <p:nvPr/>
        </p:nvPicPr>
        <p:blipFill>
          <a:blip r:embed="rId4"/>
          <a:stretch>
            <a:fillRect/>
          </a:stretch>
        </p:blipFill>
        <p:spPr>
          <a:xfrm>
            <a:off x="7361237" y="2433170"/>
            <a:ext cx="1098969" cy="1069191"/>
          </a:xfrm>
          <a:prstGeom prst="rect">
            <a:avLst/>
          </a:prstGeom>
        </p:spPr>
      </p:pic>
      <p:pic>
        <p:nvPicPr>
          <p:cNvPr id="15" name="Picture 14"/>
          <p:cNvPicPr>
            <a:picLocks noChangeAspect="1"/>
          </p:cNvPicPr>
          <p:nvPr/>
        </p:nvPicPr>
        <p:blipFill>
          <a:blip r:embed="rId5"/>
          <a:stretch>
            <a:fillRect/>
          </a:stretch>
        </p:blipFill>
        <p:spPr>
          <a:xfrm>
            <a:off x="7361237" y="3573462"/>
            <a:ext cx="1098970" cy="1096606"/>
          </a:xfrm>
          <a:prstGeom prst="rect">
            <a:avLst/>
          </a:prstGeom>
        </p:spPr>
      </p:pic>
      <p:pic>
        <p:nvPicPr>
          <p:cNvPr id="18" name="Picture 17"/>
          <p:cNvPicPr>
            <a:picLocks noChangeAspect="1"/>
          </p:cNvPicPr>
          <p:nvPr/>
        </p:nvPicPr>
        <p:blipFill>
          <a:blip r:embed="rId6"/>
          <a:stretch>
            <a:fillRect/>
          </a:stretch>
        </p:blipFill>
        <p:spPr>
          <a:xfrm>
            <a:off x="2835803" y="3606882"/>
            <a:ext cx="1096434" cy="1063014"/>
          </a:xfrm>
          <a:prstGeom prst="rect">
            <a:avLst/>
          </a:prstGeom>
        </p:spPr>
      </p:pic>
      <p:grpSp>
        <p:nvGrpSpPr>
          <p:cNvPr id="21" name="Group 20"/>
          <p:cNvGrpSpPr/>
          <p:nvPr/>
        </p:nvGrpSpPr>
        <p:grpSpPr>
          <a:xfrm>
            <a:off x="5187975" y="3720044"/>
            <a:ext cx="801662" cy="844018"/>
            <a:chOff x="4740385" y="3954462"/>
            <a:chExt cx="487252" cy="512996"/>
          </a:xfrm>
        </p:grpSpPr>
        <p:sp>
          <p:nvSpPr>
            <p:cNvPr id="29" name="Oval 28"/>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0" name="Straight Connector 29"/>
            <p:cNvCxnSpPr>
              <a:stCxn id="29" idx="1"/>
              <a:endCxn id="29"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7"/>
              <a:endCxn id="29"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bwMode="auto">
          <a:xfrm>
            <a:off x="4553265" y="2433170"/>
            <a:ext cx="21336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36187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Shrinking the image stack</a:t>
            </a:r>
          </a:p>
        </p:txBody>
      </p:sp>
      <p:sp>
        <p:nvSpPr>
          <p:cNvPr id="4" name="Text Placeholder 3"/>
          <p:cNvSpPr>
            <a:spLocks noGrp="1"/>
          </p:cNvSpPr>
          <p:nvPr>
            <p:ph type="body" sz="quarter" idx="10"/>
          </p:nvPr>
        </p:nvSpPr>
        <p:spPr>
          <a:xfrm>
            <a:off x="274638" y="1212850"/>
            <a:ext cx="11887200" cy="2769989"/>
          </a:xfrm>
        </p:spPr>
        <p:txBody>
          <a:bodyPr/>
          <a:lstStyle/>
          <a:p>
            <a:pPr marL="742950" indent="-742950">
              <a:buAutoNum type="arabicPeriod"/>
            </a:pPr>
            <a:r>
              <a:rPr lang="en-US" dirty="0"/>
              <a:t>Pick a window size (usually 2 or 3).</a:t>
            </a:r>
          </a:p>
          <a:p>
            <a:pPr marL="742950" indent="-742950">
              <a:buAutoNum type="arabicPeriod"/>
            </a:pPr>
            <a:r>
              <a:rPr lang="en-US" dirty="0"/>
              <a:t>Pick a stride (usually 2).</a:t>
            </a:r>
          </a:p>
          <a:p>
            <a:pPr marL="742950" indent="-742950">
              <a:buAutoNum type="arabicPeriod"/>
            </a:pPr>
            <a:r>
              <a:rPr lang="en-US" dirty="0"/>
              <a:t>Walk your window across your filtered images.</a:t>
            </a:r>
          </a:p>
          <a:p>
            <a:pPr marL="742950" indent="-742950">
              <a:buAutoNum type="arabicPeriod"/>
            </a:pPr>
            <a:r>
              <a:rPr lang="en-US" dirty="0"/>
              <a:t>From each window, take the maximum value.</a:t>
            </a:r>
          </a:p>
        </p:txBody>
      </p:sp>
    </p:spTree>
    <p:extLst>
      <p:ext uri="{BB962C8B-B14F-4D97-AF65-F5344CB8AC3E}">
        <p14:creationId xmlns:p14="http://schemas.microsoft.com/office/powerpoint/2010/main" val="2621103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8182042" y="2504174"/>
            <a:ext cx="2531995" cy="2526549"/>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grpSp>
        <p:nvGrpSpPr>
          <p:cNvPr id="16" name="Group 15"/>
          <p:cNvGrpSpPr/>
          <p:nvPr/>
        </p:nvGrpSpPr>
        <p:grpSpPr>
          <a:xfrm>
            <a:off x="10366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2179637" y="1439862"/>
            <a:ext cx="3276600" cy="9906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264303" cy="925883"/>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620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161771" y="2505761"/>
            <a:ext cx="2552266" cy="2546777"/>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21796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3322637" y="1516062"/>
            <a:ext cx="2438400" cy="9144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950103" cy="923395"/>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4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8199437" y="2504174"/>
            <a:ext cx="2514600" cy="2509192"/>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32464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4389437" y="1516062"/>
            <a:ext cx="1447800" cy="9144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7283" y="1439862"/>
            <a:ext cx="2479954" cy="1064312"/>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93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8181650" y="2504173"/>
            <a:ext cx="2532387" cy="2526941"/>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grpSp>
        <p:nvGrpSpPr>
          <p:cNvPr id="16" name="Group 15"/>
          <p:cNvGrpSpPr/>
          <p:nvPr/>
        </p:nvGrpSpPr>
        <p:grpSpPr>
          <a:xfrm>
            <a:off x="4389437" y="18970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0"/>
          </p:cNvCxnSpPr>
          <p:nvPr/>
        </p:nvCxnSpPr>
        <p:spPr>
          <a:xfrm flipV="1">
            <a:off x="4960937" y="1516405"/>
            <a:ext cx="607873" cy="380657"/>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7283" y="1396814"/>
            <a:ext cx="3013352" cy="110736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712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8199437" y="2505761"/>
            <a:ext cx="2509596" cy="2504199"/>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3"/>
          <a:stretch>
            <a:fillRect/>
          </a:stretch>
        </p:blipFill>
        <p:spPr>
          <a:xfrm>
            <a:off x="1036637" y="1897062"/>
            <a:ext cx="3916114" cy="3810000"/>
          </a:xfrm>
          <a:prstGeom prst="rect">
            <a:avLst/>
          </a:prstGeom>
        </p:spPr>
      </p:pic>
      <p:grpSp>
        <p:nvGrpSpPr>
          <p:cNvPr id="16" name="Group 15"/>
          <p:cNvGrpSpPr/>
          <p:nvPr/>
        </p:nvGrpSpPr>
        <p:grpSpPr>
          <a:xfrm>
            <a:off x="1036637" y="2963862"/>
            <a:ext cx="1143000" cy="1066800"/>
            <a:chOff x="1036637" y="1897062"/>
            <a:chExt cx="1676400" cy="1676400"/>
          </a:xfrm>
        </p:grpSpPr>
        <p:sp>
          <p:nvSpPr>
            <p:cNvPr id="6" name="Rectangle 5"/>
            <p:cNvSpPr/>
            <p:nvPr/>
          </p:nvSpPr>
          <p:spPr bwMode="auto">
            <a:xfrm>
              <a:off x="1036637" y="1897062"/>
              <a:ext cx="1676400" cy="1676400"/>
            </a:xfrm>
            <a:prstGeom prst="rect">
              <a:avLst/>
            </a:prstGeom>
            <a:noFill/>
            <a:ln w="76200">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ectangle 6"/>
            <p:cNvSpPr/>
            <p:nvPr/>
          </p:nvSpPr>
          <p:spPr bwMode="auto">
            <a:xfrm>
              <a:off x="1036637" y="1897062"/>
              <a:ext cx="1676400" cy="1676400"/>
            </a:xfrm>
            <a:prstGeom prst="rect">
              <a:avLst/>
            </a:prstGeom>
            <a:noFill/>
            <a:ln w="381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8" name="TextBox 7"/>
          <p:cNvSpPr txBox="1"/>
          <p:nvPr/>
        </p:nvSpPr>
        <p:spPr>
          <a:xfrm>
            <a:off x="5456237" y="952915"/>
            <a:ext cx="171104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maximum</a:t>
            </a:r>
          </a:p>
        </p:txBody>
      </p:sp>
      <p:cxnSp>
        <p:nvCxnSpPr>
          <p:cNvPr id="10" name="Straight Arrow Connector 9"/>
          <p:cNvCxnSpPr>
            <a:stCxn id="7" idx="3"/>
          </p:cNvCxnSpPr>
          <p:nvPr/>
        </p:nvCxnSpPr>
        <p:spPr>
          <a:xfrm flipV="1">
            <a:off x="2179637" y="1516062"/>
            <a:ext cx="3429000" cy="1981200"/>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5134" y="1580779"/>
            <a:ext cx="1246908" cy="1687883"/>
          </a:xfrm>
          <a:prstGeom prst="straightConnector1">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6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99437" y="2506662"/>
            <a:ext cx="2514600" cy="2509192"/>
          </a:xfrm>
          <a:prstGeom prst="rect">
            <a:avLst/>
          </a:prstGeom>
        </p:spPr>
      </p:pic>
      <p:sp>
        <p:nvSpPr>
          <p:cNvPr id="2" name="Title 1"/>
          <p:cNvSpPr>
            <a:spLocks noGrp="1"/>
          </p:cNvSpPr>
          <p:nvPr>
            <p:ph type="title"/>
          </p:nvPr>
        </p:nvSpPr>
        <p:spPr/>
        <p:txBody>
          <a:bodyPr/>
          <a:lstStyle/>
          <a:p>
            <a:r>
              <a:rPr lang="en-US" dirty="0"/>
              <a:t>Pooling</a:t>
            </a:r>
          </a:p>
        </p:txBody>
      </p:sp>
      <p:pic>
        <p:nvPicPr>
          <p:cNvPr id="4" name="Picture 3"/>
          <p:cNvPicPr>
            <a:picLocks noChangeAspect="1"/>
          </p:cNvPicPr>
          <p:nvPr/>
        </p:nvPicPr>
        <p:blipFill>
          <a:blip r:embed="rId4"/>
          <a:stretch>
            <a:fillRect/>
          </a:stretch>
        </p:blipFill>
        <p:spPr>
          <a:xfrm>
            <a:off x="1036637" y="1897062"/>
            <a:ext cx="3916114" cy="3810000"/>
          </a:xfrm>
          <a:prstGeom prst="rect">
            <a:avLst/>
          </a:prstGeom>
        </p:spPr>
      </p:pic>
      <p:sp>
        <p:nvSpPr>
          <p:cNvPr id="8" name="TextBox 7"/>
          <p:cNvSpPr txBox="1"/>
          <p:nvPr/>
        </p:nvSpPr>
        <p:spPr>
          <a:xfrm>
            <a:off x="5527681" y="2963862"/>
            <a:ext cx="206691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max pooling</a:t>
            </a:r>
          </a:p>
        </p:txBody>
      </p:sp>
      <p:sp>
        <p:nvSpPr>
          <p:cNvPr id="14" name="Isosceles Triangle 13"/>
          <p:cNvSpPr/>
          <p:nvPr/>
        </p:nvSpPr>
        <p:spPr bwMode="auto">
          <a:xfrm rot="5400000">
            <a:off x="6446837" y="23542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7097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237" y="5326062"/>
            <a:ext cx="9296400" cy="917575"/>
          </a:xfrm>
        </p:spPr>
        <p:txBody>
          <a:bodyPr/>
          <a:lstStyle/>
          <a:p>
            <a:r>
              <a:rPr lang="en-US" sz="2800" dirty="0">
                <a:hlinkClick r:id="rId3"/>
              </a:rPr>
              <a:t>Playing Atari with Deep Reinforcement Learning. </a:t>
            </a:r>
            <a:br>
              <a:rPr lang="en-US" sz="2800" dirty="0">
                <a:hlinkClick r:id="rId3"/>
              </a:rPr>
            </a:br>
            <a:r>
              <a:rPr lang="en-US" sz="2800" dirty="0" err="1">
                <a:hlinkClick r:id="rId3"/>
              </a:rPr>
              <a:t>Volodymyr</a:t>
            </a:r>
            <a:r>
              <a:rPr lang="en-US" sz="2800" dirty="0">
                <a:hlinkClick r:id="rId3"/>
              </a:rPr>
              <a:t> </a:t>
            </a:r>
            <a:r>
              <a:rPr lang="en-US" sz="2800" dirty="0" err="1">
                <a:hlinkClick r:id="rId3"/>
              </a:rPr>
              <a:t>Mnih</a:t>
            </a:r>
            <a:r>
              <a:rPr lang="en-US" sz="2800" dirty="0">
                <a:hlinkClick r:id="rId3"/>
              </a:rPr>
              <a:t>, </a:t>
            </a:r>
            <a:r>
              <a:rPr lang="en-US" sz="2800" dirty="0" err="1">
                <a:hlinkClick r:id="rId3"/>
              </a:rPr>
              <a:t>Koray</a:t>
            </a:r>
            <a:r>
              <a:rPr lang="en-US" sz="2800" dirty="0">
                <a:hlinkClick r:id="rId3"/>
              </a:rPr>
              <a:t> </a:t>
            </a:r>
            <a:r>
              <a:rPr lang="en-US" sz="2800" dirty="0" err="1">
                <a:hlinkClick r:id="rId3"/>
              </a:rPr>
              <a:t>Kavukcuoglu</a:t>
            </a:r>
            <a:r>
              <a:rPr lang="en-US" sz="2800" dirty="0">
                <a:hlinkClick r:id="rId3"/>
              </a:rPr>
              <a:t>, David Silver, Alex Graves, </a:t>
            </a:r>
            <a:r>
              <a:rPr lang="en-US" sz="2800" dirty="0" err="1">
                <a:hlinkClick r:id="rId3"/>
              </a:rPr>
              <a:t>Ioannis</a:t>
            </a:r>
            <a:r>
              <a:rPr lang="en-US" sz="2800" dirty="0">
                <a:hlinkClick r:id="rId3"/>
              </a:rPr>
              <a:t> </a:t>
            </a:r>
            <a:r>
              <a:rPr lang="en-US" sz="2800" dirty="0" err="1">
                <a:hlinkClick r:id="rId3"/>
              </a:rPr>
              <a:t>Antonoglou</a:t>
            </a:r>
            <a:r>
              <a:rPr lang="en-US" sz="2800" dirty="0">
                <a:hlinkClick r:id="rId3"/>
              </a:rPr>
              <a:t>, </a:t>
            </a:r>
            <a:r>
              <a:rPr lang="en-US" sz="2800" dirty="0" err="1">
                <a:hlinkClick r:id="rId3"/>
              </a:rPr>
              <a:t>Daan</a:t>
            </a:r>
            <a:r>
              <a:rPr lang="en-US" sz="2800" dirty="0">
                <a:hlinkClick r:id="rId3"/>
              </a:rPr>
              <a:t> </a:t>
            </a:r>
            <a:r>
              <a:rPr lang="en-US" sz="2800" dirty="0" err="1">
                <a:hlinkClick r:id="rId3"/>
              </a:rPr>
              <a:t>Wierstra</a:t>
            </a:r>
            <a:r>
              <a:rPr lang="en-US" sz="2800" dirty="0">
                <a:hlinkClick r:id="rId3"/>
              </a:rPr>
              <a:t>, Martin </a:t>
            </a:r>
            <a:r>
              <a:rPr lang="en-US" sz="2800" dirty="0" err="1">
                <a:hlinkClick r:id="rId3"/>
              </a:rPr>
              <a:t>Riedmiller</a:t>
            </a:r>
            <a:r>
              <a:rPr lang="en-US" sz="2800" dirty="0"/>
              <a:t> </a:t>
            </a:r>
          </a:p>
        </p:txBody>
      </p:sp>
      <p:pic>
        <p:nvPicPr>
          <p:cNvPr id="4" name="Picture 3"/>
          <p:cNvPicPr>
            <a:picLocks noChangeAspect="1"/>
          </p:cNvPicPr>
          <p:nvPr/>
        </p:nvPicPr>
        <p:blipFill>
          <a:blip r:embed="rId4"/>
          <a:stretch>
            <a:fillRect/>
          </a:stretch>
        </p:blipFill>
        <p:spPr>
          <a:xfrm>
            <a:off x="46037" y="1211262"/>
            <a:ext cx="12324646" cy="2514600"/>
          </a:xfrm>
          <a:prstGeom prst="rect">
            <a:avLst/>
          </a:prstGeom>
        </p:spPr>
      </p:pic>
    </p:spTree>
    <p:extLst>
      <p:ext uri="{BB962C8B-B14F-4D97-AF65-F5344CB8AC3E}">
        <p14:creationId xmlns:p14="http://schemas.microsoft.com/office/powerpoint/2010/main" val="317553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4479" y="809299"/>
            <a:ext cx="1750958" cy="1747192"/>
          </a:xfrm>
          <a:prstGeom prst="rect">
            <a:avLst/>
          </a:prstGeom>
        </p:spPr>
      </p:pic>
      <p:pic>
        <p:nvPicPr>
          <p:cNvPr id="12" name="Picture 11"/>
          <p:cNvPicPr>
            <a:picLocks noChangeAspect="1"/>
          </p:cNvPicPr>
          <p:nvPr/>
        </p:nvPicPr>
        <p:blipFill>
          <a:blip r:embed="rId4"/>
          <a:stretch>
            <a:fillRect/>
          </a:stretch>
        </p:blipFill>
        <p:spPr>
          <a:xfrm>
            <a:off x="2636837" y="4792662"/>
            <a:ext cx="1914563" cy="1910446"/>
          </a:xfrm>
          <a:prstGeom prst="rect">
            <a:avLst/>
          </a:prstGeom>
        </p:spPr>
      </p:pic>
      <p:pic>
        <p:nvPicPr>
          <p:cNvPr id="13" name="Picture 12"/>
          <p:cNvPicPr>
            <a:picLocks noChangeAspect="1"/>
          </p:cNvPicPr>
          <p:nvPr/>
        </p:nvPicPr>
        <p:blipFill>
          <a:blip r:embed="rId5"/>
          <a:stretch>
            <a:fillRect/>
          </a:stretch>
        </p:blipFill>
        <p:spPr>
          <a:xfrm>
            <a:off x="2636838" y="754062"/>
            <a:ext cx="1909405" cy="1857667"/>
          </a:xfrm>
          <a:prstGeom prst="rect">
            <a:avLst/>
          </a:prstGeom>
        </p:spPr>
      </p:pic>
      <p:pic>
        <p:nvPicPr>
          <p:cNvPr id="14" name="Picture 13"/>
          <p:cNvPicPr>
            <a:picLocks noChangeAspect="1"/>
          </p:cNvPicPr>
          <p:nvPr/>
        </p:nvPicPr>
        <p:blipFill>
          <a:blip r:embed="rId6"/>
          <a:stretch>
            <a:fillRect/>
          </a:stretch>
        </p:blipFill>
        <p:spPr>
          <a:xfrm>
            <a:off x="2636837" y="2735262"/>
            <a:ext cx="1909406" cy="1905299"/>
          </a:xfrm>
          <a:prstGeom prst="rect">
            <a:avLst/>
          </a:prstGeom>
        </p:spPr>
      </p:pic>
      <p:pic>
        <p:nvPicPr>
          <p:cNvPr id="6" name="Picture 5"/>
          <p:cNvPicPr>
            <a:picLocks noChangeAspect="1"/>
          </p:cNvPicPr>
          <p:nvPr/>
        </p:nvPicPr>
        <p:blipFill>
          <a:blip r:embed="rId7"/>
          <a:stretch>
            <a:fillRect/>
          </a:stretch>
        </p:blipFill>
        <p:spPr>
          <a:xfrm>
            <a:off x="8722461" y="4874289"/>
            <a:ext cx="1750958" cy="1747192"/>
          </a:xfrm>
          <a:prstGeom prst="rect">
            <a:avLst/>
          </a:prstGeom>
        </p:spPr>
      </p:pic>
      <p:pic>
        <p:nvPicPr>
          <p:cNvPr id="15" name="Picture 14"/>
          <p:cNvPicPr>
            <a:picLocks noChangeAspect="1"/>
          </p:cNvPicPr>
          <p:nvPr/>
        </p:nvPicPr>
        <p:blipFill>
          <a:blip r:embed="rId8"/>
          <a:stretch>
            <a:fillRect/>
          </a:stretch>
        </p:blipFill>
        <p:spPr>
          <a:xfrm>
            <a:off x="8733956" y="2814054"/>
            <a:ext cx="1751481" cy="1747714"/>
          </a:xfrm>
          <a:prstGeom prst="rect">
            <a:avLst/>
          </a:prstGeom>
        </p:spPr>
      </p:pic>
      <p:sp>
        <p:nvSpPr>
          <p:cNvPr id="19" name="Isosceles Triangle 18"/>
          <p:cNvSpPr/>
          <p:nvPr/>
        </p:nvSpPr>
        <p:spPr bwMode="auto">
          <a:xfrm rot="5400000">
            <a:off x="6446837" y="273195"/>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Isosceles Triangle 19"/>
          <p:cNvSpPr/>
          <p:nvPr/>
        </p:nvSpPr>
        <p:spPr bwMode="auto">
          <a:xfrm rot="5400000">
            <a:off x="6446837" y="22780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Isosceles Triangle 20"/>
          <p:cNvSpPr/>
          <p:nvPr/>
        </p:nvSpPr>
        <p:spPr bwMode="auto">
          <a:xfrm rot="5400000">
            <a:off x="6446837" y="4335462"/>
            <a:ext cx="228600" cy="281940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24773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stack of images becomes a stack of smaller images.</a:t>
            </a:r>
          </a:p>
        </p:txBody>
      </p:sp>
      <p:pic>
        <p:nvPicPr>
          <p:cNvPr id="14" name="Picture 13"/>
          <p:cNvPicPr>
            <a:picLocks noChangeAspect="1"/>
          </p:cNvPicPr>
          <p:nvPr/>
        </p:nvPicPr>
        <p:blipFill>
          <a:blip r:embed="rId3"/>
          <a:stretch>
            <a:fillRect/>
          </a:stretch>
        </p:blipFill>
        <p:spPr>
          <a:xfrm>
            <a:off x="7413478" y="2315120"/>
            <a:ext cx="1174699" cy="1172172"/>
          </a:xfrm>
          <a:prstGeom prst="rect">
            <a:avLst/>
          </a:prstGeom>
        </p:spPr>
      </p:pic>
      <p:pic>
        <p:nvPicPr>
          <p:cNvPr id="15" name="Picture 14"/>
          <p:cNvPicPr>
            <a:picLocks noChangeAspect="1"/>
          </p:cNvPicPr>
          <p:nvPr/>
        </p:nvPicPr>
        <p:blipFill>
          <a:blip r:embed="rId4"/>
          <a:stretch>
            <a:fillRect/>
          </a:stretch>
        </p:blipFill>
        <p:spPr>
          <a:xfrm>
            <a:off x="3322637" y="4987515"/>
            <a:ext cx="1284459" cy="1281697"/>
          </a:xfrm>
          <a:prstGeom prst="rect">
            <a:avLst/>
          </a:prstGeom>
        </p:spPr>
      </p:pic>
      <p:pic>
        <p:nvPicPr>
          <p:cNvPr id="16" name="Picture 15"/>
          <p:cNvPicPr>
            <a:picLocks noChangeAspect="1"/>
          </p:cNvPicPr>
          <p:nvPr/>
        </p:nvPicPr>
        <p:blipFill>
          <a:blip r:embed="rId5"/>
          <a:stretch>
            <a:fillRect/>
          </a:stretch>
        </p:blipFill>
        <p:spPr>
          <a:xfrm>
            <a:off x="3322638" y="2278062"/>
            <a:ext cx="1280999" cy="1246289"/>
          </a:xfrm>
          <a:prstGeom prst="rect">
            <a:avLst/>
          </a:prstGeom>
        </p:spPr>
      </p:pic>
      <p:pic>
        <p:nvPicPr>
          <p:cNvPr id="17" name="Picture 16"/>
          <p:cNvPicPr>
            <a:picLocks noChangeAspect="1"/>
          </p:cNvPicPr>
          <p:nvPr/>
        </p:nvPicPr>
        <p:blipFill>
          <a:blip r:embed="rId6"/>
          <a:stretch>
            <a:fillRect/>
          </a:stretch>
        </p:blipFill>
        <p:spPr>
          <a:xfrm>
            <a:off x="3322637" y="3607227"/>
            <a:ext cx="1281000" cy="1278244"/>
          </a:xfrm>
          <a:prstGeom prst="rect">
            <a:avLst/>
          </a:prstGeom>
        </p:spPr>
      </p:pic>
      <p:pic>
        <p:nvPicPr>
          <p:cNvPr id="18" name="Picture 17"/>
          <p:cNvPicPr>
            <a:picLocks noChangeAspect="1"/>
          </p:cNvPicPr>
          <p:nvPr/>
        </p:nvPicPr>
        <p:blipFill>
          <a:blip r:embed="rId7"/>
          <a:stretch>
            <a:fillRect/>
          </a:stretch>
        </p:blipFill>
        <p:spPr>
          <a:xfrm>
            <a:off x="7405416" y="5042277"/>
            <a:ext cx="1174699" cy="1172172"/>
          </a:xfrm>
          <a:prstGeom prst="rect">
            <a:avLst/>
          </a:prstGeom>
        </p:spPr>
      </p:pic>
      <p:pic>
        <p:nvPicPr>
          <p:cNvPr id="19" name="Picture 18"/>
          <p:cNvPicPr>
            <a:picLocks noChangeAspect="1"/>
          </p:cNvPicPr>
          <p:nvPr/>
        </p:nvPicPr>
        <p:blipFill>
          <a:blip r:embed="rId8"/>
          <a:stretch>
            <a:fillRect/>
          </a:stretch>
        </p:blipFill>
        <p:spPr>
          <a:xfrm>
            <a:off x="7413128" y="3660088"/>
            <a:ext cx="1175049" cy="1172522"/>
          </a:xfrm>
          <a:prstGeom prst="rect">
            <a:avLst/>
          </a:prstGeom>
        </p:spPr>
      </p:pic>
      <p:sp>
        <p:nvSpPr>
          <p:cNvPr id="20" name="Isosceles Triangle 19"/>
          <p:cNvSpPr/>
          <p:nvPr/>
        </p:nvSpPr>
        <p:spPr bwMode="auto">
          <a:xfrm rot="5400000">
            <a:off x="5868301" y="3473295"/>
            <a:ext cx="339157" cy="1526205"/>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ectangle 20"/>
          <p:cNvSpPr/>
          <p:nvPr/>
        </p:nvSpPr>
        <p:spPr bwMode="auto">
          <a:xfrm>
            <a:off x="4935620" y="2292053"/>
            <a:ext cx="2125877" cy="3973477"/>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09248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Text Placeholder 2"/>
          <p:cNvSpPr>
            <a:spLocks noGrp="1"/>
          </p:cNvSpPr>
          <p:nvPr>
            <p:ph type="body" sz="quarter" idx="10"/>
          </p:nvPr>
        </p:nvSpPr>
        <p:spPr>
          <a:xfrm>
            <a:off x="274638" y="1212850"/>
            <a:ext cx="11887200" cy="1969770"/>
          </a:xfrm>
        </p:spPr>
        <p:txBody>
          <a:bodyPr/>
          <a:lstStyle/>
          <a:p>
            <a:r>
              <a:rPr lang="en-US" dirty="0"/>
              <a:t>Keep the math from breaking by tweaking each of the values just a bit.</a:t>
            </a:r>
          </a:p>
          <a:p>
            <a:r>
              <a:rPr lang="en-US" dirty="0"/>
              <a:t>Change everything negative to zero.</a:t>
            </a:r>
          </a:p>
        </p:txBody>
      </p:sp>
    </p:spTree>
    <p:extLst>
      <p:ext uri="{BB962C8B-B14F-4D97-AF65-F5344CB8AC3E}">
        <p14:creationId xmlns:p14="http://schemas.microsoft.com/office/powerpoint/2010/main" val="373894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pic>
        <p:nvPicPr>
          <p:cNvPr id="21" name="Picture 20"/>
          <p:cNvPicPr>
            <a:picLocks noChangeAspect="1"/>
          </p:cNvPicPr>
          <p:nvPr/>
        </p:nvPicPr>
        <p:blipFill>
          <a:blip r:embed="rId4"/>
          <a:stretch>
            <a:fillRect/>
          </a:stretch>
        </p:blipFill>
        <p:spPr>
          <a:xfrm>
            <a:off x="7589837" y="2430462"/>
            <a:ext cx="3870312" cy="3810000"/>
          </a:xfrm>
          <a:prstGeom prst="rect">
            <a:avLst/>
          </a:prstGeom>
        </p:spPr>
      </p:pic>
      <p:grpSp>
        <p:nvGrpSpPr>
          <p:cNvPr id="30" name="Group 29"/>
          <p:cNvGrpSpPr/>
          <p:nvPr/>
        </p:nvGrpSpPr>
        <p:grpSpPr>
          <a:xfrm>
            <a:off x="9604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5766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89837" y="2429696"/>
            <a:ext cx="3871089" cy="3810765"/>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14938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434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07907" y="2435009"/>
            <a:ext cx="3868130" cy="3807852"/>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3779837" y="1287462"/>
            <a:ext cx="7239000" cy="1752600"/>
            <a:chOff x="960437" y="1287462"/>
            <a:chExt cx="7239000" cy="1752600"/>
          </a:xfrm>
        </p:grpSpPr>
        <p:grpSp>
          <p:nvGrpSpPr>
            <p:cNvPr id="18" name="Group 17"/>
            <p:cNvGrpSpPr/>
            <p:nvPr/>
          </p:nvGrpSpPr>
          <p:grpSpPr>
            <a:xfrm>
              <a:off x="4465637" y="1287462"/>
              <a:ext cx="801662" cy="844018"/>
              <a:chOff x="5187975" y="3720044"/>
              <a:chExt cx="801662" cy="844018"/>
            </a:xfrm>
          </p:grpSpPr>
          <p:sp>
            <p:nvSpPr>
              <p:cNvPr id="5" name="Oval 4"/>
              <p:cNvSpPr/>
              <p:nvPr/>
            </p:nvSpPr>
            <p:spPr bwMode="auto">
              <a:xfrm>
                <a:off x="5187975"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87975"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88806"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2" name="Oval 21"/>
            <p:cNvSpPr/>
            <p:nvPr/>
          </p:nvSpPr>
          <p:spPr bwMode="auto">
            <a:xfrm>
              <a:off x="960437" y="2354262"/>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Oval 23"/>
            <p:cNvSpPr/>
            <p:nvPr/>
          </p:nvSpPr>
          <p:spPr bwMode="auto">
            <a:xfrm>
              <a:off x="7513637" y="2329264"/>
              <a:ext cx="685800" cy="685800"/>
            </a:xfrm>
            <a:prstGeom prst="ellipse">
              <a:avLst/>
            </a:prstGeom>
            <a:noFill/>
            <a:ln w="7620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6" name="Straight Connector 25"/>
            <p:cNvCxnSpPr>
              <a:stCxn id="22" idx="7"/>
              <a:endCxn id="5" idx="2"/>
            </p:cNvCxnSpPr>
            <p:nvPr/>
          </p:nvCxnSpPr>
          <p:spPr>
            <a:xfrm flipV="1">
              <a:off x="1545804" y="1709471"/>
              <a:ext cx="2919833" cy="745224"/>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24" idx="1"/>
            </p:cNvCxnSpPr>
            <p:nvPr/>
          </p:nvCxnSpPr>
          <p:spPr>
            <a:xfrm>
              <a:off x="5267299" y="1709471"/>
              <a:ext cx="2346771" cy="720226"/>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170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589837" y="2429697"/>
            <a:ext cx="3868796" cy="3808508"/>
          </a:xfrm>
          <a:prstGeom prst="rect">
            <a:avLst/>
          </a:prstGeom>
        </p:spPr>
      </p:pic>
      <p:sp>
        <p:nvSpPr>
          <p:cNvPr id="2" name="Title 1"/>
          <p:cNvSpPr>
            <a:spLocks noGrp="1"/>
          </p:cNvSpPr>
          <p:nvPr>
            <p:ph type="title"/>
          </p:nvPr>
        </p:nvSpPr>
        <p:spPr/>
        <p:txBody>
          <a:bodyPr/>
          <a:lstStyle/>
          <a:p>
            <a:r>
              <a:rPr lang="en-US" dirty="0"/>
              <a:t>Rectified Linear Units (</a:t>
            </a:r>
            <a:r>
              <a:rPr lang="en-US" dirty="0" err="1"/>
              <a:t>ReLUs</a:t>
            </a:r>
            <a:r>
              <a:rPr lang="en-US" dirty="0"/>
              <a:t>)</a:t>
            </a:r>
          </a:p>
        </p:txBody>
      </p:sp>
      <p:pic>
        <p:nvPicPr>
          <p:cNvPr id="19" name="Picture 18"/>
          <p:cNvPicPr>
            <a:picLocks noChangeAspect="1"/>
          </p:cNvPicPr>
          <p:nvPr/>
        </p:nvPicPr>
        <p:blipFill>
          <a:blip r:embed="rId3"/>
          <a:stretch>
            <a:fillRect/>
          </a:stretch>
        </p:blipFill>
        <p:spPr>
          <a:xfrm>
            <a:off x="1036637" y="2430462"/>
            <a:ext cx="3916114" cy="3810000"/>
          </a:xfrm>
          <a:prstGeom prst="rect">
            <a:avLst/>
          </a:prstGeom>
        </p:spPr>
      </p:pic>
      <p:grpSp>
        <p:nvGrpSpPr>
          <p:cNvPr id="30" name="Group 29"/>
          <p:cNvGrpSpPr/>
          <p:nvPr/>
        </p:nvGrpSpPr>
        <p:grpSpPr>
          <a:xfrm>
            <a:off x="4952751" y="3878262"/>
            <a:ext cx="2637086" cy="844018"/>
            <a:chOff x="3471076" y="1287462"/>
            <a:chExt cx="2637086" cy="844018"/>
          </a:xfrm>
        </p:grpSpPr>
        <p:grpSp>
          <p:nvGrpSpPr>
            <p:cNvPr id="18" name="Group 17"/>
            <p:cNvGrpSpPr/>
            <p:nvPr/>
          </p:nvGrpSpPr>
          <p:grpSpPr>
            <a:xfrm>
              <a:off x="4431762" y="1287462"/>
              <a:ext cx="801662" cy="844018"/>
              <a:chOff x="5154100" y="3720044"/>
              <a:chExt cx="801662" cy="844018"/>
            </a:xfrm>
          </p:grpSpPr>
          <p:sp>
            <p:nvSpPr>
              <p:cNvPr id="5" name="Oval 4"/>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a:stCxn id="19" idx="3"/>
              <a:endCxn id="5" idx="2"/>
            </p:cNvCxnSpPr>
            <p:nvPr/>
          </p:nvCxnSpPr>
          <p:spPr>
            <a:xfrm flipV="1">
              <a:off x="3471076" y="1709471"/>
              <a:ext cx="960686" cy="35191"/>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3" idx="1"/>
            </p:cNvCxnSpPr>
            <p:nvPr/>
          </p:nvCxnSpPr>
          <p:spPr>
            <a:xfrm>
              <a:off x="5233424" y="1709471"/>
              <a:ext cx="874738" cy="33680"/>
            </a:xfrm>
            <a:prstGeom prst="lin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617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ReLU</a:t>
            </a:r>
            <a:r>
              <a:rPr lang="en-US" dirty="0"/>
              <a:t> layer</a:t>
            </a:r>
          </a:p>
        </p:txBody>
      </p:sp>
      <p:pic>
        <p:nvPicPr>
          <p:cNvPr id="3" name="Picture 2"/>
          <p:cNvPicPr>
            <a:picLocks/>
          </p:cNvPicPr>
          <p:nvPr/>
        </p:nvPicPr>
        <p:blipFill>
          <a:blip r:embed="rId3"/>
          <a:stretch>
            <a:fillRect/>
          </a:stretch>
        </p:blipFill>
        <p:spPr>
          <a:xfrm>
            <a:off x="7346027" y="2505512"/>
            <a:ext cx="1270865" cy="1270865"/>
          </a:xfrm>
          <a:prstGeom prst="rect">
            <a:avLst/>
          </a:prstGeom>
        </p:spPr>
      </p:pic>
      <p:grpSp>
        <p:nvGrpSpPr>
          <p:cNvPr id="18" name="Group 17"/>
          <p:cNvGrpSpPr/>
          <p:nvPr/>
        </p:nvGrpSpPr>
        <p:grpSpPr>
          <a:xfrm>
            <a:off x="5515838" y="4129979"/>
            <a:ext cx="795841" cy="837889"/>
            <a:chOff x="5154100" y="3720044"/>
            <a:chExt cx="801662" cy="844018"/>
          </a:xfrm>
        </p:grpSpPr>
        <p:sp>
          <p:nvSpPr>
            <p:cNvPr id="5" name="Oval 4"/>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 name="Picture 6"/>
          <p:cNvPicPr>
            <a:picLocks/>
          </p:cNvPicPr>
          <p:nvPr/>
        </p:nvPicPr>
        <p:blipFill>
          <a:blip r:embed="rId4"/>
          <a:stretch>
            <a:fillRect/>
          </a:stretch>
        </p:blipFill>
        <p:spPr>
          <a:xfrm>
            <a:off x="7346488" y="3860912"/>
            <a:ext cx="1270865" cy="1270865"/>
          </a:xfrm>
          <a:prstGeom prst="rect">
            <a:avLst/>
          </a:prstGeom>
        </p:spPr>
      </p:pic>
      <p:pic>
        <p:nvPicPr>
          <p:cNvPr id="8" name="Picture 7"/>
          <p:cNvPicPr>
            <a:picLocks/>
          </p:cNvPicPr>
          <p:nvPr/>
        </p:nvPicPr>
        <p:blipFill>
          <a:blip r:embed="rId5"/>
          <a:stretch>
            <a:fillRect/>
          </a:stretch>
        </p:blipFill>
        <p:spPr>
          <a:xfrm>
            <a:off x="7346027" y="5231940"/>
            <a:ext cx="1270865" cy="1270865"/>
          </a:xfrm>
          <a:prstGeom prst="rect">
            <a:avLst/>
          </a:prstGeom>
        </p:spPr>
      </p:pic>
      <p:sp>
        <p:nvSpPr>
          <p:cNvPr id="16" name="Rectangle 15"/>
          <p:cNvSpPr/>
          <p:nvPr/>
        </p:nvSpPr>
        <p:spPr bwMode="auto">
          <a:xfrm>
            <a:off x="4910664" y="2555288"/>
            <a:ext cx="2047484" cy="3944625"/>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p:nvPicPr>
        <p:blipFill>
          <a:blip r:embed="rId6"/>
          <a:stretch>
            <a:fillRect/>
          </a:stretch>
        </p:blipFill>
        <p:spPr>
          <a:xfrm>
            <a:off x="3246437" y="5231178"/>
            <a:ext cx="1275132" cy="1272390"/>
          </a:xfrm>
          <a:prstGeom prst="rect">
            <a:avLst/>
          </a:prstGeom>
        </p:spPr>
      </p:pic>
      <p:pic>
        <p:nvPicPr>
          <p:cNvPr id="20" name="Picture 19"/>
          <p:cNvPicPr>
            <a:picLocks noChangeAspect="1"/>
          </p:cNvPicPr>
          <p:nvPr/>
        </p:nvPicPr>
        <p:blipFill>
          <a:blip r:embed="rId7"/>
          <a:stretch>
            <a:fillRect/>
          </a:stretch>
        </p:blipFill>
        <p:spPr>
          <a:xfrm>
            <a:off x="3246438" y="2541399"/>
            <a:ext cx="1271698" cy="1237239"/>
          </a:xfrm>
          <a:prstGeom prst="rect">
            <a:avLst/>
          </a:prstGeom>
        </p:spPr>
      </p:pic>
      <p:pic>
        <p:nvPicPr>
          <p:cNvPr id="21" name="Picture 20"/>
          <p:cNvPicPr>
            <a:picLocks noChangeAspect="1"/>
          </p:cNvPicPr>
          <p:nvPr/>
        </p:nvPicPr>
        <p:blipFill>
          <a:blip r:embed="rId8"/>
          <a:stretch>
            <a:fillRect/>
          </a:stretch>
        </p:blipFill>
        <p:spPr>
          <a:xfrm>
            <a:off x="3246437" y="3860912"/>
            <a:ext cx="1271699" cy="1268962"/>
          </a:xfrm>
          <a:prstGeom prst="rect">
            <a:avLst/>
          </a:prstGeom>
        </p:spPr>
      </p:pic>
      <p:sp>
        <p:nvSpPr>
          <p:cNvPr id="22" name="Text Placeholder 2"/>
          <p:cNvSpPr>
            <a:spLocks noGrp="1"/>
          </p:cNvSpPr>
          <p:nvPr>
            <p:ph type="body" sz="quarter" idx="10"/>
          </p:nvPr>
        </p:nvSpPr>
        <p:spPr>
          <a:xfrm>
            <a:off x="274638" y="1212850"/>
            <a:ext cx="11887200" cy="1292662"/>
          </a:xfrm>
        </p:spPr>
        <p:txBody>
          <a:bodyPr/>
          <a:lstStyle/>
          <a:p>
            <a:r>
              <a:rPr lang="en-US" dirty="0"/>
              <a:t>A stack of images becomes a stack of images with no negative values.</a:t>
            </a:r>
          </a:p>
        </p:txBody>
      </p:sp>
    </p:spTree>
    <p:extLst>
      <p:ext uri="{BB962C8B-B14F-4D97-AF65-F5344CB8AC3E}">
        <p14:creationId xmlns:p14="http://schemas.microsoft.com/office/powerpoint/2010/main" val="879660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get stacked</a:t>
            </a:r>
          </a:p>
        </p:txBody>
      </p:sp>
      <p:sp>
        <p:nvSpPr>
          <p:cNvPr id="3" name="Text Placeholder 2"/>
          <p:cNvSpPr>
            <a:spLocks noGrp="1"/>
          </p:cNvSpPr>
          <p:nvPr>
            <p:ph type="body" sz="quarter" idx="10"/>
          </p:nvPr>
        </p:nvSpPr>
        <p:spPr>
          <a:xfrm>
            <a:off x="274638" y="1212850"/>
            <a:ext cx="11887200" cy="738664"/>
          </a:xfrm>
        </p:spPr>
        <p:txBody>
          <a:bodyPr/>
          <a:lstStyle/>
          <a:p>
            <a:r>
              <a:rPr lang="en-US" dirty="0"/>
              <a:t>The output of one becomes the input of the next.</a:t>
            </a:r>
          </a:p>
        </p:txBody>
      </p:sp>
      <p:grpSp>
        <p:nvGrpSpPr>
          <p:cNvPr id="4" name="Group 3"/>
          <p:cNvGrpSpPr/>
          <p:nvPr/>
        </p:nvGrpSpPr>
        <p:grpSpPr>
          <a:xfrm>
            <a:off x="4938744" y="4479615"/>
            <a:ext cx="801662" cy="844018"/>
            <a:chOff x="4740385" y="3954462"/>
            <a:chExt cx="487252" cy="512996"/>
          </a:xfrm>
        </p:grpSpPr>
        <p:sp>
          <p:nvSpPr>
            <p:cNvPr id="5" name="Oval 4"/>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1"/>
              <a:endCxn id="5"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7"/>
              <a:endCxn id="5"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4761234" y="2354262"/>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6372597" y="4488173"/>
            <a:ext cx="795841" cy="837889"/>
            <a:chOff x="5154100" y="3720044"/>
            <a:chExt cx="801662" cy="844018"/>
          </a:xfrm>
        </p:grpSpPr>
        <p:sp>
          <p:nvSpPr>
            <p:cNvPr id="10" name="Oval 9"/>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1" name="Straight Connector 10"/>
            <p:cNvCxnSpPr>
              <a:stCxn id="10"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bwMode="auto">
          <a:xfrm>
            <a:off x="6160918" y="2344497"/>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Isosceles Triangle 14"/>
          <p:cNvSpPr/>
          <p:nvPr/>
        </p:nvSpPr>
        <p:spPr bwMode="auto">
          <a:xfrm rot="5400000">
            <a:off x="7903654" y="4427454"/>
            <a:ext cx="570954" cy="916604"/>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p:nvSpPr>
        <p:spPr bwMode="auto">
          <a:xfrm>
            <a:off x="7580634" y="2354262"/>
            <a:ext cx="1219200" cy="3570963"/>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4321961" y="3089757"/>
            <a:ext cx="202824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Convolution</a:t>
            </a:r>
          </a:p>
        </p:txBody>
      </p:sp>
      <p:sp>
        <p:nvSpPr>
          <p:cNvPr id="19" name="TextBox 18"/>
          <p:cNvSpPr txBox="1"/>
          <p:nvPr/>
        </p:nvSpPr>
        <p:spPr>
          <a:xfrm rot="16200000">
            <a:off x="6204856" y="3083606"/>
            <a:ext cx="10568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ReLU</a:t>
            </a:r>
            <a:endParaRPr lang="en-US" sz="2400" dirty="0">
              <a:gradFill>
                <a:gsLst>
                  <a:gs pos="2917">
                    <a:schemeClr val="tx1"/>
                  </a:gs>
                  <a:gs pos="30000">
                    <a:schemeClr val="tx1"/>
                  </a:gs>
                </a:gsLst>
                <a:lin ang="5400000" scaled="0"/>
              </a:gradFill>
            </a:endParaRPr>
          </a:p>
        </p:txBody>
      </p:sp>
      <p:sp>
        <p:nvSpPr>
          <p:cNvPr id="20" name="TextBox 19"/>
          <p:cNvSpPr txBox="1"/>
          <p:nvPr/>
        </p:nvSpPr>
        <p:spPr>
          <a:xfrm rot="16200000">
            <a:off x="7499432" y="3102177"/>
            <a:ext cx="139987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Pooling</a:t>
            </a:r>
          </a:p>
        </p:txBody>
      </p:sp>
      <p:pic>
        <p:nvPicPr>
          <p:cNvPr id="21" name="Picture 20"/>
          <p:cNvPicPr>
            <a:picLocks noChangeAspect="1"/>
          </p:cNvPicPr>
          <p:nvPr/>
        </p:nvPicPr>
        <p:blipFill>
          <a:blip r:embed="rId3"/>
          <a:stretch>
            <a:fillRect/>
          </a:stretch>
        </p:blipFill>
        <p:spPr>
          <a:xfrm>
            <a:off x="808037" y="2716173"/>
            <a:ext cx="2657886" cy="2576871"/>
          </a:xfrm>
          <a:prstGeom prst="rect">
            <a:avLst/>
          </a:prstGeom>
        </p:spPr>
      </p:pic>
      <p:pic>
        <p:nvPicPr>
          <p:cNvPr id="22" name="Picture 21"/>
          <p:cNvPicPr>
            <a:picLocks noChangeAspect="1"/>
          </p:cNvPicPr>
          <p:nvPr/>
        </p:nvPicPr>
        <p:blipFill>
          <a:blip r:embed="rId4"/>
          <a:stretch>
            <a:fillRect/>
          </a:stretch>
        </p:blipFill>
        <p:spPr>
          <a:xfrm>
            <a:off x="10106079" y="2201862"/>
            <a:ext cx="1141358" cy="1138903"/>
          </a:xfrm>
          <a:prstGeom prst="rect">
            <a:avLst/>
          </a:prstGeom>
        </p:spPr>
      </p:pic>
      <p:pic>
        <p:nvPicPr>
          <p:cNvPr id="23" name="Picture 22"/>
          <p:cNvPicPr>
            <a:picLocks noChangeAspect="1"/>
          </p:cNvPicPr>
          <p:nvPr/>
        </p:nvPicPr>
        <p:blipFill>
          <a:blip r:embed="rId5"/>
          <a:stretch>
            <a:fillRect/>
          </a:stretch>
        </p:blipFill>
        <p:spPr>
          <a:xfrm>
            <a:off x="10106079" y="4792662"/>
            <a:ext cx="1141358" cy="1138903"/>
          </a:xfrm>
          <a:prstGeom prst="rect">
            <a:avLst/>
          </a:prstGeom>
        </p:spPr>
      </p:pic>
      <p:pic>
        <p:nvPicPr>
          <p:cNvPr id="24" name="Picture 23"/>
          <p:cNvPicPr>
            <a:picLocks noChangeAspect="1"/>
          </p:cNvPicPr>
          <p:nvPr/>
        </p:nvPicPr>
        <p:blipFill>
          <a:blip r:embed="rId6"/>
          <a:stretch>
            <a:fillRect/>
          </a:stretch>
        </p:blipFill>
        <p:spPr>
          <a:xfrm>
            <a:off x="10105556" y="3494627"/>
            <a:ext cx="1141699" cy="1139243"/>
          </a:xfrm>
          <a:prstGeom prst="rect">
            <a:avLst/>
          </a:prstGeom>
        </p:spPr>
      </p:pic>
      <p:cxnSp>
        <p:nvCxnSpPr>
          <p:cNvPr id="25" name="Straight Arrow Connector 24"/>
          <p:cNvCxnSpPr/>
          <p:nvPr/>
        </p:nvCxnSpPr>
        <p:spPr>
          <a:xfrm>
            <a:off x="9027315" y="40306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27437" y="40306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stacking</a:t>
            </a:r>
          </a:p>
        </p:txBody>
      </p:sp>
      <p:sp>
        <p:nvSpPr>
          <p:cNvPr id="3" name="Text Placeholder 2"/>
          <p:cNvSpPr>
            <a:spLocks noGrp="1"/>
          </p:cNvSpPr>
          <p:nvPr>
            <p:ph type="body" sz="quarter" idx="10"/>
          </p:nvPr>
        </p:nvSpPr>
        <p:spPr>
          <a:xfrm>
            <a:off x="274638" y="1212850"/>
            <a:ext cx="11887200" cy="738664"/>
          </a:xfrm>
        </p:spPr>
        <p:txBody>
          <a:bodyPr/>
          <a:lstStyle/>
          <a:p>
            <a:r>
              <a:rPr lang="en-US" dirty="0"/>
              <a:t>Layers can be repeated several (or many) times.</a:t>
            </a:r>
          </a:p>
        </p:txBody>
      </p:sp>
      <p:pic>
        <p:nvPicPr>
          <p:cNvPr id="19" name="Picture 18"/>
          <p:cNvPicPr>
            <a:picLocks noChangeAspect="1"/>
          </p:cNvPicPr>
          <p:nvPr/>
        </p:nvPicPr>
        <p:blipFill>
          <a:blip r:embed="rId3"/>
          <a:stretch>
            <a:fillRect/>
          </a:stretch>
        </p:blipFill>
        <p:spPr>
          <a:xfrm>
            <a:off x="274637" y="3139904"/>
            <a:ext cx="2013657" cy="1952279"/>
          </a:xfrm>
          <a:prstGeom prst="rect">
            <a:avLst/>
          </a:prstGeom>
        </p:spPr>
      </p:pic>
      <p:cxnSp>
        <p:nvCxnSpPr>
          <p:cNvPr id="24" name="Straight Arrow Connector 23"/>
          <p:cNvCxnSpPr/>
          <p:nvPr/>
        </p:nvCxnSpPr>
        <p:spPr>
          <a:xfrm>
            <a:off x="2408237" y="4082705"/>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256837" y="4030662"/>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093940" y="3040062"/>
            <a:ext cx="6961673" cy="2283698"/>
            <a:chOff x="3093940" y="2623957"/>
            <a:chExt cx="8534497" cy="2799645"/>
          </a:xfrm>
        </p:grpSpPr>
        <p:grpSp>
          <p:nvGrpSpPr>
            <p:cNvPr id="4" name="Group 3"/>
            <p:cNvGrpSpPr/>
            <p:nvPr/>
          </p:nvGrpSpPr>
          <p:grpSpPr>
            <a:xfrm>
              <a:off x="5374783" y="4294369"/>
              <a:ext cx="622013" cy="654878"/>
              <a:chOff x="4740385" y="3954462"/>
              <a:chExt cx="487252" cy="512996"/>
            </a:xfrm>
          </p:grpSpPr>
          <p:sp>
            <p:nvSpPr>
              <p:cNvPr id="5" name="Oval 4"/>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Connector 5"/>
              <p:cNvCxnSpPr>
                <a:stCxn id="5" idx="1"/>
                <a:endCxn id="5"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5" idx="7"/>
                <a:endCxn id="5"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5237052"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6487316" y="4301010"/>
              <a:ext cx="617497" cy="650122"/>
              <a:chOff x="5154100" y="3720044"/>
              <a:chExt cx="801662" cy="844018"/>
            </a:xfrm>
          </p:grpSpPr>
          <p:sp>
            <p:nvSpPr>
              <p:cNvPr id="10" name="Oval 9"/>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1" name="Straight Connector 10"/>
              <p:cNvCxnSpPr>
                <a:stCxn id="10"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10"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bwMode="auto">
            <a:xfrm>
              <a:off x="6323073" y="2637721"/>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Isosceles Triangle 13"/>
            <p:cNvSpPr/>
            <p:nvPr/>
          </p:nvSpPr>
          <p:spPr bwMode="auto">
            <a:xfrm rot="5400000">
              <a:off x="7675271" y="4253898"/>
              <a:ext cx="443006" cy="711197"/>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ectangle 14"/>
            <p:cNvSpPr/>
            <p:nvPr/>
          </p:nvSpPr>
          <p:spPr bwMode="auto">
            <a:xfrm>
              <a:off x="7424638"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TextBox 15"/>
            <p:cNvSpPr txBox="1"/>
            <p:nvPr/>
          </p:nvSpPr>
          <p:spPr>
            <a:xfrm rot="16200000">
              <a:off x="4865810" y="3159591"/>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7" name="TextBox 16"/>
            <p:cNvSpPr txBox="1"/>
            <p:nvPr/>
          </p:nvSpPr>
          <p:spPr>
            <a:xfrm rot="16200000">
              <a:off x="6293900" y="3154817"/>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18" name="TextBox 17"/>
            <p:cNvSpPr txBox="1"/>
            <p:nvPr/>
          </p:nvSpPr>
          <p:spPr>
            <a:xfrm rot="16200000">
              <a:off x="7311003" y="3169228"/>
              <a:ext cx="1187430"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7" name="Group 26"/>
            <p:cNvGrpSpPr/>
            <p:nvPr/>
          </p:nvGrpSpPr>
          <p:grpSpPr>
            <a:xfrm>
              <a:off x="3231671" y="4301946"/>
              <a:ext cx="622013" cy="654878"/>
              <a:chOff x="4740385" y="3954462"/>
              <a:chExt cx="487252" cy="512996"/>
            </a:xfrm>
          </p:grpSpPr>
          <p:sp>
            <p:nvSpPr>
              <p:cNvPr id="28" name="Oval 27"/>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9" name="Straight Connector 28"/>
              <p:cNvCxnSpPr>
                <a:stCxn id="28" idx="1"/>
                <a:endCxn id="28"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7"/>
                <a:endCxn id="28"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bwMode="auto">
            <a:xfrm>
              <a:off x="3093940" y="265287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2" name="Group 31"/>
            <p:cNvGrpSpPr/>
            <p:nvPr/>
          </p:nvGrpSpPr>
          <p:grpSpPr>
            <a:xfrm>
              <a:off x="4344204" y="4308586"/>
              <a:ext cx="617497" cy="650122"/>
              <a:chOff x="5154100" y="3720044"/>
              <a:chExt cx="801662" cy="844018"/>
            </a:xfrm>
          </p:grpSpPr>
          <p:sp>
            <p:nvSpPr>
              <p:cNvPr id="33" name="Oval 32"/>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4" name="Straight Connector 33"/>
              <p:cNvCxnSpPr>
                <a:stCxn id="33"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3"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bwMode="auto">
            <a:xfrm>
              <a:off x="4179962" y="2645298"/>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TextBox 36"/>
            <p:cNvSpPr txBox="1"/>
            <p:nvPr/>
          </p:nvSpPr>
          <p:spPr>
            <a:xfrm rot="16200000">
              <a:off x="2722699" y="3167167"/>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8" name="TextBox 37"/>
            <p:cNvSpPr txBox="1"/>
            <p:nvPr/>
          </p:nvSpPr>
          <p:spPr>
            <a:xfrm rot="16200000">
              <a:off x="4150788" y="3162395"/>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40" name="Group 39"/>
            <p:cNvGrpSpPr/>
            <p:nvPr/>
          </p:nvGrpSpPr>
          <p:grpSpPr>
            <a:xfrm>
              <a:off x="8632599" y="4280605"/>
              <a:ext cx="622013" cy="654878"/>
              <a:chOff x="4740385" y="3954462"/>
              <a:chExt cx="487252" cy="512996"/>
            </a:xfrm>
          </p:grpSpPr>
          <p:sp>
            <p:nvSpPr>
              <p:cNvPr id="41" name="Oval 40"/>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2" name="Straight Connector 41"/>
              <p:cNvCxnSpPr>
                <a:stCxn id="41" idx="1"/>
                <a:endCxn id="41"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7"/>
                <a:endCxn id="41"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bwMode="auto">
            <a:xfrm>
              <a:off x="8494868" y="263153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5" name="Group 44"/>
            <p:cNvGrpSpPr/>
            <p:nvPr/>
          </p:nvGrpSpPr>
          <p:grpSpPr>
            <a:xfrm>
              <a:off x="9745132" y="4287246"/>
              <a:ext cx="617497" cy="650122"/>
              <a:chOff x="5154100" y="3720044"/>
              <a:chExt cx="801662" cy="844018"/>
            </a:xfrm>
          </p:grpSpPr>
          <p:sp>
            <p:nvSpPr>
              <p:cNvPr id="46" name="Oval 45"/>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7" name="Straight Connector 46"/>
              <p:cNvCxnSpPr>
                <a:stCxn id="46"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6"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bwMode="auto">
            <a:xfrm>
              <a:off x="9580889" y="2623957"/>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Isosceles Triangle 49"/>
            <p:cNvSpPr/>
            <p:nvPr/>
          </p:nvSpPr>
          <p:spPr bwMode="auto">
            <a:xfrm rot="5400000">
              <a:off x="10933087" y="4240134"/>
              <a:ext cx="443006" cy="711197"/>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10682454" y="2631534"/>
              <a:ext cx="945983" cy="2770728"/>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rot="16200000">
              <a:off x="8123626" y="3145826"/>
              <a:ext cx="1634544"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53" name="TextBox 52"/>
            <p:cNvSpPr txBox="1"/>
            <p:nvPr/>
          </p:nvSpPr>
          <p:spPr>
            <a:xfrm rot="16200000">
              <a:off x="9551716" y="3141054"/>
              <a:ext cx="946579" cy="59992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54" name="TextBox 53"/>
            <p:cNvSpPr txBox="1"/>
            <p:nvPr/>
          </p:nvSpPr>
          <p:spPr>
            <a:xfrm rot="16200000">
              <a:off x="10568819" y="3155463"/>
              <a:ext cx="1187430" cy="59992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pic>
        <p:nvPicPr>
          <p:cNvPr id="56" name="Picture 55"/>
          <p:cNvPicPr>
            <a:picLocks noChangeAspect="1"/>
          </p:cNvPicPr>
          <p:nvPr/>
        </p:nvPicPr>
        <p:blipFill>
          <a:blip r:embed="rId4"/>
          <a:stretch>
            <a:fillRect/>
          </a:stretch>
        </p:blipFill>
        <p:spPr>
          <a:xfrm>
            <a:off x="11100874" y="2832476"/>
            <a:ext cx="653906" cy="652500"/>
          </a:xfrm>
          <a:prstGeom prst="rect">
            <a:avLst/>
          </a:prstGeom>
        </p:spPr>
      </p:pic>
      <p:pic>
        <p:nvPicPr>
          <p:cNvPr id="58" name="Picture 57"/>
          <p:cNvPicPr>
            <a:picLocks noChangeAspect="1"/>
          </p:cNvPicPr>
          <p:nvPr/>
        </p:nvPicPr>
        <p:blipFill>
          <a:blip r:embed="rId5"/>
          <a:stretch>
            <a:fillRect/>
          </a:stretch>
        </p:blipFill>
        <p:spPr>
          <a:xfrm>
            <a:off x="11098799" y="4629864"/>
            <a:ext cx="653906" cy="652500"/>
          </a:xfrm>
          <a:prstGeom prst="rect">
            <a:avLst/>
          </a:prstGeom>
        </p:spPr>
      </p:pic>
      <p:pic>
        <p:nvPicPr>
          <p:cNvPr id="60" name="Picture 59"/>
          <p:cNvPicPr>
            <a:picLocks noChangeAspect="1"/>
          </p:cNvPicPr>
          <p:nvPr/>
        </p:nvPicPr>
        <p:blipFill>
          <a:blip r:embed="rId6"/>
          <a:stretch>
            <a:fillRect/>
          </a:stretch>
        </p:blipFill>
        <p:spPr>
          <a:xfrm>
            <a:off x="11098799" y="3755551"/>
            <a:ext cx="653906" cy="652500"/>
          </a:xfrm>
          <a:prstGeom prst="rect">
            <a:avLst/>
          </a:prstGeom>
        </p:spPr>
      </p:pic>
    </p:spTree>
    <p:extLst>
      <p:ext uri="{BB962C8B-B14F-4D97-AF65-F5344CB8AC3E}">
        <p14:creationId xmlns:p14="http://schemas.microsoft.com/office/powerpoint/2010/main" val="177378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2604" y="144462"/>
            <a:ext cx="11814112" cy="5086350"/>
          </a:xfrm>
          <a:prstGeom prst="rect">
            <a:avLst/>
          </a:prstGeom>
        </p:spPr>
      </p:pic>
      <p:sp>
        <p:nvSpPr>
          <p:cNvPr id="2" name="Title 1"/>
          <p:cNvSpPr>
            <a:spLocks noGrp="1"/>
          </p:cNvSpPr>
          <p:nvPr>
            <p:ph type="title"/>
          </p:nvPr>
        </p:nvSpPr>
        <p:spPr>
          <a:xfrm>
            <a:off x="282586" y="5399087"/>
            <a:ext cx="11889564" cy="917575"/>
          </a:xfrm>
        </p:spPr>
        <p:txBody>
          <a:bodyPr/>
          <a:lstStyle/>
          <a:p>
            <a:r>
              <a:rPr lang="en-US" sz="2800" dirty="0">
                <a:hlinkClick r:id="rId4"/>
              </a:rPr>
              <a:t>Robot Learning </a:t>
            </a:r>
            <a:r>
              <a:rPr lang="en-US" sz="2800" dirty="0" err="1">
                <a:hlinkClick r:id="rId4"/>
              </a:rPr>
              <a:t>ManipulationAction</a:t>
            </a:r>
            <a:r>
              <a:rPr lang="en-US" sz="2800" dirty="0">
                <a:hlinkClick r:id="rId4"/>
              </a:rPr>
              <a:t> Plans by “Watching” Unconstrained Videos  from the World Wide Web.</a:t>
            </a:r>
            <a:br>
              <a:rPr lang="en-US" sz="2800" dirty="0">
                <a:hlinkClick r:id="rId4"/>
              </a:rPr>
            </a:br>
            <a:r>
              <a:rPr lang="en-US" sz="2800" dirty="0" err="1">
                <a:hlinkClick r:id="rId4"/>
              </a:rPr>
              <a:t>Yezhou</a:t>
            </a:r>
            <a:r>
              <a:rPr lang="en-US" sz="2800" dirty="0">
                <a:hlinkClick r:id="rId4"/>
              </a:rPr>
              <a:t> Yang, Cornelia </a:t>
            </a:r>
            <a:r>
              <a:rPr lang="en-US" sz="2800" dirty="0" err="1">
                <a:hlinkClick r:id="rId4"/>
              </a:rPr>
              <a:t>Fermuller</a:t>
            </a:r>
            <a:r>
              <a:rPr lang="en-US" sz="2800" dirty="0">
                <a:hlinkClick r:id="rId4"/>
              </a:rPr>
              <a:t>, </a:t>
            </a:r>
            <a:r>
              <a:rPr lang="en-US" sz="2800" dirty="0" err="1">
                <a:hlinkClick r:id="rId4"/>
              </a:rPr>
              <a:t>Yiannis</a:t>
            </a:r>
            <a:r>
              <a:rPr lang="en-US" sz="2800" dirty="0">
                <a:hlinkClick r:id="rId4"/>
              </a:rPr>
              <a:t> </a:t>
            </a:r>
            <a:r>
              <a:rPr lang="en-US" sz="2800" dirty="0" err="1">
                <a:hlinkClick r:id="rId4"/>
              </a:rPr>
              <a:t>Aloimonos</a:t>
            </a:r>
            <a:endParaRPr lang="en-US" sz="2800" dirty="0"/>
          </a:p>
        </p:txBody>
      </p:sp>
    </p:spTree>
    <p:extLst>
      <p:ext uri="{BB962C8B-B14F-4D97-AF65-F5344CB8AC3E}">
        <p14:creationId xmlns:p14="http://schemas.microsoft.com/office/powerpoint/2010/main" val="914679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Every value gets a vote</a:t>
            </a:r>
          </a:p>
        </p:txBody>
      </p:sp>
      <p:cxnSp>
        <p:nvCxnSpPr>
          <p:cNvPr id="4" name="Straight Arrow Connector 3"/>
          <p:cNvCxnSpPr/>
          <p:nvPr/>
        </p:nvCxnSpPr>
        <p:spPr>
          <a:xfrm>
            <a:off x="3395191" y="4081563"/>
            <a:ext cx="533400"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2562712" y="2802787"/>
            <a:ext cx="653906" cy="652500"/>
          </a:xfrm>
          <a:prstGeom prst="rect">
            <a:avLst/>
          </a:prstGeom>
        </p:spPr>
      </p:pic>
      <p:pic>
        <p:nvPicPr>
          <p:cNvPr id="6" name="Picture 5"/>
          <p:cNvPicPr>
            <a:picLocks noChangeAspect="1"/>
          </p:cNvPicPr>
          <p:nvPr/>
        </p:nvPicPr>
        <p:blipFill>
          <a:blip r:embed="rId4"/>
          <a:stretch>
            <a:fillRect/>
          </a:stretch>
        </p:blipFill>
        <p:spPr>
          <a:xfrm>
            <a:off x="2560637" y="4600175"/>
            <a:ext cx="653906" cy="652500"/>
          </a:xfrm>
          <a:prstGeom prst="rect">
            <a:avLst/>
          </a:prstGeom>
        </p:spPr>
      </p:pic>
      <p:pic>
        <p:nvPicPr>
          <p:cNvPr id="7" name="Picture 6"/>
          <p:cNvPicPr>
            <a:picLocks noChangeAspect="1"/>
          </p:cNvPicPr>
          <p:nvPr/>
        </p:nvPicPr>
        <p:blipFill>
          <a:blip r:embed="rId5"/>
          <a:stretch>
            <a:fillRect/>
          </a:stretch>
        </p:blipFill>
        <p:spPr>
          <a:xfrm>
            <a:off x="2560637" y="3725862"/>
            <a:ext cx="653906" cy="652500"/>
          </a:xfrm>
          <a:prstGeom prst="rect">
            <a:avLst/>
          </a:prstGeom>
        </p:spPr>
      </p:pic>
      <p:pic>
        <p:nvPicPr>
          <p:cNvPr id="9" name="Picture 8"/>
          <p:cNvPicPr>
            <a:picLocks noChangeAspect="1"/>
          </p:cNvPicPr>
          <p:nvPr/>
        </p:nvPicPr>
        <p:blipFill>
          <a:blip r:embed="rId6"/>
          <a:stretch>
            <a:fillRect/>
          </a:stretch>
        </p:blipFill>
        <p:spPr>
          <a:xfrm>
            <a:off x="4115464" y="2201862"/>
            <a:ext cx="331313" cy="3841050"/>
          </a:xfrm>
          <a:prstGeom prst="rect">
            <a:avLst/>
          </a:prstGeom>
        </p:spPr>
      </p:pic>
      <p:cxnSp>
        <p:nvCxnSpPr>
          <p:cNvPr id="11" name="Straight Connector 10"/>
          <p:cNvCxnSpPr/>
          <p:nvPr/>
        </p:nvCxnSpPr>
        <p:spPr>
          <a:xfrm flipV="1">
            <a:off x="3214543" y="2201862"/>
            <a:ext cx="900921" cy="600925"/>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3214543" y="3455287"/>
            <a:ext cx="900921" cy="0"/>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flipV="1">
            <a:off x="3214543" y="3455287"/>
            <a:ext cx="898846" cy="270576"/>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3212468" y="4378363"/>
            <a:ext cx="900921" cy="338099"/>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0" name="Straight Connector 19"/>
          <p:cNvCxnSpPr/>
          <p:nvPr/>
        </p:nvCxnSpPr>
        <p:spPr>
          <a:xfrm>
            <a:off x="3210393" y="4600175"/>
            <a:ext cx="902996" cy="125887"/>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3210393" y="5252676"/>
            <a:ext cx="902996" cy="790236"/>
          </a:xfrm>
          <a:prstGeom prst="line">
            <a:avLst/>
          </a:prstGeom>
          <a:ln>
            <a:headEnd type="none"/>
            <a:tailEnd type="none"/>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a:off x="3395191" y="4945062"/>
            <a:ext cx="533400" cy="307613"/>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395191" y="2851737"/>
            <a:ext cx="609600" cy="27505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647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Vote depends on how strongly a value predicts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a:endCxn id="30" idx="1"/>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a:endCxn id="30" idx="1"/>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0" idx="1"/>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0" idx="1"/>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0" idx="1"/>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a:endCxn id="30" idx="1"/>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a:endCxn id="30" idx="1"/>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pic>
        <p:nvPicPr>
          <p:cNvPr id="9" name="Picture 8"/>
          <p:cNvPicPr>
            <a:picLocks noChangeAspect="1"/>
          </p:cNvPicPr>
          <p:nvPr/>
        </p:nvPicPr>
        <p:blipFill>
          <a:blip r:embed="rId3"/>
          <a:stretch>
            <a:fillRect/>
          </a:stretch>
        </p:blipFill>
        <p:spPr>
          <a:xfrm>
            <a:off x="4115464" y="2201862"/>
            <a:ext cx="331313" cy="3841050"/>
          </a:xfrm>
          <a:prstGeom prst="rect">
            <a:avLst/>
          </a:prstGeom>
        </p:spPr>
      </p:pic>
    </p:spTree>
    <p:extLst>
      <p:ext uri="{BB962C8B-B14F-4D97-AF65-F5344CB8AC3E}">
        <p14:creationId xmlns:p14="http://schemas.microsoft.com/office/powerpoint/2010/main" val="1150063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Vote depends on how strongly a value predicts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49" name="Picture 48"/>
          <p:cNvPicPr>
            <a:picLocks noChangeAspect="1"/>
          </p:cNvPicPr>
          <p:nvPr/>
        </p:nvPicPr>
        <p:blipFill>
          <a:blip r:embed="rId3"/>
          <a:stretch>
            <a:fillRect/>
          </a:stretch>
        </p:blipFill>
        <p:spPr>
          <a:xfrm>
            <a:off x="4134324" y="2201862"/>
            <a:ext cx="331313" cy="3841050"/>
          </a:xfrm>
          <a:prstGeom prst="rect">
            <a:avLst/>
          </a:prstGeom>
        </p:spPr>
      </p:pic>
    </p:spTree>
    <p:extLst>
      <p:ext uri="{BB962C8B-B14F-4D97-AF65-F5344CB8AC3E}">
        <p14:creationId xmlns:p14="http://schemas.microsoft.com/office/powerpoint/2010/main" val="2280644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Tree>
    <p:extLst>
      <p:ext uri="{BB962C8B-B14F-4D97-AF65-F5344CB8AC3E}">
        <p14:creationId xmlns:p14="http://schemas.microsoft.com/office/powerpoint/2010/main" val="246521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2018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3116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4084637" y="34210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5021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402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58062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2018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3116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4084637" y="34210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5021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402262"/>
            <a:ext cx="381000" cy="381000"/>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9113837" y="2506662"/>
            <a:ext cx="1088019" cy="1088019"/>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25837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2"/>
          <a:stretch>
            <a:fillRect/>
          </a:stretch>
        </p:blipFill>
        <p:spPr>
          <a:xfrm>
            <a:off x="4134324" y="2201862"/>
            <a:ext cx="331313" cy="3841050"/>
          </a:xfrm>
          <a:prstGeom prst="rect">
            <a:avLst/>
          </a:prstGeom>
        </p:spPr>
      </p:pic>
      <p:sp>
        <p:nvSpPr>
          <p:cNvPr id="4" name="Oval 3"/>
          <p:cNvSpPr/>
          <p:nvPr/>
        </p:nvSpPr>
        <p:spPr bwMode="auto">
          <a:xfrm>
            <a:off x="4084637" y="2430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2811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4716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7070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9113837" y="2506662"/>
            <a:ext cx="1088019" cy="1088019"/>
          </a:xfrm>
          <a:prstGeom prst="ellipse">
            <a:avLst/>
          </a:prstGeom>
          <a:no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03356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5023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83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90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638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98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98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542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901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246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82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92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640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98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98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201862"/>
            <a:ext cx="331313" cy="3841050"/>
          </a:xfrm>
          <a:prstGeom prst="rect">
            <a:avLst/>
          </a:prstGeom>
        </p:spPr>
      </p:pic>
      <p:sp>
        <p:nvSpPr>
          <p:cNvPr id="4" name="Oval 3"/>
          <p:cNvSpPr/>
          <p:nvPr/>
        </p:nvSpPr>
        <p:spPr bwMode="auto">
          <a:xfrm>
            <a:off x="4084637" y="2430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Oval 48"/>
          <p:cNvSpPr/>
          <p:nvPr/>
        </p:nvSpPr>
        <p:spPr bwMode="auto">
          <a:xfrm>
            <a:off x="4084637" y="2811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4084637" y="47164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4084637" y="5707062"/>
            <a:ext cx="381000" cy="381000"/>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0" name="TextBox 59"/>
          <p:cNvSpPr txBox="1"/>
          <p:nvPr/>
        </p:nvSpPr>
        <p:spPr>
          <a:xfrm>
            <a:off x="9113837" y="44878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.51</a:t>
            </a:r>
          </a:p>
        </p:txBody>
      </p:sp>
      <p:sp>
        <p:nvSpPr>
          <p:cNvPr id="64" name="Oval 63"/>
          <p:cNvSpPr/>
          <p:nvPr/>
        </p:nvSpPr>
        <p:spPr bwMode="auto">
          <a:xfrm>
            <a:off x="9113837" y="4335462"/>
            <a:ext cx="1088019" cy="1088019"/>
          </a:xfrm>
          <a:prstGeom prst="ellipse">
            <a:avLst/>
          </a:prstGeom>
          <a:noFill/>
          <a:ln w="38100">
            <a:solidFill>
              <a:srgbClr val="92D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033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Future values vote on X or O</a:t>
            </a:r>
          </a:p>
        </p:txBody>
      </p:sp>
      <p:sp>
        <p:nvSpPr>
          <p:cNvPr id="30" name="Rectangle 29"/>
          <p:cNvSpPr/>
          <p:nvPr/>
        </p:nvSpPr>
        <p:spPr bwMode="auto">
          <a:xfrm>
            <a:off x="7742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32" name="Rectangle 31"/>
          <p:cNvSpPr/>
          <p:nvPr/>
        </p:nvSpPr>
        <p:spPr bwMode="auto">
          <a:xfrm>
            <a:off x="7742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cxnSp>
        <p:nvCxnSpPr>
          <p:cNvPr id="34" name="Straight Arrow Connector 33"/>
          <p:cNvCxnSpPr>
            <a:endCxn id="30" idx="1"/>
          </p:cNvCxnSpPr>
          <p:nvPr/>
        </p:nvCxnSpPr>
        <p:spPr>
          <a:xfrm>
            <a:off x="4446777" y="23494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p:cNvCxnSpPr>
            <a:endCxn id="30" idx="1"/>
          </p:cNvCxnSpPr>
          <p:nvPr/>
        </p:nvCxnSpPr>
        <p:spPr>
          <a:xfrm flipV="1">
            <a:off x="4420264" y="30690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a:endCxn id="30" idx="1"/>
          </p:cNvCxnSpPr>
          <p:nvPr/>
        </p:nvCxnSpPr>
        <p:spPr>
          <a:xfrm flipV="1">
            <a:off x="4420264" y="30690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a:endCxn id="30" idx="1"/>
          </p:cNvCxnSpPr>
          <p:nvPr/>
        </p:nvCxnSpPr>
        <p:spPr>
          <a:xfrm flipV="1">
            <a:off x="4420264" y="30690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a:endCxn id="30" idx="1"/>
          </p:cNvCxnSpPr>
          <p:nvPr/>
        </p:nvCxnSpPr>
        <p:spPr>
          <a:xfrm flipV="1">
            <a:off x="4420264" y="30690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a:endCxn id="32" idx="1"/>
          </p:cNvCxnSpPr>
          <p:nvPr/>
        </p:nvCxnSpPr>
        <p:spPr>
          <a:xfrm>
            <a:off x="4420264" y="2654262"/>
            <a:ext cx="3321973" cy="22908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a:endCxn id="32" idx="1"/>
          </p:cNvCxnSpPr>
          <p:nvPr/>
        </p:nvCxnSpPr>
        <p:spPr>
          <a:xfrm>
            <a:off x="4420264" y="2959062"/>
            <a:ext cx="3321973" cy="19860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endCxn id="32" idx="1"/>
          </p:cNvCxnSpPr>
          <p:nvPr/>
        </p:nvCxnSpPr>
        <p:spPr>
          <a:xfrm>
            <a:off x="4420264" y="4945062"/>
            <a:ext cx="3321973" cy="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endCxn id="32" idx="1"/>
          </p:cNvCxnSpPr>
          <p:nvPr/>
        </p:nvCxnSpPr>
        <p:spPr>
          <a:xfrm flipV="1">
            <a:off x="4420264" y="4945062"/>
            <a:ext cx="3321973" cy="909600"/>
          </a:xfrm>
          <a:prstGeom prst="straightConnector1">
            <a:avLst/>
          </a:prstGeom>
          <a:ln w="38100">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9" name="Straight Arrow Connector 38"/>
          <p:cNvCxnSpPr/>
          <p:nvPr/>
        </p:nvCxnSpPr>
        <p:spPr>
          <a:xfrm>
            <a:off x="4446777" y="2354262"/>
            <a:ext cx="3295460" cy="719562"/>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V="1">
            <a:off x="4420264" y="3073824"/>
            <a:ext cx="3321973" cy="21628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1" name="Straight Arrow Connector 40"/>
          <p:cNvCxnSpPr/>
          <p:nvPr/>
        </p:nvCxnSpPr>
        <p:spPr>
          <a:xfrm flipV="1">
            <a:off x="4420264" y="3073824"/>
            <a:ext cx="3321973" cy="550810"/>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V="1">
            <a:off x="4420264" y="3073824"/>
            <a:ext cx="3321973" cy="2178851"/>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3" name="Straight Arrow Connector 42"/>
          <p:cNvCxnSpPr/>
          <p:nvPr/>
        </p:nvCxnSpPr>
        <p:spPr>
          <a:xfrm flipV="1">
            <a:off x="4420264" y="3073824"/>
            <a:ext cx="3321973" cy="2447538"/>
          </a:xfrm>
          <a:prstGeom prst="straightConnector1">
            <a:avLst/>
          </a:prstGeom>
          <a:ln w="381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4" name="Straight Arrow Connector 43"/>
          <p:cNvCxnSpPr/>
          <p:nvPr/>
        </p:nvCxnSpPr>
        <p:spPr>
          <a:xfrm>
            <a:off x="4420264" y="2659062"/>
            <a:ext cx="3321973" cy="4147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4"/>
          <p:cNvCxnSpPr/>
          <p:nvPr/>
        </p:nvCxnSpPr>
        <p:spPr>
          <a:xfrm>
            <a:off x="4420264" y="2963862"/>
            <a:ext cx="3321973" cy="109962"/>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45"/>
          <p:cNvCxnSpPr/>
          <p:nvPr/>
        </p:nvCxnSpPr>
        <p:spPr>
          <a:xfrm flipV="1">
            <a:off x="4420264" y="3073824"/>
            <a:ext cx="3321973" cy="27856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4420264" y="3073824"/>
            <a:ext cx="3321973" cy="914400"/>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8" name="Straight Arrow Connector 47"/>
          <p:cNvCxnSpPr/>
          <p:nvPr/>
        </p:nvCxnSpPr>
        <p:spPr>
          <a:xfrm flipV="1">
            <a:off x="4446777" y="3073824"/>
            <a:ext cx="3295460" cy="1871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flipV="1">
            <a:off x="4420264" y="3073824"/>
            <a:ext cx="3321973" cy="14902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V="1">
            <a:off x="4420264" y="3073824"/>
            <a:ext cx="3321973" cy="1185438"/>
          </a:xfrm>
          <a:prstGeom prst="straightConnector1">
            <a:avLst/>
          </a:prstGeom>
          <a:ln w="317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endCxn id="32" idx="1"/>
          </p:cNvCxnSpPr>
          <p:nvPr/>
        </p:nvCxnSpPr>
        <p:spPr>
          <a:xfrm>
            <a:off x="4420264" y="2349462"/>
            <a:ext cx="3321973" cy="2595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endCxn id="32" idx="1"/>
          </p:cNvCxnSpPr>
          <p:nvPr/>
        </p:nvCxnSpPr>
        <p:spPr>
          <a:xfrm>
            <a:off x="4420264" y="3285312"/>
            <a:ext cx="3321973" cy="165975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a:endCxn id="32" idx="1"/>
          </p:cNvCxnSpPr>
          <p:nvPr/>
        </p:nvCxnSpPr>
        <p:spPr>
          <a:xfrm>
            <a:off x="4446777" y="3619834"/>
            <a:ext cx="3295460" cy="132522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p:cNvCxnSpPr>
            <a:endCxn id="32" idx="1"/>
          </p:cNvCxnSpPr>
          <p:nvPr/>
        </p:nvCxnSpPr>
        <p:spPr>
          <a:xfrm>
            <a:off x="4420264" y="3983424"/>
            <a:ext cx="3321973" cy="961638"/>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a:endCxn id="32" idx="1"/>
          </p:cNvCxnSpPr>
          <p:nvPr/>
        </p:nvCxnSpPr>
        <p:spPr>
          <a:xfrm>
            <a:off x="4420264" y="4254462"/>
            <a:ext cx="3321973" cy="6906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p:cNvCxnSpPr>
            <a:endCxn id="32" idx="1"/>
          </p:cNvCxnSpPr>
          <p:nvPr/>
        </p:nvCxnSpPr>
        <p:spPr>
          <a:xfrm>
            <a:off x="4420264" y="4559262"/>
            <a:ext cx="3321973" cy="3858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a:endCxn id="32" idx="1"/>
          </p:cNvCxnSpPr>
          <p:nvPr/>
        </p:nvCxnSpPr>
        <p:spPr>
          <a:xfrm flipV="1">
            <a:off x="4420264" y="4945062"/>
            <a:ext cx="3321973" cy="302813"/>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a:endCxn id="32" idx="1"/>
          </p:cNvCxnSpPr>
          <p:nvPr/>
        </p:nvCxnSpPr>
        <p:spPr>
          <a:xfrm flipV="1">
            <a:off x="4420264" y="4945062"/>
            <a:ext cx="3321973" cy="571500"/>
          </a:xfrm>
          <a:prstGeom prst="straightConnector1">
            <a:avLst/>
          </a:prstGeom>
          <a:ln w="3175">
            <a:solidFill>
              <a:srgbClr val="00B050"/>
            </a:solidFill>
            <a:headEnd type="none"/>
            <a:tailEnd type="triangle"/>
          </a:ln>
        </p:spPr>
        <p:style>
          <a:lnRef idx="1">
            <a:schemeClr val="accent4"/>
          </a:lnRef>
          <a:fillRef idx="0">
            <a:schemeClr val="accent4"/>
          </a:fillRef>
          <a:effectRef idx="0">
            <a:schemeClr val="accent4"/>
          </a:effectRef>
          <a:fontRef idx="minor">
            <a:schemeClr val="tx1"/>
          </a:fontRef>
        </p:style>
      </p:cxnSp>
      <p:pic>
        <p:nvPicPr>
          <p:cNvPr id="6" name="Picture 5"/>
          <p:cNvPicPr>
            <a:picLocks noChangeAspect="1"/>
          </p:cNvPicPr>
          <p:nvPr/>
        </p:nvPicPr>
        <p:blipFill>
          <a:blip r:embed="rId3"/>
          <a:stretch>
            <a:fillRect/>
          </a:stretch>
        </p:blipFill>
        <p:spPr>
          <a:xfrm>
            <a:off x="4134324" y="2197062"/>
            <a:ext cx="331313" cy="3841050"/>
          </a:xfrm>
          <a:prstGeom prst="rect">
            <a:avLst/>
          </a:prstGeom>
        </p:spPr>
      </p:pic>
      <p:sp>
        <p:nvSpPr>
          <p:cNvPr id="5" name="TextBox 4"/>
          <p:cNvSpPr txBox="1"/>
          <p:nvPr/>
        </p:nvSpPr>
        <p:spPr>
          <a:xfrm>
            <a:off x="9113837" y="26590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.92</a:t>
            </a:r>
          </a:p>
        </p:txBody>
      </p:sp>
      <p:sp>
        <p:nvSpPr>
          <p:cNvPr id="63" name="Oval 62"/>
          <p:cNvSpPr/>
          <p:nvPr/>
        </p:nvSpPr>
        <p:spPr bwMode="auto">
          <a:xfrm>
            <a:off x="7648695" y="2375482"/>
            <a:ext cx="1388942" cy="1388942"/>
          </a:xfrm>
          <a:prstGeom prst="ellipse">
            <a:avLst/>
          </a:prstGeom>
          <a:noFill/>
          <a:ln w="762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TextBox 59"/>
          <p:cNvSpPr txBox="1"/>
          <p:nvPr/>
        </p:nvSpPr>
        <p:spPr>
          <a:xfrm>
            <a:off x="9113837" y="4487862"/>
            <a:ext cx="1034579" cy="849463"/>
          </a:xfrm>
          <a:prstGeom prst="rect">
            <a:avLst/>
          </a:prstGeom>
          <a:noFill/>
        </p:spPr>
        <p:txBody>
          <a:bodyPr wrap="non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15670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list of feature values becomes a list of votes.</a:t>
            </a:r>
          </a:p>
        </p:txBody>
      </p:sp>
      <p:sp>
        <p:nvSpPr>
          <p:cNvPr id="49" name="Rectangle 48"/>
          <p:cNvSpPr/>
          <p:nvPr/>
        </p:nvSpPr>
        <p:spPr bwMode="auto">
          <a:xfrm>
            <a:off x="5151437" y="2150074"/>
            <a:ext cx="2047484" cy="3944625"/>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7742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7742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3"/>
          <a:stretch>
            <a:fillRect/>
          </a:stretch>
        </p:blipFill>
        <p:spPr>
          <a:xfrm>
            <a:off x="4134324" y="2197062"/>
            <a:ext cx="331313" cy="3841050"/>
          </a:xfrm>
          <a:prstGeom prst="rect">
            <a:avLst/>
          </a:prstGeom>
        </p:spPr>
      </p:pic>
      <p:grpSp>
        <p:nvGrpSpPr>
          <p:cNvPr id="110" name="Group 109"/>
          <p:cNvGrpSpPr/>
          <p:nvPr/>
        </p:nvGrpSpPr>
        <p:grpSpPr>
          <a:xfrm>
            <a:off x="5684837" y="3268662"/>
            <a:ext cx="1066800" cy="1371600"/>
            <a:chOff x="5684837" y="3268662"/>
            <a:chExt cx="1066800" cy="1371600"/>
          </a:xfrm>
        </p:grpSpPr>
        <p:sp>
          <p:nvSpPr>
            <p:cNvPr id="76" name="Oval 75"/>
            <p:cNvSpPr/>
            <p:nvPr/>
          </p:nvSpPr>
          <p:spPr bwMode="auto">
            <a:xfrm>
              <a:off x="5684837" y="41830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21" idx="6"/>
              <a:endCxn id="74" idx="2"/>
            </p:cNvCxnSpPr>
            <p:nvPr/>
          </p:nvCxnSpPr>
          <p:spPr>
            <a:xfrm>
              <a:off x="5837237" y="3344862"/>
              <a:ext cx="762000" cy="3810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1" idx="6"/>
              <a:endCxn id="74" idx="2"/>
            </p:cNvCxnSpPr>
            <p:nvPr/>
          </p:nvCxnSpPr>
          <p:spPr>
            <a:xfrm flipV="1">
              <a:off x="5837237" y="3725862"/>
              <a:ext cx="762000" cy="2286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1" idx="6"/>
              <a:endCxn id="73" idx="2"/>
            </p:cNvCxnSpPr>
            <p:nvPr/>
          </p:nvCxnSpPr>
          <p:spPr>
            <a:xfrm>
              <a:off x="5837237" y="3954462"/>
              <a:ext cx="762000" cy="2286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3" idx="2"/>
            </p:cNvCxnSpPr>
            <p:nvPr/>
          </p:nvCxnSpPr>
          <p:spPr>
            <a:xfrm flipV="1">
              <a:off x="5837237" y="4183062"/>
              <a:ext cx="762000" cy="376248"/>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1" idx="6"/>
              <a:endCxn id="73" idx="2"/>
            </p:cNvCxnSpPr>
            <p:nvPr/>
          </p:nvCxnSpPr>
          <p:spPr>
            <a:xfrm>
              <a:off x="5837237" y="3344862"/>
              <a:ext cx="762000" cy="838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2" idx="6"/>
              <a:endCxn id="74" idx="2"/>
            </p:cNvCxnSpPr>
            <p:nvPr/>
          </p:nvCxnSpPr>
          <p:spPr>
            <a:xfrm flipV="1">
              <a:off x="5837237" y="3725862"/>
              <a:ext cx="762000" cy="838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684837" y="32686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Oval 70"/>
            <p:cNvSpPr/>
            <p:nvPr/>
          </p:nvSpPr>
          <p:spPr bwMode="auto">
            <a:xfrm>
              <a:off x="5684837" y="38782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Oval 71"/>
            <p:cNvSpPr/>
            <p:nvPr/>
          </p:nvSpPr>
          <p:spPr bwMode="auto">
            <a:xfrm>
              <a:off x="5684837" y="44878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Oval 72"/>
            <p:cNvSpPr/>
            <p:nvPr/>
          </p:nvSpPr>
          <p:spPr bwMode="auto">
            <a:xfrm>
              <a:off x="6599237" y="41068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Oval 73"/>
            <p:cNvSpPr/>
            <p:nvPr/>
          </p:nvSpPr>
          <p:spPr bwMode="auto">
            <a:xfrm>
              <a:off x="6599237" y="36496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5684837" y="3573462"/>
              <a:ext cx="152400" cy="152400"/>
            </a:xfrm>
            <a:prstGeom prst="ellipse">
              <a:avLst/>
            </a:prstGeom>
            <a:solidFill>
              <a:srgbClr val="002050"/>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7" name="Straight Connector 76"/>
            <p:cNvCxnSpPr>
              <a:stCxn id="76" idx="6"/>
              <a:endCxn id="73" idx="2"/>
            </p:cNvCxnSpPr>
            <p:nvPr/>
          </p:nvCxnSpPr>
          <p:spPr>
            <a:xfrm flipV="1">
              <a:off x="5837237" y="4183062"/>
              <a:ext cx="762000" cy="76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6"/>
              <a:endCxn id="74" idx="2"/>
            </p:cNvCxnSpPr>
            <p:nvPr/>
          </p:nvCxnSpPr>
          <p:spPr>
            <a:xfrm flipV="1">
              <a:off x="5837237" y="3725862"/>
              <a:ext cx="762000" cy="5334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5" idx="6"/>
              <a:endCxn id="74" idx="2"/>
            </p:cNvCxnSpPr>
            <p:nvPr/>
          </p:nvCxnSpPr>
          <p:spPr>
            <a:xfrm>
              <a:off x="5837237" y="3649662"/>
              <a:ext cx="762000" cy="762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6"/>
              <a:endCxn id="73" idx="2"/>
            </p:cNvCxnSpPr>
            <p:nvPr/>
          </p:nvCxnSpPr>
          <p:spPr>
            <a:xfrm>
              <a:off x="5837237" y="3649662"/>
              <a:ext cx="762000" cy="533400"/>
            </a:xfrm>
            <a:prstGeom prst="line">
              <a:avLst/>
            </a:prstGeom>
            <a:ln>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88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toy </a:t>
            </a:r>
            <a:r>
              <a:rPr lang="en-US" dirty="0" err="1"/>
              <a:t>ConvNet</a:t>
            </a:r>
            <a:r>
              <a:rPr lang="en-US" dirty="0"/>
              <a:t>: X’s and O’s</a:t>
            </a:r>
          </a:p>
        </p:txBody>
      </p:sp>
      <p:sp>
        <p:nvSpPr>
          <p:cNvPr id="14" name="TextBox 13"/>
          <p:cNvSpPr txBox="1"/>
          <p:nvPr/>
        </p:nvSpPr>
        <p:spPr>
          <a:xfrm>
            <a:off x="8350439" y="3231931"/>
            <a:ext cx="2709716"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 </a:t>
            </a:r>
            <a:r>
              <a:rPr lang="en-US" sz="4400" dirty="0">
                <a:solidFill>
                  <a:srgbClr val="002060"/>
                </a:solidFill>
              </a:rPr>
              <a:t>or</a:t>
            </a:r>
            <a:r>
              <a:rPr lang="en-US" sz="7200" b="1" dirty="0">
                <a:solidFill>
                  <a:srgbClr val="002060"/>
                </a:solidFill>
              </a:rPr>
              <a:t> O</a:t>
            </a:r>
          </a:p>
        </p:txBody>
      </p:sp>
      <p:sp>
        <p:nvSpPr>
          <p:cNvPr id="15" name="Rectangle 14"/>
          <p:cNvSpPr/>
          <p:nvPr/>
        </p:nvSpPr>
        <p:spPr bwMode="auto">
          <a:xfrm>
            <a:off x="4313237" y="30400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3409159" y="38782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437437" y="38782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0"/>
          </p:nvPr>
        </p:nvSpPr>
        <p:spPr>
          <a:xfrm>
            <a:off x="277003" y="1212849"/>
            <a:ext cx="11887200" cy="738664"/>
          </a:xfrm>
        </p:spPr>
        <p:txBody>
          <a:bodyPr/>
          <a:lstStyle/>
          <a:p>
            <a:r>
              <a:rPr lang="en-US" dirty="0"/>
              <a:t>Says whether a picture is of an X or an O</a:t>
            </a:r>
          </a:p>
        </p:txBody>
      </p:sp>
      <p:pic>
        <p:nvPicPr>
          <p:cNvPr id="22" name="Picture 21"/>
          <p:cNvPicPr>
            <a:picLocks noChangeAspect="1"/>
          </p:cNvPicPr>
          <p:nvPr/>
        </p:nvPicPr>
        <p:blipFill>
          <a:blip r:embed="rId3"/>
          <a:stretch>
            <a:fillRect/>
          </a:stretch>
        </p:blipFill>
        <p:spPr>
          <a:xfrm>
            <a:off x="1927348" y="3208362"/>
            <a:ext cx="1381922" cy="1339800"/>
          </a:xfrm>
          <a:prstGeom prst="rect">
            <a:avLst/>
          </a:prstGeom>
        </p:spPr>
      </p:pic>
      <p:sp>
        <p:nvSpPr>
          <p:cNvPr id="24" name="TextBox 23"/>
          <p:cNvSpPr txBox="1"/>
          <p:nvPr/>
        </p:nvSpPr>
        <p:spPr>
          <a:xfrm>
            <a:off x="1189037" y="2171155"/>
            <a:ext cx="2933239"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60"/>
                </a:solidFill>
              </a:rPr>
              <a:t>A two-dimensional</a:t>
            </a:r>
          </a:p>
          <a:p>
            <a:pPr>
              <a:lnSpc>
                <a:spcPct val="90000"/>
              </a:lnSpc>
              <a:spcAft>
                <a:spcPts val="600"/>
              </a:spcAft>
            </a:pPr>
            <a:r>
              <a:rPr lang="en-US" sz="2400" dirty="0">
                <a:solidFill>
                  <a:srgbClr val="002060"/>
                </a:solidFill>
              </a:rPr>
              <a:t>array of pixels</a:t>
            </a:r>
          </a:p>
        </p:txBody>
      </p:sp>
    </p:spTree>
    <p:extLst>
      <p:ext uri="{BB962C8B-B14F-4D97-AF65-F5344CB8AC3E}">
        <p14:creationId xmlns:p14="http://schemas.microsoft.com/office/powerpoint/2010/main" val="2112988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connected layer</a:t>
            </a:r>
          </a:p>
        </p:txBody>
      </p:sp>
      <p:sp>
        <p:nvSpPr>
          <p:cNvPr id="3" name="Text Placeholder 2"/>
          <p:cNvSpPr>
            <a:spLocks noGrp="1"/>
          </p:cNvSpPr>
          <p:nvPr>
            <p:ph type="body" sz="quarter" idx="10"/>
          </p:nvPr>
        </p:nvSpPr>
        <p:spPr>
          <a:xfrm>
            <a:off x="274638" y="1212850"/>
            <a:ext cx="11887200" cy="738664"/>
          </a:xfrm>
        </p:spPr>
        <p:txBody>
          <a:bodyPr/>
          <a:lstStyle/>
          <a:p>
            <a:r>
              <a:rPr lang="en-US" dirty="0"/>
              <a:t>These can also be stacked. </a:t>
            </a:r>
          </a:p>
        </p:txBody>
      </p:sp>
      <p:sp>
        <p:nvSpPr>
          <p:cNvPr id="49" name="Rectangle 48"/>
          <p:cNvSpPr/>
          <p:nvPr/>
        </p:nvSpPr>
        <p:spPr bwMode="auto">
          <a:xfrm>
            <a:off x="54562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Rectangle 60"/>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3"/>
          <a:stretch>
            <a:fillRect/>
          </a:stretch>
        </p:blipFill>
        <p:spPr>
          <a:xfrm>
            <a:off x="2713037" y="2197062"/>
            <a:ext cx="331313" cy="3841050"/>
          </a:xfrm>
          <a:prstGeom prst="rect">
            <a:avLst/>
          </a:prstGeom>
        </p:spPr>
      </p:pic>
      <p:grpSp>
        <p:nvGrpSpPr>
          <p:cNvPr id="110" name="Group 109"/>
          <p:cNvGrpSpPr/>
          <p:nvPr/>
        </p:nvGrpSpPr>
        <p:grpSpPr>
          <a:xfrm>
            <a:off x="5892271" y="3566786"/>
            <a:ext cx="651933" cy="838200"/>
            <a:chOff x="5684837" y="3268662"/>
            <a:chExt cx="1066800" cy="1371600"/>
          </a:xfrm>
        </p:grpSpPr>
        <p:sp>
          <p:nvSpPr>
            <p:cNvPr id="76" name="Oval 75"/>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21" idx="6"/>
              <a:endCxn id="74"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1" idx="6"/>
              <a:endCxn id="74"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1" idx="6"/>
              <a:endCxn id="73"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3"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21" idx="6"/>
              <a:endCxn id="73"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2" idx="6"/>
              <a:endCxn id="74"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Oval 2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Oval 70"/>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Oval 71"/>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Oval 72"/>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Oval 73"/>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Oval 74"/>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7" name="Straight Connector 76"/>
            <p:cNvCxnSpPr>
              <a:stCxn id="76" idx="6"/>
              <a:endCxn id="73"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6"/>
              <a:endCxn id="74"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5" idx="6"/>
              <a:endCxn id="74"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6"/>
              <a:endCxn id="73"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bwMode="auto">
          <a:xfrm>
            <a:off x="71326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7" name="Group 26"/>
          <p:cNvGrpSpPr/>
          <p:nvPr/>
        </p:nvGrpSpPr>
        <p:grpSpPr>
          <a:xfrm>
            <a:off x="7568671" y="3566786"/>
            <a:ext cx="651933" cy="838200"/>
            <a:chOff x="5684837" y="3268662"/>
            <a:chExt cx="1066800" cy="1371600"/>
          </a:xfrm>
        </p:grpSpPr>
        <p:sp>
          <p:nvSpPr>
            <p:cNvPr id="28" name="Oval 27"/>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9" name="Straight Connector 28"/>
            <p:cNvCxnSpPr>
              <a:stCxn id="35" idx="6"/>
              <a:endCxn id="39"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6" idx="6"/>
              <a:endCxn id="39"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6" idx="6"/>
              <a:endCxn id="38"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8"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5" idx="6"/>
              <a:endCxn id="38"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7" idx="6"/>
              <a:endCxn id="39"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 name="Oval 35"/>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 name="Oval 36"/>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 name="Oval 37"/>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Oval 38"/>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Oval 39"/>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1" name="Straight Connector 40"/>
            <p:cNvCxnSpPr>
              <a:stCxn id="28" idx="6"/>
              <a:endCxn id="38"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6"/>
              <a:endCxn id="39"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6"/>
              <a:endCxn id="39"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6"/>
              <a:endCxn id="38"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bwMode="auto">
          <a:xfrm>
            <a:off x="3779837" y="2430462"/>
            <a:ext cx="1371600" cy="3276601"/>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6" name="Group 45"/>
          <p:cNvGrpSpPr/>
          <p:nvPr/>
        </p:nvGrpSpPr>
        <p:grpSpPr>
          <a:xfrm>
            <a:off x="4215871" y="3566786"/>
            <a:ext cx="651933" cy="838200"/>
            <a:chOff x="5684837" y="3268662"/>
            <a:chExt cx="1066800" cy="1371600"/>
          </a:xfrm>
        </p:grpSpPr>
        <p:sp>
          <p:nvSpPr>
            <p:cNvPr id="47" name="Oval 46"/>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8" name="Straight Connector 47"/>
            <p:cNvCxnSpPr>
              <a:stCxn id="55" idx="6"/>
              <a:endCxn id="59"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6"/>
              <a:endCxn id="59"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6" idx="6"/>
              <a:endCxn id="58"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8"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5" idx="6"/>
              <a:endCxn id="58"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7" idx="6"/>
              <a:endCxn id="59"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 name="Oval 55"/>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Oval 56"/>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 name="Oval 57"/>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3" name="Straight Connector 62"/>
            <p:cNvCxnSpPr>
              <a:stCxn id="47" idx="6"/>
              <a:endCxn id="58"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7" idx="6"/>
              <a:endCxn id="59"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0" idx="6"/>
              <a:endCxn id="59"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60" idx="6"/>
              <a:endCxn id="58"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4067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Text Placeholder 2"/>
          <p:cNvSpPr>
            <a:spLocks noGrp="1"/>
          </p:cNvSpPr>
          <p:nvPr>
            <p:ph type="body" sz="quarter" idx="10"/>
          </p:nvPr>
        </p:nvSpPr>
        <p:spPr>
          <a:xfrm>
            <a:off x="274638" y="1212850"/>
            <a:ext cx="11887200" cy="738664"/>
          </a:xfrm>
        </p:spPr>
        <p:txBody>
          <a:bodyPr/>
          <a:lstStyle/>
          <a:p>
            <a:r>
              <a:rPr lang="en-US" dirty="0"/>
              <a:t>A set of pixels becomes a set of votes.</a:t>
            </a:r>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3887743" y="4250234"/>
            <a:ext cx="507382" cy="534190"/>
            <a:chOff x="4740385" y="3954462"/>
            <a:chExt cx="487252" cy="512996"/>
          </a:xfrm>
        </p:grpSpPr>
        <p:sp>
          <p:nvSpPr>
            <p:cNvPr id="46" name="Oval 45"/>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7" name="Straight Connector 46"/>
            <p:cNvCxnSpPr>
              <a:stCxn id="46" idx="1"/>
              <a:endCxn id="46"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7"/>
              <a:endCxn id="46"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4795247" y="4255651"/>
            <a:ext cx="503698" cy="530311"/>
            <a:chOff x="5154100" y="3720044"/>
            <a:chExt cx="801662" cy="844018"/>
          </a:xfrm>
        </p:grpSpPr>
        <p:sp>
          <p:nvSpPr>
            <p:cNvPr id="43" name="Oval 42"/>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4" name="Straight Connector 43"/>
            <p:cNvCxnSpPr>
              <a:stCxn id="43"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3"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Isosceles Triangle 10"/>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ectangle 11"/>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TextBox 12"/>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4" name="TextBox 13"/>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15" name="TextBox 14"/>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16" name="Group 15"/>
          <p:cNvGrpSpPr/>
          <p:nvPr/>
        </p:nvGrpSpPr>
        <p:grpSpPr>
          <a:xfrm>
            <a:off x="2139586" y="4256414"/>
            <a:ext cx="507382" cy="534190"/>
            <a:chOff x="4740385" y="3954462"/>
            <a:chExt cx="487252" cy="512996"/>
          </a:xfrm>
        </p:grpSpPr>
        <p:sp>
          <p:nvSpPr>
            <p:cNvPr id="40" name="Oval 39"/>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1" name="Straight Connector 40"/>
            <p:cNvCxnSpPr>
              <a:stCxn id="40" idx="1"/>
              <a:endCxn id="40"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7"/>
              <a:endCxn id="40"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8" name="Group 17"/>
          <p:cNvGrpSpPr/>
          <p:nvPr/>
        </p:nvGrpSpPr>
        <p:grpSpPr>
          <a:xfrm>
            <a:off x="3047090" y="4261830"/>
            <a:ext cx="503698" cy="530311"/>
            <a:chOff x="5154100" y="3720044"/>
            <a:chExt cx="801662" cy="844018"/>
          </a:xfrm>
        </p:grpSpPr>
        <p:sp>
          <p:nvSpPr>
            <p:cNvPr id="37" name="Oval 3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8" name="Straight Connector 37"/>
            <p:cNvCxnSpPr>
              <a:stCxn id="3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21" name="TextBox 20"/>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22" name="Group 21"/>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7452680" y="4244423"/>
            <a:ext cx="503698" cy="530311"/>
            <a:chOff x="5154100" y="3720044"/>
            <a:chExt cx="801662" cy="844018"/>
          </a:xfrm>
        </p:grpSpPr>
        <p:sp>
          <p:nvSpPr>
            <p:cNvPr id="31" name="Oval 30"/>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2" name="Straight Connector 31"/>
            <p:cNvCxnSpPr>
              <a:stCxn id="31"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Isosceles Triangle 25"/>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TextBox 27"/>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29" name="TextBox 28"/>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30" name="TextBox 29"/>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51" name="Rectangle 50"/>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TextBox 51"/>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3" name="Group 52"/>
          <p:cNvGrpSpPr/>
          <p:nvPr/>
        </p:nvGrpSpPr>
        <p:grpSpPr>
          <a:xfrm>
            <a:off x="9319301" y="4246422"/>
            <a:ext cx="409960" cy="527092"/>
            <a:chOff x="5684837" y="3268662"/>
            <a:chExt cx="1066800" cy="1371600"/>
          </a:xfrm>
        </p:grpSpPr>
        <p:sp>
          <p:nvSpPr>
            <p:cNvPr id="54" name="Oval 53"/>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5" name="Straight Connector 54"/>
            <p:cNvCxnSpPr>
              <a:stCxn id="61" idx="6"/>
              <a:endCxn id="65"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2" idx="6"/>
              <a:endCxn id="65"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2" idx="6"/>
              <a:endCxn id="64"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64"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1" idx="6"/>
              <a:endCxn id="64"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6"/>
              <a:endCxn id="65"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Oval 63"/>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Oval 64"/>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 name="Oval 65"/>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7" name="Straight Connector 66"/>
            <p:cNvCxnSpPr>
              <a:stCxn id="54" idx="6"/>
              <a:endCxn id="64"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65"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6"/>
              <a:endCxn id="65"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6" idx="6"/>
              <a:endCxn id="64"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TextBox 71"/>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3" name="Group 72"/>
          <p:cNvGrpSpPr/>
          <p:nvPr/>
        </p:nvGrpSpPr>
        <p:grpSpPr>
          <a:xfrm>
            <a:off x="10233636" y="4246422"/>
            <a:ext cx="409960" cy="527092"/>
            <a:chOff x="5684837" y="3268662"/>
            <a:chExt cx="1066800" cy="1371600"/>
          </a:xfrm>
        </p:grpSpPr>
        <p:sp>
          <p:nvSpPr>
            <p:cNvPr id="74" name="Oval 73"/>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5" name="Straight Connector 74"/>
            <p:cNvCxnSpPr>
              <a:stCxn id="81" idx="6"/>
              <a:endCxn id="85"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2" idx="6"/>
              <a:endCxn id="85"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2" idx="6"/>
              <a:endCxn id="84"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84"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81" idx="6"/>
              <a:endCxn id="84"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83" idx="6"/>
              <a:endCxn id="85"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Oval 83"/>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5" name="Oval 84"/>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6" name="Oval 85"/>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7" name="Straight Connector 86"/>
            <p:cNvCxnSpPr>
              <a:stCxn id="74" idx="6"/>
              <a:endCxn id="84"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4" idx="6"/>
              <a:endCxn id="85"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6"/>
              <a:endCxn id="85"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6" idx="6"/>
              <a:endCxn id="84"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1198710" y="2921737"/>
            <a:ext cx="822748" cy="2173147"/>
            <a:chOff x="9266237" y="2497524"/>
            <a:chExt cx="1143000" cy="3019038"/>
          </a:xfrm>
        </p:grpSpPr>
        <p:sp>
          <p:nvSpPr>
            <p:cNvPr id="91" name="Rectangle 90"/>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2" name="Rectangle 91"/>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4" name="Straight Arrow Connector 93"/>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6" name="TextBox 95"/>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928255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a:t>
            </a:r>
          </a:p>
        </p:txBody>
      </p:sp>
      <p:sp>
        <p:nvSpPr>
          <p:cNvPr id="3" name="Text Placeholder 2"/>
          <p:cNvSpPr>
            <a:spLocks noGrp="1"/>
          </p:cNvSpPr>
          <p:nvPr>
            <p:ph type="body" sz="quarter" idx="10"/>
          </p:nvPr>
        </p:nvSpPr>
        <p:spPr>
          <a:xfrm>
            <a:off x="274638" y="1212850"/>
            <a:ext cx="11887200" cy="2769989"/>
          </a:xfrm>
        </p:spPr>
        <p:txBody>
          <a:bodyPr/>
          <a:lstStyle/>
          <a:p>
            <a:r>
              <a:rPr lang="en-US" dirty="0"/>
              <a:t>Q: Where do all the magic numbers come from?</a:t>
            </a:r>
          </a:p>
          <a:p>
            <a:r>
              <a:rPr lang="en-US" dirty="0"/>
              <a:t>	Features in convolutional layers</a:t>
            </a:r>
          </a:p>
          <a:p>
            <a:r>
              <a:rPr lang="en-US" dirty="0"/>
              <a:t>	Voting weights in fully connected layers</a:t>
            </a:r>
          </a:p>
          <a:p>
            <a:r>
              <a:rPr lang="en-US" dirty="0"/>
              <a:t>A: Backpropagation</a:t>
            </a:r>
          </a:p>
        </p:txBody>
      </p:sp>
    </p:spTree>
    <p:extLst>
      <p:ext uri="{BB962C8B-B14F-4D97-AF65-F5344CB8AC3E}">
        <p14:creationId xmlns:p14="http://schemas.microsoft.com/office/powerpoint/2010/main" val="347662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t>
            </a:r>
            <a:endParaRPr lang="en-US" dirty="0"/>
          </a:p>
        </p:txBody>
      </p:sp>
      <p:sp>
        <p:nvSpPr>
          <p:cNvPr id="3" name="Text Placeholder 2"/>
          <p:cNvSpPr>
            <a:spLocks noGrp="1"/>
          </p:cNvSpPr>
          <p:nvPr>
            <p:ph type="body" sz="quarter" idx="10"/>
          </p:nvPr>
        </p:nvSpPr>
        <p:spPr>
          <a:xfrm>
            <a:off x="274638" y="1212850"/>
            <a:ext cx="11887200" cy="738664"/>
          </a:xfrm>
        </p:spPr>
        <p:txBody>
          <a:bodyPr/>
          <a:lstStyle/>
          <a:p>
            <a:r>
              <a:rPr lang="en-US" dirty="0"/>
              <a:t>Error = right answer – actual answer</a:t>
            </a:r>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11702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96"/>
          <p:cNvPicPr>
            <a:picLocks noChangeAspect="1"/>
          </p:cNvPicPr>
          <p:nvPr/>
        </p:nvPicPr>
        <p:blipFill>
          <a:blip r:embed="rId3"/>
          <a:stretch>
            <a:fillRect/>
          </a:stretch>
        </p:blipFill>
        <p:spPr>
          <a:xfrm>
            <a:off x="3375775" y="716280"/>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3748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75775" y="722954"/>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1584472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87981" y="717741"/>
            <a:ext cx="6259256" cy="16923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361786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375775" y="719409"/>
            <a:ext cx="6271461" cy="1695630"/>
          </a:xfrm>
          <a:prstGeom prst="rect">
            <a:avLst/>
          </a:prstGeom>
        </p:spPr>
      </p:pic>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4"/>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spTree>
    <p:extLst>
      <p:ext uri="{BB962C8B-B14F-4D97-AF65-F5344CB8AC3E}">
        <p14:creationId xmlns:p14="http://schemas.microsoft.com/office/powerpoint/2010/main" val="205152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t>
            </a:r>
            <a:endParaRPr lang="en-US" dirty="0"/>
          </a:p>
        </p:txBody>
      </p:sp>
      <p:pic>
        <p:nvPicPr>
          <p:cNvPr id="4" name="Picture 3"/>
          <p:cNvPicPr>
            <a:picLocks noChangeAspect="1"/>
          </p:cNvPicPr>
          <p:nvPr/>
        </p:nvPicPr>
        <p:blipFill>
          <a:blip r:embed="rId3"/>
          <a:stretch>
            <a:fillRect/>
          </a:stretch>
        </p:blipFill>
        <p:spPr>
          <a:xfrm>
            <a:off x="266174" y="3343415"/>
            <a:ext cx="1371600" cy="1329792"/>
          </a:xfrm>
          <a:prstGeom prst="rect">
            <a:avLst/>
          </a:prstGeom>
        </p:spPr>
      </p:pic>
      <p:cxnSp>
        <p:nvCxnSpPr>
          <p:cNvPr id="5" name="Straight Arrow Connector 4"/>
          <p:cNvCxnSpPr/>
          <p:nvPr/>
        </p:nvCxnSpPr>
        <p:spPr>
          <a:xfrm flipV="1">
            <a:off x="1722437" y="3998403"/>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2027237" y="2887662"/>
            <a:ext cx="8790473" cy="2283698"/>
            <a:chOff x="2027237" y="2887662"/>
            <a:chExt cx="8790473" cy="2283698"/>
          </a:xfrm>
        </p:grpSpPr>
        <p:grpSp>
          <p:nvGrpSpPr>
            <p:cNvPr id="6" name="Group 5"/>
            <p:cNvGrpSpPr/>
            <p:nvPr/>
          </p:nvGrpSpPr>
          <p:grpSpPr>
            <a:xfrm>
              <a:off x="3887743" y="4250234"/>
              <a:ext cx="507382" cy="534190"/>
              <a:chOff x="4740385" y="3954462"/>
              <a:chExt cx="487252" cy="512996"/>
            </a:xfrm>
          </p:grpSpPr>
          <p:sp>
            <p:nvSpPr>
              <p:cNvPr id="7" name="Oval 6"/>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 name="Straight Connector 7"/>
              <p:cNvCxnSpPr>
                <a:stCxn id="7" idx="1"/>
                <a:endCxn id="7"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7"/>
                <a:endCxn id="7"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bwMode="auto">
            <a:xfrm>
              <a:off x="3775395"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1" name="Group 10"/>
            <p:cNvGrpSpPr/>
            <p:nvPr/>
          </p:nvGrpSpPr>
          <p:grpSpPr>
            <a:xfrm>
              <a:off x="4795247" y="4255651"/>
              <a:ext cx="503698" cy="530311"/>
              <a:chOff x="5154100" y="3720044"/>
              <a:chExt cx="801662" cy="844018"/>
            </a:xfrm>
          </p:grpSpPr>
          <p:sp>
            <p:nvSpPr>
              <p:cNvPr id="12" name="Oval 11"/>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3" name="Straight Connector 12"/>
              <p:cNvCxnSpPr>
                <a:stCxn id="12"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bwMode="auto">
            <a:xfrm>
              <a:off x="4661272" y="2898889"/>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Isosceles Triangle 15"/>
            <p:cNvSpPr/>
            <p:nvPr/>
          </p:nvSpPr>
          <p:spPr bwMode="auto">
            <a:xfrm rot="5400000">
              <a:off x="5764274" y="4217221"/>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ectangle 16"/>
            <p:cNvSpPr/>
            <p:nvPr/>
          </p:nvSpPr>
          <p:spPr bwMode="auto">
            <a:xfrm>
              <a:off x="5559830"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TextBox 17"/>
            <p:cNvSpPr txBox="1"/>
            <p:nvPr/>
          </p:nvSpPr>
          <p:spPr>
            <a:xfrm rot="16200000">
              <a:off x="3472569" y="332458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19" name="TextBox 18"/>
            <p:cNvSpPr txBox="1"/>
            <p:nvPr/>
          </p:nvSpPr>
          <p:spPr>
            <a:xfrm rot="16200000">
              <a:off x="4637476" y="3320690"/>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20" name="TextBox 19"/>
            <p:cNvSpPr txBox="1"/>
            <p:nvPr/>
          </p:nvSpPr>
          <p:spPr>
            <a:xfrm rot="16200000">
              <a:off x="5467137" y="3332445"/>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grpSp>
          <p:nvGrpSpPr>
            <p:cNvPr id="21" name="Group 20"/>
            <p:cNvGrpSpPr/>
            <p:nvPr/>
          </p:nvGrpSpPr>
          <p:grpSpPr>
            <a:xfrm>
              <a:off x="2139586" y="4256414"/>
              <a:ext cx="507382" cy="534190"/>
              <a:chOff x="4740385" y="3954462"/>
              <a:chExt cx="487252" cy="512996"/>
            </a:xfrm>
          </p:grpSpPr>
          <p:sp>
            <p:nvSpPr>
              <p:cNvPr id="22" name="Oval 21"/>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3" name="Straight Connector 22"/>
              <p:cNvCxnSpPr>
                <a:stCxn id="22" idx="1"/>
                <a:endCxn id="22"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7"/>
                <a:endCxn id="22"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bwMode="auto">
            <a:xfrm>
              <a:off x="2027237" y="291125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6" name="Group 25"/>
            <p:cNvGrpSpPr/>
            <p:nvPr/>
          </p:nvGrpSpPr>
          <p:grpSpPr>
            <a:xfrm>
              <a:off x="3047090" y="4261830"/>
              <a:ext cx="503698" cy="530311"/>
              <a:chOff x="5154100" y="3720044"/>
              <a:chExt cx="801662" cy="844018"/>
            </a:xfrm>
          </p:grpSpPr>
          <p:sp>
            <p:nvSpPr>
              <p:cNvPr id="27" name="Oval 26"/>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28" name="Straight Connector 27"/>
              <p:cNvCxnSpPr>
                <a:stCxn id="27"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7"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bwMode="auto">
            <a:xfrm>
              <a:off x="2913116" y="2905070"/>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p:cNvSpPr txBox="1"/>
            <p:nvPr/>
          </p:nvSpPr>
          <p:spPr>
            <a:xfrm rot="16200000">
              <a:off x="1724412" y="3330764"/>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32" name="TextBox 31"/>
            <p:cNvSpPr txBox="1"/>
            <p:nvPr/>
          </p:nvSpPr>
          <p:spPr>
            <a:xfrm rot="16200000">
              <a:off x="2889318" y="3326871"/>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grpSp>
          <p:nvGrpSpPr>
            <p:cNvPr id="33" name="Group 32"/>
            <p:cNvGrpSpPr/>
            <p:nvPr/>
          </p:nvGrpSpPr>
          <p:grpSpPr>
            <a:xfrm>
              <a:off x="6545176" y="4239006"/>
              <a:ext cx="507382" cy="534190"/>
              <a:chOff x="4740385" y="3954462"/>
              <a:chExt cx="487252" cy="512996"/>
            </a:xfrm>
          </p:grpSpPr>
          <p:sp>
            <p:nvSpPr>
              <p:cNvPr id="34" name="Oval 33"/>
              <p:cNvSpPr/>
              <p:nvPr/>
            </p:nvSpPr>
            <p:spPr bwMode="auto">
              <a:xfrm>
                <a:off x="4740385" y="3954462"/>
                <a:ext cx="487252" cy="512996"/>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35" name="Straight Connector 34"/>
              <p:cNvCxnSpPr>
                <a:stCxn id="34" idx="1"/>
                <a:endCxn id="34" idx="5"/>
              </p:cNvCxnSpPr>
              <p:nvPr/>
            </p:nvCxnSpPr>
            <p:spPr>
              <a:xfrm>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7"/>
                <a:endCxn id="34" idx="3"/>
              </p:cNvCxnSpPr>
              <p:nvPr/>
            </p:nvCxnSpPr>
            <p:spPr>
              <a:xfrm flipH="1">
                <a:off x="4811741" y="4029589"/>
                <a:ext cx="344540" cy="362742"/>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bwMode="auto">
            <a:xfrm>
              <a:off x="6432827"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8" name="Group 37"/>
            <p:cNvGrpSpPr/>
            <p:nvPr/>
          </p:nvGrpSpPr>
          <p:grpSpPr>
            <a:xfrm>
              <a:off x="7452680" y="4244423"/>
              <a:ext cx="503698" cy="530311"/>
              <a:chOff x="5154100" y="3720044"/>
              <a:chExt cx="801662" cy="844018"/>
            </a:xfrm>
          </p:grpSpPr>
          <p:sp>
            <p:nvSpPr>
              <p:cNvPr id="39" name="Oval 38"/>
              <p:cNvSpPr/>
              <p:nvPr/>
            </p:nvSpPr>
            <p:spPr bwMode="auto">
              <a:xfrm>
                <a:off x="5154100" y="3720044"/>
                <a:ext cx="801662" cy="844018"/>
              </a:xfrm>
              <a:prstGeom prst="ellipse">
                <a:avLst/>
              </a:prstGeom>
              <a:noFill/>
              <a:ln w="57150">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40" name="Straight Connector 39"/>
              <p:cNvCxnSpPr>
                <a:stCxn id="39" idx="2"/>
              </p:cNvCxnSpPr>
              <p:nvPr/>
            </p:nvCxnSpPr>
            <p:spPr>
              <a:xfrm>
                <a:off x="5154100" y="4142053"/>
                <a:ext cx="420662" cy="0"/>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9" idx="7"/>
              </p:cNvCxnSpPr>
              <p:nvPr/>
            </p:nvCxnSpPr>
            <p:spPr>
              <a:xfrm flipV="1">
                <a:off x="5554931" y="3843648"/>
                <a:ext cx="283430" cy="298405"/>
              </a:xfrm>
              <a:prstGeom prst="line">
                <a:avLst/>
              </a:prstGeom>
              <a:ln w="5715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Rectangle 41"/>
            <p:cNvSpPr/>
            <p:nvPr/>
          </p:nvSpPr>
          <p:spPr bwMode="auto">
            <a:xfrm>
              <a:off x="7318705"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Isosceles Triangle 42"/>
            <p:cNvSpPr/>
            <p:nvPr/>
          </p:nvSpPr>
          <p:spPr bwMode="auto">
            <a:xfrm rot="5400000">
              <a:off x="8421706" y="4205994"/>
              <a:ext cx="361364" cy="580130"/>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Rectangle 43"/>
            <p:cNvSpPr/>
            <p:nvPr/>
          </p:nvSpPr>
          <p:spPr bwMode="auto">
            <a:xfrm>
              <a:off x="8217262" y="2893843"/>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 name="TextBox 44"/>
            <p:cNvSpPr txBox="1"/>
            <p:nvPr/>
          </p:nvSpPr>
          <p:spPr>
            <a:xfrm rot="16200000">
              <a:off x="6130001" y="3313356"/>
              <a:ext cx="133331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Convolution</a:t>
              </a:r>
            </a:p>
          </p:txBody>
        </p:sp>
        <p:sp>
          <p:nvSpPr>
            <p:cNvPr id="46" name="TextBox 45"/>
            <p:cNvSpPr txBox="1"/>
            <p:nvPr/>
          </p:nvSpPr>
          <p:spPr>
            <a:xfrm rot="16200000">
              <a:off x="7294908" y="3309463"/>
              <a:ext cx="772134"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ReLU</a:t>
              </a:r>
              <a:endParaRPr lang="en-US" sz="1400" dirty="0">
                <a:gradFill>
                  <a:gsLst>
                    <a:gs pos="2917">
                      <a:schemeClr val="tx1"/>
                    </a:gs>
                    <a:gs pos="30000">
                      <a:schemeClr val="tx1"/>
                    </a:gs>
                  </a:gsLst>
                  <a:lin ang="5400000" scaled="0"/>
                </a:gradFill>
              </a:endParaRPr>
            </a:p>
          </p:txBody>
        </p:sp>
        <p:sp>
          <p:nvSpPr>
            <p:cNvPr id="47" name="TextBox 46"/>
            <p:cNvSpPr txBox="1"/>
            <p:nvPr/>
          </p:nvSpPr>
          <p:spPr>
            <a:xfrm rot="16200000">
              <a:off x="8124569" y="3321217"/>
              <a:ext cx="9685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Pooling</a:t>
              </a:r>
            </a:p>
          </p:txBody>
        </p:sp>
        <p:sp>
          <p:nvSpPr>
            <p:cNvPr id="48" name="Rectangle 47"/>
            <p:cNvSpPr/>
            <p:nvPr/>
          </p:nvSpPr>
          <p:spPr bwMode="auto">
            <a:xfrm>
              <a:off x="9131662"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 name="TextBox 48"/>
            <p:cNvSpPr txBox="1"/>
            <p:nvPr/>
          </p:nvSpPr>
          <p:spPr>
            <a:xfrm rot="16200000">
              <a:off x="8924132"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50" name="Group 49"/>
            <p:cNvGrpSpPr/>
            <p:nvPr/>
          </p:nvGrpSpPr>
          <p:grpSpPr>
            <a:xfrm>
              <a:off x="9319301" y="4246422"/>
              <a:ext cx="409960" cy="527092"/>
              <a:chOff x="5684837" y="3268662"/>
              <a:chExt cx="1066800" cy="1371600"/>
            </a:xfrm>
          </p:grpSpPr>
          <p:sp>
            <p:nvSpPr>
              <p:cNvPr id="51" name="Oval 5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52" name="Straight Connector 51"/>
              <p:cNvCxnSpPr>
                <a:stCxn id="58" idx="6"/>
                <a:endCxn id="6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9" idx="6"/>
                <a:endCxn id="6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9" idx="6"/>
                <a:endCxn id="6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6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8" idx="6"/>
                <a:endCxn id="6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0" idx="6"/>
                <a:endCxn id="6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Oval 5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Oval 5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Oval 5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Oval 6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Oval 6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 name="Oval 6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4" name="Straight Connector 63"/>
              <p:cNvCxnSpPr>
                <a:stCxn id="51" idx="6"/>
                <a:endCxn id="6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1" idx="6"/>
                <a:endCxn id="6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3" idx="6"/>
                <a:endCxn id="6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3" idx="6"/>
                <a:endCxn id="6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10045997" y="2887662"/>
              <a:ext cx="771648" cy="2260110"/>
            </a:xfrm>
            <a:prstGeom prst="rect">
              <a:avLst/>
            </a:prstGeom>
            <a:noFill/>
            <a:ln w="19050">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TextBox 68"/>
            <p:cNvSpPr txBox="1"/>
            <p:nvPr/>
          </p:nvSpPr>
          <p:spPr>
            <a:xfrm rot="16200000">
              <a:off x="9838467" y="3179615"/>
              <a:ext cx="1198277" cy="760208"/>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Fully</a:t>
              </a:r>
            </a:p>
            <a:p>
              <a:pPr algn="ctr">
                <a:lnSpc>
                  <a:spcPct val="90000"/>
                </a:lnSpc>
                <a:spcAft>
                  <a:spcPts val="600"/>
                </a:spcAft>
              </a:pPr>
              <a:r>
                <a:rPr lang="en-US" sz="1400" dirty="0">
                  <a:gradFill>
                    <a:gsLst>
                      <a:gs pos="2917">
                        <a:schemeClr val="tx1"/>
                      </a:gs>
                      <a:gs pos="30000">
                        <a:schemeClr val="tx1"/>
                      </a:gs>
                    </a:gsLst>
                    <a:lin ang="5400000" scaled="0"/>
                  </a:gradFill>
                </a:rPr>
                <a:t>connected</a:t>
              </a:r>
            </a:p>
          </p:txBody>
        </p:sp>
        <p:grpSp>
          <p:nvGrpSpPr>
            <p:cNvPr id="70" name="Group 69"/>
            <p:cNvGrpSpPr/>
            <p:nvPr/>
          </p:nvGrpSpPr>
          <p:grpSpPr>
            <a:xfrm>
              <a:off x="10233636" y="4246422"/>
              <a:ext cx="409960" cy="527092"/>
              <a:chOff x="5684837" y="3268662"/>
              <a:chExt cx="1066800" cy="1371600"/>
            </a:xfrm>
          </p:grpSpPr>
          <p:sp>
            <p:nvSpPr>
              <p:cNvPr id="71" name="Oval 70"/>
              <p:cNvSpPr/>
              <p:nvPr/>
            </p:nvSpPr>
            <p:spPr bwMode="auto">
              <a:xfrm>
                <a:off x="5684837" y="41830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72" name="Straight Connector 71"/>
              <p:cNvCxnSpPr>
                <a:stCxn id="78" idx="6"/>
                <a:endCxn id="82" idx="2"/>
              </p:cNvCxnSpPr>
              <p:nvPr/>
            </p:nvCxnSpPr>
            <p:spPr>
              <a:xfrm>
                <a:off x="5837237" y="3344862"/>
                <a:ext cx="762000" cy="3810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9" idx="6"/>
                <a:endCxn id="82" idx="2"/>
              </p:cNvCxnSpPr>
              <p:nvPr/>
            </p:nvCxnSpPr>
            <p:spPr>
              <a:xfrm flipV="1">
                <a:off x="5837237" y="37258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9" idx="6"/>
                <a:endCxn id="81" idx="2"/>
              </p:cNvCxnSpPr>
              <p:nvPr/>
            </p:nvCxnSpPr>
            <p:spPr>
              <a:xfrm>
                <a:off x="5837237" y="3954462"/>
                <a:ext cx="762000" cy="2286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81" idx="2"/>
              </p:cNvCxnSpPr>
              <p:nvPr/>
            </p:nvCxnSpPr>
            <p:spPr>
              <a:xfrm flipV="1">
                <a:off x="5837237" y="4183062"/>
                <a:ext cx="762000" cy="376248"/>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8" idx="6"/>
                <a:endCxn id="81" idx="2"/>
              </p:cNvCxnSpPr>
              <p:nvPr/>
            </p:nvCxnSpPr>
            <p:spPr>
              <a:xfrm>
                <a:off x="5837237" y="3344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80" idx="6"/>
                <a:endCxn id="82" idx="2"/>
              </p:cNvCxnSpPr>
              <p:nvPr/>
            </p:nvCxnSpPr>
            <p:spPr>
              <a:xfrm flipV="1">
                <a:off x="5837237" y="3725862"/>
                <a:ext cx="762000" cy="838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auto">
              <a:xfrm>
                <a:off x="5684837" y="3268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Oval 78"/>
              <p:cNvSpPr/>
              <p:nvPr/>
            </p:nvSpPr>
            <p:spPr bwMode="auto">
              <a:xfrm>
                <a:off x="5684837" y="38782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Oval 79"/>
              <p:cNvSpPr/>
              <p:nvPr/>
            </p:nvSpPr>
            <p:spPr bwMode="auto">
              <a:xfrm>
                <a:off x="5684837" y="4487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Oval 80"/>
              <p:cNvSpPr/>
              <p:nvPr/>
            </p:nvSpPr>
            <p:spPr bwMode="auto">
              <a:xfrm>
                <a:off x="6599237" y="41068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Oval 81"/>
              <p:cNvSpPr/>
              <p:nvPr/>
            </p:nvSpPr>
            <p:spPr bwMode="auto">
              <a:xfrm>
                <a:off x="6599237" y="36496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Oval 82"/>
              <p:cNvSpPr/>
              <p:nvPr/>
            </p:nvSpPr>
            <p:spPr bwMode="auto">
              <a:xfrm>
                <a:off x="5684837" y="3573462"/>
                <a:ext cx="152400" cy="152400"/>
              </a:xfrm>
              <a:prstGeom prst="ellipse">
                <a:avLst/>
              </a:prstGeom>
              <a:solidFill>
                <a:srgbClr val="002050"/>
              </a:solidFill>
              <a:ln w="381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84" name="Straight Connector 83"/>
              <p:cNvCxnSpPr>
                <a:stCxn id="71" idx="6"/>
                <a:endCxn id="81" idx="2"/>
              </p:cNvCxnSpPr>
              <p:nvPr/>
            </p:nvCxnSpPr>
            <p:spPr>
              <a:xfrm flipV="1">
                <a:off x="5837237" y="41830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1" idx="6"/>
                <a:endCxn id="82" idx="2"/>
              </p:cNvCxnSpPr>
              <p:nvPr/>
            </p:nvCxnSpPr>
            <p:spPr>
              <a:xfrm flipV="1">
                <a:off x="5837237" y="37258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6"/>
                <a:endCxn id="82" idx="2"/>
              </p:cNvCxnSpPr>
              <p:nvPr/>
            </p:nvCxnSpPr>
            <p:spPr>
              <a:xfrm>
                <a:off x="5837237" y="3649662"/>
                <a:ext cx="762000" cy="762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3" idx="6"/>
                <a:endCxn id="81" idx="2"/>
              </p:cNvCxnSpPr>
              <p:nvPr/>
            </p:nvCxnSpPr>
            <p:spPr>
              <a:xfrm>
                <a:off x="5837237" y="3649662"/>
                <a:ext cx="762000" cy="533400"/>
              </a:xfrm>
              <a:prstGeom prst="line">
                <a:avLst/>
              </a:prstGeom>
              <a:ln w="38100">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8" name="Group 87"/>
          <p:cNvGrpSpPr/>
          <p:nvPr/>
        </p:nvGrpSpPr>
        <p:grpSpPr>
          <a:xfrm>
            <a:off x="11198710" y="2921737"/>
            <a:ext cx="822748" cy="2173147"/>
            <a:chOff x="9266237" y="2497524"/>
            <a:chExt cx="1143000" cy="3019038"/>
          </a:xfrm>
        </p:grpSpPr>
        <p:sp>
          <p:nvSpPr>
            <p:cNvPr id="89" name="Rectangle 88"/>
            <p:cNvSpPr/>
            <p:nvPr/>
          </p:nvSpPr>
          <p:spPr bwMode="auto">
            <a:xfrm>
              <a:off x="9266237" y="2497524"/>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X</a:t>
              </a:r>
              <a:endParaRPr lang="en-US" sz="2000" dirty="0">
                <a:gradFill>
                  <a:gsLst>
                    <a:gs pos="0">
                      <a:srgbClr val="FFFFFF"/>
                    </a:gs>
                    <a:gs pos="100000">
                      <a:srgbClr val="FFFFFF"/>
                    </a:gs>
                  </a:gsLst>
                  <a:lin ang="5400000" scaled="0"/>
                </a:gradFill>
              </a:endParaRPr>
            </a:p>
          </p:txBody>
        </p:sp>
        <p:sp>
          <p:nvSpPr>
            <p:cNvPr id="90" name="Rectangle 89"/>
            <p:cNvSpPr/>
            <p:nvPr/>
          </p:nvSpPr>
          <p:spPr bwMode="auto">
            <a:xfrm>
              <a:off x="9266237" y="4373562"/>
              <a:ext cx="1143000" cy="1143000"/>
            </a:xfrm>
            <a:prstGeom prst="rect">
              <a:avLst/>
            </a:prstGeom>
            <a:solidFill>
              <a:schemeClr val="tx1"/>
            </a:solidFill>
            <a:ln w="3175">
              <a:solidFill>
                <a:srgbClr val="00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8000" b="1" dirty="0">
                  <a:solidFill>
                    <a:schemeClr val="bg1">
                      <a:lumMod val="50000"/>
                    </a:schemeClr>
                  </a:solidFill>
                </a:rPr>
                <a:t>O</a:t>
              </a:r>
              <a:endParaRPr lang="en-US" sz="2000" dirty="0">
                <a:gradFill>
                  <a:gsLst>
                    <a:gs pos="0">
                      <a:srgbClr val="FFFFFF"/>
                    </a:gs>
                    <a:gs pos="100000">
                      <a:srgbClr val="FFFFFF"/>
                    </a:gs>
                  </a:gsLst>
                  <a:lin ang="5400000" scaled="0"/>
                </a:gradFill>
              </a:endParaRPr>
            </a:p>
          </p:txBody>
        </p:sp>
      </p:grpSp>
      <p:cxnSp>
        <p:nvCxnSpPr>
          <p:cNvPr id="91" name="Straight Arrow Connector 90"/>
          <p:cNvCxnSpPr/>
          <p:nvPr/>
        </p:nvCxnSpPr>
        <p:spPr>
          <a:xfrm flipV="1">
            <a:off x="10866437" y="4020754"/>
            <a:ext cx="304800" cy="990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1247437" y="2356736"/>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.92</a:t>
            </a:r>
          </a:p>
        </p:txBody>
      </p:sp>
      <p:sp>
        <p:nvSpPr>
          <p:cNvPr id="93" name="TextBox 92"/>
          <p:cNvSpPr txBox="1"/>
          <p:nvPr/>
        </p:nvSpPr>
        <p:spPr>
          <a:xfrm>
            <a:off x="11247437" y="5134598"/>
            <a:ext cx="70115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.51</a:t>
            </a:r>
          </a:p>
        </p:txBody>
      </p:sp>
      <p:pic>
        <p:nvPicPr>
          <p:cNvPr id="96" name="Picture 95"/>
          <p:cNvPicPr>
            <a:picLocks noChangeAspect="1"/>
          </p:cNvPicPr>
          <p:nvPr/>
        </p:nvPicPr>
        <p:blipFill>
          <a:blip r:embed="rId4"/>
          <a:stretch>
            <a:fillRect/>
          </a:stretch>
        </p:blipFill>
        <p:spPr>
          <a:xfrm>
            <a:off x="3375776" y="713847"/>
            <a:ext cx="6271461" cy="1707829"/>
          </a:xfrm>
          <a:prstGeom prst="rect">
            <a:avLst/>
          </a:prstGeom>
        </p:spPr>
      </p:pic>
    </p:spTree>
    <p:extLst>
      <p:ext uri="{BB962C8B-B14F-4D97-AF65-F5344CB8AC3E}">
        <p14:creationId xmlns:p14="http://schemas.microsoft.com/office/powerpoint/2010/main" val="719868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p>
        </p:txBody>
      </p:sp>
      <p:sp>
        <p:nvSpPr>
          <p:cNvPr id="3" name="Text Placeholder 2"/>
          <p:cNvSpPr>
            <a:spLocks noGrp="1"/>
          </p:cNvSpPr>
          <p:nvPr>
            <p:ph type="body" sz="quarter" idx="10"/>
          </p:nvPr>
        </p:nvSpPr>
        <p:spPr>
          <a:xfrm>
            <a:off x="274639" y="1212850"/>
            <a:ext cx="4994022" cy="2954655"/>
          </a:xfrm>
        </p:spPr>
        <p:txBody>
          <a:bodyPr/>
          <a:lstStyle/>
          <a:p>
            <a:r>
              <a:rPr lang="en-US" dirty="0"/>
              <a:t>For each feature pixel and voting weight, adjust it up and down a bit and see how the error changes. </a:t>
            </a:r>
          </a:p>
        </p:txBody>
      </p:sp>
      <p:sp>
        <p:nvSpPr>
          <p:cNvPr id="6" name="Freeform 5"/>
          <p:cNvSpPr/>
          <p:nvPr/>
        </p:nvSpPr>
        <p:spPr bwMode="auto">
          <a:xfrm>
            <a:off x="6827837" y="906462"/>
            <a:ext cx="4393986" cy="4272865"/>
          </a:xfrm>
          <a:custGeom>
            <a:avLst/>
            <a:gdLst>
              <a:gd name="connsiteX0" fmla="*/ 0 w 3814549"/>
              <a:gd name="connsiteY0" fmla="*/ 13648 h 3521124"/>
              <a:gd name="connsiteX1" fmla="*/ 1849271 w 3814549"/>
              <a:gd name="connsiteY1" fmla="*/ 3521122 h 3521124"/>
              <a:gd name="connsiteX2" fmla="*/ 3814549 w 3814549"/>
              <a:gd name="connsiteY2" fmla="*/ 0 h 3521124"/>
            </a:gdLst>
            <a:ahLst/>
            <a:cxnLst>
              <a:cxn ang="0">
                <a:pos x="connsiteX0" y="connsiteY0"/>
              </a:cxn>
              <a:cxn ang="0">
                <a:pos x="connsiteX1" y="connsiteY1"/>
              </a:cxn>
              <a:cxn ang="0">
                <a:pos x="connsiteX2" y="connsiteY2"/>
              </a:cxn>
            </a:cxnLst>
            <a:rect l="l" t="t" r="r" b="b"/>
            <a:pathLst>
              <a:path w="3814549" h="3521124">
                <a:moveTo>
                  <a:pt x="0" y="13648"/>
                </a:moveTo>
                <a:cubicBezTo>
                  <a:pt x="606756" y="1768522"/>
                  <a:pt x="1213513" y="3523397"/>
                  <a:pt x="1849271" y="3521122"/>
                </a:cubicBezTo>
                <a:cubicBezTo>
                  <a:pt x="2485029" y="3518847"/>
                  <a:pt x="3149789" y="1759423"/>
                  <a:pt x="3814549" y="0"/>
                </a:cubicBezTo>
              </a:path>
            </a:pathLst>
          </a:custGeom>
          <a:noFill/>
          <a:ln w="5715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519439" y="449262"/>
            <a:ext cx="0" cy="510540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519439" y="5554662"/>
            <a:ext cx="5185198" cy="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51837" y="5707062"/>
            <a:ext cx="12863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weight</a:t>
            </a:r>
          </a:p>
        </p:txBody>
      </p:sp>
      <p:sp>
        <p:nvSpPr>
          <p:cNvPr id="48" name="TextBox 47"/>
          <p:cNvSpPr txBox="1"/>
          <p:nvPr/>
        </p:nvSpPr>
        <p:spPr>
          <a:xfrm rot="5400000">
            <a:off x="5560501" y="2592128"/>
            <a:ext cx="10289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error</a:t>
            </a:r>
          </a:p>
        </p:txBody>
      </p:sp>
      <p:sp>
        <p:nvSpPr>
          <p:cNvPr id="13" name="Oval 12"/>
          <p:cNvSpPr/>
          <p:nvPr/>
        </p:nvSpPr>
        <p:spPr bwMode="auto">
          <a:xfrm>
            <a:off x="7513637" y="26816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1690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94870" y="3910062"/>
            <a:ext cx="1381922" cy="1339800"/>
          </a:xfrm>
          <a:prstGeom prst="rect">
            <a:avLst/>
          </a:prstGeom>
        </p:spPr>
      </p:pic>
      <p:pic>
        <p:nvPicPr>
          <p:cNvPr id="3" name="Picture 2"/>
          <p:cNvPicPr>
            <a:picLocks noChangeAspect="1"/>
          </p:cNvPicPr>
          <p:nvPr/>
        </p:nvPicPr>
        <p:blipFill>
          <a:blip r:embed="rId4"/>
          <a:stretch>
            <a:fillRect/>
          </a:stretch>
        </p:blipFill>
        <p:spPr>
          <a:xfrm>
            <a:off x="2394870" y="1760562"/>
            <a:ext cx="1381922" cy="1339800"/>
          </a:xfrm>
          <a:prstGeom prst="rect">
            <a:avLst/>
          </a:prstGeom>
        </p:spPr>
      </p:pic>
      <p:sp>
        <p:nvSpPr>
          <p:cNvPr id="2" name="Title 1"/>
          <p:cNvSpPr>
            <a:spLocks noGrp="1"/>
          </p:cNvSpPr>
          <p:nvPr>
            <p:ph type="title"/>
          </p:nvPr>
        </p:nvSpPr>
        <p:spPr/>
        <p:txBody>
          <a:bodyPr/>
          <a:lstStyle/>
          <a:p>
            <a:r>
              <a:rPr lang="en-US" dirty="0"/>
              <a:t>For example</a:t>
            </a:r>
          </a:p>
        </p:txBody>
      </p:sp>
      <p:sp>
        <p:nvSpPr>
          <p:cNvPr id="5" name="Rectangle 4"/>
          <p:cNvSpPr/>
          <p:nvPr/>
        </p:nvSpPr>
        <p:spPr bwMode="auto">
          <a:xfrm>
            <a:off x="4691192" y="15922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2" name="Straight Arrow Connector 11"/>
          <p:cNvCxnSpPr>
            <a:endCxn id="5" idx="1"/>
          </p:cNvCxnSpPr>
          <p:nvPr/>
        </p:nvCxnSpPr>
        <p:spPr>
          <a:xfrm>
            <a:off x="3787114"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815392"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592" y="1823600"/>
            <a:ext cx="9736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a:t>
            </a:r>
          </a:p>
        </p:txBody>
      </p:sp>
      <p:sp>
        <p:nvSpPr>
          <p:cNvPr id="15" name="Rectangle 14"/>
          <p:cNvSpPr/>
          <p:nvPr/>
        </p:nvSpPr>
        <p:spPr bwMode="auto">
          <a:xfrm>
            <a:off x="4691192" y="37258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3787114" y="45640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15392" y="45640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653592" y="3954462"/>
            <a:ext cx="1069845"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O</a:t>
            </a:r>
          </a:p>
        </p:txBody>
      </p:sp>
    </p:spTree>
    <p:extLst>
      <p:ext uri="{BB962C8B-B14F-4D97-AF65-F5344CB8AC3E}">
        <p14:creationId xmlns:p14="http://schemas.microsoft.com/office/powerpoint/2010/main" val="3554598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p>
        </p:txBody>
      </p:sp>
      <p:sp>
        <p:nvSpPr>
          <p:cNvPr id="3" name="Text Placeholder 2"/>
          <p:cNvSpPr>
            <a:spLocks noGrp="1"/>
          </p:cNvSpPr>
          <p:nvPr>
            <p:ph type="body" sz="quarter" idx="10"/>
          </p:nvPr>
        </p:nvSpPr>
        <p:spPr>
          <a:xfrm>
            <a:off x="274639" y="1212850"/>
            <a:ext cx="4994022" cy="2954655"/>
          </a:xfrm>
        </p:spPr>
        <p:txBody>
          <a:bodyPr/>
          <a:lstStyle/>
          <a:p>
            <a:r>
              <a:rPr lang="en-US" dirty="0"/>
              <a:t>For each feature pixel and voting weight, adjust it up and down a bit and see how the error changes. </a:t>
            </a:r>
          </a:p>
        </p:txBody>
      </p:sp>
      <p:sp>
        <p:nvSpPr>
          <p:cNvPr id="6" name="Freeform 5"/>
          <p:cNvSpPr/>
          <p:nvPr/>
        </p:nvSpPr>
        <p:spPr bwMode="auto">
          <a:xfrm>
            <a:off x="6827837" y="906462"/>
            <a:ext cx="4393986" cy="4272865"/>
          </a:xfrm>
          <a:custGeom>
            <a:avLst/>
            <a:gdLst>
              <a:gd name="connsiteX0" fmla="*/ 0 w 3814549"/>
              <a:gd name="connsiteY0" fmla="*/ 13648 h 3521124"/>
              <a:gd name="connsiteX1" fmla="*/ 1849271 w 3814549"/>
              <a:gd name="connsiteY1" fmla="*/ 3521122 h 3521124"/>
              <a:gd name="connsiteX2" fmla="*/ 3814549 w 3814549"/>
              <a:gd name="connsiteY2" fmla="*/ 0 h 3521124"/>
            </a:gdLst>
            <a:ahLst/>
            <a:cxnLst>
              <a:cxn ang="0">
                <a:pos x="connsiteX0" y="connsiteY0"/>
              </a:cxn>
              <a:cxn ang="0">
                <a:pos x="connsiteX1" y="connsiteY1"/>
              </a:cxn>
              <a:cxn ang="0">
                <a:pos x="connsiteX2" y="connsiteY2"/>
              </a:cxn>
            </a:cxnLst>
            <a:rect l="l" t="t" r="r" b="b"/>
            <a:pathLst>
              <a:path w="3814549" h="3521124">
                <a:moveTo>
                  <a:pt x="0" y="13648"/>
                </a:moveTo>
                <a:cubicBezTo>
                  <a:pt x="606756" y="1768522"/>
                  <a:pt x="1213513" y="3523397"/>
                  <a:pt x="1849271" y="3521122"/>
                </a:cubicBezTo>
                <a:cubicBezTo>
                  <a:pt x="2485029" y="3518847"/>
                  <a:pt x="3149789" y="1759423"/>
                  <a:pt x="3814549" y="0"/>
                </a:cubicBezTo>
              </a:path>
            </a:pathLst>
          </a:custGeom>
          <a:noFill/>
          <a:ln w="5715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6519439" y="449262"/>
            <a:ext cx="0" cy="510540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519439" y="5554662"/>
            <a:ext cx="5185198" cy="0"/>
          </a:xfrm>
          <a:prstGeom prst="straightConnector1">
            <a:avLst/>
          </a:prstGeom>
          <a:ln w="19050">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51837" y="5707062"/>
            <a:ext cx="128637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weight</a:t>
            </a:r>
          </a:p>
        </p:txBody>
      </p:sp>
      <p:sp>
        <p:nvSpPr>
          <p:cNvPr id="48" name="TextBox 47"/>
          <p:cNvSpPr txBox="1"/>
          <p:nvPr/>
        </p:nvSpPr>
        <p:spPr>
          <a:xfrm rot="5400000">
            <a:off x="5560501" y="2592128"/>
            <a:ext cx="10289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002050"/>
                </a:solidFill>
              </a:rPr>
              <a:t>error</a:t>
            </a:r>
          </a:p>
        </p:txBody>
      </p:sp>
      <p:sp>
        <p:nvSpPr>
          <p:cNvPr id="13" name="Oval 12"/>
          <p:cNvSpPr/>
          <p:nvPr/>
        </p:nvSpPr>
        <p:spPr bwMode="auto">
          <a:xfrm>
            <a:off x="7513637" y="26816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1" name="Oval 50"/>
          <p:cNvSpPr/>
          <p:nvPr/>
        </p:nvSpPr>
        <p:spPr bwMode="auto">
          <a:xfrm>
            <a:off x="7775927" y="3405520"/>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sp>
        <p:nvSpPr>
          <p:cNvPr id="52" name="Oval 51"/>
          <p:cNvSpPr/>
          <p:nvPr/>
        </p:nvSpPr>
        <p:spPr bwMode="auto">
          <a:xfrm>
            <a:off x="7208837" y="1897062"/>
            <a:ext cx="347310" cy="320342"/>
          </a:xfrm>
          <a:prstGeom prst="ellips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noFill/>
            </a:endParaRPr>
          </a:p>
        </p:txBody>
      </p:sp>
      <p:cxnSp>
        <p:nvCxnSpPr>
          <p:cNvPr id="5" name="Straight Arrow Connector 4"/>
          <p:cNvCxnSpPr/>
          <p:nvPr/>
        </p:nvCxnSpPr>
        <p:spPr>
          <a:xfrm flipH="1" flipV="1">
            <a:off x="7437437" y="2201862"/>
            <a:ext cx="152400" cy="438826"/>
          </a:xfrm>
          <a:prstGeom prst="straightConnector1">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42237" y="3042894"/>
            <a:ext cx="152400" cy="362626"/>
          </a:xfrm>
          <a:prstGeom prst="straightConnector1">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Hyperparameters</a:t>
            </a:r>
            <a:r>
              <a:rPr lang="en-US" dirty="0"/>
              <a:t> (knobs)</a:t>
            </a:r>
          </a:p>
        </p:txBody>
      </p:sp>
      <p:sp>
        <p:nvSpPr>
          <p:cNvPr id="3" name="Text Placeholder 2"/>
          <p:cNvSpPr>
            <a:spLocks noGrp="1"/>
          </p:cNvSpPr>
          <p:nvPr>
            <p:ph type="body" sz="quarter" idx="10"/>
          </p:nvPr>
        </p:nvSpPr>
        <p:spPr>
          <a:xfrm>
            <a:off x="274638" y="1212850"/>
            <a:ext cx="11887200" cy="5478423"/>
          </a:xfrm>
        </p:spPr>
        <p:txBody>
          <a:bodyPr/>
          <a:lstStyle/>
          <a:p>
            <a:r>
              <a:rPr lang="en-US" dirty="0"/>
              <a:t>Convolution</a:t>
            </a:r>
          </a:p>
          <a:p>
            <a:r>
              <a:rPr lang="en-US" dirty="0"/>
              <a:t>	Number of features</a:t>
            </a:r>
          </a:p>
          <a:p>
            <a:r>
              <a:rPr lang="en-US" dirty="0"/>
              <a:t>	Size of features</a:t>
            </a:r>
          </a:p>
          <a:p>
            <a:r>
              <a:rPr lang="en-US" dirty="0"/>
              <a:t>Pooling</a:t>
            </a:r>
          </a:p>
          <a:p>
            <a:r>
              <a:rPr lang="en-US" dirty="0"/>
              <a:t>	Window size</a:t>
            </a:r>
          </a:p>
          <a:p>
            <a:r>
              <a:rPr lang="en-US" dirty="0"/>
              <a:t>	Window stride</a:t>
            </a:r>
          </a:p>
          <a:p>
            <a:r>
              <a:rPr lang="en-US" dirty="0"/>
              <a:t>Fully Connected</a:t>
            </a:r>
          </a:p>
          <a:p>
            <a:r>
              <a:rPr lang="en-US" dirty="0"/>
              <a:t>	Number of neurons </a:t>
            </a:r>
          </a:p>
        </p:txBody>
      </p:sp>
    </p:spTree>
    <p:extLst>
      <p:ext uri="{BB962C8B-B14F-4D97-AF65-F5344CB8AC3E}">
        <p14:creationId xmlns:p14="http://schemas.microsoft.com/office/powerpoint/2010/main" val="187554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Text Placeholder 2"/>
          <p:cNvSpPr>
            <a:spLocks noGrp="1"/>
          </p:cNvSpPr>
          <p:nvPr>
            <p:ph type="body" sz="quarter" idx="10"/>
          </p:nvPr>
        </p:nvSpPr>
        <p:spPr>
          <a:xfrm>
            <a:off x="274638" y="1212850"/>
            <a:ext cx="11887200" cy="1415772"/>
          </a:xfrm>
        </p:spPr>
        <p:txBody>
          <a:bodyPr/>
          <a:lstStyle/>
          <a:p>
            <a:r>
              <a:rPr lang="en-US" dirty="0"/>
              <a:t>How many of each type of layer?</a:t>
            </a:r>
          </a:p>
          <a:p>
            <a:r>
              <a:rPr lang="en-US" dirty="0"/>
              <a:t>In what order?</a:t>
            </a:r>
          </a:p>
        </p:txBody>
      </p:sp>
    </p:spTree>
    <p:extLst>
      <p:ext uri="{BB962C8B-B14F-4D97-AF65-F5344CB8AC3E}">
        <p14:creationId xmlns:p14="http://schemas.microsoft.com/office/powerpoint/2010/main" val="3464790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just images</a:t>
            </a:r>
          </a:p>
        </p:txBody>
      </p:sp>
      <p:sp>
        <p:nvSpPr>
          <p:cNvPr id="3" name="Text Placeholder 2"/>
          <p:cNvSpPr>
            <a:spLocks noGrp="1"/>
          </p:cNvSpPr>
          <p:nvPr>
            <p:ph type="body" sz="quarter" idx="10"/>
          </p:nvPr>
        </p:nvSpPr>
        <p:spPr>
          <a:xfrm>
            <a:off x="274638" y="1212850"/>
            <a:ext cx="11887200" cy="1969770"/>
          </a:xfrm>
        </p:spPr>
        <p:txBody>
          <a:bodyPr/>
          <a:lstStyle/>
          <a:p>
            <a:r>
              <a:rPr lang="en-US" dirty="0"/>
              <a:t>Any 2D (or 3D) data.</a:t>
            </a:r>
          </a:p>
          <a:p>
            <a:r>
              <a:rPr lang="en-US" dirty="0"/>
              <a:t>Things closer together are more closely related than things far away.</a:t>
            </a:r>
          </a:p>
        </p:txBody>
      </p:sp>
    </p:spTree>
    <p:extLst>
      <p:ext uri="{BB962C8B-B14F-4D97-AF65-F5344CB8AC3E}">
        <p14:creationId xmlns:p14="http://schemas.microsoft.com/office/powerpoint/2010/main" val="300516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pic>
        <p:nvPicPr>
          <p:cNvPr id="4" name="Picture 3"/>
          <p:cNvPicPr>
            <a:picLocks noChangeAspect="1"/>
          </p:cNvPicPr>
          <p:nvPr/>
        </p:nvPicPr>
        <p:blipFill>
          <a:blip r:embed="rId3"/>
          <a:stretch>
            <a:fillRect/>
          </a:stretch>
        </p:blipFill>
        <p:spPr>
          <a:xfrm>
            <a:off x="4633204" y="2229098"/>
            <a:ext cx="4328233" cy="4196306"/>
          </a:xfrm>
          <a:prstGeom prst="rect">
            <a:avLst/>
          </a:prstGeom>
        </p:spPr>
      </p:pic>
      <p:sp>
        <p:nvSpPr>
          <p:cNvPr id="5" name="TextBox 4"/>
          <p:cNvSpPr txBox="1"/>
          <p:nvPr/>
        </p:nvSpPr>
        <p:spPr>
          <a:xfrm>
            <a:off x="4438843" y="1516062"/>
            <a:ext cx="3559885" cy="738664"/>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Columns of pixels</a:t>
            </a:r>
          </a:p>
        </p:txBody>
      </p:sp>
      <p:cxnSp>
        <p:nvCxnSpPr>
          <p:cNvPr id="9" name="Straight Arrow Connector 8"/>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rot="5400000">
            <a:off x="2220293" y="3585041"/>
            <a:ext cx="3907899" cy="738664"/>
            <a:chOff x="4433329" y="1462837"/>
            <a:chExt cx="3156507" cy="596637"/>
          </a:xfrm>
        </p:grpSpPr>
        <p:sp>
          <p:nvSpPr>
            <p:cNvPr id="10" name="TextBox 9"/>
            <p:cNvSpPr txBox="1"/>
            <p:nvPr/>
          </p:nvSpPr>
          <p:spPr>
            <a:xfrm>
              <a:off x="4433329" y="1462837"/>
              <a:ext cx="2355733" cy="596637"/>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Rows of pixels</a:t>
              </a:r>
            </a:p>
          </p:txBody>
        </p:sp>
        <p:cxnSp>
          <p:nvCxnSpPr>
            <p:cNvPr id="11" name="Straight Arrow Connector 10"/>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9909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4633203" y="2229097"/>
            <a:ext cx="4328233" cy="4196305"/>
          </a:xfrm>
          <a:prstGeom prst="rect">
            <a:avLst/>
          </a:prstGeom>
        </p:spPr>
      </p:pic>
      <p:sp>
        <p:nvSpPr>
          <p:cNvPr id="2" name="Title 1"/>
          <p:cNvSpPr>
            <a:spLocks noGrp="1"/>
          </p:cNvSpPr>
          <p:nvPr>
            <p:ph type="title"/>
          </p:nvPr>
        </p:nvSpPr>
        <p:spPr/>
        <p:txBody>
          <a:bodyPr/>
          <a:lstStyle/>
          <a:p>
            <a:r>
              <a:rPr lang="en-US" dirty="0"/>
              <a:t>Sound</a:t>
            </a:r>
          </a:p>
        </p:txBody>
      </p:sp>
      <p:sp>
        <p:nvSpPr>
          <p:cNvPr id="15" name="TextBox 14"/>
          <p:cNvSpPr txBox="1"/>
          <p:nvPr/>
        </p:nvSpPr>
        <p:spPr>
          <a:xfrm>
            <a:off x="4438843" y="1516062"/>
            <a:ext cx="2307363" cy="738664"/>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Time steps</a:t>
            </a:r>
          </a:p>
        </p:txBody>
      </p:sp>
      <p:cxnSp>
        <p:nvCxnSpPr>
          <p:cNvPr id="16" name="Straight Arrow Connector 15"/>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5400000">
            <a:off x="1976509" y="3471791"/>
            <a:ext cx="4103462" cy="1258806"/>
            <a:chOff x="4275366" y="1252761"/>
            <a:chExt cx="3314470" cy="1016769"/>
          </a:xfrm>
        </p:grpSpPr>
        <p:sp>
          <p:nvSpPr>
            <p:cNvPr id="18" name="TextBox 17"/>
            <p:cNvSpPr txBox="1"/>
            <p:nvPr/>
          </p:nvSpPr>
          <p:spPr>
            <a:xfrm>
              <a:off x="4275366" y="1252761"/>
              <a:ext cx="2671662" cy="1016769"/>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Intensity in each</a:t>
              </a:r>
            </a:p>
            <a:p>
              <a:pPr>
                <a:lnSpc>
                  <a:spcPct val="90000"/>
                </a:lnSpc>
                <a:spcAft>
                  <a:spcPts val="600"/>
                </a:spcAft>
              </a:pPr>
              <a:r>
                <a:rPr lang="en-US" sz="3200" dirty="0">
                  <a:gradFill>
                    <a:gsLst>
                      <a:gs pos="2917">
                        <a:schemeClr val="tx1"/>
                      </a:gs>
                      <a:gs pos="30000">
                        <a:schemeClr val="tx1"/>
                      </a:gs>
                    </a:gsLst>
                    <a:lin ang="5400000" scaled="0"/>
                  </a:gradFill>
                </a:rPr>
                <a:t>frequency band</a:t>
              </a:r>
            </a:p>
          </p:txBody>
        </p:sp>
        <p:cxnSp>
          <p:nvCxnSpPr>
            <p:cNvPr id="19" name="Straight Arrow Connector 1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82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633202" y="2229096"/>
            <a:ext cx="4328233" cy="4196305"/>
          </a:xfrm>
          <a:prstGeom prst="rect">
            <a:avLst/>
          </a:prstGeom>
        </p:spPr>
      </p:pic>
      <p:sp>
        <p:nvSpPr>
          <p:cNvPr id="2" name="Title 1"/>
          <p:cNvSpPr>
            <a:spLocks noGrp="1"/>
          </p:cNvSpPr>
          <p:nvPr>
            <p:ph type="title"/>
          </p:nvPr>
        </p:nvSpPr>
        <p:spPr/>
        <p:txBody>
          <a:bodyPr/>
          <a:lstStyle/>
          <a:p>
            <a:r>
              <a:rPr lang="en-US" dirty="0"/>
              <a:t>Text</a:t>
            </a:r>
          </a:p>
        </p:txBody>
      </p:sp>
      <p:sp>
        <p:nvSpPr>
          <p:cNvPr id="15" name="TextBox 14"/>
          <p:cNvSpPr txBox="1"/>
          <p:nvPr/>
        </p:nvSpPr>
        <p:spPr>
          <a:xfrm>
            <a:off x="4438843" y="1058862"/>
            <a:ext cx="2253630" cy="1258806"/>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Position in</a:t>
            </a:r>
          </a:p>
          <a:p>
            <a:pPr>
              <a:lnSpc>
                <a:spcPct val="90000"/>
              </a:lnSpc>
              <a:spcAft>
                <a:spcPts val="600"/>
              </a:spcAft>
            </a:pPr>
            <a:r>
              <a:rPr lang="en-US" sz="3200" dirty="0">
                <a:gradFill>
                  <a:gsLst>
                    <a:gs pos="2917">
                      <a:schemeClr val="tx1"/>
                    </a:gs>
                    <a:gs pos="30000">
                      <a:schemeClr val="tx1"/>
                    </a:gs>
                  </a:gsLst>
                  <a:lin ang="5400000" scaled="0"/>
                </a:gradFill>
              </a:rPr>
              <a:t>sentence</a:t>
            </a:r>
          </a:p>
        </p:txBody>
      </p:sp>
      <p:cxnSp>
        <p:nvCxnSpPr>
          <p:cNvPr id="16" name="Straight Arrow Connector 15"/>
          <p:cNvCxnSpPr/>
          <p:nvPr/>
        </p:nvCxnSpPr>
        <p:spPr>
          <a:xfrm>
            <a:off x="7929388" y="1904724"/>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rot="5400000">
            <a:off x="1916258" y="3487740"/>
            <a:ext cx="4071566" cy="1258805"/>
            <a:chOff x="4301129" y="1314325"/>
            <a:chExt cx="3288707" cy="1016768"/>
          </a:xfrm>
        </p:grpSpPr>
        <p:sp>
          <p:nvSpPr>
            <p:cNvPr id="18" name="TextBox 17"/>
            <p:cNvSpPr txBox="1"/>
            <p:nvPr/>
          </p:nvSpPr>
          <p:spPr>
            <a:xfrm>
              <a:off x="4301129" y="1314325"/>
              <a:ext cx="1759147" cy="1016768"/>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Words in</a:t>
              </a:r>
            </a:p>
            <a:p>
              <a:pPr>
                <a:lnSpc>
                  <a:spcPct val="90000"/>
                </a:lnSpc>
                <a:spcAft>
                  <a:spcPts val="600"/>
                </a:spcAft>
              </a:pPr>
              <a:r>
                <a:rPr lang="en-US" sz="3200" dirty="0">
                  <a:gradFill>
                    <a:gsLst>
                      <a:gs pos="2917">
                        <a:schemeClr val="tx1"/>
                      </a:gs>
                      <a:gs pos="30000">
                        <a:schemeClr val="tx1"/>
                      </a:gs>
                    </a:gsLst>
                    <a:lin ang="5400000" scaled="0"/>
                  </a:gradFill>
                </a:rPr>
                <a:t>dictionary</a:t>
              </a:r>
            </a:p>
          </p:txBody>
        </p:sp>
        <p:cxnSp>
          <p:nvCxnSpPr>
            <p:cNvPr id="19" name="Straight Arrow Connector 1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472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Text Placeholder 2"/>
          <p:cNvSpPr>
            <a:spLocks noGrp="1"/>
          </p:cNvSpPr>
          <p:nvPr>
            <p:ph type="body" sz="quarter" idx="10"/>
          </p:nvPr>
        </p:nvSpPr>
        <p:spPr>
          <a:xfrm>
            <a:off x="274638" y="1212850"/>
            <a:ext cx="11887200" cy="2646878"/>
          </a:xfrm>
        </p:spPr>
        <p:txBody>
          <a:bodyPr/>
          <a:lstStyle/>
          <a:p>
            <a:r>
              <a:rPr lang="en-US" dirty="0" err="1"/>
              <a:t>ConvNets</a:t>
            </a:r>
            <a:r>
              <a:rPr lang="en-US" dirty="0"/>
              <a:t> only capture local “spatial” patterns in data.</a:t>
            </a:r>
          </a:p>
          <a:p>
            <a:r>
              <a:rPr lang="en-US" dirty="0"/>
              <a:t>If the data can’t be made to look like an image, </a:t>
            </a:r>
            <a:r>
              <a:rPr lang="en-US" dirty="0" err="1"/>
              <a:t>ConvNets</a:t>
            </a:r>
            <a:r>
              <a:rPr lang="en-US" dirty="0"/>
              <a:t> are less useful.</a:t>
            </a:r>
          </a:p>
          <a:p>
            <a:endParaRPr lang="en-US" dirty="0"/>
          </a:p>
        </p:txBody>
      </p:sp>
    </p:spTree>
    <p:extLst>
      <p:ext uri="{BB962C8B-B14F-4D97-AF65-F5344CB8AC3E}">
        <p14:creationId xmlns:p14="http://schemas.microsoft.com/office/powerpoint/2010/main" val="1901480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633201" y="2225627"/>
            <a:ext cx="4328233" cy="4196305"/>
          </a:xfrm>
          <a:prstGeom prst="rect">
            <a:avLst/>
          </a:prstGeom>
        </p:spPr>
      </p:pic>
      <p:sp>
        <p:nvSpPr>
          <p:cNvPr id="2" name="Title 1"/>
          <p:cNvSpPr>
            <a:spLocks noGrp="1"/>
          </p:cNvSpPr>
          <p:nvPr>
            <p:ph type="title"/>
          </p:nvPr>
        </p:nvSpPr>
        <p:spPr/>
        <p:txBody>
          <a:bodyPr/>
          <a:lstStyle/>
          <a:p>
            <a:r>
              <a:rPr lang="en-US" dirty="0"/>
              <a:t>Customer data</a:t>
            </a:r>
          </a:p>
        </p:txBody>
      </p:sp>
      <p:sp>
        <p:nvSpPr>
          <p:cNvPr id="5" name="TextBox 4"/>
          <p:cNvSpPr txBox="1"/>
          <p:nvPr/>
        </p:nvSpPr>
        <p:spPr>
          <a:xfrm>
            <a:off x="4438843" y="-7938"/>
            <a:ext cx="3788345" cy="2299091"/>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Name, age,</a:t>
            </a:r>
          </a:p>
          <a:p>
            <a:pPr>
              <a:lnSpc>
                <a:spcPct val="90000"/>
              </a:lnSpc>
              <a:spcAft>
                <a:spcPts val="600"/>
              </a:spcAft>
            </a:pPr>
            <a:r>
              <a:rPr lang="en-US" sz="3200" dirty="0">
                <a:gradFill>
                  <a:gsLst>
                    <a:gs pos="2917">
                      <a:schemeClr val="tx1"/>
                    </a:gs>
                    <a:gs pos="30000">
                      <a:schemeClr val="tx1"/>
                    </a:gs>
                  </a:gsLst>
                  <a:lin ang="5400000" scaled="0"/>
                </a:gradFill>
              </a:rPr>
              <a:t>address, email,</a:t>
            </a:r>
          </a:p>
          <a:p>
            <a:pPr>
              <a:lnSpc>
                <a:spcPct val="90000"/>
              </a:lnSpc>
              <a:spcAft>
                <a:spcPts val="600"/>
              </a:spcAft>
            </a:pPr>
            <a:r>
              <a:rPr lang="en-US" sz="3200" dirty="0">
                <a:gradFill>
                  <a:gsLst>
                    <a:gs pos="2917">
                      <a:schemeClr val="tx1"/>
                    </a:gs>
                    <a:gs pos="30000">
                      <a:schemeClr val="tx1"/>
                    </a:gs>
                  </a:gsLst>
                  <a:lin ang="5400000" scaled="0"/>
                </a:gradFill>
              </a:rPr>
              <a:t>purchases,</a:t>
            </a:r>
          </a:p>
          <a:p>
            <a:pPr>
              <a:lnSpc>
                <a:spcPct val="90000"/>
              </a:lnSpc>
              <a:spcAft>
                <a:spcPts val="600"/>
              </a:spcAft>
            </a:pPr>
            <a:r>
              <a:rPr lang="en-US" sz="3200" dirty="0">
                <a:gradFill>
                  <a:gsLst>
                    <a:gs pos="2917">
                      <a:schemeClr val="tx1"/>
                    </a:gs>
                    <a:gs pos="30000">
                      <a:schemeClr val="tx1"/>
                    </a:gs>
                  </a:gsLst>
                  <a:lin ang="5400000" scaled="0"/>
                </a:gradFill>
              </a:rPr>
              <a:t>browsing activity,…</a:t>
            </a:r>
          </a:p>
        </p:txBody>
      </p:sp>
      <p:cxnSp>
        <p:nvCxnSpPr>
          <p:cNvPr id="6" name="Straight Arrow Connector 5"/>
          <p:cNvCxnSpPr/>
          <p:nvPr/>
        </p:nvCxnSpPr>
        <p:spPr>
          <a:xfrm>
            <a:off x="7929388" y="1439862"/>
            <a:ext cx="75471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rot="5400000">
            <a:off x="1976510" y="3808064"/>
            <a:ext cx="3951066" cy="738664"/>
            <a:chOff x="4398461" y="1524389"/>
            <a:chExt cx="3191375" cy="596637"/>
          </a:xfrm>
        </p:grpSpPr>
        <p:sp>
          <p:nvSpPr>
            <p:cNvPr id="8" name="TextBox 7"/>
            <p:cNvSpPr txBox="1"/>
            <p:nvPr/>
          </p:nvSpPr>
          <p:spPr>
            <a:xfrm>
              <a:off x="4398461" y="1524389"/>
              <a:ext cx="1855636" cy="596637"/>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Customers</a:t>
              </a:r>
            </a:p>
          </p:txBody>
        </p:sp>
        <p:cxnSp>
          <p:nvCxnSpPr>
            <p:cNvPr id="9" name="Straight Arrow Connector 8"/>
            <p:cNvCxnSpPr/>
            <p:nvPr/>
          </p:nvCxnSpPr>
          <p:spPr>
            <a:xfrm>
              <a:off x="6980236" y="1761156"/>
              <a:ext cx="6096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483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a:t>
            </a:r>
          </a:p>
        </p:txBody>
      </p:sp>
      <p:sp>
        <p:nvSpPr>
          <p:cNvPr id="3" name="Text Placeholder 2"/>
          <p:cNvSpPr>
            <a:spLocks noGrp="1"/>
          </p:cNvSpPr>
          <p:nvPr>
            <p:ph type="body" sz="quarter" idx="10"/>
          </p:nvPr>
        </p:nvSpPr>
        <p:spPr>
          <a:xfrm>
            <a:off x="2560637" y="1668462"/>
            <a:ext cx="7010399" cy="2954655"/>
          </a:xfrm>
        </p:spPr>
        <p:txBody>
          <a:bodyPr/>
          <a:lstStyle/>
          <a:p>
            <a:r>
              <a:rPr lang="en-US" dirty="0"/>
              <a:t>If your data is just as useful after swapping any of your columns with each other, then you can’t use Convolutional Neural Networks.</a:t>
            </a:r>
          </a:p>
        </p:txBody>
      </p:sp>
    </p:spTree>
    <p:extLst>
      <p:ext uri="{BB962C8B-B14F-4D97-AF65-F5344CB8AC3E}">
        <p14:creationId xmlns:p14="http://schemas.microsoft.com/office/powerpoint/2010/main" val="611858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1832693" y="1744662"/>
            <a:ext cx="1381922" cy="1339800"/>
          </a:xfrm>
          <a:prstGeom prst="rect">
            <a:avLst/>
          </a:prstGeom>
        </p:spPr>
      </p:pic>
      <p:pic>
        <p:nvPicPr>
          <p:cNvPr id="29" name="Picture 28"/>
          <p:cNvPicPr>
            <a:picLocks noChangeAspect="1"/>
          </p:cNvPicPr>
          <p:nvPr/>
        </p:nvPicPr>
        <p:blipFill>
          <a:blip r:embed="rId4"/>
          <a:stretch>
            <a:fillRect/>
          </a:stretch>
        </p:blipFill>
        <p:spPr>
          <a:xfrm>
            <a:off x="4880693" y="1747834"/>
            <a:ext cx="1381922" cy="1339800"/>
          </a:xfrm>
          <a:prstGeom prst="rect">
            <a:avLst/>
          </a:prstGeom>
        </p:spPr>
      </p:pic>
      <p:pic>
        <p:nvPicPr>
          <p:cNvPr id="30" name="Picture 29"/>
          <p:cNvPicPr>
            <a:picLocks noChangeAspect="1"/>
          </p:cNvPicPr>
          <p:nvPr/>
        </p:nvPicPr>
        <p:blipFill>
          <a:blip r:embed="rId5"/>
          <a:stretch>
            <a:fillRect/>
          </a:stretch>
        </p:blipFill>
        <p:spPr>
          <a:xfrm>
            <a:off x="3356693" y="1744662"/>
            <a:ext cx="1381922" cy="1339800"/>
          </a:xfrm>
          <a:prstGeom prst="rect">
            <a:avLst/>
          </a:prstGeom>
        </p:spPr>
      </p:pic>
      <p:sp>
        <p:nvSpPr>
          <p:cNvPr id="2" name="Title 1"/>
          <p:cNvSpPr>
            <a:spLocks noGrp="1"/>
          </p:cNvSpPr>
          <p:nvPr>
            <p:ph type="title"/>
          </p:nvPr>
        </p:nvSpPr>
        <p:spPr/>
        <p:txBody>
          <a:bodyPr/>
          <a:lstStyle/>
          <a:p>
            <a:r>
              <a:rPr lang="en-US" dirty="0"/>
              <a:t>Trickier cases</a:t>
            </a:r>
          </a:p>
        </p:txBody>
      </p:sp>
      <p:sp>
        <p:nvSpPr>
          <p:cNvPr id="5" name="Rectangle 4"/>
          <p:cNvSpPr/>
          <p:nvPr/>
        </p:nvSpPr>
        <p:spPr bwMode="auto">
          <a:xfrm>
            <a:off x="7274715" y="15922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2" name="Straight Arrow Connector 11"/>
          <p:cNvCxnSpPr>
            <a:endCxn id="5" idx="1"/>
          </p:cNvCxnSpPr>
          <p:nvPr/>
        </p:nvCxnSpPr>
        <p:spPr>
          <a:xfrm>
            <a:off x="6370637"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0398915" y="24304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237115" y="1823600"/>
            <a:ext cx="973664"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X</a:t>
            </a:r>
          </a:p>
        </p:txBody>
      </p:sp>
      <p:sp>
        <p:nvSpPr>
          <p:cNvPr id="15" name="Rectangle 14"/>
          <p:cNvSpPr/>
          <p:nvPr/>
        </p:nvSpPr>
        <p:spPr bwMode="auto">
          <a:xfrm>
            <a:off x="7285037" y="4411662"/>
            <a:ext cx="3124200" cy="1676400"/>
          </a:xfrm>
          <a:prstGeom prst="rect">
            <a:avLst/>
          </a:prstGeom>
          <a:solidFill>
            <a:srgbClr val="FFFFFF"/>
          </a:solidFill>
          <a:ln w="762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solidFill>
                  <a:srgbClr val="00188F"/>
                </a:solidFill>
              </a:rPr>
              <a:t>CNN</a:t>
            </a:r>
          </a:p>
        </p:txBody>
      </p:sp>
      <p:cxnSp>
        <p:nvCxnSpPr>
          <p:cNvPr id="17" name="Straight Arrow Connector 16"/>
          <p:cNvCxnSpPr>
            <a:endCxn id="15" idx="1"/>
          </p:cNvCxnSpPr>
          <p:nvPr/>
        </p:nvCxnSpPr>
        <p:spPr>
          <a:xfrm>
            <a:off x="6380959" y="5249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409237" y="5249862"/>
            <a:ext cx="904078" cy="0"/>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247437" y="4640262"/>
            <a:ext cx="1069845" cy="1292662"/>
          </a:xfrm>
          <a:prstGeom prst="rect">
            <a:avLst/>
          </a:prstGeom>
          <a:noFill/>
        </p:spPr>
        <p:txBody>
          <a:bodyPr wrap="none" lIns="182880" tIns="146304" rIns="182880" bIns="146304" rtlCol="0">
            <a:spAutoFit/>
          </a:bodyPr>
          <a:lstStyle/>
          <a:p>
            <a:pPr>
              <a:lnSpc>
                <a:spcPct val="90000"/>
              </a:lnSpc>
              <a:spcAft>
                <a:spcPts val="600"/>
              </a:spcAft>
            </a:pPr>
            <a:r>
              <a:rPr lang="en-US" sz="7200" b="1" dirty="0">
                <a:solidFill>
                  <a:srgbClr val="002060"/>
                </a:solidFill>
              </a:rPr>
              <a:t>O</a:t>
            </a:r>
          </a:p>
        </p:txBody>
      </p:sp>
      <p:sp>
        <p:nvSpPr>
          <p:cNvPr id="22" name="TextBox 21"/>
          <p:cNvSpPr txBox="1"/>
          <p:nvPr/>
        </p:nvSpPr>
        <p:spPr>
          <a:xfrm>
            <a:off x="198437" y="3541662"/>
            <a:ext cx="156837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translation</a:t>
            </a:r>
          </a:p>
        </p:txBody>
      </p:sp>
      <p:sp>
        <p:nvSpPr>
          <p:cNvPr id="23" name="TextBox 22"/>
          <p:cNvSpPr txBox="1"/>
          <p:nvPr/>
        </p:nvSpPr>
        <p:spPr>
          <a:xfrm>
            <a:off x="1990024" y="3541662"/>
            <a:ext cx="114839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scaling</a:t>
            </a:r>
          </a:p>
        </p:txBody>
      </p:sp>
      <p:sp>
        <p:nvSpPr>
          <p:cNvPr id="24" name="TextBox 23"/>
          <p:cNvSpPr txBox="1"/>
          <p:nvPr/>
        </p:nvSpPr>
        <p:spPr>
          <a:xfrm>
            <a:off x="4975930" y="3536751"/>
            <a:ext cx="113428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weight</a:t>
            </a:r>
          </a:p>
        </p:txBody>
      </p:sp>
      <p:sp>
        <p:nvSpPr>
          <p:cNvPr id="25" name="TextBox 24"/>
          <p:cNvSpPr txBox="1"/>
          <p:nvPr/>
        </p:nvSpPr>
        <p:spPr>
          <a:xfrm>
            <a:off x="3393991" y="3523183"/>
            <a:ext cx="126842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rotation</a:t>
            </a:r>
          </a:p>
        </p:txBody>
      </p:sp>
      <p:pic>
        <p:nvPicPr>
          <p:cNvPr id="26" name="Picture 25"/>
          <p:cNvPicPr>
            <a:picLocks noChangeAspect="1"/>
          </p:cNvPicPr>
          <p:nvPr/>
        </p:nvPicPr>
        <p:blipFill>
          <a:blip r:embed="rId6"/>
          <a:stretch>
            <a:fillRect/>
          </a:stretch>
        </p:blipFill>
        <p:spPr>
          <a:xfrm>
            <a:off x="308693" y="1744662"/>
            <a:ext cx="1381922" cy="1339800"/>
          </a:xfrm>
          <a:prstGeom prst="rect">
            <a:avLst/>
          </a:prstGeom>
        </p:spPr>
      </p:pic>
      <p:pic>
        <p:nvPicPr>
          <p:cNvPr id="32" name="Picture 31"/>
          <p:cNvPicPr>
            <a:picLocks noChangeAspect="1"/>
          </p:cNvPicPr>
          <p:nvPr/>
        </p:nvPicPr>
        <p:blipFill>
          <a:blip r:embed="rId7"/>
          <a:stretch>
            <a:fillRect/>
          </a:stretch>
        </p:blipFill>
        <p:spPr>
          <a:xfrm>
            <a:off x="313208" y="4564062"/>
            <a:ext cx="1381922" cy="1339800"/>
          </a:xfrm>
          <a:prstGeom prst="rect">
            <a:avLst/>
          </a:prstGeom>
        </p:spPr>
      </p:pic>
      <p:pic>
        <p:nvPicPr>
          <p:cNvPr id="33" name="Picture 32"/>
          <p:cNvPicPr>
            <a:picLocks noChangeAspect="1"/>
          </p:cNvPicPr>
          <p:nvPr/>
        </p:nvPicPr>
        <p:blipFill>
          <a:blip r:embed="rId8"/>
          <a:stretch>
            <a:fillRect/>
          </a:stretch>
        </p:blipFill>
        <p:spPr>
          <a:xfrm>
            <a:off x="1832693" y="4564062"/>
            <a:ext cx="1381922" cy="1339800"/>
          </a:xfrm>
          <a:prstGeom prst="rect">
            <a:avLst/>
          </a:prstGeom>
        </p:spPr>
      </p:pic>
      <p:pic>
        <p:nvPicPr>
          <p:cNvPr id="35" name="Picture 34"/>
          <p:cNvPicPr>
            <a:picLocks noChangeAspect="1"/>
          </p:cNvPicPr>
          <p:nvPr/>
        </p:nvPicPr>
        <p:blipFill>
          <a:blip r:embed="rId9"/>
          <a:stretch>
            <a:fillRect/>
          </a:stretch>
        </p:blipFill>
        <p:spPr>
          <a:xfrm>
            <a:off x="4880693" y="4564062"/>
            <a:ext cx="1381922" cy="1339800"/>
          </a:xfrm>
          <a:prstGeom prst="rect">
            <a:avLst/>
          </a:prstGeom>
        </p:spPr>
      </p:pic>
      <p:pic>
        <p:nvPicPr>
          <p:cNvPr id="37" name="Picture 36"/>
          <p:cNvPicPr>
            <a:picLocks noChangeAspect="1"/>
          </p:cNvPicPr>
          <p:nvPr/>
        </p:nvPicPr>
        <p:blipFill>
          <a:blip r:embed="rId10"/>
          <a:stretch>
            <a:fillRect/>
          </a:stretch>
        </p:blipFill>
        <p:spPr>
          <a:xfrm>
            <a:off x="3356693" y="4564062"/>
            <a:ext cx="1381922" cy="1339800"/>
          </a:xfrm>
          <a:prstGeom prst="rect">
            <a:avLst/>
          </a:prstGeom>
        </p:spPr>
      </p:pic>
    </p:spTree>
    <p:extLst>
      <p:ext uri="{BB962C8B-B14F-4D97-AF65-F5344CB8AC3E}">
        <p14:creationId xmlns:p14="http://schemas.microsoft.com/office/powerpoint/2010/main" val="323127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a nutshell</a:t>
            </a:r>
          </a:p>
        </p:txBody>
      </p:sp>
      <p:sp>
        <p:nvSpPr>
          <p:cNvPr id="3" name="Text Placeholder 2"/>
          <p:cNvSpPr>
            <a:spLocks noGrp="1"/>
          </p:cNvSpPr>
          <p:nvPr>
            <p:ph type="body" sz="quarter" idx="10"/>
          </p:nvPr>
        </p:nvSpPr>
        <p:spPr>
          <a:xfrm>
            <a:off x="274638" y="1212850"/>
            <a:ext cx="11887200" cy="1292662"/>
          </a:xfrm>
        </p:spPr>
        <p:txBody>
          <a:bodyPr/>
          <a:lstStyle/>
          <a:p>
            <a:r>
              <a:rPr lang="en-US" dirty="0" err="1"/>
              <a:t>ConvNets</a:t>
            </a:r>
            <a:r>
              <a:rPr lang="en-US" dirty="0"/>
              <a:t> are great at finding patterns and using them to classify images.</a:t>
            </a:r>
          </a:p>
        </p:txBody>
      </p:sp>
    </p:spTree>
    <p:extLst>
      <p:ext uri="{BB962C8B-B14F-4D97-AF65-F5344CB8AC3E}">
        <p14:creationId xmlns:p14="http://schemas.microsoft.com/office/powerpoint/2010/main" val="2574058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t>
            </a:r>
            <a:r>
              <a:rPr lang="en-US" dirty="0" err="1"/>
              <a:t>ConvNet</a:t>
            </a:r>
            <a:r>
              <a:rPr lang="en-US" dirty="0"/>
              <a:t>/DNN toolkits</a:t>
            </a:r>
          </a:p>
        </p:txBody>
      </p:sp>
      <p:sp>
        <p:nvSpPr>
          <p:cNvPr id="3" name="Text Placeholder 2"/>
          <p:cNvSpPr>
            <a:spLocks noGrp="1"/>
          </p:cNvSpPr>
          <p:nvPr>
            <p:ph type="body" sz="quarter" idx="10"/>
          </p:nvPr>
        </p:nvSpPr>
        <p:spPr>
          <a:xfrm>
            <a:off x="274638" y="1212850"/>
            <a:ext cx="11887200" cy="5478423"/>
          </a:xfrm>
        </p:spPr>
        <p:txBody>
          <a:bodyPr/>
          <a:lstStyle/>
          <a:p>
            <a:r>
              <a:rPr lang="en-US" dirty="0" err="1">
                <a:hlinkClick r:id="rId3"/>
              </a:rPr>
              <a:t>Caffe</a:t>
            </a:r>
            <a:r>
              <a:rPr lang="en-US" dirty="0"/>
              <a:t> (Berkeley Vision and Learning Center)</a:t>
            </a:r>
          </a:p>
          <a:p>
            <a:r>
              <a:rPr lang="en-US" dirty="0">
                <a:hlinkClick r:id="rId4"/>
              </a:rPr>
              <a:t>CNTK</a:t>
            </a:r>
            <a:r>
              <a:rPr lang="en-US" dirty="0"/>
              <a:t> (Microsoft)</a:t>
            </a:r>
          </a:p>
          <a:p>
            <a:r>
              <a:rPr lang="en-US" dirty="0">
                <a:hlinkClick r:id="rId5" tooltip="Deeplearning4j"/>
              </a:rPr>
              <a:t>Deeplearning4j</a:t>
            </a:r>
            <a:r>
              <a:rPr lang="en-US" dirty="0"/>
              <a:t> (</a:t>
            </a:r>
            <a:r>
              <a:rPr lang="en-US" dirty="0" err="1"/>
              <a:t>Skymind</a:t>
            </a:r>
            <a:r>
              <a:rPr lang="en-US" dirty="0"/>
              <a:t>)</a:t>
            </a:r>
          </a:p>
          <a:p>
            <a:r>
              <a:rPr lang="en-US" dirty="0" err="1">
                <a:hlinkClick r:id="rId6"/>
              </a:rPr>
              <a:t>TensorFlow</a:t>
            </a:r>
            <a:r>
              <a:rPr lang="en-US" dirty="0"/>
              <a:t> (Google)</a:t>
            </a:r>
          </a:p>
          <a:p>
            <a:r>
              <a:rPr lang="en-US" dirty="0" err="1">
                <a:hlinkClick r:id="rId7" tooltip="Theano (software)"/>
              </a:rPr>
              <a:t>Theano</a:t>
            </a:r>
            <a:r>
              <a:rPr lang="en-US" dirty="0"/>
              <a:t> (University of Montreal + broad community)</a:t>
            </a:r>
          </a:p>
          <a:p>
            <a:r>
              <a:rPr lang="en-US" dirty="0">
                <a:hlinkClick r:id="rId8" tooltip="Torch (machine learning)"/>
              </a:rPr>
              <a:t>Torch</a:t>
            </a:r>
            <a:r>
              <a:rPr lang="en-US" dirty="0"/>
              <a:t> (Ronan </a:t>
            </a:r>
            <a:r>
              <a:rPr lang="en-US" dirty="0" err="1"/>
              <a:t>Collobert</a:t>
            </a:r>
            <a:r>
              <a:rPr lang="en-US" dirty="0"/>
              <a:t>)</a:t>
            </a:r>
          </a:p>
          <a:p>
            <a:r>
              <a:rPr lang="en-US" dirty="0">
                <a:hlinkClick r:id="rId9"/>
              </a:rPr>
              <a:t>Many others</a:t>
            </a:r>
            <a:endParaRPr lang="en-US" dirty="0"/>
          </a:p>
          <a:p>
            <a:endParaRPr lang="en-US" dirty="0"/>
          </a:p>
        </p:txBody>
      </p:sp>
    </p:spTree>
    <p:extLst>
      <p:ext uri="{BB962C8B-B14F-4D97-AF65-F5344CB8AC3E}">
        <p14:creationId xmlns:p14="http://schemas.microsoft.com/office/powerpoint/2010/main" val="780814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6-30535_Machine_Learning_Analytics_Data_Science_Conference_Fall_2015_Template">
  <a:themeElements>
    <a:clrScheme name="MachineLearning">
      <a:dk1>
        <a:srgbClr val="505050"/>
      </a:dk1>
      <a:lt1>
        <a:srgbClr val="FFFFFF"/>
      </a:lt1>
      <a:dk2>
        <a:srgbClr val="0072C6"/>
      </a:dk2>
      <a:lt2>
        <a:srgbClr val="D2D2D2"/>
      </a:lt2>
      <a:accent1>
        <a:srgbClr val="BA141A"/>
      </a:accent1>
      <a:accent2>
        <a:srgbClr val="0072C6"/>
      </a:accent2>
      <a:accent3>
        <a:srgbClr val="442359"/>
      </a:accent3>
      <a:accent4>
        <a:srgbClr val="002050"/>
      </a:accent4>
      <a:accent5>
        <a:srgbClr val="00827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nalytics_Data_Science_Conference_Fall_2015_Template.potx" id="{E1355DAB-CDAD-4C7B-B17A-79EB22890928}" vid="{03325F2C-1293-460B-A8A3-D17B84227B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2" ma:contentTypeDescription="Create a new document." ma:contentTypeScope="" ma:versionID="349f0eaa1d04d3afee35fede26e4b276">
  <xsd:schema xmlns:xsd="http://www.w3.org/2001/XMLSchema" xmlns:xs="http://www.w3.org/2001/XMLSchema" xmlns:p="http://schemas.microsoft.com/office/2006/metadata/properties" xmlns:ns2="caeb30a9-2c8b-4a3c-a0a0-e0c0af147dd7" targetNamespace="http://schemas.microsoft.com/office/2006/metadata/properties" ma:root="true" ma:fieldsID="1ca19206795bd951a8c87d35fe4dfc00" ns2:_="">
    <xsd:import namespace="caeb30a9-2c8b-4a3c-a0a0-e0c0af147dd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1D2-5F8E-44D4-AC71-C70E27EC64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b30a9-2c8b-4a3c-a0a0-e0c0af147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aeb30a9-2c8b-4a3c-a0a0-e0c0af147dd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Machine_Learning_Analytics_Data_Science_Conference_Fall_2015_Template</Template>
  <TotalTime>63986</TotalTime>
  <Words>5298</Words>
  <Application>Microsoft Office PowerPoint</Application>
  <PresentationFormat>Custom</PresentationFormat>
  <Paragraphs>750</Paragraphs>
  <Slides>91</Slides>
  <Notes>71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91</vt:i4>
      </vt:variant>
    </vt:vector>
  </HeadingPairs>
  <TitlesOfParts>
    <vt:vector size="102" baseType="lpstr">
      <vt:lpstr>Arial</vt:lpstr>
      <vt:lpstr>Calibri</vt:lpstr>
      <vt:lpstr>Cambria Math</vt:lpstr>
      <vt:lpstr>Consolas</vt:lpstr>
      <vt:lpstr>DIN Condensed</vt:lpstr>
      <vt:lpstr>Helvetica Light</vt:lpstr>
      <vt:lpstr>Montserrat Light</vt:lpstr>
      <vt:lpstr>Segoe UI</vt:lpstr>
      <vt:lpstr>Segoe UI Light</vt:lpstr>
      <vt:lpstr>Wingdings</vt:lpstr>
      <vt:lpstr>6-30535_Machine_Learning_Analytics_Data_Science_Conference_Fall_2015_Template</vt:lpstr>
      <vt:lpstr>PowerPoint Presentation</vt:lpstr>
      <vt:lpstr>PowerPoint Presentation</vt:lpstr>
      <vt:lpstr>Convolutional  Neural Networks</vt:lpstr>
      <vt:lpstr>Convolutional Deep Belief Networks for Scalable Unsupervised Learning of Hierarchical Representations Honglak Lee, Roger Grosse, Rajesh Ranganath, Andrew Y. Ng</vt:lpstr>
      <vt:lpstr>Playing Atari with Deep Reinforcement Learning.  Volodymyr Mnih, Koray Kavukcuoglu, David Silver, Alex Graves, Ioannis Antonoglou, Daan Wierstra, Martin Riedmiller </vt:lpstr>
      <vt:lpstr>Robot Learning ManipulationAction Plans by “Watching” Unconstrained Videos  from the World Wide Web. Yezhou Yang, Cornelia Fermuller, Yiannis Aloimonos</vt:lpstr>
      <vt:lpstr>A toy ConvNet: X’s and O’s</vt:lpstr>
      <vt:lpstr>For example</vt:lpstr>
      <vt:lpstr>Trickier cases</vt:lpstr>
      <vt:lpstr>Deciding is hard</vt:lpstr>
      <vt:lpstr>What computers see</vt:lpstr>
      <vt:lpstr>What computers see</vt:lpstr>
      <vt:lpstr>Computers are literal</vt:lpstr>
      <vt:lpstr>ConvNets match pieces of the image</vt:lpstr>
      <vt:lpstr>Features match pieces of the image</vt:lpstr>
      <vt:lpstr>PowerPoint Presentation</vt:lpstr>
      <vt:lpstr>PowerPoint Presentation</vt:lpstr>
      <vt:lpstr>PowerPoint Presentation</vt:lpstr>
      <vt:lpstr>PowerPoint Presentation</vt:lpstr>
      <vt:lpstr>PowerPoint Presentation</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Filtering: The math behind the match</vt:lpstr>
      <vt:lpstr>Convolution: Trying every possible match</vt:lpstr>
      <vt:lpstr>Convolution: Trying every possible match</vt:lpstr>
      <vt:lpstr>PowerPoint Presentation</vt:lpstr>
      <vt:lpstr>Convolution layer</vt:lpstr>
      <vt:lpstr>Convolution layer</vt:lpstr>
      <vt:lpstr>Pooling: Shrinking the image stack</vt:lpstr>
      <vt:lpstr>Pooling</vt:lpstr>
      <vt:lpstr>Pooling</vt:lpstr>
      <vt:lpstr>Pooling</vt:lpstr>
      <vt:lpstr>Pooling</vt:lpstr>
      <vt:lpstr>Pooling</vt:lpstr>
      <vt:lpstr>Pooling</vt:lpstr>
      <vt:lpstr>PowerPoint Presentation</vt:lpstr>
      <vt:lpstr>Pooling layer</vt:lpstr>
      <vt:lpstr>Normalization</vt:lpstr>
      <vt:lpstr>Rectified Linear Units (ReLUs)</vt:lpstr>
      <vt:lpstr>Rectified Linear Units (ReLUs)</vt:lpstr>
      <vt:lpstr>Rectified Linear Units (ReLUs)</vt:lpstr>
      <vt:lpstr>Rectified Linear Units (ReLUs)</vt:lpstr>
      <vt:lpstr>ReLU layer</vt:lpstr>
      <vt:lpstr>Layers get stacked</vt:lpstr>
      <vt:lpstr>Deep stacking</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Fully connected layer</vt:lpstr>
      <vt:lpstr>Putting it all together</vt:lpstr>
      <vt:lpstr>Learning</vt:lpstr>
      <vt:lpstr>Backprop</vt:lpstr>
      <vt:lpstr>Backprop</vt:lpstr>
      <vt:lpstr>Backprop</vt:lpstr>
      <vt:lpstr>Backprop</vt:lpstr>
      <vt:lpstr>Backprop</vt:lpstr>
      <vt:lpstr>Backprop</vt:lpstr>
      <vt:lpstr>Gradient descent </vt:lpstr>
      <vt:lpstr>Gradient descent </vt:lpstr>
      <vt:lpstr>Hyperparameters (knobs)</vt:lpstr>
      <vt:lpstr>Architecture</vt:lpstr>
      <vt:lpstr>Not just images</vt:lpstr>
      <vt:lpstr>Images</vt:lpstr>
      <vt:lpstr>Sound</vt:lpstr>
      <vt:lpstr>Text</vt:lpstr>
      <vt:lpstr>Limitations</vt:lpstr>
      <vt:lpstr>Customer data</vt:lpstr>
      <vt:lpstr>Rule of thumb</vt:lpstr>
      <vt:lpstr>In a nutshell</vt:lpstr>
      <vt:lpstr>Some ConvNet/DNN toolkits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Machine Learning, Analytics &amp; Data Science Conference</dc:subject>
  <dc:creator>Teresa Bohaty</dc:creator>
  <cp:keywords>Machine Learning Analytics ＆ Data Science Conference</cp:keywords>
  <dc:description>Template: Mitchell Derrey, Silver Fox Productions
Formatting: 
Audience Type:</dc:description>
  <cp:lastModifiedBy>Hennie Brink</cp:lastModifiedBy>
  <cp:revision>302</cp:revision>
  <dcterms:created xsi:type="dcterms:W3CDTF">2015-10-21T21:04:06Z</dcterms:created>
  <dcterms:modified xsi:type="dcterms:W3CDTF">2016-10-21T06:37:16Z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6;#Microsoft Conference Center|9ee5e79d-18a6-44c6-bfde-7021198eb4fc</vt:lpwstr>
  </property>
  <property fmtid="{D5CDD505-2E9C-101B-9397-08002B2CF9AE}" pid="7" name="Track">
    <vt:lpwstr/>
  </property>
  <property fmtid="{D5CDD505-2E9C-101B-9397-08002B2CF9AE}" pid="8" name="Event Location">
    <vt:lpwstr>23;#Redmond|c18f3657-b811-49ee-9b08-ce77b3e7702b</vt:lpwstr>
  </property>
  <property fmtid="{D5CDD505-2E9C-101B-9397-08002B2CF9AE}" pid="9" name="Campaign">
    <vt:lpwstr/>
  </property>
  <property fmtid="{D5CDD505-2E9C-101B-9397-08002B2CF9AE}" pid="10" name="IsMyDocuments">
    <vt:bool>true</vt:bool>
  </property>
  <property fmtid="{D5CDD505-2E9C-101B-9397-08002B2CF9AE}" pid="11" name="TaxKeyword">
    <vt:lpwstr>430;#Machine Learning Analytics ＆ Data Science Conference|6a8167b2-07eb-471d-b603-254287b7ce90</vt:lpwstr>
  </property>
  <property fmtid="{D5CDD505-2E9C-101B-9397-08002B2CF9AE}" pid="12" name="Audience1">
    <vt:lpwstr/>
  </property>
  <property fmtid="{D5CDD505-2E9C-101B-9397-08002B2CF9AE}" pid="13" name="Event Name">
    <vt:lpwstr>224;#Machine Learning, Analytics and Data Science Conference|2f5995e3-1e3d-4c27-96d6-c6c80990926c</vt:lpwstr>
  </property>
</Properties>
</file>