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1" r:id="rId5"/>
    <p:sldId id="276" r:id="rId6"/>
    <p:sldId id="277" r:id="rId7"/>
    <p:sldId id="265" r:id="rId8"/>
    <p:sldId id="278" r:id="rId9"/>
    <p:sldId id="279" r:id="rId10"/>
    <p:sldId id="266" r:id="rId11"/>
    <p:sldId id="273" r:id="rId12"/>
    <p:sldId id="271" r:id="rId13"/>
    <p:sldId id="274" r:id="rId14"/>
    <p:sldId id="280" r:id="rId15"/>
    <p:sldId id="275" r:id="rId16"/>
    <p:sldId id="282" r:id="rId17"/>
    <p:sldId id="281" r:id="rId18"/>
    <p:sldId id="283" r:id="rId19"/>
    <p:sldId id="285" r:id="rId20"/>
    <p:sldId id="268" r:id="rId21"/>
    <p:sldId id="260" r:id="rId22"/>
    <p:sldId id="262" r:id="rId23"/>
    <p:sldId id="284" r:id="rId24"/>
    <p:sldId id="269"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32B-D70D-CD54-14F3-3C28A5701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7FBED4-1686-2CE3-5555-485144B5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201DB5-35BF-5770-0E31-B157EC9A343D}"/>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084FB793-5A47-4631-8BE1-FE3742F55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F04BF-DE7E-2E83-7217-D7BE7AA240AF}"/>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09502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D7AD-734D-7CE1-4273-2A1E2E3AC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FD2EC9-2EAB-A20A-6EAB-97BA42D19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B71E9-6F06-089E-F206-1CE66F965410}"/>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2DEAA928-858E-88A6-AA8A-03B995A80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4BEF3-B08E-A8A8-0318-259E1AAC25D9}"/>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45096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2CF36-2F85-AB1A-B12C-FCC654BCB2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4694A-24E0-0E16-9879-410DB66CB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0C714-D96E-59BE-4313-9A29B3A38D98}"/>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2E343D3D-E283-E3BE-5E92-0D763B271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DDC04-C37B-004D-147E-AB3DCBD51291}"/>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225083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8C81-18DD-16AA-931B-FB5144804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5E1CC-F40D-CFDE-C115-5944CA093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80720-F673-2F43-4BF7-A66862D3E8B5}"/>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02680B4A-68B4-099F-874F-69C656E15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5445C-FC4E-24AF-B7F2-96B5DF518F15}"/>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78856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A915-75D9-5F06-2F0F-58AFC7C95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6440D-B969-CDB9-3EE5-90244BC43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7F5C7-0AC3-0B90-6514-E410E7DCB181}"/>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DC34317A-FA9A-6A43-B9B3-593797D57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3E0BB-66B3-BE3F-146F-F0F757641CE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42399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1FF7-E9B6-3390-3386-7798A84D7A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E55EB-B642-A90A-3960-194418502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0A8249-1851-4CB9-3A61-6FF614869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0E6E52-6D30-4D00-960E-52E9456CBDA5}"/>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6" name="Footer Placeholder 5">
            <a:extLst>
              <a:ext uri="{FF2B5EF4-FFF2-40B4-BE49-F238E27FC236}">
                <a16:creationId xmlns:a16="http://schemas.microsoft.com/office/drawing/2014/main" id="{256C4918-BAE5-51FD-30E6-6719422BE7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AB489-27C3-5692-9BD0-49566EB4713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271924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DD5C-5C83-3624-25C5-BA28B4B555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611086-4D7E-55B5-4F5A-B9F28A28B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F85EA7-B057-EF34-AAD9-40884D85F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5272C0-AF45-9293-7B63-EEC30EDE0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E83F6-652C-0103-C698-3DD189948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67F1C6-BCBB-C321-AE8A-2CE51820A5D4}"/>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8" name="Footer Placeholder 7">
            <a:extLst>
              <a:ext uri="{FF2B5EF4-FFF2-40B4-BE49-F238E27FC236}">
                <a16:creationId xmlns:a16="http://schemas.microsoft.com/office/drawing/2014/main" id="{A4371F23-73A9-7439-8962-5B9469EE53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2165FC-73C9-0D70-2D82-666A18D7BBCB}"/>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58564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DC47-642B-84FE-E4C8-B86F813B1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A972E1-A491-C89D-ADB6-1C058C654323}"/>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4" name="Footer Placeholder 3">
            <a:extLst>
              <a:ext uri="{FF2B5EF4-FFF2-40B4-BE49-F238E27FC236}">
                <a16:creationId xmlns:a16="http://schemas.microsoft.com/office/drawing/2014/main" id="{4811A798-F04B-FB01-5D44-753B21C7A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7181AE-C17B-2C63-7D31-943235276C25}"/>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02271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C0222-5014-803A-3998-E4CB965DC6B6}"/>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3" name="Footer Placeholder 2">
            <a:extLst>
              <a:ext uri="{FF2B5EF4-FFF2-40B4-BE49-F238E27FC236}">
                <a16:creationId xmlns:a16="http://schemas.microsoft.com/office/drawing/2014/main" id="{A28878B1-3D20-29CA-EF82-B4E57CB3F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5BE73A-8BC7-D6C9-ECA5-A53F89BBB39F}"/>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323605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F92D-2948-FE85-2AF4-AC457774E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9A5143-62E8-2F59-8A20-93413A6D1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6F2EA-F09A-AF64-0372-7BFAA78C0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96E6A-6B57-DC4A-ED31-B5F7F17FC315}"/>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6" name="Footer Placeholder 5">
            <a:extLst>
              <a:ext uri="{FF2B5EF4-FFF2-40B4-BE49-F238E27FC236}">
                <a16:creationId xmlns:a16="http://schemas.microsoft.com/office/drawing/2014/main" id="{2C3EE105-F9C6-C2A4-D493-A313147A7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0AEE7-A836-62AE-7ED9-0130D90EC1AB}"/>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43800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EA07-0734-13D0-9593-866B8B57C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21F175-FD89-67BF-2F75-7389A7708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F268-45C8-E180-C633-B3055FF03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494F4-5DAE-B572-E3E0-074B5DA194CE}"/>
              </a:ext>
            </a:extLst>
          </p:cNvPr>
          <p:cNvSpPr>
            <a:spLocks noGrp="1"/>
          </p:cNvSpPr>
          <p:nvPr>
            <p:ph type="dt" sz="half" idx="10"/>
          </p:nvPr>
        </p:nvSpPr>
        <p:spPr/>
        <p:txBody>
          <a:bodyPr/>
          <a:lstStyle/>
          <a:p>
            <a:fld id="{6F8343CB-26D1-4252-9ECE-2B575D3EE9DE}" type="datetimeFigureOut">
              <a:rPr lang="en-IN" smtClean="0"/>
              <a:t>08-09-2025</a:t>
            </a:fld>
            <a:endParaRPr lang="en-IN"/>
          </a:p>
        </p:txBody>
      </p:sp>
      <p:sp>
        <p:nvSpPr>
          <p:cNvPr id="6" name="Footer Placeholder 5">
            <a:extLst>
              <a:ext uri="{FF2B5EF4-FFF2-40B4-BE49-F238E27FC236}">
                <a16:creationId xmlns:a16="http://schemas.microsoft.com/office/drawing/2014/main" id="{3D1C387F-4975-1C4A-D71A-296BBE491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56CB7-75A9-04B0-BCBA-CF182CFB9346}"/>
              </a:ext>
            </a:extLst>
          </p:cNvPr>
          <p:cNvSpPr>
            <a:spLocks noGrp="1"/>
          </p:cNvSpPr>
          <p:nvPr>
            <p:ph type="sldNum" sz="quarter" idx="12"/>
          </p:nvPr>
        </p:nvSpPr>
        <p:spPr/>
        <p:txBody>
          <a:bodyPr/>
          <a:lstStyle/>
          <a:p>
            <a:fld id="{2C846CA6-ABB8-428D-BA6E-179571011004}" type="slidenum">
              <a:rPr lang="en-IN" smtClean="0"/>
              <a:t>‹#›</a:t>
            </a:fld>
            <a:endParaRPr lang="en-IN"/>
          </a:p>
        </p:txBody>
      </p:sp>
    </p:spTree>
    <p:extLst>
      <p:ext uri="{BB962C8B-B14F-4D97-AF65-F5344CB8AC3E}">
        <p14:creationId xmlns:p14="http://schemas.microsoft.com/office/powerpoint/2010/main" val="102349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5CC8B-E313-1E69-4352-19C9ABC55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0F871-4435-D18D-BE46-FC9B80230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E4E9-E914-CCA2-A277-6BC0D8F07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343CB-26D1-4252-9ECE-2B575D3EE9DE}" type="datetimeFigureOut">
              <a:rPr lang="en-IN" smtClean="0"/>
              <a:t>08-09-2025</a:t>
            </a:fld>
            <a:endParaRPr lang="en-IN"/>
          </a:p>
        </p:txBody>
      </p:sp>
      <p:sp>
        <p:nvSpPr>
          <p:cNvPr id="5" name="Footer Placeholder 4">
            <a:extLst>
              <a:ext uri="{FF2B5EF4-FFF2-40B4-BE49-F238E27FC236}">
                <a16:creationId xmlns:a16="http://schemas.microsoft.com/office/drawing/2014/main" id="{C0EFCCE6-9FD4-7D6A-BA95-E94A32289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7E86A7-ECA6-924F-820C-7DE395C5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46CA6-ABB8-428D-BA6E-179571011004}" type="slidenum">
              <a:rPr lang="en-IN" smtClean="0"/>
              <a:t>‹#›</a:t>
            </a:fld>
            <a:endParaRPr lang="en-IN"/>
          </a:p>
        </p:txBody>
      </p:sp>
    </p:spTree>
    <p:extLst>
      <p:ext uri="{BB962C8B-B14F-4D97-AF65-F5344CB8AC3E}">
        <p14:creationId xmlns:p14="http://schemas.microsoft.com/office/powerpoint/2010/main" val="340032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27.jpg"/><Relationship Id="rId4" Type="http://schemas.openxmlformats.org/officeDocument/2006/relationships/image" Target="../media/image5.avif"/><Relationship Id="rId9" Type="http://schemas.openxmlformats.org/officeDocument/2006/relationships/image" Target="../media/image1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avif"/><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C315B-9190-9662-FACC-A7F89BC67EB9}"/>
              </a:ext>
            </a:extLst>
          </p:cNvPr>
          <p:cNvSpPr>
            <a:spLocks noGrp="1"/>
          </p:cNvSpPr>
          <p:nvPr>
            <p:ph type="ctrTitle"/>
          </p:nvPr>
        </p:nvSpPr>
        <p:spPr/>
        <p:txBody>
          <a:bodyPr>
            <a:normAutofit fontScale="90000"/>
          </a:bodyPr>
          <a:lstStyle/>
          <a:p>
            <a:r>
              <a:rPr lang="en-IN" b="1" dirty="0"/>
              <a:t>Utility of Dynamic Bayesian Networks based Data generators</a:t>
            </a:r>
          </a:p>
        </p:txBody>
      </p:sp>
      <p:sp>
        <p:nvSpPr>
          <p:cNvPr id="5" name="Subtitle 4">
            <a:extLst>
              <a:ext uri="{FF2B5EF4-FFF2-40B4-BE49-F238E27FC236}">
                <a16:creationId xmlns:a16="http://schemas.microsoft.com/office/drawing/2014/main" id="{776BC456-1A6E-8FB2-EB43-09A2774C311B}"/>
              </a:ext>
            </a:extLst>
          </p:cNvPr>
          <p:cNvSpPr>
            <a:spLocks noGrp="1"/>
          </p:cNvSpPr>
          <p:nvPr>
            <p:ph type="subTitle" idx="1"/>
          </p:nvPr>
        </p:nvSpPr>
        <p:spPr/>
        <p:txBody>
          <a:bodyPr/>
          <a:lstStyle/>
          <a:p>
            <a:r>
              <a:rPr lang="en-IN" dirty="0"/>
              <a:t>Highlighting problems that DBN-based data generator would solve</a:t>
            </a:r>
          </a:p>
        </p:txBody>
      </p:sp>
    </p:spTree>
    <p:extLst>
      <p:ext uri="{BB962C8B-B14F-4D97-AF65-F5344CB8AC3E}">
        <p14:creationId xmlns:p14="http://schemas.microsoft.com/office/powerpoint/2010/main" val="393519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8FEE-E566-4A12-4B4E-E3FB84264333}"/>
              </a:ext>
            </a:extLst>
          </p:cNvPr>
          <p:cNvSpPr>
            <a:spLocks noGrp="1"/>
          </p:cNvSpPr>
          <p:nvPr>
            <p:ph type="title"/>
          </p:nvPr>
        </p:nvSpPr>
        <p:spPr/>
        <p:txBody>
          <a:bodyPr>
            <a:normAutofit/>
          </a:bodyPr>
          <a:lstStyle/>
          <a:p>
            <a:r>
              <a:rPr lang="en-IN" b="1" dirty="0"/>
              <a:t>Scenario III – Testing </a:t>
            </a:r>
            <a:r>
              <a:rPr lang="en-IN" b="1" i="1" dirty="0"/>
              <a:t>generizability</a:t>
            </a:r>
            <a:r>
              <a:rPr lang="en-IN" b="1" dirty="0"/>
              <a:t> of solution strategies across industry (contd.)</a:t>
            </a:r>
          </a:p>
        </p:txBody>
      </p:sp>
      <p:pic>
        <p:nvPicPr>
          <p:cNvPr id="5" name="Content Placeholder 4">
            <a:extLst>
              <a:ext uri="{FF2B5EF4-FFF2-40B4-BE49-F238E27FC236}">
                <a16:creationId xmlns:a16="http://schemas.microsoft.com/office/drawing/2014/main" id="{8F8920BB-F7A0-A4AA-6EB9-0D9700B4F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754" y="2118576"/>
            <a:ext cx="5754718" cy="3323219"/>
          </a:xfrm>
        </p:spPr>
      </p:pic>
      <p:sp>
        <p:nvSpPr>
          <p:cNvPr id="6" name="TextBox 5">
            <a:extLst>
              <a:ext uri="{FF2B5EF4-FFF2-40B4-BE49-F238E27FC236}">
                <a16:creationId xmlns:a16="http://schemas.microsoft.com/office/drawing/2014/main" id="{F3CD2AC0-B713-FD5A-C2CB-0AD0D8724104}"/>
              </a:ext>
            </a:extLst>
          </p:cNvPr>
          <p:cNvSpPr txBox="1"/>
          <p:nvPr/>
        </p:nvSpPr>
        <p:spPr>
          <a:xfrm>
            <a:off x="7136780" y="2118732"/>
            <a:ext cx="421702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To test the generalizability of these approaches across the CPG industry, first we should have the opportunity to work with the wide variety of clients across the industry.</a:t>
            </a:r>
            <a:br>
              <a:rPr lang="en-IN" dirty="0"/>
            </a:br>
            <a:endParaRPr lang="en-IN" dirty="0"/>
          </a:p>
          <a:p>
            <a:pPr marL="285750" indent="-285750">
              <a:buFont typeface="Arial" panose="020B0604020202020204" pitchFamily="34" charset="0"/>
              <a:buChar char="•"/>
            </a:pPr>
            <a:r>
              <a:rPr lang="en-IN" dirty="0"/>
              <a:t>Rarely a firm would gain access data from such a large clientele.</a:t>
            </a:r>
          </a:p>
        </p:txBody>
      </p:sp>
    </p:spTree>
    <p:extLst>
      <p:ext uri="{BB962C8B-B14F-4D97-AF65-F5344CB8AC3E}">
        <p14:creationId xmlns:p14="http://schemas.microsoft.com/office/powerpoint/2010/main" val="389442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8403-262A-C2A3-AC93-759EF96788AC}"/>
              </a:ext>
            </a:extLst>
          </p:cNvPr>
          <p:cNvSpPr>
            <a:spLocks noGrp="1"/>
          </p:cNvSpPr>
          <p:nvPr>
            <p:ph type="ctrTitle"/>
          </p:nvPr>
        </p:nvSpPr>
        <p:spPr/>
        <p:txBody>
          <a:bodyPr/>
          <a:lstStyle/>
          <a:p>
            <a:r>
              <a:rPr lang="en-IN" b="1" dirty="0"/>
              <a:t>How to think of DBN Data Generator</a:t>
            </a:r>
          </a:p>
        </p:txBody>
      </p:sp>
      <p:sp>
        <p:nvSpPr>
          <p:cNvPr id="3" name="Subtitle 2">
            <a:extLst>
              <a:ext uri="{FF2B5EF4-FFF2-40B4-BE49-F238E27FC236}">
                <a16:creationId xmlns:a16="http://schemas.microsoft.com/office/drawing/2014/main" id="{6D6D2AF7-E917-E937-9681-4600B4CF2B2F}"/>
              </a:ext>
            </a:extLst>
          </p:cNvPr>
          <p:cNvSpPr>
            <a:spLocks noGrp="1"/>
          </p:cNvSpPr>
          <p:nvPr>
            <p:ph type="subTitle" idx="1"/>
          </p:nvPr>
        </p:nvSpPr>
        <p:spPr/>
        <p:txBody>
          <a:bodyPr/>
          <a:lstStyle/>
          <a:p>
            <a:r>
              <a:rPr lang="en-IN" dirty="0"/>
              <a:t>A broad perspective to understand its applications</a:t>
            </a:r>
          </a:p>
        </p:txBody>
      </p:sp>
    </p:spTree>
    <p:extLst>
      <p:ext uri="{BB962C8B-B14F-4D97-AF65-F5344CB8AC3E}">
        <p14:creationId xmlns:p14="http://schemas.microsoft.com/office/powerpoint/2010/main" val="133906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FB9-81C7-4F67-0BF2-155D547806F0}"/>
              </a:ext>
            </a:extLst>
          </p:cNvPr>
          <p:cNvSpPr>
            <a:spLocks noGrp="1"/>
          </p:cNvSpPr>
          <p:nvPr>
            <p:ph type="title"/>
          </p:nvPr>
        </p:nvSpPr>
        <p:spPr/>
        <p:txBody>
          <a:bodyPr/>
          <a:lstStyle/>
          <a:p>
            <a:r>
              <a:rPr lang="en-IN" dirty="0"/>
              <a:t>DBN Data Generator – Proxy for Real World</a:t>
            </a:r>
          </a:p>
        </p:txBody>
      </p:sp>
      <p:pic>
        <p:nvPicPr>
          <p:cNvPr id="7" name="Content Placeholder 6">
            <a:extLst>
              <a:ext uri="{FF2B5EF4-FFF2-40B4-BE49-F238E27FC236}">
                <a16:creationId xmlns:a16="http://schemas.microsoft.com/office/drawing/2014/main" id="{0A429C10-D4D4-14BF-60CF-543D97F4B3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3591" y="1825625"/>
            <a:ext cx="5010818" cy="4351338"/>
          </a:xfrm>
        </p:spPr>
      </p:pic>
      <p:sp>
        <p:nvSpPr>
          <p:cNvPr id="4" name="Content Placeholder 3">
            <a:extLst>
              <a:ext uri="{FF2B5EF4-FFF2-40B4-BE49-F238E27FC236}">
                <a16:creationId xmlns:a16="http://schemas.microsoft.com/office/drawing/2014/main" id="{60A6D0B7-9A99-13E3-56DF-5B057E0AA020}"/>
              </a:ext>
            </a:extLst>
          </p:cNvPr>
          <p:cNvSpPr>
            <a:spLocks noGrp="1"/>
          </p:cNvSpPr>
          <p:nvPr>
            <p:ph sz="half" idx="2"/>
          </p:nvPr>
        </p:nvSpPr>
        <p:spPr/>
        <p:txBody>
          <a:bodyPr>
            <a:normAutofit/>
          </a:bodyPr>
          <a:lstStyle/>
          <a:p>
            <a:r>
              <a:rPr lang="en-IN" sz="1800" dirty="0"/>
              <a:t>DBN Data Generator is a data generating mechanism where one can explicitly specify the details of the data generating mechanism. Out of it multivariate time-series/non-timeseries data would be generated.</a:t>
            </a:r>
          </a:p>
          <a:p>
            <a:r>
              <a:rPr lang="en-IN" sz="1800" dirty="0"/>
              <a:t>The specifications can be from human end or AI-generated.</a:t>
            </a:r>
          </a:p>
          <a:p>
            <a:r>
              <a:rPr lang="en-IN" sz="1800" dirty="0"/>
              <a:t>The main difference of this from other available synthetic data generators, is its capability to incorporate time dependence in the data generating mechanism, just like the way it happens in real world.</a:t>
            </a:r>
          </a:p>
        </p:txBody>
      </p:sp>
    </p:spTree>
    <p:extLst>
      <p:ext uri="{BB962C8B-B14F-4D97-AF65-F5344CB8AC3E}">
        <p14:creationId xmlns:p14="http://schemas.microsoft.com/office/powerpoint/2010/main" val="166975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5663B2-45A9-3444-9695-233178BCE998}"/>
              </a:ext>
            </a:extLst>
          </p:cNvPr>
          <p:cNvSpPr/>
          <p:nvPr/>
        </p:nvSpPr>
        <p:spPr>
          <a:xfrm>
            <a:off x="1362635" y="923365"/>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3" name="Oval 2">
            <a:extLst>
              <a:ext uri="{FF2B5EF4-FFF2-40B4-BE49-F238E27FC236}">
                <a16:creationId xmlns:a16="http://schemas.microsoft.com/office/drawing/2014/main" id="{FFC0E249-252A-D3F6-D3A4-9E4BBA21BA35}"/>
              </a:ext>
            </a:extLst>
          </p:cNvPr>
          <p:cNvSpPr/>
          <p:nvPr/>
        </p:nvSpPr>
        <p:spPr>
          <a:xfrm>
            <a:off x="1362635" y="205291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4" name="Oval 3">
            <a:extLst>
              <a:ext uri="{FF2B5EF4-FFF2-40B4-BE49-F238E27FC236}">
                <a16:creationId xmlns:a16="http://schemas.microsoft.com/office/drawing/2014/main" id="{C6BB4DA5-7818-3734-6003-8ED60D1D71E9}"/>
              </a:ext>
            </a:extLst>
          </p:cNvPr>
          <p:cNvSpPr/>
          <p:nvPr/>
        </p:nvSpPr>
        <p:spPr>
          <a:xfrm>
            <a:off x="1362635" y="325418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5" name="Oval 4">
            <a:extLst>
              <a:ext uri="{FF2B5EF4-FFF2-40B4-BE49-F238E27FC236}">
                <a16:creationId xmlns:a16="http://schemas.microsoft.com/office/drawing/2014/main" id="{1AAC6DDF-41F0-12DC-65B6-0C91D11ABD76}"/>
              </a:ext>
            </a:extLst>
          </p:cNvPr>
          <p:cNvSpPr/>
          <p:nvPr/>
        </p:nvSpPr>
        <p:spPr>
          <a:xfrm>
            <a:off x="1362635" y="447338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6" name="Oval 5">
            <a:extLst>
              <a:ext uri="{FF2B5EF4-FFF2-40B4-BE49-F238E27FC236}">
                <a16:creationId xmlns:a16="http://schemas.microsoft.com/office/drawing/2014/main" id="{4E615ACF-352D-D66F-582B-9A9E65746864}"/>
              </a:ext>
            </a:extLst>
          </p:cNvPr>
          <p:cNvSpPr/>
          <p:nvPr/>
        </p:nvSpPr>
        <p:spPr>
          <a:xfrm>
            <a:off x="1362635" y="5679140"/>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10" name="Straight Arrow Connector 9">
            <a:extLst>
              <a:ext uri="{FF2B5EF4-FFF2-40B4-BE49-F238E27FC236}">
                <a16:creationId xmlns:a16="http://schemas.microsoft.com/office/drawing/2014/main" id="{C6DF7628-62B8-5ED9-FB9E-10D9E5DB3AD5}"/>
              </a:ext>
            </a:extLst>
          </p:cNvPr>
          <p:cNvCxnSpPr>
            <a:stCxn id="3" idx="0"/>
            <a:endCxn id="2" idx="4"/>
          </p:cNvCxnSpPr>
          <p:nvPr/>
        </p:nvCxnSpPr>
        <p:spPr>
          <a:xfrm flipV="1">
            <a:off x="2084294" y="1434354"/>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F5C45C-B7A7-AEBD-AE12-B75884628023}"/>
              </a:ext>
            </a:extLst>
          </p:cNvPr>
          <p:cNvCxnSpPr>
            <a:stCxn id="3" idx="4"/>
            <a:endCxn id="4" idx="0"/>
          </p:cNvCxnSpPr>
          <p:nvPr/>
        </p:nvCxnSpPr>
        <p:spPr>
          <a:xfrm>
            <a:off x="2084294" y="2563907"/>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13D356-CDA1-F6A9-E0A5-CD6028A557FB}"/>
              </a:ext>
            </a:extLst>
          </p:cNvPr>
          <p:cNvCxnSpPr>
            <a:stCxn id="5" idx="0"/>
            <a:endCxn id="4" idx="4"/>
          </p:cNvCxnSpPr>
          <p:nvPr/>
        </p:nvCxnSpPr>
        <p:spPr>
          <a:xfrm flipV="1">
            <a:off x="2084294" y="3765177"/>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59C2C1-13FC-3AFF-7A81-5478D723D9E6}"/>
              </a:ext>
            </a:extLst>
          </p:cNvPr>
          <p:cNvCxnSpPr>
            <a:stCxn id="6" idx="0"/>
            <a:endCxn id="5" idx="4"/>
          </p:cNvCxnSpPr>
          <p:nvPr/>
        </p:nvCxnSpPr>
        <p:spPr>
          <a:xfrm flipV="1">
            <a:off x="2084294" y="4984377"/>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5EC9D1DD-4911-A415-954A-A5FB5F1D1B2C}"/>
              </a:ext>
            </a:extLst>
          </p:cNvPr>
          <p:cNvCxnSpPr>
            <a:stCxn id="6" idx="2"/>
            <a:endCxn id="4" idx="2"/>
          </p:cNvCxnSpPr>
          <p:nvPr/>
        </p:nvCxnSpPr>
        <p:spPr>
          <a:xfrm rot="10800000">
            <a:off x="1362635" y="3509683"/>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D7F742CD-4265-3A95-B42B-6E5358369827}"/>
              </a:ext>
            </a:extLst>
          </p:cNvPr>
          <p:cNvCxnSpPr>
            <a:stCxn id="6" idx="2"/>
            <a:endCxn id="2" idx="2"/>
          </p:cNvCxnSpPr>
          <p:nvPr/>
        </p:nvCxnSpPr>
        <p:spPr>
          <a:xfrm rot="10800000">
            <a:off x="1362635" y="1178861"/>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E03C6962-6D73-EDB4-74E9-9B66EE68EA1F}"/>
              </a:ext>
            </a:extLst>
          </p:cNvPr>
          <p:cNvCxnSpPr>
            <a:stCxn id="2" idx="2"/>
            <a:endCxn id="4" idx="2"/>
          </p:cNvCxnSpPr>
          <p:nvPr/>
        </p:nvCxnSpPr>
        <p:spPr>
          <a:xfrm rot="10800000" flipV="1">
            <a:off x="1362635" y="1178859"/>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AE9EDB0-9C00-28DF-6B76-6FA851FF558B}"/>
              </a:ext>
            </a:extLst>
          </p:cNvPr>
          <p:cNvSpPr/>
          <p:nvPr/>
        </p:nvSpPr>
        <p:spPr>
          <a:xfrm>
            <a:off x="4652682" y="923364"/>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50" name="Oval 49">
            <a:extLst>
              <a:ext uri="{FF2B5EF4-FFF2-40B4-BE49-F238E27FC236}">
                <a16:creationId xmlns:a16="http://schemas.microsoft.com/office/drawing/2014/main" id="{974B89D4-EE96-5E42-FAE7-BCEB11E98C7D}"/>
              </a:ext>
            </a:extLst>
          </p:cNvPr>
          <p:cNvSpPr/>
          <p:nvPr/>
        </p:nvSpPr>
        <p:spPr>
          <a:xfrm>
            <a:off x="4652682" y="205291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51" name="Oval 50">
            <a:extLst>
              <a:ext uri="{FF2B5EF4-FFF2-40B4-BE49-F238E27FC236}">
                <a16:creationId xmlns:a16="http://schemas.microsoft.com/office/drawing/2014/main" id="{DC330199-8815-B8B8-B0F7-AC783EA53783}"/>
              </a:ext>
            </a:extLst>
          </p:cNvPr>
          <p:cNvSpPr/>
          <p:nvPr/>
        </p:nvSpPr>
        <p:spPr>
          <a:xfrm>
            <a:off x="4652682" y="32541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52" name="Oval 51">
            <a:extLst>
              <a:ext uri="{FF2B5EF4-FFF2-40B4-BE49-F238E27FC236}">
                <a16:creationId xmlns:a16="http://schemas.microsoft.com/office/drawing/2014/main" id="{0DC36306-B3B0-AA22-EADC-8124E240FFFE}"/>
              </a:ext>
            </a:extLst>
          </p:cNvPr>
          <p:cNvSpPr/>
          <p:nvPr/>
        </p:nvSpPr>
        <p:spPr>
          <a:xfrm>
            <a:off x="4652682" y="44733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53" name="Oval 52">
            <a:extLst>
              <a:ext uri="{FF2B5EF4-FFF2-40B4-BE49-F238E27FC236}">
                <a16:creationId xmlns:a16="http://schemas.microsoft.com/office/drawing/2014/main" id="{ECC63B79-E789-CEFA-5C2E-699F457B4392}"/>
              </a:ext>
            </a:extLst>
          </p:cNvPr>
          <p:cNvSpPr/>
          <p:nvPr/>
        </p:nvSpPr>
        <p:spPr>
          <a:xfrm>
            <a:off x="4652682" y="5679139"/>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54" name="Straight Arrow Connector 53">
            <a:extLst>
              <a:ext uri="{FF2B5EF4-FFF2-40B4-BE49-F238E27FC236}">
                <a16:creationId xmlns:a16="http://schemas.microsoft.com/office/drawing/2014/main" id="{7F710AF1-B434-6CBF-E1A5-F78339D3ADB5}"/>
              </a:ext>
            </a:extLst>
          </p:cNvPr>
          <p:cNvCxnSpPr>
            <a:stCxn id="50" idx="0"/>
            <a:endCxn id="49" idx="4"/>
          </p:cNvCxnSpPr>
          <p:nvPr/>
        </p:nvCxnSpPr>
        <p:spPr>
          <a:xfrm flipV="1">
            <a:off x="5374341" y="1434353"/>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F91B1C-9013-97CB-7918-6554A2B6D685}"/>
              </a:ext>
            </a:extLst>
          </p:cNvPr>
          <p:cNvCxnSpPr>
            <a:stCxn id="50" idx="4"/>
            <a:endCxn id="51" idx="0"/>
          </p:cNvCxnSpPr>
          <p:nvPr/>
        </p:nvCxnSpPr>
        <p:spPr>
          <a:xfrm>
            <a:off x="5374341" y="2563906"/>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6952D94-07E0-61AA-5CA5-5BD80DCC281A}"/>
              </a:ext>
            </a:extLst>
          </p:cNvPr>
          <p:cNvCxnSpPr>
            <a:stCxn id="52" idx="0"/>
            <a:endCxn id="51" idx="4"/>
          </p:cNvCxnSpPr>
          <p:nvPr/>
        </p:nvCxnSpPr>
        <p:spPr>
          <a:xfrm flipV="1">
            <a:off x="5374341" y="3765176"/>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566595E-4B12-CA07-198A-19B137F00F5B}"/>
              </a:ext>
            </a:extLst>
          </p:cNvPr>
          <p:cNvCxnSpPr>
            <a:stCxn id="53" idx="0"/>
            <a:endCxn id="52" idx="4"/>
          </p:cNvCxnSpPr>
          <p:nvPr/>
        </p:nvCxnSpPr>
        <p:spPr>
          <a:xfrm flipV="1">
            <a:off x="5374341" y="4984376"/>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70632F25-A149-FAC3-E6C9-B4708263E4C6}"/>
              </a:ext>
            </a:extLst>
          </p:cNvPr>
          <p:cNvCxnSpPr>
            <a:stCxn id="53" idx="2"/>
            <a:endCxn id="51" idx="2"/>
          </p:cNvCxnSpPr>
          <p:nvPr/>
        </p:nvCxnSpPr>
        <p:spPr>
          <a:xfrm rot="10800000">
            <a:off x="4652682" y="3509682"/>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9716655-ECAA-8F53-9CEA-6D008098ECDF}"/>
              </a:ext>
            </a:extLst>
          </p:cNvPr>
          <p:cNvCxnSpPr>
            <a:stCxn id="53" idx="2"/>
            <a:endCxn id="49" idx="2"/>
          </p:cNvCxnSpPr>
          <p:nvPr/>
        </p:nvCxnSpPr>
        <p:spPr>
          <a:xfrm rot="10800000">
            <a:off x="4652682" y="1178860"/>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C58A659A-0D94-E3AC-34A5-6E67E4E04AF9}"/>
              </a:ext>
            </a:extLst>
          </p:cNvPr>
          <p:cNvCxnSpPr>
            <a:stCxn id="49" idx="2"/>
            <a:endCxn id="51" idx="2"/>
          </p:cNvCxnSpPr>
          <p:nvPr/>
        </p:nvCxnSpPr>
        <p:spPr>
          <a:xfrm rot="10800000" flipV="1">
            <a:off x="4652682" y="1178858"/>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885EC5C-DA96-ECB2-8E7D-22FBBA1B933A}"/>
              </a:ext>
            </a:extLst>
          </p:cNvPr>
          <p:cNvCxnSpPr>
            <a:stCxn id="2" idx="5"/>
            <a:endCxn id="51" idx="1"/>
          </p:cNvCxnSpPr>
          <p:nvPr/>
        </p:nvCxnSpPr>
        <p:spPr>
          <a:xfrm>
            <a:off x="2594584" y="1359521"/>
            <a:ext cx="2269467" cy="196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8995715-0239-0786-9703-2D5576C24327}"/>
              </a:ext>
            </a:extLst>
          </p:cNvPr>
          <p:cNvCxnSpPr>
            <a:stCxn id="4" idx="6"/>
            <a:endCxn id="51" idx="2"/>
          </p:cNvCxnSpPr>
          <p:nvPr/>
        </p:nvCxnSpPr>
        <p:spPr>
          <a:xfrm flipV="1">
            <a:off x="2805953" y="3509682"/>
            <a:ext cx="18467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122D903-8A21-E143-7F7A-C1F83326836C}"/>
              </a:ext>
            </a:extLst>
          </p:cNvPr>
          <p:cNvCxnSpPr>
            <a:stCxn id="4" idx="7"/>
            <a:endCxn id="49" idx="3"/>
          </p:cNvCxnSpPr>
          <p:nvPr/>
        </p:nvCxnSpPr>
        <p:spPr>
          <a:xfrm flipV="1">
            <a:off x="2594584" y="1359520"/>
            <a:ext cx="2269467" cy="1969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402B07C-7121-A0D8-A31A-93DC5D821A75}"/>
              </a:ext>
            </a:extLst>
          </p:cNvPr>
          <p:cNvSpPr/>
          <p:nvPr/>
        </p:nvSpPr>
        <p:spPr>
          <a:xfrm>
            <a:off x="8005482" y="923364"/>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a:t>
            </a:r>
          </a:p>
        </p:txBody>
      </p:sp>
      <p:sp>
        <p:nvSpPr>
          <p:cNvPr id="68" name="Oval 67">
            <a:extLst>
              <a:ext uri="{FF2B5EF4-FFF2-40B4-BE49-F238E27FC236}">
                <a16:creationId xmlns:a16="http://schemas.microsoft.com/office/drawing/2014/main" id="{E93DD441-B3EA-E470-C4CB-B68A07542D40}"/>
              </a:ext>
            </a:extLst>
          </p:cNvPr>
          <p:cNvSpPr/>
          <p:nvPr/>
        </p:nvSpPr>
        <p:spPr>
          <a:xfrm>
            <a:off x="8005482" y="205291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Week</a:t>
            </a:r>
          </a:p>
        </p:txBody>
      </p:sp>
      <p:sp>
        <p:nvSpPr>
          <p:cNvPr id="69" name="Oval 68">
            <a:extLst>
              <a:ext uri="{FF2B5EF4-FFF2-40B4-BE49-F238E27FC236}">
                <a16:creationId xmlns:a16="http://schemas.microsoft.com/office/drawing/2014/main" id="{BB595EFB-6C73-CB90-EB1F-83A6DB11EABB}"/>
              </a:ext>
            </a:extLst>
          </p:cNvPr>
          <p:cNvSpPr/>
          <p:nvPr/>
        </p:nvSpPr>
        <p:spPr>
          <a:xfrm>
            <a:off x="8005482" y="32541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70" name="Oval 69">
            <a:extLst>
              <a:ext uri="{FF2B5EF4-FFF2-40B4-BE49-F238E27FC236}">
                <a16:creationId xmlns:a16="http://schemas.microsoft.com/office/drawing/2014/main" id="{2475B3A1-7072-5117-DFFB-6ACF6A45FEEF}"/>
              </a:ext>
            </a:extLst>
          </p:cNvPr>
          <p:cNvSpPr/>
          <p:nvPr/>
        </p:nvSpPr>
        <p:spPr>
          <a:xfrm>
            <a:off x="8005482" y="4473387"/>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71" name="Oval 70">
            <a:extLst>
              <a:ext uri="{FF2B5EF4-FFF2-40B4-BE49-F238E27FC236}">
                <a16:creationId xmlns:a16="http://schemas.microsoft.com/office/drawing/2014/main" id="{FAAEF694-DCE9-7640-0411-BE0F1221B433}"/>
              </a:ext>
            </a:extLst>
          </p:cNvPr>
          <p:cNvSpPr/>
          <p:nvPr/>
        </p:nvSpPr>
        <p:spPr>
          <a:xfrm>
            <a:off x="8005482" y="5679139"/>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72" name="Straight Arrow Connector 71">
            <a:extLst>
              <a:ext uri="{FF2B5EF4-FFF2-40B4-BE49-F238E27FC236}">
                <a16:creationId xmlns:a16="http://schemas.microsoft.com/office/drawing/2014/main" id="{F9DED497-BA35-89B2-3CE9-AC1F8F5BC1F5}"/>
              </a:ext>
            </a:extLst>
          </p:cNvPr>
          <p:cNvCxnSpPr>
            <a:stCxn id="68" idx="0"/>
            <a:endCxn id="67" idx="4"/>
          </p:cNvCxnSpPr>
          <p:nvPr/>
        </p:nvCxnSpPr>
        <p:spPr>
          <a:xfrm flipV="1">
            <a:off x="8727141" y="1434353"/>
            <a:ext cx="0" cy="6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513DCCC-EE56-25A0-ED9A-47BB8AE47E2F}"/>
              </a:ext>
            </a:extLst>
          </p:cNvPr>
          <p:cNvCxnSpPr>
            <a:stCxn id="68" idx="4"/>
            <a:endCxn id="69" idx="0"/>
          </p:cNvCxnSpPr>
          <p:nvPr/>
        </p:nvCxnSpPr>
        <p:spPr>
          <a:xfrm>
            <a:off x="8727141" y="2563906"/>
            <a:ext cx="0" cy="69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89367F6-787B-E7F2-7B81-0422A45AFE55}"/>
              </a:ext>
            </a:extLst>
          </p:cNvPr>
          <p:cNvCxnSpPr>
            <a:stCxn id="70" idx="0"/>
            <a:endCxn id="69" idx="4"/>
          </p:cNvCxnSpPr>
          <p:nvPr/>
        </p:nvCxnSpPr>
        <p:spPr>
          <a:xfrm flipV="1">
            <a:off x="8727141" y="3765176"/>
            <a:ext cx="0" cy="708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1BC291-47FF-0C26-7D70-4A45A8648ECD}"/>
              </a:ext>
            </a:extLst>
          </p:cNvPr>
          <p:cNvCxnSpPr>
            <a:stCxn id="71" idx="0"/>
            <a:endCxn id="70" idx="4"/>
          </p:cNvCxnSpPr>
          <p:nvPr/>
        </p:nvCxnSpPr>
        <p:spPr>
          <a:xfrm flipV="1">
            <a:off x="8727141" y="4984376"/>
            <a:ext cx="0" cy="69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328CD2CB-B0A2-3CE7-7BE3-8A9924571267}"/>
              </a:ext>
            </a:extLst>
          </p:cNvPr>
          <p:cNvCxnSpPr>
            <a:stCxn id="71" idx="2"/>
            <a:endCxn id="69" idx="2"/>
          </p:cNvCxnSpPr>
          <p:nvPr/>
        </p:nvCxnSpPr>
        <p:spPr>
          <a:xfrm rot="10800000">
            <a:off x="8005482" y="3509682"/>
            <a:ext cx="12700" cy="2424952"/>
          </a:xfrm>
          <a:prstGeom prst="curvedConnector3">
            <a:avLst>
              <a:gd name="adj1" fmla="val 31411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0C09021-A895-152B-6701-BFDC80152779}"/>
              </a:ext>
            </a:extLst>
          </p:cNvPr>
          <p:cNvCxnSpPr>
            <a:stCxn id="71" idx="2"/>
            <a:endCxn id="67" idx="2"/>
          </p:cNvCxnSpPr>
          <p:nvPr/>
        </p:nvCxnSpPr>
        <p:spPr>
          <a:xfrm rot="10800000">
            <a:off x="8005482" y="1178860"/>
            <a:ext cx="12700" cy="4755775"/>
          </a:xfrm>
          <a:prstGeom prst="curvedConnector3">
            <a:avLst>
              <a:gd name="adj1" fmla="val 65294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A9253DF0-9685-CD25-4498-D305F0AB048B}"/>
              </a:ext>
            </a:extLst>
          </p:cNvPr>
          <p:cNvCxnSpPr>
            <a:stCxn id="67" idx="2"/>
            <a:endCxn id="69" idx="2"/>
          </p:cNvCxnSpPr>
          <p:nvPr/>
        </p:nvCxnSpPr>
        <p:spPr>
          <a:xfrm rot="10800000" flipV="1">
            <a:off x="8005482" y="1178858"/>
            <a:ext cx="12700" cy="2330823"/>
          </a:xfrm>
          <a:prstGeom prst="curvedConnector3">
            <a:avLst>
              <a:gd name="adj1" fmla="val 1941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80C41A33-1FA5-C755-5C35-1185BE2D5026}"/>
              </a:ext>
            </a:extLst>
          </p:cNvPr>
          <p:cNvCxnSpPr>
            <a:stCxn id="2" idx="7"/>
            <a:endCxn id="69" idx="1"/>
          </p:cNvCxnSpPr>
          <p:nvPr/>
        </p:nvCxnSpPr>
        <p:spPr>
          <a:xfrm rot="16200000" flipH="1">
            <a:off x="4240306" y="-647524"/>
            <a:ext cx="2330822" cy="5622267"/>
          </a:xfrm>
          <a:prstGeom prst="curvedConnector3">
            <a:avLst>
              <a:gd name="adj1" fmla="val -8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5D8DA7FD-42E6-006E-D595-0ABE105A1E08}"/>
              </a:ext>
            </a:extLst>
          </p:cNvPr>
          <p:cNvCxnSpPr>
            <a:stCxn id="4" idx="5"/>
            <a:endCxn id="69" idx="3"/>
          </p:cNvCxnSpPr>
          <p:nvPr/>
        </p:nvCxnSpPr>
        <p:spPr>
          <a:xfrm rot="5400000" flipH="1" flipV="1">
            <a:off x="5405716" y="879210"/>
            <a:ext cx="1" cy="5622267"/>
          </a:xfrm>
          <a:prstGeom prst="curvedConnector3">
            <a:avLst>
              <a:gd name="adj1" fmla="val -303433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CAAB4FD-D109-EFA8-62EC-0B2D288C6C30}"/>
              </a:ext>
            </a:extLst>
          </p:cNvPr>
          <p:cNvCxnSpPr>
            <a:stCxn id="49" idx="5"/>
            <a:endCxn id="69" idx="1"/>
          </p:cNvCxnSpPr>
          <p:nvPr/>
        </p:nvCxnSpPr>
        <p:spPr>
          <a:xfrm>
            <a:off x="5884631" y="1359520"/>
            <a:ext cx="2332220" cy="196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40B531-23D4-E3FA-CA40-3B54C6777A95}"/>
              </a:ext>
            </a:extLst>
          </p:cNvPr>
          <p:cNvCxnSpPr>
            <a:stCxn id="51" idx="7"/>
            <a:endCxn id="67" idx="3"/>
          </p:cNvCxnSpPr>
          <p:nvPr/>
        </p:nvCxnSpPr>
        <p:spPr>
          <a:xfrm flipV="1">
            <a:off x="5884631" y="1359520"/>
            <a:ext cx="2332220" cy="196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71793AC-A170-7013-520E-1ADE0DF71F6D}"/>
              </a:ext>
            </a:extLst>
          </p:cNvPr>
          <p:cNvCxnSpPr>
            <a:stCxn id="51" idx="6"/>
            <a:endCxn id="69" idx="2"/>
          </p:cNvCxnSpPr>
          <p:nvPr/>
        </p:nvCxnSpPr>
        <p:spPr>
          <a:xfrm>
            <a:off x="6096000" y="3509682"/>
            <a:ext cx="1909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2524922-FFB6-2146-D843-154274E5D9A4}"/>
                  </a:ext>
                </a:extLst>
              </p:cNvPr>
              <p:cNvSpPr txBox="1"/>
              <p:nvPr/>
            </p:nvSpPr>
            <p:spPr>
              <a:xfrm>
                <a:off x="1805958" y="298539"/>
                <a:ext cx="556671" cy="369332"/>
              </a:xfrm>
              <a:prstGeom prst="rect">
                <a:avLst/>
              </a:prstGeom>
              <a:solidFill>
                <a:schemeClr val="accent2"/>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0</m:t>
                          </m:r>
                        </m:sub>
                      </m:sSub>
                    </m:oMath>
                  </m:oMathPara>
                </a14:m>
                <a:endParaRPr lang="en-IN" dirty="0"/>
              </a:p>
            </p:txBody>
          </p:sp>
        </mc:Choice>
        <mc:Fallback xmlns="">
          <p:sp>
            <p:nvSpPr>
              <p:cNvPr id="103" name="TextBox 102">
                <a:extLst>
                  <a:ext uri="{FF2B5EF4-FFF2-40B4-BE49-F238E27FC236}">
                    <a16:creationId xmlns:a16="http://schemas.microsoft.com/office/drawing/2014/main" id="{E2524922-FFB6-2146-D843-154274E5D9A4}"/>
                  </a:ext>
                </a:extLst>
              </p:cNvPr>
              <p:cNvSpPr txBox="1">
                <a:spLocks noRot="1" noChangeAspect="1" noMove="1" noResize="1" noEditPoints="1" noAdjustHandles="1" noChangeArrowheads="1" noChangeShapeType="1" noTextEdit="1"/>
              </p:cNvSpPr>
              <p:nvPr/>
            </p:nvSpPr>
            <p:spPr>
              <a:xfrm>
                <a:off x="1805958" y="298539"/>
                <a:ext cx="556671" cy="369332"/>
              </a:xfrm>
              <a:prstGeom prst="rect">
                <a:avLst/>
              </a:prstGeom>
              <a:blipFill>
                <a:blip r:embed="rId2"/>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1493C64-A8AA-36A3-C78B-FF6B3EE41AF4}"/>
                  </a:ext>
                </a:extLst>
              </p:cNvPr>
              <p:cNvSpPr txBox="1"/>
              <p:nvPr/>
            </p:nvSpPr>
            <p:spPr>
              <a:xfrm>
                <a:off x="5127380" y="298539"/>
                <a:ext cx="556671" cy="369332"/>
              </a:xfrm>
              <a:prstGeom prst="rect">
                <a:avLst/>
              </a:prstGeom>
              <a:solidFill>
                <a:schemeClr val="accent2"/>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04" name="TextBox 103">
                <a:extLst>
                  <a:ext uri="{FF2B5EF4-FFF2-40B4-BE49-F238E27FC236}">
                    <a16:creationId xmlns:a16="http://schemas.microsoft.com/office/drawing/2014/main" id="{51493C64-A8AA-36A3-C78B-FF6B3EE41AF4}"/>
                  </a:ext>
                </a:extLst>
              </p:cNvPr>
              <p:cNvSpPr txBox="1">
                <a:spLocks noRot="1" noChangeAspect="1" noMove="1" noResize="1" noEditPoints="1" noAdjustHandles="1" noChangeArrowheads="1" noChangeShapeType="1" noTextEdit="1"/>
              </p:cNvSpPr>
              <p:nvPr/>
            </p:nvSpPr>
            <p:spPr>
              <a:xfrm>
                <a:off x="5127380" y="298539"/>
                <a:ext cx="556671" cy="369332"/>
              </a:xfrm>
              <a:prstGeom prst="rect">
                <a:avLst/>
              </a:prstGeom>
              <a:blipFill>
                <a:blip r:embed="rId3"/>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D4B3FDA-57EF-94B5-217F-7E00556A8E53}"/>
                  </a:ext>
                </a:extLst>
              </p:cNvPr>
              <p:cNvSpPr txBox="1"/>
              <p:nvPr/>
            </p:nvSpPr>
            <p:spPr>
              <a:xfrm>
                <a:off x="8448805" y="298538"/>
                <a:ext cx="556671" cy="369332"/>
              </a:xfrm>
              <a:prstGeom prst="rect">
                <a:avLst/>
              </a:prstGeom>
              <a:solidFill>
                <a:schemeClr val="accent2"/>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oMath>
                  </m:oMathPara>
                </a14:m>
                <a:endParaRPr lang="en-IN" dirty="0"/>
              </a:p>
            </p:txBody>
          </p:sp>
        </mc:Choice>
        <mc:Fallback xmlns="">
          <p:sp>
            <p:nvSpPr>
              <p:cNvPr id="105" name="TextBox 104">
                <a:extLst>
                  <a:ext uri="{FF2B5EF4-FFF2-40B4-BE49-F238E27FC236}">
                    <a16:creationId xmlns:a16="http://schemas.microsoft.com/office/drawing/2014/main" id="{3D4B3FDA-57EF-94B5-217F-7E00556A8E53}"/>
                  </a:ext>
                </a:extLst>
              </p:cNvPr>
              <p:cNvSpPr txBox="1">
                <a:spLocks noRot="1" noChangeAspect="1" noMove="1" noResize="1" noEditPoints="1" noAdjustHandles="1" noChangeArrowheads="1" noChangeShapeType="1" noTextEdit="1"/>
              </p:cNvSpPr>
              <p:nvPr/>
            </p:nvSpPr>
            <p:spPr>
              <a:xfrm>
                <a:off x="8448805" y="298538"/>
                <a:ext cx="556671" cy="369332"/>
              </a:xfrm>
              <a:prstGeom prst="rect">
                <a:avLst/>
              </a:prstGeom>
              <a:blipFill>
                <a:blip r:embed="rId4"/>
                <a:stretch>
                  <a:fillRect/>
                </a:stretch>
              </a:blipFill>
              <a:ln>
                <a:solidFill>
                  <a:schemeClr val="tx1"/>
                </a:solidFill>
              </a:ln>
            </p:spPr>
            <p:txBody>
              <a:bodyPr/>
              <a:lstStyle/>
              <a:p>
                <a:r>
                  <a:rPr lang="en-IN">
                    <a:noFill/>
                  </a:rPr>
                  <a:t> </a:t>
                </a:r>
              </a:p>
            </p:txBody>
          </p:sp>
        </mc:Fallback>
      </mc:AlternateContent>
      <p:cxnSp>
        <p:nvCxnSpPr>
          <p:cNvPr id="107" name="Straight Connector 106">
            <a:extLst>
              <a:ext uri="{FF2B5EF4-FFF2-40B4-BE49-F238E27FC236}">
                <a16:creationId xmlns:a16="http://schemas.microsoft.com/office/drawing/2014/main" id="{F89A0A56-9050-58C2-E7B1-20F7E968CC8E}"/>
              </a:ext>
            </a:extLst>
          </p:cNvPr>
          <p:cNvCxnSpPr/>
          <p:nvPr/>
        </p:nvCxnSpPr>
        <p:spPr>
          <a:xfrm>
            <a:off x="311084"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5BCCE24-0226-C7FB-F76D-AD8A003F0C97}"/>
              </a:ext>
            </a:extLst>
          </p:cNvPr>
          <p:cNvCxnSpPr/>
          <p:nvPr/>
        </p:nvCxnSpPr>
        <p:spPr>
          <a:xfrm>
            <a:off x="3564903"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D03DA13-309D-D384-2BCC-B914811E2D29}"/>
              </a:ext>
            </a:extLst>
          </p:cNvPr>
          <p:cNvCxnSpPr/>
          <p:nvPr/>
        </p:nvCxnSpPr>
        <p:spPr>
          <a:xfrm>
            <a:off x="6847002" y="110765"/>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0F3C4B-C46E-D4EE-A9DD-FA835A8365D4}"/>
              </a:ext>
            </a:extLst>
          </p:cNvPr>
          <p:cNvCxnSpPr/>
          <p:nvPr/>
        </p:nvCxnSpPr>
        <p:spPr>
          <a:xfrm>
            <a:off x="9987699" y="93990"/>
            <a:ext cx="0" cy="663647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85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03A0-784E-8008-F5EA-428EA6CF4B51}"/>
              </a:ext>
            </a:extLst>
          </p:cNvPr>
          <p:cNvSpPr>
            <a:spLocks noGrp="1"/>
          </p:cNvSpPr>
          <p:nvPr>
            <p:ph type="title"/>
          </p:nvPr>
        </p:nvSpPr>
        <p:spPr/>
        <p:txBody>
          <a:bodyPr/>
          <a:lstStyle/>
          <a:p>
            <a:r>
              <a:rPr lang="en-IN" dirty="0"/>
              <a:t>Data Generating Process</a:t>
            </a:r>
          </a:p>
        </p:txBody>
      </p:sp>
      <p:sp>
        <p:nvSpPr>
          <p:cNvPr id="3" name="Content Placeholder 2">
            <a:extLst>
              <a:ext uri="{FF2B5EF4-FFF2-40B4-BE49-F238E27FC236}">
                <a16:creationId xmlns:a16="http://schemas.microsoft.com/office/drawing/2014/main" id="{1E634654-AD8E-8802-91D1-ADCBBDC60D11}"/>
              </a:ext>
            </a:extLst>
          </p:cNvPr>
          <p:cNvSpPr>
            <a:spLocks noGrp="1"/>
          </p:cNvSpPr>
          <p:nvPr>
            <p:ph idx="1"/>
          </p:nvPr>
        </p:nvSpPr>
        <p:spPr/>
        <p:txBody>
          <a:bodyPr/>
          <a:lstStyle/>
          <a:p>
            <a:r>
              <a:rPr lang="en-IN" dirty="0"/>
              <a:t>The values for the variables are generated one time-step at a time.</a:t>
            </a:r>
          </a:p>
          <a:p>
            <a:r>
              <a:rPr lang="en-IN" dirty="0"/>
              <a:t>The network structure is used to specify the dependency amongst the variables. </a:t>
            </a:r>
            <a:br>
              <a:rPr lang="en-IN" dirty="0"/>
            </a:br>
            <a:r>
              <a:rPr lang="en-IN" dirty="0"/>
              <a:t>This includes the temporal dependencies as well; sales at any time-step depends on discounts from the earlier time-step, and on sales from the 2 earlier time-steps.</a:t>
            </a:r>
          </a:p>
          <a:p>
            <a:r>
              <a:rPr lang="en-IN" dirty="0"/>
              <a:t>The exact data generating formula against the nodes and the arrows provide full control over the data generating process.</a:t>
            </a:r>
          </a:p>
        </p:txBody>
      </p:sp>
    </p:spTree>
    <p:extLst>
      <p:ext uri="{BB962C8B-B14F-4D97-AF65-F5344CB8AC3E}">
        <p14:creationId xmlns:p14="http://schemas.microsoft.com/office/powerpoint/2010/main" val="3795752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66DD-6874-6356-CA60-931AC34F883D}"/>
              </a:ext>
            </a:extLst>
          </p:cNvPr>
          <p:cNvSpPr>
            <a:spLocks noGrp="1"/>
          </p:cNvSpPr>
          <p:nvPr>
            <p:ph type="title"/>
          </p:nvPr>
        </p:nvSpPr>
        <p:spPr/>
        <p:txBody>
          <a:bodyPr/>
          <a:lstStyle/>
          <a:p>
            <a:r>
              <a:rPr lang="en-IN" dirty="0"/>
              <a:t>Data Generation Process (contd.)</a:t>
            </a:r>
          </a:p>
        </p:txBody>
      </p:sp>
      <p:pic>
        <p:nvPicPr>
          <p:cNvPr id="5" name="Content Placeholder 4">
            <a:extLst>
              <a:ext uri="{FF2B5EF4-FFF2-40B4-BE49-F238E27FC236}">
                <a16:creationId xmlns:a16="http://schemas.microsoft.com/office/drawing/2014/main" id="{780BF098-2B12-0F2D-96F1-29F6D6481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1868"/>
            <a:ext cx="6539161" cy="4351338"/>
          </a:xfrm>
        </p:spPr>
      </p:pic>
      <p:sp>
        <p:nvSpPr>
          <p:cNvPr id="6" name="TextBox 5">
            <a:extLst>
              <a:ext uri="{FF2B5EF4-FFF2-40B4-BE49-F238E27FC236}">
                <a16:creationId xmlns:a16="http://schemas.microsoft.com/office/drawing/2014/main" id="{B6825585-0E7C-CE04-5187-7CE5E3754DC8}"/>
              </a:ext>
            </a:extLst>
          </p:cNvPr>
          <p:cNvSpPr txBox="1"/>
          <p:nvPr/>
        </p:nvSpPr>
        <p:spPr>
          <a:xfrm>
            <a:off x="7852528" y="2051868"/>
            <a:ext cx="3299381"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The temporal dependencies are incorporated naturally in the data generation process. That is, as it happens in real world.</a:t>
            </a:r>
          </a:p>
          <a:p>
            <a:pPr marL="285750" indent="-285750">
              <a:buFont typeface="Arial" panose="020B0604020202020204" pitchFamily="34" charset="0"/>
              <a:buChar char="•"/>
            </a:pPr>
            <a:r>
              <a:rPr lang="en-IN" dirty="0"/>
              <a:t>It is flexible so it can be adjusted to replicate any real-world scenario.</a:t>
            </a:r>
          </a:p>
        </p:txBody>
      </p:sp>
    </p:spTree>
    <p:extLst>
      <p:ext uri="{BB962C8B-B14F-4D97-AF65-F5344CB8AC3E}">
        <p14:creationId xmlns:p14="http://schemas.microsoft.com/office/powerpoint/2010/main" val="42309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59E8021-2640-55E7-A24A-852D102EEA7D}"/>
              </a:ext>
            </a:extLst>
          </p:cNvPr>
          <p:cNvSpPr/>
          <p:nvPr/>
        </p:nvSpPr>
        <p:spPr>
          <a:xfrm>
            <a:off x="397108" y="4596052"/>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Discount (%)</a:t>
            </a:r>
          </a:p>
        </p:txBody>
      </p:sp>
      <p:sp>
        <p:nvSpPr>
          <p:cNvPr id="4" name="Oval 3">
            <a:extLst>
              <a:ext uri="{FF2B5EF4-FFF2-40B4-BE49-F238E27FC236}">
                <a16:creationId xmlns:a16="http://schemas.microsoft.com/office/drawing/2014/main" id="{9C7016EF-B80E-E33C-B97F-B87E72A2F2E5}"/>
              </a:ext>
            </a:extLst>
          </p:cNvPr>
          <p:cNvSpPr/>
          <p:nvPr/>
        </p:nvSpPr>
        <p:spPr>
          <a:xfrm>
            <a:off x="307899" y="3477212"/>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6" name="Oval 5">
            <a:extLst>
              <a:ext uri="{FF2B5EF4-FFF2-40B4-BE49-F238E27FC236}">
                <a16:creationId xmlns:a16="http://schemas.microsoft.com/office/drawing/2014/main" id="{17E18B13-EFD4-44FB-2496-9D47857EC610}"/>
              </a:ext>
            </a:extLst>
          </p:cNvPr>
          <p:cNvSpPr/>
          <p:nvPr/>
        </p:nvSpPr>
        <p:spPr>
          <a:xfrm>
            <a:off x="3597946" y="3477213"/>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Sales</a:t>
            </a:r>
          </a:p>
        </p:txBody>
      </p:sp>
      <p:sp>
        <p:nvSpPr>
          <p:cNvPr id="7" name="Oval 6">
            <a:extLst>
              <a:ext uri="{FF2B5EF4-FFF2-40B4-BE49-F238E27FC236}">
                <a16:creationId xmlns:a16="http://schemas.microsoft.com/office/drawing/2014/main" id="{87999191-085A-510A-13C9-A4E0B90A68B1}"/>
              </a:ext>
            </a:extLst>
          </p:cNvPr>
          <p:cNvSpPr/>
          <p:nvPr/>
        </p:nvSpPr>
        <p:spPr>
          <a:xfrm>
            <a:off x="3580959" y="4596052"/>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Base Price</a:t>
            </a:r>
          </a:p>
        </p:txBody>
      </p:sp>
      <p:sp>
        <p:nvSpPr>
          <p:cNvPr id="8" name="Oval 7">
            <a:extLst>
              <a:ext uri="{FF2B5EF4-FFF2-40B4-BE49-F238E27FC236}">
                <a16:creationId xmlns:a16="http://schemas.microsoft.com/office/drawing/2014/main" id="{4B6734B0-0718-853F-18EF-774BF47E796B}"/>
              </a:ext>
            </a:extLst>
          </p:cNvPr>
          <p:cNvSpPr/>
          <p:nvPr/>
        </p:nvSpPr>
        <p:spPr>
          <a:xfrm>
            <a:off x="3597946" y="2020448"/>
            <a:ext cx="1443318" cy="510989"/>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Year</a:t>
            </a:r>
          </a:p>
        </p:txBody>
      </p:sp>
      <p:cxnSp>
        <p:nvCxnSpPr>
          <p:cNvPr id="11" name="Straight Arrow Connector 10">
            <a:extLst>
              <a:ext uri="{FF2B5EF4-FFF2-40B4-BE49-F238E27FC236}">
                <a16:creationId xmlns:a16="http://schemas.microsoft.com/office/drawing/2014/main" id="{649CA92D-C919-42D8-A70F-930E6DC3EBFB}"/>
              </a:ext>
            </a:extLst>
          </p:cNvPr>
          <p:cNvCxnSpPr>
            <a:stCxn id="7" idx="0"/>
            <a:endCxn id="6" idx="4"/>
          </p:cNvCxnSpPr>
          <p:nvPr/>
        </p:nvCxnSpPr>
        <p:spPr>
          <a:xfrm flipV="1">
            <a:off x="4302618" y="3988202"/>
            <a:ext cx="16987" cy="60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C0E784F-2010-53F9-A248-26FBB348129A}"/>
                  </a:ext>
                </a:extLst>
              </p:cNvPr>
              <p:cNvSpPr txBox="1"/>
              <p:nvPr/>
            </p:nvSpPr>
            <p:spPr>
              <a:xfrm>
                <a:off x="5845617" y="1691867"/>
                <a:ext cx="5205242" cy="45926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IN" b="0" i="0" smtClean="0">
                          <a:latin typeface="Cambria Math" panose="02040503050406030204" pitchFamily="18" charset="0"/>
                        </a:rPr>
                        <m:t>Sales</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oMath>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eqArr>
                            <m:eqArrPr>
                              <m:ctrlPr>
                                <a:rPr lang="en-IN" b="0" i="0" smtClean="0">
                                  <a:latin typeface="Cambria Math" panose="02040503050406030204" pitchFamily="18" charset="0"/>
                                </a:rPr>
                              </m:ctrlPr>
                            </m:eqArrPr>
                            <m:e>
                              <m:r>
                                <m:rPr>
                                  <m:nor/>
                                </m:rPr>
                                <a:rPr lang="en-IN" b="0" i="0" smtClean="0">
                                  <a:latin typeface="Cambria Math" panose="02040503050406030204" pitchFamily="18" charset="0"/>
                                </a:rPr>
                                <m:t>Base</m:t>
                              </m:r>
                              <m:r>
                                <m:rPr>
                                  <m:nor/>
                                </m:rPr>
                                <a:rPr lang="en-IN" b="0" i="0" smtClean="0">
                                  <a:latin typeface="Cambria Math" panose="02040503050406030204" pitchFamily="18" charset="0"/>
                                </a:rPr>
                                <m:t> </m:t>
                              </m:r>
                              <m:r>
                                <m:rPr>
                                  <m:nor/>
                                </m:rPr>
                                <a:rPr lang="en-IN" b="0" i="0" smtClean="0">
                                  <a:latin typeface="Cambria Math" panose="02040503050406030204" pitchFamily="18" charset="0"/>
                                </a:rPr>
                                <m:t>Price</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10</m:t>
                                      </m:r>
                                    </m:sub>
                                  </m:sSub>
                                </m:e>
                              </m:d>
                              <m:r>
                                <a:rPr lang="en-IN" b="0" i="1" smtClean="0">
                                  <a:latin typeface="Cambria Math" panose="02040503050406030204" pitchFamily="18" charset="0"/>
                                </a:rPr>
                                <m:t>, </m:t>
                              </m:r>
                              <m:r>
                                <m:rPr>
                                  <m:nor/>
                                </m:rPr>
                                <a:rPr lang="en-IN" b="0" i="0" smtClean="0">
                                  <a:latin typeface="Cambria Math" panose="02040503050406030204" pitchFamily="18" charset="0"/>
                                </a:rPr>
                                <m:t>Year</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10</m:t>
                                      </m:r>
                                    </m:sub>
                                  </m:sSub>
                                </m:e>
                              </m:d>
                              <m:r>
                                <a:rPr lang="en-IN" b="0" i="1" smtClean="0">
                                  <a:latin typeface="Cambria Math" panose="02040503050406030204" pitchFamily="18" charset="0"/>
                                </a:rPr>
                                <m:t>,</m:t>
                              </m:r>
                            </m:e>
                            <m:e>
                              <m:r>
                                <m:rPr>
                                  <m:nor/>
                                </m:rPr>
                                <a:rPr lang="en-IN" b="0" i="0" smtClean="0">
                                  <a:latin typeface="Cambria Math" panose="02040503050406030204" pitchFamily="18" charset="0"/>
                                </a:rPr>
                                <m:t>Discount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9</m:t>
                                      </m:r>
                                    </m:sub>
                                  </m:sSub>
                                </m:e>
                              </m:d>
                              <m:r>
                                <a:rPr lang="en-IN" b="0" i="1" smtClean="0">
                                  <a:latin typeface="Cambria Math" panose="02040503050406030204" pitchFamily="18" charset="0"/>
                                </a:rPr>
                                <m:t>, </m:t>
                              </m:r>
                              <m:r>
                                <m:rPr>
                                  <m:nor/>
                                </m:rPr>
                                <a:rPr lang="en-IN" b="0" i="0" smtClean="0">
                                  <a:latin typeface="Cambria Math" panose="02040503050406030204" pitchFamily="18" charset="0"/>
                                </a:rPr>
                                <m:t>Sales</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9</m:t>
                                      </m:r>
                                    </m:sub>
                                  </m:sSub>
                                </m:e>
                              </m:d>
                            </m:e>
                          </m:eqArr>
                        </m:e>
                      </m:d>
                    </m:oMath>
                  </m:oMathPara>
                </a14:m>
                <a:endParaRPr lang="en-IN" dirty="0"/>
              </a:p>
              <a:p>
                <a:pPr/>
                <a:endParaRPr lang="en-IN" dirty="0"/>
              </a:p>
              <a:p>
                <a:pPr/>
                <a:r>
                  <a:rPr lang="en-IN" dirty="0"/>
                  <a:t>The function </a:t>
                </a:r>
                <a14:m>
                  <m:oMath xmlns:m="http://schemas.openxmlformats.org/officeDocument/2006/math">
                    <m:r>
                      <a:rPr lang="en-IN" b="0" i="1" smtClean="0">
                        <a:latin typeface="Cambria Math" panose="02040503050406030204" pitchFamily="18" charset="0"/>
                      </a:rPr>
                      <m:t>𝑓</m:t>
                    </m:r>
                  </m:oMath>
                </a14:m>
                <a:r>
                  <a:rPr lang="en-IN" dirty="0"/>
                  <a:t> can be given any specific form according to business knowledge.</a:t>
                </a:r>
              </a:p>
              <a:p>
                <a:pPr/>
                <a:endParaRPr lang="en-IN" dirty="0"/>
              </a:p>
              <a:p>
                <a:pPr/>
                <a:r>
                  <a:rPr lang="en-IN" dirty="0"/>
                  <a:t>The network structure is one level of business knowledge. The details of </a:t>
                </a:r>
                <a14:m>
                  <m:oMath xmlns:m="http://schemas.openxmlformats.org/officeDocument/2006/math">
                    <m:r>
                      <a:rPr lang="en-IN" b="0" i="1" smtClean="0">
                        <a:latin typeface="Cambria Math" panose="02040503050406030204" pitchFamily="18" charset="0"/>
                      </a:rPr>
                      <m:t>𝑓</m:t>
                    </m:r>
                  </m:oMath>
                </a14:m>
                <a:r>
                  <a:rPr lang="en-IN" dirty="0"/>
                  <a:t> represent another layer of business knowledge. The structure and formulation together capture the entirety of the business knowledge</a:t>
                </a:r>
              </a:p>
              <a:p>
                <a:pPr/>
                <a:endParaRPr lang="en-IN" dirty="0"/>
              </a:p>
              <a:p>
                <a:pPr/>
                <a:r>
                  <a:rPr lang="en-IN" dirty="0"/>
                  <a:t>Many CPG and Retail industries would have the same network structure. But they would differ in the formulation of </a:t>
                </a:r>
                <a14:m>
                  <m:oMath xmlns:m="http://schemas.openxmlformats.org/officeDocument/2006/math">
                    <m:r>
                      <a:rPr lang="en-IN" b="0" i="1" smtClean="0">
                        <a:latin typeface="Cambria Math" panose="02040503050406030204" pitchFamily="18" charset="0"/>
                      </a:rPr>
                      <m:t>𝑓</m:t>
                    </m:r>
                  </m:oMath>
                </a14:m>
                <a:r>
                  <a:rPr lang="en-IN" dirty="0"/>
                  <a:t>.</a:t>
                </a:r>
              </a:p>
            </p:txBody>
          </p:sp>
        </mc:Choice>
        <mc:Fallback>
          <p:sp>
            <p:nvSpPr>
              <p:cNvPr id="22" name="TextBox 21">
                <a:extLst>
                  <a:ext uri="{FF2B5EF4-FFF2-40B4-BE49-F238E27FC236}">
                    <a16:creationId xmlns:a16="http://schemas.microsoft.com/office/drawing/2014/main" id="{6C0E784F-2010-53F9-A248-26FBB348129A}"/>
                  </a:ext>
                </a:extLst>
              </p:cNvPr>
              <p:cNvSpPr txBox="1">
                <a:spLocks noRot="1" noChangeAspect="1" noMove="1" noResize="1" noEditPoints="1" noAdjustHandles="1" noChangeArrowheads="1" noChangeShapeType="1" noTextEdit="1"/>
              </p:cNvSpPr>
              <p:nvPr/>
            </p:nvSpPr>
            <p:spPr>
              <a:xfrm>
                <a:off x="5845617" y="1691867"/>
                <a:ext cx="5205242" cy="4592668"/>
              </a:xfrm>
              <a:prstGeom prst="rect">
                <a:avLst/>
              </a:prstGeom>
              <a:blipFill>
                <a:blip r:embed="rId2"/>
                <a:stretch>
                  <a:fillRect l="-1054" r="-1639" b="-1195"/>
                </a:stretch>
              </a:blipFill>
            </p:spPr>
            <p:txBody>
              <a:bodyPr/>
              <a:lstStyle/>
              <a:p>
                <a:r>
                  <a:rPr lang="en-IN">
                    <a:noFill/>
                  </a:rPr>
                  <a:t> </a:t>
                </a:r>
              </a:p>
            </p:txBody>
          </p:sp>
        </mc:Fallback>
      </mc:AlternateContent>
      <p:cxnSp>
        <p:nvCxnSpPr>
          <p:cNvPr id="27" name="Straight Arrow Connector 26">
            <a:extLst>
              <a:ext uri="{FF2B5EF4-FFF2-40B4-BE49-F238E27FC236}">
                <a16:creationId xmlns:a16="http://schemas.microsoft.com/office/drawing/2014/main" id="{E57D2452-6D4A-FDAD-37A0-CC977AE3509C}"/>
              </a:ext>
            </a:extLst>
          </p:cNvPr>
          <p:cNvCxnSpPr>
            <a:stCxn id="4" idx="6"/>
            <a:endCxn id="6" idx="2"/>
          </p:cNvCxnSpPr>
          <p:nvPr/>
        </p:nvCxnSpPr>
        <p:spPr>
          <a:xfrm>
            <a:off x="1751217" y="3732707"/>
            <a:ext cx="18467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EC72A2-42D9-B656-DE4A-08F261D6C337}"/>
              </a:ext>
            </a:extLst>
          </p:cNvPr>
          <p:cNvCxnSpPr>
            <a:cxnSpLocks/>
            <a:stCxn id="3" idx="6"/>
            <a:endCxn id="6" idx="3"/>
          </p:cNvCxnSpPr>
          <p:nvPr/>
        </p:nvCxnSpPr>
        <p:spPr>
          <a:xfrm flipV="1">
            <a:off x="1840426" y="3913369"/>
            <a:ext cx="1968889" cy="93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6420EAB-477B-1D49-B644-018C7A9AC992}"/>
              </a:ext>
            </a:extLst>
          </p:cNvPr>
          <p:cNvCxnSpPr>
            <a:stCxn id="8" idx="4"/>
            <a:endCxn id="6" idx="0"/>
          </p:cNvCxnSpPr>
          <p:nvPr/>
        </p:nvCxnSpPr>
        <p:spPr>
          <a:xfrm>
            <a:off x="4319605" y="2531437"/>
            <a:ext cx="0" cy="94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62F7C1E-C0DD-417C-F374-92EC7F4043B3}"/>
              </a:ext>
            </a:extLst>
          </p:cNvPr>
          <p:cNvSpPr txBox="1"/>
          <p:nvPr/>
        </p:nvSpPr>
        <p:spPr>
          <a:xfrm>
            <a:off x="307899" y="267629"/>
            <a:ext cx="11679662" cy="769441"/>
          </a:xfrm>
          <a:prstGeom prst="rect">
            <a:avLst/>
          </a:prstGeom>
          <a:noFill/>
        </p:spPr>
        <p:txBody>
          <a:bodyPr wrap="square" rtlCol="0">
            <a:spAutoFit/>
          </a:bodyPr>
          <a:lstStyle/>
          <a:p>
            <a:r>
              <a:rPr lang="en-IN" sz="4400" dirty="0">
                <a:latin typeface="+mj-lt"/>
              </a:rPr>
              <a:t>Sample Data Generation for a Node</a:t>
            </a:r>
          </a:p>
        </p:txBody>
      </p:sp>
    </p:spTree>
    <p:extLst>
      <p:ext uri="{BB962C8B-B14F-4D97-AF65-F5344CB8AC3E}">
        <p14:creationId xmlns:p14="http://schemas.microsoft.com/office/powerpoint/2010/main" val="167229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65C6378-C4CB-CAB0-ACB8-0C99D8736E58}"/>
                  </a:ext>
                </a:extLst>
              </p:cNvPr>
              <p:cNvSpPr>
                <a:spLocks noGrp="1"/>
              </p:cNvSpPr>
              <p:nvPr>
                <p:ph type="title"/>
              </p:nvPr>
            </p:nvSpPr>
            <p:spPr/>
            <p:txBody>
              <a:bodyPr/>
              <a:lstStyle/>
              <a:p>
                <a:r>
                  <a:rPr lang="en-US" dirty="0"/>
                  <a:t>How formulation of </a:t>
                </a:r>
                <a14:m>
                  <m:oMath xmlns:m="http://schemas.openxmlformats.org/officeDocument/2006/math">
                    <m:r>
                      <a:rPr lang="en-IN" b="0" i="1" smtClean="0">
                        <a:latin typeface="Cambria Math" panose="02040503050406030204" pitchFamily="18" charset="0"/>
                      </a:rPr>
                      <m:t>𝑓</m:t>
                    </m:r>
                  </m:oMath>
                </a14:m>
                <a:r>
                  <a:rPr lang="en-US" dirty="0"/>
                  <a:t> is motivated – an example</a:t>
                </a:r>
              </a:p>
            </p:txBody>
          </p:sp>
        </mc:Choice>
        <mc:Fallback>
          <p:sp>
            <p:nvSpPr>
              <p:cNvPr id="2" name="Title 1">
                <a:extLst>
                  <a:ext uri="{FF2B5EF4-FFF2-40B4-BE49-F238E27FC236}">
                    <a16:creationId xmlns:a16="http://schemas.microsoft.com/office/drawing/2014/main" id="{565C6378-C4CB-CAB0-ACB8-0C99D8736E58}"/>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IN">
                    <a:noFill/>
                  </a:rPr>
                  <a:t> </a:t>
                </a:r>
              </a:p>
            </p:txBody>
          </p:sp>
        </mc:Fallback>
      </mc:AlternateContent>
      <p:sp>
        <p:nvSpPr>
          <p:cNvPr id="7" name="Text Placeholder 6">
            <a:extLst>
              <a:ext uri="{FF2B5EF4-FFF2-40B4-BE49-F238E27FC236}">
                <a16:creationId xmlns:a16="http://schemas.microsoft.com/office/drawing/2014/main" id="{BEACA91F-1517-7996-36BE-83C562BEB0F7}"/>
              </a:ext>
            </a:extLst>
          </p:cNvPr>
          <p:cNvSpPr>
            <a:spLocks noGrp="1"/>
          </p:cNvSpPr>
          <p:nvPr>
            <p:ph type="body" sz="quarter" idx="3"/>
          </p:nvPr>
        </p:nvSpPr>
        <p:spPr>
          <a:xfrm>
            <a:off x="6172200" y="1681163"/>
            <a:ext cx="5183188" cy="604837"/>
          </a:xfrm>
        </p:spPr>
        <p:txBody>
          <a:bodyPr/>
          <a:lstStyle/>
          <a:p>
            <a:r>
              <a:rPr lang="en-IN" dirty="0"/>
              <a:t>Mathematical Formulation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5DCB47E-F086-3B58-5E6D-09217A0F001A}"/>
                  </a:ext>
                </a:extLst>
              </p:cNvPr>
              <p:cNvSpPr>
                <a:spLocks noGrp="1"/>
              </p:cNvSpPr>
              <p:nvPr>
                <p:ph sz="quarter" idx="4"/>
              </p:nvPr>
            </p:nvSpPr>
            <p:spPr/>
            <p:txBody>
              <a:bodyPr>
                <a:normAutofit lnSpcReduction="10000"/>
              </a:bodyPr>
              <a:lstStyle/>
              <a:p>
                <a:pPr marL="514350" indent="-514350">
                  <a:buFont typeface="+mj-lt"/>
                  <a:buAutoNum type="arabicPeriod"/>
                </a:pPr>
                <a14:m>
                  <m:oMath xmlns:m="http://schemas.openxmlformats.org/officeDocument/2006/math">
                    <m:r>
                      <m:rPr>
                        <m:nor/>
                      </m:rPr>
                      <a:rPr lang="en-IN" sz="1400" smtClean="0">
                        <a:latin typeface="Cambria Math" panose="02040503050406030204" pitchFamily="18" charset="0"/>
                      </a:rPr>
                      <m:t>Baseline</m:t>
                    </m:r>
                    <m:r>
                      <m:rPr>
                        <m:nor/>
                      </m:rPr>
                      <a:rPr lang="en-IN" sz="1400" smtClean="0">
                        <a:latin typeface="Cambria Math" panose="02040503050406030204" pitchFamily="18" charset="0"/>
                      </a:rPr>
                      <m:t> </m:t>
                    </m:r>
                    <m:r>
                      <m:rPr>
                        <m:nor/>
                      </m:rPr>
                      <a:rPr lang="en-IN" sz="1400" smtClean="0">
                        <a:latin typeface="Cambria Math" panose="02040503050406030204" pitchFamily="18" charset="0"/>
                      </a:rPr>
                      <m:t>Sales</m:t>
                    </m:r>
                    <m:r>
                      <a:rPr lang="en-IN" sz="1400" i="1">
                        <a:latin typeface="Cambria Math" panose="02040503050406030204" pitchFamily="18" charset="0"/>
                      </a:rPr>
                      <m:t>=2000</m:t>
                    </m:r>
                  </m:oMath>
                </a14:m>
                <a:endParaRPr lang="en-IN" sz="1400" dirty="0"/>
              </a:p>
              <a:p>
                <a:pPr marL="514350" indent="-514350">
                  <a:buFont typeface="+mj-lt"/>
                  <a:buAutoNum type="arabicPeriod"/>
                </a:pPr>
                <a:r>
                  <a:rPr lang="en-IN" sz="1400" dirty="0"/>
                  <a:t>Gaussian around the baseline sales. </a:t>
                </a:r>
                <a14:m>
                  <m:oMath xmlns:m="http://schemas.openxmlformats.org/officeDocument/2006/math">
                    <m:r>
                      <a:rPr lang="en-IN" sz="1400" i="1">
                        <a:latin typeface="Cambria Math" panose="02040503050406030204" pitchFamily="18" charset="0"/>
                        <a:ea typeface="Cambria Math" panose="02040503050406030204" pitchFamily="18" charset="0"/>
                      </a:rPr>
                      <m:t>𝒩</m:t>
                    </m:r>
                    <m:d>
                      <m:dPr>
                        <m:ctrlPr>
                          <a:rPr lang="en-IN" sz="1400" i="1">
                            <a:latin typeface="Cambria Math" panose="02040503050406030204" pitchFamily="18" charset="0"/>
                            <a:ea typeface="Cambria Math" panose="02040503050406030204" pitchFamily="18" charset="0"/>
                          </a:rPr>
                        </m:ctrlPr>
                      </m:dPr>
                      <m:e>
                        <m:eqArr>
                          <m:eqArrPr>
                            <m:ctrlPr>
                              <a:rPr lang="en-IN" sz="1400" i="1">
                                <a:latin typeface="Cambria Math" panose="02040503050406030204" pitchFamily="18" charset="0"/>
                                <a:ea typeface="Cambria Math" panose="02040503050406030204" pitchFamily="18" charset="0"/>
                              </a:rPr>
                            </m:ctrlPr>
                          </m:eqArrPr>
                          <m:e>
                            <m:r>
                              <a:rPr lang="en-IN" sz="1400" i="1">
                                <a:latin typeface="Cambria Math" panose="02040503050406030204" pitchFamily="18" charset="0"/>
                                <a:ea typeface="Cambria Math" panose="02040503050406030204" pitchFamily="18" charset="0"/>
                              </a:rPr>
                              <m:t>𝜇</m:t>
                            </m:r>
                            <m:r>
                              <a:rPr lang="en-IN" sz="1400" i="1">
                                <a:latin typeface="Cambria Math" panose="02040503050406030204" pitchFamily="18" charset="0"/>
                                <a:ea typeface="Cambria Math" panose="02040503050406030204" pitchFamily="18" charset="0"/>
                              </a:rPr>
                              <m:t>=</m:t>
                            </m:r>
                            <m:r>
                              <m:rPr>
                                <m:nor/>
                              </m:rPr>
                              <a:rPr lang="en-IN" sz="1400">
                                <a:latin typeface="Cambria Math" panose="02040503050406030204" pitchFamily="18" charset="0"/>
                                <a:ea typeface="Cambria Math" panose="02040503050406030204" pitchFamily="18" charset="0"/>
                              </a:rPr>
                              <m:t>Baseline</m:t>
                            </m:r>
                            <m:r>
                              <m:rPr>
                                <m:nor/>
                              </m:rPr>
                              <a:rPr lang="en-IN" sz="1400">
                                <a:latin typeface="Cambria Math" panose="02040503050406030204" pitchFamily="18" charset="0"/>
                                <a:ea typeface="Cambria Math" panose="02040503050406030204" pitchFamily="18" charset="0"/>
                              </a:rPr>
                              <m:t> </m:t>
                            </m:r>
                            <m:r>
                              <m:rPr>
                                <m:nor/>
                              </m:rPr>
                              <a:rPr lang="en-IN" sz="1400">
                                <a:latin typeface="Cambria Math" panose="02040503050406030204" pitchFamily="18" charset="0"/>
                                <a:ea typeface="Cambria Math" panose="02040503050406030204" pitchFamily="18" charset="0"/>
                              </a:rPr>
                              <m:t>Sales</m:t>
                            </m:r>
                            <m:r>
                              <a:rPr lang="en-IN" sz="1400" i="1">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𝜎</m:t>
                            </m:r>
                            <m:r>
                              <a:rPr lang="en-IN" sz="1400" i="1">
                                <a:latin typeface="Cambria Math" panose="02040503050406030204" pitchFamily="18" charset="0"/>
                                <a:ea typeface="Cambria Math" panose="02040503050406030204" pitchFamily="18" charset="0"/>
                              </a:rPr>
                              <m:t>=100</m:t>
                            </m:r>
                          </m:e>
                        </m:eqArr>
                      </m:e>
                    </m:d>
                  </m:oMath>
                </a14:m>
                <a:endParaRPr lang="en-IN" sz="1400" i="1" dirty="0">
                  <a:latin typeface="Cambria Math" panose="02040503050406030204" pitchFamily="18" charset="0"/>
                  <a:ea typeface="Cambria Math" panose="02040503050406030204" pitchFamily="18" charset="0"/>
                </a:endParaRPr>
              </a:p>
              <a:p>
                <a:pPr marL="514350" indent="-514350">
                  <a:buFont typeface="+mj-lt"/>
                  <a:buAutoNum type="arabicPeriod"/>
                </a:pPr>
                <a:r>
                  <a:rPr lang="en-IN" sz="1400" dirty="0">
                    <a:ea typeface="Cambria Math" panose="02040503050406030204" pitchFamily="18" charset="0"/>
                  </a:rPr>
                  <a:t>Linear gaussian with negative slope. The threshold price is 10. </a:t>
                </a:r>
                <a14:m>
                  <m:oMath xmlns:m="http://schemas.openxmlformats.org/officeDocument/2006/math">
                    <m:r>
                      <a:rPr lang="en-IN" sz="1400" i="1">
                        <a:latin typeface="Cambria Math" panose="02040503050406030204" pitchFamily="18" charset="0"/>
                        <a:ea typeface="Cambria Math" panose="02040503050406030204" pitchFamily="18" charset="0"/>
                      </a:rPr>
                      <m:t>𝒩</m:t>
                    </m:r>
                    <m:d>
                      <m:dPr>
                        <m:ctrlPr>
                          <a:rPr lang="en-IN" sz="1400" i="1">
                            <a:latin typeface="Cambria Math" panose="02040503050406030204" pitchFamily="18" charset="0"/>
                            <a:ea typeface="Cambria Math" panose="02040503050406030204" pitchFamily="18" charset="0"/>
                          </a:rPr>
                        </m:ctrlPr>
                      </m:dPr>
                      <m:e>
                        <m:eqArr>
                          <m:eqArrPr>
                            <m:ctrlPr>
                              <a:rPr lang="en-IN" sz="1400" i="1">
                                <a:latin typeface="Cambria Math" panose="02040503050406030204" pitchFamily="18" charset="0"/>
                                <a:ea typeface="Cambria Math" panose="02040503050406030204" pitchFamily="18" charset="0"/>
                              </a:rPr>
                            </m:ctrlPr>
                          </m:eqArrPr>
                          <m:e>
                            <m:r>
                              <a:rPr lang="en-IN" sz="1400" i="1">
                                <a:latin typeface="Cambria Math" panose="02040503050406030204" pitchFamily="18" charset="0"/>
                                <a:ea typeface="Cambria Math" panose="02040503050406030204" pitchFamily="18" charset="0"/>
                              </a:rPr>
                              <m:t>𝜇</m:t>
                            </m:r>
                            <m:r>
                              <a:rPr lang="en-IN" sz="1400" i="1">
                                <a:latin typeface="Cambria Math" panose="02040503050406030204" pitchFamily="18" charset="0"/>
                                <a:ea typeface="Cambria Math" panose="02040503050406030204" pitchFamily="18" charset="0"/>
                              </a:rPr>
                              <m:t>=−50×</m:t>
                            </m:r>
                            <m:d>
                              <m:dPr>
                                <m:begChr m:val="{"/>
                                <m:endChr m:val="}"/>
                                <m:ctrlPr>
                                  <a:rPr lang="en-IN" sz="1400" i="1">
                                    <a:latin typeface="Cambria Math" panose="02040503050406030204" pitchFamily="18" charset="0"/>
                                    <a:ea typeface="Cambria Math" panose="02040503050406030204" pitchFamily="18" charset="0"/>
                                  </a:rPr>
                                </m:ctrlPr>
                              </m:dPr>
                              <m:e>
                                <m:r>
                                  <m:rPr>
                                    <m:nor/>
                                  </m:rPr>
                                  <a:rPr lang="en-IN" sz="1400">
                                    <a:latin typeface="Cambria Math" panose="02040503050406030204" pitchFamily="18" charset="0"/>
                                    <a:ea typeface="Cambria Math" panose="02040503050406030204" pitchFamily="18" charset="0"/>
                                  </a:rPr>
                                  <m:t>Base</m:t>
                                </m:r>
                                <m:r>
                                  <m:rPr>
                                    <m:nor/>
                                  </m:rPr>
                                  <a:rPr lang="en-IN" sz="1400">
                                    <a:latin typeface="Cambria Math" panose="02040503050406030204" pitchFamily="18" charset="0"/>
                                    <a:ea typeface="Cambria Math" panose="02040503050406030204" pitchFamily="18" charset="0"/>
                                  </a:rPr>
                                  <m:t> </m:t>
                                </m:r>
                                <m:r>
                                  <m:rPr>
                                    <m:nor/>
                                  </m:rPr>
                                  <a:rPr lang="en-IN" sz="1400">
                                    <a:latin typeface="Cambria Math" panose="02040503050406030204" pitchFamily="18" charset="0"/>
                                    <a:ea typeface="Cambria Math" panose="02040503050406030204" pitchFamily="18" charset="0"/>
                                  </a:rPr>
                                  <m:t>Price</m:t>
                                </m:r>
                                <m:d>
                                  <m:dPr>
                                    <m:ctrlPr>
                                      <a:rPr lang="en-IN" sz="1400" i="1">
                                        <a:latin typeface="Cambria Math" panose="02040503050406030204" pitchFamily="18" charset="0"/>
                                        <a:ea typeface="Cambria Math" panose="02040503050406030204" pitchFamily="18" charset="0"/>
                                      </a:rPr>
                                    </m:ctrlPr>
                                  </m:dPr>
                                  <m:e>
                                    <m:sSub>
                                      <m:sSubPr>
                                        <m:ctrlPr>
                                          <a:rPr lang="en-IN" sz="1400" i="1">
                                            <a:latin typeface="Cambria Math" panose="02040503050406030204" pitchFamily="18" charset="0"/>
                                            <a:ea typeface="Cambria Math" panose="02040503050406030204" pitchFamily="18" charset="0"/>
                                          </a:rPr>
                                        </m:ctrlPr>
                                      </m:sSubPr>
                                      <m:e>
                                        <m:r>
                                          <a:rPr lang="en-IN" sz="1400" i="1">
                                            <a:latin typeface="Cambria Math" panose="02040503050406030204" pitchFamily="18" charset="0"/>
                                            <a:ea typeface="Cambria Math" panose="02040503050406030204" pitchFamily="18" charset="0"/>
                                          </a:rPr>
                                          <m:t>𝑡</m:t>
                                        </m:r>
                                      </m:e>
                                      <m:sub>
                                        <m:r>
                                          <a:rPr lang="en-IN" sz="1400" i="1">
                                            <a:latin typeface="Cambria Math" panose="02040503050406030204" pitchFamily="18" charset="0"/>
                                            <a:ea typeface="Cambria Math" panose="02040503050406030204" pitchFamily="18" charset="0"/>
                                          </a:rPr>
                                          <m:t>10</m:t>
                                        </m:r>
                                      </m:sub>
                                    </m:sSub>
                                  </m:e>
                                </m:d>
                                <m:r>
                                  <a:rPr lang="en-IN" sz="1400" i="1">
                                    <a:latin typeface="Cambria Math" panose="02040503050406030204" pitchFamily="18" charset="0"/>
                                    <a:ea typeface="Cambria Math" panose="02040503050406030204" pitchFamily="18" charset="0"/>
                                  </a:rPr>
                                  <m:t>−10</m:t>
                                </m:r>
                              </m:e>
                            </m:d>
                            <m:r>
                              <a:rPr lang="en-IN" sz="1400" i="1">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𝜎</m:t>
                            </m:r>
                            <m:r>
                              <a:rPr lang="en-IN" sz="1400" i="1">
                                <a:latin typeface="Cambria Math" panose="02040503050406030204" pitchFamily="18" charset="0"/>
                                <a:ea typeface="Cambria Math" panose="02040503050406030204" pitchFamily="18" charset="0"/>
                              </a:rPr>
                              <m:t>=10</m:t>
                            </m:r>
                          </m:e>
                        </m:eqArr>
                      </m:e>
                    </m:d>
                  </m:oMath>
                </a14:m>
                <a:r>
                  <a:rPr lang="en-IN" sz="1400" dirty="0"/>
                  <a:t>.</a:t>
                </a:r>
              </a:p>
              <a:p>
                <a:pPr marL="514350" indent="-514350">
                  <a:buFont typeface="+mj-lt"/>
                  <a:buAutoNum type="arabicPeriod"/>
                </a:pPr>
                <a:r>
                  <a:rPr lang="en-IN" sz="1400" dirty="0"/>
                  <a:t>Gaussian distribution around the logarithmic pattern. </a:t>
                </a:r>
                <a14:m>
                  <m:oMath xmlns:m="http://schemas.openxmlformats.org/officeDocument/2006/math">
                    <m:r>
                      <a:rPr lang="en-IN" sz="1400" i="1">
                        <a:latin typeface="Cambria Math" panose="02040503050406030204" pitchFamily="18" charset="0"/>
                        <a:ea typeface="Cambria Math" panose="02040503050406030204" pitchFamily="18" charset="0"/>
                      </a:rPr>
                      <m:t>𝒩</m:t>
                    </m:r>
                    <m:d>
                      <m:dPr>
                        <m:ctrlPr>
                          <a:rPr lang="en-IN" sz="1400" i="1">
                            <a:latin typeface="Cambria Math" panose="02040503050406030204" pitchFamily="18" charset="0"/>
                            <a:ea typeface="Cambria Math" panose="02040503050406030204" pitchFamily="18" charset="0"/>
                          </a:rPr>
                        </m:ctrlPr>
                      </m:dPr>
                      <m:e>
                        <m:eqArr>
                          <m:eqArrPr>
                            <m:ctrlPr>
                              <a:rPr lang="en-IN" sz="1400" i="1">
                                <a:latin typeface="Cambria Math" panose="02040503050406030204" pitchFamily="18" charset="0"/>
                                <a:ea typeface="Cambria Math" panose="02040503050406030204" pitchFamily="18" charset="0"/>
                              </a:rPr>
                            </m:ctrlPr>
                          </m:eqArrPr>
                          <m:e>
                            <m:r>
                              <a:rPr lang="en-IN" sz="1400" i="1">
                                <a:latin typeface="Cambria Math" panose="02040503050406030204" pitchFamily="18" charset="0"/>
                                <a:ea typeface="Cambria Math" panose="02040503050406030204" pitchFamily="18" charset="0"/>
                              </a:rPr>
                              <m:t>𝜇</m:t>
                            </m:r>
                            <m:r>
                              <a:rPr lang="en-IN" sz="1400" i="1">
                                <a:latin typeface="Cambria Math" panose="02040503050406030204" pitchFamily="18" charset="0"/>
                                <a:ea typeface="Cambria Math" panose="02040503050406030204" pitchFamily="18" charset="0"/>
                              </a:rPr>
                              <m:t>=1.7×</m:t>
                            </m:r>
                            <m:func>
                              <m:funcPr>
                                <m:ctrlPr>
                                  <a:rPr lang="en-IN" sz="1400" i="1">
                                    <a:latin typeface="Cambria Math" panose="02040503050406030204" pitchFamily="18" charset="0"/>
                                    <a:ea typeface="Cambria Math" panose="02040503050406030204" pitchFamily="18" charset="0"/>
                                  </a:rPr>
                                </m:ctrlPr>
                              </m:funcPr>
                              <m:fName>
                                <m:r>
                                  <m:rPr>
                                    <m:sty m:val="p"/>
                                  </m:rPr>
                                  <a:rPr lang="en-IN" sz="1400">
                                    <a:latin typeface="Cambria Math" panose="02040503050406030204" pitchFamily="18" charset="0"/>
                                    <a:ea typeface="Cambria Math" panose="02040503050406030204" pitchFamily="18" charset="0"/>
                                  </a:rPr>
                                  <m:t>ln</m:t>
                                </m:r>
                              </m:fName>
                              <m:e>
                                <m:r>
                                  <m:rPr>
                                    <m:nor/>
                                  </m:rPr>
                                  <a:rPr lang="en-IN" sz="1400">
                                    <a:latin typeface="Cambria Math" panose="02040503050406030204" pitchFamily="18" charset="0"/>
                                    <a:ea typeface="Cambria Math" panose="02040503050406030204" pitchFamily="18" charset="0"/>
                                  </a:rPr>
                                  <m:t>{</m:t>
                                </m:r>
                                <m:r>
                                  <m:rPr>
                                    <m:nor/>
                                  </m:rPr>
                                  <a:rPr lang="en-IN" sz="1400">
                                    <a:latin typeface="Cambria Math" panose="02040503050406030204" pitchFamily="18" charset="0"/>
                                    <a:ea typeface="Cambria Math" panose="02040503050406030204" pitchFamily="18" charset="0"/>
                                  </a:rPr>
                                  <m:t>Year</m:t>
                                </m:r>
                                <m:d>
                                  <m:dPr>
                                    <m:ctrlPr>
                                      <a:rPr lang="en-IN" sz="1400" i="1">
                                        <a:latin typeface="Cambria Math" panose="02040503050406030204" pitchFamily="18" charset="0"/>
                                        <a:ea typeface="Cambria Math" panose="02040503050406030204" pitchFamily="18" charset="0"/>
                                      </a:rPr>
                                    </m:ctrlPr>
                                  </m:dPr>
                                  <m:e>
                                    <m:sSub>
                                      <m:sSubPr>
                                        <m:ctrlPr>
                                          <a:rPr lang="en-IN" sz="1400" i="1">
                                            <a:latin typeface="Cambria Math" panose="02040503050406030204" pitchFamily="18" charset="0"/>
                                            <a:ea typeface="Cambria Math" panose="02040503050406030204" pitchFamily="18" charset="0"/>
                                          </a:rPr>
                                        </m:ctrlPr>
                                      </m:sSubPr>
                                      <m:e>
                                        <m:r>
                                          <a:rPr lang="en-IN" sz="1400" i="1">
                                            <a:latin typeface="Cambria Math" panose="02040503050406030204" pitchFamily="18" charset="0"/>
                                            <a:ea typeface="Cambria Math" panose="02040503050406030204" pitchFamily="18" charset="0"/>
                                          </a:rPr>
                                          <m:t>𝑡</m:t>
                                        </m:r>
                                      </m:e>
                                      <m:sub>
                                        <m:r>
                                          <a:rPr lang="en-IN" sz="1400" i="1">
                                            <a:latin typeface="Cambria Math" panose="02040503050406030204" pitchFamily="18" charset="0"/>
                                            <a:ea typeface="Cambria Math" panose="02040503050406030204" pitchFamily="18" charset="0"/>
                                          </a:rPr>
                                          <m:t>10</m:t>
                                        </m:r>
                                      </m:sub>
                                    </m:sSub>
                                  </m:e>
                                </m:d>
                                <m:r>
                                  <a:rPr lang="en-IN" sz="1400" i="1">
                                    <a:latin typeface="Cambria Math" panose="02040503050406030204" pitchFamily="18" charset="0"/>
                                    <a:ea typeface="Cambria Math" panose="02040503050406030204" pitchFamily="18" charset="0"/>
                                  </a:rPr>
                                  <m:t> −</m:t>
                                </m:r>
                                <m:r>
                                  <a:rPr lang="en-IN" sz="1400" b="0" i="1" smtClean="0">
                                    <a:latin typeface="Cambria Math" panose="02040503050406030204" pitchFamily="18" charset="0"/>
                                    <a:ea typeface="Cambria Math" panose="02040503050406030204" pitchFamily="18" charset="0"/>
                                  </a:rPr>
                                  <m:t>2005</m:t>
                                </m:r>
                                <m:r>
                                  <a:rPr lang="en-IN" sz="1400" i="1">
                                    <a:latin typeface="Cambria Math" panose="02040503050406030204" pitchFamily="18" charset="0"/>
                                    <a:ea typeface="Cambria Math" panose="02040503050406030204" pitchFamily="18" charset="0"/>
                                  </a:rPr>
                                  <m:t>}</m:t>
                                </m:r>
                              </m:e>
                            </m:func>
                            <m:r>
                              <a:rPr lang="en-IN" sz="1400" i="1">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𝜎</m:t>
                            </m:r>
                            <m:r>
                              <a:rPr lang="en-IN" sz="1400" i="1">
                                <a:latin typeface="Cambria Math" panose="02040503050406030204" pitchFamily="18" charset="0"/>
                                <a:ea typeface="Cambria Math" panose="02040503050406030204" pitchFamily="18" charset="0"/>
                              </a:rPr>
                              <m:t>=30</m:t>
                            </m:r>
                          </m:e>
                        </m:eqArr>
                      </m:e>
                    </m:d>
                  </m:oMath>
                </a14:m>
                <a:r>
                  <a:rPr lang="en-IN" sz="1400" dirty="0"/>
                  <a:t>.</a:t>
                </a:r>
              </a:p>
              <a:p>
                <a:pPr marL="514350" indent="-514350">
                  <a:buFont typeface="+mj-lt"/>
                  <a:buAutoNum type="arabicPeriod"/>
                </a:pPr>
                <a:r>
                  <a:rPr lang="en-IN" sz="1400" dirty="0"/>
                  <a:t>Gaussian distribution around the increase/decrease of sales from the baseline in the earlier time-step. </a:t>
                </a:r>
                <a14:m>
                  <m:oMath xmlns:m="http://schemas.openxmlformats.org/officeDocument/2006/math">
                    <m:r>
                      <a:rPr lang="en-IN" sz="1400" i="1">
                        <a:latin typeface="Cambria Math" panose="02040503050406030204" pitchFamily="18" charset="0"/>
                        <a:ea typeface="Cambria Math" panose="02040503050406030204" pitchFamily="18" charset="0"/>
                      </a:rPr>
                      <m:t>𝒩</m:t>
                    </m:r>
                    <m:d>
                      <m:dPr>
                        <m:ctrlPr>
                          <a:rPr lang="en-IN" sz="1400" i="1">
                            <a:latin typeface="Cambria Math" panose="02040503050406030204" pitchFamily="18" charset="0"/>
                            <a:ea typeface="Cambria Math" panose="02040503050406030204" pitchFamily="18" charset="0"/>
                          </a:rPr>
                        </m:ctrlPr>
                      </m:dPr>
                      <m:e>
                        <m:eqArr>
                          <m:eqArrPr>
                            <m:ctrlPr>
                              <a:rPr lang="en-IN" sz="1400" i="1">
                                <a:latin typeface="Cambria Math" panose="02040503050406030204" pitchFamily="18" charset="0"/>
                                <a:ea typeface="Cambria Math" panose="02040503050406030204" pitchFamily="18" charset="0"/>
                              </a:rPr>
                            </m:ctrlPr>
                          </m:eqArrPr>
                          <m:e>
                            <m:r>
                              <a:rPr lang="en-IN" sz="1400" i="1">
                                <a:latin typeface="Cambria Math" panose="02040503050406030204" pitchFamily="18" charset="0"/>
                                <a:ea typeface="Cambria Math" panose="02040503050406030204" pitchFamily="18" charset="0"/>
                              </a:rPr>
                              <m:t>𝜇</m:t>
                            </m:r>
                            <m:r>
                              <a:rPr lang="en-IN" sz="1400" i="1">
                                <a:latin typeface="Cambria Math" panose="02040503050406030204" pitchFamily="18" charset="0"/>
                                <a:ea typeface="Cambria Math" panose="02040503050406030204" pitchFamily="18" charset="0"/>
                              </a:rPr>
                              <m:t>=</m:t>
                            </m:r>
                            <m:r>
                              <m:rPr>
                                <m:nor/>
                              </m:rPr>
                              <a:rPr lang="en-IN" sz="1400">
                                <a:latin typeface="Cambria Math" panose="02040503050406030204" pitchFamily="18" charset="0"/>
                                <a:ea typeface="Cambria Math" panose="02040503050406030204" pitchFamily="18" charset="0"/>
                              </a:rPr>
                              <m:t>Sales</m:t>
                            </m:r>
                            <m:d>
                              <m:dPr>
                                <m:ctrlPr>
                                  <a:rPr lang="en-IN" sz="1400" i="1">
                                    <a:latin typeface="Cambria Math" panose="02040503050406030204" pitchFamily="18" charset="0"/>
                                    <a:ea typeface="Cambria Math" panose="02040503050406030204" pitchFamily="18" charset="0"/>
                                  </a:rPr>
                                </m:ctrlPr>
                              </m:dPr>
                              <m:e>
                                <m:sSub>
                                  <m:sSubPr>
                                    <m:ctrlPr>
                                      <a:rPr lang="en-IN" sz="1400" i="1">
                                        <a:latin typeface="Cambria Math" panose="02040503050406030204" pitchFamily="18" charset="0"/>
                                        <a:ea typeface="Cambria Math" panose="02040503050406030204" pitchFamily="18" charset="0"/>
                                      </a:rPr>
                                    </m:ctrlPr>
                                  </m:sSubPr>
                                  <m:e>
                                    <m:r>
                                      <a:rPr lang="en-IN" sz="1400" i="1">
                                        <a:latin typeface="Cambria Math" panose="02040503050406030204" pitchFamily="18" charset="0"/>
                                        <a:ea typeface="Cambria Math" panose="02040503050406030204" pitchFamily="18" charset="0"/>
                                      </a:rPr>
                                      <m:t>𝑡</m:t>
                                    </m:r>
                                  </m:e>
                                  <m:sub>
                                    <m:r>
                                      <a:rPr lang="en-IN" sz="1400" i="1">
                                        <a:latin typeface="Cambria Math" panose="02040503050406030204" pitchFamily="18" charset="0"/>
                                        <a:ea typeface="Cambria Math" panose="02040503050406030204" pitchFamily="18" charset="0"/>
                                      </a:rPr>
                                      <m:t>9</m:t>
                                    </m:r>
                                  </m:sub>
                                </m:sSub>
                              </m:e>
                            </m:d>
                            <m:r>
                              <a:rPr lang="en-IN" sz="1400" i="1">
                                <a:latin typeface="Cambria Math" panose="02040503050406030204" pitchFamily="18" charset="0"/>
                                <a:ea typeface="Cambria Math" panose="02040503050406030204" pitchFamily="18" charset="0"/>
                              </a:rPr>
                              <m:t>−</m:t>
                            </m:r>
                            <m:r>
                              <m:rPr>
                                <m:nor/>
                              </m:rPr>
                              <a:rPr lang="en-IN" sz="1400">
                                <a:latin typeface="Cambria Math" panose="02040503050406030204" pitchFamily="18" charset="0"/>
                                <a:ea typeface="Cambria Math" panose="02040503050406030204" pitchFamily="18" charset="0"/>
                              </a:rPr>
                              <m:t>Baseline</m:t>
                            </m:r>
                            <m:r>
                              <m:rPr>
                                <m:nor/>
                              </m:rPr>
                              <a:rPr lang="en-IN" sz="1400">
                                <a:latin typeface="Cambria Math" panose="02040503050406030204" pitchFamily="18" charset="0"/>
                                <a:ea typeface="Cambria Math" panose="02040503050406030204" pitchFamily="18" charset="0"/>
                              </a:rPr>
                              <m:t> </m:t>
                            </m:r>
                            <m:r>
                              <m:rPr>
                                <m:nor/>
                              </m:rPr>
                              <a:rPr lang="en-IN" sz="1400">
                                <a:latin typeface="Cambria Math" panose="02040503050406030204" pitchFamily="18" charset="0"/>
                                <a:ea typeface="Cambria Math" panose="02040503050406030204" pitchFamily="18" charset="0"/>
                              </a:rPr>
                              <m:t>Sales</m:t>
                            </m:r>
                            <m:r>
                              <a:rPr lang="en-IN" sz="1400" i="1">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𝜎</m:t>
                            </m:r>
                            <m:r>
                              <a:rPr lang="en-IN" sz="1400" i="1">
                                <a:latin typeface="Cambria Math" panose="02040503050406030204" pitchFamily="18" charset="0"/>
                                <a:ea typeface="Cambria Math" panose="02040503050406030204" pitchFamily="18" charset="0"/>
                              </a:rPr>
                              <m:t>=30</m:t>
                            </m:r>
                          </m:e>
                        </m:eqArr>
                      </m:e>
                    </m:d>
                  </m:oMath>
                </a14:m>
                <a:r>
                  <a:rPr lang="en-IN" sz="1400" dirty="0"/>
                  <a:t>.</a:t>
                </a:r>
              </a:p>
              <a:p>
                <a:pPr marL="514350" indent="-514350">
                  <a:buFont typeface="+mj-lt"/>
                  <a:buAutoNum type="arabicPeriod"/>
                </a:pPr>
                <a:r>
                  <a:rPr lang="en-IN" sz="1400" dirty="0"/>
                  <a:t>Gaussian distribution around a logarithmic curve capturing the saturating effect of discounts. </a:t>
                </a:r>
                <a14:m>
                  <m:oMath xmlns:m="http://schemas.openxmlformats.org/officeDocument/2006/math">
                    <m:r>
                      <a:rPr lang="en-IN" sz="1400" i="1">
                        <a:latin typeface="Cambria Math" panose="02040503050406030204" pitchFamily="18" charset="0"/>
                        <a:ea typeface="Cambria Math" panose="02040503050406030204" pitchFamily="18" charset="0"/>
                      </a:rPr>
                      <m:t>𝒩</m:t>
                    </m:r>
                    <m:d>
                      <m:dPr>
                        <m:ctrlPr>
                          <a:rPr lang="en-IN" sz="1400" i="1">
                            <a:latin typeface="Cambria Math" panose="02040503050406030204" pitchFamily="18" charset="0"/>
                            <a:ea typeface="Cambria Math" panose="02040503050406030204" pitchFamily="18" charset="0"/>
                          </a:rPr>
                        </m:ctrlPr>
                      </m:dPr>
                      <m:e>
                        <m:eqArr>
                          <m:eqArrPr>
                            <m:ctrlPr>
                              <a:rPr lang="en-IN" sz="1400" i="1">
                                <a:latin typeface="Cambria Math" panose="02040503050406030204" pitchFamily="18" charset="0"/>
                                <a:ea typeface="Cambria Math" panose="02040503050406030204" pitchFamily="18" charset="0"/>
                              </a:rPr>
                            </m:ctrlPr>
                          </m:eqArrPr>
                          <m:e>
                            <m:r>
                              <a:rPr lang="en-IN" sz="1400" i="1">
                                <a:latin typeface="Cambria Math" panose="02040503050406030204" pitchFamily="18" charset="0"/>
                                <a:ea typeface="Cambria Math" panose="02040503050406030204" pitchFamily="18" charset="0"/>
                              </a:rPr>
                              <m:t>𝜇</m:t>
                            </m:r>
                            <m:r>
                              <a:rPr lang="en-IN" sz="1400" i="1">
                                <a:latin typeface="Cambria Math" panose="02040503050406030204" pitchFamily="18" charset="0"/>
                                <a:ea typeface="Cambria Math" panose="02040503050406030204" pitchFamily="18" charset="0"/>
                              </a:rPr>
                              <m:t>=</m:t>
                            </m:r>
                            <m:func>
                              <m:funcPr>
                                <m:ctrlPr>
                                  <a:rPr lang="en-IN" sz="1400" b="0" i="1" smtClean="0">
                                    <a:latin typeface="Cambria Math" panose="02040503050406030204" pitchFamily="18" charset="0"/>
                                    <a:ea typeface="Cambria Math" panose="02040503050406030204" pitchFamily="18" charset="0"/>
                                  </a:rPr>
                                </m:ctrlPr>
                              </m:funcPr>
                              <m:fName>
                                <m:r>
                                  <m:rPr>
                                    <m:sty m:val="p"/>
                                  </m:rPr>
                                  <a:rPr lang="en-IN" sz="1400" b="0" i="0" smtClean="0">
                                    <a:latin typeface="Cambria Math" panose="02040503050406030204" pitchFamily="18" charset="0"/>
                                    <a:ea typeface="Cambria Math" panose="02040503050406030204" pitchFamily="18" charset="0"/>
                                  </a:rPr>
                                  <m:t>log</m:t>
                                </m:r>
                              </m:fName>
                              <m:e>
                                <m:d>
                                  <m:dPr>
                                    <m:begChr m:val="{"/>
                                    <m:endChr m:val="}"/>
                                    <m:ctrlPr>
                                      <a:rPr lang="en-IN" sz="1400" i="1">
                                        <a:latin typeface="Cambria Math" panose="02040503050406030204" pitchFamily="18" charset="0"/>
                                        <a:ea typeface="Cambria Math" panose="02040503050406030204" pitchFamily="18" charset="0"/>
                                      </a:rPr>
                                    </m:ctrlPr>
                                  </m:dPr>
                                  <m:e>
                                    <m:r>
                                      <a:rPr lang="en-IN" sz="1400" b="0" i="1" smtClean="0">
                                        <a:latin typeface="Cambria Math" panose="02040503050406030204" pitchFamily="18" charset="0"/>
                                        <a:ea typeface="Cambria Math" panose="02040503050406030204" pitchFamily="18" charset="0"/>
                                      </a:rPr>
                                      <m:t>20</m:t>
                                    </m:r>
                                    <m:r>
                                      <a:rPr lang="en-IN" sz="1400" i="1">
                                        <a:latin typeface="Cambria Math" panose="02040503050406030204" pitchFamily="18" charset="0"/>
                                        <a:ea typeface="Cambria Math" panose="02040503050406030204" pitchFamily="18" charset="0"/>
                                      </a:rPr>
                                      <m:t>×</m:t>
                                    </m:r>
                                    <m:r>
                                      <m:rPr>
                                        <m:nor/>
                                      </m:rPr>
                                      <a:rPr lang="en-IN" sz="1400">
                                        <a:latin typeface="Cambria Math" panose="02040503050406030204" pitchFamily="18" charset="0"/>
                                        <a:ea typeface="Cambria Math" panose="02040503050406030204" pitchFamily="18" charset="0"/>
                                      </a:rPr>
                                      <m:t>Discount</m:t>
                                    </m:r>
                                    <m:r>
                                      <a:rPr lang="en-IN" sz="1400" i="1">
                                        <a:latin typeface="Cambria Math" panose="02040503050406030204" pitchFamily="18" charset="0"/>
                                        <a:ea typeface="Cambria Math" panose="02040503050406030204" pitchFamily="18" charset="0"/>
                                      </a:rPr>
                                      <m:t> </m:t>
                                    </m:r>
                                    <m:d>
                                      <m:dPr>
                                        <m:ctrlPr>
                                          <a:rPr lang="en-IN" sz="1400" i="1">
                                            <a:latin typeface="Cambria Math" panose="02040503050406030204" pitchFamily="18" charset="0"/>
                                            <a:ea typeface="Cambria Math" panose="02040503050406030204" pitchFamily="18" charset="0"/>
                                          </a:rPr>
                                        </m:ctrlPr>
                                      </m:dPr>
                                      <m:e>
                                        <m:r>
                                          <a:rPr lang="en-IN" sz="1400" i="1">
                                            <a:latin typeface="Cambria Math" panose="02040503050406030204" pitchFamily="18" charset="0"/>
                                            <a:ea typeface="Cambria Math" panose="02040503050406030204" pitchFamily="18" charset="0"/>
                                          </a:rPr>
                                          <m:t>%</m:t>
                                        </m:r>
                                      </m:e>
                                    </m:d>
                                  </m:e>
                                </m:d>
                              </m:e>
                            </m:func>
                            <m:r>
                              <a:rPr lang="en-IN" sz="1400" i="1">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𝜎</m:t>
                            </m:r>
                            <m:r>
                              <a:rPr lang="en-IN" sz="1400" i="1">
                                <a:latin typeface="Cambria Math" panose="02040503050406030204" pitchFamily="18" charset="0"/>
                                <a:ea typeface="Cambria Math" panose="02040503050406030204" pitchFamily="18" charset="0"/>
                              </a:rPr>
                              <m:t>=2</m:t>
                            </m:r>
                          </m:e>
                        </m:eqArr>
                      </m:e>
                    </m:d>
                  </m:oMath>
                </a14:m>
                <a:r>
                  <a:rPr lang="en-IN" sz="1400" dirty="0"/>
                  <a:t>.</a:t>
                </a:r>
              </a:p>
              <a:p>
                <a:pPr marL="514350" indent="-514350">
                  <a:buFont typeface="+mj-lt"/>
                  <a:buAutoNum type="arabicPeriod"/>
                </a:pPr>
                <a14:m>
                  <m:oMath xmlns:m="http://schemas.openxmlformats.org/officeDocument/2006/math">
                    <m:r>
                      <m:rPr>
                        <m:nor/>
                      </m:rPr>
                      <a:rPr lang="en-IN" sz="1400">
                        <a:latin typeface="Cambria Math" panose="02040503050406030204" pitchFamily="18" charset="0"/>
                      </a:rPr>
                      <m:t>Sales</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rPr>
                              <m:t>𝑡</m:t>
                            </m:r>
                          </m:e>
                          <m:sub>
                            <m:r>
                              <a:rPr lang="en-IN" sz="1400" i="1">
                                <a:latin typeface="Cambria Math" panose="02040503050406030204" pitchFamily="18" charset="0"/>
                              </a:rPr>
                              <m:t>10</m:t>
                            </m:r>
                          </m:sub>
                        </m:sSub>
                      </m:e>
                    </m:d>
                    <m:r>
                      <a:rPr lang="en-IN" sz="1400" i="1">
                        <a:latin typeface="Cambria Math" panose="02040503050406030204" pitchFamily="18" charset="0"/>
                      </a:rPr>
                      <m:t>=∑</m:t>
                    </m:r>
                    <m:d>
                      <m:dPr>
                        <m:ctrlPr>
                          <a:rPr lang="en-IN" sz="1400" i="1">
                            <a:latin typeface="Cambria Math" panose="02040503050406030204" pitchFamily="18" charset="0"/>
                          </a:rPr>
                        </m:ctrlPr>
                      </m:dPr>
                      <m:e>
                        <m:r>
                          <m:rPr>
                            <m:nor/>
                          </m:rPr>
                          <a:rPr lang="en-IN" sz="1400">
                            <a:latin typeface="Cambria Math" panose="02040503050406030204" pitchFamily="18" charset="0"/>
                          </a:rPr>
                          <m:t>above</m:t>
                        </m:r>
                        <m:r>
                          <m:rPr>
                            <m:nor/>
                          </m:rPr>
                          <a:rPr lang="en-IN" sz="1400">
                            <a:latin typeface="Cambria Math" panose="02040503050406030204" pitchFamily="18" charset="0"/>
                          </a:rPr>
                          <m:t> </m:t>
                        </m:r>
                        <m:r>
                          <m:rPr>
                            <m:nor/>
                          </m:rPr>
                          <a:rPr lang="en-IN" sz="1400">
                            <a:latin typeface="Cambria Math" panose="02040503050406030204" pitchFamily="18" charset="0"/>
                          </a:rPr>
                          <m:t>gaussian</m:t>
                        </m:r>
                        <m:r>
                          <m:rPr>
                            <m:nor/>
                          </m:rPr>
                          <a:rPr lang="en-IN" sz="1400">
                            <a:latin typeface="Cambria Math" panose="02040503050406030204" pitchFamily="18" charset="0"/>
                          </a:rPr>
                          <m:t> </m:t>
                        </m:r>
                        <m:r>
                          <m:rPr>
                            <m:nor/>
                          </m:rPr>
                          <a:rPr lang="en-IN" sz="1400">
                            <a:latin typeface="Cambria Math" panose="02040503050406030204" pitchFamily="18" charset="0"/>
                          </a:rPr>
                          <m:t>terms</m:t>
                        </m:r>
                        <m:r>
                          <m:rPr>
                            <m:nor/>
                          </m:rPr>
                          <a:rPr lang="en-IN" sz="1400" b="0" i="0" smtClean="0">
                            <a:latin typeface="Cambria Math" panose="02040503050406030204" pitchFamily="18" charset="0"/>
                          </a:rPr>
                          <m:t> </m:t>
                        </m:r>
                        <m:r>
                          <m:rPr>
                            <m:nor/>
                          </m:rPr>
                          <a:rPr lang="en-IN" sz="1400" b="0" i="0" smtClean="0">
                            <a:latin typeface="Cambria Math" panose="02040503050406030204" pitchFamily="18" charset="0"/>
                          </a:rPr>
                          <m:t>from</m:t>
                        </m:r>
                        <m:r>
                          <m:rPr>
                            <m:nor/>
                          </m:rPr>
                          <a:rPr lang="en-IN" sz="1400" b="0" i="0" smtClean="0">
                            <a:latin typeface="Cambria Math" panose="02040503050406030204" pitchFamily="18" charset="0"/>
                          </a:rPr>
                          <m:t> </m:t>
                        </m:r>
                        <m:r>
                          <m:rPr>
                            <m:nor/>
                          </m:rPr>
                          <a:rPr lang="en-IN" sz="1400" b="0" i="0" smtClean="0">
                            <a:latin typeface="Cambria Math" panose="02040503050406030204" pitchFamily="18" charset="0"/>
                          </a:rPr>
                          <m:t>points</m:t>
                        </m:r>
                        <m:r>
                          <m:rPr>
                            <m:nor/>
                          </m:rPr>
                          <a:rPr lang="en-IN" sz="1400" b="0" i="0" smtClean="0">
                            <a:latin typeface="Cambria Math" panose="02040503050406030204" pitchFamily="18" charset="0"/>
                          </a:rPr>
                          <m:t> 2 </m:t>
                        </m:r>
                        <m:r>
                          <m:rPr>
                            <m:nor/>
                          </m:rPr>
                          <a:rPr lang="en-IN" sz="1400" b="0" i="0" smtClean="0">
                            <a:latin typeface="Cambria Math" panose="02040503050406030204" pitchFamily="18" charset="0"/>
                          </a:rPr>
                          <m:t>to</m:t>
                        </m:r>
                        <m:r>
                          <m:rPr>
                            <m:nor/>
                          </m:rPr>
                          <a:rPr lang="en-IN" sz="1400" b="0" i="0" smtClean="0">
                            <a:latin typeface="Cambria Math" panose="02040503050406030204" pitchFamily="18" charset="0"/>
                          </a:rPr>
                          <m:t> 6</m:t>
                        </m:r>
                      </m:e>
                    </m:d>
                  </m:oMath>
                </a14:m>
                <a:r>
                  <a:rPr lang="en-IN" sz="1400" dirty="0"/>
                  <a:t>.</a:t>
                </a:r>
              </a:p>
            </p:txBody>
          </p:sp>
        </mc:Choice>
        <mc:Fallback>
          <p:sp>
            <p:nvSpPr>
              <p:cNvPr id="5" name="Content Placeholder 4">
                <a:extLst>
                  <a:ext uri="{FF2B5EF4-FFF2-40B4-BE49-F238E27FC236}">
                    <a16:creationId xmlns:a16="http://schemas.microsoft.com/office/drawing/2014/main" id="{55DCB47E-F086-3B58-5E6D-09217A0F001A}"/>
                  </a:ext>
                </a:extLst>
              </p:cNvPr>
              <p:cNvSpPr>
                <a:spLocks noGrp="1" noRot="1" noChangeAspect="1" noMove="1" noResize="1" noEditPoints="1" noAdjustHandles="1" noChangeArrowheads="1" noChangeShapeType="1" noTextEdit="1"/>
              </p:cNvSpPr>
              <p:nvPr>
                <p:ph sz="quarter" idx="4"/>
              </p:nvPr>
            </p:nvSpPr>
            <p:spPr>
              <a:blipFill>
                <a:blip r:embed="rId3"/>
                <a:stretch>
                  <a:fillRect l="-471" t="-1490" r="-471"/>
                </a:stretch>
              </a:blipFill>
            </p:spPr>
            <p:txBody>
              <a:bodyPr/>
              <a:lstStyle/>
              <a:p>
                <a:r>
                  <a:rPr lang="en-IN">
                    <a:noFill/>
                  </a:rPr>
                  <a:t> </a:t>
                </a:r>
              </a:p>
            </p:txBody>
          </p:sp>
        </mc:Fallback>
      </mc:AlternateContent>
      <p:sp>
        <p:nvSpPr>
          <p:cNvPr id="6" name="Text Placeholder 5">
            <a:extLst>
              <a:ext uri="{FF2B5EF4-FFF2-40B4-BE49-F238E27FC236}">
                <a16:creationId xmlns:a16="http://schemas.microsoft.com/office/drawing/2014/main" id="{A814D575-A552-1FC0-EC00-B0DAADF41832}"/>
              </a:ext>
            </a:extLst>
          </p:cNvPr>
          <p:cNvSpPr>
            <a:spLocks noGrp="1"/>
          </p:cNvSpPr>
          <p:nvPr>
            <p:ph type="body" idx="1"/>
          </p:nvPr>
        </p:nvSpPr>
        <p:spPr>
          <a:xfrm>
            <a:off x="839788" y="1681163"/>
            <a:ext cx="5157787" cy="604837"/>
          </a:xfrm>
        </p:spPr>
        <p:txBody>
          <a:bodyPr/>
          <a:lstStyle/>
          <a:p>
            <a:r>
              <a:rPr lang="en-IN" dirty="0"/>
              <a:t>Business Motivation</a:t>
            </a:r>
          </a:p>
        </p:txBody>
      </p:sp>
      <p:sp>
        <p:nvSpPr>
          <p:cNvPr id="4" name="Content Placeholder 3">
            <a:extLst>
              <a:ext uri="{FF2B5EF4-FFF2-40B4-BE49-F238E27FC236}">
                <a16:creationId xmlns:a16="http://schemas.microsoft.com/office/drawing/2014/main" id="{AB5F2BC7-F866-EF3E-0D46-2340B18B3FA4}"/>
              </a:ext>
            </a:extLst>
          </p:cNvPr>
          <p:cNvSpPr>
            <a:spLocks noGrp="1"/>
          </p:cNvSpPr>
          <p:nvPr>
            <p:ph sz="half" idx="2"/>
          </p:nvPr>
        </p:nvSpPr>
        <p:spPr/>
        <p:txBody>
          <a:bodyPr>
            <a:normAutofit lnSpcReduction="10000"/>
          </a:bodyPr>
          <a:lstStyle/>
          <a:p>
            <a:pPr marL="342900" indent="-342900">
              <a:buFont typeface="+mj-lt"/>
              <a:buAutoNum type="arabicPeriod"/>
            </a:pPr>
            <a:r>
              <a:rPr lang="en-IN" sz="1400" dirty="0"/>
              <a:t>There is always a baseline sales specific to the business.</a:t>
            </a:r>
          </a:p>
          <a:p>
            <a:pPr marL="342900" indent="-342900">
              <a:buFont typeface="+mj-lt"/>
              <a:buAutoNum type="arabicPeriod"/>
            </a:pPr>
            <a:r>
              <a:rPr lang="en-IN" sz="1400" dirty="0"/>
              <a:t>The “intrinsic” sales hovers around the baseline. Intrinsic meaning sales that happen without any intervention.</a:t>
            </a:r>
          </a:p>
          <a:p>
            <a:pPr marL="342900" indent="-342900">
              <a:buFont typeface="+mj-lt"/>
              <a:buAutoNum type="arabicPeriod"/>
            </a:pPr>
            <a:r>
              <a:rPr lang="en-IN" sz="1400" dirty="0"/>
              <a:t>The base-price (or pre-discount price) of the item governs the sales. If it goes beyond a threshold, it decreases the sales. The more it lies below the threshold the more the sales.</a:t>
            </a:r>
          </a:p>
          <a:p>
            <a:pPr marL="342900" indent="-342900">
              <a:buFont typeface="+mj-lt"/>
              <a:buAutoNum type="arabicPeriod"/>
            </a:pPr>
            <a:r>
              <a:rPr lang="en-IN" sz="1400" dirty="0"/>
              <a:t>The YoY (year-on-year) sales of the product, since its launch in 2005, follows a logarithmic pattern.</a:t>
            </a:r>
          </a:p>
          <a:p>
            <a:pPr marL="342900" indent="-342900">
              <a:buFont typeface="+mj-lt"/>
              <a:buAutoNum type="arabicPeriod"/>
            </a:pPr>
            <a:r>
              <a:rPr lang="en-IN" sz="1400" dirty="0"/>
              <a:t>There is a lag effect of sales from the earlier time-step. The idea is that the sales in the earlier step is above or below the baseline by a certain amount. There would be a tendency in the current time-step sales to follow that same direction.</a:t>
            </a:r>
          </a:p>
          <a:p>
            <a:pPr marL="342900" indent="-342900">
              <a:buFont typeface="+mj-lt"/>
              <a:buAutoNum type="arabicPeriod"/>
            </a:pPr>
            <a:r>
              <a:rPr lang="en-IN" sz="1400" dirty="0"/>
              <a:t>The higher the discount levels, the greater the sales up to a certain limit. After that discounts tend to have little impact.</a:t>
            </a:r>
          </a:p>
          <a:p>
            <a:pPr marL="342900" indent="-342900">
              <a:buFont typeface="+mj-lt"/>
              <a:buAutoNum type="arabicPeriod"/>
            </a:pPr>
            <a:r>
              <a:rPr lang="en-IN" sz="1400" dirty="0"/>
              <a:t>Sales at current time-step are a linear combination of all these effects.</a:t>
            </a:r>
          </a:p>
        </p:txBody>
      </p:sp>
    </p:spTree>
    <p:extLst>
      <p:ext uri="{BB962C8B-B14F-4D97-AF65-F5344CB8AC3E}">
        <p14:creationId xmlns:p14="http://schemas.microsoft.com/office/powerpoint/2010/main" val="5157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BCC5-3033-9DE8-71A9-C61CB80E9C90}"/>
              </a:ext>
            </a:extLst>
          </p:cNvPr>
          <p:cNvSpPr>
            <a:spLocks noGrp="1"/>
          </p:cNvSpPr>
          <p:nvPr>
            <p:ph type="title"/>
          </p:nvPr>
        </p:nvSpPr>
        <p:spPr/>
        <p:txBody>
          <a:bodyPr/>
          <a:lstStyle/>
          <a:p>
            <a:r>
              <a:rPr lang="en-IN" dirty="0"/>
              <a:t>Data generating templates for different industries</a:t>
            </a:r>
          </a:p>
        </p:txBody>
      </p:sp>
      <p:pic>
        <p:nvPicPr>
          <p:cNvPr id="6" name="Content Placeholder 5">
            <a:extLst>
              <a:ext uri="{FF2B5EF4-FFF2-40B4-BE49-F238E27FC236}">
                <a16:creationId xmlns:a16="http://schemas.microsoft.com/office/drawing/2014/main" id="{C17714F4-4EEC-0123-7176-888161BB8CE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60572"/>
            <a:ext cx="5181600" cy="2881444"/>
          </a:xfrm>
        </p:spPr>
      </p:pic>
      <p:sp>
        <p:nvSpPr>
          <p:cNvPr id="4" name="Content Placeholder 3">
            <a:extLst>
              <a:ext uri="{FF2B5EF4-FFF2-40B4-BE49-F238E27FC236}">
                <a16:creationId xmlns:a16="http://schemas.microsoft.com/office/drawing/2014/main" id="{6D64704F-446B-6E39-F24C-22D5683AEAA2}"/>
              </a:ext>
            </a:extLst>
          </p:cNvPr>
          <p:cNvSpPr>
            <a:spLocks noGrp="1"/>
          </p:cNvSpPr>
          <p:nvPr>
            <p:ph sz="half" idx="2"/>
          </p:nvPr>
        </p:nvSpPr>
        <p:spPr/>
        <p:txBody>
          <a:bodyPr>
            <a:normAutofit/>
          </a:bodyPr>
          <a:lstStyle/>
          <a:p>
            <a:r>
              <a:rPr lang="en-IN" sz="2000" dirty="0"/>
              <a:t>A network structure involving the variables for the respective industry, and the detailed formulations in it, together form the data generation template for a specific industry.</a:t>
            </a:r>
          </a:p>
          <a:p>
            <a:r>
              <a:rPr lang="en-IN" sz="2000" dirty="0"/>
              <a:t>These templates can be used to quickly simulate data for the respective industry. The templates can also be further customised as needed.</a:t>
            </a:r>
          </a:p>
          <a:p>
            <a:r>
              <a:rPr lang="en-IN" sz="2000" dirty="0"/>
              <a:t>The knowledge to create these templates can be gathered from SMEs (subject matter experts) or LLMs.</a:t>
            </a:r>
          </a:p>
        </p:txBody>
      </p:sp>
    </p:spTree>
    <p:extLst>
      <p:ext uri="{BB962C8B-B14F-4D97-AF65-F5344CB8AC3E}">
        <p14:creationId xmlns:p14="http://schemas.microsoft.com/office/powerpoint/2010/main" val="41775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61E-304E-18B8-14D5-18DDDB4A533F}"/>
              </a:ext>
            </a:extLst>
          </p:cNvPr>
          <p:cNvSpPr>
            <a:spLocks noGrp="1"/>
          </p:cNvSpPr>
          <p:nvPr>
            <p:ph type="title"/>
          </p:nvPr>
        </p:nvSpPr>
        <p:spPr/>
        <p:txBody>
          <a:bodyPr/>
          <a:lstStyle/>
          <a:p>
            <a:r>
              <a:rPr lang="en-IN" dirty="0"/>
              <a:t>An easy representation of data generating process</a:t>
            </a:r>
          </a:p>
        </p:txBody>
      </p:sp>
      <p:sp>
        <p:nvSpPr>
          <p:cNvPr id="6" name="Text Placeholder 5">
            <a:extLst>
              <a:ext uri="{FF2B5EF4-FFF2-40B4-BE49-F238E27FC236}">
                <a16:creationId xmlns:a16="http://schemas.microsoft.com/office/drawing/2014/main" id="{46ED24D5-452B-053B-5857-CEA26A307D4D}"/>
              </a:ext>
            </a:extLst>
          </p:cNvPr>
          <p:cNvSpPr>
            <a:spLocks noGrp="1"/>
          </p:cNvSpPr>
          <p:nvPr>
            <p:ph type="body" idx="1"/>
          </p:nvPr>
        </p:nvSpPr>
        <p:spPr/>
        <p:txBody>
          <a:bodyPr/>
          <a:lstStyle/>
          <a:p>
            <a:r>
              <a:rPr lang="en-IN" dirty="0"/>
              <a:t>Representation of network structure</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D49536D3-462D-653C-8DFF-3A91CCA3A27D}"/>
                  </a:ext>
                </a:extLst>
              </p:cNvPr>
              <p:cNvSpPr>
                <a:spLocks noGrp="1"/>
              </p:cNvSpPr>
              <p:nvPr>
                <p:ph sz="half" idx="2"/>
              </p:nvPr>
            </p:nvSpPr>
            <p:spPr>
              <a:xfrm>
                <a:off x="839788" y="2505075"/>
                <a:ext cx="5157787" cy="3987800"/>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nor/>
                        </m:rPr>
                        <a:rPr lang="en-IN" sz="1400" b="0" i="0" smtClean="0">
                          <a:latin typeface="Cambria Math" panose="02040503050406030204" pitchFamily="18" charset="0"/>
                        </a:rPr>
                        <m:t>Week</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m:t>
                      </m:r>
                      <m:r>
                        <a:rPr lang="en-IN" sz="1400" b="0" i="1" smtClean="0">
                          <a:latin typeface="Cambria Math" panose="02040503050406030204" pitchFamily="18" charset="0"/>
                        </a:rPr>
                        <m:t>𝑢</m:t>
                      </m:r>
                      <m:d>
                        <m:dPr>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oMath>
                  </m:oMathPara>
                </a14:m>
                <a:endParaRPr lang="en-IN" sz="1400" b="0" i="0" dirty="0">
                  <a:latin typeface="Cambria Math" panose="02040503050406030204" pitchFamily="18" charset="0"/>
                </a:endParaRPr>
              </a:p>
              <a:p>
                <a:pPr marL="0" indent="0">
                  <a:buNone/>
                </a:pPr>
                <a:br>
                  <a:rPr lang="en-IN" sz="1400" b="0" i="0" dirty="0">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1400" b="0" i="0" smtClean="0">
                          <a:latin typeface="Cambria Math" panose="02040503050406030204" pitchFamily="18" charset="0"/>
                        </a:rPr>
                        <m:t>Year</m:t>
                      </m:r>
                      <m:d>
                        <m:dPr>
                          <m:begChr m:val="["/>
                          <m:endChr m:val="]"/>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rPr>
                                <m:t>𝑡</m:t>
                              </m:r>
                            </m:e>
                            <m:sub>
                              <m:r>
                                <a:rPr lang="en-IN" sz="1400" i="1">
                                  <a:latin typeface="Cambria Math" panose="02040503050406030204" pitchFamily="18" charset="0"/>
                                </a:rPr>
                                <m:t>𝑘</m:t>
                              </m:r>
                            </m:sub>
                          </m:sSub>
                        </m:e>
                      </m:d>
                      <m:r>
                        <a:rPr lang="en-IN" sz="1400" i="1">
                          <a:latin typeface="Cambria Math" panose="02040503050406030204" pitchFamily="18" charset="0"/>
                        </a:rPr>
                        <m:t>=</m:t>
                      </m:r>
                      <m:r>
                        <a:rPr lang="en-IN" sz="1400" b="0" i="1" smtClean="0">
                          <a:latin typeface="Cambria Math" panose="02040503050406030204" pitchFamily="18" charset="0"/>
                        </a:rPr>
                        <m:t>𝑣</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rPr>
                                <m:t>𝑡</m:t>
                              </m:r>
                            </m:e>
                            <m:sub>
                              <m:r>
                                <a:rPr lang="en-IN" sz="1400" i="1">
                                  <a:latin typeface="Cambria Math" panose="02040503050406030204" pitchFamily="18" charset="0"/>
                                </a:rPr>
                                <m:t>𝑘</m:t>
                              </m:r>
                            </m:sub>
                          </m:sSub>
                        </m:e>
                      </m:d>
                    </m:oMath>
                  </m:oMathPara>
                </a14:m>
                <a:endParaRPr lang="en-IN" sz="1400" i="0" dirty="0">
                  <a:latin typeface="Cambria Math" panose="02040503050406030204" pitchFamily="18" charset="0"/>
                </a:endParaRPr>
              </a:p>
              <a:p>
                <a:pPr marL="0" indent="0">
                  <a:buNone/>
                </a:pPr>
                <a:br>
                  <a:rPr lang="en-IN" sz="1400" i="0" dirty="0">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1400" b="0" i="0" smtClean="0">
                          <a:latin typeface="Cambria Math" panose="02040503050406030204" pitchFamily="18" charset="0"/>
                        </a:rPr>
                        <m:t>Base</m:t>
                      </m:r>
                      <m:r>
                        <m:rPr>
                          <m:nor/>
                        </m:rPr>
                        <a:rPr lang="en-IN" sz="1400" b="0" i="0" smtClean="0">
                          <a:latin typeface="Cambria Math" panose="02040503050406030204" pitchFamily="18" charset="0"/>
                        </a:rPr>
                        <m:t> </m:t>
                      </m:r>
                      <m:r>
                        <m:rPr>
                          <m:nor/>
                        </m:rPr>
                        <a:rPr lang="en-IN" sz="1400" b="0" i="0" smtClean="0">
                          <a:latin typeface="Cambria Math" panose="02040503050406030204" pitchFamily="18" charset="0"/>
                        </a:rPr>
                        <m:t>Price</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m:t>
                      </m:r>
                      <m:r>
                        <a:rPr lang="en-IN" sz="1400" b="0" i="1" smtClean="0">
                          <a:latin typeface="Cambria Math" panose="02040503050406030204" pitchFamily="18" charset="0"/>
                        </a:rPr>
                        <m:t>𝑔</m:t>
                      </m:r>
                      <m:d>
                        <m:dPr>
                          <m:ctrlPr>
                            <a:rPr lang="en-IN" sz="1400" b="0" i="1" smtClean="0">
                              <a:latin typeface="Cambria Math" panose="02040503050406030204" pitchFamily="18" charset="0"/>
                            </a:rPr>
                          </m:ctrlPr>
                        </m:dPr>
                        <m:e>
                          <m:r>
                            <m:rPr>
                              <m:nor/>
                            </m:rPr>
                            <a:rPr lang="en-IN" sz="1400" b="0" i="0" smtClean="0">
                              <a:latin typeface="Cambria Math" panose="02040503050406030204" pitchFamily="18" charset="0"/>
                            </a:rPr>
                            <m:t>Year</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e>
                      </m:d>
                    </m:oMath>
                  </m:oMathPara>
                </a14:m>
                <a:endParaRPr lang="en-IN" sz="1400" b="0" i="0" dirty="0">
                  <a:latin typeface="Cambria Math" panose="02040503050406030204" pitchFamily="18" charset="0"/>
                </a:endParaRPr>
              </a:p>
              <a:p>
                <a:pPr marL="0" indent="0">
                  <a:buNone/>
                </a:pPr>
                <a:br>
                  <a:rPr lang="en-IN" sz="1400" b="0" i="0" dirty="0">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1400" b="0" i="0" smtClean="0">
                          <a:latin typeface="Cambria Math" panose="02040503050406030204" pitchFamily="18" charset="0"/>
                        </a:rPr>
                        <m:t>Discount</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m:t>
                      </m:r>
                      <m:r>
                        <a:rPr lang="en-IN" sz="1400" b="0" i="1" smtClean="0">
                          <a:latin typeface="Cambria Math" panose="02040503050406030204" pitchFamily="18" charset="0"/>
                        </a:rPr>
                        <m:t>𝑓</m:t>
                      </m:r>
                      <m:d>
                        <m:dPr>
                          <m:ctrlPr>
                            <a:rPr lang="en-IN" sz="1400" b="0" i="1" smtClean="0">
                              <a:latin typeface="Cambria Math" panose="02040503050406030204" pitchFamily="18" charset="0"/>
                            </a:rPr>
                          </m:ctrlPr>
                        </m:dPr>
                        <m:e>
                          <m:r>
                            <m:rPr>
                              <m:nor/>
                            </m:rPr>
                            <a:rPr lang="en-IN" sz="1400" b="0" i="0" smtClean="0">
                              <a:latin typeface="Cambria Math" panose="02040503050406030204" pitchFamily="18" charset="0"/>
                            </a:rPr>
                            <m:t>Week</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r>
                            <m:rPr>
                              <m:nor/>
                            </m:rPr>
                            <a:rPr lang="en-IN" sz="1400" b="0" i="0" smtClean="0">
                              <a:latin typeface="Cambria Math" panose="02040503050406030204" pitchFamily="18" charset="0"/>
                            </a:rPr>
                            <m:t>Year</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r>
                            <m:rPr>
                              <m:nor/>
                            </m:rPr>
                            <a:rPr lang="en-IN" sz="1400" b="0" i="0" smtClean="0">
                              <a:latin typeface="Cambria Math" panose="02040503050406030204" pitchFamily="18" charset="0"/>
                            </a:rPr>
                            <m:t>Sales</m:t>
                          </m:r>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r>
                                <a:rPr lang="en-IN" sz="1400" b="0" i="1" smtClean="0">
                                  <a:latin typeface="Cambria Math" panose="02040503050406030204" pitchFamily="18" charset="0"/>
                                </a:rPr>
                                <m:t>−1</m:t>
                              </m:r>
                            </m:sub>
                          </m:sSub>
                          <m:r>
                            <a:rPr lang="en-IN" sz="1400" b="0" i="1" smtClean="0">
                              <a:latin typeface="Cambria Math" panose="02040503050406030204" pitchFamily="18" charset="0"/>
                            </a:rPr>
                            <m:t>]</m:t>
                          </m:r>
                        </m:e>
                      </m:d>
                    </m:oMath>
                  </m:oMathPara>
                </a14:m>
                <a:endParaRPr lang="en-IN" sz="1400" b="0" i="0" dirty="0">
                  <a:latin typeface="Cambria Math" panose="02040503050406030204" pitchFamily="18" charset="0"/>
                </a:endParaRPr>
              </a:p>
              <a:p>
                <a:pPr marL="0" indent="0">
                  <a:buNone/>
                </a:pPr>
                <a:br>
                  <a:rPr lang="en-IN" sz="1400" b="0" i="0" dirty="0">
                    <a:latin typeface="Cambria Math" panose="02040503050406030204" pitchFamily="18" charset="0"/>
                  </a:rPr>
                </a:br>
                <a:endParaRPr lang="en-IN" sz="1400" b="0" i="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lang="en-IN" sz="1400" b="0" i="0" smtClean="0">
                          <a:latin typeface="Cambria Math" panose="02040503050406030204" pitchFamily="18" charset="0"/>
                        </a:rPr>
                        <m:t>Sales</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m:t>
                      </m:r>
                      <m:r>
                        <a:rPr lang="en-IN" sz="1400" b="0" i="1" smtClean="0">
                          <a:latin typeface="Cambria Math" panose="02040503050406030204" pitchFamily="18" charset="0"/>
                        </a:rPr>
                        <m:t>h</m:t>
                      </m:r>
                      <m:d>
                        <m:dPr>
                          <m:ctrlPr>
                            <a:rPr lang="en-IN" sz="1400" b="0" i="1" smtClean="0">
                              <a:latin typeface="Cambria Math" panose="02040503050406030204" pitchFamily="18" charset="0"/>
                            </a:rPr>
                          </m:ctrlPr>
                        </m:dPr>
                        <m:e>
                          <m:eqArr>
                            <m:eqArrPr>
                              <m:ctrlPr>
                                <a:rPr lang="en-IN" sz="1400" b="0" i="0" smtClean="0">
                                  <a:latin typeface="Cambria Math" panose="02040503050406030204" pitchFamily="18" charset="0"/>
                                </a:rPr>
                              </m:ctrlPr>
                            </m:eqArrPr>
                            <m:e>
                              <m:r>
                                <m:rPr>
                                  <m:nor/>
                                </m:rPr>
                                <a:rPr lang="en-IN" sz="1400" b="0" i="0" smtClean="0">
                                  <a:latin typeface="Cambria Math" panose="02040503050406030204" pitchFamily="18" charset="0"/>
                                </a:rPr>
                                <m:t>Week</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Year</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Base</m:t>
                              </m:r>
                              <m:r>
                                <m:rPr>
                                  <m:nor/>
                                </m:rPr>
                                <a:rPr lang="en-IN" sz="1400" b="0" i="0" smtClean="0">
                                  <a:latin typeface="Cambria Math" panose="02040503050406030204" pitchFamily="18" charset="0"/>
                                </a:rPr>
                                <m:t> </m:t>
                              </m:r>
                              <m:r>
                                <m:rPr>
                                  <m:nor/>
                                </m:rPr>
                                <a:rPr lang="en-IN" sz="1400" b="0" i="0" smtClean="0">
                                  <a:latin typeface="Cambria Math" panose="02040503050406030204" pitchFamily="18" charset="0"/>
                                </a:rPr>
                                <m:t>Price</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Discount</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Discount</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r>
                                        <a:rPr lang="en-IN" sz="1400" b="0" i="1" smtClean="0">
                                          <a:latin typeface="Cambria Math" panose="02040503050406030204" pitchFamily="18" charset="0"/>
                                        </a:rPr>
                                        <m:t>−1</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Discount</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r>
                                        <a:rPr lang="en-IN" sz="1400" b="0" i="1" smtClean="0">
                                          <a:latin typeface="Cambria Math" panose="02040503050406030204" pitchFamily="18" charset="0"/>
                                        </a:rPr>
                                        <m:t>−2</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Sales</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r>
                                        <a:rPr lang="en-IN" sz="1400" b="0" i="1" smtClean="0">
                                          <a:latin typeface="Cambria Math" panose="02040503050406030204" pitchFamily="18" charset="0"/>
                                        </a:rPr>
                                        <m:t>−1</m:t>
                                      </m:r>
                                    </m:sub>
                                  </m:sSub>
                                </m:e>
                              </m:d>
                              <m:r>
                                <a:rPr lang="en-IN" sz="1400" b="0" i="1" smtClean="0">
                                  <a:latin typeface="Cambria Math" panose="02040503050406030204" pitchFamily="18" charset="0"/>
                                </a:rPr>
                                <m:t>, </m:t>
                              </m:r>
                            </m:e>
                            <m:e>
                              <m:r>
                                <m:rPr>
                                  <m:nor/>
                                </m:rPr>
                                <a:rPr lang="en-IN" sz="1400" b="0" i="0" smtClean="0">
                                  <a:latin typeface="Cambria Math" panose="02040503050406030204" pitchFamily="18" charset="0"/>
                                </a:rPr>
                                <m:t>Sales</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r>
                                        <a:rPr lang="en-IN" sz="1400" b="0" i="1" smtClean="0">
                                          <a:latin typeface="Cambria Math" panose="02040503050406030204" pitchFamily="18" charset="0"/>
                                        </a:rPr>
                                        <m:t>−2</m:t>
                                      </m:r>
                                    </m:sub>
                                  </m:sSub>
                                </m:e>
                              </m:d>
                            </m:e>
                          </m:eqArr>
                        </m:e>
                      </m:d>
                    </m:oMath>
                  </m:oMathPara>
                </a14:m>
                <a:br>
                  <a:rPr lang="en-IN" sz="1400" b="0" dirty="0"/>
                </a:br>
                <a:endParaRPr lang="en-IN" sz="1400" b="0" dirty="0"/>
              </a:p>
              <a:p>
                <a:pPr marL="0" indent="0">
                  <a:buNone/>
                </a:pPr>
                <a:endParaRPr lang="en-IN" sz="1400" dirty="0"/>
              </a:p>
            </p:txBody>
          </p:sp>
        </mc:Choice>
        <mc:Fallback>
          <p:sp>
            <p:nvSpPr>
              <p:cNvPr id="7" name="Content Placeholder 6">
                <a:extLst>
                  <a:ext uri="{FF2B5EF4-FFF2-40B4-BE49-F238E27FC236}">
                    <a16:creationId xmlns:a16="http://schemas.microsoft.com/office/drawing/2014/main" id="{D49536D3-462D-653C-8DFF-3A91CCA3A27D}"/>
                  </a:ext>
                </a:extLst>
              </p:cNvPr>
              <p:cNvSpPr>
                <a:spLocks noGrp="1" noRot="1" noChangeAspect="1" noMove="1" noResize="1" noEditPoints="1" noAdjustHandles="1" noChangeArrowheads="1" noChangeShapeType="1" noTextEdit="1"/>
              </p:cNvSpPr>
              <p:nvPr>
                <p:ph sz="half" idx="2"/>
              </p:nvPr>
            </p:nvSpPr>
            <p:spPr>
              <a:xfrm>
                <a:off x="839788" y="2505075"/>
                <a:ext cx="5157787" cy="3987800"/>
              </a:xfrm>
              <a:blipFill>
                <a:blip r:embed="rId2"/>
                <a:stretch>
                  <a:fillRect/>
                </a:stretch>
              </a:blipFill>
            </p:spPr>
            <p:txBody>
              <a:bodyPr/>
              <a:lstStyle/>
              <a:p>
                <a:r>
                  <a:rPr lang="en-IN">
                    <a:noFill/>
                  </a:rPr>
                  <a:t> </a:t>
                </a:r>
              </a:p>
            </p:txBody>
          </p:sp>
        </mc:Fallback>
      </mc:AlternateContent>
      <p:sp>
        <p:nvSpPr>
          <p:cNvPr id="8" name="Text Placeholder 7">
            <a:extLst>
              <a:ext uri="{FF2B5EF4-FFF2-40B4-BE49-F238E27FC236}">
                <a16:creationId xmlns:a16="http://schemas.microsoft.com/office/drawing/2014/main" id="{31388B72-BDDC-E895-8F60-B8109040BBA2}"/>
              </a:ext>
            </a:extLst>
          </p:cNvPr>
          <p:cNvSpPr>
            <a:spLocks noGrp="1"/>
          </p:cNvSpPr>
          <p:nvPr>
            <p:ph type="body" sz="quarter" idx="3"/>
          </p:nvPr>
        </p:nvSpPr>
        <p:spPr/>
        <p:txBody>
          <a:bodyPr/>
          <a:lstStyle/>
          <a:p>
            <a:r>
              <a:rPr lang="en-IN" dirty="0"/>
              <a:t>Representation of formulations</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0066E3C6-2F6B-C667-9EC0-647B956154BF}"/>
                  </a:ext>
                </a:extLst>
              </p:cNvPr>
              <p:cNvSpPr>
                <a:spLocks noGrp="1"/>
              </p:cNvSpPr>
              <p:nvPr>
                <p:ph sz="quarter" idx="4"/>
              </p:nvPr>
            </p:nvSpPr>
            <p:spPr>
              <a:xfrm>
                <a:off x="6172200" y="2505075"/>
                <a:ext cx="5183188" cy="3987800"/>
              </a:xfrm>
            </p:spPr>
            <p:txBody>
              <a:bodyPr>
                <a:normAutofit/>
              </a:bodyPr>
              <a:lstStyle/>
              <a:p>
                <a:pPr marL="0" indent="0">
                  <a:buNone/>
                </a:pPr>
                <a14:m>
                  <m:oMath xmlns:m="http://schemas.openxmlformats.org/officeDocument/2006/math">
                    <m:r>
                      <a:rPr lang="en-IN" sz="1400" b="0" i="1" smtClean="0">
                        <a:latin typeface="Cambria Math" panose="02040503050406030204" pitchFamily="18" charset="0"/>
                      </a:rPr>
                      <m:t>𝑢</m:t>
                    </m:r>
                    <m:d>
                      <m:dPr>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m:t>
                    </m:r>
                    <m:r>
                      <m:rPr>
                        <m:nor/>
                      </m:rPr>
                      <a:rPr lang="en-IN" sz="1400" b="0" i="0" smtClean="0">
                        <a:latin typeface="Cambria Math" panose="02040503050406030204" pitchFamily="18" charset="0"/>
                      </a:rPr>
                      <m:t>get</m:t>
                    </m:r>
                    <m:r>
                      <m:rPr>
                        <m:nor/>
                      </m:rPr>
                      <a:rPr lang="en-IN" sz="1400" b="0" i="0" smtClean="0">
                        <a:latin typeface="Cambria Math" panose="02040503050406030204" pitchFamily="18" charset="0"/>
                      </a:rPr>
                      <m:t>_</m:t>
                    </m:r>
                    <m:r>
                      <m:rPr>
                        <m:nor/>
                      </m:rPr>
                      <a:rPr lang="en-IN" sz="1400" b="0" i="0" smtClean="0">
                        <a:latin typeface="Cambria Math" panose="02040503050406030204" pitchFamily="18" charset="0"/>
                      </a:rPr>
                      <m:t>week</m:t>
                    </m:r>
                    <m:r>
                      <m:rPr>
                        <m:nor/>
                      </m:rPr>
                      <a:rPr lang="en-IN" sz="1400" b="0" i="0" smtClean="0">
                        <a:latin typeface="Cambria Math" panose="02040503050406030204" pitchFamily="18" charset="0"/>
                      </a:rPr>
                      <m:t>_</m:t>
                    </m:r>
                    <m:r>
                      <m:rPr>
                        <m:nor/>
                      </m:rPr>
                      <a:rPr lang="en-IN" sz="1400" b="0" i="0" smtClean="0">
                        <a:latin typeface="Cambria Math" panose="02040503050406030204" pitchFamily="18" charset="0"/>
                      </a:rPr>
                      <m:t>number</m:t>
                    </m:r>
                    <m:d>
                      <m:dPr>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r>
                      <a:rPr lang="en-IN" sz="1400" b="0" i="1" smtClean="0">
                        <a:latin typeface="Cambria Math" panose="02040503050406030204" pitchFamily="18" charset="0"/>
                      </a:rPr>
                      <m:t>, </m:t>
                    </m:r>
                    <m:r>
                      <m:rPr>
                        <m:nor/>
                      </m:rPr>
                      <a:rPr lang="en-IN" sz="1400">
                        <a:latin typeface="Cambria Math" panose="02040503050406030204" pitchFamily="18" charset="0"/>
                      </a:rPr>
                      <m:t>where</m:t>
                    </m:r>
                    <m:r>
                      <m:rPr>
                        <m:nor/>
                      </m:rPr>
                      <a:rPr lang="en-IN" sz="1400">
                        <a:latin typeface="Cambria Math" panose="02040503050406030204" pitchFamily="18" charset="0"/>
                      </a:rPr>
                      <m:t> </m:t>
                    </m:r>
                    <m:r>
                      <m:rPr>
                        <m:nor/>
                      </m:rPr>
                      <a:rPr lang="en-IN" sz="1400">
                        <a:latin typeface="Cambria Math" panose="02040503050406030204" pitchFamily="18" charset="0"/>
                      </a:rPr>
                      <m:t>get</m:t>
                    </m:r>
                    <m:r>
                      <m:rPr>
                        <m:nor/>
                      </m:rPr>
                      <a:rPr lang="en-IN" sz="1400">
                        <a:latin typeface="Cambria Math" panose="02040503050406030204" pitchFamily="18" charset="0"/>
                      </a:rPr>
                      <m:t>_</m:t>
                    </m:r>
                    <m:r>
                      <m:rPr>
                        <m:nor/>
                      </m:rPr>
                      <a:rPr lang="en-IN" sz="1400">
                        <a:latin typeface="Cambria Math" panose="02040503050406030204" pitchFamily="18" charset="0"/>
                      </a:rPr>
                      <m:t>week</m:t>
                    </m:r>
                    <m:r>
                      <m:rPr>
                        <m:nor/>
                      </m:rPr>
                      <a:rPr lang="en-IN" sz="1400">
                        <a:latin typeface="Cambria Math" panose="02040503050406030204" pitchFamily="18" charset="0"/>
                      </a:rPr>
                      <m:t>_</m:t>
                    </m:r>
                    <m:r>
                      <m:rPr>
                        <m:nor/>
                      </m:rPr>
                      <a:rPr lang="en-IN" sz="1400">
                        <a:latin typeface="Cambria Math" panose="02040503050406030204" pitchFamily="18" charset="0"/>
                      </a:rPr>
                      <m:t>number</m:t>
                    </m:r>
                    <m:r>
                      <m:rPr>
                        <m:nor/>
                      </m:rPr>
                      <a:rPr lang="en-IN" sz="1400">
                        <a:latin typeface="Cambria Math" panose="02040503050406030204" pitchFamily="18" charset="0"/>
                      </a:rPr>
                      <m:t> </m:t>
                    </m:r>
                    <m:r>
                      <m:rPr>
                        <m:nor/>
                      </m:rPr>
                      <a:rPr lang="en-IN" sz="1400">
                        <a:latin typeface="Cambria Math" panose="02040503050406030204" pitchFamily="18" charset="0"/>
                      </a:rPr>
                      <m:t>is</m:t>
                    </m:r>
                    <m:r>
                      <m:rPr>
                        <m:nor/>
                      </m:rPr>
                      <a:rPr lang="en-IN" sz="1400">
                        <a:latin typeface="Cambria Math" panose="02040503050406030204" pitchFamily="18" charset="0"/>
                      </a:rPr>
                      <m:t> </m:t>
                    </m:r>
                    <m:r>
                      <m:rPr>
                        <m:nor/>
                      </m:rPr>
                      <a:rPr lang="en-IN" sz="1400">
                        <a:latin typeface="Cambria Math" panose="02040503050406030204" pitchFamily="18" charset="0"/>
                      </a:rPr>
                      <m:t>a</m:t>
                    </m:r>
                    <m:r>
                      <m:rPr>
                        <m:nor/>
                      </m:rPr>
                      <a:rPr lang="en-IN" sz="1400">
                        <a:latin typeface="Cambria Math" panose="02040503050406030204" pitchFamily="18" charset="0"/>
                      </a:rPr>
                      <m:t> </m:t>
                    </m:r>
                    <m:r>
                      <m:rPr>
                        <m:nor/>
                      </m:rPr>
                      <a:rPr lang="en-IN" sz="1400">
                        <a:latin typeface="Cambria Math" panose="02040503050406030204" pitchFamily="18" charset="0"/>
                      </a:rPr>
                      <m:t>function</m:t>
                    </m:r>
                    <m:r>
                      <m:rPr>
                        <m:nor/>
                      </m:rPr>
                      <a:rPr lang="en-IN" sz="1400">
                        <a:latin typeface="Cambria Math" panose="02040503050406030204" pitchFamily="18" charset="0"/>
                      </a:rPr>
                      <m:t> </m:t>
                    </m:r>
                    <m:r>
                      <m:rPr>
                        <m:nor/>
                      </m:rPr>
                      <a:rPr lang="en-IN" sz="1400">
                        <a:latin typeface="Cambria Math" panose="02040503050406030204" pitchFamily="18" charset="0"/>
                      </a:rPr>
                      <m:t>that</m:t>
                    </m:r>
                    <m:r>
                      <m:rPr>
                        <m:nor/>
                      </m:rPr>
                      <a:rPr lang="en-IN" sz="1400">
                        <a:latin typeface="Cambria Math" panose="02040503050406030204" pitchFamily="18" charset="0"/>
                      </a:rPr>
                      <m:t> </m:t>
                    </m:r>
                    <m:r>
                      <m:rPr>
                        <m:nor/>
                      </m:rPr>
                      <a:rPr lang="en-IN" sz="1400">
                        <a:latin typeface="Cambria Math" panose="02040503050406030204" pitchFamily="18" charset="0"/>
                      </a:rPr>
                      <m:t>gets</m:t>
                    </m:r>
                    <m:r>
                      <m:rPr>
                        <m:nor/>
                      </m:rPr>
                      <a:rPr lang="en-IN" sz="1400">
                        <a:latin typeface="Cambria Math" panose="02040503050406030204" pitchFamily="18" charset="0"/>
                      </a:rPr>
                      <m:t> </m:t>
                    </m:r>
                    <m:r>
                      <m:rPr>
                        <m:nor/>
                      </m:rPr>
                      <a:rPr lang="en-IN" sz="1400">
                        <a:latin typeface="Cambria Math" panose="02040503050406030204" pitchFamily="18" charset="0"/>
                      </a:rPr>
                      <m:t>the</m:t>
                    </m:r>
                    <m:r>
                      <m:rPr>
                        <m:nor/>
                      </m:rPr>
                      <a:rPr lang="en-IN" sz="1400">
                        <a:latin typeface="Cambria Math" panose="02040503050406030204" pitchFamily="18" charset="0"/>
                      </a:rPr>
                      <m:t> </m:t>
                    </m:r>
                    <m:r>
                      <m:rPr>
                        <m:nor/>
                      </m:rPr>
                      <a:rPr lang="en-IN" sz="1400">
                        <a:latin typeface="Cambria Math" panose="02040503050406030204" pitchFamily="18" charset="0"/>
                      </a:rPr>
                      <m:t>week</m:t>
                    </m:r>
                    <m:r>
                      <m:rPr>
                        <m:nor/>
                      </m:rPr>
                      <a:rPr lang="en-IN" sz="1400">
                        <a:latin typeface="Cambria Math" panose="02040503050406030204" pitchFamily="18" charset="0"/>
                      </a:rPr>
                      <m:t> </m:t>
                    </m:r>
                    <m:r>
                      <m:rPr>
                        <m:nor/>
                      </m:rPr>
                      <a:rPr lang="en-IN" sz="1400">
                        <a:latin typeface="Cambria Math" panose="02040503050406030204" pitchFamily="18" charset="0"/>
                      </a:rPr>
                      <m:t>from</m:t>
                    </m:r>
                    <m:r>
                      <a:rPr lang="en-IN" sz="1400" b="0" i="1" smtClean="0">
                        <a:latin typeface="Cambria Math" panose="02040503050406030204" pitchFamily="18" charset="0"/>
                      </a:rPr>
                      <m:t> </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oMath>
                </a14:m>
                <a:r>
                  <a:rPr lang="en-IN" sz="1400" dirty="0"/>
                  <a:t>.</a:t>
                </a:r>
              </a:p>
              <a:p>
                <a:pPr marL="0" indent="0">
                  <a:buNone/>
                </a:pPr>
                <a:r>
                  <a:rPr lang="en-IN" sz="1400" dirty="0"/>
                  <a:t>Similar for </a:t>
                </a:r>
                <a14:m>
                  <m:oMath xmlns:m="http://schemas.openxmlformats.org/officeDocument/2006/math">
                    <m:r>
                      <a:rPr lang="en-IN" sz="1400" b="0" i="1" smtClean="0">
                        <a:latin typeface="Cambria Math" panose="02040503050406030204" pitchFamily="18" charset="0"/>
                      </a:rPr>
                      <m:t>𝑣</m:t>
                    </m:r>
                    <m:d>
                      <m:dPr>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oMath>
                </a14:m>
                <a:r>
                  <a:rPr lang="en-IN" sz="1400" dirty="0"/>
                  <a:t>.</a:t>
                </a:r>
              </a:p>
              <a:p>
                <a:pPr marL="0" indent="0">
                  <a:buNone/>
                </a:pPr>
                <a:endParaRPr lang="en-IN" sz="1400" dirty="0"/>
              </a:p>
              <a:p>
                <a:pPr marL="0" indent="0">
                  <a:buNone/>
                </a:pPr>
                <a14:m>
                  <m:oMathPara xmlns:m="http://schemas.openxmlformats.org/officeDocument/2006/math">
                    <m:oMathParaPr>
                      <m:jc m:val="left"/>
                    </m:oMathParaPr>
                    <m:oMath xmlns:m="http://schemas.openxmlformats.org/officeDocument/2006/math">
                      <m:r>
                        <a:rPr lang="en-IN" sz="1400" b="0" i="1" smtClean="0">
                          <a:latin typeface="Cambria Math" panose="02040503050406030204" pitchFamily="18" charset="0"/>
                        </a:rPr>
                        <m:t>𝑔</m:t>
                      </m:r>
                      <m:d>
                        <m:dPr>
                          <m:ctrlPr>
                            <a:rPr lang="en-IN" sz="1400" b="0" i="1" smtClean="0">
                              <a:latin typeface="Cambria Math" panose="02040503050406030204" pitchFamily="18" charset="0"/>
                            </a:rPr>
                          </m:ctrlPr>
                        </m:dPr>
                        <m:e>
                          <m:r>
                            <m:rPr>
                              <m:nor/>
                            </m:rPr>
                            <a:rPr lang="en-IN" sz="1400" b="0" i="0" smtClean="0">
                              <a:latin typeface="Cambria Math" panose="02040503050406030204" pitchFamily="18" charset="0"/>
                            </a:rPr>
                            <m:t>Year</m:t>
                          </m:r>
                          <m:d>
                            <m:dPr>
                              <m:begChr m:val="["/>
                              <m:endChr m:val="]"/>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𝑘</m:t>
                                  </m:r>
                                </m:sub>
                              </m:sSub>
                            </m:e>
                          </m:d>
                        </m:e>
                      </m:d>
                      <m:r>
                        <a:rPr lang="en-IN" sz="1400" b="0" i="1" smtClean="0">
                          <a:latin typeface="Cambria Math" panose="02040503050406030204" pitchFamily="18" charset="0"/>
                        </a:rPr>
                        <m:t>=</m:t>
                      </m:r>
                    </m:oMath>
                  </m:oMathPara>
                </a14:m>
                <a:endParaRPr lang="en-IN" sz="1400" dirty="0"/>
              </a:p>
            </p:txBody>
          </p:sp>
        </mc:Choice>
        <mc:Fallback>
          <p:sp>
            <p:nvSpPr>
              <p:cNvPr id="9" name="Content Placeholder 8">
                <a:extLst>
                  <a:ext uri="{FF2B5EF4-FFF2-40B4-BE49-F238E27FC236}">
                    <a16:creationId xmlns:a16="http://schemas.microsoft.com/office/drawing/2014/main" id="{0066E3C6-2F6B-C667-9EC0-647B956154BF}"/>
                  </a:ext>
                </a:extLst>
              </p:cNvPr>
              <p:cNvSpPr>
                <a:spLocks noGrp="1" noRot="1" noChangeAspect="1" noMove="1" noResize="1" noEditPoints="1" noAdjustHandles="1" noChangeArrowheads="1" noChangeShapeType="1" noTextEdit="1"/>
              </p:cNvSpPr>
              <p:nvPr>
                <p:ph sz="quarter" idx="4"/>
              </p:nvPr>
            </p:nvSpPr>
            <p:spPr>
              <a:xfrm>
                <a:off x="6172200" y="2505075"/>
                <a:ext cx="5183188" cy="3987800"/>
              </a:xfrm>
              <a:blipFill>
                <a:blip r:embed="rId3"/>
                <a:stretch>
                  <a:fillRect l="-353"/>
                </a:stretch>
              </a:blipFill>
            </p:spPr>
            <p:txBody>
              <a:bodyPr/>
              <a:lstStyle/>
              <a:p>
                <a:r>
                  <a:rPr lang="en-IN">
                    <a:noFill/>
                  </a:rPr>
                  <a:t> </a:t>
                </a:r>
              </a:p>
            </p:txBody>
          </p:sp>
        </mc:Fallback>
      </mc:AlternateContent>
    </p:spTree>
    <p:extLst>
      <p:ext uri="{BB962C8B-B14F-4D97-AF65-F5344CB8AC3E}">
        <p14:creationId xmlns:p14="http://schemas.microsoft.com/office/powerpoint/2010/main" val="411459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6D29-78EF-6317-36CD-FB0A81017474}"/>
              </a:ext>
            </a:extLst>
          </p:cNvPr>
          <p:cNvSpPr>
            <a:spLocks noGrp="1"/>
          </p:cNvSpPr>
          <p:nvPr>
            <p:ph type="title"/>
          </p:nvPr>
        </p:nvSpPr>
        <p:spPr>
          <a:xfrm>
            <a:off x="831850" y="1478001"/>
            <a:ext cx="10515600" cy="1741217"/>
          </a:xfrm>
        </p:spPr>
        <p:txBody>
          <a:bodyPr/>
          <a:lstStyle/>
          <a:p>
            <a:pPr algn="ctr"/>
            <a:r>
              <a:rPr lang="en-IN" b="1" dirty="0"/>
              <a:t>Current Setup and its Challenges</a:t>
            </a:r>
          </a:p>
        </p:txBody>
      </p:sp>
      <p:sp>
        <p:nvSpPr>
          <p:cNvPr id="3" name="Text Placeholder 2">
            <a:extLst>
              <a:ext uri="{FF2B5EF4-FFF2-40B4-BE49-F238E27FC236}">
                <a16:creationId xmlns:a16="http://schemas.microsoft.com/office/drawing/2014/main" id="{FF06AC8C-2B52-5790-DEBC-D1F2121774A3}"/>
              </a:ext>
            </a:extLst>
          </p:cNvPr>
          <p:cNvSpPr>
            <a:spLocks noGrp="1"/>
          </p:cNvSpPr>
          <p:nvPr>
            <p:ph type="body" idx="1"/>
          </p:nvPr>
        </p:nvSpPr>
        <p:spPr>
          <a:xfrm>
            <a:off x="838200" y="3638783"/>
            <a:ext cx="10515600" cy="1500187"/>
          </a:xfrm>
        </p:spPr>
        <p:txBody>
          <a:bodyPr/>
          <a:lstStyle/>
          <a:p>
            <a:pPr algn="ctr"/>
            <a:r>
              <a:rPr lang="en-IN" dirty="0">
                <a:solidFill>
                  <a:schemeClr val="tx1"/>
                </a:solidFill>
              </a:rPr>
              <a:t>Highlighting the problems that DBN-based data generator can solve</a:t>
            </a:r>
          </a:p>
        </p:txBody>
      </p:sp>
    </p:spTree>
    <p:extLst>
      <p:ext uri="{BB962C8B-B14F-4D97-AF65-F5344CB8AC3E}">
        <p14:creationId xmlns:p14="http://schemas.microsoft.com/office/powerpoint/2010/main" val="179955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5A3C-A672-0B08-75A1-6E423623A9FC}"/>
              </a:ext>
            </a:extLst>
          </p:cNvPr>
          <p:cNvSpPr>
            <a:spLocks noGrp="1"/>
          </p:cNvSpPr>
          <p:nvPr>
            <p:ph type="ctrTitle"/>
          </p:nvPr>
        </p:nvSpPr>
        <p:spPr/>
        <p:txBody>
          <a:bodyPr/>
          <a:lstStyle/>
          <a:p>
            <a:r>
              <a:rPr lang="en-IN" b="1" dirty="0"/>
              <a:t>How DBN solves the problems</a:t>
            </a:r>
          </a:p>
        </p:txBody>
      </p:sp>
      <p:sp>
        <p:nvSpPr>
          <p:cNvPr id="3" name="Subtitle 2">
            <a:extLst>
              <a:ext uri="{FF2B5EF4-FFF2-40B4-BE49-F238E27FC236}">
                <a16:creationId xmlns:a16="http://schemas.microsoft.com/office/drawing/2014/main" id="{E5274B28-BA5C-33E2-0852-234E6D7A4A89}"/>
              </a:ext>
            </a:extLst>
          </p:cNvPr>
          <p:cNvSpPr>
            <a:spLocks noGrp="1"/>
          </p:cNvSpPr>
          <p:nvPr>
            <p:ph type="subTitle" idx="1"/>
          </p:nvPr>
        </p:nvSpPr>
        <p:spPr/>
        <p:txBody>
          <a:bodyPr/>
          <a:lstStyle/>
          <a:p>
            <a:r>
              <a:rPr lang="en-IN" dirty="0"/>
              <a:t>Details of the DBN setup that helps address each of the problems</a:t>
            </a:r>
          </a:p>
        </p:txBody>
      </p:sp>
    </p:spTree>
    <p:extLst>
      <p:ext uri="{BB962C8B-B14F-4D97-AF65-F5344CB8AC3E}">
        <p14:creationId xmlns:p14="http://schemas.microsoft.com/office/powerpoint/2010/main" val="85264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0C226-939F-A78C-EAAF-97ACD7A47F5D}"/>
            </a:ext>
          </a:extLst>
        </p:cNvPr>
        <p:cNvGrpSpPr/>
        <p:nvPr/>
      </p:nvGrpSpPr>
      <p:grpSpPr>
        <a:xfrm>
          <a:off x="0" y="0"/>
          <a:ext cx="0" cy="0"/>
          <a:chOff x="0" y="0"/>
          <a:chExt cx="0" cy="0"/>
        </a:xfrm>
      </p:grpSpPr>
      <p:pic>
        <p:nvPicPr>
          <p:cNvPr id="3" name="Graphic 2">
            <a:extLst>
              <a:ext uri="{FF2B5EF4-FFF2-40B4-BE49-F238E27FC236}">
                <a16:creationId xmlns:a16="http://schemas.microsoft.com/office/drawing/2014/main" id="{6571B3E9-FA07-9962-B1C1-8D8E08204CA7}"/>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262648"/>
            <a:ext cx="914400" cy="914400"/>
          </a:xfrm>
          <a:prstGeom prst="rect">
            <a:avLst/>
          </a:prstGeom>
        </p:spPr>
      </p:pic>
      <p:sp>
        <p:nvSpPr>
          <p:cNvPr id="10" name="TextBox 9">
            <a:extLst>
              <a:ext uri="{FF2B5EF4-FFF2-40B4-BE49-F238E27FC236}">
                <a16:creationId xmlns:a16="http://schemas.microsoft.com/office/drawing/2014/main" id="{649E5233-AA2A-E73D-A193-B993300A3F2A}"/>
              </a:ext>
            </a:extLst>
          </p:cNvPr>
          <p:cNvSpPr txBox="1"/>
          <p:nvPr/>
        </p:nvSpPr>
        <p:spPr>
          <a:xfrm>
            <a:off x="1626510" y="3535182"/>
            <a:ext cx="1432874" cy="369332"/>
          </a:xfrm>
          <a:prstGeom prst="rect">
            <a:avLst/>
          </a:prstGeom>
          <a:noFill/>
        </p:spPr>
        <p:txBody>
          <a:bodyPr wrap="square" rtlCol="0">
            <a:spAutoFit/>
          </a:bodyPr>
          <a:lstStyle/>
          <a:p>
            <a:r>
              <a:rPr lang="en-IN" dirty="0"/>
              <a:t>Dataset</a:t>
            </a:r>
          </a:p>
        </p:txBody>
      </p:sp>
      <p:pic>
        <p:nvPicPr>
          <p:cNvPr id="13" name="Picture 12">
            <a:extLst>
              <a:ext uri="{FF2B5EF4-FFF2-40B4-BE49-F238E27FC236}">
                <a16:creationId xmlns:a16="http://schemas.microsoft.com/office/drawing/2014/main" id="{1AFA5460-E8BE-592E-FBF5-D18367E9C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1346" y="4258141"/>
            <a:ext cx="1124146" cy="1124146"/>
          </a:xfrm>
          <a:prstGeom prst="rect">
            <a:avLst/>
          </a:prstGeom>
        </p:spPr>
      </p:pic>
      <p:sp>
        <p:nvSpPr>
          <p:cNvPr id="14" name="TextBox 13">
            <a:extLst>
              <a:ext uri="{FF2B5EF4-FFF2-40B4-BE49-F238E27FC236}">
                <a16:creationId xmlns:a16="http://schemas.microsoft.com/office/drawing/2014/main" id="{375F400A-8936-FD9C-5EBB-87E7C516FE22}"/>
              </a:ext>
            </a:extLst>
          </p:cNvPr>
          <p:cNvSpPr txBox="1"/>
          <p:nvPr/>
        </p:nvSpPr>
        <p:spPr>
          <a:xfrm>
            <a:off x="1862346" y="5426176"/>
            <a:ext cx="2461181" cy="923330"/>
          </a:xfrm>
          <a:prstGeom prst="rect">
            <a:avLst/>
          </a:prstGeom>
          <a:noFill/>
        </p:spPr>
        <p:txBody>
          <a:bodyPr wrap="square" rtlCol="0">
            <a:spAutoFit/>
          </a:bodyPr>
          <a:lstStyle/>
          <a:p>
            <a:r>
              <a:rPr lang="en-IN" dirty="0"/>
              <a:t>Codebase to perform:</a:t>
            </a:r>
          </a:p>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Modelling</a:t>
            </a:r>
          </a:p>
        </p:txBody>
      </p:sp>
      <p:pic>
        <p:nvPicPr>
          <p:cNvPr id="16" name="Picture 15">
            <a:extLst>
              <a:ext uri="{FF2B5EF4-FFF2-40B4-BE49-F238E27FC236}">
                <a16:creationId xmlns:a16="http://schemas.microsoft.com/office/drawing/2014/main" id="{6CB33CC1-C32C-7E32-26A2-A46CE20739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9121" y="4894599"/>
            <a:ext cx="1446987" cy="1487995"/>
          </a:xfrm>
          <a:prstGeom prst="rect">
            <a:avLst/>
          </a:prstGeom>
        </p:spPr>
      </p:pic>
      <p:sp>
        <p:nvSpPr>
          <p:cNvPr id="17" name="TextBox 16">
            <a:extLst>
              <a:ext uri="{FF2B5EF4-FFF2-40B4-BE49-F238E27FC236}">
                <a16:creationId xmlns:a16="http://schemas.microsoft.com/office/drawing/2014/main" id="{4EBF3C1E-FD54-1268-D18C-11BD0A06EFA5}"/>
              </a:ext>
            </a:extLst>
          </p:cNvPr>
          <p:cNvSpPr txBox="1"/>
          <p:nvPr/>
        </p:nvSpPr>
        <p:spPr>
          <a:xfrm>
            <a:off x="5814537" y="6308209"/>
            <a:ext cx="2227868" cy="369332"/>
          </a:xfrm>
          <a:prstGeom prst="rect">
            <a:avLst/>
          </a:prstGeom>
          <a:noFill/>
        </p:spPr>
        <p:txBody>
          <a:bodyPr wrap="square" rtlCol="0">
            <a:spAutoFit/>
          </a:bodyPr>
          <a:lstStyle/>
          <a:p>
            <a:r>
              <a:rPr lang="en-IN" dirty="0"/>
              <a:t>Feature Contributions</a:t>
            </a:r>
          </a:p>
        </p:txBody>
      </p:sp>
      <p:pic>
        <p:nvPicPr>
          <p:cNvPr id="19" name="Graphic 18" descr="Upward trend">
            <a:extLst>
              <a:ext uri="{FF2B5EF4-FFF2-40B4-BE49-F238E27FC236}">
                <a16:creationId xmlns:a16="http://schemas.microsoft.com/office/drawing/2014/main" id="{D7E4BB06-2B9A-0F8D-6984-AB8E702286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30236" y="3220059"/>
            <a:ext cx="1265872" cy="1265872"/>
          </a:xfrm>
          <a:prstGeom prst="rect">
            <a:avLst/>
          </a:prstGeom>
        </p:spPr>
      </p:pic>
      <p:sp>
        <p:nvSpPr>
          <p:cNvPr id="20" name="TextBox 19">
            <a:extLst>
              <a:ext uri="{FF2B5EF4-FFF2-40B4-BE49-F238E27FC236}">
                <a16:creationId xmlns:a16="http://schemas.microsoft.com/office/drawing/2014/main" id="{4B8EA448-A982-EE66-94E7-FA73466D3CEA}"/>
              </a:ext>
            </a:extLst>
          </p:cNvPr>
          <p:cNvSpPr txBox="1"/>
          <p:nvPr/>
        </p:nvSpPr>
        <p:spPr>
          <a:xfrm>
            <a:off x="6439095" y="3035393"/>
            <a:ext cx="1189350" cy="369332"/>
          </a:xfrm>
          <a:prstGeom prst="rect">
            <a:avLst/>
          </a:prstGeom>
          <a:noFill/>
        </p:spPr>
        <p:txBody>
          <a:bodyPr wrap="square" rtlCol="0">
            <a:spAutoFit/>
          </a:bodyPr>
          <a:lstStyle/>
          <a:p>
            <a:r>
              <a:rPr lang="en-IN" dirty="0"/>
              <a:t>Forecasts</a:t>
            </a:r>
          </a:p>
        </p:txBody>
      </p:sp>
      <p:cxnSp>
        <p:nvCxnSpPr>
          <p:cNvPr id="25" name="Connector: Elbow 24">
            <a:extLst>
              <a:ext uri="{FF2B5EF4-FFF2-40B4-BE49-F238E27FC236}">
                <a16:creationId xmlns:a16="http://schemas.microsoft.com/office/drawing/2014/main" id="{9966FF0A-335E-71B5-AB37-0DAFD369C352}"/>
              </a:ext>
            </a:extLst>
          </p:cNvPr>
          <p:cNvCxnSpPr>
            <a:cxnSpLocks/>
            <a:stCxn id="3" idx="2"/>
            <a:endCxn id="13" idx="1"/>
          </p:cNvCxnSpPr>
          <p:nvPr/>
        </p:nvCxnSpPr>
        <p:spPr>
          <a:xfrm rot="16200000" flipH="1">
            <a:off x="1491790" y="3980658"/>
            <a:ext cx="643166" cy="103594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5AA180B-451D-14F7-380B-EB0C310FDD72}"/>
              </a:ext>
            </a:extLst>
          </p:cNvPr>
          <p:cNvCxnSpPr>
            <a:cxnSpLocks/>
          </p:cNvCxnSpPr>
          <p:nvPr/>
        </p:nvCxnSpPr>
        <p:spPr>
          <a:xfrm flipV="1">
            <a:off x="3474047" y="3852995"/>
            <a:ext cx="2553120" cy="967219"/>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35B1DAA-653E-CC95-439B-E18B0EB6508D}"/>
              </a:ext>
            </a:extLst>
          </p:cNvPr>
          <p:cNvCxnSpPr>
            <a:stCxn id="13" idx="3"/>
            <a:endCxn id="16" idx="1"/>
          </p:cNvCxnSpPr>
          <p:nvPr/>
        </p:nvCxnSpPr>
        <p:spPr>
          <a:xfrm>
            <a:off x="3455492" y="4820214"/>
            <a:ext cx="2593629" cy="81838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Graphic 33" descr="Table">
            <a:extLst>
              <a:ext uri="{FF2B5EF4-FFF2-40B4-BE49-F238E27FC236}">
                <a16:creationId xmlns:a16="http://schemas.microsoft.com/office/drawing/2014/main" id="{77FA9CC2-9059-4366-3A79-63F84C2BB4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6271" y="3262648"/>
            <a:ext cx="1180694" cy="1180694"/>
          </a:xfrm>
          <a:prstGeom prst="rect">
            <a:avLst/>
          </a:prstGeom>
        </p:spPr>
      </p:pic>
      <p:sp>
        <p:nvSpPr>
          <p:cNvPr id="35" name="TextBox 34">
            <a:extLst>
              <a:ext uri="{FF2B5EF4-FFF2-40B4-BE49-F238E27FC236}">
                <a16:creationId xmlns:a16="http://schemas.microsoft.com/office/drawing/2014/main" id="{D93E4B3B-4875-91AB-2545-617C4C363184}"/>
              </a:ext>
            </a:extLst>
          </p:cNvPr>
          <p:cNvSpPr txBox="1"/>
          <p:nvPr/>
        </p:nvSpPr>
        <p:spPr>
          <a:xfrm>
            <a:off x="9240789" y="3029963"/>
            <a:ext cx="1411658" cy="369332"/>
          </a:xfrm>
          <a:prstGeom prst="rect">
            <a:avLst/>
          </a:prstGeom>
          <a:noFill/>
        </p:spPr>
        <p:txBody>
          <a:bodyPr wrap="square" rtlCol="0">
            <a:spAutoFit/>
          </a:bodyPr>
          <a:lstStyle/>
          <a:p>
            <a:r>
              <a:rPr lang="en-IN" dirty="0"/>
              <a:t>Future Data</a:t>
            </a:r>
          </a:p>
        </p:txBody>
      </p:sp>
      <p:cxnSp>
        <p:nvCxnSpPr>
          <p:cNvPr id="37" name="Straight Arrow Connector 36">
            <a:extLst>
              <a:ext uri="{FF2B5EF4-FFF2-40B4-BE49-F238E27FC236}">
                <a16:creationId xmlns:a16="http://schemas.microsoft.com/office/drawing/2014/main" id="{87DF154A-5F20-4489-BDC9-E15CD30711CE}"/>
              </a:ext>
            </a:extLst>
          </p:cNvPr>
          <p:cNvCxnSpPr>
            <a:cxnSpLocks/>
            <a:stCxn id="34" idx="1"/>
            <a:endCxn id="19" idx="3"/>
          </p:cNvCxnSpPr>
          <p:nvPr/>
        </p:nvCxnSpPr>
        <p:spPr>
          <a:xfrm flipH="1">
            <a:off x="7496108" y="3852995"/>
            <a:ext cx="186016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49">
            <a:extLst>
              <a:ext uri="{FF2B5EF4-FFF2-40B4-BE49-F238E27FC236}">
                <a16:creationId xmlns:a16="http://schemas.microsoft.com/office/drawing/2014/main" id="{F330696D-2198-BB00-03BC-E1AD7C119168}"/>
              </a:ext>
            </a:extLst>
          </p:cNvPr>
          <p:cNvSpPr>
            <a:spLocks noGrp="1"/>
          </p:cNvSpPr>
          <p:nvPr>
            <p:ph type="title"/>
          </p:nvPr>
        </p:nvSpPr>
        <p:spPr>
          <a:xfrm>
            <a:off x="838200" y="365125"/>
            <a:ext cx="10515600" cy="961401"/>
          </a:xfrm>
        </p:spPr>
        <p:txBody>
          <a:bodyPr/>
          <a:lstStyle/>
          <a:p>
            <a:r>
              <a:rPr lang="en-IN" b="1" dirty="0"/>
              <a:t>Setup with DBN based Data Generator</a:t>
            </a:r>
          </a:p>
        </p:txBody>
      </p:sp>
      <p:pic>
        <p:nvPicPr>
          <p:cNvPr id="4" name="Picture 3">
            <a:extLst>
              <a:ext uri="{FF2B5EF4-FFF2-40B4-BE49-F238E27FC236}">
                <a16:creationId xmlns:a16="http://schemas.microsoft.com/office/drawing/2014/main" id="{82B13D83-D0C2-19A4-94C3-5E02FDA36F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4549" y="1498249"/>
            <a:ext cx="1775687" cy="1775687"/>
          </a:xfrm>
          <a:prstGeom prst="rect">
            <a:avLst/>
          </a:prstGeom>
        </p:spPr>
      </p:pic>
      <p:cxnSp>
        <p:nvCxnSpPr>
          <p:cNvPr id="30" name="Connector: Elbow 29">
            <a:extLst>
              <a:ext uri="{FF2B5EF4-FFF2-40B4-BE49-F238E27FC236}">
                <a16:creationId xmlns:a16="http://schemas.microsoft.com/office/drawing/2014/main" id="{51B5AC20-70A3-D1CA-AD35-02F326787A6E}"/>
              </a:ext>
            </a:extLst>
          </p:cNvPr>
          <p:cNvCxnSpPr>
            <a:stCxn id="4" idx="1"/>
            <a:endCxn id="3" idx="0"/>
          </p:cNvCxnSpPr>
          <p:nvPr/>
        </p:nvCxnSpPr>
        <p:spPr>
          <a:xfrm rot="10800000" flipV="1">
            <a:off x="1295401" y="2386092"/>
            <a:ext cx="3159149" cy="87655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DFD5427-94A1-680C-4150-55F038A36F94}"/>
              </a:ext>
            </a:extLst>
          </p:cNvPr>
          <p:cNvCxnSpPr>
            <a:cxnSpLocks/>
            <a:stCxn id="4" idx="3"/>
            <a:endCxn id="35" idx="0"/>
          </p:cNvCxnSpPr>
          <p:nvPr/>
        </p:nvCxnSpPr>
        <p:spPr>
          <a:xfrm>
            <a:off x="6230236" y="2386093"/>
            <a:ext cx="3716382" cy="64387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34075B6-0593-9A58-B852-420B2823E5A0}"/>
              </a:ext>
            </a:extLst>
          </p:cNvPr>
          <p:cNvCxnSpPr>
            <a:stCxn id="4" idx="0"/>
            <a:endCxn id="16" idx="3"/>
          </p:cNvCxnSpPr>
          <p:nvPr/>
        </p:nvCxnSpPr>
        <p:spPr>
          <a:xfrm rot="16200000" flipH="1">
            <a:off x="4349076" y="2491566"/>
            <a:ext cx="4140348" cy="2153715"/>
          </a:xfrm>
          <a:prstGeom prst="bentConnector4">
            <a:avLst>
              <a:gd name="adj1" fmla="val -1840"/>
              <a:gd name="adj2" fmla="val 253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486DFB-64CC-1EDC-BE0D-1AA9420AAC89}"/>
              </a:ext>
            </a:extLst>
          </p:cNvPr>
          <p:cNvSpPr txBox="1"/>
          <p:nvPr/>
        </p:nvSpPr>
        <p:spPr>
          <a:xfrm>
            <a:off x="2331346" y="1390599"/>
            <a:ext cx="2744334" cy="369332"/>
          </a:xfrm>
          <a:prstGeom prst="rect">
            <a:avLst/>
          </a:prstGeom>
          <a:noFill/>
        </p:spPr>
        <p:txBody>
          <a:bodyPr wrap="square" rtlCol="0">
            <a:spAutoFit/>
          </a:bodyPr>
          <a:lstStyle/>
          <a:p>
            <a:r>
              <a:rPr lang="en-US" dirty="0"/>
              <a:t>DBN based Data Generator</a:t>
            </a:r>
            <a:endParaRPr lang="en-IN" dirty="0"/>
          </a:p>
        </p:txBody>
      </p:sp>
    </p:spTree>
    <p:extLst>
      <p:ext uri="{BB962C8B-B14F-4D97-AF65-F5344CB8AC3E}">
        <p14:creationId xmlns:p14="http://schemas.microsoft.com/office/powerpoint/2010/main" val="230263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EAE65-FDCB-BEAB-3E61-947CA5900D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137EE9-12F9-6A87-66CC-39151CE63097}"/>
              </a:ext>
            </a:extLst>
          </p:cNvPr>
          <p:cNvSpPr>
            <a:spLocks noGrp="1"/>
          </p:cNvSpPr>
          <p:nvPr>
            <p:ph type="title"/>
          </p:nvPr>
        </p:nvSpPr>
        <p:spPr>
          <a:xfrm>
            <a:off x="838200" y="365125"/>
            <a:ext cx="10515600" cy="1812467"/>
          </a:xfrm>
        </p:spPr>
        <p:txBody>
          <a:bodyPr/>
          <a:lstStyle/>
          <a:p>
            <a:r>
              <a:rPr lang="en-IN" b="1" dirty="0"/>
              <a:t>Setup with DBN based Data Generator (Contd.)</a:t>
            </a:r>
            <a:endParaRPr lang="en-IN" dirty="0"/>
          </a:p>
        </p:txBody>
      </p:sp>
      <p:sp>
        <p:nvSpPr>
          <p:cNvPr id="4" name="Content Placeholder 3">
            <a:extLst>
              <a:ext uri="{FF2B5EF4-FFF2-40B4-BE49-F238E27FC236}">
                <a16:creationId xmlns:a16="http://schemas.microsoft.com/office/drawing/2014/main" id="{B0DA3D33-5B51-BE6C-135E-D15BD0787771}"/>
              </a:ext>
            </a:extLst>
          </p:cNvPr>
          <p:cNvSpPr>
            <a:spLocks noGrp="1"/>
          </p:cNvSpPr>
          <p:nvPr>
            <p:ph idx="1"/>
          </p:nvPr>
        </p:nvSpPr>
        <p:spPr>
          <a:xfrm>
            <a:off x="838200" y="2762053"/>
            <a:ext cx="10515600" cy="3414909"/>
          </a:xfrm>
        </p:spPr>
        <p:txBody>
          <a:bodyPr/>
          <a:lstStyle/>
          <a:p>
            <a:r>
              <a:rPr lang="en-US" dirty="0"/>
              <a:t>The DBN Generator generates the data according to a given setting.</a:t>
            </a:r>
          </a:p>
          <a:p>
            <a:r>
              <a:rPr lang="en-US" dirty="0"/>
              <a:t>It allows continuous generation of unlimited data which is used for both training and testing.</a:t>
            </a:r>
          </a:p>
          <a:p>
            <a:r>
              <a:rPr lang="en-US" dirty="0"/>
              <a:t>A compete knowledge of the data generating mechanism allows calculation of original impact of interventions (like change in price or discount), which is tallied against those from model output.</a:t>
            </a:r>
            <a:endParaRPr lang="en-IN" dirty="0"/>
          </a:p>
        </p:txBody>
      </p:sp>
    </p:spTree>
    <p:extLst>
      <p:ext uri="{BB962C8B-B14F-4D97-AF65-F5344CB8AC3E}">
        <p14:creationId xmlns:p14="http://schemas.microsoft.com/office/powerpoint/2010/main" val="11535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45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AFC1-E7E7-D91C-2DE0-067A6F856319}"/>
              </a:ext>
            </a:extLst>
          </p:cNvPr>
          <p:cNvSpPr>
            <a:spLocks noGrp="1"/>
          </p:cNvSpPr>
          <p:nvPr>
            <p:ph type="title"/>
          </p:nvPr>
        </p:nvSpPr>
        <p:spPr/>
        <p:txBody>
          <a:bodyPr/>
          <a:lstStyle/>
          <a:p>
            <a:r>
              <a:rPr lang="en-IN" b="1" dirty="0"/>
              <a:t>Example – Identifying original contributions</a:t>
            </a:r>
          </a:p>
        </p:txBody>
      </p:sp>
      <p:pic>
        <p:nvPicPr>
          <p:cNvPr id="5" name="Content Placeholder 4">
            <a:extLst>
              <a:ext uri="{FF2B5EF4-FFF2-40B4-BE49-F238E27FC236}">
                <a16:creationId xmlns:a16="http://schemas.microsoft.com/office/drawing/2014/main" id="{D4FB0B35-B978-6FAF-037D-AACA80378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089" y="1825625"/>
            <a:ext cx="7203688" cy="4351338"/>
          </a:xfrm>
        </p:spPr>
      </p:pic>
      <p:sp>
        <p:nvSpPr>
          <p:cNvPr id="6" name="TextBox 5">
            <a:extLst>
              <a:ext uri="{FF2B5EF4-FFF2-40B4-BE49-F238E27FC236}">
                <a16:creationId xmlns:a16="http://schemas.microsoft.com/office/drawing/2014/main" id="{E004ADBF-6049-B38F-3012-A9CAC70689F8}"/>
              </a:ext>
            </a:extLst>
          </p:cNvPr>
          <p:cNvSpPr txBox="1"/>
          <p:nvPr/>
        </p:nvSpPr>
        <p:spPr>
          <a:xfrm>
            <a:off x="8876371" y="1906859"/>
            <a:ext cx="2477429" cy="3416320"/>
          </a:xfrm>
          <a:prstGeom prst="rect">
            <a:avLst/>
          </a:prstGeom>
          <a:noFill/>
        </p:spPr>
        <p:txBody>
          <a:bodyPr wrap="square" rtlCol="0">
            <a:spAutoFit/>
          </a:bodyPr>
          <a:lstStyle/>
          <a:p>
            <a:r>
              <a:rPr lang="en-IN" dirty="0"/>
              <a:t>For example, </a:t>
            </a:r>
            <a:r>
              <a:rPr lang="en-IN" b="1" dirty="0"/>
              <a:t>impact of a discount calendar</a:t>
            </a:r>
            <a:r>
              <a:rPr lang="en-IN" dirty="0"/>
              <a:t>, towards the annual sales, can be identified in real time.</a:t>
            </a:r>
          </a:p>
          <a:p>
            <a:endParaRPr lang="en-IN" dirty="0"/>
          </a:p>
          <a:p>
            <a:r>
              <a:rPr lang="en-IN" dirty="0"/>
              <a:t>The </a:t>
            </a:r>
            <a:r>
              <a:rPr lang="en-IN" b="1" dirty="0"/>
              <a:t>contributions derived from the modelling approaches</a:t>
            </a:r>
            <a:r>
              <a:rPr lang="en-IN" dirty="0"/>
              <a:t>, can be compared against these </a:t>
            </a:r>
            <a:r>
              <a:rPr lang="en-IN" b="1" dirty="0"/>
              <a:t>“original”</a:t>
            </a:r>
            <a:r>
              <a:rPr lang="en-IN" dirty="0"/>
              <a:t> impact.</a:t>
            </a:r>
          </a:p>
        </p:txBody>
      </p:sp>
    </p:spTree>
    <p:extLst>
      <p:ext uri="{BB962C8B-B14F-4D97-AF65-F5344CB8AC3E}">
        <p14:creationId xmlns:p14="http://schemas.microsoft.com/office/powerpoint/2010/main" val="56110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B63F-9C42-D002-CB68-244075125BBD}"/>
              </a:ext>
            </a:extLst>
          </p:cNvPr>
          <p:cNvSpPr>
            <a:spLocks noGrp="1"/>
          </p:cNvSpPr>
          <p:nvPr>
            <p:ph type="title"/>
          </p:nvPr>
        </p:nvSpPr>
        <p:spPr>
          <a:xfrm>
            <a:off x="838200" y="365125"/>
            <a:ext cx="10515600" cy="1661638"/>
          </a:xfrm>
        </p:spPr>
        <p:txBody>
          <a:bodyPr/>
          <a:lstStyle/>
          <a:p>
            <a:r>
              <a:rPr lang="en-IN" b="1" dirty="0"/>
              <a:t>Example – Identifying original contributions (contd.)</a:t>
            </a:r>
            <a:endParaRPr lang="en-IN" dirty="0"/>
          </a:p>
        </p:txBody>
      </p:sp>
      <p:sp>
        <p:nvSpPr>
          <p:cNvPr id="3" name="Content Placeholder 2">
            <a:extLst>
              <a:ext uri="{FF2B5EF4-FFF2-40B4-BE49-F238E27FC236}">
                <a16:creationId xmlns:a16="http://schemas.microsoft.com/office/drawing/2014/main" id="{F2F6FDBB-7BD1-1671-E807-9C05FD117F74}"/>
              </a:ext>
            </a:extLst>
          </p:cNvPr>
          <p:cNvSpPr>
            <a:spLocks noGrp="1"/>
          </p:cNvSpPr>
          <p:nvPr>
            <p:ph idx="1"/>
          </p:nvPr>
        </p:nvSpPr>
        <p:spPr>
          <a:xfrm>
            <a:off x="838200" y="2347273"/>
            <a:ext cx="10515600" cy="3829689"/>
          </a:xfrm>
        </p:spPr>
        <p:txBody>
          <a:bodyPr/>
          <a:lstStyle/>
          <a:p>
            <a:r>
              <a:rPr lang="en-IN" dirty="0"/>
              <a:t>The purpose of knowing contributions is to gain actionable insights. Based on the contribution of discount, a certain discount strategy is implemented expecting that the respective revenue change would be observed over time.</a:t>
            </a:r>
          </a:p>
          <a:p>
            <a:r>
              <a:rPr lang="en-IN" dirty="0"/>
              <a:t>Hence it’s important to compare contributions from the model output against such causal impacts observed in the data generating mechanism.</a:t>
            </a:r>
          </a:p>
        </p:txBody>
      </p:sp>
    </p:spTree>
    <p:extLst>
      <p:ext uri="{BB962C8B-B14F-4D97-AF65-F5344CB8AC3E}">
        <p14:creationId xmlns:p14="http://schemas.microsoft.com/office/powerpoint/2010/main" val="301025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6C811CC-F86C-3E57-8EF6-7603490B47BE}"/>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27" y="2219019"/>
            <a:ext cx="914400" cy="914400"/>
          </a:xfrm>
          <a:prstGeom prst="rect">
            <a:avLst/>
          </a:prstGeom>
        </p:spPr>
      </p:pic>
      <p:pic>
        <p:nvPicPr>
          <p:cNvPr id="9" name="Graphic 8" descr="Open book">
            <a:extLst>
              <a:ext uri="{FF2B5EF4-FFF2-40B4-BE49-F238E27FC236}">
                <a16:creationId xmlns:a16="http://schemas.microsoft.com/office/drawing/2014/main" id="{A0366396-B21E-04DB-F282-A7617A1B11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1107" y="2230040"/>
            <a:ext cx="914400" cy="914400"/>
          </a:xfrm>
          <a:prstGeom prst="rect">
            <a:avLst/>
          </a:prstGeom>
        </p:spPr>
      </p:pic>
      <p:sp>
        <p:nvSpPr>
          <p:cNvPr id="10" name="TextBox 9">
            <a:extLst>
              <a:ext uri="{FF2B5EF4-FFF2-40B4-BE49-F238E27FC236}">
                <a16:creationId xmlns:a16="http://schemas.microsoft.com/office/drawing/2014/main" id="{D07841B4-6645-EB58-75C2-9B0E47F6F10A}"/>
              </a:ext>
            </a:extLst>
          </p:cNvPr>
          <p:cNvSpPr txBox="1"/>
          <p:nvPr/>
        </p:nvSpPr>
        <p:spPr>
          <a:xfrm>
            <a:off x="620991" y="1754991"/>
            <a:ext cx="1432874" cy="369332"/>
          </a:xfrm>
          <a:prstGeom prst="rect">
            <a:avLst/>
          </a:prstGeom>
          <a:noFill/>
        </p:spPr>
        <p:txBody>
          <a:bodyPr wrap="square" rtlCol="0">
            <a:spAutoFit/>
          </a:bodyPr>
          <a:lstStyle/>
          <a:p>
            <a:r>
              <a:rPr lang="en-IN" dirty="0"/>
              <a:t>Dataset</a:t>
            </a:r>
          </a:p>
        </p:txBody>
      </p:sp>
      <p:sp>
        <p:nvSpPr>
          <p:cNvPr id="11" name="TextBox 10">
            <a:extLst>
              <a:ext uri="{FF2B5EF4-FFF2-40B4-BE49-F238E27FC236}">
                <a16:creationId xmlns:a16="http://schemas.microsoft.com/office/drawing/2014/main" id="{91257528-6E63-1A8C-AE7E-C5FE8B89BDAB}"/>
              </a:ext>
            </a:extLst>
          </p:cNvPr>
          <p:cNvSpPr txBox="1"/>
          <p:nvPr/>
        </p:nvSpPr>
        <p:spPr>
          <a:xfrm>
            <a:off x="2053865" y="1780177"/>
            <a:ext cx="1745530" cy="369332"/>
          </a:xfrm>
          <a:prstGeom prst="rect">
            <a:avLst/>
          </a:prstGeom>
          <a:noFill/>
        </p:spPr>
        <p:txBody>
          <a:bodyPr wrap="square" rtlCol="0">
            <a:spAutoFit/>
          </a:bodyPr>
          <a:lstStyle/>
          <a:p>
            <a:r>
              <a:rPr lang="en-IN" dirty="0"/>
              <a:t>Data Dictionary</a:t>
            </a:r>
          </a:p>
        </p:txBody>
      </p:sp>
      <p:pic>
        <p:nvPicPr>
          <p:cNvPr id="13" name="Picture 12">
            <a:extLst>
              <a:ext uri="{FF2B5EF4-FFF2-40B4-BE49-F238E27FC236}">
                <a16:creationId xmlns:a16="http://schemas.microsoft.com/office/drawing/2014/main" id="{593924C6-EBC5-7346-2F95-A56F692DC3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234" y="3484891"/>
            <a:ext cx="1124146" cy="1124146"/>
          </a:xfrm>
          <a:prstGeom prst="rect">
            <a:avLst/>
          </a:prstGeom>
        </p:spPr>
      </p:pic>
      <p:sp>
        <p:nvSpPr>
          <p:cNvPr id="14" name="TextBox 13">
            <a:extLst>
              <a:ext uri="{FF2B5EF4-FFF2-40B4-BE49-F238E27FC236}">
                <a16:creationId xmlns:a16="http://schemas.microsoft.com/office/drawing/2014/main" id="{47A2CBCC-30BD-B7BF-E1DE-CBB0894D6C26}"/>
              </a:ext>
            </a:extLst>
          </p:cNvPr>
          <p:cNvSpPr txBox="1"/>
          <p:nvPr/>
        </p:nvSpPr>
        <p:spPr>
          <a:xfrm>
            <a:off x="1696040" y="4727866"/>
            <a:ext cx="2461181" cy="923330"/>
          </a:xfrm>
          <a:prstGeom prst="rect">
            <a:avLst/>
          </a:prstGeom>
          <a:noFill/>
        </p:spPr>
        <p:txBody>
          <a:bodyPr wrap="square" rtlCol="0">
            <a:spAutoFit/>
          </a:bodyPr>
          <a:lstStyle/>
          <a:p>
            <a:r>
              <a:rPr lang="en-IN" dirty="0"/>
              <a:t>Codebase to perform:</a:t>
            </a:r>
          </a:p>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Modelling</a:t>
            </a:r>
          </a:p>
        </p:txBody>
      </p:sp>
      <p:pic>
        <p:nvPicPr>
          <p:cNvPr id="16" name="Picture 15">
            <a:extLst>
              <a:ext uri="{FF2B5EF4-FFF2-40B4-BE49-F238E27FC236}">
                <a16:creationId xmlns:a16="http://schemas.microsoft.com/office/drawing/2014/main" id="{B6CB431C-DFDC-EE10-5A28-D6369554D5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830" y="4727866"/>
            <a:ext cx="1446987" cy="1487995"/>
          </a:xfrm>
          <a:prstGeom prst="rect">
            <a:avLst/>
          </a:prstGeom>
        </p:spPr>
      </p:pic>
      <p:sp>
        <p:nvSpPr>
          <p:cNvPr id="17" name="TextBox 16">
            <a:extLst>
              <a:ext uri="{FF2B5EF4-FFF2-40B4-BE49-F238E27FC236}">
                <a16:creationId xmlns:a16="http://schemas.microsoft.com/office/drawing/2014/main" id="{5B3B9A8F-BFBE-45AB-F52B-DD9D4307C1E7}"/>
              </a:ext>
            </a:extLst>
          </p:cNvPr>
          <p:cNvSpPr txBox="1"/>
          <p:nvPr/>
        </p:nvSpPr>
        <p:spPr>
          <a:xfrm>
            <a:off x="5549246" y="6215861"/>
            <a:ext cx="2227868" cy="369332"/>
          </a:xfrm>
          <a:prstGeom prst="rect">
            <a:avLst/>
          </a:prstGeom>
          <a:noFill/>
        </p:spPr>
        <p:txBody>
          <a:bodyPr wrap="square" rtlCol="0">
            <a:spAutoFit/>
          </a:bodyPr>
          <a:lstStyle/>
          <a:p>
            <a:r>
              <a:rPr lang="en-IN" dirty="0"/>
              <a:t>Feature Contributions</a:t>
            </a:r>
          </a:p>
        </p:txBody>
      </p:sp>
      <p:pic>
        <p:nvPicPr>
          <p:cNvPr id="19" name="Graphic 18" descr="Upward trend">
            <a:extLst>
              <a:ext uri="{FF2B5EF4-FFF2-40B4-BE49-F238E27FC236}">
                <a16:creationId xmlns:a16="http://schemas.microsoft.com/office/drawing/2014/main" id="{AF0EC49F-9AC0-BECA-F568-F963682587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3830" y="2219019"/>
            <a:ext cx="1265872" cy="1265872"/>
          </a:xfrm>
          <a:prstGeom prst="rect">
            <a:avLst/>
          </a:prstGeom>
        </p:spPr>
      </p:pic>
      <p:sp>
        <p:nvSpPr>
          <p:cNvPr id="20" name="TextBox 19">
            <a:extLst>
              <a:ext uri="{FF2B5EF4-FFF2-40B4-BE49-F238E27FC236}">
                <a16:creationId xmlns:a16="http://schemas.microsoft.com/office/drawing/2014/main" id="{2DD32183-E5C1-D92F-1A62-1AE2099BE253}"/>
              </a:ext>
            </a:extLst>
          </p:cNvPr>
          <p:cNvSpPr txBox="1"/>
          <p:nvPr/>
        </p:nvSpPr>
        <p:spPr>
          <a:xfrm>
            <a:off x="5912648" y="1755146"/>
            <a:ext cx="1189350" cy="369332"/>
          </a:xfrm>
          <a:prstGeom prst="rect">
            <a:avLst/>
          </a:prstGeom>
          <a:noFill/>
        </p:spPr>
        <p:txBody>
          <a:bodyPr wrap="square" rtlCol="0">
            <a:spAutoFit/>
          </a:bodyPr>
          <a:lstStyle/>
          <a:p>
            <a:r>
              <a:rPr lang="en-IN" dirty="0"/>
              <a:t>Forecasts</a:t>
            </a:r>
          </a:p>
        </p:txBody>
      </p:sp>
      <p:pic>
        <p:nvPicPr>
          <p:cNvPr id="22" name="Graphic 21" descr="Target Audience">
            <a:extLst>
              <a:ext uri="{FF2B5EF4-FFF2-40B4-BE49-F238E27FC236}">
                <a16:creationId xmlns:a16="http://schemas.microsoft.com/office/drawing/2014/main" id="{3EF17545-008F-0DD5-153B-2F5FA73712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78958" y="4727866"/>
            <a:ext cx="1446987" cy="1446987"/>
          </a:xfrm>
          <a:prstGeom prst="rect">
            <a:avLst/>
          </a:prstGeom>
        </p:spPr>
      </p:pic>
      <p:sp>
        <p:nvSpPr>
          <p:cNvPr id="23" name="TextBox 22">
            <a:extLst>
              <a:ext uri="{FF2B5EF4-FFF2-40B4-BE49-F238E27FC236}">
                <a16:creationId xmlns:a16="http://schemas.microsoft.com/office/drawing/2014/main" id="{ECA7EFA9-9F47-4178-DE03-725D28E1109C}"/>
              </a:ext>
            </a:extLst>
          </p:cNvPr>
          <p:cNvSpPr txBox="1"/>
          <p:nvPr/>
        </p:nvSpPr>
        <p:spPr>
          <a:xfrm>
            <a:off x="8314441" y="6178154"/>
            <a:ext cx="2733773" cy="369332"/>
          </a:xfrm>
          <a:prstGeom prst="rect">
            <a:avLst/>
          </a:prstGeom>
          <a:noFill/>
        </p:spPr>
        <p:txBody>
          <a:bodyPr wrap="square" rtlCol="0">
            <a:spAutoFit/>
          </a:bodyPr>
          <a:lstStyle/>
          <a:p>
            <a:r>
              <a:rPr lang="en-IN" dirty="0"/>
              <a:t>Business/Human Validation</a:t>
            </a:r>
          </a:p>
        </p:txBody>
      </p:sp>
      <p:cxnSp>
        <p:nvCxnSpPr>
          <p:cNvPr id="25" name="Connector: Elbow 24">
            <a:extLst>
              <a:ext uri="{FF2B5EF4-FFF2-40B4-BE49-F238E27FC236}">
                <a16:creationId xmlns:a16="http://schemas.microsoft.com/office/drawing/2014/main" id="{1172749E-B2AB-F53E-077D-7E4C724295E2}"/>
              </a:ext>
            </a:extLst>
          </p:cNvPr>
          <p:cNvCxnSpPr>
            <a:cxnSpLocks/>
            <a:stCxn id="3" idx="2"/>
            <a:endCxn id="13" idx="1"/>
          </p:cNvCxnSpPr>
          <p:nvPr/>
        </p:nvCxnSpPr>
        <p:spPr>
          <a:xfrm rot="16200000" flipH="1">
            <a:off x="1159058" y="3019787"/>
            <a:ext cx="913545" cy="1140807"/>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20D5C9D-A471-C21D-5302-97C704CF6D14}"/>
              </a:ext>
            </a:extLst>
          </p:cNvPr>
          <p:cNvCxnSpPr>
            <a:cxnSpLocks/>
            <a:stCxn id="9" idx="2"/>
            <a:endCxn id="13" idx="0"/>
          </p:cNvCxnSpPr>
          <p:nvPr/>
        </p:nvCxnSpPr>
        <p:spPr>
          <a:xfrm>
            <a:off x="2748307" y="3144440"/>
            <a:ext cx="0" cy="3404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DD19068-D077-CBD1-945F-5C2DE86BC088}"/>
              </a:ext>
            </a:extLst>
          </p:cNvPr>
          <p:cNvCxnSpPr>
            <a:stCxn id="13" idx="3"/>
            <a:endCxn id="19" idx="1"/>
          </p:cNvCxnSpPr>
          <p:nvPr/>
        </p:nvCxnSpPr>
        <p:spPr>
          <a:xfrm flipV="1">
            <a:off x="3310380" y="2851955"/>
            <a:ext cx="2473450" cy="1195009"/>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C63924D-27C4-513A-2A30-57C4C399C048}"/>
              </a:ext>
            </a:extLst>
          </p:cNvPr>
          <p:cNvCxnSpPr>
            <a:stCxn id="13" idx="3"/>
            <a:endCxn id="16" idx="1"/>
          </p:cNvCxnSpPr>
          <p:nvPr/>
        </p:nvCxnSpPr>
        <p:spPr>
          <a:xfrm>
            <a:off x="3310380" y="4046964"/>
            <a:ext cx="2473450" cy="1424900"/>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Graphic 33" descr="Table">
            <a:extLst>
              <a:ext uri="{FF2B5EF4-FFF2-40B4-BE49-F238E27FC236}">
                <a16:creationId xmlns:a16="http://schemas.microsoft.com/office/drawing/2014/main" id="{9B406BA0-A5D0-61DA-57E9-FADDF2622C1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5251" y="2235684"/>
            <a:ext cx="1180694" cy="1180694"/>
          </a:xfrm>
          <a:prstGeom prst="rect">
            <a:avLst/>
          </a:prstGeom>
        </p:spPr>
      </p:pic>
      <p:sp>
        <p:nvSpPr>
          <p:cNvPr id="35" name="TextBox 34">
            <a:extLst>
              <a:ext uri="{FF2B5EF4-FFF2-40B4-BE49-F238E27FC236}">
                <a16:creationId xmlns:a16="http://schemas.microsoft.com/office/drawing/2014/main" id="{0FB002CB-46E7-B683-2A7D-8BAE28828E65}"/>
              </a:ext>
            </a:extLst>
          </p:cNvPr>
          <p:cNvSpPr txBox="1"/>
          <p:nvPr/>
        </p:nvSpPr>
        <p:spPr>
          <a:xfrm>
            <a:off x="8678958" y="1866352"/>
            <a:ext cx="2271193" cy="369332"/>
          </a:xfrm>
          <a:prstGeom prst="rect">
            <a:avLst/>
          </a:prstGeom>
          <a:noFill/>
        </p:spPr>
        <p:txBody>
          <a:bodyPr wrap="square" rtlCol="0">
            <a:spAutoFit/>
          </a:bodyPr>
          <a:lstStyle/>
          <a:p>
            <a:r>
              <a:rPr lang="en-IN" dirty="0"/>
              <a:t>Data-based validation</a:t>
            </a:r>
          </a:p>
        </p:txBody>
      </p:sp>
      <p:cxnSp>
        <p:nvCxnSpPr>
          <p:cNvPr id="37" name="Straight Arrow Connector 36">
            <a:extLst>
              <a:ext uri="{FF2B5EF4-FFF2-40B4-BE49-F238E27FC236}">
                <a16:creationId xmlns:a16="http://schemas.microsoft.com/office/drawing/2014/main" id="{AFE72791-5130-07D1-141E-00FC9FA82F9C}"/>
              </a:ext>
            </a:extLst>
          </p:cNvPr>
          <p:cNvCxnSpPr>
            <a:cxnSpLocks/>
            <a:stCxn id="34" idx="1"/>
            <a:endCxn id="19" idx="3"/>
          </p:cNvCxnSpPr>
          <p:nvPr/>
        </p:nvCxnSpPr>
        <p:spPr>
          <a:xfrm flipH="1">
            <a:off x="7049702" y="2826031"/>
            <a:ext cx="1895549" cy="259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55B6F94-66FE-B81E-DEBE-54A7DDD43278}"/>
              </a:ext>
            </a:extLst>
          </p:cNvPr>
          <p:cNvCxnSpPr>
            <a:endCxn id="16" idx="3"/>
          </p:cNvCxnSpPr>
          <p:nvPr/>
        </p:nvCxnSpPr>
        <p:spPr>
          <a:xfrm flipH="1">
            <a:off x="7230817" y="5471863"/>
            <a:ext cx="1448141"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49">
            <a:extLst>
              <a:ext uri="{FF2B5EF4-FFF2-40B4-BE49-F238E27FC236}">
                <a16:creationId xmlns:a16="http://schemas.microsoft.com/office/drawing/2014/main" id="{CCE0AC4C-69CD-052B-0981-A7DD5329D9D2}"/>
              </a:ext>
            </a:extLst>
          </p:cNvPr>
          <p:cNvSpPr>
            <a:spLocks noGrp="1"/>
          </p:cNvSpPr>
          <p:nvPr>
            <p:ph type="title"/>
          </p:nvPr>
        </p:nvSpPr>
        <p:spPr>
          <a:xfrm>
            <a:off x="838200" y="365125"/>
            <a:ext cx="10515600" cy="961401"/>
          </a:xfrm>
        </p:spPr>
        <p:txBody>
          <a:bodyPr/>
          <a:lstStyle/>
          <a:p>
            <a:r>
              <a:rPr lang="en-IN" b="1" dirty="0"/>
              <a:t>Current Setup for Validation</a:t>
            </a:r>
          </a:p>
        </p:txBody>
      </p:sp>
    </p:spTree>
    <p:extLst>
      <p:ext uri="{BB962C8B-B14F-4D97-AF65-F5344CB8AC3E}">
        <p14:creationId xmlns:p14="http://schemas.microsoft.com/office/powerpoint/2010/main" val="187585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29C47-C970-9829-C96C-9651CB8B3B9D}"/>
              </a:ext>
            </a:extLst>
          </p:cNvPr>
          <p:cNvSpPr>
            <a:spLocks noGrp="1"/>
          </p:cNvSpPr>
          <p:nvPr>
            <p:ph type="title"/>
          </p:nvPr>
        </p:nvSpPr>
        <p:spPr/>
        <p:txBody>
          <a:bodyPr/>
          <a:lstStyle/>
          <a:p>
            <a:r>
              <a:rPr lang="en-IN" b="1" dirty="0"/>
              <a:t>Current Setup for Validation (Contd.)</a:t>
            </a:r>
            <a:endParaRPr lang="en-IN" dirty="0"/>
          </a:p>
        </p:txBody>
      </p:sp>
      <p:sp>
        <p:nvSpPr>
          <p:cNvPr id="4" name="Content Placeholder 3">
            <a:extLst>
              <a:ext uri="{FF2B5EF4-FFF2-40B4-BE49-F238E27FC236}">
                <a16:creationId xmlns:a16="http://schemas.microsoft.com/office/drawing/2014/main" id="{BE68FAF7-4885-1A0E-5EC4-B47431A34B90}"/>
              </a:ext>
            </a:extLst>
          </p:cNvPr>
          <p:cNvSpPr>
            <a:spLocks noGrp="1"/>
          </p:cNvSpPr>
          <p:nvPr>
            <p:ph idx="1"/>
          </p:nvPr>
        </p:nvSpPr>
        <p:spPr/>
        <p:txBody>
          <a:bodyPr/>
          <a:lstStyle/>
          <a:p>
            <a:r>
              <a:rPr lang="en-US" dirty="0"/>
              <a:t>We have a dataset, along with the data dictionary, from client.</a:t>
            </a:r>
          </a:p>
          <a:p>
            <a:r>
              <a:rPr lang="en-US" dirty="0"/>
              <a:t>We try to see if the contributions from the features make business sense or not.</a:t>
            </a:r>
          </a:p>
          <a:p>
            <a:r>
              <a:rPr lang="en-US" dirty="0"/>
              <a:t>The features often include complex engineered features whose contributions are hard to ascertain.</a:t>
            </a:r>
          </a:p>
          <a:p>
            <a:r>
              <a:rPr lang="en-US" dirty="0"/>
              <a:t>For example, trend and seasonality, base-price, promotional discount etc. are derived out of complex calculations on the sales quantity.</a:t>
            </a:r>
            <a:endParaRPr lang="en-IN" dirty="0"/>
          </a:p>
        </p:txBody>
      </p:sp>
    </p:spTree>
    <p:extLst>
      <p:ext uri="{BB962C8B-B14F-4D97-AF65-F5344CB8AC3E}">
        <p14:creationId xmlns:p14="http://schemas.microsoft.com/office/powerpoint/2010/main" val="9940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9B177-C72B-F737-4AF0-1EA6CFD40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363EB-7525-E43F-AB42-6E85E839FC87}"/>
              </a:ext>
            </a:extLst>
          </p:cNvPr>
          <p:cNvSpPr>
            <a:spLocks noGrp="1"/>
          </p:cNvSpPr>
          <p:nvPr>
            <p:ph type="title"/>
          </p:nvPr>
        </p:nvSpPr>
        <p:spPr/>
        <p:txBody>
          <a:bodyPr/>
          <a:lstStyle/>
          <a:p>
            <a:r>
              <a:rPr lang="en-IN" b="1" dirty="0"/>
              <a:t>Scenario I – Incorrect notions about feature impacts</a:t>
            </a:r>
            <a:endParaRPr lang="en-IN" dirty="0"/>
          </a:p>
        </p:txBody>
      </p:sp>
      <p:sp>
        <p:nvSpPr>
          <p:cNvPr id="3" name="Content Placeholder 2">
            <a:extLst>
              <a:ext uri="{FF2B5EF4-FFF2-40B4-BE49-F238E27FC236}">
                <a16:creationId xmlns:a16="http://schemas.microsoft.com/office/drawing/2014/main" id="{D2743D80-919B-D09F-E6D7-0474F9D67DD1}"/>
              </a:ext>
            </a:extLst>
          </p:cNvPr>
          <p:cNvSpPr>
            <a:spLocks noGrp="1"/>
          </p:cNvSpPr>
          <p:nvPr>
            <p:ph idx="1"/>
          </p:nvPr>
        </p:nvSpPr>
        <p:spPr>
          <a:xfrm>
            <a:off x="838200" y="2171311"/>
            <a:ext cx="10515600" cy="4321564"/>
          </a:xfrm>
        </p:spPr>
        <p:txBody>
          <a:bodyPr/>
          <a:lstStyle/>
          <a:p>
            <a:r>
              <a:rPr lang="en-IN" dirty="0"/>
              <a:t>The standard regression/forecasting setup is applied</a:t>
            </a:r>
            <a:r>
              <a:rPr lang="en-US" dirty="0"/>
              <a:t>. The feature impacts are read-off from the contributions reported by the model.</a:t>
            </a:r>
          </a:p>
          <a:p>
            <a:r>
              <a:rPr lang="en-US" dirty="0"/>
              <a:t>Promotional discounts give a positive contribution to sales which makes business sense.</a:t>
            </a:r>
          </a:p>
          <a:p>
            <a:r>
              <a:rPr lang="en-US" dirty="0"/>
              <a:t>Business proceeds with increasing the discount percentage. But it does not increase the sales.</a:t>
            </a:r>
          </a:p>
          <a:p>
            <a:r>
              <a:rPr lang="en-US" b="1" dirty="0"/>
              <a:t>Are we sure that the contributions reported against discounts were truly reflecting its real-world impact? In what setup are they reliable, and where are they not?</a:t>
            </a:r>
            <a:endParaRPr lang="en-IN" b="1" dirty="0"/>
          </a:p>
        </p:txBody>
      </p:sp>
    </p:spTree>
    <p:extLst>
      <p:ext uri="{BB962C8B-B14F-4D97-AF65-F5344CB8AC3E}">
        <p14:creationId xmlns:p14="http://schemas.microsoft.com/office/powerpoint/2010/main" val="316536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91E9F-D821-24FE-F543-173957C5E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C1800-A8E7-B18E-3DCA-B39640845171}"/>
              </a:ext>
            </a:extLst>
          </p:cNvPr>
          <p:cNvSpPr>
            <a:spLocks noGrp="1"/>
          </p:cNvSpPr>
          <p:nvPr>
            <p:ph type="title"/>
          </p:nvPr>
        </p:nvSpPr>
        <p:spPr/>
        <p:txBody>
          <a:bodyPr/>
          <a:lstStyle/>
          <a:p>
            <a:r>
              <a:rPr lang="en-IN" b="1" dirty="0"/>
              <a:t>Scenario II – Not enough scope for testing</a:t>
            </a:r>
            <a:endParaRPr lang="en-IN" dirty="0"/>
          </a:p>
        </p:txBody>
      </p:sp>
      <p:sp>
        <p:nvSpPr>
          <p:cNvPr id="3" name="Content Placeholder 2">
            <a:extLst>
              <a:ext uri="{FF2B5EF4-FFF2-40B4-BE49-F238E27FC236}">
                <a16:creationId xmlns:a16="http://schemas.microsoft.com/office/drawing/2014/main" id="{FB6BECCE-6540-4180-3B63-032B2177B0B6}"/>
              </a:ext>
            </a:extLst>
          </p:cNvPr>
          <p:cNvSpPr>
            <a:spLocks noGrp="1"/>
          </p:cNvSpPr>
          <p:nvPr>
            <p:ph idx="1"/>
          </p:nvPr>
        </p:nvSpPr>
        <p:spPr/>
        <p:txBody>
          <a:bodyPr/>
          <a:lstStyle/>
          <a:p>
            <a:r>
              <a:rPr lang="en-IN" dirty="0"/>
              <a:t>A modelling setup is finalized based on its test set performance. This is a robust strategy for non-timeseries scenarios.</a:t>
            </a:r>
          </a:p>
          <a:p>
            <a:r>
              <a:rPr lang="en-IN" dirty="0"/>
              <a:t>For timeseries scenarios the idea is that with the passage of time, a retraining with new data would be triggered and forecasts generated. The original test set performance would indicate the accuracy of such forecasts.</a:t>
            </a:r>
          </a:p>
          <a:p>
            <a:r>
              <a:rPr lang="en-IN" dirty="0"/>
              <a:t>However, a model monitoring setup should keep recording the forecast performances for multiple cycles, over a certain amount of time. Only then the true efficacy of the modelling strategy can be estimated.</a:t>
            </a:r>
          </a:p>
        </p:txBody>
      </p:sp>
    </p:spTree>
    <p:extLst>
      <p:ext uri="{BB962C8B-B14F-4D97-AF65-F5344CB8AC3E}">
        <p14:creationId xmlns:p14="http://schemas.microsoft.com/office/powerpoint/2010/main" val="105711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AEADFA-E089-ED8D-FF5E-1CB9A9225C56}"/>
              </a:ext>
            </a:extLst>
          </p:cNvPr>
          <p:cNvSpPr>
            <a:spLocks noGrp="1"/>
          </p:cNvSpPr>
          <p:nvPr>
            <p:ph type="title"/>
          </p:nvPr>
        </p:nvSpPr>
        <p:spPr/>
        <p:txBody>
          <a:bodyPr/>
          <a:lstStyle/>
          <a:p>
            <a:r>
              <a:rPr lang="en-IN" b="1" dirty="0"/>
              <a:t>Ideal test setting for time-series data</a:t>
            </a:r>
          </a:p>
        </p:txBody>
      </p:sp>
      <p:pic>
        <p:nvPicPr>
          <p:cNvPr id="9" name="Content Placeholder 8">
            <a:extLst>
              <a:ext uri="{FF2B5EF4-FFF2-40B4-BE49-F238E27FC236}">
                <a16:creationId xmlns:a16="http://schemas.microsoft.com/office/drawing/2014/main" id="{E1AC9A92-A820-AB04-A04F-5A059EB8C88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457575" y="2143919"/>
            <a:ext cx="5276850" cy="3714750"/>
          </a:xfrm>
        </p:spPr>
      </p:pic>
      <p:sp>
        <p:nvSpPr>
          <p:cNvPr id="10" name="TextBox 9">
            <a:extLst>
              <a:ext uri="{FF2B5EF4-FFF2-40B4-BE49-F238E27FC236}">
                <a16:creationId xmlns:a16="http://schemas.microsoft.com/office/drawing/2014/main" id="{4A00E2E0-5671-34FA-F251-707788E6862A}"/>
              </a:ext>
            </a:extLst>
          </p:cNvPr>
          <p:cNvSpPr txBox="1"/>
          <p:nvPr/>
        </p:nvSpPr>
        <p:spPr>
          <a:xfrm>
            <a:off x="8932129" y="3077964"/>
            <a:ext cx="1650379" cy="1200329"/>
          </a:xfrm>
          <a:prstGeom prst="rect">
            <a:avLst/>
          </a:prstGeom>
          <a:noFill/>
        </p:spPr>
        <p:txBody>
          <a:bodyPr wrap="square" rtlCol="0">
            <a:spAutoFit/>
          </a:bodyPr>
          <a:lstStyle/>
          <a:p>
            <a:r>
              <a:rPr lang="en-IN" b="1" dirty="0"/>
              <a:t>Span of historical data should be large.</a:t>
            </a:r>
          </a:p>
        </p:txBody>
      </p:sp>
      <p:sp>
        <p:nvSpPr>
          <p:cNvPr id="11" name="TextBox 10">
            <a:extLst>
              <a:ext uri="{FF2B5EF4-FFF2-40B4-BE49-F238E27FC236}">
                <a16:creationId xmlns:a16="http://schemas.microsoft.com/office/drawing/2014/main" id="{199B73AE-480F-750F-8FFD-402E3EA12273}"/>
              </a:ext>
            </a:extLst>
          </p:cNvPr>
          <p:cNvSpPr txBox="1"/>
          <p:nvPr/>
        </p:nvSpPr>
        <p:spPr>
          <a:xfrm>
            <a:off x="1226634" y="2698595"/>
            <a:ext cx="1750741" cy="2031325"/>
          </a:xfrm>
          <a:prstGeom prst="rect">
            <a:avLst/>
          </a:prstGeom>
          <a:noFill/>
        </p:spPr>
        <p:txBody>
          <a:bodyPr wrap="square" rtlCol="0">
            <a:spAutoFit/>
          </a:bodyPr>
          <a:lstStyle/>
          <a:p>
            <a:r>
              <a:rPr lang="en-IN" b="1" dirty="0"/>
              <a:t>Greyed out span actually accommodates </a:t>
            </a:r>
            <a:r>
              <a:rPr lang="en-IN" b="1" i="1" dirty="0"/>
              <a:t>training + validation (for tuning) </a:t>
            </a:r>
            <a:br>
              <a:rPr lang="en-IN" b="1" dirty="0"/>
            </a:br>
            <a:r>
              <a:rPr lang="en-IN" b="1" dirty="0"/>
              <a:t>sets.</a:t>
            </a:r>
          </a:p>
        </p:txBody>
      </p:sp>
    </p:spTree>
    <p:extLst>
      <p:ext uri="{BB962C8B-B14F-4D97-AF65-F5344CB8AC3E}">
        <p14:creationId xmlns:p14="http://schemas.microsoft.com/office/powerpoint/2010/main" val="55246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1EC6-EA0D-4DB5-7376-872D8CD78959}"/>
              </a:ext>
            </a:extLst>
          </p:cNvPr>
          <p:cNvSpPr>
            <a:spLocks noGrp="1"/>
          </p:cNvSpPr>
          <p:nvPr>
            <p:ph type="title"/>
          </p:nvPr>
        </p:nvSpPr>
        <p:spPr/>
        <p:txBody>
          <a:bodyPr/>
          <a:lstStyle/>
          <a:p>
            <a:r>
              <a:rPr lang="en-IN" b="1" dirty="0"/>
              <a:t>Scenario II – Not enough scope for testing (contd.)</a:t>
            </a:r>
            <a:endParaRPr lang="en-IN" dirty="0"/>
          </a:p>
        </p:txBody>
      </p:sp>
      <p:sp>
        <p:nvSpPr>
          <p:cNvPr id="3" name="Content Placeholder 2">
            <a:extLst>
              <a:ext uri="{FF2B5EF4-FFF2-40B4-BE49-F238E27FC236}">
                <a16:creationId xmlns:a16="http://schemas.microsoft.com/office/drawing/2014/main" id="{985356F2-D7DE-370E-67E2-5F99A39B7F06}"/>
              </a:ext>
            </a:extLst>
          </p:cNvPr>
          <p:cNvSpPr>
            <a:spLocks noGrp="1"/>
          </p:cNvSpPr>
          <p:nvPr>
            <p:ph idx="1"/>
          </p:nvPr>
        </p:nvSpPr>
        <p:spPr/>
        <p:txBody>
          <a:bodyPr/>
          <a:lstStyle/>
          <a:p>
            <a:r>
              <a:rPr lang="en-IN" dirty="0"/>
              <a:t>Thus, a forecasting setup inherently requires a long time to gain confidence.</a:t>
            </a:r>
          </a:p>
          <a:p>
            <a:r>
              <a:rPr lang="en-IN" dirty="0"/>
              <a:t>The other option is simulating multiple cycles of retraining-forecasting-validating with the training data itself. Seldom such amounts of data are available that would allow for this, after accounting for the necessary amount of training and test sets.</a:t>
            </a:r>
          </a:p>
        </p:txBody>
      </p:sp>
    </p:spTree>
    <p:extLst>
      <p:ext uri="{BB962C8B-B14F-4D97-AF65-F5344CB8AC3E}">
        <p14:creationId xmlns:p14="http://schemas.microsoft.com/office/powerpoint/2010/main" val="64885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0FC4-E7BA-4E3A-3CD8-268169348041}"/>
              </a:ext>
            </a:extLst>
          </p:cNvPr>
          <p:cNvSpPr>
            <a:spLocks noGrp="1"/>
          </p:cNvSpPr>
          <p:nvPr>
            <p:ph type="title"/>
          </p:nvPr>
        </p:nvSpPr>
        <p:spPr/>
        <p:txBody>
          <a:bodyPr/>
          <a:lstStyle/>
          <a:p>
            <a:r>
              <a:rPr lang="en-IN" b="1" dirty="0"/>
              <a:t>Scenario III – Testing </a:t>
            </a:r>
            <a:r>
              <a:rPr lang="en-IN" b="1" i="1" dirty="0"/>
              <a:t>generizability</a:t>
            </a:r>
            <a:r>
              <a:rPr lang="en-IN" b="1" dirty="0"/>
              <a:t> of solution strategies across industry</a:t>
            </a:r>
            <a:endParaRPr lang="en-IN" dirty="0"/>
          </a:p>
        </p:txBody>
      </p:sp>
      <p:sp>
        <p:nvSpPr>
          <p:cNvPr id="3" name="Content Placeholder 2">
            <a:extLst>
              <a:ext uri="{FF2B5EF4-FFF2-40B4-BE49-F238E27FC236}">
                <a16:creationId xmlns:a16="http://schemas.microsoft.com/office/drawing/2014/main" id="{E076D754-2A49-66DF-4394-A5620CE8F933}"/>
              </a:ext>
            </a:extLst>
          </p:cNvPr>
          <p:cNvSpPr>
            <a:spLocks noGrp="1"/>
          </p:cNvSpPr>
          <p:nvPr>
            <p:ph idx="1"/>
          </p:nvPr>
        </p:nvSpPr>
        <p:spPr/>
        <p:txBody>
          <a:bodyPr/>
          <a:lstStyle/>
          <a:p>
            <a:r>
              <a:rPr lang="en-IN" dirty="0"/>
              <a:t>There are standard practices prevalent across projects for a CPG industry. For example, </a:t>
            </a:r>
          </a:p>
          <a:p>
            <a:pPr lvl="1"/>
            <a:r>
              <a:rPr lang="en-IN" dirty="0"/>
              <a:t>methods to calculate base-price and promotional discounts</a:t>
            </a:r>
          </a:p>
          <a:p>
            <a:pPr lvl="1"/>
            <a:r>
              <a:rPr lang="en-IN" dirty="0"/>
              <a:t>using seasonality and trend components across different hierarchical levels as features for non-timeseries algorithms like ElasticNet etc.</a:t>
            </a:r>
          </a:p>
          <a:p>
            <a:pPr lvl="1"/>
            <a:r>
              <a:rPr lang="en-IN" dirty="0"/>
              <a:t>modelling at UPC x POS (point-of-sales) level for CPG industries</a:t>
            </a:r>
          </a:p>
          <a:p>
            <a:r>
              <a:rPr lang="en-IN" dirty="0"/>
              <a:t>These strategies are used for any project from CPG industry.</a:t>
            </a:r>
          </a:p>
          <a:p>
            <a:r>
              <a:rPr lang="en-IN" dirty="0"/>
              <a:t>After being tested in 3 projects it fails for the 4</a:t>
            </a:r>
            <a:r>
              <a:rPr lang="en-IN" baseline="30000" dirty="0"/>
              <a:t>th</a:t>
            </a:r>
            <a:r>
              <a:rPr lang="en-IN" dirty="0"/>
              <a:t> one.</a:t>
            </a:r>
          </a:p>
        </p:txBody>
      </p:sp>
    </p:spTree>
    <p:extLst>
      <p:ext uri="{BB962C8B-B14F-4D97-AF65-F5344CB8AC3E}">
        <p14:creationId xmlns:p14="http://schemas.microsoft.com/office/powerpoint/2010/main" val="290725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6632</TotalTime>
  <Words>1529</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Utility of Dynamic Bayesian Networks based Data generators</vt:lpstr>
      <vt:lpstr>Current Setup and its Challenges</vt:lpstr>
      <vt:lpstr>Current Setup for Validation</vt:lpstr>
      <vt:lpstr>Current Setup for Validation (Contd.)</vt:lpstr>
      <vt:lpstr>Scenario I – Incorrect notions about feature impacts</vt:lpstr>
      <vt:lpstr>Scenario II – Not enough scope for testing</vt:lpstr>
      <vt:lpstr>Ideal test setting for time-series data</vt:lpstr>
      <vt:lpstr>Scenario II – Not enough scope for testing (contd.)</vt:lpstr>
      <vt:lpstr>Scenario III – Testing generizability of solution strategies across industry</vt:lpstr>
      <vt:lpstr>Scenario III – Testing generizability of solution strategies across industry (contd.)</vt:lpstr>
      <vt:lpstr>How to think of DBN Data Generator</vt:lpstr>
      <vt:lpstr>DBN Data Generator – Proxy for Real World</vt:lpstr>
      <vt:lpstr>PowerPoint Presentation</vt:lpstr>
      <vt:lpstr>Data Generating Process</vt:lpstr>
      <vt:lpstr>Data Generation Process (contd.)</vt:lpstr>
      <vt:lpstr>PowerPoint Presentation</vt:lpstr>
      <vt:lpstr>How formulation of f is motivated – an example</vt:lpstr>
      <vt:lpstr>Data generating templates for different industries</vt:lpstr>
      <vt:lpstr>An easy representation of data generating process</vt:lpstr>
      <vt:lpstr>How DBN solves the problems</vt:lpstr>
      <vt:lpstr>Setup with DBN based Data Generator</vt:lpstr>
      <vt:lpstr>Setup with DBN based Data Generator (Contd.)</vt:lpstr>
      <vt:lpstr>PowerPoint Presentation</vt:lpstr>
      <vt:lpstr>Example – Identifying original contributions</vt:lpstr>
      <vt:lpstr>Example – Identifying original contributions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CHAKRABORTY</dc:creator>
  <cp:lastModifiedBy>ANIRBAN CHAKRABORTY</cp:lastModifiedBy>
  <cp:revision>63</cp:revision>
  <dcterms:created xsi:type="dcterms:W3CDTF">2025-08-22T03:42:57Z</dcterms:created>
  <dcterms:modified xsi:type="dcterms:W3CDTF">2025-09-09T15:14:49Z</dcterms:modified>
</cp:coreProperties>
</file>