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9" r:id="rId4"/>
    <p:sldId id="261" r:id="rId5"/>
    <p:sldId id="276" r:id="rId6"/>
    <p:sldId id="277" r:id="rId7"/>
    <p:sldId id="265" r:id="rId8"/>
    <p:sldId id="278" r:id="rId9"/>
    <p:sldId id="266" r:id="rId10"/>
    <p:sldId id="273" r:id="rId11"/>
    <p:sldId id="271" r:id="rId12"/>
    <p:sldId id="275" r:id="rId13"/>
    <p:sldId id="274" r:id="rId14"/>
    <p:sldId id="268" r:id="rId15"/>
    <p:sldId id="260" r:id="rId16"/>
    <p:sldId id="262"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6" d="100"/>
          <a:sy n="86" d="100"/>
        </p:scale>
        <p:origin x="147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832B-D70D-CD54-14F3-3C28A57016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7FBED4-1686-2CE3-5555-485144B596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201DB5-35BF-5770-0E31-B157EC9A343D}"/>
              </a:ext>
            </a:extLst>
          </p:cNvPr>
          <p:cNvSpPr>
            <a:spLocks noGrp="1"/>
          </p:cNvSpPr>
          <p:nvPr>
            <p:ph type="dt" sz="half" idx="10"/>
          </p:nvPr>
        </p:nvSpPr>
        <p:spPr/>
        <p:txBody>
          <a:bodyPr/>
          <a:lstStyle/>
          <a:p>
            <a:fld id="{6F8343CB-26D1-4252-9ECE-2B575D3EE9DE}" type="datetimeFigureOut">
              <a:rPr lang="en-IN" smtClean="0"/>
              <a:t>04-09-2025</a:t>
            </a:fld>
            <a:endParaRPr lang="en-IN"/>
          </a:p>
        </p:txBody>
      </p:sp>
      <p:sp>
        <p:nvSpPr>
          <p:cNvPr id="5" name="Footer Placeholder 4">
            <a:extLst>
              <a:ext uri="{FF2B5EF4-FFF2-40B4-BE49-F238E27FC236}">
                <a16:creationId xmlns:a16="http://schemas.microsoft.com/office/drawing/2014/main" id="{084FB793-5A47-4631-8BE1-FE3742F555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AF04BF-DE7E-2E83-7217-D7BE7AA240AF}"/>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309502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CD7AD-734D-7CE1-4273-2A1E2E3AC5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FD2EC9-2EAB-A20A-6EAB-97BA42D192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3B71E9-6F06-089E-F206-1CE66F965410}"/>
              </a:ext>
            </a:extLst>
          </p:cNvPr>
          <p:cNvSpPr>
            <a:spLocks noGrp="1"/>
          </p:cNvSpPr>
          <p:nvPr>
            <p:ph type="dt" sz="half" idx="10"/>
          </p:nvPr>
        </p:nvSpPr>
        <p:spPr/>
        <p:txBody>
          <a:bodyPr/>
          <a:lstStyle/>
          <a:p>
            <a:fld id="{6F8343CB-26D1-4252-9ECE-2B575D3EE9DE}" type="datetimeFigureOut">
              <a:rPr lang="en-IN" smtClean="0"/>
              <a:t>04-09-2025</a:t>
            </a:fld>
            <a:endParaRPr lang="en-IN"/>
          </a:p>
        </p:txBody>
      </p:sp>
      <p:sp>
        <p:nvSpPr>
          <p:cNvPr id="5" name="Footer Placeholder 4">
            <a:extLst>
              <a:ext uri="{FF2B5EF4-FFF2-40B4-BE49-F238E27FC236}">
                <a16:creationId xmlns:a16="http://schemas.microsoft.com/office/drawing/2014/main" id="{2DEAA928-858E-88A6-AA8A-03B995A807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D4BEF3-B08E-A8A8-0318-259E1AAC25D9}"/>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345096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A2CF36-2F85-AB1A-B12C-FCC654BCB2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64694A-24E0-0E16-9879-410DB66CBC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0C714-D96E-59BE-4313-9A29B3A38D98}"/>
              </a:ext>
            </a:extLst>
          </p:cNvPr>
          <p:cNvSpPr>
            <a:spLocks noGrp="1"/>
          </p:cNvSpPr>
          <p:nvPr>
            <p:ph type="dt" sz="half" idx="10"/>
          </p:nvPr>
        </p:nvSpPr>
        <p:spPr/>
        <p:txBody>
          <a:bodyPr/>
          <a:lstStyle/>
          <a:p>
            <a:fld id="{6F8343CB-26D1-4252-9ECE-2B575D3EE9DE}" type="datetimeFigureOut">
              <a:rPr lang="en-IN" smtClean="0"/>
              <a:t>04-09-2025</a:t>
            </a:fld>
            <a:endParaRPr lang="en-IN"/>
          </a:p>
        </p:txBody>
      </p:sp>
      <p:sp>
        <p:nvSpPr>
          <p:cNvPr id="5" name="Footer Placeholder 4">
            <a:extLst>
              <a:ext uri="{FF2B5EF4-FFF2-40B4-BE49-F238E27FC236}">
                <a16:creationId xmlns:a16="http://schemas.microsoft.com/office/drawing/2014/main" id="{2E343D3D-E283-E3BE-5E92-0D763B2712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0DDC04-C37B-004D-147E-AB3DCBD51291}"/>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225083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8C81-18DD-16AA-931B-FB51448041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C5E1CC-F40D-CFDE-C115-5944CA0931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480720-F673-2F43-4BF7-A66862D3E8B5}"/>
              </a:ext>
            </a:extLst>
          </p:cNvPr>
          <p:cNvSpPr>
            <a:spLocks noGrp="1"/>
          </p:cNvSpPr>
          <p:nvPr>
            <p:ph type="dt" sz="half" idx="10"/>
          </p:nvPr>
        </p:nvSpPr>
        <p:spPr/>
        <p:txBody>
          <a:bodyPr/>
          <a:lstStyle/>
          <a:p>
            <a:fld id="{6F8343CB-26D1-4252-9ECE-2B575D3EE9DE}" type="datetimeFigureOut">
              <a:rPr lang="en-IN" smtClean="0"/>
              <a:t>04-09-2025</a:t>
            </a:fld>
            <a:endParaRPr lang="en-IN"/>
          </a:p>
        </p:txBody>
      </p:sp>
      <p:sp>
        <p:nvSpPr>
          <p:cNvPr id="5" name="Footer Placeholder 4">
            <a:extLst>
              <a:ext uri="{FF2B5EF4-FFF2-40B4-BE49-F238E27FC236}">
                <a16:creationId xmlns:a16="http://schemas.microsoft.com/office/drawing/2014/main" id="{02680B4A-68B4-099F-874F-69C656E158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F5445C-FC4E-24AF-B7F2-96B5DF518F15}"/>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788564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EA915-75D9-5F06-2F0F-58AFC7C955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C6440D-B969-CDB9-3EE5-90244BC43F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B7F5C7-0AC3-0B90-6514-E410E7DCB181}"/>
              </a:ext>
            </a:extLst>
          </p:cNvPr>
          <p:cNvSpPr>
            <a:spLocks noGrp="1"/>
          </p:cNvSpPr>
          <p:nvPr>
            <p:ph type="dt" sz="half" idx="10"/>
          </p:nvPr>
        </p:nvSpPr>
        <p:spPr/>
        <p:txBody>
          <a:bodyPr/>
          <a:lstStyle/>
          <a:p>
            <a:fld id="{6F8343CB-26D1-4252-9ECE-2B575D3EE9DE}" type="datetimeFigureOut">
              <a:rPr lang="en-IN" smtClean="0"/>
              <a:t>04-09-2025</a:t>
            </a:fld>
            <a:endParaRPr lang="en-IN"/>
          </a:p>
        </p:txBody>
      </p:sp>
      <p:sp>
        <p:nvSpPr>
          <p:cNvPr id="5" name="Footer Placeholder 4">
            <a:extLst>
              <a:ext uri="{FF2B5EF4-FFF2-40B4-BE49-F238E27FC236}">
                <a16:creationId xmlns:a16="http://schemas.microsoft.com/office/drawing/2014/main" id="{DC34317A-FA9A-6A43-B9B3-593797D578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23E0BB-66B3-BE3F-146F-F0F757641CE6}"/>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423993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1FF7-E9B6-3390-3386-7798A84D7A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DE55EB-B642-A90A-3960-1944185024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0A8249-1851-4CB9-3A61-6FF614869A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0E6E52-6D30-4D00-960E-52E9456CBDA5}"/>
              </a:ext>
            </a:extLst>
          </p:cNvPr>
          <p:cNvSpPr>
            <a:spLocks noGrp="1"/>
          </p:cNvSpPr>
          <p:nvPr>
            <p:ph type="dt" sz="half" idx="10"/>
          </p:nvPr>
        </p:nvSpPr>
        <p:spPr/>
        <p:txBody>
          <a:bodyPr/>
          <a:lstStyle/>
          <a:p>
            <a:fld id="{6F8343CB-26D1-4252-9ECE-2B575D3EE9DE}" type="datetimeFigureOut">
              <a:rPr lang="en-IN" smtClean="0"/>
              <a:t>04-09-2025</a:t>
            </a:fld>
            <a:endParaRPr lang="en-IN"/>
          </a:p>
        </p:txBody>
      </p:sp>
      <p:sp>
        <p:nvSpPr>
          <p:cNvPr id="6" name="Footer Placeholder 5">
            <a:extLst>
              <a:ext uri="{FF2B5EF4-FFF2-40B4-BE49-F238E27FC236}">
                <a16:creationId xmlns:a16="http://schemas.microsoft.com/office/drawing/2014/main" id="{256C4918-BAE5-51FD-30E6-6719422BE7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2AB489-27C3-5692-9BD0-49566EB47136}"/>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271924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DD5C-5C83-3624-25C5-BA28B4B555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611086-4D7E-55B5-4F5A-B9F28A28B6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F85EA7-B057-EF34-AAD9-40884D85F2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5272C0-AF45-9293-7B63-EEC30EDE0B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7E83F6-652C-0103-C698-3DD1899485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67F1C6-BCBB-C321-AE8A-2CE51820A5D4}"/>
              </a:ext>
            </a:extLst>
          </p:cNvPr>
          <p:cNvSpPr>
            <a:spLocks noGrp="1"/>
          </p:cNvSpPr>
          <p:nvPr>
            <p:ph type="dt" sz="half" idx="10"/>
          </p:nvPr>
        </p:nvSpPr>
        <p:spPr/>
        <p:txBody>
          <a:bodyPr/>
          <a:lstStyle/>
          <a:p>
            <a:fld id="{6F8343CB-26D1-4252-9ECE-2B575D3EE9DE}" type="datetimeFigureOut">
              <a:rPr lang="en-IN" smtClean="0"/>
              <a:t>04-09-2025</a:t>
            </a:fld>
            <a:endParaRPr lang="en-IN"/>
          </a:p>
        </p:txBody>
      </p:sp>
      <p:sp>
        <p:nvSpPr>
          <p:cNvPr id="8" name="Footer Placeholder 7">
            <a:extLst>
              <a:ext uri="{FF2B5EF4-FFF2-40B4-BE49-F238E27FC236}">
                <a16:creationId xmlns:a16="http://schemas.microsoft.com/office/drawing/2014/main" id="{A4371F23-73A9-7439-8962-5B9469EE53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2165FC-73C9-0D70-2D82-666A18D7BBCB}"/>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158564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DC47-642B-84FE-E4C8-B86F813B10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A972E1-A491-C89D-ADB6-1C058C654323}"/>
              </a:ext>
            </a:extLst>
          </p:cNvPr>
          <p:cNvSpPr>
            <a:spLocks noGrp="1"/>
          </p:cNvSpPr>
          <p:nvPr>
            <p:ph type="dt" sz="half" idx="10"/>
          </p:nvPr>
        </p:nvSpPr>
        <p:spPr/>
        <p:txBody>
          <a:bodyPr/>
          <a:lstStyle/>
          <a:p>
            <a:fld id="{6F8343CB-26D1-4252-9ECE-2B575D3EE9DE}" type="datetimeFigureOut">
              <a:rPr lang="en-IN" smtClean="0"/>
              <a:t>04-09-2025</a:t>
            </a:fld>
            <a:endParaRPr lang="en-IN"/>
          </a:p>
        </p:txBody>
      </p:sp>
      <p:sp>
        <p:nvSpPr>
          <p:cNvPr id="4" name="Footer Placeholder 3">
            <a:extLst>
              <a:ext uri="{FF2B5EF4-FFF2-40B4-BE49-F238E27FC236}">
                <a16:creationId xmlns:a16="http://schemas.microsoft.com/office/drawing/2014/main" id="{4811A798-F04B-FB01-5D44-753B21C7AD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7181AE-C17B-2C63-7D31-943235276C25}"/>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3022717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EC0222-5014-803A-3998-E4CB965DC6B6}"/>
              </a:ext>
            </a:extLst>
          </p:cNvPr>
          <p:cNvSpPr>
            <a:spLocks noGrp="1"/>
          </p:cNvSpPr>
          <p:nvPr>
            <p:ph type="dt" sz="half" idx="10"/>
          </p:nvPr>
        </p:nvSpPr>
        <p:spPr/>
        <p:txBody>
          <a:bodyPr/>
          <a:lstStyle/>
          <a:p>
            <a:fld id="{6F8343CB-26D1-4252-9ECE-2B575D3EE9DE}" type="datetimeFigureOut">
              <a:rPr lang="en-IN" smtClean="0"/>
              <a:t>04-09-2025</a:t>
            </a:fld>
            <a:endParaRPr lang="en-IN"/>
          </a:p>
        </p:txBody>
      </p:sp>
      <p:sp>
        <p:nvSpPr>
          <p:cNvPr id="3" name="Footer Placeholder 2">
            <a:extLst>
              <a:ext uri="{FF2B5EF4-FFF2-40B4-BE49-F238E27FC236}">
                <a16:creationId xmlns:a16="http://schemas.microsoft.com/office/drawing/2014/main" id="{A28878B1-3D20-29CA-EF82-B4E57CB3FF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5BE73A-8BC7-D6C9-ECA5-A53F89BBB39F}"/>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323605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F92D-2948-FE85-2AF4-AC457774EF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9A5143-62E8-2F59-8A20-93413A6D1D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C6F2EA-F09A-AF64-0372-7BFAA78C0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96E6A-6B57-DC4A-ED31-B5F7F17FC315}"/>
              </a:ext>
            </a:extLst>
          </p:cNvPr>
          <p:cNvSpPr>
            <a:spLocks noGrp="1"/>
          </p:cNvSpPr>
          <p:nvPr>
            <p:ph type="dt" sz="half" idx="10"/>
          </p:nvPr>
        </p:nvSpPr>
        <p:spPr/>
        <p:txBody>
          <a:bodyPr/>
          <a:lstStyle/>
          <a:p>
            <a:fld id="{6F8343CB-26D1-4252-9ECE-2B575D3EE9DE}" type="datetimeFigureOut">
              <a:rPr lang="en-IN" smtClean="0"/>
              <a:t>04-09-2025</a:t>
            </a:fld>
            <a:endParaRPr lang="en-IN"/>
          </a:p>
        </p:txBody>
      </p:sp>
      <p:sp>
        <p:nvSpPr>
          <p:cNvPr id="6" name="Footer Placeholder 5">
            <a:extLst>
              <a:ext uri="{FF2B5EF4-FFF2-40B4-BE49-F238E27FC236}">
                <a16:creationId xmlns:a16="http://schemas.microsoft.com/office/drawing/2014/main" id="{2C3EE105-F9C6-C2A4-D493-A313147A73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20AEE7-A836-62AE-7ED9-0130D90EC1AB}"/>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143800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EA07-0734-13D0-9593-866B8B57C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21F175-FD89-67BF-2F75-7389A77089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05F268-45C8-E180-C633-B3055FF03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F494F4-5DAE-B572-E3E0-074B5DA194CE}"/>
              </a:ext>
            </a:extLst>
          </p:cNvPr>
          <p:cNvSpPr>
            <a:spLocks noGrp="1"/>
          </p:cNvSpPr>
          <p:nvPr>
            <p:ph type="dt" sz="half" idx="10"/>
          </p:nvPr>
        </p:nvSpPr>
        <p:spPr/>
        <p:txBody>
          <a:bodyPr/>
          <a:lstStyle/>
          <a:p>
            <a:fld id="{6F8343CB-26D1-4252-9ECE-2B575D3EE9DE}" type="datetimeFigureOut">
              <a:rPr lang="en-IN" smtClean="0"/>
              <a:t>04-09-2025</a:t>
            </a:fld>
            <a:endParaRPr lang="en-IN"/>
          </a:p>
        </p:txBody>
      </p:sp>
      <p:sp>
        <p:nvSpPr>
          <p:cNvPr id="6" name="Footer Placeholder 5">
            <a:extLst>
              <a:ext uri="{FF2B5EF4-FFF2-40B4-BE49-F238E27FC236}">
                <a16:creationId xmlns:a16="http://schemas.microsoft.com/office/drawing/2014/main" id="{3D1C387F-4975-1C4A-D71A-296BBE4910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D56CB7-75A9-04B0-BCBA-CF182CFB9346}"/>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1023499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C5CC8B-E313-1E69-4352-19C9ABC55A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90F871-4435-D18D-BE46-FC9B80230D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33E4E9-E914-CCA2-A277-6BC0D8F07F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8343CB-26D1-4252-9ECE-2B575D3EE9DE}" type="datetimeFigureOut">
              <a:rPr lang="en-IN" smtClean="0"/>
              <a:t>04-09-2025</a:t>
            </a:fld>
            <a:endParaRPr lang="en-IN"/>
          </a:p>
        </p:txBody>
      </p:sp>
      <p:sp>
        <p:nvSpPr>
          <p:cNvPr id="5" name="Footer Placeholder 4">
            <a:extLst>
              <a:ext uri="{FF2B5EF4-FFF2-40B4-BE49-F238E27FC236}">
                <a16:creationId xmlns:a16="http://schemas.microsoft.com/office/drawing/2014/main" id="{C0EFCCE6-9FD4-7D6A-BA95-E94A32289A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7E86A7-ECA6-924F-820C-7DE395C526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46CA6-ABB8-428D-BA6E-179571011004}" type="slidenum">
              <a:rPr lang="en-IN" smtClean="0"/>
              <a:t>‹#›</a:t>
            </a:fld>
            <a:endParaRPr lang="en-IN"/>
          </a:p>
        </p:txBody>
      </p:sp>
    </p:spTree>
    <p:extLst>
      <p:ext uri="{BB962C8B-B14F-4D97-AF65-F5344CB8AC3E}">
        <p14:creationId xmlns:p14="http://schemas.microsoft.com/office/powerpoint/2010/main" val="3400325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g"/><Relationship Id="rId10" Type="http://schemas.openxmlformats.org/officeDocument/2006/relationships/image" Target="../media/image21.jpg"/><Relationship Id="rId4" Type="http://schemas.openxmlformats.org/officeDocument/2006/relationships/image" Target="../media/image5.avif"/><Relationship Id="rId9" Type="http://schemas.openxmlformats.org/officeDocument/2006/relationships/image" Target="../media/image12.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avif"/><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C315B-9190-9662-FACC-A7F89BC67EB9}"/>
              </a:ext>
            </a:extLst>
          </p:cNvPr>
          <p:cNvSpPr>
            <a:spLocks noGrp="1"/>
          </p:cNvSpPr>
          <p:nvPr>
            <p:ph type="ctrTitle"/>
          </p:nvPr>
        </p:nvSpPr>
        <p:spPr/>
        <p:txBody>
          <a:bodyPr>
            <a:normAutofit fontScale="90000"/>
          </a:bodyPr>
          <a:lstStyle/>
          <a:p>
            <a:r>
              <a:rPr lang="en-IN" b="1" dirty="0"/>
              <a:t>Utility of Dynamic Bayesian Networks based Data generators</a:t>
            </a:r>
          </a:p>
        </p:txBody>
      </p:sp>
      <p:sp>
        <p:nvSpPr>
          <p:cNvPr id="5" name="Subtitle 4">
            <a:extLst>
              <a:ext uri="{FF2B5EF4-FFF2-40B4-BE49-F238E27FC236}">
                <a16:creationId xmlns:a16="http://schemas.microsoft.com/office/drawing/2014/main" id="{776BC456-1A6E-8FB2-EB43-09A2774C311B}"/>
              </a:ext>
            </a:extLst>
          </p:cNvPr>
          <p:cNvSpPr>
            <a:spLocks noGrp="1"/>
          </p:cNvSpPr>
          <p:nvPr>
            <p:ph type="subTitle" idx="1"/>
          </p:nvPr>
        </p:nvSpPr>
        <p:spPr/>
        <p:txBody>
          <a:bodyPr/>
          <a:lstStyle/>
          <a:p>
            <a:r>
              <a:rPr lang="en-IN" dirty="0"/>
              <a:t>Highlighting problems that DBN-based data generator would solve</a:t>
            </a:r>
          </a:p>
        </p:txBody>
      </p:sp>
    </p:spTree>
    <p:extLst>
      <p:ext uri="{BB962C8B-B14F-4D97-AF65-F5344CB8AC3E}">
        <p14:creationId xmlns:p14="http://schemas.microsoft.com/office/powerpoint/2010/main" val="393519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8403-262A-C2A3-AC93-759EF96788AC}"/>
              </a:ext>
            </a:extLst>
          </p:cNvPr>
          <p:cNvSpPr>
            <a:spLocks noGrp="1"/>
          </p:cNvSpPr>
          <p:nvPr>
            <p:ph type="ctrTitle"/>
          </p:nvPr>
        </p:nvSpPr>
        <p:spPr/>
        <p:txBody>
          <a:bodyPr/>
          <a:lstStyle/>
          <a:p>
            <a:r>
              <a:rPr lang="en-IN" b="1" dirty="0"/>
              <a:t>How to think of DBN Data Generator</a:t>
            </a:r>
          </a:p>
        </p:txBody>
      </p:sp>
      <p:sp>
        <p:nvSpPr>
          <p:cNvPr id="3" name="Subtitle 2">
            <a:extLst>
              <a:ext uri="{FF2B5EF4-FFF2-40B4-BE49-F238E27FC236}">
                <a16:creationId xmlns:a16="http://schemas.microsoft.com/office/drawing/2014/main" id="{6D6D2AF7-E917-E937-9681-4600B4CF2B2F}"/>
              </a:ext>
            </a:extLst>
          </p:cNvPr>
          <p:cNvSpPr>
            <a:spLocks noGrp="1"/>
          </p:cNvSpPr>
          <p:nvPr>
            <p:ph type="subTitle" idx="1"/>
          </p:nvPr>
        </p:nvSpPr>
        <p:spPr/>
        <p:txBody>
          <a:bodyPr/>
          <a:lstStyle/>
          <a:p>
            <a:r>
              <a:rPr lang="en-IN" dirty="0"/>
              <a:t>A broad perspective to understand its applications</a:t>
            </a:r>
          </a:p>
        </p:txBody>
      </p:sp>
    </p:spTree>
    <p:extLst>
      <p:ext uri="{BB962C8B-B14F-4D97-AF65-F5344CB8AC3E}">
        <p14:creationId xmlns:p14="http://schemas.microsoft.com/office/powerpoint/2010/main" val="1339068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2FB9-81C7-4F67-0BF2-155D547806F0}"/>
              </a:ext>
            </a:extLst>
          </p:cNvPr>
          <p:cNvSpPr>
            <a:spLocks noGrp="1"/>
          </p:cNvSpPr>
          <p:nvPr>
            <p:ph type="title"/>
          </p:nvPr>
        </p:nvSpPr>
        <p:spPr/>
        <p:txBody>
          <a:bodyPr/>
          <a:lstStyle/>
          <a:p>
            <a:r>
              <a:rPr lang="en-IN" dirty="0"/>
              <a:t>DBN Data Generator – Proxy for Real World</a:t>
            </a:r>
          </a:p>
        </p:txBody>
      </p:sp>
      <p:pic>
        <p:nvPicPr>
          <p:cNvPr id="7" name="Content Placeholder 6">
            <a:extLst>
              <a:ext uri="{FF2B5EF4-FFF2-40B4-BE49-F238E27FC236}">
                <a16:creationId xmlns:a16="http://schemas.microsoft.com/office/drawing/2014/main" id="{0A429C10-D4D4-14BF-60CF-543D97F4B31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3591" y="1825625"/>
            <a:ext cx="5010818" cy="4351338"/>
          </a:xfrm>
        </p:spPr>
      </p:pic>
      <p:sp>
        <p:nvSpPr>
          <p:cNvPr id="4" name="Content Placeholder 3">
            <a:extLst>
              <a:ext uri="{FF2B5EF4-FFF2-40B4-BE49-F238E27FC236}">
                <a16:creationId xmlns:a16="http://schemas.microsoft.com/office/drawing/2014/main" id="{60A6D0B7-9A99-13E3-56DF-5B057E0AA020}"/>
              </a:ext>
            </a:extLst>
          </p:cNvPr>
          <p:cNvSpPr>
            <a:spLocks noGrp="1"/>
          </p:cNvSpPr>
          <p:nvPr>
            <p:ph sz="half" idx="2"/>
          </p:nvPr>
        </p:nvSpPr>
        <p:spPr/>
        <p:txBody>
          <a:bodyPr>
            <a:normAutofit/>
          </a:bodyPr>
          <a:lstStyle/>
          <a:p>
            <a:r>
              <a:rPr lang="en-IN" sz="1800" dirty="0"/>
              <a:t>DBN Data Generator is a data generating mechanism where one can explicitly specify the details of the data generating mechanism. Out of it multivariate time-series data would be generated.</a:t>
            </a:r>
          </a:p>
          <a:p>
            <a:r>
              <a:rPr lang="en-IN" sz="1800" dirty="0"/>
              <a:t>The specifications can be from human end or AI-generated.</a:t>
            </a:r>
          </a:p>
          <a:p>
            <a:r>
              <a:rPr lang="en-IN" sz="1800" dirty="0"/>
              <a:t>The main difference of this from other available synthetic data generators, is its capability to incorporate time dependence in the data generating mechanism, just like the way it happens in real world.</a:t>
            </a:r>
          </a:p>
        </p:txBody>
      </p:sp>
    </p:spTree>
    <p:extLst>
      <p:ext uri="{BB962C8B-B14F-4D97-AF65-F5344CB8AC3E}">
        <p14:creationId xmlns:p14="http://schemas.microsoft.com/office/powerpoint/2010/main" val="1669758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66DD-6874-6356-CA60-931AC34F883D}"/>
              </a:ext>
            </a:extLst>
          </p:cNvPr>
          <p:cNvSpPr>
            <a:spLocks noGrp="1"/>
          </p:cNvSpPr>
          <p:nvPr>
            <p:ph type="title"/>
          </p:nvPr>
        </p:nvSpPr>
        <p:spPr/>
        <p:txBody>
          <a:bodyPr/>
          <a:lstStyle/>
          <a:p>
            <a:r>
              <a:rPr lang="en-IN" dirty="0"/>
              <a:t>Detailed Data Generation Process</a:t>
            </a:r>
          </a:p>
        </p:txBody>
      </p:sp>
      <p:pic>
        <p:nvPicPr>
          <p:cNvPr id="5" name="Content Placeholder 4">
            <a:extLst>
              <a:ext uri="{FF2B5EF4-FFF2-40B4-BE49-F238E27FC236}">
                <a16:creationId xmlns:a16="http://schemas.microsoft.com/office/drawing/2014/main" id="{780BF098-2B12-0F2D-96F1-29F6D64817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51868"/>
            <a:ext cx="6539161" cy="4351338"/>
          </a:xfrm>
        </p:spPr>
      </p:pic>
      <p:sp>
        <p:nvSpPr>
          <p:cNvPr id="6" name="TextBox 5">
            <a:extLst>
              <a:ext uri="{FF2B5EF4-FFF2-40B4-BE49-F238E27FC236}">
                <a16:creationId xmlns:a16="http://schemas.microsoft.com/office/drawing/2014/main" id="{B6825585-0E7C-CE04-5187-7CE5E3754DC8}"/>
              </a:ext>
            </a:extLst>
          </p:cNvPr>
          <p:cNvSpPr txBox="1"/>
          <p:nvPr/>
        </p:nvSpPr>
        <p:spPr>
          <a:xfrm>
            <a:off x="7852528" y="2051868"/>
            <a:ext cx="3299381" cy="2308324"/>
          </a:xfrm>
          <a:prstGeom prst="rect">
            <a:avLst/>
          </a:prstGeom>
          <a:noFill/>
        </p:spPr>
        <p:txBody>
          <a:bodyPr wrap="square" rtlCol="0">
            <a:spAutoFit/>
          </a:bodyPr>
          <a:lstStyle/>
          <a:p>
            <a:pPr marL="285750" indent="-285750">
              <a:buFont typeface="Arial" panose="020B0604020202020204" pitchFamily="34" charset="0"/>
              <a:buChar char="•"/>
            </a:pPr>
            <a:r>
              <a:rPr lang="en-IN" dirty="0"/>
              <a:t>The temporal dependencies are incorporated naturally in the data generation process. That is, as it happens in real world.</a:t>
            </a:r>
          </a:p>
          <a:p>
            <a:pPr marL="285750" indent="-285750">
              <a:buFont typeface="Arial" panose="020B0604020202020204" pitchFamily="34" charset="0"/>
              <a:buChar char="•"/>
            </a:pPr>
            <a:r>
              <a:rPr lang="en-IN" dirty="0"/>
              <a:t>It is flexible so it can be adjusted to replicate any real-world scenario.</a:t>
            </a:r>
          </a:p>
        </p:txBody>
      </p:sp>
    </p:spTree>
    <p:extLst>
      <p:ext uri="{BB962C8B-B14F-4D97-AF65-F5344CB8AC3E}">
        <p14:creationId xmlns:p14="http://schemas.microsoft.com/office/powerpoint/2010/main" val="423098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65663B2-45A9-3444-9695-233178BCE998}"/>
              </a:ext>
            </a:extLst>
          </p:cNvPr>
          <p:cNvSpPr/>
          <p:nvPr/>
        </p:nvSpPr>
        <p:spPr>
          <a:xfrm>
            <a:off x="1362635" y="923365"/>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Discount</a:t>
            </a:r>
          </a:p>
        </p:txBody>
      </p:sp>
      <p:sp>
        <p:nvSpPr>
          <p:cNvPr id="3" name="Oval 2">
            <a:extLst>
              <a:ext uri="{FF2B5EF4-FFF2-40B4-BE49-F238E27FC236}">
                <a16:creationId xmlns:a16="http://schemas.microsoft.com/office/drawing/2014/main" id="{FFC0E249-252A-D3F6-D3A4-9E4BBA21BA35}"/>
              </a:ext>
            </a:extLst>
          </p:cNvPr>
          <p:cNvSpPr/>
          <p:nvPr/>
        </p:nvSpPr>
        <p:spPr>
          <a:xfrm>
            <a:off x="1362635" y="2052918"/>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Week</a:t>
            </a:r>
          </a:p>
        </p:txBody>
      </p:sp>
      <p:sp>
        <p:nvSpPr>
          <p:cNvPr id="4" name="Oval 3">
            <a:extLst>
              <a:ext uri="{FF2B5EF4-FFF2-40B4-BE49-F238E27FC236}">
                <a16:creationId xmlns:a16="http://schemas.microsoft.com/office/drawing/2014/main" id="{C6BB4DA5-7818-3734-6003-8ED60D1D71E9}"/>
              </a:ext>
            </a:extLst>
          </p:cNvPr>
          <p:cNvSpPr/>
          <p:nvPr/>
        </p:nvSpPr>
        <p:spPr>
          <a:xfrm>
            <a:off x="1362635" y="3254188"/>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Sales</a:t>
            </a:r>
          </a:p>
        </p:txBody>
      </p:sp>
      <p:sp>
        <p:nvSpPr>
          <p:cNvPr id="5" name="Oval 4">
            <a:extLst>
              <a:ext uri="{FF2B5EF4-FFF2-40B4-BE49-F238E27FC236}">
                <a16:creationId xmlns:a16="http://schemas.microsoft.com/office/drawing/2014/main" id="{1AAC6DDF-41F0-12DC-65B6-0C91D11ABD76}"/>
              </a:ext>
            </a:extLst>
          </p:cNvPr>
          <p:cNvSpPr/>
          <p:nvPr/>
        </p:nvSpPr>
        <p:spPr>
          <a:xfrm>
            <a:off x="1362635" y="4473388"/>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Base Price</a:t>
            </a:r>
          </a:p>
        </p:txBody>
      </p:sp>
      <p:sp>
        <p:nvSpPr>
          <p:cNvPr id="6" name="Oval 5">
            <a:extLst>
              <a:ext uri="{FF2B5EF4-FFF2-40B4-BE49-F238E27FC236}">
                <a16:creationId xmlns:a16="http://schemas.microsoft.com/office/drawing/2014/main" id="{4E615ACF-352D-D66F-582B-9A9E65746864}"/>
              </a:ext>
            </a:extLst>
          </p:cNvPr>
          <p:cNvSpPr/>
          <p:nvPr/>
        </p:nvSpPr>
        <p:spPr>
          <a:xfrm>
            <a:off x="1362635" y="5679140"/>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Year</a:t>
            </a:r>
          </a:p>
        </p:txBody>
      </p:sp>
      <p:cxnSp>
        <p:nvCxnSpPr>
          <p:cNvPr id="10" name="Straight Arrow Connector 9">
            <a:extLst>
              <a:ext uri="{FF2B5EF4-FFF2-40B4-BE49-F238E27FC236}">
                <a16:creationId xmlns:a16="http://schemas.microsoft.com/office/drawing/2014/main" id="{C6DF7628-62B8-5ED9-FB9E-10D9E5DB3AD5}"/>
              </a:ext>
            </a:extLst>
          </p:cNvPr>
          <p:cNvCxnSpPr>
            <a:stCxn id="3" idx="0"/>
            <a:endCxn id="2" idx="4"/>
          </p:cNvCxnSpPr>
          <p:nvPr/>
        </p:nvCxnSpPr>
        <p:spPr>
          <a:xfrm flipV="1">
            <a:off x="2084294" y="1434354"/>
            <a:ext cx="0" cy="618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AF5C45C-B7A7-AEBD-AE12-B75884628023}"/>
              </a:ext>
            </a:extLst>
          </p:cNvPr>
          <p:cNvCxnSpPr>
            <a:stCxn id="3" idx="4"/>
            <a:endCxn id="4" idx="0"/>
          </p:cNvCxnSpPr>
          <p:nvPr/>
        </p:nvCxnSpPr>
        <p:spPr>
          <a:xfrm>
            <a:off x="2084294" y="2563907"/>
            <a:ext cx="0" cy="690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D13D356-CDA1-F6A9-E0A5-CD6028A557FB}"/>
              </a:ext>
            </a:extLst>
          </p:cNvPr>
          <p:cNvCxnSpPr>
            <a:stCxn id="5" idx="0"/>
            <a:endCxn id="4" idx="4"/>
          </p:cNvCxnSpPr>
          <p:nvPr/>
        </p:nvCxnSpPr>
        <p:spPr>
          <a:xfrm flipV="1">
            <a:off x="2084294" y="3765177"/>
            <a:ext cx="0" cy="708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259C2C1-13FC-3AFF-7A81-5478D723D9E6}"/>
              </a:ext>
            </a:extLst>
          </p:cNvPr>
          <p:cNvCxnSpPr>
            <a:stCxn id="6" idx="0"/>
            <a:endCxn id="5" idx="4"/>
          </p:cNvCxnSpPr>
          <p:nvPr/>
        </p:nvCxnSpPr>
        <p:spPr>
          <a:xfrm flipV="1">
            <a:off x="2084294" y="4984377"/>
            <a:ext cx="0" cy="69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5EC9D1DD-4911-A415-954A-A5FB5F1D1B2C}"/>
              </a:ext>
            </a:extLst>
          </p:cNvPr>
          <p:cNvCxnSpPr>
            <a:stCxn id="6" idx="2"/>
            <a:endCxn id="4" idx="2"/>
          </p:cNvCxnSpPr>
          <p:nvPr/>
        </p:nvCxnSpPr>
        <p:spPr>
          <a:xfrm rot="10800000">
            <a:off x="1362635" y="3509683"/>
            <a:ext cx="12700" cy="2424952"/>
          </a:xfrm>
          <a:prstGeom prst="curvedConnector3">
            <a:avLst>
              <a:gd name="adj1" fmla="val 31411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D7F742CD-4265-3A95-B42B-6E5358369827}"/>
              </a:ext>
            </a:extLst>
          </p:cNvPr>
          <p:cNvCxnSpPr>
            <a:stCxn id="6" idx="2"/>
            <a:endCxn id="2" idx="2"/>
          </p:cNvCxnSpPr>
          <p:nvPr/>
        </p:nvCxnSpPr>
        <p:spPr>
          <a:xfrm rot="10800000">
            <a:off x="1362635" y="1178861"/>
            <a:ext cx="12700" cy="4755775"/>
          </a:xfrm>
          <a:prstGeom prst="curvedConnector3">
            <a:avLst>
              <a:gd name="adj1" fmla="val 65294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E03C6962-6D73-EDB4-74E9-9B66EE68EA1F}"/>
              </a:ext>
            </a:extLst>
          </p:cNvPr>
          <p:cNvCxnSpPr>
            <a:stCxn id="2" idx="2"/>
            <a:endCxn id="4" idx="2"/>
          </p:cNvCxnSpPr>
          <p:nvPr/>
        </p:nvCxnSpPr>
        <p:spPr>
          <a:xfrm rot="10800000" flipV="1">
            <a:off x="1362635" y="1178859"/>
            <a:ext cx="12700" cy="2330823"/>
          </a:xfrm>
          <a:prstGeom prst="curvedConnector3">
            <a:avLst>
              <a:gd name="adj1" fmla="val 194118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DAE9EDB0-9C00-28DF-6B76-6FA851FF558B}"/>
              </a:ext>
            </a:extLst>
          </p:cNvPr>
          <p:cNvSpPr/>
          <p:nvPr/>
        </p:nvSpPr>
        <p:spPr>
          <a:xfrm>
            <a:off x="4652682" y="923364"/>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Discount</a:t>
            </a:r>
          </a:p>
        </p:txBody>
      </p:sp>
      <p:sp>
        <p:nvSpPr>
          <p:cNvPr id="50" name="Oval 49">
            <a:extLst>
              <a:ext uri="{FF2B5EF4-FFF2-40B4-BE49-F238E27FC236}">
                <a16:creationId xmlns:a16="http://schemas.microsoft.com/office/drawing/2014/main" id="{974B89D4-EE96-5E42-FAE7-BCEB11E98C7D}"/>
              </a:ext>
            </a:extLst>
          </p:cNvPr>
          <p:cNvSpPr/>
          <p:nvPr/>
        </p:nvSpPr>
        <p:spPr>
          <a:xfrm>
            <a:off x="4652682" y="2052917"/>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Week</a:t>
            </a:r>
          </a:p>
        </p:txBody>
      </p:sp>
      <p:sp>
        <p:nvSpPr>
          <p:cNvPr id="51" name="Oval 50">
            <a:extLst>
              <a:ext uri="{FF2B5EF4-FFF2-40B4-BE49-F238E27FC236}">
                <a16:creationId xmlns:a16="http://schemas.microsoft.com/office/drawing/2014/main" id="{DC330199-8815-B8B8-B0F7-AC783EA53783}"/>
              </a:ext>
            </a:extLst>
          </p:cNvPr>
          <p:cNvSpPr/>
          <p:nvPr/>
        </p:nvSpPr>
        <p:spPr>
          <a:xfrm>
            <a:off x="4652682" y="3254187"/>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Sales</a:t>
            </a:r>
          </a:p>
        </p:txBody>
      </p:sp>
      <p:sp>
        <p:nvSpPr>
          <p:cNvPr id="52" name="Oval 51">
            <a:extLst>
              <a:ext uri="{FF2B5EF4-FFF2-40B4-BE49-F238E27FC236}">
                <a16:creationId xmlns:a16="http://schemas.microsoft.com/office/drawing/2014/main" id="{0DC36306-B3B0-AA22-EADC-8124E240FFFE}"/>
              </a:ext>
            </a:extLst>
          </p:cNvPr>
          <p:cNvSpPr/>
          <p:nvPr/>
        </p:nvSpPr>
        <p:spPr>
          <a:xfrm>
            <a:off x="4652682" y="4473387"/>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Base Price</a:t>
            </a:r>
          </a:p>
        </p:txBody>
      </p:sp>
      <p:sp>
        <p:nvSpPr>
          <p:cNvPr id="53" name="Oval 52">
            <a:extLst>
              <a:ext uri="{FF2B5EF4-FFF2-40B4-BE49-F238E27FC236}">
                <a16:creationId xmlns:a16="http://schemas.microsoft.com/office/drawing/2014/main" id="{ECC63B79-E789-CEFA-5C2E-699F457B4392}"/>
              </a:ext>
            </a:extLst>
          </p:cNvPr>
          <p:cNvSpPr/>
          <p:nvPr/>
        </p:nvSpPr>
        <p:spPr>
          <a:xfrm>
            <a:off x="4652682" y="5679139"/>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Year</a:t>
            </a:r>
          </a:p>
        </p:txBody>
      </p:sp>
      <p:cxnSp>
        <p:nvCxnSpPr>
          <p:cNvPr id="54" name="Straight Arrow Connector 53">
            <a:extLst>
              <a:ext uri="{FF2B5EF4-FFF2-40B4-BE49-F238E27FC236}">
                <a16:creationId xmlns:a16="http://schemas.microsoft.com/office/drawing/2014/main" id="{7F710AF1-B434-6CBF-E1A5-F78339D3ADB5}"/>
              </a:ext>
            </a:extLst>
          </p:cNvPr>
          <p:cNvCxnSpPr>
            <a:stCxn id="50" idx="0"/>
            <a:endCxn id="49" idx="4"/>
          </p:cNvCxnSpPr>
          <p:nvPr/>
        </p:nvCxnSpPr>
        <p:spPr>
          <a:xfrm flipV="1">
            <a:off x="5374341" y="1434353"/>
            <a:ext cx="0" cy="618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F91B1C-9013-97CB-7918-6554A2B6D685}"/>
              </a:ext>
            </a:extLst>
          </p:cNvPr>
          <p:cNvCxnSpPr>
            <a:stCxn id="50" idx="4"/>
            <a:endCxn id="51" idx="0"/>
          </p:cNvCxnSpPr>
          <p:nvPr/>
        </p:nvCxnSpPr>
        <p:spPr>
          <a:xfrm>
            <a:off x="5374341" y="2563906"/>
            <a:ext cx="0" cy="690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6952D94-07E0-61AA-5CA5-5BD80DCC281A}"/>
              </a:ext>
            </a:extLst>
          </p:cNvPr>
          <p:cNvCxnSpPr>
            <a:stCxn id="52" idx="0"/>
            <a:endCxn id="51" idx="4"/>
          </p:cNvCxnSpPr>
          <p:nvPr/>
        </p:nvCxnSpPr>
        <p:spPr>
          <a:xfrm flipV="1">
            <a:off x="5374341" y="3765176"/>
            <a:ext cx="0" cy="708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566595E-4B12-CA07-198A-19B137F00F5B}"/>
              </a:ext>
            </a:extLst>
          </p:cNvPr>
          <p:cNvCxnSpPr>
            <a:stCxn id="53" idx="0"/>
            <a:endCxn id="52" idx="4"/>
          </p:cNvCxnSpPr>
          <p:nvPr/>
        </p:nvCxnSpPr>
        <p:spPr>
          <a:xfrm flipV="1">
            <a:off x="5374341" y="4984376"/>
            <a:ext cx="0" cy="69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70632F25-A149-FAC3-E6C9-B4708263E4C6}"/>
              </a:ext>
            </a:extLst>
          </p:cNvPr>
          <p:cNvCxnSpPr>
            <a:stCxn id="53" idx="2"/>
            <a:endCxn id="51" idx="2"/>
          </p:cNvCxnSpPr>
          <p:nvPr/>
        </p:nvCxnSpPr>
        <p:spPr>
          <a:xfrm rot="10800000">
            <a:off x="4652682" y="3509682"/>
            <a:ext cx="12700" cy="2424952"/>
          </a:xfrm>
          <a:prstGeom prst="curvedConnector3">
            <a:avLst>
              <a:gd name="adj1" fmla="val 31411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C9716655-ECAA-8F53-9CEA-6D008098ECDF}"/>
              </a:ext>
            </a:extLst>
          </p:cNvPr>
          <p:cNvCxnSpPr>
            <a:stCxn id="53" idx="2"/>
            <a:endCxn id="49" idx="2"/>
          </p:cNvCxnSpPr>
          <p:nvPr/>
        </p:nvCxnSpPr>
        <p:spPr>
          <a:xfrm rot="10800000">
            <a:off x="4652682" y="1178860"/>
            <a:ext cx="12700" cy="4755775"/>
          </a:xfrm>
          <a:prstGeom prst="curvedConnector3">
            <a:avLst>
              <a:gd name="adj1" fmla="val 65294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Curved 59">
            <a:extLst>
              <a:ext uri="{FF2B5EF4-FFF2-40B4-BE49-F238E27FC236}">
                <a16:creationId xmlns:a16="http://schemas.microsoft.com/office/drawing/2014/main" id="{C58A659A-0D94-E3AC-34A5-6E67E4E04AF9}"/>
              </a:ext>
            </a:extLst>
          </p:cNvPr>
          <p:cNvCxnSpPr>
            <a:stCxn id="49" idx="2"/>
            <a:endCxn id="51" idx="2"/>
          </p:cNvCxnSpPr>
          <p:nvPr/>
        </p:nvCxnSpPr>
        <p:spPr>
          <a:xfrm rot="10800000" flipV="1">
            <a:off x="4652682" y="1178858"/>
            <a:ext cx="12700" cy="2330823"/>
          </a:xfrm>
          <a:prstGeom prst="curvedConnector3">
            <a:avLst>
              <a:gd name="adj1" fmla="val 19411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885EC5C-DA96-ECB2-8E7D-22FBBA1B933A}"/>
              </a:ext>
            </a:extLst>
          </p:cNvPr>
          <p:cNvCxnSpPr>
            <a:stCxn id="2" idx="5"/>
            <a:endCxn id="51" idx="1"/>
          </p:cNvCxnSpPr>
          <p:nvPr/>
        </p:nvCxnSpPr>
        <p:spPr>
          <a:xfrm>
            <a:off x="2594584" y="1359521"/>
            <a:ext cx="2269467" cy="1969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8995715-0239-0786-9703-2D5576C24327}"/>
              </a:ext>
            </a:extLst>
          </p:cNvPr>
          <p:cNvCxnSpPr>
            <a:stCxn id="4" idx="6"/>
            <a:endCxn id="51" idx="2"/>
          </p:cNvCxnSpPr>
          <p:nvPr/>
        </p:nvCxnSpPr>
        <p:spPr>
          <a:xfrm flipV="1">
            <a:off x="2805953" y="3509682"/>
            <a:ext cx="18467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122D903-8A21-E143-7F7A-C1F83326836C}"/>
              </a:ext>
            </a:extLst>
          </p:cNvPr>
          <p:cNvCxnSpPr>
            <a:stCxn id="4" idx="7"/>
            <a:endCxn id="49" idx="3"/>
          </p:cNvCxnSpPr>
          <p:nvPr/>
        </p:nvCxnSpPr>
        <p:spPr>
          <a:xfrm flipV="1">
            <a:off x="2594584" y="1359520"/>
            <a:ext cx="2269467" cy="1969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402B07C-7121-A0D8-A31A-93DC5D821A75}"/>
              </a:ext>
            </a:extLst>
          </p:cNvPr>
          <p:cNvSpPr/>
          <p:nvPr/>
        </p:nvSpPr>
        <p:spPr>
          <a:xfrm>
            <a:off x="8005482" y="923364"/>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Discount</a:t>
            </a:r>
          </a:p>
        </p:txBody>
      </p:sp>
      <p:sp>
        <p:nvSpPr>
          <p:cNvPr id="68" name="Oval 67">
            <a:extLst>
              <a:ext uri="{FF2B5EF4-FFF2-40B4-BE49-F238E27FC236}">
                <a16:creationId xmlns:a16="http://schemas.microsoft.com/office/drawing/2014/main" id="{E93DD441-B3EA-E470-C4CB-B68A07542D40}"/>
              </a:ext>
            </a:extLst>
          </p:cNvPr>
          <p:cNvSpPr/>
          <p:nvPr/>
        </p:nvSpPr>
        <p:spPr>
          <a:xfrm>
            <a:off x="8005482" y="2052917"/>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Week</a:t>
            </a:r>
          </a:p>
        </p:txBody>
      </p:sp>
      <p:sp>
        <p:nvSpPr>
          <p:cNvPr id="69" name="Oval 68">
            <a:extLst>
              <a:ext uri="{FF2B5EF4-FFF2-40B4-BE49-F238E27FC236}">
                <a16:creationId xmlns:a16="http://schemas.microsoft.com/office/drawing/2014/main" id="{BB595EFB-6C73-CB90-EB1F-83A6DB11EABB}"/>
              </a:ext>
            </a:extLst>
          </p:cNvPr>
          <p:cNvSpPr/>
          <p:nvPr/>
        </p:nvSpPr>
        <p:spPr>
          <a:xfrm>
            <a:off x="8005482" y="3254187"/>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Sales</a:t>
            </a:r>
          </a:p>
        </p:txBody>
      </p:sp>
      <p:sp>
        <p:nvSpPr>
          <p:cNvPr id="70" name="Oval 69">
            <a:extLst>
              <a:ext uri="{FF2B5EF4-FFF2-40B4-BE49-F238E27FC236}">
                <a16:creationId xmlns:a16="http://schemas.microsoft.com/office/drawing/2014/main" id="{2475B3A1-7072-5117-DFFB-6ACF6A45FEEF}"/>
              </a:ext>
            </a:extLst>
          </p:cNvPr>
          <p:cNvSpPr/>
          <p:nvPr/>
        </p:nvSpPr>
        <p:spPr>
          <a:xfrm>
            <a:off x="8005482" y="4473387"/>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Base Price</a:t>
            </a:r>
          </a:p>
        </p:txBody>
      </p:sp>
      <p:sp>
        <p:nvSpPr>
          <p:cNvPr id="71" name="Oval 70">
            <a:extLst>
              <a:ext uri="{FF2B5EF4-FFF2-40B4-BE49-F238E27FC236}">
                <a16:creationId xmlns:a16="http://schemas.microsoft.com/office/drawing/2014/main" id="{FAAEF694-DCE9-7640-0411-BE0F1221B433}"/>
              </a:ext>
            </a:extLst>
          </p:cNvPr>
          <p:cNvSpPr/>
          <p:nvPr/>
        </p:nvSpPr>
        <p:spPr>
          <a:xfrm>
            <a:off x="8005482" y="5679139"/>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Year</a:t>
            </a:r>
          </a:p>
        </p:txBody>
      </p:sp>
      <p:cxnSp>
        <p:nvCxnSpPr>
          <p:cNvPr id="72" name="Straight Arrow Connector 71">
            <a:extLst>
              <a:ext uri="{FF2B5EF4-FFF2-40B4-BE49-F238E27FC236}">
                <a16:creationId xmlns:a16="http://schemas.microsoft.com/office/drawing/2014/main" id="{F9DED497-BA35-89B2-3CE9-AC1F8F5BC1F5}"/>
              </a:ext>
            </a:extLst>
          </p:cNvPr>
          <p:cNvCxnSpPr>
            <a:stCxn id="68" idx="0"/>
            <a:endCxn id="67" idx="4"/>
          </p:cNvCxnSpPr>
          <p:nvPr/>
        </p:nvCxnSpPr>
        <p:spPr>
          <a:xfrm flipV="1">
            <a:off x="8727141" y="1434353"/>
            <a:ext cx="0" cy="618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513DCCC-EE56-25A0-ED9A-47BB8AE47E2F}"/>
              </a:ext>
            </a:extLst>
          </p:cNvPr>
          <p:cNvCxnSpPr>
            <a:stCxn id="68" idx="4"/>
            <a:endCxn id="69" idx="0"/>
          </p:cNvCxnSpPr>
          <p:nvPr/>
        </p:nvCxnSpPr>
        <p:spPr>
          <a:xfrm>
            <a:off x="8727141" y="2563906"/>
            <a:ext cx="0" cy="690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89367F6-787B-E7F2-7B81-0422A45AFE55}"/>
              </a:ext>
            </a:extLst>
          </p:cNvPr>
          <p:cNvCxnSpPr>
            <a:stCxn id="70" idx="0"/>
            <a:endCxn id="69" idx="4"/>
          </p:cNvCxnSpPr>
          <p:nvPr/>
        </p:nvCxnSpPr>
        <p:spPr>
          <a:xfrm flipV="1">
            <a:off x="8727141" y="3765176"/>
            <a:ext cx="0" cy="708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61BC291-47FF-0C26-7D70-4A45A8648ECD}"/>
              </a:ext>
            </a:extLst>
          </p:cNvPr>
          <p:cNvCxnSpPr>
            <a:stCxn id="71" idx="0"/>
            <a:endCxn id="70" idx="4"/>
          </p:cNvCxnSpPr>
          <p:nvPr/>
        </p:nvCxnSpPr>
        <p:spPr>
          <a:xfrm flipV="1">
            <a:off x="8727141" y="4984376"/>
            <a:ext cx="0" cy="69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Curved 75">
            <a:extLst>
              <a:ext uri="{FF2B5EF4-FFF2-40B4-BE49-F238E27FC236}">
                <a16:creationId xmlns:a16="http://schemas.microsoft.com/office/drawing/2014/main" id="{328CD2CB-B0A2-3CE7-7BE3-8A9924571267}"/>
              </a:ext>
            </a:extLst>
          </p:cNvPr>
          <p:cNvCxnSpPr>
            <a:stCxn id="71" idx="2"/>
            <a:endCxn id="69" idx="2"/>
          </p:cNvCxnSpPr>
          <p:nvPr/>
        </p:nvCxnSpPr>
        <p:spPr>
          <a:xfrm rot="10800000">
            <a:off x="8005482" y="3509682"/>
            <a:ext cx="12700" cy="2424952"/>
          </a:xfrm>
          <a:prstGeom prst="curvedConnector3">
            <a:avLst>
              <a:gd name="adj1" fmla="val 31411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Curved 76">
            <a:extLst>
              <a:ext uri="{FF2B5EF4-FFF2-40B4-BE49-F238E27FC236}">
                <a16:creationId xmlns:a16="http://schemas.microsoft.com/office/drawing/2014/main" id="{00C09021-A895-152B-6701-BFDC80152779}"/>
              </a:ext>
            </a:extLst>
          </p:cNvPr>
          <p:cNvCxnSpPr>
            <a:stCxn id="71" idx="2"/>
            <a:endCxn id="67" idx="2"/>
          </p:cNvCxnSpPr>
          <p:nvPr/>
        </p:nvCxnSpPr>
        <p:spPr>
          <a:xfrm rot="10800000">
            <a:off x="8005482" y="1178860"/>
            <a:ext cx="12700" cy="4755775"/>
          </a:xfrm>
          <a:prstGeom prst="curvedConnector3">
            <a:avLst>
              <a:gd name="adj1" fmla="val 65294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Curved 77">
            <a:extLst>
              <a:ext uri="{FF2B5EF4-FFF2-40B4-BE49-F238E27FC236}">
                <a16:creationId xmlns:a16="http://schemas.microsoft.com/office/drawing/2014/main" id="{A9253DF0-9685-CD25-4498-D305F0AB048B}"/>
              </a:ext>
            </a:extLst>
          </p:cNvPr>
          <p:cNvCxnSpPr>
            <a:stCxn id="67" idx="2"/>
            <a:endCxn id="69" idx="2"/>
          </p:cNvCxnSpPr>
          <p:nvPr/>
        </p:nvCxnSpPr>
        <p:spPr>
          <a:xfrm rot="10800000" flipV="1">
            <a:off x="8005482" y="1178858"/>
            <a:ext cx="12700" cy="2330823"/>
          </a:xfrm>
          <a:prstGeom prst="curvedConnector3">
            <a:avLst>
              <a:gd name="adj1" fmla="val 19411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Curved 79">
            <a:extLst>
              <a:ext uri="{FF2B5EF4-FFF2-40B4-BE49-F238E27FC236}">
                <a16:creationId xmlns:a16="http://schemas.microsoft.com/office/drawing/2014/main" id="{80C41A33-1FA5-C755-5C35-1185BE2D5026}"/>
              </a:ext>
            </a:extLst>
          </p:cNvPr>
          <p:cNvCxnSpPr>
            <a:stCxn id="2" idx="7"/>
            <a:endCxn id="69" idx="1"/>
          </p:cNvCxnSpPr>
          <p:nvPr/>
        </p:nvCxnSpPr>
        <p:spPr>
          <a:xfrm rot="16200000" flipH="1">
            <a:off x="4240306" y="-647524"/>
            <a:ext cx="2330822" cy="5622267"/>
          </a:xfrm>
          <a:prstGeom prst="curvedConnector3">
            <a:avLst>
              <a:gd name="adj1" fmla="val -80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Curved 95">
            <a:extLst>
              <a:ext uri="{FF2B5EF4-FFF2-40B4-BE49-F238E27FC236}">
                <a16:creationId xmlns:a16="http://schemas.microsoft.com/office/drawing/2014/main" id="{5D8DA7FD-42E6-006E-D595-0ABE105A1E08}"/>
              </a:ext>
            </a:extLst>
          </p:cNvPr>
          <p:cNvCxnSpPr>
            <a:stCxn id="4" idx="5"/>
            <a:endCxn id="69" idx="3"/>
          </p:cNvCxnSpPr>
          <p:nvPr/>
        </p:nvCxnSpPr>
        <p:spPr>
          <a:xfrm rot="5400000" flipH="1" flipV="1">
            <a:off x="5405716" y="879210"/>
            <a:ext cx="1" cy="5622267"/>
          </a:xfrm>
          <a:prstGeom prst="curvedConnector3">
            <a:avLst>
              <a:gd name="adj1" fmla="val -303433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CCAAB4FD-D109-EFA8-62EC-0B2D288C6C30}"/>
              </a:ext>
            </a:extLst>
          </p:cNvPr>
          <p:cNvCxnSpPr>
            <a:stCxn id="49" idx="5"/>
            <a:endCxn id="69" idx="1"/>
          </p:cNvCxnSpPr>
          <p:nvPr/>
        </p:nvCxnSpPr>
        <p:spPr>
          <a:xfrm>
            <a:off x="5884631" y="1359520"/>
            <a:ext cx="2332220" cy="1969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3540B531-23D4-E3FA-CA40-3B54C6777A95}"/>
              </a:ext>
            </a:extLst>
          </p:cNvPr>
          <p:cNvCxnSpPr>
            <a:stCxn id="51" idx="7"/>
            <a:endCxn id="67" idx="3"/>
          </p:cNvCxnSpPr>
          <p:nvPr/>
        </p:nvCxnSpPr>
        <p:spPr>
          <a:xfrm flipV="1">
            <a:off x="5884631" y="1359520"/>
            <a:ext cx="2332220" cy="1969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71793AC-A170-7013-520E-1ADE0DF71F6D}"/>
              </a:ext>
            </a:extLst>
          </p:cNvPr>
          <p:cNvCxnSpPr>
            <a:stCxn id="51" idx="6"/>
            <a:endCxn id="69" idx="2"/>
          </p:cNvCxnSpPr>
          <p:nvPr/>
        </p:nvCxnSpPr>
        <p:spPr>
          <a:xfrm>
            <a:off x="6096000" y="3509682"/>
            <a:ext cx="19094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3" name="TextBox 102">
                <a:extLst>
                  <a:ext uri="{FF2B5EF4-FFF2-40B4-BE49-F238E27FC236}">
                    <a16:creationId xmlns:a16="http://schemas.microsoft.com/office/drawing/2014/main" id="{E2524922-FFB6-2146-D843-154274E5D9A4}"/>
                  </a:ext>
                </a:extLst>
              </p:cNvPr>
              <p:cNvSpPr txBox="1"/>
              <p:nvPr/>
            </p:nvSpPr>
            <p:spPr>
              <a:xfrm>
                <a:off x="1805958" y="298539"/>
                <a:ext cx="556671" cy="369332"/>
              </a:xfrm>
              <a:prstGeom prst="rect">
                <a:avLst/>
              </a:prstGeom>
              <a:solidFill>
                <a:schemeClr val="accent2"/>
              </a:solidFill>
              <a:ln>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0</m:t>
                          </m:r>
                        </m:sub>
                      </m:sSub>
                    </m:oMath>
                  </m:oMathPara>
                </a14:m>
                <a:endParaRPr lang="en-IN" dirty="0"/>
              </a:p>
            </p:txBody>
          </p:sp>
        </mc:Choice>
        <mc:Fallback>
          <p:sp>
            <p:nvSpPr>
              <p:cNvPr id="103" name="TextBox 102">
                <a:extLst>
                  <a:ext uri="{FF2B5EF4-FFF2-40B4-BE49-F238E27FC236}">
                    <a16:creationId xmlns:a16="http://schemas.microsoft.com/office/drawing/2014/main" id="{E2524922-FFB6-2146-D843-154274E5D9A4}"/>
                  </a:ext>
                </a:extLst>
              </p:cNvPr>
              <p:cNvSpPr txBox="1">
                <a:spLocks noRot="1" noChangeAspect="1" noMove="1" noResize="1" noEditPoints="1" noAdjustHandles="1" noChangeArrowheads="1" noChangeShapeType="1" noTextEdit="1"/>
              </p:cNvSpPr>
              <p:nvPr/>
            </p:nvSpPr>
            <p:spPr>
              <a:xfrm>
                <a:off x="1805958" y="298539"/>
                <a:ext cx="556671" cy="369332"/>
              </a:xfrm>
              <a:prstGeom prst="rect">
                <a:avLst/>
              </a:prstGeom>
              <a:blipFill>
                <a:blip r:embed="rId2"/>
                <a:stretch>
                  <a:fillRect/>
                </a:stretch>
              </a:blipFill>
              <a:ln>
                <a:solidFill>
                  <a:schemeClr val="tx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51493C64-A8AA-36A3-C78B-FF6B3EE41AF4}"/>
                  </a:ext>
                </a:extLst>
              </p:cNvPr>
              <p:cNvSpPr txBox="1"/>
              <p:nvPr/>
            </p:nvSpPr>
            <p:spPr>
              <a:xfrm>
                <a:off x="5127380" y="298539"/>
                <a:ext cx="556671" cy="369332"/>
              </a:xfrm>
              <a:prstGeom prst="rect">
                <a:avLst/>
              </a:prstGeom>
              <a:solidFill>
                <a:schemeClr val="accent2"/>
              </a:solidFill>
              <a:ln>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oMath>
                  </m:oMathPara>
                </a14:m>
                <a:endParaRPr lang="en-IN" dirty="0"/>
              </a:p>
            </p:txBody>
          </p:sp>
        </mc:Choice>
        <mc:Fallback>
          <p:sp>
            <p:nvSpPr>
              <p:cNvPr id="104" name="TextBox 103">
                <a:extLst>
                  <a:ext uri="{FF2B5EF4-FFF2-40B4-BE49-F238E27FC236}">
                    <a16:creationId xmlns:a16="http://schemas.microsoft.com/office/drawing/2014/main" id="{51493C64-A8AA-36A3-C78B-FF6B3EE41AF4}"/>
                  </a:ext>
                </a:extLst>
              </p:cNvPr>
              <p:cNvSpPr txBox="1">
                <a:spLocks noRot="1" noChangeAspect="1" noMove="1" noResize="1" noEditPoints="1" noAdjustHandles="1" noChangeArrowheads="1" noChangeShapeType="1" noTextEdit="1"/>
              </p:cNvSpPr>
              <p:nvPr/>
            </p:nvSpPr>
            <p:spPr>
              <a:xfrm>
                <a:off x="5127380" y="298539"/>
                <a:ext cx="556671" cy="369332"/>
              </a:xfrm>
              <a:prstGeom prst="rect">
                <a:avLst/>
              </a:prstGeom>
              <a:blipFill>
                <a:blip r:embed="rId3"/>
                <a:stretch>
                  <a:fillRect/>
                </a:stretch>
              </a:blipFill>
              <a:ln>
                <a:solidFill>
                  <a:schemeClr val="tx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5" name="TextBox 104">
                <a:extLst>
                  <a:ext uri="{FF2B5EF4-FFF2-40B4-BE49-F238E27FC236}">
                    <a16:creationId xmlns:a16="http://schemas.microsoft.com/office/drawing/2014/main" id="{3D4B3FDA-57EF-94B5-217F-7E00556A8E53}"/>
                  </a:ext>
                </a:extLst>
              </p:cNvPr>
              <p:cNvSpPr txBox="1"/>
              <p:nvPr/>
            </p:nvSpPr>
            <p:spPr>
              <a:xfrm>
                <a:off x="8448805" y="298538"/>
                <a:ext cx="556671" cy="369332"/>
              </a:xfrm>
              <a:prstGeom prst="rect">
                <a:avLst/>
              </a:prstGeom>
              <a:solidFill>
                <a:schemeClr val="accent2"/>
              </a:solidFill>
              <a:ln>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2</m:t>
                          </m:r>
                        </m:sub>
                      </m:sSub>
                    </m:oMath>
                  </m:oMathPara>
                </a14:m>
                <a:endParaRPr lang="en-IN" dirty="0"/>
              </a:p>
            </p:txBody>
          </p:sp>
        </mc:Choice>
        <mc:Fallback>
          <p:sp>
            <p:nvSpPr>
              <p:cNvPr id="105" name="TextBox 104">
                <a:extLst>
                  <a:ext uri="{FF2B5EF4-FFF2-40B4-BE49-F238E27FC236}">
                    <a16:creationId xmlns:a16="http://schemas.microsoft.com/office/drawing/2014/main" id="{3D4B3FDA-57EF-94B5-217F-7E00556A8E53}"/>
                  </a:ext>
                </a:extLst>
              </p:cNvPr>
              <p:cNvSpPr txBox="1">
                <a:spLocks noRot="1" noChangeAspect="1" noMove="1" noResize="1" noEditPoints="1" noAdjustHandles="1" noChangeArrowheads="1" noChangeShapeType="1" noTextEdit="1"/>
              </p:cNvSpPr>
              <p:nvPr/>
            </p:nvSpPr>
            <p:spPr>
              <a:xfrm>
                <a:off x="8448805" y="298538"/>
                <a:ext cx="556671" cy="369332"/>
              </a:xfrm>
              <a:prstGeom prst="rect">
                <a:avLst/>
              </a:prstGeom>
              <a:blipFill>
                <a:blip r:embed="rId4"/>
                <a:stretch>
                  <a:fillRect/>
                </a:stretch>
              </a:blipFill>
              <a:ln>
                <a:solidFill>
                  <a:schemeClr val="tx1"/>
                </a:solidFill>
              </a:ln>
            </p:spPr>
            <p:txBody>
              <a:bodyPr/>
              <a:lstStyle/>
              <a:p>
                <a:r>
                  <a:rPr lang="en-IN">
                    <a:noFill/>
                  </a:rPr>
                  <a:t> </a:t>
                </a:r>
              </a:p>
            </p:txBody>
          </p:sp>
        </mc:Fallback>
      </mc:AlternateContent>
      <p:cxnSp>
        <p:nvCxnSpPr>
          <p:cNvPr id="107" name="Straight Connector 106">
            <a:extLst>
              <a:ext uri="{FF2B5EF4-FFF2-40B4-BE49-F238E27FC236}">
                <a16:creationId xmlns:a16="http://schemas.microsoft.com/office/drawing/2014/main" id="{F89A0A56-9050-58C2-E7B1-20F7E968CC8E}"/>
              </a:ext>
            </a:extLst>
          </p:cNvPr>
          <p:cNvCxnSpPr/>
          <p:nvPr/>
        </p:nvCxnSpPr>
        <p:spPr>
          <a:xfrm>
            <a:off x="311084" y="110765"/>
            <a:ext cx="0" cy="663647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5BCCE24-0226-C7FB-F76D-AD8A003F0C97}"/>
              </a:ext>
            </a:extLst>
          </p:cNvPr>
          <p:cNvCxnSpPr/>
          <p:nvPr/>
        </p:nvCxnSpPr>
        <p:spPr>
          <a:xfrm>
            <a:off x="3564903" y="110765"/>
            <a:ext cx="0" cy="663647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D03DA13-309D-D384-2BCC-B914811E2D29}"/>
              </a:ext>
            </a:extLst>
          </p:cNvPr>
          <p:cNvCxnSpPr/>
          <p:nvPr/>
        </p:nvCxnSpPr>
        <p:spPr>
          <a:xfrm>
            <a:off x="6847002" y="110765"/>
            <a:ext cx="0" cy="663647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0F3C4B-C46E-D4EE-A9DD-FA835A8365D4}"/>
              </a:ext>
            </a:extLst>
          </p:cNvPr>
          <p:cNvCxnSpPr/>
          <p:nvPr/>
        </p:nvCxnSpPr>
        <p:spPr>
          <a:xfrm>
            <a:off x="9987699" y="93990"/>
            <a:ext cx="0" cy="663647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851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5A3C-A672-0B08-75A1-6E423623A9FC}"/>
              </a:ext>
            </a:extLst>
          </p:cNvPr>
          <p:cNvSpPr>
            <a:spLocks noGrp="1"/>
          </p:cNvSpPr>
          <p:nvPr>
            <p:ph type="ctrTitle"/>
          </p:nvPr>
        </p:nvSpPr>
        <p:spPr/>
        <p:txBody>
          <a:bodyPr/>
          <a:lstStyle/>
          <a:p>
            <a:r>
              <a:rPr lang="en-IN" b="1" dirty="0"/>
              <a:t>How DBN solves the problems</a:t>
            </a:r>
          </a:p>
        </p:txBody>
      </p:sp>
      <p:sp>
        <p:nvSpPr>
          <p:cNvPr id="3" name="Subtitle 2">
            <a:extLst>
              <a:ext uri="{FF2B5EF4-FFF2-40B4-BE49-F238E27FC236}">
                <a16:creationId xmlns:a16="http://schemas.microsoft.com/office/drawing/2014/main" id="{E5274B28-BA5C-33E2-0852-234E6D7A4A89}"/>
              </a:ext>
            </a:extLst>
          </p:cNvPr>
          <p:cNvSpPr>
            <a:spLocks noGrp="1"/>
          </p:cNvSpPr>
          <p:nvPr>
            <p:ph type="subTitle" idx="1"/>
          </p:nvPr>
        </p:nvSpPr>
        <p:spPr/>
        <p:txBody>
          <a:bodyPr/>
          <a:lstStyle/>
          <a:p>
            <a:r>
              <a:rPr lang="en-IN" dirty="0"/>
              <a:t>Details of the DBN setup that helps address each of the problems</a:t>
            </a:r>
          </a:p>
        </p:txBody>
      </p:sp>
    </p:spTree>
    <p:extLst>
      <p:ext uri="{BB962C8B-B14F-4D97-AF65-F5344CB8AC3E}">
        <p14:creationId xmlns:p14="http://schemas.microsoft.com/office/powerpoint/2010/main" val="85264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0C226-939F-A78C-EAAF-97ACD7A47F5D}"/>
            </a:ext>
          </a:extLst>
        </p:cNvPr>
        <p:cNvGrpSpPr/>
        <p:nvPr/>
      </p:nvGrpSpPr>
      <p:grpSpPr>
        <a:xfrm>
          <a:off x="0" y="0"/>
          <a:ext cx="0" cy="0"/>
          <a:chOff x="0" y="0"/>
          <a:chExt cx="0" cy="0"/>
        </a:xfrm>
      </p:grpSpPr>
      <p:pic>
        <p:nvPicPr>
          <p:cNvPr id="3" name="Graphic 2">
            <a:extLst>
              <a:ext uri="{FF2B5EF4-FFF2-40B4-BE49-F238E27FC236}">
                <a16:creationId xmlns:a16="http://schemas.microsoft.com/office/drawing/2014/main" id="{6571B3E9-FA07-9962-B1C1-8D8E08204CA7}"/>
              </a:ext>
              <a:ext uri="{C183D7F6-B498-43B3-948B-1728B52AA6E4}">
                <adec:decorative xmlns:adec="http://schemas.microsoft.com/office/drawing/2017/decorative" val="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262648"/>
            <a:ext cx="914400" cy="914400"/>
          </a:xfrm>
          <a:prstGeom prst="rect">
            <a:avLst/>
          </a:prstGeom>
        </p:spPr>
      </p:pic>
      <p:sp>
        <p:nvSpPr>
          <p:cNvPr id="10" name="TextBox 9">
            <a:extLst>
              <a:ext uri="{FF2B5EF4-FFF2-40B4-BE49-F238E27FC236}">
                <a16:creationId xmlns:a16="http://schemas.microsoft.com/office/drawing/2014/main" id="{649E5233-AA2A-E73D-A193-B993300A3F2A}"/>
              </a:ext>
            </a:extLst>
          </p:cNvPr>
          <p:cNvSpPr txBox="1"/>
          <p:nvPr/>
        </p:nvSpPr>
        <p:spPr>
          <a:xfrm>
            <a:off x="1626510" y="3535182"/>
            <a:ext cx="1432874" cy="369332"/>
          </a:xfrm>
          <a:prstGeom prst="rect">
            <a:avLst/>
          </a:prstGeom>
          <a:noFill/>
        </p:spPr>
        <p:txBody>
          <a:bodyPr wrap="square" rtlCol="0">
            <a:spAutoFit/>
          </a:bodyPr>
          <a:lstStyle/>
          <a:p>
            <a:r>
              <a:rPr lang="en-IN" dirty="0"/>
              <a:t>Dataset</a:t>
            </a:r>
          </a:p>
        </p:txBody>
      </p:sp>
      <p:pic>
        <p:nvPicPr>
          <p:cNvPr id="13" name="Picture 12">
            <a:extLst>
              <a:ext uri="{FF2B5EF4-FFF2-40B4-BE49-F238E27FC236}">
                <a16:creationId xmlns:a16="http://schemas.microsoft.com/office/drawing/2014/main" id="{1AFA5460-E8BE-592E-FBF5-D18367E9C3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1346" y="4258141"/>
            <a:ext cx="1124146" cy="1124146"/>
          </a:xfrm>
          <a:prstGeom prst="rect">
            <a:avLst/>
          </a:prstGeom>
        </p:spPr>
      </p:pic>
      <p:sp>
        <p:nvSpPr>
          <p:cNvPr id="14" name="TextBox 13">
            <a:extLst>
              <a:ext uri="{FF2B5EF4-FFF2-40B4-BE49-F238E27FC236}">
                <a16:creationId xmlns:a16="http://schemas.microsoft.com/office/drawing/2014/main" id="{375F400A-8936-FD9C-5EBB-87E7C516FE22}"/>
              </a:ext>
            </a:extLst>
          </p:cNvPr>
          <p:cNvSpPr txBox="1"/>
          <p:nvPr/>
        </p:nvSpPr>
        <p:spPr>
          <a:xfrm>
            <a:off x="1862346" y="5426176"/>
            <a:ext cx="2461181" cy="923330"/>
          </a:xfrm>
          <a:prstGeom prst="rect">
            <a:avLst/>
          </a:prstGeom>
          <a:noFill/>
        </p:spPr>
        <p:txBody>
          <a:bodyPr wrap="square" rtlCol="0">
            <a:spAutoFit/>
          </a:bodyPr>
          <a:lstStyle/>
          <a:p>
            <a:r>
              <a:rPr lang="en-IN" dirty="0"/>
              <a:t>Codebase to perform:</a:t>
            </a:r>
          </a:p>
          <a:p>
            <a:pPr marL="285750" indent="-285750">
              <a:buFont typeface="Arial" panose="020B0604020202020204" pitchFamily="34" charset="0"/>
              <a:buChar char="•"/>
            </a:pPr>
            <a:r>
              <a:rPr lang="en-IN" dirty="0"/>
              <a:t>Feature engineering</a:t>
            </a:r>
          </a:p>
          <a:p>
            <a:pPr marL="285750" indent="-285750">
              <a:buFont typeface="Arial" panose="020B0604020202020204" pitchFamily="34" charset="0"/>
              <a:buChar char="•"/>
            </a:pPr>
            <a:r>
              <a:rPr lang="en-IN" dirty="0"/>
              <a:t>Modelling</a:t>
            </a:r>
          </a:p>
        </p:txBody>
      </p:sp>
      <p:pic>
        <p:nvPicPr>
          <p:cNvPr id="16" name="Picture 15">
            <a:extLst>
              <a:ext uri="{FF2B5EF4-FFF2-40B4-BE49-F238E27FC236}">
                <a16:creationId xmlns:a16="http://schemas.microsoft.com/office/drawing/2014/main" id="{6CB33CC1-C32C-7E32-26A2-A46CE20739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9121" y="4894599"/>
            <a:ext cx="1446987" cy="1487995"/>
          </a:xfrm>
          <a:prstGeom prst="rect">
            <a:avLst/>
          </a:prstGeom>
        </p:spPr>
      </p:pic>
      <p:sp>
        <p:nvSpPr>
          <p:cNvPr id="17" name="TextBox 16">
            <a:extLst>
              <a:ext uri="{FF2B5EF4-FFF2-40B4-BE49-F238E27FC236}">
                <a16:creationId xmlns:a16="http://schemas.microsoft.com/office/drawing/2014/main" id="{4EBF3C1E-FD54-1268-D18C-11BD0A06EFA5}"/>
              </a:ext>
            </a:extLst>
          </p:cNvPr>
          <p:cNvSpPr txBox="1"/>
          <p:nvPr/>
        </p:nvSpPr>
        <p:spPr>
          <a:xfrm>
            <a:off x="5814537" y="6308209"/>
            <a:ext cx="2227868" cy="369332"/>
          </a:xfrm>
          <a:prstGeom prst="rect">
            <a:avLst/>
          </a:prstGeom>
          <a:noFill/>
        </p:spPr>
        <p:txBody>
          <a:bodyPr wrap="square" rtlCol="0">
            <a:spAutoFit/>
          </a:bodyPr>
          <a:lstStyle/>
          <a:p>
            <a:r>
              <a:rPr lang="en-IN" dirty="0"/>
              <a:t>Feature Contributions</a:t>
            </a:r>
          </a:p>
        </p:txBody>
      </p:sp>
      <p:pic>
        <p:nvPicPr>
          <p:cNvPr id="19" name="Graphic 18" descr="Upward trend">
            <a:extLst>
              <a:ext uri="{FF2B5EF4-FFF2-40B4-BE49-F238E27FC236}">
                <a16:creationId xmlns:a16="http://schemas.microsoft.com/office/drawing/2014/main" id="{D7E4BB06-2B9A-0F8D-6984-AB8E702286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30236" y="3220059"/>
            <a:ext cx="1265872" cy="1265872"/>
          </a:xfrm>
          <a:prstGeom prst="rect">
            <a:avLst/>
          </a:prstGeom>
        </p:spPr>
      </p:pic>
      <p:sp>
        <p:nvSpPr>
          <p:cNvPr id="20" name="TextBox 19">
            <a:extLst>
              <a:ext uri="{FF2B5EF4-FFF2-40B4-BE49-F238E27FC236}">
                <a16:creationId xmlns:a16="http://schemas.microsoft.com/office/drawing/2014/main" id="{4B8EA448-A982-EE66-94E7-FA73466D3CEA}"/>
              </a:ext>
            </a:extLst>
          </p:cNvPr>
          <p:cNvSpPr txBox="1"/>
          <p:nvPr/>
        </p:nvSpPr>
        <p:spPr>
          <a:xfrm>
            <a:off x="6439095" y="3035393"/>
            <a:ext cx="1189350" cy="369332"/>
          </a:xfrm>
          <a:prstGeom prst="rect">
            <a:avLst/>
          </a:prstGeom>
          <a:noFill/>
        </p:spPr>
        <p:txBody>
          <a:bodyPr wrap="square" rtlCol="0">
            <a:spAutoFit/>
          </a:bodyPr>
          <a:lstStyle/>
          <a:p>
            <a:r>
              <a:rPr lang="en-IN" dirty="0"/>
              <a:t>Forecasts</a:t>
            </a:r>
          </a:p>
        </p:txBody>
      </p:sp>
      <p:cxnSp>
        <p:nvCxnSpPr>
          <p:cNvPr id="25" name="Connector: Elbow 24">
            <a:extLst>
              <a:ext uri="{FF2B5EF4-FFF2-40B4-BE49-F238E27FC236}">
                <a16:creationId xmlns:a16="http://schemas.microsoft.com/office/drawing/2014/main" id="{9966FF0A-335E-71B5-AB37-0DAFD369C352}"/>
              </a:ext>
            </a:extLst>
          </p:cNvPr>
          <p:cNvCxnSpPr>
            <a:cxnSpLocks/>
            <a:stCxn id="3" idx="2"/>
            <a:endCxn id="13" idx="1"/>
          </p:cNvCxnSpPr>
          <p:nvPr/>
        </p:nvCxnSpPr>
        <p:spPr>
          <a:xfrm rot="16200000" flipH="1">
            <a:off x="1491790" y="3980658"/>
            <a:ext cx="643166" cy="1035946"/>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5AA180B-451D-14F7-380B-EB0C310FDD72}"/>
              </a:ext>
            </a:extLst>
          </p:cNvPr>
          <p:cNvCxnSpPr>
            <a:cxnSpLocks/>
          </p:cNvCxnSpPr>
          <p:nvPr/>
        </p:nvCxnSpPr>
        <p:spPr>
          <a:xfrm flipV="1">
            <a:off x="3474047" y="3852995"/>
            <a:ext cx="2553120" cy="967219"/>
          </a:xfrm>
          <a:prstGeom prst="bentConnector3">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35B1DAA-653E-CC95-439B-E18B0EB6508D}"/>
              </a:ext>
            </a:extLst>
          </p:cNvPr>
          <p:cNvCxnSpPr>
            <a:stCxn id="13" idx="3"/>
            <a:endCxn id="16" idx="1"/>
          </p:cNvCxnSpPr>
          <p:nvPr/>
        </p:nvCxnSpPr>
        <p:spPr>
          <a:xfrm>
            <a:off x="3455492" y="4820214"/>
            <a:ext cx="2593629" cy="818383"/>
          </a:xfrm>
          <a:prstGeom prst="bentConnector3">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4" name="Graphic 33" descr="Table">
            <a:extLst>
              <a:ext uri="{FF2B5EF4-FFF2-40B4-BE49-F238E27FC236}">
                <a16:creationId xmlns:a16="http://schemas.microsoft.com/office/drawing/2014/main" id="{77FA9CC2-9059-4366-3A79-63F84C2BB4D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56271" y="3262648"/>
            <a:ext cx="1180694" cy="1180694"/>
          </a:xfrm>
          <a:prstGeom prst="rect">
            <a:avLst/>
          </a:prstGeom>
        </p:spPr>
      </p:pic>
      <p:sp>
        <p:nvSpPr>
          <p:cNvPr id="35" name="TextBox 34">
            <a:extLst>
              <a:ext uri="{FF2B5EF4-FFF2-40B4-BE49-F238E27FC236}">
                <a16:creationId xmlns:a16="http://schemas.microsoft.com/office/drawing/2014/main" id="{D93E4B3B-4875-91AB-2545-617C4C363184}"/>
              </a:ext>
            </a:extLst>
          </p:cNvPr>
          <p:cNvSpPr txBox="1"/>
          <p:nvPr/>
        </p:nvSpPr>
        <p:spPr>
          <a:xfrm>
            <a:off x="9240789" y="3029963"/>
            <a:ext cx="1411658" cy="369332"/>
          </a:xfrm>
          <a:prstGeom prst="rect">
            <a:avLst/>
          </a:prstGeom>
          <a:noFill/>
        </p:spPr>
        <p:txBody>
          <a:bodyPr wrap="square" rtlCol="0">
            <a:spAutoFit/>
          </a:bodyPr>
          <a:lstStyle/>
          <a:p>
            <a:r>
              <a:rPr lang="en-IN" dirty="0"/>
              <a:t>Future Data</a:t>
            </a:r>
          </a:p>
        </p:txBody>
      </p:sp>
      <p:cxnSp>
        <p:nvCxnSpPr>
          <p:cNvPr id="37" name="Straight Arrow Connector 36">
            <a:extLst>
              <a:ext uri="{FF2B5EF4-FFF2-40B4-BE49-F238E27FC236}">
                <a16:creationId xmlns:a16="http://schemas.microsoft.com/office/drawing/2014/main" id="{87DF154A-5F20-4489-BDC9-E15CD30711CE}"/>
              </a:ext>
            </a:extLst>
          </p:cNvPr>
          <p:cNvCxnSpPr>
            <a:cxnSpLocks/>
            <a:stCxn id="34" idx="1"/>
            <a:endCxn id="19" idx="3"/>
          </p:cNvCxnSpPr>
          <p:nvPr/>
        </p:nvCxnSpPr>
        <p:spPr>
          <a:xfrm flipH="1">
            <a:off x="7496108" y="3852995"/>
            <a:ext cx="186016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itle 49">
            <a:extLst>
              <a:ext uri="{FF2B5EF4-FFF2-40B4-BE49-F238E27FC236}">
                <a16:creationId xmlns:a16="http://schemas.microsoft.com/office/drawing/2014/main" id="{F330696D-2198-BB00-03BC-E1AD7C119168}"/>
              </a:ext>
            </a:extLst>
          </p:cNvPr>
          <p:cNvSpPr>
            <a:spLocks noGrp="1"/>
          </p:cNvSpPr>
          <p:nvPr>
            <p:ph type="title"/>
          </p:nvPr>
        </p:nvSpPr>
        <p:spPr>
          <a:xfrm>
            <a:off x="838200" y="365125"/>
            <a:ext cx="10515600" cy="961401"/>
          </a:xfrm>
        </p:spPr>
        <p:txBody>
          <a:bodyPr/>
          <a:lstStyle/>
          <a:p>
            <a:r>
              <a:rPr lang="en-IN" b="1" dirty="0"/>
              <a:t>Setup with DBN based Data Generator</a:t>
            </a:r>
          </a:p>
        </p:txBody>
      </p:sp>
      <p:pic>
        <p:nvPicPr>
          <p:cNvPr id="4" name="Picture 3">
            <a:extLst>
              <a:ext uri="{FF2B5EF4-FFF2-40B4-BE49-F238E27FC236}">
                <a16:creationId xmlns:a16="http://schemas.microsoft.com/office/drawing/2014/main" id="{82B13D83-D0C2-19A4-94C3-5E02FDA36FE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54549" y="1498249"/>
            <a:ext cx="1775687" cy="1775687"/>
          </a:xfrm>
          <a:prstGeom prst="rect">
            <a:avLst/>
          </a:prstGeom>
        </p:spPr>
      </p:pic>
      <p:cxnSp>
        <p:nvCxnSpPr>
          <p:cNvPr id="30" name="Connector: Elbow 29">
            <a:extLst>
              <a:ext uri="{FF2B5EF4-FFF2-40B4-BE49-F238E27FC236}">
                <a16:creationId xmlns:a16="http://schemas.microsoft.com/office/drawing/2014/main" id="{51B5AC20-70A3-D1CA-AD35-02F326787A6E}"/>
              </a:ext>
            </a:extLst>
          </p:cNvPr>
          <p:cNvCxnSpPr>
            <a:stCxn id="4" idx="1"/>
            <a:endCxn id="3" idx="0"/>
          </p:cNvCxnSpPr>
          <p:nvPr/>
        </p:nvCxnSpPr>
        <p:spPr>
          <a:xfrm rot="10800000" flipV="1">
            <a:off x="1295401" y="2386092"/>
            <a:ext cx="3159149" cy="87655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5DFD5427-94A1-680C-4150-55F038A36F94}"/>
              </a:ext>
            </a:extLst>
          </p:cNvPr>
          <p:cNvCxnSpPr>
            <a:cxnSpLocks/>
            <a:stCxn id="4" idx="3"/>
            <a:endCxn id="35" idx="0"/>
          </p:cNvCxnSpPr>
          <p:nvPr/>
        </p:nvCxnSpPr>
        <p:spPr>
          <a:xfrm>
            <a:off x="6230236" y="2386093"/>
            <a:ext cx="3716382" cy="64387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534075B6-0593-9A58-B852-420B2823E5A0}"/>
              </a:ext>
            </a:extLst>
          </p:cNvPr>
          <p:cNvCxnSpPr>
            <a:stCxn id="4" idx="0"/>
            <a:endCxn id="16" idx="3"/>
          </p:cNvCxnSpPr>
          <p:nvPr/>
        </p:nvCxnSpPr>
        <p:spPr>
          <a:xfrm rot="16200000" flipH="1">
            <a:off x="4349076" y="2491566"/>
            <a:ext cx="4140348" cy="2153715"/>
          </a:xfrm>
          <a:prstGeom prst="bentConnector4">
            <a:avLst>
              <a:gd name="adj1" fmla="val -1840"/>
              <a:gd name="adj2" fmla="val 2539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1486DFB-64CC-1EDC-BE0D-1AA9420AAC89}"/>
              </a:ext>
            </a:extLst>
          </p:cNvPr>
          <p:cNvSpPr txBox="1"/>
          <p:nvPr/>
        </p:nvSpPr>
        <p:spPr>
          <a:xfrm>
            <a:off x="2331346" y="1390599"/>
            <a:ext cx="2744334" cy="369332"/>
          </a:xfrm>
          <a:prstGeom prst="rect">
            <a:avLst/>
          </a:prstGeom>
          <a:noFill/>
        </p:spPr>
        <p:txBody>
          <a:bodyPr wrap="square" rtlCol="0">
            <a:spAutoFit/>
          </a:bodyPr>
          <a:lstStyle/>
          <a:p>
            <a:r>
              <a:rPr lang="en-US" dirty="0"/>
              <a:t>DBN based Data Generator</a:t>
            </a:r>
            <a:endParaRPr lang="en-IN" dirty="0"/>
          </a:p>
        </p:txBody>
      </p:sp>
    </p:spTree>
    <p:extLst>
      <p:ext uri="{BB962C8B-B14F-4D97-AF65-F5344CB8AC3E}">
        <p14:creationId xmlns:p14="http://schemas.microsoft.com/office/powerpoint/2010/main" val="2302631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EAE65-FDCB-BEAB-3E61-947CA5900DA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0137EE9-12F9-6A87-66CC-39151CE63097}"/>
              </a:ext>
            </a:extLst>
          </p:cNvPr>
          <p:cNvSpPr>
            <a:spLocks noGrp="1"/>
          </p:cNvSpPr>
          <p:nvPr>
            <p:ph type="title"/>
          </p:nvPr>
        </p:nvSpPr>
        <p:spPr>
          <a:xfrm>
            <a:off x="838200" y="365125"/>
            <a:ext cx="10515600" cy="1812467"/>
          </a:xfrm>
        </p:spPr>
        <p:txBody>
          <a:bodyPr/>
          <a:lstStyle/>
          <a:p>
            <a:r>
              <a:rPr lang="en-IN" b="1" dirty="0"/>
              <a:t>Setup with DBN based Data Generator (Contd.)</a:t>
            </a:r>
            <a:endParaRPr lang="en-IN" dirty="0"/>
          </a:p>
        </p:txBody>
      </p:sp>
      <p:sp>
        <p:nvSpPr>
          <p:cNvPr id="4" name="Content Placeholder 3">
            <a:extLst>
              <a:ext uri="{FF2B5EF4-FFF2-40B4-BE49-F238E27FC236}">
                <a16:creationId xmlns:a16="http://schemas.microsoft.com/office/drawing/2014/main" id="{B0DA3D33-5B51-BE6C-135E-D15BD0787771}"/>
              </a:ext>
            </a:extLst>
          </p:cNvPr>
          <p:cNvSpPr>
            <a:spLocks noGrp="1"/>
          </p:cNvSpPr>
          <p:nvPr>
            <p:ph idx="1"/>
          </p:nvPr>
        </p:nvSpPr>
        <p:spPr>
          <a:xfrm>
            <a:off x="838200" y="2762053"/>
            <a:ext cx="10515600" cy="3414909"/>
          </a:xfrm>
        </p:spPr>
        <p:txBody>
          <a:bodyPr/>
          <a:lstStyle/>
          <a:p>
            <a:r>
              <a:rPr lang="en-US" dirty="0"/>
              <a:t>The DBN Generator generates the data according to a given setting.</a:t>
            </a:r>
          </a:p>
          <a:p>
            <a:r>
              <a:rPr lang="en-US" dirty="0"/>
              <a:t>It allows continuous generation of new data which is used for testing forecast quality.</a:t>
            </a:r>
          </a:p>
          <a:p>
            <a:r>
              <a:rPr lang="en-US" dirty="0"/>
              <a:t>A compete knowledge of the data generating mechanism allows calculation of original contributions which is tallied against those from model output.</a:t>
            </a:r>
            <a:endParaRPr lang="en-IN" dirty="0"/>
          </a:p>
        </p:txBody>
      </p:sp>
    </p:spTree>
    <p:extLst>
      <p:ext uri="{BB962C8B-B14F-4D97-AF65-F5344CB8AC3E}">
        <p14:creationId xmlns:p14="http://schemas.microsoft.com/office/powerpoint/2010/main" val="11535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AFC1-E7E7-D91C-2DE0-067A6F856319}"/>
              </a:ext>
            </a:extLst>
          </p:cNvPr>
          <p:cNvSpPr>
            <a:spLocks noGrp="1"/>
          </p:cNvSpPr>
          <p:nvPr>
            <p:ph type="title"/>
          </p:nvPr>
        </p:nvSpPr>
        <p:spPr/>
        <p:txBody>
          <a:bodyPr/>
          <a:lstStyle/>
          <a:p>
            <a:r>
              <a:rPr lang="en-IN" b="1" dirty="0"/>
              <a:t>Example – Identifying original contributions</a:t>
            </a:r>
          </a:p>
        </p:txBody>
      </p:sp>
      <p:pic>
        <p:nvPicPr>
          <p:cNvPr id="5" name="Content Placeholder 4">
            <a:extLst>
              <a:ext uri="{FF2B5EF4-FFF2-40B4-BE49-F238E27FC236}">
                <a16:creationId xmlns:a16="http://schemas.microsoft.com/office/drawing/2014/main" id="{D4FB0B35-B978-6FAF-037D-AACA80378B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089" y="1825625"/>
            <a:ext cx="7203688" cy="4351338"/>
          </a:xfrm>
        </p:spPr>
      </p:pic>
      <p:sp>
        <p:nvSpPr>
          <p:cNvPr id="6" name="TextBox 5">
            <a:extLst>
              <a:ext uri="{FF2B5EF4-FFF2-40B4-BE49-F238E27FC236}">
                <a16:creationId xmlns:a16="http://schemas.microsoft.com/office/drawing/2014/main" id="{E004ADBF-6049-B38F-3012-A9CAC70689F8}"/>
              </a:ext>
            </a:extLst>
          </p:cNvPr>
          <p:cNvSpPr txBox="1"/>
          <p:nvPr/>
        </p:nvSpPr>
        <p:spPr>
          <a:xfrm>
            <a:off x="8876371" y="1906859"/>
            <a:ext cx="2477429" cy="3693319"/>
          </a:xfrm>
          <a:prstGeom prst="rect">
            <a:avLst/>
          </a:prstGeom>
          <a:noFill/>
        </p:spPr>
        <p:txBody>
          <a:bodyPr wrap="square" rtlCol="0">
            <a:spAutoFit/>
          </a:bodyPr>
          <a:lstStyle/>
          <a:p>
            <a:r>
              <a:rPr lang="en-IN" dirty="0"/>
              <a:t>For example, </a:t>
            </a:r>
            <a:r>
              <a:rPr lang="en-IN" b="1" dirty="0"/>
              <a:t>contributions from discounts</a:t>
            </a:r>
            <a:r>
              <a:rPr lang="en-IN" dirty="0"/>
              <a:t> throughout the year, towards the annual sales, can be identified in real time.</a:t>
            </a:r>
          </a:p>
          <a:p>
            <a:endParaRPr lang="en-IN" dirty="0"/>
          </a:p>
          <a:p>
            <a:r>
              <a:rPr lang="en-IN" dirty="0"/>
              <a:t>The </a:t>
            </a:r>
            <a:r>
              <a:rPr lang="en-IN" b="1" dirty="0"/>
              <a:t>contributions derived from the modelling approaches</a:t>
            </a:r>
            <a:r>
              <a:rPr lang="en-IN" dirty="0"/>
              <a:t>, can be compared against these </a:t>
            </a:r>
            <a:r>
              <a:rPr lang="en-IN" b="1" dirty="0"/>
              <a:t>“original”</a:t>
            </a:r>
            <a:r>
              <a:rPr lang="en-IN" dirty="0"/>
              <a:t> contributions.</a:t>
            </a:r>
          </a:p>
        </p:txBody>
      </p:sp>
    </p:spTree>
    <p:extLst>
      <p:ext uri="{BB962C8B-B14F-4D97-AF65-F5344CB8AC3E}">
        <p14:creationId xmlns:p14="http://schemas.microsoft.com/office/powerpoint/2010/main" val="561108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AB63F-9C42-D002-CB68-244075125BBD}"/>
              </a:ext>
            </a:extLst>
          </p:cNvPr>
          <p:cNvSpPr>
            <a:spLocks noGrp="1"/>
          </p:cNvSpPr>
          <p:nvPr>
            <p:ph type="title"/>
          </p:nvPr>
        </p:nvSpPr>
        <p:spPr>
          <a:xfrm>
            <a:off x="838200" y="365125"/>
            <a:ext cx="10515600" cy="1661638"/>
          </a:xfrm>
        </p:spPr>
        <p:txBody>
          <a:bodyPr/>
          <a:lstStyle/>
          <a:p>
            <a:r>
              <a:rPr lang="en-IN" b="1" dirty="0"/>
              <a:t>Example – Identifying original contributions (contd.)</a:t>
            </a:r>
            <a:endParaRPr lang="en-IN" dirty="0"/>
          </a:p>
        </p:txBody>
      </p:sp>
      <p:sp>
        <p:nvSpPr>
          <p:cNvPr id="3" name="Content Placeholder 2">
            <a:extLst>
              <a:ext uri="{FF2B5EF4-FFF2-40B4-BE49-F238E27FC236}">
                <a16:creationId xmlns:a16="http://schemas.microsoft.com/office/drawing/2014/main" id="{F2F6FDBB-7BD1-1671-E807-9C05FD117F74}"/>
              </a:ext>
            </a:extLst>
          </p:cNvPr>
          <p:cNvSpPr>
            <a:spLocks noGrp="1"/>
          </p:cNvSpPr>
          <p:nvPr>
            <p:ph idx="1"/>
          </p:nvPr>
        </p:nvSpPr>
        <p:spPr>
          <a:xfrm>
            <a:off x="838200" y="2347273"/>
            <a:ext cx="10515600" cy="3829689"/>
          </a:xfrm>
        </p:spPr>
        <p:txBody>
          <a:bodyPr/>
          <a:lstStyle/>
          <a:p>
            <a:r>
              <a:rPr lang="en-IN" dirty="0"/>
              <a:t>Contributions are often required to have actionable insights. Based on the contribution of discount, a certain discount strategy is implemented expecting that the respective revenue change would be observed over time.</a:t>
            </a:r>
          </a:p>
          <a:p>
            <a:r>
              <a:rPr lang="en-IN" dirty="0"/>
              <a:t>Hence it’s important to compare contributions from the model output against such causal impacts observed in the data generating mechanism.</a:t>
            </a:r>
          </a:p>
        </p:txBody>
      </p:sp>
    </p:spTree>
    <p:extLst>
      <p:ext uri="{BB962C8B-B14F-4D97-AF65-F5344CB8AC3E}">
        <p14:creationId xmlns:p14="http://schemas.microsoft.com/office/powerpoint/2010/main" val="301025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6D29-78EF-6317-36CD-FB0A81017474}"/>
              </a:ext>
            </a:extLst>
          </p:cNvPr>
          <p:cNvSpPr>
            <a:spLocks noGrp="1"/>
          </p:cNvSpPr>
          <p:nvPr>
            <p:ph type="title"/>
          </p:nvPr>
        </p:nvSpPr>
        <p:spPr>
          <a:xfrm>
            <a:off x="831850" y="1478001"/>
            <a:ext cx="10515600" cy="1741217"/>
          </a:xfrm>
        </p:spPr>
        <p:txBody>
          <a:bodyPr/>
          <a:lstStyle/>
          <a:p>
            <a:pPr algn="ctr"/>
            <a:r>
              <a:rPr lang="en-IN" b="1" dirty="0"/>
              <a:t>Current Setup and its Challenges</a:t>
            </a:r>
          </a:p>
        </p:txBody>
      </p:sp>
      <p:sp>
        <p:nvSpPr>
          <p:cNvPr id="3" name="Text Placeholder 2">
            <a:extLst>
              <a:ext uri="{FF2B5EF4-FFF2-40B4-BE49-F238E27FC236}">
                <a16:creationId xmlns:a16="http://schemas.microsoft.com/office/drawing/2014/main" id="{FF06AC8C-2B52-5790-DEBC-D1F2121774A3}"/>
              </a:ext>
            </a:extLst>
          </p:cNvPr>
          <p:cNvSpPr>
            <a:spLocks noGrp="1"/>
          </p:cNvSpPr>
          <p:nvPr>
            <p:ph type="body" idx="1"/>
          </p:nvPr>
        </p:nvSpPr>
        <p:spPr>
          <a:xfrm>
            <a:off x="838200" y="3638783"/>
            <a:ext cx="10515600" cy="1500187"/>
          </a:xfrm>
        </p:spPr>
        <p:txBody>
          <a:bodyPr/>
          <a:lstStyle/>
          <a:p>
            <a:pPr algn="ctr"/>
            <a:r>
              <a:rPr lang="en-IN" dirty="0">
                <a:solidFill>
                  <a:schemeClr val="tx1"/>
                </a:solidFill>
              </a:rPr>
              <a:t>Highlighting the problems that DBN-based data generator can solve</a:t>
            </a:r>
          </a:p>
        </p:txBody>
      </p:sp>
    </p:spTree>
    <p:extLst>
      <p:ext uri="{BB962C8B-B14F-4D97-AF65-F5344CB8AC3E}">
        <p14:creationId xmlns:p14="http://schemas.microsoft.com/office/powerpoint/2010/main" val="179955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6C811CC-F86C-3E57-8EF6-7603490B47BE}"/>
              </a:ext>
              <a:ext uri="{C183D7F6-B498-43B3-948B-1728B52AA6E4}">
                <adec:decorative xmlns:adec="http://schemas.microsoft.com/office/drawing/2017/decorative" val="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8227" y="2219019"/>
            <a:ext cx="914400" cy="914400"/>
          </a:xfrm>
          <a:prstGeom prst="rect">
            <a:avLst/>
          </a:prstGeom>
        </p:spPr>
      </p:pic>
      <p:pic>
        <p:nvPicPr>
          <p:cNvPr id="9" name="Graphic 8" descr="Open book">
            <a:extLst>
              <a:ext uri="{FF2B5EF4-FFF2-40B4-BE49-F238E27FC236}">
                <a16:creationId xmlns:a16="http://schemas.microsoft.com/office/drawing/2014/main" id="{A0366396-B21E-04DB-F282-A7617A1B11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91107" y="2230040"/>
            <a:ext cx="914400" cy="914400"/>
          </a:xfrm>
          <a:prstGeom prst="rect">
            <a:avLst/>
          </a:prstGeom>
        </p:spPr>
      </p:pic>
      <p:sp>
        <p:nvSpPr>
          <p:cNvPr id="10" name="TextBox 9">
            <a:extLst>
              <a:ext uri="{FF2B5EF4-FFF2-40B4-BE49-F238E27FC236}">
                <a16:creationId xmlns:a16="http://schemas.microsoft.com/office/drawing/2014/main" id="{D07841B4-6645-EB58-75C2-9B0E47F6F10A}"/>
              </a:ext>
            </a:extLst>
          </p:cNvPr>
          <p:cNvSpPr txBox="1"/>
          <p:nvPr/>
        </p:nvSpPr>
        <p:spPr>
          <a:xfrm>
            <a:off x="620991" y="1754991"/>
            <a:ext cx="1432874" cy="369332"/>
          </a:xfrm>
          <a:prstGeom prst="rect">
            <a:avLst/>
          </a:prstGeom>
          <a:noFill/>
        </p:spPr>
        <p:txBody>
          <a:bodyPr wrap="square" rtlCol="0">
            <a:spAutoFit/>
          </a:bodyPr>
          <a:lstStyle/>
          <a:p>
            <a:r>
              <a:rPr lang="en-IN" dirty="0"/>
              <a:t>Dataset</a:t>
            </a:r>
          </a:p>
        </p:txBody>
      </p:sp>
      <p:sp>
        <p:nvSpPr>
          <p:cNvPr id="11" name="TextBox 10">
            <a:extLst>
              <a:ext uri="{FF2B5EF4-FFF2-40B4-BE49-F238E27FC236}">
                <a16:creationId xmlns:a16="http://schemas.microsoft.com/office/drawing/2014/main" id="{91257528-6E63-1A8C-AE7E-C5FE8B89BDAB}"/>
              </a:ext>
            </a:extLst>
          </p:cNvPr>
          <p:cNvSpPr txBox="1"/>
          <p:nvPr/>
        </p:nvSpPr>
        <p:spPr>
          <a:xfrm>
            <a:off x="2053865" y="1780177"/>
            <a:ext cx="1745530" cy="369332"/>
          </a:xfrm>
          <a:prstGeom prst="rect">
            <a:avLst/>
          </a:prstGeom>
          <a:noFill/>
        </p:spPr>
        <p:txBody>
          <a:bodyPr wrap="square" rtlCol="0">
            <a:spAutoFit/>
          </a:bodyPr>
          <a:lstStyle/>
          <a:p>
            <a:r>
              <a:rPr lang="en-IN" dirty="0"/>
              <a:t>Data Dictionary</a:t>
            </a:r>
          </a:p>
        </p:txBody>
      </p:sp>
      <p:pic>
        <p:nvPicPr>
          <p:cNvPr id="13" name="Picture 12">
            <a:extLst>
              <a:ext uri="{FF2B5EF4-FFF2-40B4-BE49-F238E27FC236}">
                <a16:creationId xmlns:a16="http://schemas.microsoft.com/office/drawing/2014/main" id="{593924C6-EBC5-7346-2F95-A56F692DC3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6234" y="3484891"/>
            <a:ext cx="1124146" cy="1124146"/>
          </a:xfrm>
          <a:prstGeom prst="rect">
            <a:avLst/>
          </a:prstGeom>
        </p:spPr>
      </p:pic>
      <p:sp>
        <p:nvSpPr>
          <p:cNvPr id="14" name="TextBox 13">
            <a:extLst>
              <a:ext uri="{FF2B5EF4-FFF2-40B4-BE49-F238E27FC236}">
                <a16:creationId xmlns:a16="http://schemas.microsoft.com/office/drawing/2014/main" id="{47A2CBCC-30BD-B7BF-E1DE-CBB0894D6C26}"/>
              </a:ext>
            </a:extLst>
          </p:cNvPr>
          <p:cNvSpPr txBox="1"/>
          <p:nvPr/>
        </p:nvSpPr>
        <p:spPr>
          <a:xfrm>
            <a:off x="1696040" y="4727866"/>
            <a:ext cx="2461181" cy="923330"/>
          </a:xfrm>
          <a:prstGeom prst="rect">
            <a:avLst/>
          </a:prstGeom>
          <a:noFill/>
        </p:spPr>
        <p:txBody>
          <a:bodyPr wrap="square" rtlCol="0">
            <a:spAutoFit/>
          </a:bodyPr>
          <a:lstStyle/>
          <a:p>
            <a:r>
              <a:rPr lang="en-IN" dirty="0"/>
              <a:t>Codebase to perform:</a:t>
            </a:r>
          </a:p>
          <a:p>
            <a:pPr marL="285750" indent="-285750">
              <a:buFont typeface="Arial" panose="020B0604020202020204" pitchFamily="34" charset="0"/>
              <a:buChar char="•"/>
            </a:pPr>
            <a:r>
              <a:rPr lang="en-IN" dirty="0"/>
              <a:t>Feature engineering</a:t>
            </a:r>
          </a:p>
          <a:p>
            <a:pPr marL="285750" indent="-285750">
              <a:buFont typeface="Arial" panose="020B0604020202020204" pitchFamily="34" charset="0"/>
              <a:buChar char="•"/>
            </a:pPr>
            <a:r>
              <a:rPr lang="en-IN" dirty="0"/>
              <a:t>Modelling</a:t>
            </a:r>
          </a:p>
        </p:txBody>
      </p:sp>
      <p:pic>
        <p:nvPicPr>
          <p:cNvPr id="16" name="Picture 15">
            <a:extLst>
              <a:ext uri="{FF2B5EF4-FFF2-40B4-BE49-F238E27FC236}">
                <a16:creationId xmlns:a16="http://schemas.microsoft.com/office/drawing/2014/main" id="{B6CB431C-DFDC-EE10-5A28-D6369554D5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3830" y="4727866"/>
            <a:ext cx="1446987" cy="1487995"/>
          </a:xfrm>
          <a:prstGeom prst="rect">
            <a:avLst/>
          </a:prstGeom>
        </p:spPr>
      </p:pic>
      <p:sp>
        <p:nvSpPr>
          <p:cNvPr id="17" name="TextBox 16">
            <a:extLst>
              <a:ext uri="{FF2B5EF4-FFF2-40B4-BE49-F238E27FC236}">
                <a16:creationId xmlns:a16="http://schemas.microsoft.com/office/drawing/2014/main" id="{5B3B9A8F-BFBE-45AB-F52B-DD9D4307C1E7}"/>
              </a:ext>
            </a:extLst>
          </p:cNvPr>
          <p:cNvSpPr txBox="1"/>
          <p:nvPr/>
        </p:nvSpPr>
        <p:spPr>
          <a:xfrm>
            <a:off x="5549246" y="6215861"/>
            <a:ext cx="2227868" cy="369332"/>
          </a:xfrm>
          <a:prstGeom prst="rect">
            <a:avLst/>
          </a:prstGeom>
          <a:noFill/>
        </p:spPr>
        <p:txBody>
          <a:bodyPr wrap="square" rtlCol="0">
            <a:spAutoFit/>
          </a:bodyPr>
          <a:lstStyle/>
          <a:p>
            <a:r>
              <a:rPr lang="en-IN" dirty="0"/>
              <a:t>Feature Contributions</a:t>
            </a:r>
          </a:p>
        </p:txBody>
      </p:sp>
      <p:pic>
        <p:nvPicPr>
          <p:cNvPr id="19" name="Graphic 18" descr="Upward trend">
            <a:extLst>
              <a:ext uri="{FF2B5EF4-FFF2-40B4-BE49-F238E27FC236}">
                <a16:creationId xmlns:a16="http://schemas.microsoft.com/office/drawing/2014/main" id="{AF0EC49F-9AC0-BECA-F568-F9636825872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83830" y="2219019"/>
            <a:ext cx="1265872" cy="1265872"/>
          </a:xfrm>
          <a:prstGeom prst="rect">
            <a:avLst/>
          </a:prstGeom>
        </p:spPr>
      </p:pic>
      <p:sp>
        <p:nvSpPr>
          <p:cNvPr id="20" name="TextBox 19">
            <a:extLst>
              <a:ext uri="{FF2B5EF4-FFF2-40B4-BE49-F238E27FC236}">
                <a16:creationId xmlns:a16="http://schemas.microsoft.com/office/drawing/2014/main" id="{2DD32183-E5C1-D92F-1A62-1AE2099BE253}"/>
              </a:ext>
            </a:extLst>
          </p:cNvPr>
          <p:cNvSpPr txBox="1"/>
          <p:nvPr/>
        </p:nvSpPr>
        <p:spPr>
          <a:xfrm>
            <a:off x="5912648" y="1755146"/>
            <a:ext cx="1189350" cy="369332"/>
          </a:xfrm>
          <a:prstGeom prst="rect">
            <a:avLst/>
          </a:prstGeom>
          <a:noFill/>
        </p:spPr>
        <p:txBody>
          <a:bodyPr wrap="square" rtlCol="0">
            <a:spAutoFit/>
          </a:bodyPr>
          <a:lstStyle/>
          <a:p>
            <a:r>
              <a:rPr lang="en-IN" dirty="0"/>
              <a:t>Forecasts</a:t>
            </a:r>
          </a:p>
        </p:txBody>
      </p:sp>
      <p:pic>
        <p:nvPicPr>
          <p:cNvPr id="22" name="Graphic 21" descr="Target Audience">
            <a:extLst>
              <a:ext uri="{FF2B5EF4-FFF2-40B4-BE49-F238E27FC236}">
                <a16:creationId xmlns:a16="http://schemas.microsoft.com/office/drawing/2014/main" id="{3EF17545-008F-0DD5-153B-2F5FA73712C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678958" y="4727866"/>
            <a:ext cx="1446987" cy="1446987"/>
          </a:xfrm>
          <a:prstGeom prst="rect">
            <a:avLst/>
          </a:prstGeom>
        </p:spPr>
      </p:pic>
      <p:sp>
        <p:nvSpPr>
          <p:cNvPr id="23" name="TextBox 22">
            <a:extLst>
              <a:ext uri="{FF2B5EF4-FFF2-40B4-BE49-F238E27FC236}">
                <a16:creationId xmlns:a16="http://schemas.microsoft.com/office/drawing/2014/main" id="{ECA7EFA9-9F47-4178-DE03-725D28E1109C}"/>
              </a:ext>
            </a:extLst>
          </p:cNvPr>
          <p:cNvSpPr txBox="1"/>
          <p:nvPr/>
        </p:nvSpPr>
        <p:spPr>
          <a:xfrm>
            <a:off x="8314441" y="6178154"/>
            <a:ext cx="2733773" cy="369332"/>
          </a:xfrm>
          <a:prstGeom prst="rect">
            <a:avLst/>
          </a:prstGeom>
          <a:noFill/>
        </p:spPr>
        <p:txBody>
          <a:bodyPr wrap="square" rtlCol="0">
            <a:spAutoFit/>
          </a:bodyPr>
          <a:lstStyle/>
          <a:p>
            <a:r>
              <a:rPr lang="en-IN" dirty="0"/>
              <a:t>Business/Human Validation</a:t>
            </a:r>
          </a:p>
        </p:txBody>
      </p:sp>
      <p:cxnSp>
        <p:nvCxnSpPr>
          <p:cNvPr id="25" name="Connector: Elbow 24">
            <a:extLst>
              <a:ext uri="{FF2B5EF4-FFF2-40B4-BE49-F238E27FC236}">
                <a16:creationId xmlns:a16="http://schemas.microsoft.com/office/drawing/2014/main" id="{1172749E-B2AB-F53E-077D-7E4C724295E2}"/>
              </a:ext>
            </a:extLst>
          </p:cNvPr>
          <p:cNvCxnSpPr>
            <a:cxnSpLocks/>
            <a:stCxn id="3" idx="2"/>
            <a:endCxn id="13" idx="1"/>
          </p:cNvCxnSpPr>
          <p:nvPr/>
        </p:nvCxnSpPr>
        <p:spPr>
          <a:xfrm rot="16200000" flipH="1">
            <a:off x="1159058" y="3019787"/>
            <a:ext cx="913545" cy="1140807"/>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20D5C9D-A471-C21D-5302-97C704CF6D14}"/>
              </a:ext>
            </a:extLst>
          </p:cNvPr>
          <p:cNvCxnSpPr>
            <a:cxnSpLocks/>
            <a:stCxn id="9" idx="2"/>
            <a:endCxn id="13" idx="0"/>
          </p:cNvCxnSpPr>
          <p:nvPr/>
        </p:nvCxnSpPr>
        <p:spPr>
          <a:xfrm>
            <a:off x="2748307" y="3144440"/>
            <a:ext cx="0" cy="34045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7DD19068-D077-CBD1-945F-5C2DE86BC088}"/>
              </a:ext>
            </a:extLst>
          </p:cNvPr>
          <p:cNvCxnSpPr>
            <a:stCxn id="13" idx="3"/>
            <a:endCxn id="19" idx="1"/>
          </p:cNvCxnSpPr>
          <p:nvPr/>
        </p:nvCxnSpPr>
        <p:spPr>
          <a:xfrm flipV="1">
            <a:off x="3310380" y="2851955"/>
            <a:ext cx="2473450" cy="1195009"/>
          </a:xfrm>
          <a:prstGeom prst="bentConnector3">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9C63924D-27C4-513A-2A30-57C4C399C048}"/>
              </a:ext>
            </a:extLst>
          </p:cNvPr>
          <p:cNvCxnSpPr>
            <a:stCxn id="13" idx="3"/>
            <a:endCxn id="16" idx="1"/>
          </p:cNvCxnSpPr>
          <p:nvPr/>
        </p:nvCxnSpPr>
        <p:spPr>
          <a:xfrm>
            <a:off x="3310380" y="4046964"/>
            <a:ext cx="2473450" cy="1424900"/>
          </a:xfrm>
          <a:prstGeom prst="bentConnector3">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4" name="Graphic 33" descr="Table">
            <a:extLst>
              <a:ext uri="{FF2B5EF4-FFF2-40B4-BE49-F238E27FC236}">
                <a16:creationId xmlns:a16="http://schemas.microsoft.com/office/drawing/2014/main" id="{9B406BA0-A5D0-61DA-57E9-FADDF2622C1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45251" y="2235684"/>
            <a:ext cx="1180694" cy="1180694"/>
          </a:xfrm>
          <a:prstGeom prst="rect">
            <a:avLst/>
          </a:prstGeom>
        </p:spPr>
      </p:pic>
      <p:sp>
        <p:nvSpPr>
          <p:cNvPr id="35" name="TextBox 34">
            <a:extLst>
              <a:ext uri="{FF2B5EF4-FFF2-40B4-BE49-F238E27FC236}">
                <a16:creationId xmlns:a16="http://schemas.microsoft.com/office/drawing/2014/main" id="{0FB002CB-46E7-B683-2A7D-8BAE28828E65}"/>
              </a:ext>
            </a:extLst>
          </p:cNvPr>
          <p:cNvSpPr txBox="1"/>
          <p:nvPr/>
        </p:nvSpPr>
        <p:spPr>
          <a:xfrm>
            <a:off x="8678958" y="1866352"/>
            <a:ext cx="2271193" cy="369332"/>
          </a:xfrm>
          <a:prstGeom prst="rect">
            <a:avLst/>
          </a:prstGeom>
          <a:noFill/>
        </p:spPr>
        <p:txBody>
          <a:bodyPr wrap="square" rtlCol="0">
            <a:spAutoFit/>
          </a:bodyPr>
          <a:lstStyle/>
          <a:p>
            <a:r>
              <a:rPr lang="en-IN" dirty="0"/>
              <a:t>Data-based validation</a:t>
            </a:r>
          </a:p>
        </p:txBody>
      </p:sp>
      <p:cxnSp>
        <p:nvCxnSpPr>
          <p:cNvPr id="37" name="Straight Arrow Connector 36">
            <a:extLst>
              <a:ext uri="{FF2B5EF4-FFF2-40B4-BE49-F238E27FC236}">
                <a16:creationId xmlns:a16="http://schemas.microsoft.com/office/drawing/2014/main" id="{AFE72791-5130-07D1-141E-00FC9FA82F9C}"/>
              </a:ext>
            </a:extLst>
          </p:cNvPr>
          <p:cNvCxnSpPr>
            <a:cxnSpLocks/>
            <a:stCxn id="34" idx="1"/>
            <a:endCxn id="19" idx="3"/>
          </p:cNvCxnSpPr>
          <p:nvPr/>
        </p:nvCxnSpPr>
        <p:spPr>
          <a:xfrm flipH="1">
            <a:off x="7049702" y="2826031"/>
            <a:ext cx="1895549" cy="2592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55B6F94-66FE-B81E-DEBE-54A7DDD43278}"/>
              </a:ext>
            </a:extLst>
          </p:cNvPr>
          <p:cNvCxnSpPr>
            <a:endCxn id="16" idx="3"/>
          </p:cNvCxnSpPr>
          <p:nvPr/>
        </p:nvCxnSpPr>
        <p:spPr>
          <a:xfrm flipH="1">
            <a:off x="7230817" y="5471863"/>
            <a:ext cx="1448141"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itle 49">
            <a:extLst>
              <a:ext uri="{FF2B5EF4-FFF2-40B4-BE49-F238E27FC236}">
                <a16:creationId xmlns:a16="http://schemas.microsoft.com/office/drawing/2014/main" id="{CCE0AC4C-69CD-052B-0981-A7DD5329D9D2}"/>
              </a:ext>
            </a:extLst>
          </p:cNvPr>
          <p:cNvSpPr>
            <a:spLocks noGrp="1"/>
          </p:cNvSpPr>
          <p:nvPr>
            <p:ph type="title"/>
          </p:nvPr>
        </p:nvSpPr>
        <p:spPr>
          <a:xfrm>
            <a:off x="838200" y="365125"/>
            <a:ext cx="10515600" cy="961401"/>
          </a:xfrm>
        </p:spPr>
        <p:txBody>
          <a:bodyPr/>
          <a:lstStyle/>
          <a:p>
            <a:r>
              <a:rPr lang="en-IN" b="1" dirty="0"/>
              <a:t>Current Setup for Validation</a:t>
            </a:r>
          </a:p>
        </p:txBody>
      </p:sp>
    </p:spTree>
    <p:extLst>
      <p:ext uri="{BB962C8B-B14F-4D97-AF65-F5344CB8AC3E}">
        <p14:creationId xmlns:p14="http://schemas.microsoft.com/office/powerpoint/2010/main" val="187585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F29C47-C970-9829-C96C-9651CB8B3B9D}"/>
              </a:ext>
            </a:extLst>
          </p:cNvPr>
          <p:cNvSpPr>
            <a:spLocks noGrp="1"/>
          </p:cNvSpPr>
          <p:nvPr>
            <p:ph type="title"/>
          </p:nvPr>
        </p:nvSpPr>
        <p:spPr/>
        <p:txBody>
          <a:bodyPr/>
          <a:lstStyle/>
          <a:p>
            <a:r>
              <a:rPr lang="en-IN" b="1" dirty="0"/>
              <a:t>Current Setup for Validation (Contd.)</a:t>
            </a:r>
            <a:endParaRPr lang="en-IN" dirty="0"/>
          </a:p>
        </p:txBody>
      </p:sp>
      <p:sp>
        <p:nvSpPr>
          <p:cNvPr id="4" name="Content Placeholder 3">
            <a:extLst>
              <a:ext uri="{FF2B5EF4-FFF2-40B4-BE49-F238E27FC236}">
                <a16:creationId xmlns:a16="http://schemas.microsoft.com/office/drawing/2014/main" id="{BE68FAF7-4885-1A0E-5EC4-B47431A34B90}"/>
              </a:ext>
            </a:extLst>
          </p:cNvPr>
          <p:cNvSpPr>
            <a:spLocks noGrp="1"/>
          </p:cNvSpPr>
          <p:nvPr>
            <p:ph idx="1"/>
          </p:nvPr>
        </p:nvSpPr>
        <p:spPr/>
        <p:txBody>
          <a:bodyPr/>
          <a:lstStyle/>
          <a:p>
            <a:r>
              <a:rPr lang="en-US" dirty="0"/>
              <a:t>We have a dataset, along with the data dictionary, from client.</a:t>
            </a:r>
          </a:p>
          <a:p>
            <a:r>
              <a:rPr lang="en-US" dirty="0"/>
              <a:t>We try to see if the contributions from the features make business sense or not.</a:t>
            </a:r>
          </a:p>
          <a:p>
            <a:r>
              <a:rPr lang="en-US" dirty="0"/>
              <a:t>The features often include complex engineered features whose contributions are hard to ascertain.</a:t>
            </a:r>
          </a:p>
          <a:p>
            <a:r>
              <a:rPr lang="en-US" dirty="0"/>
              <a:t>For example, trend and seasonality, base-price, promotional discount etc. are derived out of complex calculations on the sales quantity.</a:t>
            </a:r>
            <a:endParaRPr lang="en-IN" dirty="0"/>
          </a:p>
        </p:txBody>
      </p:sp>
    </p:spTree>
    <p:extLst>
      <p:ext uri="{BB962C8B-B14F-4D97-AF65-F5344CB8AC3E}">
        <p14:creationId xmlns:p14="http://schemas.microsoft.com/office/powerpoint/2010/main" val="99409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9B177-C72B-F737-4AF0-1EA6CFD401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363EB-7525-E43F-AB42-6E85E839FC87}"/>
              </a:ext>
            </a:extLst>
          </p:cNvPr>
          <p:cNvSpPr>
            <a:spLocks noGrp="1"/>
          </p:cNvSpPr>
          <p:nvPr>
            <p:ph type="title"/>
          </p:nvPr>
        </p:nvSpPr>
        <p:spPr/>
        <p:txBody>
          <a:bodyPr/>
          <a:lstStyle/>
          <a:p>
            <a:r>
              <a:rPr lang="en-IN" b="1" dirty="0"/>
              <a:t>Scenario I – Incorrect notions about feature impacts</a:t>
            </a:r>
            <a:endParaRPr lang="en-IN" dirty="0"/>
          </a:p>
        </p:txBody>
      </p:sp>
      <p:sp>
        <p:nvSpPr>
          <p:cNvPr id="3" name="Content Placeholder 2">
            <a:extLst>
              <a:ext uri="{FF2B5EF4-FFF2-40B4-BE49-F238E27FC236}">
                <a16:creationId xmlns:a16="http://schemas.microsoft.com/office/drawing/2014/main" id="{D2743D80-919B-D09F-E6D7-0474F9D67DD1}"/>
              </a:ext>
            </a:extLst>
          </p:cNvPr>
          <p:cNvSpPr>
            <a:spLocks noGrp="1"/>
          </p:cNvSpPr>
          <p:nvPr>
            <p:ph idx="1"/>
          </p:nvPr>
        </p:nvSpPr>
        <p:spPr>
          <a:xfrm>
            <a:off x="838200" y="2171311"/>
            <a:ext cx="10515600" cy="4321564"/>
          </a:xfrm>
        </p:spPr>
        <p:txBody>
          <a:bodyPr/>
          <a:lstStyle/>
          <a:p>
            <a:r>
              <a:rPr lang="en-IN" dirty="0"/>
              <a:t>The standard regression/forecasting setup is applied</a:t>
            </a:r>
            <a:r>
              <a:rPr lang="en-US" dirty="0"/>
              <a:t>. The feature impacts are read-off from the contributions reported by the model.</a:t>
            </a:r>
          </a:p>
          <a:p>
            <a:r>
              <a:rPr lang="en-US" dirty="0"/>
              <a:t>Promotional discounts give a positive contribution to sales which makes business sense.</a:t>
            </a:r>
          </a:p>
          <a:p>
            <a:r>
              <a:rPr lang="en-US" dirty="0"/>
              <a:t>Business proceeds with increasing the discount percentage. But it does not increase the sales.</a:t>
            </a:r>
          </a:p>
          <a:p>
            <a:r>
              <a:rPr lang="en-US" b="1" dirty="0"/>
              <a:t>Are we sure that the contributions reported against discounts were truly reflecting its real-world impact? In what setup are they reliable, and where are they not?</a:t>
            </a:r>
            <a:endParaRPr lang="en-IN" b="1" dirty="0"/>
          </a:p>
        </p:txBody>
      </p:sp>
    </p:spTree>
    <p:extLst>
      <p:ext uri="{BB962C8B-B14F-4D97-AF65-F5344CB8AC3E}">
        <p14:creationId xmlns:p14="http://schemas.microsoft.com/office/powerpoint/2010/main" val="3165362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91E9F-D821-24FE-F543-173957C5E1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5C1800-A8E7-B18E-3DCA-B39640845171}"/>
              </a:ext>
            </a:extLst>
          </p:cNvPr>
          <p:cNvSpPr>
            <a:spLocks noGrp="1"/>
          </p:cNvSpPr>
          <p:nvPr>
            <p:ph type="title"/>
          </p:nvPr>
        </p:nvSpPr>
        <p:spPr/>
        <p:txBody>
          <a:bodyPr/>
          <a:lstStyle/>
          <a:p>
            <a:r>
              <a:rPr lang="en-IN" b="1" dirty="0"/>
              <a:t>Scenario II – Not enough scope for testing</a:t>
            </a:r>
            <a:endParaRPr lang="en-IN" dirty="0"/>
          </a:p>
        </p:txBody>
      </p:sp>
      <p:sp>
        <p:nvSpPr>
          <p:cNvPr id="3" name="Content Placeholder 2">
            <a:extLst>
              <a:ext uri="{FF2B5EF4-FFF2-40B4-BE49-F238E27FC236}">
                <a16:creationId xmlns:a16="http://schemas.microsoft.com/office/drawing/2014/main" id="{FB6BECCE-6540-4180-3B63-032B2177B0B6}"/>
              </a:ext>
            </a:extLst>
          </p:cNvPr>
          <p:cNvSpPr>
            <a:spLocks noGrp="1"/>
          </p:cNvSpPr>
          <p:nvPr>
            <p:ph idx="1"/>
          </p:nvPr>
        </p:nvSpPr>
        <p:spPr/>
        <p:txBody>
          <a:bodyPr/>
          <a:lstStyle/>
          <a:p>
            <a:r>
              <a:rPr lang="en-IN" dirty="0"/>
              <a:t>A modelling setup is finalized based on its test set performance. This is a robust strategy for non-timeseries scenarios.</a:t>
            </a:r>
          </a:p>
          <a:p>
            <a:r>
              <a:rPr lang="en-IN" dirty="0"/>
              <a:t>For timeseries scenarios the idea is that with the passage of time, a retraining with new data would be triggered and forecasts generated. The original test set performance would indicate the accuracy of such forecasts.</a:t>
            </a:r>
          </a:p>
          <a:p>
            <a:r>
              <a:rPr lang="en-IN" dirty="0"/>
              <a:t>However, a model monitoring setup should keep recording the forecast performances for multiple cycles, over a certain amount of time. Only then the true efficacy of the modelling strategy can be estimated.</a:t>
            </a:r>
          </a:p>
        </p:txBody>
      </p:sp>
    </p:spTree>
    <p:extLst>
      <p:ext uri="{BB962C8B-B14F-4D97-AF65-F5344CB8AC3E}">
        <p14:creationId xmlns:p14="http://schemas.microsoft.com/office/powerpoint/2010/main" val="105711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AEADFA-E089-ED8D-FF5E-1CB9A9225C56}"/>
              </a:ext>
            </a:extLst>
          </p:cNvPr>
          <p:cNvSpPr>
            <a:spLocks noGrp="1"/>
          </p:cNvSpPr>
          <p:nvPr>
            <p:ph type="title"/>
          </p:nvPr>
        </p:nvSpPr>
        <p:spPr/>
        <p:txBody>
          <a:bodyPr/>
          <a:lstStyle/>
          <a:p>
            <a:r>
              <a:rPr lang="en-IN" b="1" dirty="0"/>
              <a:t>Ideal test setting for time-series data</a:t>
            </a:r>
          </a:p>
        </p:txBody>
      </p:sp>
      <p:pic>
        <p:nvPicPr>
          <p:cNvPr id="9" name="Content Placeholder 8">
            <a:extLst>
              <a:ext uri="{FF2B5EF4-FFF2-40B4-BE49-F238E27FC236}">
                <a16:creationId xmlns:a16="http://schemas.microsoft.com/office/drawing/2014/main" id="{E1AC9A92-A820-AB04-A04F-5A059EB8C88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457575" y="2143919"/>
            <a:ext cx="5276850" cy="3714750"/>
          </a:xfrm>
        </p:spPr>
      </p:pic>
      <p:sp>
        <p:nvSpPr>
          <p:cNvPr id="10" name="TextBox 9">
            <a:extLst>
              <a:ext uri="{FF2B5EF4-FFF2-40B4-BE49-F238E27FC236}">
                <a16:creationId xmlns:a16="http://schemas.microsoft.com/office/drawing/2014/main" id="{4A00E2E0-5671-34FA-F251-707788E6862A}"/>
              </a:ext>
            </a:extLst>
          </p:cNvPr>
          <p:cNvSpPr txBox="1"/>
          <p:nvPr/>
        </p:nvSpPr>
        <p:spPr>
          <a:xfrm>
            <a:off x="8932129" y="3077964"/>
            <a:ext cx="1650379" cy="1200329"/>
          </a:xfrm>
          <a:prstGeom prst="rect">
            <a:avLst/>
          </a:prstGeom>
          <a:noFill/>
        </p:spPr>
        <p:txBody>
          <a:bodyPr wrap="square" rtlCol="0">
            <a:spAutoFit/>
          </a:bodyPr>
          <a:lstStyle/>
          <a:p>
            <a:r>
              <a:rPr lang="en-IN" b="1" dirty="0"/>
              <a:t>Span of historical data should be large.</a:t>
            </a:r>
          </a:p>
        </p:txBody>
      </p:sp>
      <p:sp>
        <p:nvSpPr>
          <p:cNvPr id="11" name="TextBox 10">
            <a:extLst>
              <a:ext uri="{FF2B5EF4-FFF2-40B4-BE49-F238E27FC236}">
                <a16:creationId xmlns:a16="http://schemas.microsoft.com/office/drawing/2014/main" id="{199B73AE-480F-750F-8FFD-402E3EA12273}"/>
              </a:ext>
            </a:extLst>
          </p:cNvPr>
          <p:cNvSpPr txBox="1"/>
          <p:nvPr/>
        </p:nvSpPr>
        <p:spPr>
          <a:xfrm>
            <a:off x="1226634" y="2698595"/>
            <a:ext cx="1750741" cy="2031325"/>
          </a:xfrm>
          <a:prstGeom prst="rect">
            <a:avLst/>
          </a:prstGeom>
          <a:noFill/>
        </p:spPr>
        <p:txBody>
          <a:bodyPr wrap="square" rtlCol="0">
            <a:spAutoFit/>
          </a:bodyPr>
          <a:lstStyle/>
          <a:p>
            <a:r>
              <a:rPr lang="en-IN" b="1" dirty="0"/>
              <a:t>Greyed out span actually accommodates </a:t>
            </a:r>
            <a:r>
              <a:rPr lang="en-IN" b="1" i="1" dirty="0"/>
              <a:t>training + validation (for tuning) </a:t>
            </a:r>
            <a:br>
              <a:rPr lang="en-IN" b="1" dirty="0"/>
            </a:br>
            <a:r>
              <a:rPr lang="en-IN" b="1" dirty="0"/>
              <a:t>sets.</a:t>
            </a:r>
          </a:p>
        </p:txBody>
      </p:sp>
    </p:spTree>
    <p:extLst>
      <p:ext uri="{BB962C8B-B14F-4D97-AF65-F5344CB8AC3E}">
        <p14:creationId xmlns:p14="http://schemas.microsoft.com/office/powerpoint/2010/main" val="55246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1EC6-EA0D-4DB5-7376-872D8CD78959}"/>
              </a:ext>
            </a:extLst>
          </p:cNvPr>
          <p:cNvSpPr>
            <a:spLocks noGrp="1"/>
          </p:cNvSpPr>
          <p:nvPr>
            <p:ph type="title"/>
          </p:nvPr>
        </p:nvSpPr>
        <p:spPr/>
        <p:txBody>
          <a:bodyPr/>
          <a:lstStyle/>
          <a:p>
            <a:r>
              <a:rPr lang="en-IN" b="1" dirty="0"/>
              <a:t>Scenario II – Not enough scope for testing (contd.)</a:t>
            </a:r>
            <a:endParaRPr lang="en-IN" dirty="0"/>
          </a:p>
        </p:txBody>
      </p:sp>
      <p:sp>
        <p:nvSpPr>
          <p:cNvPr id="3" name="Content Placeholder 2">
            <a:extLst>
              <a:ext uri="{FF2B5EF4-FFF2-40B4-BE49-F238E27FC236}">
                <a16:creationId xmlns:a16="http://schemas.microsoft.com/office/drawing/2014/main" id="{985356F2-D7DE-370E-67E2-5F99A39B7F06}"/>
              </a:ext>
            </a:extLst>
          </p:cNvPr>
          <p:cNvSpPr>
            <a:spLocks noGrp="1"/>
          </p:cNvSpPr>
          <p:nvPr>
            <p:ph idx="1"/>
          </p:nvPr>
        </p:nvSpPr>
        <p:spPr/>
        <p:txBody>
          <a:bodyPr/>
          <a:lstStyle/>
          <a:p>
            <a:r>
              <a:rPr lang="en-IN" dirty="0"/>
              <a:t>Thus, a forecasting setup inherently requires a long time to gain confidence.</a:t>
            </a:r>
          </a:p>
          <a:p>
            <a:r>
              <a:rPr lang="en-IN" dirty="0"/>
              <a:t>The other option is simulating multiple cycles of retraining-forecasting-validating with the training data itself. Seldom such amounts of data are available that would allow for this, after accounting for the necessary amount of training and test sets.</a:t>
            </a:r>
          </a:p>
        </p:txBody>
      </p:sp>
    </p:spTree>
    <p:extLst>
      <p:ext uri="{BB962C8B-B14F-4D97-AF65-F5344CB8AC3E}">
        <p14:creationId xmlns:p14="http://schemas.microsoft.com/office/powerpoint/2010/main" val="64885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8FEE-E566-4A12-4B4E-E3FB84264333}"/>
              </a:ext>
            </a:extLst>
          </p:cNvPr>
          <p:cNvSpPr>
            <a:spLocks noGrp="1"/>
          </p:cNvSpPr>
          <p:nvPr>
            <p:ph type="title"/>
          </p:nvPr>
        </p:nvSpPr>
        <p:spPr/>
        <p:txBody>
          <a:bodyPr>
            <a:normAutofit/>
          </a:bodyPr>
          <a:lstStyle/>
          <a:p>
            <a:r>
              <a:rPr lang="en-IN" b="1" dirty="0"/>
              <a:t>Challenge III – Testing </a:t>
            </a:r>
            <a:r>
              <a:rPr lang="en-IN" b="1" i="1" dirty="0"/>
              <a:t>generizability</a:t>
            </a:r>
            <a:r>
              <a:rPr lang="en-IN" b="1" dirty="0"/>
              <a:t> of solution strategies across industry</a:t>
            </a:r>
          </a:p>
        </p:txBody>
      </p:sp>
      <p:pic>
        <p:nvPicPr>
          <p:cNvPr id="5" name="Content Placeholder 4">
            <a:extLst>
              <a:ext uri="{FF2B5EF4-FFF2-40B4-BE49-F238E27FC236}">
                <a16:creationId xmlns:a16="http://schemas.microsoft.com/office/drawing/2014/main" id="{8F8920BB-F7A0-A4AA-6EB9-0D9700B4F9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754" y="2118576"/>
            <a:ext cx="5754718" cy="3323219"/>
          </a:xfrm>
        </p:spPr>
      </p:pic>
      <p:sp>
        <p:nvSpPr>
          <p:cNvPr id="6" name="TextBox 5">
            <a:extLst>
              <a:ext uri="{FF2B5EF4-FFF2-40B4-BE49-F238E27FC236}">
                <a16:creationId xmlns:a16="http://schemas.microsoft.com/office/drawing/2014/main" id="{F3CD2AC0-B713-FD5A-C2CB-0AD0D8724104}"/>
              </a:ext>
            </a:extLst>
          </p:cNvPr>
          <p:cNvSpPr txBox="1"/>
          <p:nvPr/>
        </p:nvSpPr>
        <p:spPr>
          <a:xfrm>
            <a:off x="7136780" y="2118732"/>
            <a:ext cx="4217020" cy="3139321"/>
          </a:xfrm>
          <a:prstGeom prst="rect">
            <a:avLst/>
          </a:prstGeom>
          <a:noFill/>
        </p:spPr>
        <p:txBody>
          <a:bodyPr wrap="square" rtlCol="0">
            <a:spAutoFit/>
          </a:bodyPr>
          <a:lstStyle/>
          <a:p>
            <a:pPr marL="285750" indent="-285750">
              <a:buFont typeface="Arial" panose="020B0604020202020204" pitchFamily="34" charset="0"/>
              <a:buChar char="•"/>
            </a:pPr>
            <a:r>
              <a:rPr lang="en-IN" dirty="0"/>
              <a:t>Standard strategies for modelling, feature engineering etc. are in place for CPG industry projects.</a:t>
            </a:r>
            <a:br>
              <a:rPr lang="en-IN" dirty="0"/>
            </a:br>
            <a:endParaRPr lang="en-IN" dirty="0"/>
          </a:p>
          <a:p>
            <a:pPr marL="285750" indent="-285750">
              <a:buFont typeface="Arial" panose="020B0604020202020204" pitchFamily="34" charset="0"/>
              <a:buChar char="•"/>
            </a:pPr>
            <a:r>
              <a:rPr lang="en-IN" dirty="0"/>
              <a:t>To test the generalizability of those approaches across the CPG industry, first we should have the opportunity to work with the wide variety of clients across the industry.</a:t>
            </a:r>
            <a:br>
              <a:rPr lang="en-IN" dirty="0"/>
            </a:br>
            <a:endParaRPr lang="en-IN" dirty="0"/>
          </a:p>
          <a:p>
            <a:pPr marL="285750" indent="-285750">
              <a:buFont typeface="Arial" panose="020B0604020202020204" pitchFamily="34" charset="0"/>
              <a:buChar char="•"/>
            </a:pPr>
            <a:r>
              <a:rPr lang="en-IN" dirty="0"/>
              <a:t>That opportunity is seldom present.</a:t>
            </a:r>
          </a:p>
        </p:txBody>
      </p:sp>
    </p:spTree>
    <p:extLst>
      <p:ext uri="{BB962C8B-B14F-4D97-AF65-F5344CB8AC3E}">
        <p14:creationId xmlns:p14="http://schemas.microsoft.com/office/powerpoint/2010/main" val="3894428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3952</TotalTime>
  <Words>843</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Utility of Dynamic Bayesian Networks based Data generators</vt:lpstr>
      <vt:lpstr>Current Setup and its Challenges</vt:lpstr>
      <vt:lpstr>Current Setup for Validation</vt:lpstr>
      <vt:lpstr>Current Setup for Validation (Contd.)</vt:lpstr>
      <vt:lpstr>Scenario I – Incorrect notions about feature impacts</vt:lpstr>
      <vt:lpstr>Scenario II – Not enough scope for testing</vt:lpstr>
      <vt:lpstr>Ideal test setting for time-series data</vt:lpstr>
      <vt:lpstr>Scenario II – Not enough scope for testing (contd.)</vt:lpstr>
      <vt:lpstr>Challenge III – Testing generizability of solution strategies across industry</vt:lpstr>
      <vt:lpstr>How to think of DBN Data Generator</vt:lpstr>
      <vt:lpstr>DBN Data Generator – Proxy for Real World</vt:lpstr>
      <vt:lpstr>Detailed Data Generation Process</vt:lpstr>
      <vt:lpstr>PowerPoint Presentation</vt:lpstr>
      <vt:lpstr>How DBN solves the problems</vt:lpstr>
      <vt:lpstr>Setup with DBN based Data Generator</vt:lpstr>
      <vt:lpstr>Setup with DBN based Data Generator (Contd.)</vt:lpstr>
      <vt:lpstr>Example – Identifying original contributions</vt:lpstr>
      <vt:lpstr>Example – Identifying original contributions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ANIRBAN CHAKRABORTY</dc:creator>
  <cp:lastModifiedBy>ANIRBAN CHAKRABORTY</cp:lastModifiedBy>
  <cp:revision>36</cp:revision>
  <dcterms:created xsi:type="dcterms:W3CDTF">2025-08-22T03:42:57Z</dcterms:created>
  <dcterms:modified xsi:type="dcterms:W3CDTF">2025-09-05T16:05:31Z</dcterms:modified>
</cp:coreProperties>
</file>