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1140" r:id="rId2"/>
    <p:sldId id="1141" r:id="rId3"/>
    <p:sldId id="2205" r:id="rId4"/>
    <p:sldId id="2206" r:id="rId5"/>
    <p:sldId id="2658" r:id="rId6"/>
    <p:sldId id="2659" r:id="rId7"/>
    <p:sldId id="2660" r:id="rId8"/>
    <p:sldId id="2668" r:id="rId9"/>
    <p:sldId id="2661" r:id="rId10"/>
    <p:sldId id="2299" r:id="rId11"/>
    <p:sldId id="2298" r:id="rId12"/>
    <p:sldId id="2300" r:id="rId13"/>
    <p:sldId id="2301" r:id="rId14"/>
    <p:sldId id="2302" r:id="rId15"/>
    <p:sldId id="2303" r:id="rId16"/>
    <p:sldId id="2304" r:id="rId17"/>
    <p:sldId id="2305" r:id="rId18"/>
    <p:sldId id="2306" r:id="rId19"/>
    <p:sldId id="2656" r:id="rId20"/>
    <p:sldId id="2665" r:id="rId21"/>
    <p:sldId id="2666" r:id="rId22"/>
    <p:sldId id="2667" r:id="rId23"/>
    <p:sldId id="2307" r:id="rId24"/>
    <p:sldId id="2308" r:id="rId25"/>
    <p:sldId id="2309" r:id="rId26"/>
    <p:sldId id="2310" r:id="rId27"/>
    <p:sldId id="2311" r:id="rId28"/>
    <p:sldId id="2313" r:id="rId29"/>
    <p:sldId id="2207" r:id="rId30"/>
    <p:sldId id="2314" r:id="rId31"/>
    <p:sldId id="2541" r:id="rId32"/>
    <p:sldId id="2542" r:id="rId33"/>
    <p:sldId id="2543" r:id="rId34"/>
    <p:sldId id="2544" r:id="rId35"/>
    <p:sldId id="2545" r:id="rId36"/>
    <p:sldId id="2546" r:id="rId37"/>
    <p:sldId id="2547" r:id="rId38"/>
    <p:sldId id="2548" r:id="rId39"/>
    <p:sldId id="2549" r:id="rId40"/>
    <p:sldId id="2550" r:id="rId41"/>
    <p:sldId id="2551" r:id="rId42"/>
    <p:sldId id="2552" r:id="rId43"/>
    <p:sldId id="2669" r:id="rId44"/>
    <p:sldId id="2670" r:id="rId45"/>
    <p:sldId id="2671" r:id="rId46"/>
    <p:sldId id="2672" r:id="rId47"/>
    <p:sldId id="2673" r:id="rId48"/>
    <p:sldId id="2674" r:id="rId49"/>
    <p:sldId id="2675" r:id="rId50"/>
    <p:sldId id="2676" r:id="rId51"/>
    <p:sldId id="2554" r:id="rId52"/>
    <p:sldId id="2657"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3399"/>
    <a:srgbClr val="990000"/>
    <a:srgbClr val="000099"/>
    <a:srgbClr val="808000"/>
    <a:srgbClr val="3399FF"/>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88126" autoAdjust="0"/>
  </p:normalViewPr>
  <p:slideViewPr>
    <p:cSldViewPr>
      <p:cViewPr varScale="1">
        <p:scale>
          <a:sx n="75" d="100"/>
          <a:sy n="75" d="100"/>
        </p:scale>
        <p:origin x="51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B5D19-74A7-4EC7-AB3C-28C8DDE60F5E}" type="datetimeFigureOut">
              <a:rPr lang="en-IN" smtClean="0"/>
              <a:t>28-03-2021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9F90A7-54E8-493A-A55E-2311E1754364}" type="slidenum">
              <a:rPr lang="en-IN" smtClean="0"/>
              <a:t>‹#›</a:t>
            </a:fld>
            <a:endParaRPr lang="en-IN"/>
          </a:p>
        </p:txBody>
      </p:sp>
    </p:spTree>
    <p:extLst>
      <p:ext uri="{BB962C8B-B14F-4D97-AF65-F5344CB8AC3E}">
        <p14:creationId xmlns:p14="http://schemas.microsoft.com/office/powerpoint/2010/main" val="473686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83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83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09C2A17-E7ED-46A9-8173-43F6A84BF8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ChangeArrowheads="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1EB115-8312-4044-AE5C-6A596DC0FA6D}" type="slidenum">
              <a:rPr lang="en-US" altLang="en-US"/>
              <a:pPr>
                <a:spcBef>
                  <a:spcPct val="0"/>
                </a:spcBef>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ChangeArrowheads="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1D9AAB-4EC8-4D07-B23A-724E879F95E2}" type="slidenum">
              <a:rPr lang="en-US" altLang="en-US"/>
              <a:pPr>
                <a:spcBef>
                  <a:spcPct val="0"/>
                </a:spcBef>
              </a:pPr>
              <a:t>16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144F78-A88F-416D-A075-CC647D4DDCCB}" type="slidenum">
              <a:rPr lang="en-US" altLang="en-US"/>
              <a:pPr>
                <a:spcBef>
                  <a:spcPct val="0"/>
                </a:spcBef>
              </a:pPr>
              <a:t>17</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27877B-5EB1-4244-8A87-8FCD9271CD19}" type="slidenum">
              <a:rPr lang="en-US" altLang="en-US"/>
              <a:pPr>
                <a:spcBef>
                  <a:spcPct val="0"/>
                </a:spcBef>
              </a:pPr>
              <a:t>18</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ChangeArrowheads="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AEBACC-17A1-4926-A485-6A83C0631736}" type="slidenum">
              <a:rPr lang="en-US" altLang="en-US"/>
              <a:pPr>
                <a:spcBef>
                  <a:spcPct val="0"/>
                </a:spcBef>
              </a:pPr>
              <a:t>19</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ChangeArrowheads="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C20DB9-E9A6-4863-9B3B-B5B258525D0A}" type="slidenum">
              <a:rPr lang="en-US" altLang="en-US"/>
              <a:pPr>
                <a:spcBef>
                  <a:spcPct val="0"/>
                </a:spcBef>
              </a:pPr>
              <a:t>23</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ChangeArrowheads="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FC2743-A496-4BC5-9CB1-7396A2E1377E}" type="slidenum">
              <a:rPr lang="en-US" altLang="en-US"/>
              <a:pPr>
                <a:spcBef>
                  <a:spcPct val="0"/>
                </a:spcBef>
              </a:pPr>
              <a:t>24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ChangeArrowheads="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654AB0-79CC-40F3-905F-E3F39BE0A00D}" type="slidenum">
              <a:rPr lang="en-US" altLang="en-US"/>
              <a:pPr>
                <a:spcBef>
                  <a:spcPct val="0"/>
                </a:spcBef>
              </a:pPr>
              <a:t>25</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ChangeArrowheads="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C6E8ED-C050-4779-8992-93AC03E59971}" type="slidenum">
              <a:rPr lang="en-US" altLang="en-US"/>
              <a:pPr>
                <a:spcBef>
                  <a:spcPct val="0"/>
                </a:spcBef>
              </a:pPr>
              <a:t>26</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9F4056-F170-4ECF-97EC-8DF72BC87C47}" type="slidenum">
              <a:rPr lang="en-US" altLang="en-US"/>
              <a:pPr>
                <a:spcBef>
                  <a:spcPct val="0"/>
                </a:spcBef>
              </a:pPr>
              <a:t>27</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CE65DB-04D7-474C-B3AD-ACBA01DE88D6}" type="slidenum">
              <a:rPr lang="en-US" altLang="en-US"/>
              <a:pPr>
                <a:spcBef>
                  <a:spcPct val="0"/>
                </a:spcBef>
              </a:pPr>
              <a:t>28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ChangeArrowheads="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BE7694-F0AC-4CCF-B45D-D82215268990}" type="slidenum">
              <a:rPr lang="en-US" altLang="en-US"/>
              <a:pPr>
                <a:spcBef>
                  <a:spcPct val="0"/>
                </a:spcBef>
              </a:pPr>
              <a:t>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ChangeArrowheads="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2B5FED-51F4-4086-A033-9A2B6A0CB8D0}" type="slidenum">
              <a:rPr lang="en-US" altLang="en-US"/>
              <a:pPr>
                <a:spcBef>
                  <a:spcPct val="0"/>
                </a:spcBef>
              </a:pPr>
              <a:t>29</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ChangeArrowheads="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7A84C4-6C98-4F2C-862A-5F7E64F653F9}" type="slidenum">
              <a:rPr lang="en-US" altLang="en-US"/>
              <a:pPr>
                <a:spcBef>
                  <a:spcPct val="0"/>
                </a:spcBef>
              </a:pPr>
              <a:t>30</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ChangeArrowheads="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Times New Roman" panose="02020603050405020304" pitchFamily="18"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7B9566-9517-4229-994B-FA870B9FCD47}" type="slidenum">
              <a:rPr lang="en-US" altLang="en-US">
                <a:latin typeface="Times New Roman" panose="02020603050405020304" pitchFamily="18" charset="0"/>
              </a:rPr>
              <a:pPr>
                <a:spcBef>
                  <a:spcPct val="0"/>
                </a:spcBef>
              </a:pPr>
              <a:t>40</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ChangeArrowheads="1" noTextEdit="1"/>
          </p:cNvSpPr>
          <p:nvPr>
            <p:ph type="sldImg"/>
          </p:nvPr>
        </p:nvSpPr>
        <p:spPr>
          <a:ln/>
        </p:spPr>
      </p:sp>
      <p:sp>
        <p:nvSpPr>
          <p:cNvPr id="59395" name="Notes Placeholder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latin typeface="Arial" panose="020B0604020202020204" pitchFamily="34" charset="0"/>
            </a:endParaRPr>
          </a:p>
        </p:txBody>
      </p:sp>
      <p:sp>
        <p:nvSpPr>
          <p:cNvPr id="59396" name="Slide Number Placeholder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92AC10-4F3F-4B2E-A81E-990ECE5224D5}" type="slidenum">
              <a:rPr lang="en-US" altLang="en-US"/>
              <a:pPr/>
              <a:t>42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basic plot using python.</a:t>
            </a:r>
            <a:endParaRPr lang="en-IN" dirty="0"/>
          </a:p>
        </p:txBody>
      </p:sp>
      <p:sp>
        <p:nvSpPr>
          <p:cNvPr id="4" name="Slide Number Placeholder 3"/>
          <p:cNvSpPr>
            <a:spLocks noGrp="1"/>
          </p:cNvSpPr>
          <p:nvPr>
            <p:ph type="sldNum" sz="quarter" idx="10"/>
          </p:nvPr>
        </p:nvSpPr>
        <p:spPr/>
        <p:txBody>
          <a:bodyPr/>
          <a:lstStyle/>
          <a:p>
            <a:fld id="{509C2A17-E7ED-46A9-8173-43F6A84BF822}" type="slidenum">
              <a:rPr lang="en-US" altLang="en-US" smtClean="0"/>
              <a:pPr/>
              <a:t>5</a:t>
            </a:fld>
            <a:endParaRPr lang="en-US" altLang="en-US"/>
          </a:p>
        </p:txBody>
      </p:sp>
    </p:spTree>
    <p:extLst>
      <p:ext uri="{BB962C8B-B14F-4D97-AF65-F5344CB8AC3E}">
        <p14:creationId xmlns:p14="http://schemas.microsoft.com/office/powerpoint/2010/main" val="90702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6DAE4D-B864-4FF3-8256-B39AD555463B}" type="slidenum">
              <a:rPr lang="en-US" altLang="en-US"/>
              <a:pPr>
                <a:spcBef>
                  <a:spcPct val="0"/>
                </a:spcBef>
              </a:pPr>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BBD00-B05B-4CDC-A942-666A0F38AE15}" type="slidenum">
              <a:rPr lang="en-US" altLang="en-US"/>
              <a:pPr>
                <a:spcBef>
                  <a:spcPct val="0"/>
                </a:spcBef>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ChangeArrowheads="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8C761-F500-4FCB-8A46-508554871B14}" type="slidenum">
              <a:rPr lang="en-US" altLang="en-US"/>
              <a:pPr>
                <a:spcBef>
                  <a:spcPct val="0"/>
                </a:spcBef>
              </a:pPr>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ChangeArrowheads="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C60B0E-56B5-4FDB-831E-72459AFFAA38}" type="slidenum">
              <a:rPr lang="en-US" altLang="en-US"/>
              <a:pPr>
                <a:spcBef>
                  <a:spcPct val="0"/>
                </a:spcBef>
              </a:pPr>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9D21E2-A1CA-4298-A835-91FD3A3E7937}" type="slidenum">
              <a:rPr lang="en-US" altLang="en-US"/>
              <a:pPr>
                <a:spcBef>
                  <a:spcPct val="0"/>
                </a:spcBef>
              </a:pPr>
              <a:t>14</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ChangeArrowheads="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B0398D-BC2B-49EA-A8E5-DECF08930BDD}" type="slidenum">
              <a:rPr lang="en-US" altLang="en-US"/>
              <a:pPr>
                <a:spcBef>
                  <a:spcPct val="0"/>
                </a:spcBef>
              </a:pPr>
              <a:t>15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9A5FB6-B2C4-4BB3-A541-095E23DD07DF}" type="slidenum">
              <a:rPr lang="en-US" altLang="en-US"/>
              <a:pPr/>
              <a:t>‹#›</a:t>
            </a:fld>
            <a:endParaRPr lang="en-US" altLang="en-US"/>
          </a:p>
        </p:txBody>
      </p:sp>
    </p:spTree>
    <p:extLst>
      <p:ext uri="{BB962C8B-B14F-4D97-AF65-F5344CB8AC3E}">
        <p14:creationId xmlns:p14="http://schemas.microsoft.com/office/powerpoint/2010/main" val="393652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5811DE5-AFB4-44D5-8B55-70F33900E2D9}" type="slidenum">
              <a:rPr lang="en-US" altLang="en-US"/>
              <a:pPr/>
              <a:t>‹#›</a:t>
            </a:fld>
            <a:endParaRPr lang="en-US" altLang="en-US"/>
          </a:p>
        </p:txBody>
      </p:sp>
    </p:spTree>
    <p:extLst>
      <p:ext uri="{BB962C8B-B14F-4D97-AF65-F5344CB8AC3E}">
        <p14:creationId xmlns:p14="http://schemas.microsoft.com/office/powerpoint/2010/main" val="201432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9786DD-2630-4763-84E0-CDD6B89A0350}" type="slidenum">
              <a:rPr lang="en-US" altLang="en-US"/>
              <a:pPr/>
              <a:t>‹#›</a:t>
            </a:fld>
            <a:endParaRPr lang="en-US" altLang="en-US"/>
          </a:p>
        </p:txBody>
      </p:sp>
    </p:spTree>
    <p:extLst>
      <p:ext uri="{BB962C8B-B14F-4D97-AF65-F5344CB8AC3E}">
        <p14:creationId xmlns:p14="http://schemas.microsoft.com/office/powerpoint/2010/main" val="409717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A119785-37DA-4B5F-A8A0-67475CE4E757}" type="slidenum">
              <a:rPr lang="en-US" altLang="en-US"/>
              <a:pPr/>
              <a:t>‹#›</a:t>
            </a:fld>
            <a:endParaRPr lang="en-US" altLang="en-US"/>
          </a:p>
        </p:txBody>
      </p:sp>
    </p:spTree>
    <p:extLst>
      <p:ext uri="{BB962C8B-B14F-4D97-AF65-F5344CB8AC3E}">
        <p14:creationId xmlns:p14="http://schemas.microsoft.com/office/powerpoint/2010/main" val="96182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3D96C48-87F5-467D-B474-1EFA95A7832F}" type="slidenum">
              <a:rPr lang="en-US" altLang="en-US"/>
              <a:pPr/>
              <a:t>‹#›</a:t>
            </a:fld>
            <a:endParaRPr lang="en-US" altLang="en-US"/>
          </a:p>
        </p:txBody>
      </p:sp>
    </p:spTree>
    <p:extLst>
      <p:ext uri="{BB962C8B-B14F-4D97-AF65-F5344CB8AC3E}">
        <p14:creationId xmlns:p14="http://schemas.microsoft.com/office/powerpoint/2010/main" val="1435295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5B00E5F-FCEE-41D7-ABD9-A30C744FBEC5}" type="slidenum">
              <a:rPr lang="en-US" altLang="en-US"/>
              <a:pPr/>
              <a:t>‹#›</a:t>
            </a:fld>
            <a:endParaRPr lang="en-US" altLang="en-US"/>
          </a:p>
        </p:txBody>
      </p:sp>
    </p:spTree>
    <p:extLst>
      <p:ext uri="{BB962C8B-B14F-4D97-AF65-F5344CB8AC3E}">
        <p14:creationId xmlns:p14="http://schemas.microsoft.com/office/powerpoint/2010/main" val="63254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6E3555BA-7847-4935-B443-98B1E0E9B20A}" type="slidenum">
              <a:rPr lang="en-US" altLang="en-US"/>
              <a:pPr/>
              <a:t>‹#›</a:t>
            </a:fld>
            <a:endParaRPr lang="en-US" altLang="en-US"/>
          </a:p>
        </p:txBody>
      </p:sp>
    </p:spTree>
    <p:extLst>
      <p:ext uri="{BB962C8B-B14F-4D97-AF65-F5344CB8AC3E}">
        <p14:creationId xmlns:p14="http://schemas.microsoft.com/office/powerpoint/2010/main" val="425965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A46598-2817-4695-97D6-5D1AA8006FE6}" type="slidenum">
              <a:rPr lang="en-US" altLang="en-US"/>
              <a:pPr/>
              <a:t>‹#›</a:t>
            </a:fld>
            <a:endParaRPr lang="en-US" altLang="en-US"/>
          </a:p>
        </p:txBody>
      </p:sp>
    </p:spTree>
    <p:extLst>
      <p:ext uri="{BB962C8B-B14F-4D97-AF65-F5344CB8AC3E}">
        <p14:creationId xmlns:p14="http://schemas.microsoft.com/office/powerpoint/2010/main" val="23247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D04705C-A63F-4F9E-9194-B1D059AD00B0}" type="slidenum">
              <a:rPr lang="en-US" altLang="en-US"/>
              <a:pPr/>
              <a:t>‹#›</a:t>
            </a:fld>
            <a:endParaRPr lang="en-US" altLang="en-US"/>
          </a:p>
        </p:txBody>
      </p:sp>
    </p:spTree>
    <p:extLst>
      <p:ext uri="{BB962C8B-B14F-4D97-AF65-F5344CB8AC3E}">
        <p14:creationId xmlns:p14="http://schemas.microsoft.com/office/powerpoint/2010/main" val="9577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F3F46E3-C2A3-4421-BE1B-BA39ABC2547F}" type="slidenum">
              <a:rPr lang="en-US" altLang="en-US"/>
              <a:pPr/>
              <a:t>‹#›</a:t>
            </a:fld>
            <a:endParaRPr lang="en-US" altLang="en-US"/>
          </a:p>
        </p:txBody>
      </p:sp>
    </p:spTree>
    <p:extLst>
      <p:ext uri="{BB962C8B-B14F-4D97-AF65-F5344CB8AC3E}">
        <p14:creationId xmlns:p14="http://schemas.microsoft.com/office/powerpoint/2010/main" val="43035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BB54714-7E92-4E82-8B88-CEE004AFA88A}" type="slidenum">
              <a:rPr lang="en-US" altLang="en-US"/>
              <a:pPr/>
              <a:t>‹#›</a:t>
            </a:fld>
            <a:endParaRPr lang="en-US" altLang="en-US"/>
          </a:p>
        </p:txBody>
      </p:sp>
    </p:spTree>
    <p:extLst>
      <p:ext uri="{BB962C8B-B14F-4D97-AF65-F5344CB8AC3E}">
        <p14:creationId xmlns:p14="http://schemas.microsoft.com/office/powerpoint/2010/main" val="229185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5A8D3BF-2C12-4F63-B327-9B886E1183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ocs.scipy.org/doc/scipy/reference/generated/scipy.stats.probplot.html" TargetMode="Externa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5" name="Text Box 3"/>
          <p:cNvSpPr txBox="1">
            <a:spLocks noChangeArrowheads="1"/>
          </p:cNvSpPr>
          <p:nvPr/>
        </p:nvSpPr>
        <p:spPr bwMode="auto">
          <a:xfrm>
            <a:off x="4686300" y="395288"/>
            <a:ext cx="4305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2000" b="1">
                <a:solidFill>
                  <a:srgbClr val="333300"/>
                </a:solidFill>
                <a:latin typeface="Comic Sans MS" panose="030F0702030302020204" pitchFamily="66" charset="0"/>
              </a:rPr>
              <a:t>prismo.ai</a:t>
            </a:r>
          </a:p>
        </p:txBody>
      </p:sp>
      <p:sp>
        <p:nvSpPr>
          <p:cNvPr id="3076" name="Line 5"/>
          <p:cNvSpPr>
            <a:spLocks noChangeShapeType="1"/>
          </p:cNvSpPr>
          <p:nvPr/>
        </p:nvSpPr>
        <p:spPr bwMode="auto">
          <a:xfrm>
            <a:off x="0" y="5791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07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F99553-602D-4C5A-9145-979302BF9090}" type="slidenum">
              <a:rPr lang="en-US" altLang="en-US" sz="140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sp>
        <p:nvSpPr>
          <p:cNvPr id="3078" name="Text Box 11"/>
          <p:cNvSpPr txBox="1">
            <a:spLocks noChangeArrowheads="1"/>
          </p:cNvSpPr>
          <p:nvPr/>
        </p:nvSpPr>
        <p:spPr bwMode="auto">
          <a:xfrm>
            <a:off x="609600" y="2362200"/>
            <a:ext cx="81534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solidFill>
                  <a:srgbClr val="990000"/>
                </a:solidFill>
                <a:latin typeface="Arial Rounded MT Bold" panose="020F0704030504030204" pitchFamily="34" charset="0"/>
              </a:rPr>
              <a:t>Statistical Techniques</a:t>
            </a:r>
          </a:p>
          <a:p>
            <a:pPr algn="ctr" eaLnBrk="1" hangingPunct="1">
              <a:spcBef>
                <a:spcPct val="50000"/>
              </a:spcBef>
              <a:buFontTx/>
              <a:buNone/>
            </a:pPr>
            <a:r>
              <a:rPr lang="en-US" altLang="en-US" sz="2400" i="1"/>
              <a:t>for</a:t>
            </a:r>
            <a:r>
              <a:rPr lang="en-US" altLang="en-US" sz="2400" b="1"/>
              <a:t> </a:t>
            </a:r>
          </a:p>
          <a:p>
            <a:pPr algn="ctr" eaLnBrk="1" hangingPunct="1">
              <a:spcBef>
                <a:spcPct val="50000"/>
              </a:spcBef>
              <a:buFontTx/>
              <a:buNone/>
            </a:pPr>
            <a:r>
              <a:rPr lang="en-US" altLang="en-US" sz="2800" b="1">
                <a:solidFill>
                  <a:srgbClr val="003366"/>
                </a:solidFill>
                <a:latin typeface="Arial Rounded MT Bold" panose="020F0704030504030204" pitchFamily="34" charset="0"/>
                <a:cs typeface="Tahoma" panose="020B0604030504040204" pitchFamily="34" charset="0"/>
              </a:rPr>
              <a:t>Business Forecasting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90BC7E-9626-4ABD-AFFE-C2E97F1DAF6D}" type="slidenum">
              <a:rPr lang="en-US" altLang="en-US" sz="1400"/>
              <a:pPr>
                <a:spcBef>
                  <a:spcPct val="0"/>
                </a:spcBef>
                <a:buFontTx/>
                <a:buNone/>
              </a:pPr>
              <a:t>10</a:t>
            </a:fld>
            <a:endParaRPr lang="en-US" altLang="en-US" sz="1400"/>
          </a:p>
        </p:txBody>
      </p:sp>
      <p:sp>
        <p:nvSpPr>
          <p:cNvPr id="1126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126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11270" name="Text Box 6"/>
          <p:cNvSpPr txBox="1">
            <a:spLocks noChangeArrowheads="1"/>
          </p:cNvSpPr>
          <p:nvPr/>
        </p:nvSpPr>
        <p:spPr bwMode="auto">
          <a:xfrm>
            <a:off x="304800" y="1295400"/>
            <a:ext cx="8534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Methodology</a:t>
            </a:r>
          </a:p>
          <a:p>
            <a:pPr algn="just" eaLnBrk="1" hangingPunct="1">
              <a:spcBef>
                <a:spcPct val="50000"/>
              </a:spcBef>
              <a:buFontTx/>
              <a:buNone/>
            </a:pPr>
            <a:r>
              <a:rPr lang="en-US" altLang="en-US" sz="1800"/>
              <a:t>Based on identifying, modeling and extrapolating the patterns found in historical data</a:t>
            </a:r>
          </a:p>
          <a:p>
            <a:pPr algn="just" eaLnBrk="1" hangingPunct="1">
              <a:spcBef>
                <a:spcPct val="50000"/>
              </a:spcBef>
              <a:buFontTx/>
              <a:buNone/>
            </a:pPr>
            <a:r>
              <a:rPr lang="en-US" altLang="en-US" sz="1800"/>
              <a:t>Historical data usually exhibit inertia and do not change dramatically very quickly</a:t>
            </a:r>
          </a:p>
          <a:p>
            <a:pPr algn="just" eaLnBrk="1" hangingPunct="1">
              <a:spcBef>
                <a:spcPct val="50000"/>
              </a:spcBef>
              <a:buFontTx/>
              <a:buNone/>
            </a:pPr>
            <a:r>
              <a:rPr lang="en-US" altLang="en-US" sz="1800"/>
              <a:t>Involves use of statistical methods and time series data </a:t>
            </a:r>
          </a:p>
          <a:p>
            <a:pPr eaLnBrk="1" hangingPunct="1">
              <a:spcBef>
                <a:spcPct val="50000"/>
              </a:spcBef>
              <a:buFontTx/>
              <a:buNone/>
            </a:pPr>
            <a:r>
              <a:rPr lang="en-US" altLang="en-US" sz="1800"/>
              <a:t>	</a:t>
            </a:r>
          </a:p>
        </p:txBody>
      </p:sp>
      <p:sp>
        <p:nvSpPr>
          <p:cNvPr id="76807" name="Text Box 8"/>
          <p:cNvSpPr txBox="1">
            <a:spLocks noChangeArrowheads="1"/>
          </p:cNvSpPr>
          <p:nvPr/>
        </p:nvSpPr>
        <p:spPr bwMode="auto">
          <a:xfrm>
            <a:off x="304800" y="3733800"/>
            <a:ext cx="8534400" cy="2724150"/>
          </a:xfrm>
          <a:prstGeom prst="rect">
            <a:avLst/>
          </a:prstGeom>
          <a:noFill/>
          <a:ln w="9525">
            <a:noFill/>
            <a:miter lim="800000"/>
            <a:headEnd/>
            <a:tailEnd/>
          </a:ln>
        </p:spPr>
        <p:txBody>
          <a:bodyPr>
            <a:spAutoFit/>
          </a:bodyPr>
          <a:lstStyle/>
          <a:p>
            <a:pPr algn="just" eaLnBrk="1" hangingPunct="1">
              <a:spcBef>
                <a:spcPct val="50000"/>
              </a:spcBef>
              <a:defRPr/>
            </a:pPr>
            <a:r>
              <a:rPr lang="en-US" dirty="0">
                <a:solidFill>
                  <a:srgbClr val="000099"/>
                </a:solidFill>
              </a:rPr>
              <a:t>Time series</a:t>
            </a:r>
          </a:p>
          <a:p>
            <a:pPr marL="534988" algn="just" eaLnBrk="1" hangingPunct="1">
              <a:spcBef>
                <a:spcPct val="50000"/>
              </a:spcBef>
              <a:defRPr/>
            </a:pPr>
            <a:r>
              <a:rPr lang="en-US" dirty="0"/>
              <a:t>A time oriented or chronological sequence of observations on a variable or metric of interest</a:t>
            </a:r>
          </a:p>
          <a:p>
            <a:pPr marL="534988" algn="just" eaLnBrk="1" hangingPunct="1">
              <a:spcBef>
                <a:spcPct val="50000"/>
              </a:spcBef>
              <a:defRPr/>
            </a:pPr>
            <a:r>
              <a:rPr lang="en-US" dirty="0"/>
              <a:t> A collection of observations or data made sequentially in time</a:t>
            </a:r>
          </a:p>
          <a:p>
            <a:pPr marL="534988" algn="just" eaLnBrk="1" hangingPunct="1">
              <a:spcBef>
                <a:spcPct val="50000"/>
              </a:spcBef>
              <a:defRPr/>
            </a:pPr>
            <a:r>
              <a:rPr lang="en-US" dirty="0"/>
              <a:t>A dataset consisting of observations arranged in chronological order</a:t>
            </a:r>
          </a:p>
          <a:p>
            <a:pPr marL="534988" algn="just" eaLnBrk="1" hangingPunct="1">
              <a:spcBef>
                <a:spcPct val="50000"/>
              </a:spcBef>
              <a:defRPr/>
            </a:pPr>
            <a:r>
              <a:rPr lang="en-US" dirty="0"/>
              <a:t>A sequence of observations over time</a:t>
            </a:r>
          </a:p>
          <a:p>
            <a:pPr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066F5C-C6A5-419D-90DB-1EC98EF0A49E}" type="slidenum">
              <a:rPr lang="en-US" altLang="en-US" sz="1400"/>
              <a:pPr>
                <a:spcBef>
                  <a:spcPct val="0"/>
                </a:spcBef>
                <a:buFontTx/>
                <a:buNone/>
              </a:pPr>
              <a:t>11</a:t>
            </a:fld>
            <a:endParaRPr lang="en-US" altLang="en-US" sz="1400"/>
          </a:p>
        </p:txBody>
      </p:sp>
      <p:sp>
        <p:nvSpPr>
          <p:cNvPr id="921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922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2" name="Text Box 6"/>
          <p:cNvSpPr txBox="1">
            <a:spLocks noChangeArrowheads="1"/>
          </p:cNvSpPr>
          <p:nvPr/>
        </p:nvSpPr>
        <p:spPr bwMode="auto">
          <a:xfrm>
            <a:off x="0" y="1295400"/>
            <a:ext cx="8839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Classification of Forecasting problems</a:t>
            </a:r>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609600" y="1981200"/>
          <a:ext cx="8001000" cy="1825625"/>
        </p:xfrm>
        <a:graphic>
          <a:graphicData uri="http://schemas.openxmlformats.org/drawingml/2006/table">
            <a:tbl>
              <a:tblPr firstRow="1" bandRow="1">
                <a:tableStyleId>{5940675A-B579-460E-94D1-54222C63F5DA}</a:tableStyleId>
              </a:tblPr>
              <a:tblGrid>
                <a:gridCol w="2500312">
                  <a:extLst>
                    <a:ext uri="{9D8B030D-6E8A-4147-A177-3AD203B41FA5}">
                      <a16:colId xmlns:a16="http://schemas.microsoft.com/office/drawing/2014/main" val="20000"/>
                    </a:ext>
                  </a:extLst>
                </a:gridCol>
                <a:gridCol w="5500688">
                  <a:extLst>
                    <a:ext uri="{9D8B030D-6E8A-4147-A177-3AD203B41FA5}">
                      <a16:colId xmlns:a16="http://schemas.microsoft.com/office/drawing/2014/main" val="20001"/>
                    </a:ext>
                  </a:extLst>
                </a:gridCol>
              </a:tblGrid>
              <a:tr h="770556">
                <a:tc>
                  <a:txBody>
                    <a:bodyPr/>
                    <a:lstStyle/>
                    <a:p>
                      <a:r>
                        <a:rPr lang="en-IN" sz="1800" dirty="0"/>
                        <a:t>Short -term</a:t>
                      </a:r>
                    </a:p>
                  </a:txBody>
                  <a:tcPr marT="45725" marB="45725"/>
                </a:tc>
                <a:tc>
                  <a:txBody>
                    <a:bodyPr/>
                    <a:lstStyle/>
                    <a:p>
                      <a:pPr algn="just"/>
                      <a:r>
                        <a:rPr lang="en-IN" sz="1800" dirty="0"/>
                        <a:t>Involves</a:t>
                      </a:r>
                      <a:r>
                        <a:rPr lang="en-IN" sz="1800" baseline="0" dirty="0"/>
                        <a:t> predicting events only a few time periods (days, weeks, months) into future</a:t>
                      </a:r>
                      <a:endParaRPr lang="en-IN" sz="1800" dirty="0"/>
                    </a:p>
                  </a:txBody>
                  <a:tcPr marT="45725" marB="45725"/>
                </a:tc>
                <a:extLst>
                  <a:ext uri="{0D108BD9-81ED-4DB2-BD59-A6C34878D82A}">
                    <a16:rowId xmlns:a16="http://schemas.microsoft.com/office/drawing/2014/main" val="10000"/>
                  </a:ext>
                </a:extLst>
              </a:tr>
              <a:tr h="640154">
                <a:tc>
                  <a:txBody>
                    <a:bodyPr/>
                    <a:lstStyle/>
                    <a:p>
                      <a:r>
                        <a:rPr lang="en-IN" sz="1800" dirty="0"/>
                        <a:t>Medium - term</a:t>
                      </a:r>
                    </a:p>
                  </a:txBody>
                  <a:tcPr marT="45725" marB="45725"/>
                </a:tc>
                <a:tc>
                  <a:txBody>
                    <a:bodyPr/>
                    <a:lstStyle/>
                    <a:p>
                      <a:r>
                        <a:rPr lang="en-IN" sz="1800" dirty="0"/>
                        <a:t>Involves</a:t>
                      </a:r>
                      <a:r>
                        <a:rPr lang="en-IN" sz="1800" baseline="0" dirty="0"/>
                        <a:t> predicting events </a:t>
                      </a:r>
                      <a:r>
                        <a:rPr lang="en-IN" sz="1800" dirty="0"/>
                        <a:t>to one or two years into future</a:t>
                      </a:r>
                    </a:p>
                  </a:txBody>
                  <a:tcPr marT="45725" marB="45725"/>
                </a:tc>
                <a:extLst>
                  <a:ext uri="{0D108BD9-81ED-4DB2-BD59-A6C34878D82A}">
                    <a16:rowId xmlns:a16="http://schemas.microsoft.com/office/drawing/2014/main" val="10001"/>
                  </a:ext>
                </a:extLst>
              </a:tr>
              <a:tr h="414915">
                <a:tc>
                  <a:txBody>
                    <a:bodyPr/>
                    <a:lstStyle/>
                    <a:p>
                      <a:r>
                        <a:rPr lang="en-IN" sz="1800" dirty="0"/>
                        <a:t>Long - term</a:t>
                      </a:r>
                    </a:p>
                  </a:txBody>
                  <a:tcPr marT="45725" marB="45725"/>
                </a:tc>
                <a:tc>
                  <a:txBody>
                    <a:bodyPr/>
                    <a:lstStyle/>
                    <a:p>
                      <a:r>
                        <a:rPr lang="en-IN" sz="1800" dirty="0"/>
                        <a:t>Involves</a:t>
                      </a:r>
                      <a:r>
                        <a:rPr lang="en-IN" sz="1800" baseline="0" dirty="0"/>
                        <a:t> predicting events</a:t>
                      </a:r>
                      <a:r>
                        <a:rPr lang="en-IN" sz="1800" dirty="0"/>
                        <a:t> to many years</a:t>
                      </a:r>
                      <a:r>
                        <a:rPr lang="en-IN" sz="1800" baseline="0" dirty="0"/>
                        <a:t> into future</a:t>
                      </a:r>
                      <a:endParaRPr lang="en-IN" sz="1800" dirty="0"/>
                    </a:p>
                  </a:txBody>
                  <a:tcPr marT="45725" marB="45725"/>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09600" y="4495800"/>
          <a:ext cx="7924800" cy="1655763"/>
        </p:xfrm>
        <a:graphic>
          <a:graphicData uri="http://schemas.openxmlformats.org/drawingml/2006/table">
            <a:tbl>
              <a:tblPr firstRow="1" bandRow="1">
                <a:tableStyleId>{5940675A-B579-460E-94D1-54222C63F5DA}</a:tableStyleId>
              </a:tblPr>
              <a:tblGrid>
                <a:gridCol w="2476500">
                  <a:extLst>
                    <a:ext uri="{9D8B030D-6E8A-4147-A177-3AD203B41FA5}">
                      <a16:colId xmlns:a16="http://schemas.microsoft.com/office/drawing/2014/main" val="20000"/>
                    </a:ext>
                  </a:extLst>
                </a:gridCol>
                <a:gridCol w="5448300">
                  <a:extLst>
                    <a:ext uri="{9D8B030D-6E8A-4147-A177-3AD203B41FA5}">
                      <a16:colId xmlns:a16="http://schemas.microsoft.com/office/drawing/2014/main" val="20001"/>
                    </a:ext>
                  </a:extLst>
                </a:gridCol>
              </a:tblGrid>
              <a:tr h="370769">
                <a:tc>
                  <a:txBody>
                    <a:bodyPr/>
                    <a:lstStyle/>
                    <a:p>
                      <a:r>
                        <a:rPr lang="en-IN" sz="1800" dirty="0">
                          <a:solidFill>
                            <a:srgbClr val="990000"/>
                          </a:solidFill>
                        </a:rPr>
                        <a:t>Type</a:t>
                      </a:r>
                    </a:p>
                  </a:txBody>
                  <a:tcPr marT="45711" marB="45711"/>
                </a:tc>
                <a:tc>
                  <a:txBody>
                    <a:bodyPr/>
                    <a:lstStyle/>
                    <a:p>
                      <a:pPr algn="just"/>
                      <a:r>
                        <a:rPr lang="en-IN" sz="1800" dirty="0">
                          <a:solidFill>
                            <a:srgbClr val="990000"/>
                          </a:solidFill>
                        </a:rPr>
                        <a:t>Uses</a:t>
                      </a:r>
                    </a:p>
                  </a:txBody>
                  <a:tcPr marT="45711" marB="45711"/>
                </a:tc>
                <a:extLst>
                  <a:ext uri="{0D108BD9-81ED-4DB2-BD59-A6C34878D82A}">
                    <a16:rowId xmlns:a16="http://schemas.microsoft.com/office/drawing/2014/main" val="10000"/>
                  </a:ext>
                </a:extLst>
              </a:tr>
              <a:tr h="914225">
                <a:tc>
                  <a:txBody>
                    <a:bodyPr/>
                    <a:lstStyle/>
                    <a:p>
                      <a:r>
                        <a:rPr lang="en-IN" sz="1800" dirty="0"/>
                        <a:t>Short –term &amp; Medium-term</a:t>
                      </a:r>
                    </a:p>
                  </a:txBody>
                  <a:tcPr marT="45711" marB="45711"/>
                </a:tc>
                <a:tc>
                  <a:txBody>
                    <a:bodyPr/>
                    <a:lstStyle/>
                    <a:p>
                      <a:pPr algn="just"/>
                      <a:r>
                        <a:rPr lang="en-IN" sz="1800" dirty="0"/>
                        <a:t>budgeting and selecting new research and development projects</a:t>
                      </a:r>
                    </a:p>
                  </a:txBody>
                  <a:tcPr marT="45711" marB="45711"/>
                </a:tc>
                <a:extLst>
                  <a:ext uri="{0D108BD9-81ED-4DB2-BD59-A6C34878D82A}">
                    <a16:rowId xmlns:a16="http://schemas.microsoft.com/office/drawing/2014/main" val="10001"/>
                  </a:ext>
                </a:extLst>
              </a:tr>
              <a:tr h="370769">
                <a:tc>
                  <a:txBody>
                    <a:bodyPr/>
                    <a:lstStyle/>
                    <a:p>
                      <a:r>
                        <a:rPr lang="en-IN" sz="1800" dirty="0"/>
                        <a:t>Long - term</a:t>
                      </a:r>
                    </a:p>
                  </a:txBody>
                  <a:tcPr marT="45711" marB="45711"/>
                </a:tc>
                <a:tc>
                  <a:txBody>
                    <a:bodyPr/>
                    <a:lstStyle/>
                    <a:p>
                      <a:r>
                        <a:rPr lang="en-IN" sz="1800" dirty="0"/>
                        <a:t>Strategic planning</a:t>
                      </a:r>
                    </a:p>
                  </a:txBody>
                  <a:tcPr marT="45711" marB="45711"/>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74F54BC-CD30-486F-9AC1-AD924084023C}" type="slidenum">
              <a:rPr lang="en-US" altLang="en-US" sz="1400"/>
              <a:pPr>
                <a:spcBef>
                  <a:spcPct val="0"/>
                </a:spcBef>
                <a:buFontTx/>
                <a:buNone/>
              </a:pPr>
              <a:t>12</a:t>
            </a:fld>
            <a:endParaRPr lang="en-US" altLang="en-US" sz="1400"/>
          </a:p>
        </p:txBody>
      </p:sp>
      <p:sp>
        <p:nvSpPr>
          <p:cNvPr id="1331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331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66248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a:defRPr/>
            </a:pPr>
            <a:r>
              <a:rPr lang="en-US" dirty="0">
                <a:solidFill>
                  <a:srgbClr val="990000"/>
                </a:solidFill>
              </a:rPr>
              <a:t>Operations Management</a:t>
            </a:r>
            <a:r>
              <a:rPr lang="en-US" dirty="0"/>
              <a:t>: Forecasting of product sales or demand for services in order to schedule production, control inventories, manage supply chain, determine staffing or resource requirements and plan capacity</a:t>
            </a:r>
          </a:p>
          <a:p>
            <a:pPr marL="342900" indent="-342900" algn="just" eaLnBrk="1" hangingPunct="1">
              <a:spcBef>
                <a:spcPct val="50000"/>
              </a:spcBef>
              <a:buFont typeface="+mj-lt"/>
              <a:buAutoNum type="arabicPeriod"/>
              <a:defRPr/>
            </a:pPr>
            <a:r>
              <a:rPr lang="en-US" dirty="0">
                <a:solidFill>
                  <a:srgbClr val="990000"/>
                </a:solidFill>
              </a:rPr>
              <a:t>Marketing</a:t>
            </a:r>
            <a:r>
              <a:rPr lang="en-US" dirty="0"/>
              <a:t>: Forecasting of sales response to advertising expenditures, new promotions or change in pricing policies to evaluate their effectiveness, determine whether goals are being met and make adjustments</a:t>
            </a:r>
          </a:p>
          <a:p>
            <a:pPr marL="342900" indent="-342900" algn="just" eaLnBrk="1" hangingPunct="1">
              <a:spcBef>
                <a:spcPct val="50000"/>
              </a:spcBef>
              <a:buFont typeface="+mj-lt"/>
              <a:buAutoNum type="arabicPeriod"/>
              <a:defRPr/>
            </a:pPr>
            <a:r>
              <a:rPr lang="en-US" dirty="0">
                <a:solidFill>
                  <a:srgbClr val="990000"/>
                </a:solidFill>
              </a:rPr>
              <a:t>Finance and Risk Management</a:t>
            </a:r>
            <a:r>
              <a:rPr lang="en-US" dirty="0"/>
              <a:t>: Forecasting of the return on investments (on financial assets like stocks, bonds, commodities, etc), interest rates, options and currency exchange rates </a:t>
            </a:r>
          </a:p>
          <a:p>
            <a:pPr marL="342900" indent="-342900" algn="just" eaLnBrk="1" hangingPunct="1">
              <a:spcBef>
                <a:spcPct val="50000"/>
              </a:spcBef>
              <a:buFont typeface="+mj-lt"/>
              <a:buAutoNum type="arabicPeriod"/>
              <a:defRPr/>
            </a:pPr>
            <a:r>
              <a:rPr lang="en-US" dirty="0">
                <a:solidFill>
                  <a:srgbClr val="990000"/>
                </a:solidFill>
              </a:rPr>
              <a:t>Economics</a:t>
            </a:r>
            <a:r>
              <a:rPr lang="en-US" dirty="0"/>
              <a:t>: Forecasting of major economic variables like gross domestic product, population growth, unemployment, inflation, job growth, production and consumption</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056DE9-C240-4416-8358-4E3C6570C01E}" type="slidenum">
              <a:rPr lang="en-US" altLang="en-US" sz="1400"/>
              <a:pPr>
                <a:spcBef>
                  <a:spcPct val="0"/>
                </a:spcBef>
                <a:buFontTx/>
                <a:buNone/>
              </a:pPr>
              <a:t>13</a:t>
            </a:fld>
            <a:endParaRPr lang="en-US" altLang="en-US" sz="1400"/>
          </a:p>
        </p:txBody>
      </p:sp>
      <p:sp>
        <p:nvSpPr>
          <p:cNvPr id="1536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536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Applications</a:t>
            </a:r>
          </a:p>
          <a:p>
            <a:pPr marL="342900" indent="-342900" algn="just" eaLnBrk="1" hangingPunct="1">
              <a:spcBef>
                <a:spcPct val="50000"/>
              </a:spcBef>
              <a:buFont typeface="+mj-lt"/>
              <a:buAutoNum type="arabicPeriod" startAt="5"/>
              <a:defRPr/>
            </a:pPr>
            <a:r>
              <a:rPr lang="en-US" dirty="0">
                <a:solidFill>
                  <a:srgbClr val="990000"/>
                </a:solidFill>
              </a:rPr>
              <a:t>Industrial Process Control</a:t>
            </a:r>
            <a:r>
              <a:rPr lang="en-US" dirty="0"/>
              <a:t>: Forecasting of future values of critical quality characteristics of a production process to determine when important controllable variables in the process need to be changed. Feedback and feed forward control schemes are widely used in monitoring and adjustment of industrial processes. </a:t>
            </a:r>
          </a:p>
          <a:p>
            <a:pPr marL="342900" indent="-342900" algn="just" eaLnBrk="1" hangingPunct="1">
              <a:spcBef>
                <a:spcPct val="50000"/>
              </a:spcBef>
              <a:buFont typeface="+mj-lt"/>
              <a:buAutoNum type="arabicPeriod" startAt="5"/>
              <a:defRPr/>
            </a:pPr>
            <a:r>
              <a:rPr lang="en-US" dirty="0">
                <a:solidFill>
                  <a:srgbClr val="990000"/>
                </a:solidFill>
              </a:rPr>
              <a:t>Demography</a:t>
            </a:r>
            <a:r>
              <a:rPr lang="en-US" dirty="0"/>
              <a:t>: Forecasting of population by country and regions often stratified by variables such as gender, age and race to determine spending on health care, retirement programs, anti poverty programs, developing new product lines or types of services to be offered. </a:t>
            </a:r>
          </a:p>
          <a:p>
            <a:pPr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106516-71DF-4073-BF2B-136B8C04A2B0}" type="slidenum">
              <a:rPr lang="en-US" altLang="en-US" sz="1400"/>
              <a:pPr>
                <a:spcBef>
                  <a:spcPct val="0"/>
                </a:spcBef>
                <a:buFontTx/>
                <a:buNone/>
              </a:pPr>
              <a:t>14</a:t>
            </a:fld>
            <a:endParaRPr lang="en-US" altLang="en-US" sz="1400"/>
          </a:p>
        </p:txBody>
      </p:sp>
      <p:sp>
        <p:nvSpPr>
          <p:cNvPr id="1741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741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20015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Types of Forecasting Techniques</a:t>
            </a:r>
          </a:p>
          <a:p>
            <a:pPr marL="719138" eaLnBrk="1" hangingPunct="1">
              <a:spcBef>
                <a:spcPct val="50000"/>
              </a:spcBef>
              <a:buFont typeface="Arial" pitchFamily="34" charset="0"/>
              <a:buChar char="•"/>
              <a:defRPr/>
            </a:pPr>
            <a:r>
              <a:rPr lang="en-US" dirty="0"/>
              <a:t> Qualitative Methods</a:t>
            </a:r>
          </a:p>
          <a:p>
            <a:pPr marL="719138" eaLnBrk="1" hangingPunct="1">
              <a:spcBef>
                <a:spcPct val="50000"/>
              </a:spcBef>
              <a:buFont typeface="Arial" pitchFamily="34" charset="0"/>
              <a:buChar char="•"/>
              <a:defRPr/>
            </a:pPr>
            <a:r>
              <a:rPr lang="en-US" dirty="0"/>
              <a:t> Quantitative Methods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D57207-7118-48A2-B504-7CE500FE4E62}" type="slidenum">
              <a:rPr lang="en-US" altLang="en-US" sz="1400"/>
              <a:pPr>
                <a:spcBef>
                  <a:spcPct val="0"/>
                </a:spcBef>
                <a:buFontTx/>
                <a:buNone/>
              </a:pPr>
              <a:t>15</a:t>
            </a:fld>
            <a:endParaRPr lang="en-US" altLang="en-US" sz="1400"/>
          </a:p>
        </p:txBody>
      </p:sp>
      <p:sp>
        <p:nvSpPr>
          <p:cNvPr id="1945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6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1946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a:t>
            </a:r>
          </a:p>
          <a:p>
            <a:pPr marL="719138" eaLnBrk="1" hangingPunct="1">
              <a:spcBef>
                <a:spcPct val="50000"/>
              </a:spcBef>
              <a:defRPr/>
            </a:pPr>
            <a:r>
              <a:rPr lang="en-US" dirty="0"/>
              <a:t>Often subjective in nature and require judgement on the part of experts</a:t>
            </a:r>
          </a:p>
          <a:p>
            <a:pPr marL="719138" eaLnBrk="1" hangingPunct="1">
              <a:spcBef>
                <a:spcPct val="50000"/>
              </a:spcBef>
              <a:defRPr/>
            </a:pPr>
            <a:r>
              <a:rPr lang="en-US" dirty="0"/>
              <a:t>Used in situations where there is little or no historical data available</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971800"/>
            <a:ext cx="8534400" cy="35544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Example</a:t>
            </a:r>
          </a:p>
          <a:p>
            <a:pPr marL="719138" eaLnBrk="1" hangingPunct="1">
              <a:spcBef>
                <a:spcPct val="50000"/>
              </a:spcBef>
              <a:defRPr/>
            </a:pPr>
            <a:r>
              <a:rPr lang="en-US" dirty="0"/>
              <a:t>      Introduction of new product for which there is no relevant history</a:t>
            </a:r>
          </a:p>
          <a:p>
            <a:pPr marL="719138" eaLnBrk="1" hangingPunct="1">
              <a:spcBef>
                <a:spcPct val="50000"/>
              </a:spcBef>
              <a:defRPr/>
            </a:pPr>
            <a:endParaRPr lang="en-US" dirty="0"/>
          </a:p>
          <a:p>
            <a:pPr marL="1162050" indent="-1162050" algn="just" eaLnBrk="1" hangingPunct="1">
              <a:spcBef>
                <a:spcPct val="50000"/>
              </a:spcBef>
              <a:defRPr/>
            </a:pPr>
            <a:r>
              <a:rPr lang="en-US" dirty="0">
                <a:solidFill>
                  <a:srgbClr val="000099"/>
                </a:solidFill>
              </a:rPr>
              <a:t>Approach:</a:t>
            </a:r>
            <a:r>
              <a:rPr lang="en-US" dirty="0"/>
              <a:t> Use the expert opinion of sales and marketing personnel to subjectively estimate the product sales during the new product introduction phase of its life cycle</a:t>
            </a:r>
          </a:p>
          <a:p>
            <a:pPr marL="1162050" indent="-1162050" algn="just" eaLnBrk="1" hangingPunct="1">
              <a:spcBef>
                <a:spcPct val="50000"/>
              </a:spcBef>
              <a:defRPr/>
            </a:pPr>
            <a:r>
              <a:rPr lang="en-US" dirty="0"/>
              <a:t>	Make use of marketing tests, surveys of potential customers, experience of sales performance of other products (both their own and those of competitors)</a:t>
            </a:r>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51B8B65-F44A-4C33-9356-F11BB776E651}" type="slidenum">
              <a:rPr lang="en-US" altLang="en-US" sz="1400"/>
              <a:pPr>
                <a:spcBef>
                  <a:spcPct val="0"/>
                </a:spcBef>
                <a:buFontTx/>
                <a:buNone/>
              </a:pPr>
              <a:t>16</a:t>
            </a:fld>
            <a:endParaRPr lang="en-US" altLang="en-US" sz="1400"/>
          </a:p>
        </p:txBody>
      </p:sp>
      <p:sp>
        <p:nvSpPr>
          <p:cNvPr id="2150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0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150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a:defRPr/>
            </a:pPr>
            <a:r>
              <a:rPr lang="en-US" dirty="0"/>
              <a:t>Employs a panel of experts who are assumed to be knowledgeable about the problem</a:t>
            </a:r>
          </a:p>
          <a:p>
            <a:pPr marL="1062038" indent="-342900" algn="just" eaLnBrk="1" hangingPunct="1">
              <a:spcBef>
                <a:spcPct val="50000"/>
              </a:spcBef>
              <a:buFont typeface="+mj-lt"/>
              <a:buAutoNum type="arabicPeriod"/>
              <a:defRPr/>
            </a:pPr>
            <a:r>
              <a:rPr lang="en-US" dirty="0"/>
              <a:t>The panel members are physically separated to avoid their deliberations being impacted either by peer pressure or by a single dominant individual</a:t>
            </a:r>
          </a:p>
          <a:p>
            <a:pPr marL="1062038" indent="-342900" algn="just" eaLnBrk="1" hangingPunct="1">
              <a:spcBef>
                <a:spcPct val="50000"/>
              </a:spcBef>
              <a:buFont typeface="+mj-lt"/>
              <a:buAutoNum type="arabicPeriod"/>
              <a:defRPr/>
            </a:pPr>
            <a:r>
              <a:rPr lang="en-US" dirty="0"/>
              <a:t>Each panel member responds to a questionnaire containing a series of questions and returns the information to a coordinator</a:t>
            </a:r>
          </a:p>
          <a:p>
            <a:pPr marL="1062038" indent="-342900" algn="just" eaLnBrk="1" hangingPunct="1">
              <a:spcBef>
                <a:spcPct val="50000"/>
              </a:spcBef>
              <a:buFont typeface="+mj-lt"/>
              <a:buAutoNum type="arabicPeriod"/>
              <a:defRPr/>
            </a:pPr>
            <a:r>
              <a:rPr lang="en-US" dirty="0"/>
              <a:t>Following the first questionnaire, subsequent questions are submitted to the panelists along with information about the opinions of the panel as a group</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B98F3E3-52A7-47D9-B177-7CB455412224}" type="slidenum">
              <a:rPr lang="en-US" altLang="en-US" sz="1400"/>
              <a:pPr>
                <a:spcBef>
                  <a:spcPct val="0"/>
                </a:spcBef>
                <a:buFontTx/>
                <a:buNone/>
              </a:pPr>
              <a:t>17</a:t>
            </a:fld>
            <a:endParaRPr lang="en-US" altLang="en-US" sz="1400"/>
          </a:p>
        </p:txBody>
      </p:sp>
      <p:sp>
        <p:nvSpPr>
          <p:cNvPr id="2355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5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355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16160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Qualitative Methods: </a:t>
            </a:r>
            <a:r>
              <a:rPr lang="en-US" dirty="0">
                <a:solidFill>
                  <a:srgbClr val="990000"/>
                </a:solidFill>
              </a:rPr>
              <a:t>Delphi Method</a:t>
            </a:r>
          </a:p>
          <a:p>
            <a:pPr marL="719138" eaLnBrk="1" hangingPunct="1">
              <a:spcBef>
                <a:spcPct val="50000"/>
              </a:spcBef>
              <a:defRPr/>
            </a:pPr>
            <a:r>
              <a:rPr lang="en-US" dirty="0"/>
              <a:t>Most formal and widely known qualitative forecasting technique</a:t>
            </a:r>
          </a:p>
          <a:p>
            <a:pPr marL="719138" eaLnBrk="1" hangingPunct="1">
              <a:spcBef>
                <a:spcPct val="50000"/>
              </a:spcBef>
              <a:defRPr/>
            </a:pPr>
            <a:r>
              <a:rPr lang="en-US" dirty="0"/>
              <a:t>Developed by the RAND Corporation</a:t>
            </a:r>
          </a:p>
          <a:p>
            <a:pPr marL="719138" eaLnBrk="1" hangingPunct="1">
              <a:spcBef>
                <a:spcPct val="50000"/>
              </a:spcBef>
              <a:defRPr/>
            </a:pPr>
            <a:r>
              <a:rPr lang="en-US" dirty="0"/>
              <a:t>	</a:t>
            </a:r>
          </a:p>
        </p:txBody>
      </p:sp>
      <p:sp>
        <p:nvSpPr>
          <p:cNvPr id="7" name="Text Box 6"/>
          <p:cNvSpPr txBox="1">
            <a:spLocks noChangeArrowheads="1"/>
          </p:cNvSpPr>
          <p:nvPr/>
        </p:nvSpPr>
        <p:spPr bwMode="auto">
          <a:xfrm>
            <a:off x="381000" y="2743200"/>
            <a:ext cx="8534400" cy="2862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Methodology</a:t>
            </a:r>
          </a:p>
          <a:p>
            <a:pPr marL="1062038" indent="-342900" algn="just" eaLnBrk="1" hangingPunct="1">
              <a:spcBef>
                <a:spcPct val="50000"/>
              </a:spcBef>
              <a:buFont typeface="+mj-lt"/>
              <a:buAutoNum type="arabicPeriod" startAt="5"/>
              <a:defRPr/>
            </a:pPr>
            <a:r>
              <a:rPr lang="en-US" dirty="0"/>
              <a:t>This allows panelist to review their predictions relative to the opinion of entire group</a:t>
            </a:r>
          </a:p>
          <a:p>
            <a:pPr marL="1062038" indent="-342900" algn="just" eaLnBrk="1" hangingPunct="1">
              <a:spcBef>
                <a:spcPct val="50000"/>
              </a:spcBef>
              <a:buFont typeface="+mj-lt"/>
              <a:buAutoNum type="arabicPeriod" startAt="5"/>
              <a:defRPr/>
            </a:pPr>
            <a:r>
              <a:rPr lang="en-US" dirty="0"/>
              <a:t>After several rounds, it is hoped that the opinions of panelists will converge to a consensus, although it is not required and justified differences of opinion can be included in the outcome</a:t>
            </a:r>
          </a:p>
          <a:p>
            <a:pPr marL="719138" eaLnBrk="1" hangingPunct="1">
              <a:spcBef>
                <a:spcPct val="50000"/>
              </a:spcBef>
              <a:defRPr/>
            </a:pPr>
            <a:endParaRPr lang="en-US" dirty="0"/>
          </a:p>
          <a:p>
            <a:pPr marL="1162050" indent="-1162050" algn="just" eaLnBrk="1" hangingPunct="1">
              <a:spcBef>
                <a:spcPct val="50000"/>
              </a:spcBef>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8DA5105-9DA9-48D7-BD7D-FF4E95BEED4A}" type="slidenum">
              <a:rPr lang="en-US" altLang="en-US" sz="1400"/>
              <a:pPr>
                <a:spcBef>
                  <a:spcPct val="0"/>
                </a:spcBef>
                <a:buFontTx/>
                <a:buNone/>
              </a:pPr>
              <a:t>18</a:t>
            </a:fld>
            <a:endParaRPr lang="en-US" altLang="en-US" sz="1400"/>
          </a:p>
        </p:txBody>
      </p:sp>
      <p:sp>
        <p:nvSpPr>
          <p:cNvPr id="2560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560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3416300"/>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Quantitative Methods</a:t>
            </a:r>
            <a:endParaRPr lang="en-US" dirty="0">
              <a:solidFill>
                <a:srgbClr val="990000"/>
              </a:solidFill>
            </a:endParaRPr>
          </a:p>
          <a:p>
            <a:pPr marL="719138" eaLnBrk="1" hangingPunct="1">
              <a:spcBef>
                <a:spcPct val="50000"/>
              </a:spcBef>
              <a:defRPr/>
            </a:pPr>
            <a:r>
              <a:rPr lang="en-US" dirty="0"/>
              <a:t>Make use of historical data and forecasting model</a:t>
            </a:r>
          </a:p>
          <a:p>
            <a:pPr marL="719138" algn="just" eaLnBrk="1" hangingPunct="1">
              <a:spcBef>
                <a:spcPct val="50000"/>
              </a:spcBef>
              <a:defRPr/>
            </a:pPr>
            <a:r>
              <a:rPr lang="en-US" dirty="0"/>
              <a:t>Model summarizes patterns in the data and expresses a statistical relationship between previous and current values of the variable</a:t>
            </a:r>
          </a:p>
          <a:p>
            <a:pPr marL="719138" algn="just" eaLnBrk="1" hangingPunct="1">
              <a:spcBef>
                <a:spcPct val="50000"/>
              </a:spcBef>
              <a:defRPr/>
            </a:pPr>
            <a:r>
              <a:rPr lang="en-US" dirty="0"/>
              <a:t>Model is then used to project the patterns in the data into future</a:t>
            </a:r>
          </a:p>
          <a:p>
            <a:pPr marL="719138" algn="just" eaLnBrk="1" hangingPunct="1">
              <a:spcBef>
                <a:spcPct val="50000"/>
              </a:spcBef>
              <a:defRPr/>
            </a:pPr>
            <a:r>
              <a:rPr lang="en-US" dirty="0"/>
              <a:t>Forecasting model use to extrapolate the past and current behavior into the future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246385-9369-45DD-BE98-8BE91AB59FF4}" type="slidenum">
              <a:rPr lang="en-US" altLang="en-US" sz="1400"/>
              <a:pPr>
                <a:spcBef>
                  <a:spcPct val="0"/>
                </a:spcBef>
                <a:buFontTx/>
                <a:buNone/>
              </a:pPr>
              <a:t>19</a:t>
            </a:fld>
            <a:endParaRPr lang="en-US" altLang="en-US" sz="1400"/>
          </a:p>
        </p:txBody>
      </p:sp>
      <p:sp>
        <p:nvSpPr>
          <p:cNvPr id="2765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52"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7653"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Regression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9" name="Text Box 3"/>
          <p:cNvSpPr txBox="1">
            <a:spLocks noChangeArrowheads="1"/>
          </p:cNvSpPr>
          <p:nvPr/>
        </p:nvSpPr>
        <p:spPr bwMode="auto">
          <a:xfrm>
            <a:off x="3810000" y="6096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00"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577133-601C-4382-82EA-821F4B2690C0}" type="slidenum">
              <a:rPr lang="en-US" altLang="en-US" sz="1400">
                <a:latin typeface="Times New Roman" panose="02020603050405020304" pitchFamily="18" charset="0"/>
              </a:rPr>
              <a:pPr>
                <a:spcBef>
                  <a:spcPct val="0"/>
                </a:spcBef>
                <a:buFontTx/>
                <a:buNone/>
              </a:pPr>
              <a:t>2</a:t>
            </a:fld>
            <a:endParaRPr lang="en-US" altLang="en-US" sz="1400">
              <a:latin typeface="Times New Roman" panose="02020603050405020304" pitchFamily="18" charset="0"/>
            </a:endParaRPr>
          </a:p>
        </p:txBody>
      </p:sp>
      <p:sp>
        <p:nvSpPr>
          <p:cNvPr id="4101" name="Text Box 4"/>
          <p:cNvSpPr txBox="1">
            <a:spLocks noChangeArrowheads="1"/>
          </p:cNvSpPr>
          <p:nvPr/>
        </p:nvSpPr>
        <p:spPr bwMode="auto">
          <a:xfrm>
            <a:off x="0" y="620713"/>
            <a:ext cx="3348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CONTENTS – Part I</a:t>
            </a:r>
          </a:p>
        </p:txBody>
      </p:sp>
      <p:graphicFrame>
        <p:nvGraphicFramePr>
          <p:cNvPr id="9" name="Table 8"/>
          <p:cNvGraphicFramePr>
            <a:graphicFrameLocks noGrp="1"/>
          </p:cNvGraphicFramePr>
          <p:nvPr/>
        </p:nvGraphicFramePr>
        <p:xfrm>
          <a:off x="323850" y="1628775"/>
          <a:ext cx="7981950" cy="4133849"/>
        </p:xfrm>
        <a:graphic>
          <a:graphicData uri="http://schemas.openxmlformats.org/drawingml/2006/table">
            <a:tbl>
              <a:tblPr/>
              <a:tblGrid>
                <a:gridCol w="1715907">
                  <a:extLst>
                    <a:ext uri="{9D8B030D-6E8A-4147-A177-3AD203B41FA5}">
                      <a16:colId xmlns:a16="http://schemas.microsoft.com/office/drawing/2014/main" val="20000"/>
                    </a:ext>
                  </a:extLst>
                </a:gridCol>
                <a:gridCol w="6266043">
                  <a:extLst>
                    <a:ext uri="{9D8B030D-6E8A-4147-A177-3AD203B41FA5}">
                      <a16:colId xmlns:a16="http://schemas.microsoft.com/office/drawing/2014/main" val="20001"/>
                    </a:ext>
                  </a:extLst>
                </a:gridCol>
              </a:tblGrid>
              <a:tr h="504825">
                <a:tc>
                  <a:txBody>
                    <a:bodyPr/>
                    <a:lstStyle/>
                    <a:p>
                      <a:pPr algn="ctr" fontAlgn="b"/>
                      <a:r>
                        <a:rPr lang="en-IN" sz="1800" b="0" i="0" u="none" strike="noStrike" dirty="0">
                          <a:solidFill>
                            <a:srgbClr val="990000"/>
                          </a:solidFill>
                          <a:latin typeface="Arial"/>
                        </a:rPr>
                        <a:t> SL No. </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990000"/>
                          </a:solidFill>
                          <a:latin typeface="Arial"/>
                        </a:rPr>
                        <a:t> Topics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6619">
                <a:tc>
                  <a:txBody>
                    <a:bodyPr/>
                    <a:lstStyle/>
                    <a:p>
                      <a:pPr algn="ctr" fontAlgn="b"/>
                      <a:r>
                        <a:rPr lang="en-IN" sz="1800" b="0" i="0" u="none" strike="noStrike">
                          <a:solidFill>
                            <a:srgbClr val="000000"/>
                          </a:solidFill>
                          <a:latin typeface="Arial"/>
                        </a:rPr>
                        <a:t>1</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Introduction to business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7516">
                <a:tc>
                  <a:txBody>
                    <a:bodyPr/>
                    <a:lstStyle/>
                    <a:p>
                      <a:pPr algn="ctr" fontAlgn="b"/>
                      <a:r>
                        <a:rPr lang="en-IN" sz="1800" b="0" i="0" u="none" strike="noStrike" dirty="0">
                          <a:solidFill>
                            <a:srgbClr val="000000"/>
                          </a:solidFill>
                          <a:latin typeface="Arial"/>
                        </a:rPr>
                        <a:t>2</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Regression analysis and forecasting</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7516">
                <a:tc>
                  <a:txBody>
                    <a:bodyPr/>
                    <a:lstStyle/>
                    <a:p>
                      <a:pPr algn="ctr" fontAlgn="b"/>
                      <a:r>
                        <a:rPr lang="en-IN" sz="1800" b="0" i="0" u="none" strike="noStrike" dirty="0">
                          <a:solidFill>
                            <a:srgbClr val="000000"/>
                          </a:solidFill>
                          <a:latin typeface="Arial"/>
                        </a:rPr>
                        <a:t>3</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Exploring time series data</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7516">
                <a:tc>
                  <a:txBody>
                    <a:bodyPr/>
                    <a:lstStyle/>
                    <a:p>
                      <a:pPr algn="ctr" fontAlgn="b"/>
                      <a:r>
                        <a:rPr lang="en-IN" sz="1800" b="0" i="0" u="none" strike="noStrike" dirty="0">
                          <a:solidFill>
                            <a:srgbClr val="000000"/>
                          </a:solidFill>
                          <a:latin typeface="Arial"/>
                        </a:rPr>
                        <a:t>4</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 Time series decomposition</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6619">
                <a:tc>
                  <a:txBody>
                    <a:bodyPr/>
                    <a:lstStyle/>
                    <a:p>
                      <a:pPr algn="ctr"/>
                      <a:r>
                        <a:rPr lang="en-IN" sz="1800" dirty="0"/>
                        <a:t>5</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Exponential smoothing methods</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6619">
                <a:tc>
                  <a:txBody>
                    <a:bodyPr/>
                    <a:lstStyle/>
                    <a:p>
                      <a:pPr algn="ctr"/>
                      <a:r>
                        <a:rPr lang="en-IN" sz="1800" dirty="0"/>
                        <a:t>6</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mn-lt"/>
                        </a:rPr>
                        <a:t> Autoregressive integrated moving</a:t>
                      </a:r>
                      <a:r>
                        <a:rPr lang="en-IN" sz="1800" b="0" i="0" u="none" strike="noStrike" baseline="0" dirty="0">
                          <a:solidFill>
                            <a:srgbClr val="000000"/>
                          </a:solidFill>
                          <a:latin typeface="+mn-lt"/>
                        </a:rPr>
                        <a:t> average (ARIMA) models</a:t>
                      </a:r>
                      <a:endParaRPr lang="en-IN" sz="1800" b="0" i="0" u="none" strike="noStrike" dirty="0">
                        <a:solidFill>
                          <a:srgbClr val="000000"/>
                        </a:solidFill>
                        <a:latin typeface="+mn-lt"/>
                      </a:endParaRP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6619">
                <a:tc>
                  <a:txBody>
                    <a:bodyPr/>
                    <a:lstStyle/>
                    <a:p>
                      <a:pPr algn="ctr"/>
                      <a:r>
                        <a:rPr lang="en-IN" sz="1800" dirty="0"/>
                        <a:t>7</a:t>
                      </a:r>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IN" sz="1800" dirty="0"/>
                        <a:t> Intervention models and dynamic</a:t>
                      </a:r>
                      <a:r>
                        <a:rPr lang="en-IN" sz="1800" baseline="0" dirty="0"/>
                        <a:t> regression</a:t>
                      </a:r>
                      <a:endParaRPr lang="en-IN" sz="1800" dirty="0"/>
                    </a:p>
                  </a:txBody>
                  <a:tcPr marL="7979" marR="7979" marT="79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20</a:t>
            </a:fld>
            <a:endParaRPr lang="en-US" altLang="en-US"/>
          </a:p>
        </p:txBody>
      </p:sp>
      <p:sp>
        <p:nvSpPr>
          <p:cNvPr id="3" name="Rectangle 2"/>
          <p:cNvSpPr/>
          <p:nvPr/>
        </p:nvSpPr>
        <p:spPr>
          <a:xfrm>
            <a:off x="533400" y="432792"/>
            <a:ext cx="8077200" cy="4524315"/>
          </a:xfrm>
          <a:prstGeom prst="rect">
            <a:avLst/>
          </a:prstGeom>
        </p:spPr>
        <p:txBody>
          <a:bodyPr wrap="square">
            <a:spAutoFit/>
          </a:bodyPr>
          <a:lstStyle/>
          <a:p>
            <a:r>
              <a:rPr lang="en-US" b="1" dirty="0" smtClean="0">
                <a:solidFill>
                  <a:srgbClr val="0000FF"/>
                </a:solidFill>
                <a:latin typeface="Lato"/>
              </a:rPr>
              <a:t>Definition: Moving Average</a:t>
            </a:r>
          </a:p>
          <a:p>
            <a:endParaRPr lang="en-US" b="1" dirty="0">
              <a:solidFill>
                <a:srgbClr val="3D4251"/>
              </a:solidFill>
              <a:latin typeface="Lato"/>
            </a:endParaRPr>
          </a:p>
          <a:p>
            <a:pPr marL="285750" indent="-285750" algn="just">
              <a:buFont typeface="Arial" panose="020B0604020202020204" pitchFamily="34" charset="0"/>
              <a:buChar char="•"/>
            </a:pPr>
            <a:r>
              <a:rPr lang="en-US" dirty="0">
                <a:solidFill>
                  <a:srgbClr val="3D4251"/>
                </a:solidFill>
                <a:latin typeface="+mn-lt"/>
              </a:rPr>
              <a:t>A moving average, also called a rolling or running average, is used to analyze the time-series data by calculating averages of different subsets of the complete dataset. Since it involves taking the average of the dataset over time, it is also called a moving mean (MM) or rolling mean</a:t>
            </a:r>
            <a:r>
              <a:rPr lang="en-US" dirty="0" smtClean="0">
                <a:solidFill>
                  <a:srgbClr val="3D4251"/>
                </a:solidFill>
                <a:latin typeface="+mn-lt"/>
              </a:rPr>
              <a:t>.</a:t>
            </a:r>
          </a:p>
          <a:p>
            <a:pPr algn="just"/>
            <a:endParaRPr lang="en-US" dirty="0">
              <a:solidFill>
                <a:srgbClr val="3D4251"/>
              </a:solidFill>
              <a:latin typeface="+mn-lt"/>
            </a:endParaRPr>
          </a:p>
          <a:p>
            <a:pPr marL="285750" indent="-285750" algn="just">
              <a:buFont typeface="Arial" panose="020B0604020202020204" pitchFamily="34" charset="0"/>
              <a:buChar char="•"/>
            </a:pPr>
            <a:r>
              <a:rPr lang="en-US" dirty="0">
                <a:solidFill>
                  <a:srgbClr val="3D4251"/>
                </a:solidFill>
                <a:latin typeface="+mn-lt"/>
              </a:rPr>
              <a:t>There are various ways in which the rolling average can be calculated, but one such way is to take a fixed subset from a complete series of numbers. The first moving average is calculated by averaging the first fixed subset of numbers, and then the subset is changed by </a:t>
            </a:r>
            <a:r>
              <a:rPr lang="en-US" b="1" dirty="0">
                <a:solidFill>
                  <a:srgbClr val="3D4251"/>
                </a:solidFill>
                <a:latin typeface="+mn-lt"/>
              </a:rPr>
              <a:t>moving forward</a:t>
            </a:r>
            <a:r>
              <a:rPr lang="en-US" dirty="0">
                <a:solidFill>
                  <a:srgbClr val="3D4251"/>
                </a:solidFill>
                <a:latin typeface="+mn-lt"/>
              </a:rPr>
              <a:t> to the next fixed subset (including the future value in the subgroup while excluding the previous number from the series</a:t>
            </a:r>
            <a:r>
              <a:rPr lang="en-US" dirty="0" smtClean="0">
                <a:solidFill>
                  <a:srgbClr val="3D4251"/>
                </a:solidFill>
                <a:latin typeface="+mn-lt"/>
              </a:rPr>
              <a:t>).</a:t>
            </a:r>
          </a:p>
          <a:p>
            <a:pPr algn="just"/>
            <a:endParaRPr lang="en-US" dirty="0">
              <a:solidFill>
                <a:srgbClr val="3D4251"/>
              </a:solidFill>
              <a:latin typeface="+mn-lt"/>
            </a:endParaRPr>
          </a:p>
          <a:p>
            <a:pPr marL="285750" indent="-285750" algn="just">
              <a:buFont typeface="Arial" panose="020B0604020202020204" pitchFamily="34" charset="0"/>
              <a:buChar char="•"/>
            </a:pPr>
            <a:r>
              <a:rPr lang="en-US" dirty="0">
                <a:solidFill>
                  <a:srgbClr val="3D4251"/>
                </a:solidFill>
                <a:latin typeface="+mn-lt"/>
              </a:rPr>
              <a:t>The moving average is mostly used with time series data to capture the short-term fluctuations while focusing on longer trends.</a:t>
            </a:r>
            <a:endParaRPr lang="en-US" b="0" i="0" dirty="0">
              <a:solidFill>
                <a:srgbClr val="3D4251"/>
              </a:solidFill>
              <a:effectLst/>
              <a:latin typeface="+mn-lt"/>
            </a:endParaRPr>
          </a:p>
        </p:txBody>
      </p:sp>
    </p:spTree>
    <p:extLst>
      <p:ext uri="{BB962C8B-B14F-4D97-AF65-F5344CB8AC3E}">
        <p14:creationId xmlns:p14="http://schemas.microsoft.com/office/powerpoint/2010/main" val="3889137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21</a:t>
            </a:fld>
            <a:endParaRPr lang="en-US" altLang="en-US"/>
          </a:p>
        </p:txBody>
      </p:sp>
      <p:sp>
        <p:nvSpPr>
          <p:cNvPr id="3" name="Rectangle 2"/>
          <p:cNvSpPr/>
          <p:nvPr/>
        </p:nvSpPr>
        <p:spPr>
          <a:xfrm>
            <a:off x="533400" y="432792"/>
            <a:ext cx="8077200" cy="1477328"/>
          </a:xfrm>
          <a:prstGeom prst="rect">
            <a:avLst/>
          </a:prstGeom>
        </p:spPr>
        <p:txBody>
          <a:bodyPr wrap="square">
            <a:spAutoFit/>
          </a:bodyPr>
          <a:lstStyle/>
          <a:p>
            <a:r>
              <a:rPr lang="en-US" b="1" dirty="0" smtClean="0">
                <a:solidFill>
                  <a:srgbClr val="0000FF"/>
                </a:solidFill>
                <a:latin typeface="Lato"/>
              </a:rPr>
              <a:t>Definition: Mean Squared Error</a:t>
            </a:r>
          </a:p>
          <a:p>
            <a:endParaRPr lang="en-US" b="1" dirty="0">
              <a:solidFill>
                <a:srgbClr val="3D4251"/>
              </a:solidFill>
              <a:latin typeface="Lato"/>
            </a:endParaRPr>
          </a:p>
          <a:p>
            <a:pPr marL="285750" indent="-285750">
              <a:buFont typeface="Arial" panose="020B0604020202020204" pitchFamily="34" charset="0"/>
              <a:buChar char="•"/>
            </a:pPr>
            <a:r>
              <a:rPr lang="en-US" dirty="0"/>
              <a:t>The </a:t>
            </a:r>
            <a:r>
              <a:rPr lang="en-US" b="1" dirty="0"/>
              <a:t>mean squared error</a:t>
            </a:r>
            <a:r>
              <a:rPr lang="en-US" dirty="0"/>
              <a:t> (MSE) is largely used as a metric to determine the performance of an algorithm.</a:t>
            </a:r>
          </a:p>
          <a:p>
            <a:pPr marL="285750" indent="-285750">
              <a:buFont typeface="Arial" panose="020B0604020202020204" pitchFamily="34" charset="0"/>
              <a:buChar char="•"/>
            </a:pPr>
            <a:r>
              <a:rPr lang="en-US" dirty="0"/>
              <a:t>The formula to calculate the MSE is as follows:</a:t>
            </a:r>
          </a:p>
        </p:txBody>
      </p:sp>
      <p:sp>
        <p:nvSpPr>
          <p:cNvPr id="6" name="Rectangle 5"/>
          <p:cNvSpPr/>
          <p:nvPr/>
        </p:nvSpPr>
        <p:spPr>
          <a:xfrm>
            <a:off x="609600" y="3212905"/>
            <a:ext cx="8077200" cy="2308324"/>
          </a:xfrm>
          <a:prstGeom prst="rect">
            <a:avLst/>
          </a:prstGeom>
        </p:spPr>
        <p:txBody>
          <a:bodyPr wrap="square">
            <a:spAutoFit/>
          </a:bodyPr>
          <a:lstStyle/>
          <a:p>
            <a:r>
              <a:rPr lang="en-US" b="1" dirty="0" smtClean="0">
                <a:solidFill>
                  <a:srgbClr val="0000FF"/>
                </a:solidFill>
              </a:rPr>
              <a:t>How to calculate MSE</a:t>
            </a:r>
          </a:p>
          <a:p>
            <a:endParaRPr lang="en-US" b="1" dirty="0" smtClean="0"/>
          </a:p>
          <a:p>
            <a:pPr marL="342900" indent="-342900">
              <a:buFont typeface="+mj-lt"/>
              <a:buAutoNum type="arabicPeriod"/>
            </a:pPr>
            <a:r>
              <a:rPr lang="en-US" dirty="0" smtClean="0"/>
              <a:t>Calculate the difference between each pair of the observed and predicted value</a:t>
            </a:r>
          </a:p>
          <a:p>
            <a:pPr marL="342900" indent="-342900">
              <a:buFont typeface="+mj-lt"/>
              <a:buAutoNum type="arabicPeriod"/>
            </a:pPr>
            <a:r>
              <a:rPr lang="en-US" dirty="0" smtClean="0"/>
              <a:t>Take the square of the difference value</a:t>
            </a:r>
          </a:p>
          <a:p>
            <a:pPr marL="342900" indent="-342900">
              <a:buFont typeface="+mj-lt"/>
              <a:buAutoNum type="arabicPeriod"/>
            </a:pPr>
            <a:r>
              <a:rPr lang="en-US" dirty="0" smtClean="0"/>
              <a:t>Add each of the squared differences to find the cumulative values</a:t>
            </a:r>
          </a:p>
          <a:p>
            <a:pPr marL="342900" indent="-342900">
              <a:buFont typeface="+mj-lt"/>
              <a:buAutoNum type="arabicPeriod"/>
            </a:pPr>
            <a:r>
              <a:rPr lang="en-US" dirty="0" smtClean="0"/>
              <a:t>In order to obtain the average value, divide the cumulative value by the total number of items in the list</a:t>
            </a:r>
            <a:endParaRPr lang="en-US" dirty="0"/>
          </a:p>
        </p:txBody>
      </p:sp>
      <p:pic>
        <p:nvPicPr>
          <p:cNvPr id="8" name="Picture 7"/>
          <p:cNvPicPr>
            <a:picLocks noChangeAspect="1"/>
          </p:cNvPicPr>
          <p:nvPr/>
        </p:nvPicPr>
        <p:blipFill>
          <a:blip r:embed="rId2"/>
          <a:stretch>
            <a:fillRect/>
          </a:stretch>
        </p:blipFill>
        <p:spPr>
          <a:xfrm>
            <a:off x="2895600" y="2032827"/>
            <a:ext cx="3051271" cy="1057371"/>
          </a:xfrm>
          <a:prstGeom prst="rect">
            <a:avLst/>
          </a:prstGeom>
        </p:spPr>
      </p:pic>
    </p:spTree>
    <p:extLst>
      <p:ext uri="{BB962C8B-B14F-4D97-AF65-F5344CB8AC3E}">
        <p14:creationId xmlns:p14="http://schemas.microsoft.com/office/powerpoint/2010/main" val="2935091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22</a:t>
            </a:fld>
            <a:endParaRPr lang="en-US" altLang="en-US"/>
          </a:p>
        </p:txBody>
      </p:sp>
      <p:sp>
        <p:nvSpPr>
          <p:cNvPr id="3" name="Rectangle 2"/>
          <p:cNvSpPr/>
          <p:nvPr/>
        </p:nvSpPr>
        <p:spPr>
          <a:xfrm>
            <a:off x="533400" y="432792"/>
            <a:ext cx="8077200" cy="2031325"/>
          </a:xfrm>
          <a:prstGeom prst="rect">
            <a:avLst/>
          </a:prstGeom>
        </p:spPr>
        <p:txBody>
          <a:bodyPr wrap="square">
            <a:spAutoFit/>
          </a:bodyPr>
          <a:lstStyle/>
          <a:p>
            <a:r>
              <a:rPr lang="en-US" b="1" dirty="0" smtClean="0">
                <a:solidFill>
                  <a:srgbClr val="0000FF"/>
                </a:solidFill>
                <a:latin typeface="Lato"/>
              </a:rPr>
              <a:t>Definition: Mean Squared Absolute Percentage Error</a:t>
            </a:r>
          </a:p>
          <a:p>
            <a:endParaRPr lang="en-US" b="1" dirty="0">
              <a:solidFill>
                <a:srgbClr val="3D4251"/>
              </a:solidFill>
              <a:latin typeface="Lato"/>
            </a:endParaRPr>
          </a:p>
          <a:p>
            <a:pPr marL="285750" indent="-285750" algn="just">
              <a:buFont typeface="Arial" panose="020B0604020202020204" pitchFamily="34" charset="0"/>
              <a:buChar char="•"/>
            </a:pPr>
            <a:r>
              <a:rPr lang="en-US" dirty="0"/>
              <a:t>The mean absolute percentage error (MAPE) is a statistical measure of how accurate a forecast system is. It measures this accuracy as a percentage, and can be calculated as the average absolute percent error for each time period minus actual values divided by actual values. Where A</a:t>
            </a:r>
            <a:r>
              <a:rPr lang="en-US" baseline="-25000" dirty="0"/>
              <a:t>t</a:t>
            </a:r>
            <a:r>
              <a:rPr lang="en-US" dirty="0"/>
              <a:t> is the actual value and F</a:t>
            </a:r>
            <a:r>
              <a:rPr lang="en-US" baseline="-25000" dirty="0"/>
              <a:t>t</a:t>
            </a:r>
            <a:r>
              <a:rPr lang="en-US" dirty="0"/>
              <a:t> is the forecast value, this is given by:</a:t>
            </a:r>
          </a:p>
        </p:txBody>
      </p:sp>
      <p:pic>
        <p:nvPicPr>
          <p:cNvPr id="4" name="Picture 3"/>
          <p:cNvPicPr>
            <a:picLocks noChangeAspect="1"/>
          </p:cNvPicPr>
          <p:nvPr/>
        </p:nvPicPr>
        <p:blipFill>
          <a:blip r:embed="rId2"/>
          <a:stretch>
            <a:fillRect/>
          </a:stretch>
        </p:blipFill>
        <p:spPr>
          <a:xfrm>
            <a:off x="3087687" y="2640171"/>
            <a:ext cx="2968625" cy="1143000"/>
          </a:xfrm>
          <a:prstGeom prst="rect">
            <a:avLst/>
          </a:prstGeom>
        </p:spPr>
      </p:pic>
    </p:spTree>
    <p:extLst>
      <p:ext uri="{BB962C8B-B14F-4D97-AF65-F5344CB8AC3E}">
        <p14:creationId xmlns:p14="http://schemas.microsoft.com/office/powerpoint/2010/main" val="1841699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FEC9FE-5541-4062-A963-0BF89C61D394}" type="slidenum">
              <a:rPr lang="en-US" altLang="en-US" sz="1400"/>
              <a:pPr>
                <a:spcBef>
                  <a:spcPct val="0"/>
                </a:spcBef>
                <a:buFontTx/>
                <a:buNone/>
              </a:pPr>
              <a:t>23</a:t>
            </a:fld>
            <a:endParaRPr lang="en-US" altLang="en-US" sz="1400"/>
          </a:p>
        </p:txBody>
      </p:sp>
      <p:sp>
        <p:nvSpPr>
          <p:cNvPr id="2969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0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2970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4463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Widely used  Forecasting Models</a:t>
            </a:r>
            <a:endParaRPr lang="en-US" dirty="0">
              <a:solidFill>
                <a:srgbClr val="990000"/>
              </a:solidFill>
            </a:endParaRPr>
          </a:p>
          <a:p>
            <a:pPr marL="719138" eaLnBrk="1" hangingPunct="1">
              <a:spcBef>
                <a:spcPct val="50000"/>
              </a:spcBef>
              <a:defRPr/>
            </a:pPr>
            <a:r>
              <a:rPr lang="en-US" dirty="0"/>
              <a:t>Regression models</a:t>
            </a:r>
          </a:p>
          <a:p>
            <a:pPr marL="719138" eaLnBrk="1" hangingPunct="1">
              <a:spcBef>
                <a:spcPct val="50000"/>
              </a:spcBef>
              <a:defRPr/>
            </a:pPr>
            <a:r>
              <a:rPr lang="en-US" dirty="0"/>
              <a:t>Smoothing models</a:t>
            </a:r>
          </a:p>
          <a:p>
            <a:pPr marL="719138" eaLnBrk="1" hangingPunct="1">
              <a:spcBef>
                <a:spcPct val="50000"/>
              </a:spcBef>
              <a:defRPr/>
            </a:pPr>
            <a:r>
              <a:rPr lang="en-US" dirty="0"/>
              <a:t>General time series models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CDD93D-CAE8-4A8B-A7E9-24927AD87449}" type="slidenum">
              <a:rPr lang="en-US" altLang="en-US" sz="1400"/>
              <a:pPr>
                <a:spcBef>
                  <a:spcPct val="0"/>
                </a:spcBef>
                <a:buFontTx/>
                <a:buNone/>
              </a:pPr>
              <a:t>24</a:t>
            </a:fld>
            <a:endParaRPr lang="en-US" altLang="en-US" sz="1400"/>
          </a:p>
        </p:txBody>
      </p:sp>
      <p:sp>
        <p:nvSpPr>
          <p:cNvPr id="3174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4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1749"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Regression Models</a:t>
            </a:r>
            <a:endParaRPr lang="en-US" dirty="0">
              <a:solidFill>
                <a:srgbClr val="990000"/>
              </a:solidFill>
            </a:endParaRPr>
          </a:p>
          <a:p>
            <a:pPr marL="719138" algn="just" eaLnBrk="1" hangingPunct="1">
              <a:spcBef>
                <a:spcPct val="50000"/>
              </a:spcBef>
              <a:defRPr/>
            </a:pPr>
            <a:r>
              <a:rPr lang="en-US" dirty="0"/>
              <a:t>Make use of relationship between the variable of interest and one or more related predictor variables</a:t>
            </a:r>
          </a:p>
          <a:p>
            <a:pPr marL="719138" algn="just" eaLnBrk="1" hangingPunct="1">
              <a:spcBef>
                <a:spcPct val="50000"/>
              </a:spcBef>
              <a:defRPr/>
            </a:pPr>
            <a:r>
              <a:rPr lang="en-US" dirty="0">
                <a:solidFill>
                  <a:srgbClr val="990000"/>
                </a:solidFill>
              </a:rPr>
              <a:t>Example</a:t>
            </a:r>
            <a:r>
              <a:rPr lang="en-US" dirty="0"/>
              <a:t>: Forecasting furniture sales using house purchases as predictor variable</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6236E5-B826-494F-A992-8ED817B0B721}" type="slidenum">
              <a:rPr lang="en-US" altLang="en-US" sz="1400"/>
              <a:pPr>
                <a:spcBef>
                  <a:spcPct val="0"/>
                </a:spcBef>
                <a:buFontTx/>
                <a:buNone/>
              </a:pPr>
              <a:t>25</a:t>
            </a:fld>
            <a:endParaRPr lang="en-US" altLang="en-US" sz="1400"/>
          </a:p>
        </p:txBody>
      </p:sp>
      <p:sp>
        <p:nvSpPr>
          <p:cNvPr id="3379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79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3797"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586038"/>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Smoothing  Models</a:t>
            </a:r>
            <a:endParaRPr lang="en-US" dirty="0">
              <a:solidFill>
                <a:srgbClr val="990000"/>
              </a:solidFill>
            </a:endParaRPr>
          </a:p>
          <a:p>
            <a:pPr marL="719138" algn="just" eaLnBrk="1" hangingPunct="1">
              <a:spcBef>
                <a:spcPct val="50000"/>
              </a:spcBef>
              <a:defRPr/>
            </a:pPr>
            <a:r>
              <a:rPr lang="en-US" dirty="0"/>
              <a:t>Employs  a simple function of previous observations to provide forecast of the variable of interest</a:t>
            </a:r>
          </a:p>
          <a:p>
            <a:pPr marL="719138" algn="just" eaLnBrk="1" hangingPunct="1">
              <a:spcBef>
                <a:spcPct val="50000"/>
              </a:spcBef>
              <a:defRPr/>
            </a:pPr>
            <a:r>
              <a:rPr lang="en-US" dirty="0"/>
              <a:t>May have a formal statistical basis but often used and justified heuristically on the basis that they are easy to use and produces satisfactory results</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9174B8-AB93-4614-8404-0C392C6960A2}" type="slidenum">
              <a:rPr lang="en-US" altLang="en-US" sz="1400"/>
              <a:pPr>
                <a:spcBef>
                  <a:spcPct val="0"/>
                </a:spcBef>
                <a:buFontTx/>
                <a:buNone/>
              </a:pPr>
              <a:t>26</a:t>
            </a:fld>
            <a:endParaRPr lang="en-US" altLang="en-US" sz="1400"/>
          </a:p>
        </p:txBody>
      </p:sp>
      <p:sp>
        <p:nvSpPr>
          <p:cNvPr id="3584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44"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5845"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217011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General Time series models</a:t>
            </a:r>
            <a:endParaRPr lang="en-US" dirty="0">
              <a:solidFill>
                <a:srgbClr val="990000"/>
              </a:solidFill>
            </a:endParaRPr>
          </a:p>
          <a:p>
            <a:pPr marL="719138" algn="just" eaLnBrk="1" hangingPunct="1">
              <a:spcBef>
                <a:spcPct val="50000"/>
              </a:spcBef>
              <a:defRPr/>
            </a:pPr>
            <a:r>
              <a:rPr lang="en-US" dirty="0"/>
              <a:t>Employs  the statistical properties of the historical data to specify a formal model and then estimate the unknown parameters of the model (usually) by least square method</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C510E41-BA2C-4598-B64C-9920475A1508}" type="slidenum">
              <a:rPr lang="en-US" altLang="en-US" sz="1400"/>
              <a:pPr>
                <a:spcBef>
                  <a:spcPct val="0"/>
                </a:spcBef>
                <a:buFontTx/>
                <a:buNone/>
              </a:pPr>
              <a:t>27</a:t>
            </a:fld>
            <a:endParaRPr lang="en-US" altLang="en-US" sz="1400"/>
          </a:p>
        </p:txBody>
      </p:sp>
      <p:sp>
        <p:nvSpPr>
          <p:cNvPr id="3789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89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789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1CA6E65-ED6C-4162-AAA4-C6981B315332}" type="slidenum">
              <a:rPr lang="en-US" altLang="en-US" sz="1400"/>
              <a:pPr>
                <a:spcBef>
                  <a:spcPct val="0"/>
                </a:spcBef>
                <a:buFontTx/>
                <a:buNone/>
              </a:pPr>
              <a:t>28</a:t>
            </a:fld>
            <a:endParaRPr lang="en-US" altLang="en-US" sz="1400"/>
          </a:p>
        </p:txBody>
      </p:sp>
      <p:sp>
        <p:nvSpPr>
          <p:cNvPr id="39939"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40"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39941"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6806" name="Text Box 6"/>
          <p:cNvSpPr txBox="1">
            <a:spLocks noChangeArrowheads="1"/>
          </p:cNvSpPr>
          <p:nvPr/>
        </p:nvSpPr>
        <p:spPr bwMode="auto">
          <a:xfrm>
            <a:off x="304800" y="1295400"/>
            <a:ext cx="8534400" cy="4524375"/>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Form of Forecast</a:t>
            </a:r>
            <a:endParaRPr lang="en-US" dirty="0">
              <a:solidFill>
                <a:srgbClr val="990000"/>
              </a:solidFill>
            </a:endParaRPr>
          </a:p>
          <a:p>
            <a:pPr marL="979488" indent="-979488" algn="just" eaLnBrk="1" hangingPunct="1">
              <a:spcBef>
                <a:spcPct val="50000"/>
              </a:spcBef>
              <a:defRPr/>
            </a:pPr>
            <a:r>
              <a:rPr lang="en-US" dirty="0">
                <a:solidFill>
                  <a:srgbClr val="990000"/>
                </a:solidFill>
              </a:rPr>
              <a:t>Point estimate or point forecast</a:t>
            </a:r>
            <a:r>
              <a:rPr lang="en-US" dirty="0"/>
              <a:t>: A single value that represents the best estimate of the future value of the variable of interest</a:t>
            </a:r>
          </a:p>
          <a:p>
            <a:pPr marL="979488" indent="-979488" algn="just" eaLnBrk="1" hangingPunct="1">
              <a:spcBef>
                <a:spcPct val="50000"/>
              </a:spcBef>
              <a:defRPr/>
            </a:pPr>
            <a:r>
              <a:rPr lang="en-US" dirty="0">
                <a:solidFill>
                  <a:srgbClr val="990000"/>
                </a:solidFill>
              </a:rPr>
              <a:t>Note:       </a:t>
            </a:r>
            <a:r>
              <a:rPr lang="en-US" dirty="0"/>
              <a:t>These forecasts are always almost wrong and there will be forecast error</a:t>
            </a:r>
          </a:p>
          <a:p>
            <a:pPr marL="979488" indent="-979488" algn="just" eaLnBrk="1" hangingPunct="1">
              <a:spcBef>
                <a:spcPct val="50000"/>
              </a:spcBef>
              <a:defRPr/>
            </a:pPr>
            <a:r>
              <a:rPr lang="en-US" dirty="0">
                <a:solidFill>
                  <a:srgbClr val="990000"/>
                </a:solidFill>
              </a:rPr>
              <a:t>Forecast error: </a:t>
            </a:r>
            <a:r>
              <a:rPr lang="en-US" dirty="0"/>
              <a:t>The difference between the predicted and actual value of the variable of interest </a:t>
            </a:r>
          </a:p>
          <a:p>
            <a:pPr marL="979488" indent="-979488" algn="just" eaLnBrk="1" hangingPunct="1">
              <a:spcBef>
                <a:spcPct val="50000"/>
              </a:spcBef>
              <a:defRPr/>
            </a:pPr>
            <a:r>
              <a:rPr lang="en-US" dirty="0"/>
              <a:t>	Often a good practice to accompany the forecast with an estimate of how large the forecast error might be </a:t>
            </a:r>
          </a:p>
          <a:p>
            <a:pPr marL="979488" indent="-979488" algn="just" eaLnBrk="1" hangingPunct="1">
              <a:spcBef>
                <a:spcPct val="50000"/>
              </a:spcBef>
              <a:defRPr/>
            </a:pPr>
            <a:r>
              <a:rPr lang="en-US" dirty="0">
                <a:solidFill>
                  <a:srgbClr val="990000"/>
                </a:solidFill>
              </a:rPr>
              <a:t>Prediction Interval (PI): </a:t>
            </a:r>
            <a:r>
              <a:rPr lang="en-US" dirty="0"/>
              <a:t>A range  of values for the future observation. </a:t>
            </a:r>
          </a:p>
          <a:p>
            <a:pPr marL="979488" indent="-979488" algn="just" eaLnBrk="1" hangingPunct="1">
              <a:spcBef>
                <a:spcPct val="50000"/>
              </a:spcBef>
              <a:defRPr/>
            </a:pPr>
            <a:r>
              <a:rPr lang="en-US" dirty="0"/>
              <a:t>	More useful in decision making than a single value     </a:t>
            </a:r>
          </a:p>
          <a:p>
            <a:pPr marL="719138" algn="just" eaLnBrk="1" hangingPunct="1">
              <a:spcBef>
                <a:spcPct val="50000"/>
              </a:spcBef>
              <a:defRPr/>
            </a:pPr>
            <a:endParaRPr lang="en-US" dirty="0"/>
          </a:p>
          <a:p>
            <a:pPr marL="719138" eaLnBrk="1" hangingPunct="1">
              <a:spcBef>
                <a:spcPct val="50000"/>
              </a:spcBef>
              <a:defRPr/>
            </a:pPr>
            <a:r>
              <a:rPr lang="en-US"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805A92-A9C1-4E90-B9F1-6F8EBBDA8AAF}" type="slidenum">
              <a:rPr lang="en-US" altLang="en-US" sz="1400"/>
              <a:pPr>
                <a:spcBef>
                  <a:spcPct val="0"/>
                </a:spcBef>
                <a:buFontTx/>
                <a:buNone/>
              </a:pPr>
              <a:t>29</a:t>
            </a:fld>
            <a:endParaRPr lang="en-US" altLang="en-US" sz="1400"/>
          </a:p>
        </p:txBody>
      </p:sp>
      <p:sp>
        <p:nvSpPr>
          <p:cNvPr id="41987"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1988"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1989"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3862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a:defRPr/>
            </a:pPr>
            <a:r>
              <a:rPr lang="en-US" dirty="0">
                <a:solidFill>
                  <a:srgbClr val="990000"/>
                </a:solidFill>
              </a:rPr>
              <a:t>Problem definition</a:t>
            </a:r>
            <a:r>
              <a:rPr lang="en-US" dirty="0"/>
              <a:t>: Involves understanding how the forecast will be used, expectations of the customer or user of the forecast, how often forecast need to be revised, what level of forecast accuracy is required to make good business decision</a:t>
            </a:r>
          </a:p>
          <a:p>
            <a:pPr marL="342900" indent="-342900" algn="just" eaLnBrk="1" hangingPunct="1">
              <a:spcBef>
                <a:spcPct val="50000"/>
              </a:spcBef>
              <a:buFont typeface="+mj-lt"/>
              <a:buAutoNum type="arabicPeriod"/>
              <a:defRPr/>
            </a:pPr>
            <a:r>
              <a:rPr lang="en-US" dirty="0">
                <a:solidFill>
                  <a:srgbClr val="990000"/>
                </a:solidFill>
              </a:rPr>
              <a:t>Data collection</a:t>
            </a:r>
            <a:r>
              <a:rPr lang="en-US" dirty="0"/>
              <a:t>: Consists of obtaining the relevant history for the variable(s) to be forecast, including historical information on potential predictor variables</a:t>
            </a:r>
          </a:p>
          <a:p>
            <a:pPr marL="342900" indent="-342900" algn="just" eaLnBrk="1" hangingPunct="1">
              <a:spcBef>
                <a:spcPct val="50000"/>
              </a:spcBef>
              <a:buFont typeface="+mj-lt"/>
              <a:buAutoNum type="arabicPeriod"/>
              <a:defRPr/>
            </a:pPr>
            <a:r>
              <a:rPr lang="en-US" dirty="0">
                <a:solidFill>
                  <a:srgbClr val="990000"/>
                </a:solidFill>
              </a:rPr>
              <a:t>Preliminary data analysis: </a:t>
            </a:r>
            <a:r>
              <a:rPr lang="en-US" dirty="0"/>
              <a:t>Needed for selection of the appropriate forecasting model, to identify the patterns such as trends, seasonal and other cyclic components. Numerical summaries such as sample mean, standard deviation, percentiles and auto correlations  need to be computed and evaluated. Unusual observations or potential outliers need to be identified and flagged for possible further study. If predictor variables are involved, scatter plots of each pair of variables should be examined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2ABDA7-6969-4CAA-98EF-7C62BAAF3D7A}" type="slidenum">
              <a:rPr lang="en-US" altLang="en-US" sz="1400"/>
              <a:pPr>
                <a:spcBef>
                  <a:spcPct val="0"/>
                </a:spcBef>
                <a:buFontTx/>
                <a:buNone/>
              </a:pPr>
              <a:t>3</a:t>
            </a:fld>
            <a:endParaRPr lang="en-US" altLang="en-US" sz="1400"/>
          </a:p>
        </p:txBody>
      </p:sp>
      <p:sp>
        <p:nvSpPr>
          <p:cNvPr id="5123"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24" name="Text Box 3"/>
          <p:cNvSpPr txBox="1">
            <a:spLocks noChangeArrowheads="1"/>
          </p:cNvSpPr>
          <p:nvPr/>
        </p:nvSpPr>
        <p:spPr bwMode="auto">
          <a:xfrm>
            <a:off x="3810000" y="15240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5125" name="AutoShape 4"/>
          <p:cNvSpPr>
            <a:spLocks noChangeArrowheads="1"/>
          </p:cNvSpPr>
          <p:nvPr/>
        </p:nvSpPr>
        <p:spPr bwMode="auto">
          <a:xfrm>
            <a:off x="1905000" y="2438400"/>
            <a:ext cx="5029200" cy="1219200"/>
          </a:xfrm>
          <a:prstGeom prst="roundRect">
            <a:avLst>
              <a:gd name="adj" fmla="val 16667"/>
            </a:avLst>
          </a:prstGeom>
          <a:solidFill>
            <a:srgbClr val="3399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200" b="1">
                <a:solidFill>
                  <a:schemeClr val="bg1"/>
                </a:solidFill>
              </a:rPr>
              <a:t>INTRODUCTION</a:t>
            </a:r>
          </a:p>
          <a:p>
            <a:pPr algn="ctr" eaLnBrk="1" hangingPunct="1">
              <a:spcBef>
                <a:spcPct val="0"/>
              </a:spcBef>
              <a:buFontTx/>
              <a:buNone/>
            </a:pPr>
            <a:r>
              <a:rPr lang="en-US" altLang="en-US" sz="2200" b="1" i="1">
                <a:solidFill>
                  <a:schemeClr val="bg1"/>
                </a:solidFill>
              </a:rPr>
              <a:t>to</a:t>
            </a:r>
            <a:r>
              <a:rPr lang="en-US" altLang="en-US" sz="2200" b="1">
                <a:solidFill>
                  <a:schemeClr val="bg1"/>
                </a:solidFill>
              </a:rPr>
              <a:t> </a:t>
            </a:r>
          </a:p>
          <a:p>
            <a:pPr algn="ctr" eaLnBrk="1" hangingPunct="1">
              <a:spcBef>
                <a:spcPct val="0"/>
              </a:spcBef>
              <a:buFontTx/>
              <a:buNone/>
            </a:pPr>
            <a:r>
              <a:rPr lang="en-US" altLang="en-US" sz="2200" b="1">
                <a:solidFill>
                  <a:schemeClr val="bg1"/>
                </a:solidFill>
              </a:rPr>
              <a:t>BUSINESS FORECASTING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66E53F-9AEC-4AAE-93AF-0469856C8BA4}" type="slidenum">
              <a:rPr lang="en-US" altLang="en-US" sz="1400"/>
              <a:pPr>
                <a:spcBef>
                  <a:spcPct val="0"/>
                </a:spcBef>
                <a:buFontTx/>
                <a:buNone/>
              </a:pPr>
              <a:t>30</a:t>
            </a:fld>
            <a:endParaRPr lang="en-US" altLang="en-US" sz="1400"/>
          </a:p>
        </p:txBody>
      </p:sp>
      <p:sp>
        <p:nvSpPr>
          <p:cNvPr id="44035"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36"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44037" name="Text Box 4"/>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9223" name="Text Box 5"/>
          <p:cNvSpPr txBox="1">
            <a:spLocks noChangeArrowheads="1"/>
          </p:cNvSpPr>
          <p:nvPr/>
        </p:nvSpPr>
        <p:spPr bwMode="auto">
          <a:xfrm>
            <a:off x="304800" y="1295400"/>
            <a:ext cx="8534400" cy="4246563"/>
          </a:xfrm>
          <a:prstGeom prst="rect">
            <a:avLst/>
          </a:prstGeom>
          <a:noFill/>
          <a:ln w="9525">
            <a:noFill/>
            <a:miter lim="800000"/>
            <a:headEnd/>
            <a:tailEnd/>
          </a:ln>
        </p:spPr>
        <p:txBody>
          <a:bodyPr>
            <a:spAutoFit/>
          </a:bodyPr>
          <a:lstStyle/>
          <a:p>
            <a:pPr eaLnBrk="1" hangingPunct="1">
              <a:spcBef>
                <a:spcPct val="50000"/>
              </a:spcBef>
              <a:defRPr/>
            </a:pPr>
            <a:r>
              <a:rPr lang="en-US" dirty="0">
                <a:solidFill>
                  <a:srgbClr val="000099"/>
                </a:solidFill>
              </a:rPr>
              <a:t>Activities in Forecasting Process:</a:t>
            </a:r>
          </a:p>
          <a:p>
            <a:pPr marL="342900" indent="-342900" algn="just" eaLnBrk="1" hangingPunct="1">
              <a:spcBef>
                <a:spcPct val="50000"/>
              </a:spcBef>
              <a:buFont typeface="+mj-lt"/>
              <a:buAutoNum type="arabicPeriod" startAt="4"/>
              <a:defRPr/>
            </a:pPr>
            <a:r>
              <a:rPr lang="en-US" dirty="0">
                <a:solidFill>
                  <a:srgbClr val="990000"/>
                </a:solidFill>
              </a:rPr>
              <a:t>Model selection and fitting</a:t>
            </a:r>
            <a:r>
              <a:rPr lang="en-US" dirty="0"/>
              <a:t>: Choosing one or more forecasting models and fitting the model to the data (estimating the unknown parameters of the model)</a:t>
            </a:r>
          </a:p>
          <a:p>
            <a:pPr marL="342900" indent="-342900" algn="just" eaLnBrk="1" hangingPunct="1">
              <a:spcBef>
                <a:spcPct val="50000"/>
              </a:spcBef>
              <a:buFont typeface="+mj-lt"/>
              <a:buAutoNum type="arabicPeriod" startAt="4"/>
              <a:defRPr/>
            </a:pPr>
            <a:r>
              <a:rPr lang="en-US" dirty="0">
                <a:solidFill>
                  <a:srgbClr val="990000"/>
                </a:solidFill>
              </a:rPr>
              <a:t>Model validation</a:t>
            </a:r>
            <a:r>
              <a:rPr lang="en-US" dirty="0"/>
              <a:t>: Evaluation of the forecasting model to determine how it is likely to perform in the intended application. The magnitude of forecast error need to be examined not only on historical data but also on fresh or new data</a:t>
            </a:r>
          </a:p>
          <a:p>
            <a:pPr marL="342900" indent="-342900" algn="just" eaLnBrk="1" hangingPunct="1">
              <a:spcBef>
                <a:spcPct val="50000"/>
              </a:spcBef>
              <a:buFont typeface="+mj-lt"/>
              <a:buAutoNum type="arabicPeriod" startAt="4"/>
              <a:defRPr/>
            </a:pPr>
            <a:r>
              <a:rPr lang="en-US" dirty="0">
                <a:solidFill>
                  <a:srgbClr val="990000"/>
                </a:solidFill>
              </a:rPr>
              <a:t>Forecast model deployment: </a:t>
            </a:r>
            <a:r>
              <a:rPr lang="en-US" dirty="0"/>
              <a:t>Consists of using the model to forecast the future values of the variable of interest for the customer</a:t>
            </a:r>
          </a:p>
          <a:p>
            <a:pPr marL="342900" indent="-342900" algn="just" eaLnBrk="1" hangingPunct="1">
              <a:spcBef>
                <a:spcPct val="50000"/>
              </a:spcBef>
              <a:buFont typeface="+mj-lt"/>
              <a:buAutoNum type="arabicPeriod" startAt="4"/>
              <a:defRPr/>
            </a:pPr>
            <a:r>
              <a:rPr lang="en-US" dirty="0">
                <a:solidFill>
                  <a:srgbClr val="990000"/>
                </a:solidFill>
              </a:rPr>
              <a:t>Monitoring forecasting model performance</a:t>
            </a:r>
            <a:r>
              <a:rPr lang="en-US" dirty="0"/>
              <a:t>:  An ongoing activity after the model has been deployed to ensure that the model still performing satisfactorily. Monitoring of forecast errors is an essential part of good forecasting system design. Control charts of forecast errors are simple and effective way to routinely monitor the performance of a forecasting model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08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a:t>
            </a:r>
            <a:r>
              <a:rPr lang="en-US" altLang="en-US" sz="1800"/>
              <a:t> </a:t>
            </a:r>
          </a:p>
        </p:txBody>
      </p:sp>
      <p:sp>
        <p:nvSpPr>
          <p:cNvPr id="46084" name="Text Box 4"/>
          <p:cNvSpPr txBox="1">
            <a:spLocks noChangeArrowheads="1"/>
          </p:cNvSpPr>
          <p:nvPr/>
        </p:nvSpPr>
        <p:spPr bwMode="auto">
          <a:xfrm>
            <a:off x="304800" y="1981200"/>
            <a:ext cx="7467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Correlation helps </a:t>
            </a:r>
          </a:p>
          <a:p>
            <a:pPr>
              <a:spcBef>
                <a:spcPct val="50000"/>
              </a:spcBef>
              <a:buFontTx/>
              <a:buNone/>
            </a:pPr>
            <a:r>
              <a:rPr lang="en-US" altLang="en-US" sz="1800"/>
              <a:t>	To check whether two variables are related</a:t>
            </a:r>
          </a:p>
          <a:p>
            <a:pPr>
              <a:spcBef>
                <a:spcPct val="50000"/>
              </a:spcBef>
              <a:buFontTx/>
              <a:buNone/>
            </a:pPr>
            <a:r>
              <a:rPr lang="en-US" altLang="en-US" sz="1800"/>
              <a:t>If related</a:t>
            </a:r>
          </a:p>
          <a:p>
            <a:pPr>
              <a:spcBef>
                <a:spcPct val="50000"/>
              </a:spcBef>
              <a:buFontTx/>
              <a:buNone/>
            </a:pPr>
            <a:r>
              <a:rPr lang="en-US" altLang="en-US" sz="1800"/>
              <a:t>	Identify the type &amp; degree of relationship</a:t>
            </a:r>
          </a:p>
        </p:txBody>
      </p:sp>
      <p:sp>
        <p:nvSpPr>
          <p:cNvPr id="4608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608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9E7555-4197-40EF-8065-62EB40B986B7}" type="slidenum">
              <a:rPr lang="en-IN" altLang="en-US" sz="1400"/>
              <a:pPr>
                <a:spcBef>
                  <a:spcPct val="0"/>
                </a:spcBef>
                <a:buFontTx/>
                <a:buNone/>
              </a:pPr>
              <a:t>31</a:t>
            </a:fld>
            <a:endParaRPr lang="en-IN" altLang="en-US" sz="1400"/>
          </a:p>
        </p:txBody>
      </p:sp>
      <p:sp>
        <p:nvSpPr>
          <p:cNvPr id="460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710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p>
        </p:txBody>
      </p:sp>
      <p:sp>
        <p:nvSpPr>
          <p:cNvPr id="47108" name="Text Box 4"/>
          <p:cNvSpPr txBox="1">
            <a:spLocks noChangeArrowheads="1"/>
          </p:cNvSpPr>
          <p:nvPr/>
        </p:nvSpPr>
        <p:spPr bwMode="auto">
          <a:xfrm>
            <a:off x="304800" y="19812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628650" indent="-1714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helps </a:t>
            </a:r>
          </a:p>
          <a:p>
            <a:pPr lvl="1">
              <a:spcBef>
                <a:spcPct val="50000"/>
              </a:spcBef>
              <a:buFontTx/>
              <a:buChar char="•"/>
            </a:pPr>
            <a:r>
              <a:rPr lang="en-US" altLang="en-US" sz="1800"/>
              <a:t>To identify the exact form of the relationship</a:t>
            </a:r>
          </a:p>
          <a:p>
            <a:pPr lvl="1">
              <a:spcBef>
                <a:spcPct val="50000"/>
              </a:spcBef>
              <a:buFontTx/>
              <a:buChar char="•"/>
            </a:pPr>
            <a:r>
              <a:rPr lang="en-US" altLang="en-US" sz="1800"/>
              <a:t>To model output in terms  of input or process variables</a:t>
            </a:r>
          </a:p>
        </p:txBody>
      </p:sp>
      <p:sp>
        <p:nvSpPr>
          <p:cNvPr id="47109" name="Text Box 5"/>
          <p:cNvSpPr txBox="1">
            <a:spLocks noChangeArrowheads="1"/>
          </p:cNvSpPr>
          <p:nvPr/>
        </p:nvSpPr>
        <p:spPr bwMode="auto">
          <a:xfrm>
            <a:off x="0" y="41148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Examples:</a:t>
            </a:r>
          </a:p>
          <a:p>
            <a:pPr>
              <a:spcBef>
                <a:spcPct val="50000"/>
              </a:spcBef>
              <a:buFontTx/>
              <a:buNone/>
            </a:pPr>
            <a:r>
              <a:rPr lang="en-US" altLang="en-US" sz="1800"/>
              <a:t>	Expected (Yield) = 5 + 3 x Time - 2 x Temperature</a:t>
            </a:r>
          </a:p>
          <a:p>
            <a:pPr>
              <a:spcBef>
                <a:spcPct val="50000"/>
              </a:spcBef>
              <a:buFontTx/>
              <a:buNone/>
            </a:pPr>
            <a:r>
              <a:rPr lang="en-US" altLang="en-US" sz="1800"/>
              <a:t>	</a:t>
            </a:r>
          </a:p>
        </p:txBody>
      </p:sp>
      <p:sp>
        <p:nvSpPr>
          <p:cNvPr id="47110"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7111"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7547749-B7D3-40BC-9EDA-AEFBFF0499D5}" type="slidenum">
              <a:rPr lang="en-IN" altLang="en-US" sz="1400"/>
              <a:pPr>
                <a:spcBef>
                  <a:spcPct val="0"/>
                </a:spcBef>
                <a:buFontTx/>
                <a:buNone/>
              </a:pPr>
              <a:t>32</a:t>
            </a:fld>
            <a:endParaRPr lang="en-IN" altLang="en-US" sz="1400"/>
          </a:p>
        </p:txBody>
      </p:sp>
      <p:sp>
        <p:nvSpPr>
          <p:cNvPr id="47112"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813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Illustration </a:t>
            </a:r>
          </a:p>
        </p:txBody>
      </p:sp>
      <p:sp>
        <p:nvSpPr>
          <p:cNvPr id="48132" name="Text Box 4"/>
          <p:cNvSpPr txBox="1">
            <a:spLocks noChangeArrowheads="1"/>
          </p:cNvSpPr>
          <p:nvPr/>
        </p:nvSpPr>
        <p:spPr bwMode="auto">
          <a:xfrm>
            <a:off x="304800" y="1981200"/>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Output variable is modeled in terms of only one variable</a:t>
            </a:r>
          </a:p>
        </p:txBody>
      </p:sp>
      <p:graphicFrame>
        <p:nvGraphicFramePr>
          <p:cNvPr id="48133" name="Object 5"/>
          <p:cNvGraphicFramePr>
            <a:graphicFrameLocks noChangeAspect="1"/>
          </p:cNvGraphicFramePr>
          <p:nvPr/>
        </p:nvGraphicFramePr>
        <p:xfrm>
          <a:off x="838200" y="2819400"/>
          <a:ext cx="6362700" cy="4229100"/>
        </p:xfrm>
        <a:graphic>
          <a:graphicData uri="http://schemas.openxmlformats.org/presentationml/2006/ole">
            <mc:AlternateContent xmlns:mc="http://schemas.openxmlformats.org/markup-compatibility/2006">
              <mc:Choice xmlns:v="urn:schemas-microsoft-com:vml" Requires="v">
                <p:oleObj spid="_x0000_s48147" name="Document" r:id="rId3" imgW="6370671" imgH="4224324" progId="Word.Document.8">
                  <p:embed/>
                </p:oleObj>
              </mc:Choice>
              <mc:Fallback>
                <p:oleObj name="Document" r:id="rId3" imgW="6370671" imgH="4224324"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19400"/>
                        <a:ext cx="6362700" cy="422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5867400" y="3200400"/>
            <a:ext cx="3048000" cy="784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Regression Model</a:t>
            </a:r>
          </a:p>
          <a:p>
            <a:pPr algn="ctr">
              <a:spcBef>
                <a:spcPct val="50000"/>
              </a:spcBef>
              <a:buFontTx/>
              <a:buNone/>
            </a:pPr>
            <a:r>
              <a:rPr lang="en-US" altLang="en-US" sz="1800">
                <a:solidFill>
                  <a:srgbClr val="CC0000"/>
                </a:solidFill>
              </a:rPr>
              <a:t>y = 1 + 3x</a:t>
            </a:r>
          </a:p>
        </p:txBody>
      </p:sp>
      <p:sp>
        <p:nvSpPr>
          <p:cNvPr id="48135" name="Text Box 8"/>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8136"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40416B-63A0-408E-B923-8A5061D2AD75}" type="slidenum">
              <a:rPr lang="en-IN" altLang="en-US" sz="1400"/>
              <a:pPr>
                <a:spcBef>
                  <a:spcPct val="0"/>
                </a:spcBef>
                <a:buFontTx/>
                <a:buNone/>
              </a:pPr>
              <a:t>33</a:t>
            </a:fld>
            <a:endParaRPr lang="en-IN" altLang="en-US" sz="1400"/>
          </a:p>
        </p:txBody>
      </p:sp>
      <p:sp>
        <p:nvSpPr>
          <p:cNvPr id="4813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915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p>
        </p:txBody>
      </p:sp>
      <p:sp>
        <p:nvSpPr>
          <p:cNvPr id="178180" name="Text Box 4"/>
          <p:cNvSpPr txBox="1">
            <a:spLocks noChangeArrowheads="1"/>
          </p:cNvSpPr>
          <p:nvPr/>
        </p:nvSpPr>
        <p:spPr bwMode="auto">
          <a:xfrm>
            <a:off x="304800" y="1981200"/>
            <a:ext cx="7467600" cy="2724150"/>
          </a:xfrm>
          <a:prstGeom prst="rect">
            <a:avLst/>
          </a:prstGeom>
          <a:noFill/>
          <a:ln w="9525">
            <a:noFill/>
            <a:miter lim="800000"/>
            <a:headEnd/>
            <a:tailEnd/>
          </a:ln>
        </p:spPr>
        <p:txBody>
          <a:bodyPr>
            <a:spAutoFit/>
          </a:bodyPr>
          <a:lstStyle/>
          <a:p>
            <a:pPr>
              <a:spcBef>
                <a:spcPct val="50000"/>
              </a:spcBef>
              <a:defRPr/>
            </a:pPr>
            <a:r>
              <a:rPr lang="en-US" dirty="0">
                <a:latin typeface="Arial" charset="0"/>
              </a:rPr>
              <a:t>General Form:</a:t>
            </a:r>
          </a:p>
          <a:p>
            <a:pPr>
              <a:spcBef>
                <a:spcPct val="50000"/>
              </a:spcBef>
              <a:defRPr/>
            </a:pPr>
            <a:r>
              <a:rPr lang="en-US" dirty="0">
                <a:latin typeface="Arial" charset="0"/>
              </a:rPr>
              <a:t>		</a:t>
            </a:r>
            <a:r>
              <a:rPr lang="en-US" dirty="0">
                <a:solidFill>
                  <a:srgbClr val="CC0000"/>
                </a:solidFill>
                <a:latin typeface="Arial" charset="0"/>
              </a:rPr>
              <a:t>y= a + </a:t>
            </a:r>
            <a:r>
              <a:rPr lang="en-US" dirty="0" err="1">
                <a:solidFill>
                  <a:srgbClr val="CC0000"/>
                </a:solidFill>
                <a:latin typeface="Arial" charset="0"/>
              </a:rPr>
              <a:t>bx</a:t>
            </a:r>
            <a:r>
              <a:rPr lang="en-US" dirty="0">
                <a:solidFill>
                  <a:srgbClr val="CC0000"/>
                </a:solidFill>
                <a:latin typeface="Arial" charset="0"/>
              </a:rPr>
              <a:t> +</a:t>
            </a:r>
            <a:r>
              <a:rPr lang="en-US" dirty="0">
                <a:solidFill>
                  <a:srgbClr val="CC0000"/>
                </a:solidFill>
                <a:latin typeface="Arial" charset="0"/>
                <a:sym typeface="Symbol" pitchFamily="18" charset="2"/>
              </a:rPr>
              <a:t></a:t>
            </a:r>
          </a:p>
          <a:p>
            <a:pPr>
              <a:spcBef>
                <a:spcPct val="50000"/>
              </a:spcBef>
              <a:defRPr/>
            </a:pPr>
            <a:r>
              <a:rPr lang="en-US" dirty="0">
                <a:latin typeface="Arial" charset="0"/>
                <a:sym typeface="Symbol" pitchFamily="18" charset="2"/>
              </a:rPr>
              <a:t>where</a:t>
            </a:r>
          </a:p>
          <a:p>
            <a:pPr>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a</a:t>
            </a:r>
            <a:r>
              <a:rPr lang="en-US" dirty="0">
                <a:latin typeface="Arial" charset="0"/>
                <a:sym typeface="Symbol" pitchFamily="18" charset="2"/>
              </a:rPr>
              <a:t>: intercept (the value of y when x is equal to 0)</a:t>
            </a:r>
          </a:p>
          <a:p>
            <a:pPr marL="895350" indent="-895350">
              <a:spcBef>
                <a:spcPct val="50000"/>
              </a:spcBef>
              <a:defRPr/>
            </a:pPr>
            <a:r>
              <a:rPr lang="en-US" dirty="0">
                <a:latin typeface="Arial" charset="0"/>
                <a:sym typeface="Symbol" pitchFamily="18" charset="2"/>
              </a:rPr>
              <a:t>	</a:t>
            </a:r>
            <a:r>
              <a:rPr lang="en-US" dirty="0">
                <a:solidFill>
                  <a:srgbClr val="003399"/>
                </a:solidFill>
                <a:latin typeface="Arial" charset="0"/>
                <a:sym typeface="Symbol" pitchFamily="18" charset="2"/>
              </a:rPr>
              <a:t>b</a:t>
            </a:r>
            <a:r>
              <a:rPr lang="en-US" dirty="0">
                <a:latin typeface="Arial" charset="0"/>
                <a:sym typeface="Symbol" pitchFamily="18" charset="2"/>
              </a:rPr>
              <a:t>: slope (indicates the amount of change in y with every unit change in x)</a:t>
            </a:r>
          </a:p>
          <a:p>
            <a:pPr>
              <a:spcBef>
                <a:spcPct val="50000"/>
              </a:spcBef>
              <a:defRPr/>
            </a:pPr>
            <a:r>
              <a:rPr lang="en-US" dirty="0">
                <a:latin typeface="Arial" charset="0"/>
              </a:rPr>
              <a:t> </a:t>
            </a:r>
          </a:p>
        </p:txBody>
      </p:sp>
      <p:sp>
        <p:nvSpPr>
          <p:cNvPr id="49157" name="Text Box 7"/>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4915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26D047-2D04-4B7E-99F1-28FCDF4A31A2}" type="slidenum">
              <a:rPr lang="en-IN" altLang="en-US" sz="1400"/>
              <a:pPr>
                <a:spcBef>
                  <a:spcPct val="0"/>
                </a:spcBef>
                <a:buFontTx/>
                <a:buNone/>
              </a:pPr>
              <a:t>34</a:t>
            </a:fld>
            <a:endParaRPr lang="en-IN" altLang="en-US" sz="1400"/>
          </a:p>
        </p:txBody>
      </p:sp>
      <p:sp>
        <p:nvSpPr>
          <p:cNvPr id="4915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017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Simple Linear Regression: </a:t>
            </a:r>
            <a:r>
              <a:rPr lang="en-US" altLang="en-US" sz="1800">
                <a:solidFill>
                  <a:srgbClr val="990000"/>
                </a:solidFill>
              </a:rPr>
              <a:t>Parameter Estimation </a:t>
            </a:r>
          </a:p>
        </p:txBody>
      </p:sp>
      <p:sp>
        <p:nvSpPr>
          <p:cNvPr id="50180" name="Text Box 4"/>
          <p:cNvSpPr txBox="1">
            <a:spLocks noChangeArrowheads="1"/>
          </p:cNvSpPr>
          <p:nvPr/>
        </p:nvSpPr>
        <p:spPr bwMode="auto">
          <a:xfrm>
            <a:off x="381000" y="17526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Model: </a:t>
            </a:r>
            <a:r>
              <a:rPr lang="en-US" altLang="en-US" sz="1800">
                <a:solidFill>
                  <a:schemeClr val="accent2"/>
                </a:solidFill>
              </a:rPr>
              <a:t>y = a + bx + </a:t>
            </a:r>
            <a:r>
              <a:rPr lang="en-US" altLang="en-US" sz="1800">
                <a:solidFill>
                  <a:schemeClr val="accent2"/>
                </a:solidFill>
                <a:sym typeface="Symbol" panose="05050102010706020507" pitchFamily="18" charset="2"/>
              </a:rPr>
              <a:t></a:t>
            </a:r>
            <a:r>
              <a:rPr lang="en-US" altLang="en-US" sz="1800">
                <a:solidFill>
                  <a:schemeClr val="accent2"/>
                </a:solidFill>
              </a:rPr>
              <a:t> </a:t>
            </a:r>
          </a:p>
          <a:p>
            <a:pPr>
              <a:spcBef>
                <a:spcPct val="50000"/>
              </a:spcBef>
              <a:buFontTx/>
              <a:buNone/>
            </a:pPr>
            <a:r>
              <a:rPr lang="en-US" altLang="en-US" sz="1800"/>
              <a:t>	</a:t>
            </a:r>
          </a:p>
          <a:p>
            <a:pPr>
              <a:spcBef>
                <a:spcPct val="50000"/>
              </a:spcBef>
              <a:buFontTx/>
              <a:buNone/>
            </a:pPr>
            <a:r>
              <a:rPr lang="en-US" altLang="en-US" sz="1800"/>
              <a:t>	</a:t>
            </a:r>
          </a:p>
        </p:txBody>
      </p:sp>
      <p:sp>
        <p:nvSpPr>
          <p:cNvPr id="50181"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0182" name="Text Box 4"/>
          <p:cNvSpPr txBox="1">
            <a:spLocks noChangeArrowheads="1"/>
          </p:cNvSpPr>
          <p:nvPr/>
        </p:nvSpPr>
        <p:spPr bwMode="auto">
          <a:xfrm>
            <a:off x="468313" y="3590925"/>
            <a:ext cx="74676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Test for Significance </a:t>
            </a:r>
            <a:r>
              <a:rPr lang="en-US" altLang="en-US" sz="1800"/>
              <a:t>(Testing b = 0 or not) of relation between  x &amp; y</a:t>
            </a:r>
            <a:endParaRPr lang="en-US" altLang="en-US" sz="1800">
              <a:solidFill>
                <a:schemeClr val="accent2"/>
              </a:solidFill>
            </a:endParaRPr>
          </a:p>
          <a:p>
            <a:pPr>
              <a:spcBef>
                <a:spcPct val="50000"/>
              </a:spcBef>
              <a:buFontTx/>
              <a:buNone/>
            </a:pPr>
            <a:r>
              <a:rPr lang="en-US" altLang="en-US" sz="1800"/>
              <a:t>	H0: b = 0</a:t>
            </a:r>
            <a:endParaRPr lang="en-US" altLang="en-US" sz="1800">
              <a:solidFill>
                <a:srgbClr val="CC0000"/>
              </a:solidFill>
            </a:endParaRPr>
          </a:p>
          <a:p>
            <a:pPr>
              <a:spcBef>
                <a:spcPct val="50000"/>
              </a:spcBef>
              <a:buFontTx/>
              <a:buNone/>
            </a:pPr>
            <a:r>
              <a:rPr lang="en-US" altLang="en-US" sz="1800"/>
              <a:t>	H1: b </a:t>
            </a:r>
            <a:r>
              <a:rPr lang="en-US" altLang="en-US" sz="1800">
                <a:sym typeface="Symbol" panose="05050102010706020507" pitchFamily="18" charset="2"/>
              </a:rPr>
              <a:t> 0</a:t>
            </a:r>
          </a:p>
          <a:p>
            <a:pPr>
              <a:spcBef>
                <a:spcPct val="50000"/>
              </a:spcBef>
              <a:buFontTx/>
              <a:buNone/>
            </a:pPr>
            <a:endParaRPr lang="en-US" altLang="en-US" sz="1800">
              <a:solidFill>
                <a:srgbClr val="CC0000"/>
              </a:solidFill>
              <a:sym typeface="Symbol" panose="05050102010706020507" pitchFamily="18" charset="2"/>
            </a:endParaRPr>
          </a:p>
          <a:p>
            <a:pPr>
              <a:spcBef>
                <a:spcPct val="50000"/>
              </a:spcBef>
              <a:buFontTx/>
              <a:buNone/>
            </a:pPr>
            <a:r>
              <a:rPr lang="en-US" altLang="en-US" sz="1800">
                <a:sym typeface="Symbol" panose="05050102010706020507" pitchFamily="18" charset="2"/>
              </a:rPr>
              <a:t>Test Statistic</a:t>
            </a:r>
          </a:p>
          <a:p>
            <a:pPr>
              <a:spcBef>
                <a:spcPct val="50000"/>
              </a:spcBef>
              <a:buFontTx/>
              <a:buNone/>
            </a:pPr>
            <a:r>
              <a:rPr lang="en-US" altLang="en-US" sz="1800">
                <a:sym typeface="Symbol" panose="05050102010706020507" pitchFamily="18" charset="2"/>
              </a:rPr>
              <a:t>If </a:t>
            </a:r>
            <a:r>
              <a:rPr lang="en-US" altLang="en-US" sz="1800">
                <a:solidFill>
                  <a:srgbClr val="000099"/>
                </a:solidFill>
                <a:sym typeface="Symbol" panose="05050102010706020507" pitchFamily="18" charset="2"/>
              </a:rPr>
              <a:t>p value &lt; 0.05</a:t>
            </a:r>
            <a:r>
              <a:rPr lang="en-US" altLang="en-US" sz="1800">
                <a:sym typeface="Symbol" panose="05050102010706020507" pitchFamily="18" charset="2"/>
              </a:rPr>
              <a:t>, then H0 is rejected &amp; y can be modeled with x</a:t>
            </a:r>
          </a:p>
          <a:p>
            <a:pPr>
              <a:spcBef>
                <a:spcPct val="50000"/>
              </a:spcBef>
              <a:buFontTx/>
              <a:buNone/>
            </a:pPr>
            <a:endParaRPr lang="en-US" altLang="en-US" sz="1800"/>
          </a:p>
        </p:txBody>
      </p:sp>
      <p:graphicFrame>
        <p:nvGraphicFramePr>
          <p:cNvPr id="50183" name="Object 9"/>
          <p:cNvGraphicFramePr>
            <a:graphicFrameLocks noChangeAspect="1"/>
          </p:cNvGraphicFramePr>
          <p:nvPr/>
        </p:nvGraphicFramePr>
        <p:xfrm>
          <a:off x="611188" y="2349500"/>
          <a:ext cx="1404937" cy="587375"/>
        </p:xfrm>
        <a:graphic>
          <a:graphicData uri="http://schemas.openxmlformats.org/presentationml/2006/ole">
            <mc:AlternateContent xmlns:mc="http://schemas.openxmlformats.org/markup-compatibility/2006">
              <mc:Choice xmlns:v="urn:schemas-microsoft-com:vml" Requires="v">
                <p:oleObj spid="_x0000_s50215" name="Equation" r:id="rId3" imgW="545863" imgH="228501" progId="Equation.3">
                  <p:embed/>
                </p:oleObj>
              </mc:Choice>
              <mc:Fallback>
                <p:oleObj name="Equation" r:id="rId3" imgW="545863"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9500"/>
                        <a:ext cx="14049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10"/>
          <p:cNvGraphicFramePr>
            <a:graphicFrameLocks noChangeAspect="1"/>
          </p:cNvGraphicFramePr>
          <p:nvPr/>
        </p:nvGraphicFramePr>
        <p:xfrm>
          <a:off x="579438" y="2836863"/>
          <a:ext cx="1927225" cy="685800"/>
        </p:xfrm>
        <a:graphic>
          <a:graphicData uri="http://schemas.openxmlformats.org/presentationml/2006/ole">
            <mc:AlternateContent xmlns:mc="http://schemas.openxmlformats.org/markup-compatibility/2006">
              <mc:Choice xmlns:v="urn:schemas-microsoft-com:vml" Requires="v">
                <p:oleObj spid="_x0000_s50216" name="Equation" r:id="rId5" imgW="748975" imgH="266584" progId="Equation.3">
                  <p:embed/>
                </p:oleObj>
              </mc:Choice>
              <mc:Fallback>
                <p:oleObj name="Equation" r:id="rId5" imgW="748975" imgH="26658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38" y="2836863"/>
                        <a:ext cx="19272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5" name="Object 11"/>
          <p:cNvGraphicFramePr>
            <a:graphicFrameLocks noChangeAspect="1"/>
          </p:cNvGraphicFramePr>
          <p:nvPr/>
        </p:nvGraphicFramePr>
        <p:xfrm>
          <a:off x="2195513" y="5084763"/>
          <a:ext cx="2386012" cy="587375"/>
        </p:xfrm>
        <a:graphic>
          <a:graphicData uri="http://schemas.openxmlformats.org/presentationml/2006/ole">
            <mc:AlternateContent xmlns:mc="http://schemas.openxmlformats.org/markup-compatibility/2006">
              <mc:Choice xmlns:v="urn:schemas-microsoft-com:vml" Requires="v">
                <p:oleObj spid="_x0000_s50217" name="Equation" r:id="rId7" imgW="927100" imgH="228600" progId="Equation.3">
                  <p:embed/>
                </p:oleObj>
              </mc:Choice>
              <mc:Fallback>
                <p:oleObj name="Equation" r:id="rId7" imgW="9271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5084763"/>
                        <a:ext cx="2386012"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FD68BF-BDFF-4D1F-9AA0-5E60D7101DEB}" type="slidenum">
              <a:rPr lang="en-IN" altLang="en-US" sz="1400"/>
              <a:pPr>
                <a:spcBef>
                  <a:spcPct val="0"/>
                </a:spcBef>
                <a:buFontTx/>
                <a:buNone/>
              </a:pPr>
              <a:t>35</a:t>
            </a:fld>
            <a:endParaRPr lang="en-IN" altLang="en-US" sz="1400"/>
          </a:p>
        </p:txBody>
      </p:sp>
      <p:sp>
        <p:nvSpPr>
          <p:cNvPr id="5018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1203"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illustration: </a:t>
            </a:r>
            <a:r>
              <a:rPr lang="en-US" altLang="en-US" sz="1800">
                <a:solidFill>
                  <a:srgbClr val="CC3300"/>
                </a:solidFill>
              </a:rPr>
              <a:t>Example</a:t>
            </a:r>
          </a:p>
        </p:txBody>
      </p:sp>
      <p:graphicFrame>
        <p:nvGraphicFramePr>
          <p:cNvPr id="51204" name="Object 4"/>
          <p:cNvGraphicFramePr>
            <a:graphicFrameLocks noChangeAspect="1"/>
          </p:cNvGraphicFramePr>
          <p:nvPr/>
        </p:nvGraphicFramePr>
        <p:xfrm>
          <a:off x="990600" y="1905000"/>
          <a:ext cx="6324600" cy="5029200"/>
        </p:xfrm>
        <a:graphic>
          <a:graphicData uri="http://schemas.openxmlformats.org/presentationml/2006/ole">
            <mc:AlternateContent xmlns:mc="http://schemas.openxmlformats.org/markup-compatibility/2006">
              <mc:Choice xmlns:v="urn:schemas-microsoft-com:vml" Requires="v">
                <p:oleObj spid="_x0000_s51217" name="Document" r:id="rId3" imgW="6332418" imgH="5025719" progId="Word.Document.8">
                  <p:embed/>
                </p:oleObj>
              </mc:Choice>
              <mc:Fallback>
                <p:oleObj name="Document" r:id="rId3" imgW="6332418" imgH="502571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6324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5"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120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B3D7C4-B225-470F-BB92-A12BDE7EF120}" type="slidenum">
              <a:rPr lang="en-IN" altLang="en-US" sz="1400"/>
              <a:pPr>
                <a:spcBef>
                  <a:spcPct val="0"/>
                </a:spcBef>
                <a:buFontTx/>
                <a:buNone/>
              </a:pPr>
              <a:t>36</a:t>
            </a:fld>
            <a:endParaRPr lang="en-IN" altLang="en-US" sz="1400"/>
          </a:p>
        </p:txBody>
      </p:sp>
      <p:sp>
        <p:nvSpPr>
          <p:cNvPr id="51207"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222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Model</a:t>
            </a:r>
            <a:r>
              <a:rPr lang="en-US" altLang="en-US" sz="1800"/>
              <a:t> </a:t>
            </a:r>
            <a:r>
              <a:rPr lang="en-US" altLang="en-US" sz="1800">
                <a:solidFill>
                  <a:srgbClr val="CC0000"/>
                </a:solidFill>
              </a:rPr>
              <a:t>y = 76.32 - 0.42x + </a:t>
            </a:r>
            <a:r>
              <a:rPr lang="en-US" altLang="en-US" sz="1800">
                <a:solidFill>
                  <a:srgbClr val="CC0000"/>
                </a:solidFill>
                <a:sym typeface="Symbol" panose="05050102010706020507" pitchFamily="18" charset="2"/>
              </a:rPr>
              <a:t></a:t>
            </a:r>
            <a:endParaRPr lang="en-US" altLang="en-US" sz="1800">
              <a:solidFill>
                <a:srgbClr val="CC0000"/>
              </a:solidFill>
            </a:endParaRPr>
          </a:p>
        </p:txBody>
      </p:sp>
      <p:graphicFrame>
        <p:nvGraphicFramePr>
          <p:cNvPr id="52228" name="Object 4"/>
          <p:cNvGraphicFramePr>
            <a:graphicFrameLocks noChangeAspect="1"/>
          </p:cNvGraphicFramePr>
          <p:nvPr/>
        </p:nvGraphicFramePr>
        <p:xfrm>
          <a:off x="1181100" y="1885950"/>
          <a:ext cx="6686550" cy="4514850"/>
        </p:xfrm>
        <a:graphic>
          <a:graphicData uri="http://schemas.openxmlformats.org/presentationml/2006/ole">
            <mc:AlternateContent xmlns:mc="http://schemas.openxmlformats.org/markup-compatibility/2006">
              <mc:Choice xmlns:v="urn:schemas-microsoft-com:vml" Requires="v">
                <p:oleObj spid="_x0000_s52241" name="Chart" r:id="rId3" imgW="4848045" imgH="3266890" progId="MSGraph.Chart.8">
                  <p:embed followColorScheme="full"/>
                </p:oleObj>
              </mc:Choice>
              <mc:Fallback>
                <p:oleObj name="Chart" r:id="rId3" imgW="4848045" imgH="326689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1885950"/>
                        <a:ext cx="6686550" cy="4514850"/>
                      </a:xfrm>
                      <a:prstGeom prst="rect">
                        <a:avLst/>
                      </a:prstGeom>
                      <a:noFill/>
                      <a:ln w="9525">
                        <a:solidFill>
                          <a:srgbClr val="33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223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380FFFB-7EEB-465A-9A3B-BAC94B579AD3}" type="slidenum">
              <a:rPr lang="en-IN" altLang="en-US" sz="1400"/>
              <a:pPr>
                <a:spcBef>
                  <a:spcPct val="0"/>
                </a:spcBef>
                <a:buFontTx/>
                <a:buNone/>
              </a:pPr>
              <a:t>37</a:t>
            </a:fld>
            <a:endParaRPr lang="en-IN" altLang="en-US" sz="1400"/>
          </a:p>
        </p:txBody>
      </p:sp>
      <p:sp>
        <p:nvSpPr>
          <p:cNvPr id="52231"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3251"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Regression: </a:t>
            </a:r>
            <a:r>
              <a:rPr lang="en-US" altLang="en-US" sz="1800">
                <a:solidFill>
                  <a:srgbClr val="C00000"/>
                </a:solidFill>
              </a:rPr>
              <a:t>Issues</a:t>
            </a:r>
          </a:p>
        </p:txBody>
      </p:sp>
      <p:sp>
        <p:nvSpPr>
          <p:cNvPr id="53252" name="Text Box 4"/>
          <p:cNvSpPr txBox="1">
            <a:spLocks noChangeArrowheads="1"/>
          </p:cNvSpPr>
          <p:nvPr/>
        </p:nvSpPr>
        <p:spPr bwMode="auto">
          <a:xfrm>
            <a:off x="0" y="1981200"/>
            <a:ext cx="9144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For any set of data</a:t>
            </a:r>
            <a:r>
              <a:rPr lang="en-US" altLang="en-US" sz="1800"/>
              <a:t>, </a:t>
            </a:r>
          </a:p>
          <a:p>
            <a:pPr>
              <a:spcBef>
                <a:spcPct val="50000"/>
              </a:spcBef>
              <a:buFontTx/>
              <a:buNone/>
            </a:pPr>
            <a:r>
              <a:rPr lang="en-US" altLang="en-US" sz="1800"/>
              <a:t>	a &amp; b can be calculated</a:t>
            </a:r>
          </a:p>
          <a:p>
            <a:pPr>
              <a:spcBef>
                <a:spcPct val="50000"/>
              </a:spcBef>
              <a:buFontTx/>
              <a:buNone/>
            </a:pPr>
            <a:r>
              <a:rPr lang="en-US" altLang="en-US" sz="1800"/>
              <a:t>	Regression model y = a + bx + </a:t>
            </a:r>
            <a:r>
              <a:rPr lang="en-US" altLang="en-US" sz="1800">
                <a:sym typeface="Symbol" panose="05050102010706020507" pitchFamily="18" charset="2"/>
              </a:rPr>
              <a:t></a:t>
            </a:r>
            <a:r>
              <a:rPr lang="en-US" altLang="en-US" sz="1800"/>
              <a:t> can be build</a:t>
            </a:r>
          </a:p>
          <a:p>
            <a:pPr>
              <a:spcBef>
                <a:spcPct val="50000"/>
              </a:spcBef>
              <a:buFontTx/>
              <a:buNone/>
            </a:pPr>
            <a:endParaRPr lang="en-US" altLang="en-US" sz="1800"/>
          </a:p>
          <a:p>
            <a:pPr>
              <a:spcBef>
                <a:spcPct val="50000"/>
              </a:spcBef>
              <a:buFontTx/>
              <a:buNone/>
            </a:pPr>
            <a:r>
              <a:rPr lang="en-US" altLang="en-US" sz="1800">
                <a:solidFill>
                  <a:srgbClr val="CC0000"/>
                </a:solidFill>
              </a:rPr>
              <a:t> But all the models may not be useful</a:t>
            </a:r>
          </a:p>
        </p:txBody>
      </p:sp>
      <p:sp>
        <p:nvSpPr>
          <p:cNvPr id="53253"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3254"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1619F7-89CF-4648-951C-DD01FEA69252}" type="slidenum">
              <a:rPr lang="en-IN" altLang="en-US" sz="1400"/>
              <a:pPr>
                <a:spcBef>
                  <a:spcPct val="0"/>
                </a:spcBef>
                <a:buFontTx/>
                <a:buNone/>
              </a:pPr>
              <a:t>38</a:t>
            </a:fld>
            <a:endParaRPr lang="en-IN" altLang="en-US" sz="1400"/>
          </a:p>
        </p:txBody>
      </p:sp>
      <p:sp>
        <p:nvSpPr>
          <p:cNvPr id="53255"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4275"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Measure of degree of Relationship</a:t>
            </a:r>
          </a:p>
        </p:txBody>
      </p:sp>
      <p:sp>
        <p:nvSpPr>
          <p:cNvPr id="54276" name="Text Box 4"/>
          <p:cNvSpPr txBox="1">
            <a:spLocks noChangeArrowheads="1"/>
          </p:cNvSpPr>
          <p:nvPr/>
        </p:nvSpPr>
        <p:spPr bwMode="auto">
          <a:xfrm>
            <a:off x="0" y="2057400"/>
            <a:ext cx="9144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t>Symbol : </a:t>
            </a:r>
            <a:r>
              <a:rPr lang="en-US" altLang="en-US" sz="1800">
                <a:solidFill>
                  <a:srgbClr val="000099"/>
                </a:solidFill>
              </a:rPr>
              <a:t>R</a:t>
            </a:r>
            <a:r>
              <a:rPr lang="en-US" altLang="en-US" sz="1800" baseline="30000">
                <a:solidFill>
                  <a:srgbClr val="000099"/>
                </a:solidFill>
              </a:rPr>
              <a:t>2</a:t>
            </a:r>
            <a:endParaRPr lang="en-US" altLang="en-US" sz="1800">
              <a:solidFill>
                <a:srgbClr val="000099"/>
              </a:solidFill>
            </a:endParaRPr>
          </a:p>
          <a:p>
            <a:pPr>
              <a:spcBef>
                <a:spcPct val="50000"/>
              </a:spcBef>
              <a:buFontTx/>
              <a:buNone/>
            </a:pPr>
            <a:r>
              <a:rPr lang="en-US" altLang="en-US" sz="1800"/>
              <a:t>	</a:t>
            </a:r>
            <a:r>
              <a:rPr lang="en-US" altLang="en-US" sz="1800">
                <a:solidFill>
                  <a:srgbClr val="000099"/>
                </a:solidFill>
              </a:rPr>
              <a:t>R</a:t>
            </a:r>
            <a:r>
              <a:rPr lang="en-US" altLang="en-US" sz="1800" baseline="30000">
                <a:solidFill>
                  <a:srgbClr val="000099"/>
                </a:solidFill>
              </a:rPr>
              <a:t>2</a:t>
            </a:r>
            <a:r>
              <a:rPr lang="en-US" altLang="en-US" sz="1800"/>
              <a:t> = SS</a:t>
            </a:r>
            <a:r>
              <a:rPr lang="en-US" altLang="en-US" sz="1800" baseline="-25000"/>
              <a:t>R</a:t>
            </a:r>
            <a:r>
              <a:rPr lang="en-US" altLang="en-US" sz="1800"/>
              <a:t>/ Syy = </a:t>
            </a:r>
            <a:r>
              <a:rPr lang="en-US" altLang="en-US" sz="1800">
                <a:solidFill>
                  <a:srgbClr val="CC0000"/>
                </a:solidFill>
              </a:rPr>
              <a:t>b.Sxy/ Syy</a:t>
            </a:r>
          </a:p>
          <a:p>
            <a:pPr>
              <a:spcBef>
                <a:spcPct val="50000"/>
              </a:spcBef>
              <a:buFontTx/>
              <a:buNone/>
            </a:pP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SS</a:t>
            </a:r>
            <a:r>
              <a:rPr lang="en-US" altLang="en-US" sz="1800" baseline="-25000">
                <a:solidFill>
                  <a:srgbClr val="000099"/>
                </a:solidFill>
              </a:rPr>
              <a:t>R </a:t>
            </a:r>
            <a:r>
              <a:rPr lang="en-US" altLang="en-US" sz="1800">
                <a:solidFill>
                  <a:srgbClr val="000099"/>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predicted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r>
              <a:rPr lang="en-US" altLang="en-US" sz="1800">
                <a:solidFill>
                  <a:srgbClr val="CC0000"/>
                </a:solidFill>
              </a:rPr>
              <a:t>	</a:t>
            </a:r>
            <a:r>
              <a:rPr lang="en-US" altLang="en-US" sz="1800">
                <a:solidFill>
                  <a:srgbClr val="000099"/>
                </a:solidFill>
              </a:rPr>
              <a:t>Syy  </a:t>
            </a:r>
            <a:r>
              <a:rPr lang="en-US" altLang="en-US" sz="1800">
                <a:solidFill>
                  <a:srgbClr val="CC0000"/>
                </a:solidFill>
              </a:rPr>
              <a:t> </a:t>
            </a:r>
            <a:r>
              <a:rPr lang="en-US" altLang="en-US" sz="1800">
                <a:solidFill>
                  <a:srgbClr val="000099"/>
                </a:solidFill>
              </a:rPr>
              <a:t>=</a:t>
            </a:r>
            <a:r>
              <a:rPr lang="en-US" altLang="en-US" sz="1800">
                <a:solidFill>
                  <a:srgbClr val="CC0000"/>
                </a:solidFill>
              </a:rPr>
              <a:t> </a:t>
            </a:r>
            <a:r>
              <a:rPr lang="en-US" altLang="en-US" sz="1800">
                <a:solidFill>
                  <a:srgbClr val="000099"/>
                </a:solidFill>
                <a:sym typeface="Symbol" panose="05050102010706020507" pitchFamily="18" charset="2"/>
              </a:rPr>
              <a:t></a:t>
            </a:r>
            <a:r>
              <a:rPr lang="en-US" altLang="en-US" sz="1800">
                <a:solidFill>
                  <a:srgbClr val="000099"/>
                </a:solidFill>
              </a:rPr>
              <a:t>(y</a:t>
            </a:r>
            <a:r>
              <a:rPr lang="en-US" altLang="en-US" sz="1800" baseline="-25000">
                <a:solidFill>
                  <a:srgbClr val="000099"/>
                </a:solidFill>
              </a:rPr>
              <a:t>actual </a:t>
            </a:r>
            <a:r>
              <a:rPr lang="en-US" altLang="en-US" sz="1800">
                <a:solidFill>
                  <a:srgbClr val="000099"/>
                </a:solidFill>
              </a:rPr>
              <a:t>- Mean y)</a:t>
            </a:r>
            <a:r>
              <a:rPr lang="en-US" altLang="en-US" sz="1800" baseline="30000">
                <a:solidFill>
                  <a:srgbClr val="000099"/>
                </a:solidFill>
              </a:rPr>
              <a:t>2</a:t>
            </a:r>
            <a:r>
              <a:rPr lang="en-US" altLang="en-US" sz="1800">
                <a:solidFill>
                  <a:srgbClr val="CC0000"/>
                </a:solidFill>
              </a:rPr>
              <a:t> </a:t>
            </a:r>
          </a:p>
          <a:p>
            <a:pPr>
              <a:spcBef>
                <a:spcPct val="50000"/>
              </a:spcBef>
              <a:buFontTx/>
              <a:buNone/>
            </a:pPr>
            <a:endParaRPr lang="en-US" altLang="en-US" sz="1800">
              <a:solidFill>
                <a:srgbClr val="CC0000"/>
              </a:solidFill>
            </a:endParaRPr>
          </a:p>
          <a:p>
            <a:pPr>
              <a:spcBef>
                <a:spcPct val="50000"/>
              </a:spcBef>
              <a:buFontTx/>
              <a:buNone/>
            </a:pPr>
            <a:r>
              <a:rPr lang="en-US" altLang="en-US" sz="1800"/>
              <a:t>           R</a:t>
            </a:r>
            <a:r>
              <a:rPr lang="en-US" altLang="en-US" sz="1800" baseline="30000"/>
              <a:t>2</a:t>
            </a:r>
            <a:r>
              <a:rPr lang="en-US" altLang="en-US" sz="1800"/>
              <a:t> : amount variation in y explained by x</a:t>
            </a:r>
          </a:p>
          <a:p>
            <a:pPr>
              <a:spcBef>
                <a:spcPct val="50000"/>
              </a:spcBef>
              <a:buFontTx/>
              <a:buNone/>
            </a:pPr>
            <a:r>
              <a:rPr lang="en-US" altLang="en-US" sz="1800"/>
              <a:t>           Range of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a:t>
            </a:r>
            <a:r>
              <a:rPr lang="en-US" altLang="en-US" sz="1800"/>
              <a:t> to </a:t>
            </a:r>
            <a:r>
              <a:rPr lang="en-US" altLang="en-US" sz="1800">
                <a:solidFill>
                  <a:srgbClr val="CC0000"/>
                </a:solidFill>
              </a:rPr>
              <a:t>1</a:t>
            </a:r>
          </a:p>
          <a:p>
            <a:pPr>
              <a:spcBef>
                <a:spcPct val="50000"/>
              </a:spcBef>
              <a:buFontTx/>
              <a:buNone/>
            </a:pPr>
            <a:r>
              <a:rPr lang="en-US" altLang="en-US" sz="1800"/>
              <a:t>           If </a:t>
            </a:r>
            <a:r>
              <a:rPr lang="en-US" altLang="en-US" sz="1800">
                <a:solidFill>
                  <a:srgbClr val="000099"/>
                </a:solidFill>
              </a:rPr>
              <a:t>R</a:t>
            </a:r>
            <a:r>
              <a:rPr lang="en-US" altLang="en-US" sz="1800" baseline="30000">
                <a:solidFill>
                  <a:srgbClr val="000099"/>
                </a:solidFill>
              </a:rPr>
              <a:t>2</a:t>
            </a:r>
            <a:r>
              <a:rPr lang="en-US" altLang="en-US" sz="1800"/>
              <a:t> ≥ </a:t>
            </a:r>
            <a:r>
              <a:rPr lang="en-US" altLang="en-US" sz="1800">
                <a:solidFill>
                  <a:srgbClr val="CC0000"/>
                </a:solidFill>
              </a:rPr>
              <a:t>0.6</a:t>
            </a:r>
            <a:r>
              <a:rPr lang="en-US" altLang="en-US" sz="1800"/>
              <a:t>, the Model is reasonably good</a:t>
            </a:r>
          </a:p>
          <a:p>
            <a:pPr>
              <a:spcBef>
                <a:spcPct val="50000"/>
              </a:spcBef>
              <a:buFontTx/>
              <a:buNone/>
            </a:pPr>
            <a:endParaRPr lang="en-US" altLang="en-US" sz="1800"/>
          </a:p>
        </p:txBody>
      </p:sp>
      <p:sp>
        <p:nvSpPr>
          <p:cNvPr id="54277"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4278"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968F99-1003-4AC9-843A-96B16A9E026D}" type="slidenum">
              <a:rPr lang="en-IN" altLang="en-US" sz="1400"/>
              <a:pPr>
                <a:spcBef>
                  <a:spcPct val="0"/>
                </a:spcBef>
                <a:buFontTx/>
                <a:buNone/>
              </a:pPr>
              <a:t>39</a:t>
            </a:fld>
            <a:endParaRPr lang="en-IN" altLang="en-US" sz="1400"/>
          </a:p>
        </p:txBody>
      </p:sp>
      <p:sp>
        <p:nvSpPr>
          <p:cNvPr id="54279"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E1CEF9-5292-4C23-B6BE-E9935FBD1F65}" type="slidenum">
              <a:rPr lang="en-US" altLang="en-US" sz="1400"/>
              <a:pPr>
                <a:spcBef>
                  <a:spcPct val="0"/>
                </a:spcBef>
                <a:buFontTx/>
                <a:buNone/>
              </a:pPr>
              <a:t>4</a:t>
            </a:fld>
            <a:endParaRPr lang="en-US" altLang="en-US" sz="1400"/>
          </a:p>
        </p:txBody>
      </p:sp>
      <p:sp>
        <p:nvSpPr>
          <p:cNvPr id="7171" name="Line 2"/>
          <p:cNvSpPr>
            <a:spLocks noChangeShapeType="1"/>
          </p:cNvSpPr>
          <p:nvPr/>
        </p:nvSpPr>
        <p:spPr bwMode="auto">
          <a:xfrm>
            <a:off x="0" y="10668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72" name="Text Box 3"/>
          <p:cNvSpPr txBox="1">
            <a:spLocks noChangeArrowheads="1"/>
          </p:cNvSpPr>
          <p:nvPr/>
        </p:nvSpPr>
        <p:spPr bwMode="auto">
          <a:xfrm>
            <a:off x="3810000" y="0"/>
            <a:ext cx="533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en-US" altLang="en-US" sz="1800">
                <a:solidFill>
                  <a:srgbClr val="666633"/>
                </a:solidFill>
                <a:latin typeface="Comic Sans MS" panose="030F0702030302020204" pitchFamily="66" charset="0"/>
              </a:rPr>
              <a:t>prismo.ai</a:t>
            </a:r>
          </a:p>
        </p:txBody>
      </p:sp>
      <p:sp>
        <p:nvSpPr>
          <p:cNvPr id="7173" name="Text Box 5"/>
          <p:cNvSpPr txBox="1">
            <a:spLocks noChangeArrowheads="1"/>
          </p:cNvSpPr>
          <p:nvPr/>
        </p:nvSpPr>
        <p:spPr bwMode="auto">
          <a:xfrm>
            <a:off x="0" y="685800"/>
            <a:ext cx="525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b="1">
                <a:solidFill>
                  <a:srgbClr val="990000"/>
                </a:solidFill>
              </a:rPr>
              <a:t>INTRODUCTION</a:t>
            </a:r>
          </a:p>
        </p:txBody>
      </p:sp>
      <p:sp>
        <p:nvSpPr>
          <p:cNvPr id="7174" name="Text Box 6"/>
          <p:cNvSpPr txBox="1">
            <a:spLocks noChangeArrowheads="1"/>
          </p:cNvSpPr>
          <p:nvPr/>
        </p:nvSpPr>
        <p:spPr bwMode="auto">
          <a:xfrm>
            <a:off x="304800" y="12954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Forecast </a:t>
            </a:r>
          </a:p>
          <a:p>
            <a:pPr eaLnBrk="1" hangingPunct="1">
              <a:spcBef>
                <a:spcPct val="50000"/>
              </a:spcBef>
              <a:buFontTx/>
              <a:buNone/>
            </a:pPr>
            <a:r>
              <a:rPr lang="en-US" altLang="en-US" sz="1800"/>
              <a:t>	A prediction of some future event or events</a:t>
            </a:r>
          </a:p>
          <a:p>
            <a:pPr eaLnBrk="1" hangingPunct="1">
              <a:spcBef>
                <a:spcPct val="50000"/>
              </a:spcBef>
              <a:buFontTx/>
              <a:buNone/>
            </a:pPr>
            <a:endParaRPr lang="en-US" altLang="en-US" sz="1800">
              <a:solidFill>
                <a:srgbClr val="000099"/>
              </a:solidFill>
            </a:endParaRPr>
          </a:p>
          <a:p>
            <a:pPr eaLnBrk="1" hangingPunct="1">
              <a:spcBef>
                <a:spcPct val="50000"/>
              </a:spcBef>
              <a:buFontTx/>
              <a:buNone/>
            </a:pPr>
            <a:r>
              <a:rPr lang="en-US" altLang="en-US" sz="1800">
                <a:solidFill>
                  <a:srgbClr val="000099"/>
                </a:solidFill>
              </a:rPr>
              <a:t>Example:</a:t>
            </a:r>
          </a:p>
          <a:p>
            <a:pPr eaLnBrk="1" hangingPunct="1">
              <a:spcBef>
                <a:spcPct val="50000"/>
              </a:spcBef>
              <a:buFontTx/>
              <a:buNone/>
            </a:pPr>
            <a:r>
              <a:rPr lang="en-US" altLang="en-US" sz="1800">
                <a:solidFill>
                  <a:srgbClr val="000099"/>
                </a:solidFill>
              </a:rPr>
              <a:t>	</a:t>
            </a:r>
            <a:r>
              <a:rPr lang="en-US" altLang="en-US" sz="1800"/>
              <a:t>The number of 2-wheeler sales in Bangalore during next month</a:t>
            </a:r>
          </a:p>
          <a:p>
            <a:pPr eaLnBrk="1" hangingPunct="1">
              <a:spcBef>
                <a:spcPct val="50000"/>
              </a:spcBef>
              <a:buFontTx/>
              <a:buNone/>
            </a:pPr>
            <a:r>
              <a:rPr lang="en-US" altLang="en-US" sz="1800"/>
              <a:t>	The average volume of an airline passengers in the next quarter</a:t>
            </a:r>
            <a:endParaRPr lang="en-US" altLang="en-US" sz="1800">
              <a:solidFill>
                <a:srgbClr val="000099"/>
              </a:solidFill>
            </a:endParaRPr>
          </a:p>
          <a:p>
            <a:pPr eaLnBrk="1" hangingPunct="1">
              <a:spcBef>
                <a:spcPct val="50000"/>
              </a:spcBef>
              <a:buFontTx/>
              <a:buNone/>
            </a:pPr>
            <a:endParaRPr lang="en-US" altLang="en-US" sz="1800"/>
          </a:p>
        </p:txBody>
      </p:sp>
      <p:sp>
        <p:nvSpPr>
          <p:cNvPr id="7175" name="Text Box 8"/>
          <p:cNvSpPr txBox="1">
            <a:spLocks noChangeArrowheads="1"/>
          </p:cNvSpPr>
          <p:nvPr/>
        </p:nvSpPr>
        <p:spPr bwMode="auto">
          <a:xfrm>
            <a:off x="304800" y="4313238"/>
            <a:ext cx="8610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solidFill>
                  <a:srgbClr val="000099"/>
                </a:solidFill>
              </a:rPr>
              <a:t>Field of applications</a:t>
            </a:r>
            <a:endParaRPr lang="en-US" altLang="en-US" sz="1800"/>
          </a:p>
          <a:p>
            <a:pPr eaLnBrk="1" hangingPunct="1">
              <a:spcBef>
                <a:spcPct val="50000"/>
              </a:spcBef>
              <a:buFontTx/>
              <a:buNone/>
            </a:pPr>
            <a:r>
              <a:rPr lang="en-US" altLang="en-US" sz="1800"/>
              <a:t>	</a:t>
            </a:r>
          </a:p>
        </p:txBody>
      </p:sp>
      <p:graphicFrame>
        <p:nvGraphicFramePr>
          <p:cNvPr id="8" name="Table 7"/>
          <p:cNvGraphicFramePr>
            <a:graphicFrameLocks noGrp="1"/>
          </p:cNvGraphicFramePr>
          <p:nvPr/>
        </p:nvGraphicFramePr>
        <p:xfrm>
          <a:off x="1295400" y="4922838"/>
          <a:ext cx="5638800" cy="1570048"/>
        </p:xfrm>
        <a:graphic>
          <a:graphicData uri="http://schemas.openxmlformats.org/drawingml/2006/table">
            <a:tbl>
              <a:tblPr firstRow="1" bandRow="1">
                <a:tableStyleId>{5940675A-B579-460E-94D1-54222C63F5DA}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419334">
                <a:tc>
                  <a:txBody>
                    <a:bodyPr/>
                    <a:lstStyle/>
                    <a:p>
                      <a:r>
                        <a:rPr lang="en-US" sz="1800" dirty="0"/>
                        <a:t>Business and industry</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Medicine</a:t>
                      </a:r>
                    </a:p>
                  </a:txBody>
                  <a:tcPr marT="45685" marB="45685"/>
                </a:tc>
                <a:extLst>
                  <a:ext uri="{0D108BD9-81ED-4DB2-BD59-A6C34878D82A}">
                    <a16:rowId xmlns:a16="http://schemas.microsoft.com/office/drawing/2014/main" val="10000"/>
                  </a:ext>
                </a:extLst>
              </a:tr>
              <a:tr h="365684">
                <a:tc>
                  <a:txBody>
                    <a:bodyPr/>
                    <a:lstStyle/>
                    <a:p>
                      <a:r>
                        <a:rPr lang="en-US" sz="1800" dirty="0"/>
                        <a:t>Government</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Social science</a:t>
                      </a:r>
                    </a:p>
                  </a:txBody>
                  <a:tcPr marT="45685" marB="45685"/>
                </a:tc>
                <a:extLst>
                  <a:ext uri="{0D108BD9-81ED-4DB2-BD59-A6C34878D82A}">
                    <a16:rowId xmlns:a16="http://schemas.microsoft.com/office/drawing/2014/main" val="10001"/>
                  </a:ext>
                </a:extLst>
              </a:tr>
              <a:tr h="365684">
                <a:tc>
                  <a:txBody>
                    <a:bodyPr/>
                    <a:lstStyle/>
                    <a:p>
                      <a:r>
                        <a:rPr lang="en-US" sz="1800" dirty="0"/>
                        <a:t>Economics</a:t>
                      </a:r>
                      <a:endParaRPr lang="en-IN" sz="1800" dirty="0"/>
                    </a:p>
                  </a:txBody>
                  <a:tcPr marT="45685" marB="456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Politics</a:t>
                      </a:r>
                    </a:p>
                  </a:txBody>
                  <a:tcPr marT="45685" marB="45685"/>
                </a:tc>
                <a:extLst>
                  <a:ext uri="{0D108BD9-81ED-4DB2-BD59-A6C34878D82A}">
                    <a16:rowId xmlns:a16="http://schemas.microsoft.com/office/drawing/2014/main" val="10002"/>
                  </a:ext>
                </a:extLst>
              </a:tr>
              <a:tr h="419334">
                <a:tc>
                  <a:txBody>
                    <a:bodyPr/>
                    <a:lstStyle/>
                    <a:p>
                      <a:r>
                        <a:rPr lang="en-US" sz="1800" dirty="0"/>
                        <a:t>Environmental science</a:t>
                      </a:r>
                      <a:endParaRPr lang="en-IN" sz="1800" dirty="0"/>
                    </a:p>
                  </a:txBody>
                  <a:tcPr marT="45685" marB="45685"/>
                </a:tc>
                <a:tc>
                  <a:txBody>
                    <a:bodyPr/>
                    <a:lstStyle/>
                    <a:p>
                      <a:r>
                        <a:rPr lang="en-US" sz="1800" dirty="0"/>
                        <a:t>Finance</a:t>
                      </a:r>
                      <a:endParaRPr lang="en-IN" sz="1800" dirty="0"/>
                    </a:p>
                  </a:txBody>
                  <a:tcPr marT="45685" marB="4568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299"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Coefficient of Regression: </a:t>
            </a:r>
            <a:r>
              <a:rPr lang="en-US" altLang="en-US" sz="1800">
                <a:solidFill>
                  <a:srgbClr val="CC0000"/>
                </a:solidFill>
              </a:rPr>
              <a:t>Testing the significance of Regression</a:t>
            </a:r>
          </a:p>
        </p:txBody>
      </p:sp>
      <p:sp>
        <p:nvSpPr>
          <p:cNvPr id="55300"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graphicFrame>
        <p:nvGraphicFramePr>
          <p:cNvPr id="7" name="Table 6"/>
          <p:cNvGraphicFramePr>
            <a:graphicFrameLocks noGrp="1"/>
          </p:cNvGraphicFramePr>
          <p:nvPr/>
        </p:nvGraphicFramePr>
        <p:xfrm>
          <a:off x="395288" y="2276475"/>
          <a:ext cx="7416801" cy="2813050"/>
        </p:xfrm>
        <a:graphic>
          <a:graphicData uri="http://schemas.openxmlformats.org/drawingml/2006/table">
            <a:tbl>
              <a:tblPr/>
              <a:tblGrid>
                <a:gridCol w="2297240">
                  <a:extLst>
                    <a:ext uri="{9D8B030D-6E8A-4147-A177-3AD203B41FA5}">
                      <a16:colId xmlns:a16="http://schemas.microsoft.com/office/drawing/2014/main" val="20000"/>
                    </a:ext>
                  </a:extLst>
                </a:gridCol>
                <a:gridCol w="1887017">
                  <a:extLst>
                    <a:ext uri="{9D8B030D-6E8A-4147-A177-3AD203B41FA5}">
                      <a16:colId xmlns:a16="http://schemas.microsoft.com/office/drawing/2014/main" val="20001"/>
                    </a:ext>
                  </a:extLst>
                </a:gridCol>
                <a:gridCol w="787625">
                  <a:extLst>
                    <a:ext uri="{9D8B030D-6E8A-4147-A177-3AD203B41FA5}">
                      <a16:colId xmlns:a16="http://schemas.microsoft.com/office/drawing/2014/main" val="20002"/>
                    </a:ext>
                  </a:extLst>
                </a:gridCol>
                <a:gridCol w="787625">
                  <a:extLst>
                    <a:ext uri="{9D8B030D-6E8A-4147-A177-3AD203B41FA5}">
                      <a16:colId xmlns:a16="http://schemas.microsoft.com/office/drawing/2014/main" val="20003"/>
                    </a:ext>
                  </a:extLst>
                </a:gridCol>
                <a:gridCol w="787625">
                  <a:extLst>
                    <a:ext uri="{9D8B030D-6E8A-4147-A177-3AD203B41FA5}">
                      <a16:colId xmlns:a16="http://schemas.microsoft.com/office/drawing/2014/main" val="20004"/>
                    </a:ext>
                  </a:extLst>
                </a:gridCol>
                <a:gridCol w="869669">
                  <a:extLst>
                    <a:ext uri="{9D8B030D-6E8A-4147-A177-3AD203B41FA5}">
                      <a16:colId xmlns:a16="http://schemas.microsoft.com/office/drawing/2014/main" val="20005"/>
                    </a:ext>
                  </a:extLst>
                </a:gridCol>
              </a:tblGrid>
              <a:tr h="558193">
                <a:tc>
                  <a:txBody>
                    <a:bodyPr/>
                    <a:lstStyle/>
                    <a:p>
                      <a:pPr algn="l" fontAlgn="b"/>
                      <a:r>
                        <a:rPr lang="en-IN" sz="1800" b="0" i="0" u="none" strike="noStrike" dirty="0">
                          <a:solidFill>
                            <a:srgbClr val="990000"/>
                          </a:solidFill>
                          <a:latin typeface="Arial"/>
                        </a:rPr>
                        <a:t>Regression ANOVA</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2526">
                <a:tc>
                  <a:txBody>
                    <a:bodyPr/>
                    <a:lstStyle/>
                    <a:p>
                      <a:pPr algn="l" fontAlgn="b"/>
                      <a:r>
                        <a:rPr lang="en-IN" sz="1800" b="0" i="0" u="none" strike="noStrike" dirty="0">
                          <a:solidFill>
                            <a:srgbClr val="000099"/>
                          </a:solidFill>
                          <a:latin typeface="Arial"/>
                        </a:rPr>
                        <a:t> 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99"/>
                          </a:solidFill>
                          <a:latin typeface="Arial"/>
                        </a:rPr>
                        <a:t> 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 df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MS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800" b="0" i="0" u="none" strike="noStrike" dirty="0">
                          <a:solidFill>
                            <a:srgbClr val="000099"/>
                          </a:solidFill>
                          <a:latin typeface="Arial"/>
                        </a:rPr>
                        <a:t>p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2069">
                <a:tc>
                  <a:txBody>
                    <a:bodyPr/>
                    <a:lstStyle/>
                    <a:p>
                      <a:pPr algn="l" fontAlgn="b"/>
                      <a:r>
                        <a:rPr lang="en-IN" sz="1800" b="0" i="0" u="none" strike="noStrike" dirty="0">
                          <a:solidFill>
                            <a:srgbClr val="000000"/>
                          </a:solidFill>
                          <a:latin typeface="Arial"/>
                        </a:rPr>
                        <a:t>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8193">
                <a:tc>
                  <a:txBody>
                    <a:bodyPr/>
                    <a:lstStyle/>
                    <a:p>
                      <a:pPr algn="l" fontAlgn="b"/>
                      <a:r>
                        <a:rPr lang="en-IN" sz="1800" b="0" i="0" u="none" strike="noStrike" dirty="0">
                          <a:solidFill>
                            <a:srgbClr val="000000"/>
                          </a:solidFill>
                          <a:latin typeface="Arial"/>
                        </a:rPr>
                        <a:t> Residual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800" b="0" i="0" u="none" strike="noStrike" dirty="0">
                          <a:solidFill>
                            <a:srgbClr val="000000"/>
                          </a:solidFill>
                          <a:latin typeface="Arial"/>
                        </a:rPr>
                        <a:t> </a:t>
                      </a:r>
                      <a:r>
                        <a:rPr lang="en-IN" sz="1800" b="0" i="0" u="none" strike="noStrike" dirty="0" err="1">
                          <a:solidFill>
                            <a:srgbClr val="000000"/>
                          </a:solidFill>
                          <a:latin typeface="Arial"/>
                        </a:rPr>
                        <a:t>Syy</a:t>
                      </a:r>
                      <a:r>
                        <a:rPr lang="en-IN" sz="1800" b="0" i="0" u="none" strike="noStrike" dirty="0">
                          <a:solidFill>
                            <a:srgbClr val="000000"/>
                          </a:solidFill>
                          <a:latin typeface="Arial"/>
                        </a:rPr>
                        <a:t> – SS</a:t>
                      </a:r>
                      <a:r>
                        <a:rPr lang="en-IN" sz="1800" b="0" i="0" u="none" strike="noStrike" baseline="-25000" dirty="0">
                          <a:solidFill>
                            <a:srgbClr val="000000"/>
                          </a:solidFill>
                          <a:latin typeface="Arial"/>
                        </a:rPr>
                        <a: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2069">
                <a:tc>
                  <a:txBody>
                    <a:bodyPr/>
                    <a:lstStyle/>
                    <a:p>
                      <a:pPr algn="l" fontAlgn="b"/>
                      <a:r>
                        <a:rPr lang="en-IN" sz="1800" b="0" i="0" u="none" strike="noStrike" dirty="0">
                          <a:solidFill>
                            <a:srgbClr val="000000"/>
                          </a:solidFill>
                          <a:latin typeface="Arial"/>
                        </a:rPr>
                        <a:t>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r>
                        <a:rPr lang="en-IN" sz="1800" b="0" i="0" u="none" strike="noStrike" dirty="0" err="1">
                          <a:solidFill>
                            <a:srgbClr val="000000"/>
                          </a:solidFill>
                          <a:latin typeface="Arial"/>
                        </a:rPr>
                        <a:t>Syy</a:t>
                      </a:r>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800" b="0" i="0" u="none" strike="noStrike" dirty="0">
                        <a:solidFill>
                          <a:srgbClr val="000000"/>
                        </a:solidFill>
                        <a:latin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800" b="0" i="0" u="none" strike="noStrike" dirty="0">
                          <a:solidFill>
                            <a:srgbClr val="000000"/>
                          </a:solidFill>
                          <a:latin typeface="Arial"/>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344" name="Rectangle 7"/>
          <p:cNvSpPr>
            <a:spLocks noChangeArrowheads="1"/>
          </p:cNvSpPr>
          <p:nvPr/>
        </p:nvSpPr>
        <p:spPr bwMode="auto">
          <a:xfrm>
            <a:off x="609600" y="5562600"/>
            <a:ext cx="6013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If </a:t>
            </a:r>
            <a:r>
              <a:rPr lang="en-US" altLang="en-US" sz="1800">
                <a:solidFill>
                  <a:srgbClr val="000099"/>
                </a:solidFill>
              </a:rPr>
              <a:t>p value &lt; 0.05, </a:t>
            </a:r>
            <a:r>
              <a:rPr lang="en-US" altLang="en-US" sz="1800"/>
              <a:t>then the regression model is significant</a:t>
            </a:r>
            <a:endParaRPr lang="en-IN" altLang="en-US" sz="1800"/>
          </a:p>
        </p:txBody>
      </p:sp>
      <p:sp>
        <p:nvSpPr>
          <p:cNvPr id="55345"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5D661B5-54CD-4905-AEDF-A32A48D326E9}" type="slidenum">
              <a:rPr lang="en-IN" altLang="en-US" sz="1400"/>
              <a:pPr>
                <a:spcBef>
                  <a:spcPct val="0"/>
                </a:spcBef>
                <a:buFontTx/>
                <a:buNone/>
              </a:pPr>
              <a:t>40</a:t>
            </a:fld>
            <a:endParaRPr lang="en-IN" altLang="en-US" sz="1400"/>
          </a:p>
        </p:txBody>
      </p:sp>
      <p:sp>
        <p:nvSpPr>
          <p:cNvPr id="5534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7347" name="Text Box 3"/>
          <p:cNvSpPr txBox="1">
            <a:spLocks noChangeArrowheads="1"/>
          </p:cNvSpPr>
          <p:nvPr/>
        </p:nvSpPr>
        <p:spPr bwMode="auto">
          <a:xfrm>
            <a:off x="0" y="13716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a:solidFill>
                  <a:srgbClr val="000099"/>
                </a:solidFill>
              </a:rPr>
              <a:t>Multiple Linear Regression</a:t>
            </a:r>
          </a:p>
        </p:txBody>
      </p:sp>
      <p:sp>
        <p:nvSpPr>
          <p:cNvPr id="197637" name="Text Box 4"/>
          <p:cNvSpPr txBox="1">
            <a:spLocks noChangeArrowheads="1"/>
          </p:cNvSpPr>
          <p:nvPr/>
        </p:nvSpPr>
        <p:spPr bwMode="auto">
          <a:xfrm>
            <a:off x="0" y="2057400"/>
            <a:ext cx="9144000" cy="4800600"/>
          </a:xfrm>
          <a:prstGeom prst="rect">
            <a:avLst/>
          </a:prstGeom>
          <a:noFill/>
          <a:ln w="9525">
            <a:noFill/>
            <a:miter lim="800000"/>
            <a:headEnd/>
            <a:tailEnd/>
          </a:ln>
        </p:spPr>
        <p:txBody>
          <a:bodyPr>
            <a:spAutoFit/>
          </a:bodyPr>
          <a:lstStyle/>
          <a:p>
            <a:pPr>
              <a:spcBef>
                <a:spcPct val="50000"/>
              </a:spcBef>
              <a:defRPr/>
            </a:pPr>
            <a:r>
              <a:rPr lang="en-US" dirty="0">
                <a:latin typeface="Arial" charset="0"/>
                <a:cs typeface="Arial" charset="0"/>
              </a:rPr>
              <a:t>To model output variable y in terms of two or more variables.</a:t>
            </a:r>
          </a:p>
          <a:p>
            <a:pPr>
              <a:spcBef>
                <a:spcPct val="50000"/>
              </a:spcBef>
              <a:defRPr/>
            </a:pPr>
            <a:r>
              <a:rPr lang="en-US" dirty="0">
                <a:solidFill>
                  <a:srgbClr val="000099"/>
                </a:solidFill>
                <a:latin typeface="Arial" charset="0"/>
                <a:cs typeface="Arial" charset="0"/>
              </a:rPr>
              <a:t>General Form:</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 + - - - + </a:t>
            </a:r>
            <a:r>
              <a:rPr lang="en-US" dirty="0" err="1">
                <a:solidFill>
                  <a:srgbClr val="CC0000"/>
                </a:solidFill>
                <a:latin typeface="Arial" charset="0"/>
                <a:cs typeface="Arial" charset="0"/>
                <a:sym typeface="Symbol" pitchFamily="18" charset="2"/>
              </a:rPr>
              <a:t>b</a:t>
            </a:r>
            <a:r>
              <a:rPr lang="en-US" baseline="-25000" dirty="0" err="1">
                <a:solidFill>
                  <a:srgbClr val="CC0000"/>
                </a:solidFill>
                <a:latin typeface="Arial" charset="0"/>
                <a:cs typeface="Arial" charset="0"/>
                <a:sym typeface="Symbol" pitchFamily="18" charset="2"/>
              </a:rPr>
              <a:t>k</a:t>
            </a:r>
            <a:r>
              <a:rPr lang="en-US" dirty="0" err="1">
                <a:solidFill>
                  <a:srgbClr val="CC0000"/>
                </a:solidFill>
                <a:latin typeface="Arial" charset="0"/>
                <a:cs typeface="Arial" charset="0"/>
                <a:sym typeface="Symbol" pitchFamily="18" charset="2"/>
              </a:rPr>
              <a:t>x</a:t>
            </a:r>
            <a:r>
              <a:rPr lang="en-US" baseline="-25000" dirty="0" err="1">
                <a:solidFill>
                  <a:srgbClr val="CC0000"/>
                </a:solidFill>
                <a:latin typeface="Arial" charset="0"/>
                <a:cs typeface="Arial" charset="0"/>
                <a:sym typeface="Symbol" pitchFamily="18" charset="2"/>
              </a:rPr>
              <a:t>k</a:t>
            </a:r>
            <a:r>
              <a:rPr lang="en-US" dirty="0">
                <a:solidFill>
                  <a:srgbClr val="CC0000"/>
                </a:solidFill>
                <a:latin typeface="Arial" charset="0"/>
                <a:cs typeface="Arial" charset="0"/>
                <a:sym typeface="Symbol" pitchFamily="18" charset="2"/>
              </a:rPr>
              <a:t> + </a:t>
            </a:r>
            <a:r>
              <a:rPr lang="en-US" dirty="0">
                <a:solidFill>
                  <a:srgbClr val="CC0000"/>
                </a:solidFill>
                <a:latin typeface="Arial" charset="0"/>
                <a:cs typeface="Arial" charset="0"/>
                <a:sym typeface="Symbol"/>
              </a:rPr>
              <a:t></a:t>
            </a:r>
            <a:endParaRPr lang="en-US" dirty="0">
              <a:latin typeface="Arial" charset="0"/>
              <a:cs typeface="Arial" charset="0"/>
              <a:sym typeface="Symbol" pitchFamily="18" charset="2"/>
            </a:endParaRPr>
          </a:p>
          <a:p>
            <a:pPr>
              <a:spcBef>
                <a:spcPct val="50000"/>
              </a:spcBef>
              <a:defRPr/>
            </a:pPr>
            <a:r>
              <a:rPr lang="en-US" dirty="0">
                <a:solidFill>
                  <a:srgbClr val="000099"/>
                </a:solidFill>
                <a:latin typeface="Arial" charset="0"/>
                <a:cs typeface="Arial" charset="0"/>
                <a:sym typeface="Symbol" pitchFamily="18" charset="2"/>
              </a:rPr>
              <a:t>Two variable case:</a:t>
            </a:r>
          </a:p>
          <a:p>
            <a:pPr>
              <a:spcBef>
                <a:spcPct val="50000"/>
              </a:spcBef>
              <a:defRPr/>
            </a:pPr>
            <a:r>
              <a:rPr lang="en-US" dirty="0">
                <a:latin typeface="Arial" charset="0"/>
                <a:cs typeface="Arial" charset="0"/>
              </a:rPr>
              <a:t>	</a:t>
            </a:r>
            <a:r>
              <a:rPr lang="en-US" dirty="0">
                <a:solidFill>
                  <a:srgbClr val="CC0000"/>
                </a:solidFill>
                <a:latin typeface="Arial" charset="0"/>
                <a:cs typeface="Arial" charset="0"/>
                <a:sym typeface="Symbol" pitchFamily="18" charset="2"/>
              </a:rPr>
              <a:t>y = a + b</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1</a:t>
            </a:r>
            <a:r>
              <a:rPr lang="en-US" dirty="0">
                <a:solidFill>
                  <a:srgbClr val="CC0000"/>
                </a:solidFill>
                <a:latin typeface="Arial" charset="0"/>
                <a:cs typeface="Arial" charset="0"/>
                <a:sym typeface="Symbol" pitchFamily="18" charset="2"/>
              </a:rPr>
              <a:t> + b</a:t>
            </a:r>
            <a:r>
              <a:rPr lang="en-US" baseline="-25000" dirty="0">
                <a:solidFill>
                  <a:srgbClr val="CC0000"/>
                </a:solidFill>
                <a:latin typeface="Arial" charset="0"/>
                <a:cs typeface="Arial" charset="0"/>
                <a:sym typeface="Symbol" pitchFamily="18" charset="2"/>
              </a:rPr>
              <a:t>2</a:t>
            </a:r>
            <a:r>
              <a:rPr lang="en-US" dirty="0">
                <a:solidFill>
                  <a:srgbClr val="CC0000"/>
                </a:solidFill>
                <a:latin typeface="Arial" charset="0"/>
                <a:cs typeface="Arial" charset="0"/>
                <a:sym typeface="Symbol" pitchFamily="18" charset="2"/>
              </a:rPr>
              <a:t>x</a:t>
            </a:r>
            <a:r>
              <a:rPr lang="en-US" baseline="-25000" dirty="0">
                <a:solidFill>
                  <a:srgbClr val="CC0000"/>
                </a:solidFill>
                <a:latin typeface="Arial" charset="0"/>
                <a:cs typeface="Arial" charset="0"/>
                <a:sym typeface="Symbol" pitchFamily="18" charset="2"/>
              </a:rPr>
              <a:t>2 </a:t>
            </a:r>
            <a:r>
              <a:rPr lang="en-US" dirty="0">
                <a:solidFill>
                  <a:srgbClr val="CC0000"/>
                </a:solidFill>
                <a:latin typeface="Arial" charset="0"/>
                <a:cs typeface="Arial" charset="0"/>
                <a:sym typeface="Symbol" pitchFamily="18" charset="2"/>
              </a:rPr>
              <a:t>+ </a:t>
            </a:r>
            <a:r>
              <a:rPr lang="en-US" dirty="0">
                <a:solidFill>
                  <a:srgbClr val="CC0000"/>
                </a:solidFill>
                <a:latin typeface="Arial" charset="0"/>
                <a:cs typeface="Arial" charset="0"/>
                <a:sym typeface="Symbol"/>
              </a:rPr>
              <a:t></a:t>
            </a:r>
          </a:p>
          <a:p>
            <a:pPr>
              <a:spcBef>
                <a:spcPct val="50000"/>
              </a:spcBef>
              <a:defRPr/>
            </a:pPr>
            <a:r>
              <a:rPr lang="en-US" dirty="0">
                <a:latin typeface="Arial" charset="0"/>
                <a:cs typeface="Arial" charset="0"/>
                <a:sym typeface="Symbol"/>
              </a:rPr>
              <a:t>Where</a:t>
            </a:r>
          </a:p>
          <a:p>
            <a:pPr>
              <a:spcBef>
                <a:spcPct val="50000"/>
              </a:spcBef>
              <a:defRPr/>
            </a:pPr>
            <a:r>
              <a:rPr lang="en-US" dirty="0">
                <a:latin typeface="Arial" charset="0"/>
                <a:cs typeface="Arial" charset="0"/>
                <a:sym typeface="Symbol"/>
              </a:rPr>
              <a:t>a: intercept (the predicted value of y when all </a:t>
            </a:r>
            <a:r>
              <a:rPr lang="en-US" dirty="0" err="1">
                <a:latin typeface="Arial" charset="0"/>
                <a:cs typeface="Arial" charset="0"/>
                <a:sym typeface="Symbol"/>
              </a:rPr>
              <a:t>x’s</a:t>
            </a:r>
            <a:r>
              <a:rPr lang="en-US" dirty="0">
                <a:latin typeface="Arial" charset="0"/>
                <a:cs typeface="Arial" charset="0"/>
                <a:sym typeface="Symbol"/>
              </a:rPr>
              <a:t> are zero)</a:t>
            </a:r>
          </a:p>
          <a:p>
            <a:pPr marL="263525" indent="-263525">
              <a:spcBef>
                <a:spcPct val="50000"/>
              </a:spcBef>
              <a:defRPr/>
            </a:pPr>
            <a:r>
              <a:rPr lang="en-US" dirty="0" err="1">
                <a:latin typeface="Arial" charset="0"/>
                <a:cs typeface="Arial" charset="0"/>
                <a:sym typeface="Symbol"/>
              </a:rPr>
              <a:t>b</a:t>
            </a:r>
            <a:r>
              <a:rPr lang="en-US" baseline="-25000" dirty="0" err="1">
                <a:latin typeface="Arial" charset="0"/>
                <a:cs typeface="Arial" charset="0"/>
                <a:sym typeface="Symbol"/>
              </a:rPr>
              <a:t>j</a:t>
            </a:r>
            <a:r>
              <a:rPr lang="en-US" dirty="0">
                <a:latin typeface="Arial" charset="0"/>
                <a:cs typeface="Arial" charset="0"/>
                <a:sym typeface="Symbol"/>
              </a:rPr>
              <a:t>: slope (the amount change in y for unit change in </a:t>
            </a:r>
            <a:r>
              <a:rPr lang="en-US" dirty="0" err="1">
                <a:latin typeface="Arial" charset="0"/>
                <a:cs typeface="Arial" charset="0"/>
                <a:sym typeface="Symbol"/>
              </a:rPr>
              <a:t>x</a:t>
            </a:r>
            <a:r>
              <a:rPr lang="en-US" baseline="-25000" dirty="0" err="1">
                <a:latin typeface="Arial" charset="0"/>
                <a:cs typeface="Arial" charset="0"/>
                <a:sym typeface="Symbol"/>
              </a:rPr>
              <a:t>j</a:t>
            </a:r>
            <a:r>
              <a:rPr lang="en-US" dirty="0">
                <a:latin typeface="Arial" charset="0"/>
                <a:cs typeface="Arial" charset="0"/>
                <a:sym typeface="Symbol"/>
              </a:rPr>
              <a:t> keeping all other </a:t>
            </a:r>
            <a:r>
              <a:rPr lang="en-US" dirty="0" err="1">
                <a:latin typeface="Arial" charset="0"/>
                <a:cs typeface="Arial" charset="0"/>
                <a:sym typeface="Symbol"/>
              </a:rPr>
              <a:t>x’s</a:t>
            </a:r>
            <a:r>
              <a:rPr lang="en-US" dirty="0">
                <a:latin typeface="Arial" charset="0"/>
                <a:cs typeface="Arial" charset="0"/>
                <a:sym typeface="Symbol"/>
              </a:rPr>
              <a:t> constant, j = 1,2,---,k)</a:t>
            </a:r>
            <a:endParaRPr lang="en-US" dirty="0">
              <a:latin typeface="Arial" charset="0"/>
              <a:cs typeface="Arial" charset="0"/>
            </a:endParaRPr>
          </a:p>
          <a:p>
            <a:pPr>
              <a:spcBef>
                <a:spcPct val="50000"/>
              </a:spcBef>
              <a:defRPr/>
            </a:pPr>
            <a:endParaRPr lang="en-US" dirty="0">
              <a:latin typeface="Arial" charset="0"/>
              <a:cs typeface="Arial" charset="0"/>
            </a:endParaRPr>
          </a:p>
          <a:p>
            <a:pPr>
              <a:spcBef>
                <a:spcPct val="50000"/>
              </a:spcBef>
              <a:defRPr/>
            </a:pPr>
            <a:r>
              <a:rPr lang="en-US" dirty="0">
                <a:latin typeface="Arial" charset="0"/>
                <a:cs typeface="Arial" charset="0"/>
              </a:rPr>
              <a:t>	</a:t>
            </a:r>
          </a:p>
          <a:p>
            <a:pPr>
              <a:spcBef>
                <a:spcPct val="50000"/>
              </a:spcBef>
              <a:defRPr/>
            </a:pPr>
            <a:endParaRPr lang="en-US" dirty="0">
              <a:latin typeface="Arial" charset="0"/>
              <a:cs typeface="Arial" charset="0"/>
            </a:endParaRPr>
          </a:p>
        </p:txBody>
      </p:sp>
      <p:sp>
        <p:nvSpPr>
          <p:cNvPr id="57349" name="Text Box 6"/>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735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C500AC-0835-4844-9DB6-B34ACA87C197}" type="slidenum">
              <a:rPr lang="en-IN" altLang="en-US" sz="1400"/>
              <a:pPr>
                <a:spcBef>
                  <a:spcPct val="0"/>
                </a:spcBef>
                <a:buFontTx/>
                <a:buNone/>
              </a:pPr>
              <a:t>41</a:t>
            </a:fld>
            <a:endParaRPr lang="en-IN" altLang="en-US" sz="1400"/>
          </a:p>
        </p:txBody>
      </p:sp>
      <p:sp>
        <p:nvSpPr>
          <p:cNvPr id="57351" name="Text Box 5"/>
          <p:cNvSpPr txBox="1">
            <a:spLocks noChangeArrowheads="1"/>
          </p:cNvSpPr>
          <p:nvPr/>
        </p:nvSpPr>
        <p:spPr bwMode="auto">
          <a:xfrm>
            <a:off x="0" y="4572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8371" name="Text Box 3"/>
          <p:cNvSpPr txBox="1">
            <a:spLocks noChangeArrowheads="1"/>
          </p:cNvSpPr>
          <p:nvPr/>
        </p:nvSpPr>
        <p:spPr bwMode="auto">
          <a:xfrm>
            <a:off x="0" y="114300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dirty="0">
                <a:solidFill>
                  <a:schemeClr val="accent2"/>
                </a:solidFill>
              </a:rPr>
              <a:t> Exercise : </a:t>
            </a:r>
            <a:r>
              <a:rPr lang="en-US" altLang="en-US" sz="1800" dirty="0"/>
              <a:t>The data on the strength of a connector and the age in weeks of the glue used to bond the components of the connector is given in strength file. Develop a model to forecast the strength of the connector using the age of the glue?</a:t>
            </a:r>
            <a:endParaRPr lang="en-US" altLang="en-US" sz="1800" dirty="0">
              <a:solidFill>
                <a:schemeClr val="accent2"/>
              </a:solidFill>
            </a:endParaRPr>
          </a:p>
        </p:txBody>
      </p:sp>
      <p:sp>
        <p:nvSpPr>
          <p:cNvPr id="58372"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58373" name="TextBox 7"/>
          <p:cNvSpPr txBox="1">
            <a:spLocks noChangeArrowheads="1"/>
          </p:cNvSpPr>
          <p:nvPr/>
        </p:nvSpPr>
        <p:spPr bwMode="auto">
          <a:xfrm>
            <a:off x="228600" y="2590800"/>
            <a:ext cx="815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a:solidFill>
                  <a:srgbClr val="000099"/>
                </a:solidFill>
              </a:rPr>
              <a:t>Step 1</a:t>
            </a:r>
            <a:r>
              <a:rPr lang="en-IN" altLang="en-US" sz="1800"/>
              <a:t>: Read data</a:t>
            </a:r>
          </a:p>
        </p:txBody>
      </p:sp>
      <p:sp>
        <p:nvSpPr>
          <p:cNvPr id="58375"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406494-6FF6-4D58-9A32-DD4174853A19}" type="slidenum">
              <a:rPr lang="en-IN" altLang="en-US" sz="1400"/>
              <a:pPr>
                <a:spcBef>
                  <a:spcPct val="0"/>
                </a:spcBef>
                <a:buFontTx/>
                <a:buNone/>
              </a:pPr>
              <a:t>42</a:t>
            </a:fld>
            <a:endParaRPr lang="en-IN" altLang="en-US" sz="1400"/>
          </a:p>
        </p:txBody>
      </p:sp>
      <p:sp>
        <p:nvSpPr>
          <p:cNvPr id="58376"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7131" y="2983707"/>
            <a:ext cx="678973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7131" y="4354116"/>
            <a:ext cx="18288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43</a:t>
            </a:fld>
            <a:endParaRPr lang="en-US" altLang="en-US"/>
          </a:p>
        </p:txBody>
      </p:sp>
      <p:sp>
        <p:nvSpPr>
          <p:cNvPr id="3" name="TextBox 7"/>
          <p:cNvSpPr txBox="1">
            <a:spLocks noChangeArrowheads="1"/>
          </p:cNvSpPr>
          <p:nvPr/>
        </p:nvSpPr>
        <p:spPr bwMode="auto">
          <a:xfrm>
            <a:off x="609600" y="457200"/>
            <a:ext cx="2743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99"/>
                </a:solidFill>
              </a:rPr>
              <a:t>Step </a:t>
            </a:r>
            <a:r>
              <a:rPr lang="en-IN" altLang="en-US" sz="1800" dirty="0" smtClean="0">
                <a:solidFill>
                  <a:srgbClr val="000099"/>
                </a:solidFill>
              </a:rPr>
              <a:t>2</a:t>
            </a:r>
            <a:r>
              <a:rPr lang="en-IN" altLang="en-US" sz="1800" dirty="0" smtClean="0"/>
              <a:t>: Find Correlation</a:t>
            </a:r>
            <a:endParaRPr lang="en-IN" alt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08000"/>
            <a:ext cx="2438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p:nvSpPr>
        <p:spPr bwMode="auto">
          <a:xfrm>
            <a:off x="609600" y="2225159"/>
            <a:ext cx="464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3: </a:t>
            </a:r>
            <a:r>
              <a:rPr lang="en-IN" altLang="en-US" sz="1800" dirty="0"/>
              <a:t>Plot graph</a:t>
            </a:r>
          </a:p>
        </p:txBody>
      </p:sp>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701925"/>
            <a:ext cx="678180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848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a:stCxn id="8" idx="3"/>
          </p:cNvCxnSpPr>
          <p:nvPr/>
        </p:nvCxnSpPr>
        <p:spPr>
          <a:xfrm>
            <a:off x="4724400" y="2819400"/>
            <a:ext cx="2590800" cy="2057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24400" y="2590800"/>
            <a:ext cx="2590800" cy="2007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FD04705C-A63F-4F9E-9194-B1D059AD00B0}" type="slidenum">
              <a:rPr lang="en-US" altLang="en-US" smtClean="0"/>
              <a:pPr/>
              <a:t>44</a:t>
            </a:fld>
            <a:endParaRPr lang="en-US" altLang="en-US"/>
          </a:p>
        </p:txBody>
      </p:sp>
      <p:sp>
        <p:nvSpPr>
          <p:cNvPr id="3" name="TextBox 7"/>
          <p:cNvSpPr txBox="1">
            <a:spLocks noChangeArrowheads="1"/>
          </p:cNvSpPr>
          <p:nvPr/>
        </p:nvSpPr>
        <p:spPr bwMode="auto">
          <a:xfrm>
            <a:off x="533400" y="316468"/>
            <a:ext cx="464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a:t>
            </a:r>
            <a:r>
              <a:rPr lang="en-IN" altLang="en-US" sz="1800" dirty="0" smtClean="0">
                <a:solidFill>
                  <a:srgbClr val="0000FF"/>
                </a:solidFill>
              </a:rPr>
              <a:t>4: </a:t>
            </a:r>
            <a:r>
              <a:rPr lang="en-IN" altLang="en-US" sz="1800" dirty="0" smtClean="0"/>
              <a:t>Perform Regression</a:t>
            </a:r>
            <a:endParaRPr lang="en-IN" altLang="en-US" sz="1800" dirty="0"/>
          </a:p>
        </p:txBody>
      </p:sp>
      <p:pic>
        <p:nvPicPr>
          <p:cNvPr id="4" name="Picture 3"/>
          <p:cNvPicPr>
            <a:picLocks noChangeAspect="1"/>
          </p:cNvPicPr>
          <p:nvPr/>
        </p:nvPicPr>
        <p:blipFill>
          <a:blip r:embed="rId2"/>
          <a:stretch>
            <a:fillRect/>
          </a:stretch>
        </p:blipFill>
        <p:spPr>
          <a:xfrm>
            <a:off x="914400" y="838200"/>
            <a:ext cx="5684772" cy="1295400"/>
          </a:xfrm>
          <a:prstGeom prst="rect">
            <a:avLst/>
          </a:prstGeom>
        </p:spPr>
      </p:pic>
      <p:pic>
        <p:nvPicPr>
          <p:cNvPr id="5" name="Picture 4"/>
          <p:cNvPicPr>
            <a:picLocks noChangeAspect="1"/>
          </p:cNvPicPr>
          <p:nvPr/>
        </p:nvPicPr>
        <p:blipFill>
          <a:blip r:embed="rId3"/>
          <a:stretch>
            <a:fillRect/>
          </a:stretch>
        </p:blipFill>
        <p:spPr>
          <a:xfrm>
            <a:off x="914400" y="2186530"/>
            <a:ext cx="3962400" cy="4221043"/>
          </a:xfrm>
          <a:prstGeom prst="rect">
            <a:avLst/>
          </a:prstGeom>
        </p:spPr>
      </p:pic>
      <p:sp>
        <p:nvSpPr>
          <p:cNvPr id="7" name="Rectangle 6"/>
          <p:cNvSpPr/>
          <p:nvPr/>
        </p:nvSpPr>
        <p:spPr>
          <a:xfrm>
            <a:off x="4267200" y="2514600"/>
            <a:ext cx="457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267200" y="2743200"/>
            <a:ext cx="457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209830823"/>
              </p:ext>
            </p:extLst>
          </p:nvPr>
        </p:nvGraphicFramePr>
        <p:xfrm>
          <a:off x="5314950" y="4309751"/>
          <a:ext cx="3371850" cy="719448"/>
        </p:xfrm>
        <a:graphic>
          <a:graphicData uri="http://schemas.openxmlformats.org/drawingml/2006/table">
            <a:tbl>
              <a:tblPr/>
              <a:tblGrid>
                <a:gridCol w="1718222">
                  <a:extLst>
                    <a:ext uri="{9D8B030D-6E8A-4147-A177-3AD203B41FA5}">
                      <a16:colId xmlns:a16="http://schemas.microsoft.com/office/drawing/2014/main" val="20000"/>
                    </a:ext>
                  </a:extLst>
                </a:gridCol>
                <a:gridCol w="943084">
                  <a:extLst>
                    <a:ext uri="{9D8B030D-6E8A-4147-A177-3AD203B41FA5}">
                      <a16:colId xmlns:a16="http://schemas.microsoft.com/office/drawing/2014/main" val="20001"/>
                    </a:ext>
                  </a:extLst>
                </a:gridCol>
                <a:gridCol w="710544">
                  <a:extLst>
                    <a:ext uri="{9D8B030D-6E8A-4147-A177-3AD203B41FA5}">
                      <a16:colId xmlns:a16="http://schemas.microsoft.com/office/drawing/2014/main" val="20002"/>
                    </a:ext>
                  </a:extLst>
                </a:gridCol>
              </a:tblGrid>
              <a:tr h="239816">
                <a:tc>
                  <a:txBody>
                    <a:bodyPr/>
                    <a:lstStyle/>
                    <a:p>
                      <a:pPr algn="ctr" fontAlgn="b"/>
                      <a:r>
                        <a:rPr lang="en-IN" sz="1400" b="1" i="0" u="none" strike="noStrike" dirty="0">
                          <a:solidFill>
                            <a:srgbClr val="000066"/>
                          </a:solidFill>
                          <a:latin typeface="Arial"/>
                        </a:rPr>
                        <a:t>Statistic</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66"/>
                          </a:solidFill>
                          <a:latin typeface="Arial"/>
                        </a:rPr>
                        <a:t>Value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a:solidFill>
                            <a:srgbClr val="000066"/>
                          </a:solidFill>
                          <a:latin typeface="Arial"/>
                        </a:rPr>
                        <a:t>Criteria</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9816">
                <a:tc>
                  <a:txBody>
                    <a:bodyPr/>
                    <a:lstStyle/>
                    <a:p>
                      <a:pPr algn="ctr" fontAlgn="b"/>
                      <a:r>
                        <a:rPr lang="en-IN" sz="1400" b="1" i="0" u="none" strike="noStrike" dirty="0">
                          <a:solidFill>
                            <a:srgbClr val="000000"/>
                          </a:solidFill>
                          <a:latin typeface="Arial"/>
                        </a:rPr>
                        <a:t>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dirty="0" smtClean="0"/>
                        <a:t>0.856</a:t>
                      </a:r>
                      <a:endParaRPr lang="en-IN" sz="1400" b="1"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1400" b="1" i="0" u="none" strike="noStrike" dirty="0">
                          <a:solidFill>
                            <a:srgbClr val="000000"/>
                          </a:solidFill>
                          <a:latin typeface="+mn-lt"/>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9816">
                <a:tc>
                  <a:txBody>
                    <a:bodyPr/>
                    <a:lstStyle/>
                    <a:p>
                      <a:pPr algn="ctr" fontAlgn="b"/>
                      <a:r>
                        <a:rPr lang="en-IN" sz="1400" b="1" i="0" u="none" strike="noStrike" dirty="0">
                          <a:solidFill>
                            <a:srgbClr val="000000"/>
                          </a:solidFill>
                          <a:latin typeface="Arial"/>
                        </a:rPr>
                        <a:t>Adjusted R Square</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dirty="0" smtClean="0"/>
                        <a:t>0.850 </a:t>
                      </a:r>
                      <a:endParaRPr lang="en-IN" sz="1400" b="1" i="0" u="none" strike="noStrike" dirty="0">
                        <a:solidFill>
                          <a:srgbClr val="000000"/>
                        </a:solidFill>
                        <a:latin typeface="Arial"/>
                      </a:endParaRP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1" i="0" u="none" strike="noStrike" dirty="0">
                          <a:solidFill>
                            <a:srgbClr val="000000"/>
                          </a:solidFill>
                          <a:latin typeface="Arial"/>
                        </a:rPr>
                        <a:t>≥ 0.6</a:t>
                      </a:r>
                    </a:p>
                  </a:txBody>
                  <a:tcPr marL="9525" marR="9525" marT="952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7"/>
          <p:cNvSpPr txBox="1">
            <a:spLocks noChangeArrowheads="1"/>
          </p:cNvSpPr>
          <p:nvPr/>
        </p:nvSpPr>
        <p:spPr bwMode="auto">
          <a:xfrm>
            <a:off x="5194300" y="3657600"/>
            <a:ext cx="3048000" cy="369332"/>
          </a:xfrm>
          <a:prstGeom prst="rect">
            <a:avLst/>
          </a:prstGeom>
          <a:solidFill>
            <a:schemeClr val="bg1"/>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5</a:t>
            </a:r>
            <a:r>
              <a:rPr lang="en-IN" altLang="en-US" sz="1800" dirty="0" smtClean="0">
                <a:solidFill>
                  <a:srgbClr val="0000FF"/>
                </a:solidFill>
              </a:rPr>
              <a:t>: </a:t>
            </a:r>
            <a:r>
              <a:rPr lang="en-IN" altLang="en-US" sz="1800" dirty="0" smtClean="0"/>
              <a:t>Regression Output</a:t>
            </a:r>
            <a:endParaRPr lang="en-IN" altLang="en-US" sz="1800" dirty="0"/>
          </a:p>
        </p:txBody>
      </p:sp>
    </p:spTree>
    <p:extLst>
      <p:ext uri="{BB962C8B-B14F-4D97-AF65-F5344CB8AC3E}">
        <p14:creationId xmlns:p14="http://schemas.microsoft.com/office/powerpoint/2010/main" val="555744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45</a:t>
            </a:fld>
            <a:endParaRPr lang="en-US" altLang="en-US"/>
          </a:p>
        </p:txBody>
      </p:sp>
      <p:sp>
        <p:nvSpPr>
          <p:cNvPr id="5" name="TextBox 7"/>
          <p:cNvSpPr txBox="1">
            <a:spLocks noChangeArrowheads="1"/>
          </p:cNvSpPr>
          <p:nvPr/>
        </p:nvSpPr>
        <p:spPr bwMode="auto">
          <a:xfrm>
            <a:off x="533400" y="533400"/>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a:t>
            </a:r>
            <a:r>
              <a:rPr lang="en-IN" altLang="en-US" sz="1800" dirty="0" smtClean="0">
                <a:solidFill>
                  <a:srgbClr val="0000FF"/>
                </a:solidFill>
              </a:rPr>
              <a:t>6: Perform </a:t>
            </a:r>
            <a:r>
              <a:rPr lang="en-IN" altLang="en-US" sz="1800" dirty="0" smtClean="0"/>
              <a:t>Regression ANOVA</a:t>
            </a:r>
            <a:endParaRPr lang="en-IN" altLang="en-US" sz="1800" dirty="0"/>
          </a:p>
        </p:txBody>
      </p:sp>
      <p:pic>
        <p:nvPicPr>
          <p:cNvPr id="6" name="Picture 5"/>
          <p:cNvPicPr>
            <a:picLocks noChangeAspect="1"/>
          </p:cNvPicPr>
          <p:nvPr/>
        </p:nvPicPr>
        <p:blipFill>
          <a:blip r:embed="rId2"/>
          <a:stretch>
            <a:fillRect/>
          </a:stretch>
        </p:blipFill>
        <p:spPr>
          <a:xfrm>
            <a:off x="1993991" y="1074657"/>
            <a:ext cx="4881265" cy="1081644"/>
          </a:xfrm>
          <a:prstGeom prst="rect">
            <a:avLst/>
          </a:prstGeom>
        </p:spPr>
      </p:pic>
      <p:pic>
        <p:nvPicPr>
          <p:cNvPr id="7" name="Picture 6"/>
          <p:cNvPicPr>
            <a:picLocks noChangeAspect="1"/>
          </p:cNvPicPr>
          <p:nvPr/>
        </p:nvPicPr>
        <p:blipFill>
          <a:blip r:embed="rId3"/>
          <a:stretch>
            <a:fillRect/>
          </a:stretch>
        </p:blipFill>
        <p:spPr>
          <a:xfrm>
            <a:off x="1839265" y="2169991"/>
            <a:ext cx="5190715" cy="1020288"/>
          </a:xfrm>
          <a:prstGeom prst="rect">
            <a:avLst/>
          </a:prstGeom>
        </p:spPr>
      </p:pic>
      <p:sp>
        <p:nvSpPr>
          <p:cNvPr id="8" name="TextBox 12"/>
          <p:cNvSpPr txBox="1">
            <a:spLocks noChangeArrowheads="1"/>
          </p:cNvSpPr>
          <p:nvPr/>
        </p:nvSpPr>
        <p:spPr bwMode="auto">
          <a:xfrm>
            <a:off x="1839265" y="3170135"/>
            <a:ext cx="748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smtClean="0">
                <a:solidFill>
                  <a:srgbClr val="990000"/>
                </a:solidFill>
              </a:rPr>
              <a:t>Regression Criteria</a:t>
            </a:r>
            <a:r>
              <a:rPr lang="en-US" altLang="en-US" sz="1800" dirty="0"/>
              <a:t>: P value &lt; 0.05</a:t>
            </a:r>
            <a:endParaRPr lang="en-IN" altLang="en-US" sz="1800" dirty="0"/>
          </a:p>
        </p:txBody>
      </p:sp>
      <p:sp>
        <p:nvSpPr>
          <p:cNvPr id="9" name="TextBox 7"/>
          <p:cNvSpPr txBox="1">
            <a:spLocks noChangeArrowheads="1"/>
          </p:cNvSpPr>
          <p:nvPr/>
        </p:nvSpPr>
        <p:spPr bwMode="auto">
          <a:xfrm>
            <a:off x="533400" y="3540579"/>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7</a:t>
            </a:r>
            <a:r>
              <a:rPr lang="en-IN" altLang="en-US" sz="1800" dirty="0" smtClean="0">
                <a:solidFill>
                  <a:srgbClr val="0000FF"/>
                </a:solidFill>
              </a:rPr>
              <a:t>: </a:t>
            </a:r>
            <a:r>
              <a:rPr lang="en-IN" altLang="en-US" sz="1800" dirty="0" smtClean="0"/>
              <a:t>ANOVA Output</a:t>
            </a:r>
            <a:endParaRPr lang="en-IN" altLang="en-US" sz="1800" dirty="0"/>
          </a:p>
        </p:txBody>
      </p:sp>
      <p:graphicFrame>
        <p:nvGraphicFramePr>
          <p:cNvPr id="10" name="Table 9"/>
          <p:cNvGraphicFramePr>
            <a:graphicFrameLocks noGrp="1"/>
          </p:cNvGraphicFramePr>
          <p:nvPr>
            <p:extLst>
              <p:ext uri="{D42A27DB-BD31-4B8C-83A1-F6EECF244321}">
                <p14:modId xmlns:p14="http://schemas.microsoft.com/office/powerpoint/2010/main" val="4132679724"/>
              </p:ext>
            </p:extLst>
          </p:nvPr>
        </p:nvGraphicFramePr>
        <p:xfrm>
          <a:off x="1600200" y="3954175"/>
          <a:ext cx="6234111" cy="1971290"/>
        </p:xfrm>
        <a:graphic>
          <a:graphicData uri="http://schemas.openxmlformats.org/drawingml/2006/table">
            <a:tbl>
              <a:tblPr/>
              <a:tblGrid>
                <a:gridCol w="1268969">
                  <a:extLst>
                    <a:ext uri="{9D8B030D-6E8A-4147-A177-3AD203B41FA5}">
                      <a16:colId xmlns:a16="http://schemas.microsoft.com/office/drawing/2014/main" val="20000"/>
                    </a:ext>
                  </a:extLst>
                </a:gridCol>
                <a:gridCol w="1088831">
                  <a:extLst>
                    <a:ext uri="{9D8B030D-6E8A-4147-A177-3AD203B41FA5}">
                      <a16:colId xmlns:a16="http://schemas.microsoft.com/office/drawing/2014/main" val="20001"/>
                    </a:ext>
                  </a:extLst>
                </a:gridCol>
                <a:gridCol w="1088831">
                  <a:extLst>
                    <a:ext uri="{9D8B030D-6E8A-4147-A177-3AD203B41FA5}">
                      <a16:colId xmlns:a16="http://schemas.microsoft.com/office/drawing/2014/main" val="20002"/>
                    </a:ext>
                  </a:extLst>
                </a:gridCol>
                <a:gridCol w="1216929">
                  <a:extLst>
                    <a:ext uri="{9D8B030D-6E8A-4147-A177-3AD203B41FA5}">
                      <a16:colId xmlns:a16="http://schemas.microsoft.com/office/drawing/2014/main" val="20003"/>
                    </a:ext>
                  </a:extLst>
                </a:gridCol>
                <a:gridCol w="839560">
                  <a:extLst>
                    <a:ext uri="{9D8B030D-6E8A-4147-A177-3AD203B41FA5}">
                      <a16:colId xmlns:a16="http://schemas.microsoft.com/office/drawing/2014/main" val="20004"/>
                    </a:ext>
                  </a:extLst>
                </a:gridCol>
                <a:gridCol w="730991">
                  <a:extLst>
                    <a:ext uri="{9D8B030D-6E8A-4147-A177-3AD203B41FA5}">
                      <a16:colId xmlns:a16="http://schemas.microsoft.com/office/drawing/2014/main" val="20005"/>
                    </a:ext>
                  </a:extLst>
                </a:gridCol>
              </a:tblGrid>
              <a:tr h="298985">
                <a:tc gridSpan="6">
                  <a:txBody>
                    <a:bodyPr/>
                    <a:lstStyle/>
                    <a:p>
                      <a:pPr algn="l" fontAlgn="b"/>
                      <a:r>
                        <a:rPr lang="en-IN" sz="1600" b="1" i="0" u="none" strike="noStrike" dirty="0">
                          <a:solidFill>
                            <a:srgbClr val="990000"/>
                          </a:solidFill>
                          <a:latin typeface="Arial"/>
                        </a:rPr>
                        <a:t>Regression ANOVA</a:t>
                      </a:r>
                    </a:p>
                  </a:txBody>
                  <a:tcPr marL="9525" marR="9525" marT="9524"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pPr algn="l" fontAlgn="b"/>
                      <a:endParaRPr lang="en-IN" sz="1800" b="0" i="0" u="none" strike="noStrike" dirty="0">
                        <a:solidFill>
                          <a:srgbClr val="000000"/>
                        </a:solidFill>
                        <a:latin typeface="Arial"/>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1240">
                <a:tc>
                  <a:txBody>
                    <a:bodyPr/>
                    <a:lstStyle/>
                    <a:p>
                      <a:pPr algn="l" fontAlgn="b"/>
                      <a:r>
                        <a:rPr lang="en-IN" sz="1600" b="1" i="0" u="none" strike="noStrike" dirty="0">
                          <a:solidFill>
                            <a:srgbClr val="000099"/>
                          </a:solidFill>
                          <a:latin typeface="Arial"/>
                        </a:rPr>
                        <a:t> Model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99"/>
                          </a:solidFill>
                          <a:latin typeface="Arial"/>
                        </a:rPr>
                        <a:t>SS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99"/>
                          </a:solidFill>
                          <a:latin typeface="Arial"/>
                        </a:rPr>
                        <a:t>df</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99"/>
                          </a:solidFill>
                          <a:latin typeface="Arial"/>
                        </a:rPr>
                        <a:t>MS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99"/>
                          </a:solidFill>
                          <a:latin typeface="Arial"/>
                        </a:rPr>
                        <a:t>F</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000099"/>
                          </a:solidFill>
                          <a:latin typeface="Arial"/>
                        </a:rPr>
                        <a:t>p value</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545">
                <a:tc>
                  <a:txBody>
                    <a:bodyPr/>
                    <a:lstStyle/>
                    <a:p>
                      <a:pPr algn="l" fontAlgn="b"/>
                      <a:r>
                        <a:rPr lang="en-IN" sz="1400" b="0" i="0" u="none" strike="noStrike" dirty="0">
                          <a:solidFill>
                            <a:srgbClr val="000000"/>
                          </a:solidFill>
                          <a:latin typeface="Arial"/>
                        </a:rPr>
                        <a:t> Regression</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4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rgbClr val="000000"/>
                          </a:solidFill>
                          <a:latin typeface="Arial"/>
                          <a:ea typeface="+mn-ea"/>
                          <a:cs typeface="+mn-cs"/>
                        </a:rPr>
                        <a:t>1</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400" b="0" i="0" u="none" strike="noStrike" kern="1200" dirty="0">
                          <a:solidFill>
                            <a:srgbClr val="000000"/>
                          </a:solidFill>
                          <a:latin typeface="Arial"/>
                          <a:ea typeface="+mn-ea"/>
                          <a:cs typeface="+mn-cs"/>
                        </a:rPr>
                        <a:t>1865.198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rgbClr val="000000"/>
                          </a:solidFill>
                          <a:latin typeface="Arial"/>
                          <a:ea typeface="+mn-ea"/>
                          <a:cs typeface="+mn-cs"/>
                        </a:rPr>
                        <a:t>154.2</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Arial"/>
                        </a:rPr>
                        <a:t>0.0000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6260">
                <a:tc>
                  <a:txBody>
                    <a:bodyPr/>
                    <a:lstStyle/>
                    <a:p>
                      <a:pPr algn="l" fontAlgn="b"/>
                      <a:r>
                        <a:rPr lang="en-IN" sz="1400" b="0" i="0" u="none" strike="noStrike" dirty="0">
                          <a:solidFill>
                            <a:srgbClr val="000000"/>
                          </a:solidFill>
                          <a:latin typeface="Arial"/>
                        </a:rPr>
                        <a:t> Residual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400" b="0" i="0" u="none" strike="noStrike" kern="1200" dirty="0">
                          <a:solidFill>
                            <a:srgbClr val="000000"/>
                          </a:solidFill>
                          <a:latin typeface="Arial"/>
                          <a:ea typeface="+mn-ea"/>
                          <a:cs typeface="+mn-cs"/>
                        </a:rPr>
                        <a:t>314.5167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rgbClr val="000000"/>
                          </a:solidFill>
                          <a:latin typeface="Arial"/>
                          <a:ea typeface="+mn-ea"/>
                          <a:cs typeface="+mn-cs"/>
                        </a:rPr>
                        <a:t>26</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400" b="0" i="0" u="none" strike="noStrike" kern="1200" dirty="0">
                          <a:solidFill>
                            <a:srgbClr val="000000"/>
                          </a:solidFill>
                          <a:latin typeface="Arial"/>
                          <a:ea typeface="+mn-ea"/>
                          <a:cs typeface="+mn-cs"/>
                        </a:rPr>
                        <a:t>12.0968</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6260">
                <a:tc>
                  <a:txBody>
                    <a:bodyPr/>
                    <a:lstStyle/>
                    <a:p>
                      <a:pPr algn="l" fontAlgn="b"/>
                      <a:r>
                        <a:rPr lang="en-IN" sz="1400" b="0" i="0" u="none" strike="noStrike" dirty="0">
                          <a:solidFill>
                            <a:srgbClr val="000000"/>
                          </a:solidFill>
                          <a:latin typeface="Arial"/>
                        </a:rPr>
                        <a:t> Total</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IN" sz="1400" b="0" i="0" u="none" strike="noStrike" kern="1200" dirty="0">
                          <a:solidFill>
                            <a:srgbClr val="000000"/>
                          </a:solidFill>
                          <a:latin typeface="Arial"/>
                          <a:ea typeface="+mn-ea"/>
                          <a:cs typeface="+mn-cs"/>
                        </a:rPr>
                        <a:t>2179.714</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kern="1200" dirty="0">
                          <a:solidFill>
                            <a:srgbClr val="000000"/>
                          </a:solidFill>
                          <a:latin typeface="Arial"/>
                          <a:ea typeface="+mn-ea"/>
                          <a:cs typeface="+mn-cs"/>
                        </a:rPr>
                        <a:t>27</a:t>
                      </a:r>
                    </a:p>
                  </a:txBody>
                  <a:tcPr marL="7620" marR="7620" marT="7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latin typeface="Arial"/>
                        </a:rPr>
                        <a:t> </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TextBox 12"/>
          <p:cNvSpPr txBox="1">
            <a:spLocks noChangeArrowheads="1"/>
          </p:cNvSpPr>
          <p:nvPr/>
        </p:nvSpPr>
        <p:spPr bwMode="auto">
          <a:xfrm>
            <a:off x="1539022" y="6060281"/>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990000"/>
                </a:solidFill>
              </a:rPr>
              <a:t>Criteria</a:t>
            </a:r>
            <a:r>
              <a:rPr lang="en-US" altLang="en-US" sz="1800" dirty="0"/>
              <a:t>: P value &lt; 0.05</a:t>
            </a:r>
            <a:endParaRPr lang="en-IN" altLang="en-US" sz="1800" dirty="0"/>
          </a:p>
        </p:txBody>
      </p:sp>
    </p:spTree>
    <p:extLst>
      <p:ext uri="{BB962C8B-B14F-4D97-AF65-F5344CB8AC3E}">
        <p14:creationId xmlns:p14="http://schemas.microsoft.com/office/powerpoint/2010/main" val="2388507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46</a:t>
            </a:fld>
            <a:endParaRPr lang="en-US" altLang="en-US"/>
          </a:p>
        </p:txBody>
      </p:sp>
      <p:sp>
        <p:nvSpPr>
          <p:cNvPr id="3" name="TextBox 7"/>
          <p:cNvSpPr txBox="1">
            <a:spLocks noChangeArrowheads="1"/>
          </p:cNvSpPr>
          <p:nvPr/>
        </p:nvSpPr>
        <p:spPr bwMode="auto">
          <a:xfrm>
            <a:off x="685800" y="395851"/>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a:t>
            </a:r>
            <a:r>
              <a:rPr lang="en-IN" altLang="en-US" sz="1800" dirty="0" smtClean="0">
                <a:solidFill>
                  <a:srgbClr val="0000FF"/>
                </a:solidFill>
              </a:rPr>
              <a:t>8: </a:t>
            </a:r>
            <a:r>
              <a:rPr lang="en-IN" altLang="en-US" sz="1800" dirty="0" smtClean="0"/>
              <a:t>Residual Analysis</a:t>
            </a:r>
            <a:endParaRPr lang="en-IN" altLang="en-US" sz="1800" dirty="0"/>
          </a:p>
        </p:txBody>
      </p:sp>
      <p:pic>
        <p:nvPicPr>
          <p:cNvPr id="6" name="Picture 5"/>
          <p:cNvPicPr>
            <a:picLocks noChangeAspect="1"/>
          </p:cNvPicPr>
          <p:nvPr/>
        </p:nvPicPr>
        <p:blipFill>
          <a:blip r:embed="rId2"/>
          <a:stretch>
            <a:fillRect/>
          </a:stretch>
        </p:blipFill>
        <p:spPr>
          <a:xfrm>
            <a:off x="914400" y="1522622"/>
            <a:ext cx="4394200" cy="1170947"/>
          </a:xfrm>
          <a:prstGeom prst="rect">
            <a:avLst/>
          </a:prstGeom>
        </p:spPr>
      </p:pic>
      <p:pic>
        <p:nvPicPr>
          <p:cNvPr id="7" name="Picture 6"/>
          <p:cNvPicPr>
            <a:picLocks noChangeAspect="1"/>
          </p:cNvPicPr>
          <p:nvPr/>
        </p:nvPicPr>
        <p:blipFill>
          <a:blip r:embed="rId3"/>
          <a:stretch>
            <a:fillRect/>
          </a:stretch>
        </p:blipFill>
        <p:spPr>
          <a:xfrm>
            <a:off x="914400" y="2693569"/>
            <a:ext cx="2743200" cy="3524941"/>
          </a:xfrm>
          <a:prstGeom prst="rect">
            <a:avLst/>
          </a:prstGeom>
        </p:spPr>
      </p:pic>
      <p:sp>
        <p:nvSpPr>
          <p:cNvPr id="8" name="TextBox 7"/>
          <p:cNvSpPr txBox="1">
            <a:spLocks noChangeArrowheads="1"/>
          </p:cNvSpPr>
          <p:nvPr/>
        </p:nvSpPr>
        <p:spPr bwMode="auto">
          <a:xfrm>
            <a:off x="685800" y="765183"/>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a:t>
            </a:r>
            <a:r>
              <a:rPr lang="en-IN" altLang="en-US" sz="1800" dirty="0" smtClean="0">
                <a:solidFill>
                  <a:srgbClr val="0000FF"/>
                </a:solidFill>
              </a:rPr>
              <a:t>8A: </a:t>
            </a:r>
            <a:r>
              <a:rPr lang="en-IN" altLang="en-US" sz="1800" dirty="0" smtClean="0"/>
              <a:t>Calculate Residuals</a:t>
            </a:r>
            <a:endParaRPr lang="en-IN" altLang="en-US" sz="1800" dirty="0"/>
          </a:p>
        </p:txBody>
      </p:sp>
    </p:spTree>
    <p:extLst>
      <p:ext uri="{BB962C8B-B14F-4D97-AF65-F5344CB8AC3E}">
        <p14:creationId xmlns:p14="http://schemas.microsoft.com/office/powerpoint/2010/main" val="231449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47</a:t>
            </a:fld>
            <a:endParaRPr lang="en-US" altLang="en-US"/>
          </a:p>
        </p:txBody>
      </p:sp>
      <p:sp>
        <p:nvSpPr>
          <p:cNvPr id="3" name="TextBox 2"/>
          <p:cNvSpPr txBox="1">
            <a:spLocks noChangeArrowheads="1"/>
          </p:cNvSpPr>
          <p:nvPr/>
        </p:nvSpPr>
        <p:spPr bwMode="auto">
          <a:xfrm>
            <a:off x="533400" y="457200"/>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a:solidFill>
                  <a:srgbClr val="0000FF"/>
                </a:solidFill>
              </a:rPr>
              <a:t>Step </a:t>
            </a:r>
            <a:r>
              <a:rPr lang="en-IN" altLang="en-US" sz="1800" dirty="0" smtClean="0">
                <a:solidFill>
                  <a:srgbClr val="0000FF"/>
                </a:solidFill>
              </a:rPr>
              <a:t>8B: </a:t>
            </a:r>
            <a:r>
              <a:rPr lang="en-IN" altLang="en-US" sz="1800" dirty="0" smtClean="0"/>
              <a:t>Plot Residuals</a:t>
            </a:r>
            <a:endParaRPr lang="en-IN" alt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447798"/>
            <a:ext cx="6990514" cy="4660343"/>
          </a:xfrm>
          <a:prstGeom prst="rect">
            <a:avLst/>
          </a:prstGeom>
        </p:spPr>
      </p:pic>
      <p:pic>
        <p:nvPicPr>
          <p:cNvPr id="5" name="Picture 4"/>
          <p:cNvPicPr>
            <a:picLocks noChangeAspect="1"/>
          </p:cNvPicPr>
          <p:nvPr/>
        </p:nvPicPr>
        <p:blipFill>
          <a:blip r:embed="rId3"/>
          <a:stretch>
            <a:fillRect/>
          </a:stretch>
        </p:blipFill>
        <p:spPr>
          <a:xfrm>
            <a:off x="914400" y="936624"/>
            <a:ext cx="6914314" cy="511175"/>
          </a:xfrm>
          <a:prstGeom prst="rect">
            <a:avLst/>
          </a:prstGeom>
        </p:spPr>
      </p:pic>
    </p:spTree>
    <p:extLst>
      <p:ext uri="{BB962C8B-B14F-4D97-AF65-F5344CB8AC3E}">
        <p14:creationId xmlns:p14="http://schemas.microsoft.com/office/powerpoint/2010/main" val="397619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48</a:t>
            </a:fld>
            <a:endParaRPr lang="en-US" altLang="en-US"/>
          </a:p>
        </p:txBody>
      </p:sp>
      <p:sp>
        <p:nvSpPr>
          <p:cNvPr id="3" name="TextBox 2"/>
          <p:cNvSpPr txBox="1">
            <a:spLocks noChangeArrowheads="1"/>
          </p:cNvSpPr>
          <p:nvPr/>
        </p:nvSpPr>
        <p:spPr bwMode="auto">
          <a:xfrm>
            <a:off x="457200" y="457200"/>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smtClean="0">
                <a:solidFill>
                  <a:srgbClr val="0000FF"/>
                </a:solidFill>
              </a:rPr>
              <a:t>Step 8C: </a:t>
            </a:r>
            <a:r>
              <a:rPr lang="en-IN" altLang="en-US" sz="1800" dirty="0" smtClean="0"/>
              <a:t>Test for Normality: Shapiro Wilks test</a:t>
            </a:r>
          </a:p>
          <a:p>
            <a:pPr marL="285750" indent="-285750" eaLnBrk="1" hangingPunct="1">
              <a:spcBef>
                <a:spcPct val="0"/>
              </a:spcBef>
            </a:pPr>
            <a:r>
              <a:rPr lang="en-US" sz="1400" dirty="0"/>
              <a:t>The Shapiro-Wilk test tests the null hypothesis that the </a:t>
            </a:r>
            <a:r>
              <a:rPr lang="en-US" sz="1400" dirty="0" smtClean="0"/>
              <a:t>residuals form </a:t>
            </a:r>
            <a:r>
              <a:rPr lang="en-US" sz="1400" dirty="0"/>
              <a:t>a normal distribution.</a:t>
            </a:r>
            <a:endParaRPr lang="en-IN" altLang="en-US" sz="1400" dirty="0"/>
          </a:p>
        </p:txBody>
      </p:sp>
      <p:pic>
        <p:nvPicPr>
          <p:cNvPr id="4" name="Picture 3"/>
          <p:cNvPicPr>
            <a:picLocks noChangeAspect="1"/>
          </p:cNvPicPr>
          <p:nvPr/>
        </p:nvPicPr>
        <p:blipFill>
          <a:blip r:embed="rId2"/>
          <a:stretch>
            <a:fillRect/>
          </a:stretch>
        </p:blipFill>
        <p:spPr>
          <a:xfrm>
            <a:off x="457200" y="1384587"/>
            <a:ext cx="3652221" cy="1066800"/>
          </a:xfrm>
          <a:prstGeom prst="rect">
            <a:avLst/>
          </a:prstGeom>
        </p:spPr>
      </p:pic>
      <p:sp>
        <p:nvSpPr>
          <p:cNvPr id="5" name="TextBox 7"/>
          <p:cNvSpPr txBox="1">
            <a:spLocks noChangeArrowheads="1"/>
          </p:cNvSpPr>
          <p:nvPr/>
        </p:nvSpPr>
        <p:spPr bwMode="auto">
          <a:xfrm>
            <a:off x="416410" y="2743200"/>
            <a:ext cx="4038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smtClean="0">
                <a:solidFill>
                  <a:srgbClr val="0000FF"/>
                </a:solidFill>
              </a:rPr>
              <a:t>Result:</a:t>
            </a:r>
            <a:endParaRPr lang="en-IN" altLang="en-US" sz="1800" dirty="0"/>
          </a:p>
        </p:txBody>
      </p:sp>
      <p:pic>
        <p:nvPicPr>
          <p:cNvPr id="6" name="Picture 5"/>
          <p:cNvPicPr>
            <a:picLocks noChangeAspect="1"/>
          </p:cNvPicPr>
          <p:nvPr/>
        </p:nvPicPr>
        <p:blipFill>
          <a:blip r:embed="rId3"/>
          <a:stretch>
            <a:fillRect/>
          </a:stretch>
        </p:blipFill>
        <p:spPr>
          <a:xfrm>
            <a:off x="457200" y="3240682"/>
            <a:ext cx="6192714" cy="328593"/>
          </a:xfrm>
          <a:prstGeom prst="rect">
            <a:avLst/>
          </a:prstGeom>
        </p:spPr>
      </p:pic>
    </p:spTree>
    <p:extLst>
      <p:ext uri="{BB962C8B-B14F-4D97-AF65-F5344CB8AC3E}">
        <p14:creationId xmlns:p14="http://schemas.microsoft.com/office/powerpoint/2010/main" val="166907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49</a:t>
            </a:fld>
            <a:endParaRPr lang="en-US" altLang="en-US"/>
          </a:p>
        </p:txBody>
      </p:sp>
      <p:sp>
        <p:nvSpPr>
          <p:cNvPr id="3" name="Rectangle 2"/>
          <p:cNvSpPr/>
          <p:nvPr/>
        </p:nvSpPr>
        <p:spPr>
          <a:xfrm>
            <a:off x="457200" y="533400"/>
            <a:ext cx="8077200" cy="307777"/>
          </a:xfrm>
          <a:prstGeom prst="rect">
            <a:avLst/>
          </a:prstGeom>
        </p:spPr>
        <p:txBody>
          <a:bodyPr wrap="square">
            <a:spAutoFit/>
          </a:bodyPr>
          <a:lstStyle/>
          <a:p>
            <a:r>
              <a:rPr lang="en-US" sz="1400" dirty="0">
                <a:latin typeface="Helvetica Neue"/>
              </a:rPr>
              <a:t>We can apply </a:t>
            </a:r>
            <a:r>
              <a:rPr lang="en-US" sz="1400" b="1" i="1" dirty="0">
                <a:latin typeface="Helvetica Neue"/>
                <a:hlinkClick r:id="rId2"/>
              </a:rPr>
              <a:t>normal probability plot</a:t>
            </a:r>
            <a:r>
              <a:rPr lang="en-US" sz="1400" dirty="0">
                <a:latin typeface="Helvetica Neue"/>
              </a:rPr>
              <a:t> to assess how the data (error) depart from normality </a:t>
            </a:r>
            <a:r>
              <a:rPr lang="en-US" sz="1400" dirty="0" smtClean="0">
                <a:latin typeface="Helvetica Neue"/>
              </a:rPr>
              <a:t>visually:</a:t>
            </a:r>
            <a:endParaRPr lang="en-IN" sz="1400" dirty="0"/>
          </a:p>
        </p:txBody>
      </p:sp>
      <p:pic>
        <p:nvPicPr>
          <p:cNvPr id="4" name="Picture 3"/>
          <p:cNvPicPr>
            <a:picLocks noChangeAspect="1"/>
          </p:cNvPicPr>
          <p:nvPr/>
        </p:nvPicPr>
        <p:blipFill>
          <a:blip r:embed="rId3"/>
          <a:stretch>
            <a:fillRect/>
          </a:stretch>
        </p:blipFill>
        <p:spPr>
          <a:xfrm>
            <a:off x="482600" y="990600"/>
            <a:ext cx="5993892" cy="685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599" y="1825822"/>
            <a:ext cx="6832283" cy="4270177"/>
          </a:xfrm>
          <a:prstGeom prst="rect">
            <a:avLst/>
          </a:prstGeom>
        </p:spPr>
      </p:pic>
    </p:spTree>
    <p:extLst>
      <p:ext uri="{BB962C8B-B14F-4D97-AF65-F5344CB8AC3E}">
        <p14:creationId xmlns:p14="http://schemas.microsoft.com/office/powerpoint/2010/main" val="394803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5</a:t>
            </a:fld>
            <a:endParaRPr lang="en-US" altLang="en-US"/>
          </a:p>
        </p:txBody>
      </p:sp>
      <p:sp>
        <p:nvSpPr>
          <p:cNvPr id="6" name="TextBox 5"/>
          <p:cNvSpPr txBox="1"/>
          <p:nvPr/>
        </p:nvSpPr>
        <p:spPr>
          <a:xfrm>
            <a:off x="609600" y="609600"/>
            <a:ext cx="769620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graphical representation of time series data by taking time on x axis and data on y axis</a:t>
            </a:r>
          </a:p>
          <a:p>
            <a:pPr marL="285750" indent="-285750">
              <a:buFont typeface="Arial" panose="020B0604020202020204" pitchFamily="34" charset="0"/>
              <a:buChar char="•"/>
            </a:pPr>
            <a:r>
              <a:rPr lang="en-US" sz="1400" dirty="0" smtClean="0"/>
              <a:t>Plot of data over time</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a:t>Example</a:t>
            </a:r>
            <a:r>
              <a:rPr lang="en-US" sz="1400" dirty="0"/>
              <a:t>: Demand for a commodity for the last 20 months is given below. Draw the time series </a:t>
            </a:r>
            <a:r>
              <a:rPr lang="en-US" sz="1400" dirty="0" smtClean="0"/>
              <a:t>plot.</a:t>
            </a:r>
            <a:endParaRPr lang="en-IN" sz="1400" dirty="0"/>
          </a:p>
        </p:txBody>
      </p:sp>
      <p:sp>
        <p:nvSpPr>
          <p:cNvPr id="7" name="TextBox 6"/>
          <p:cNvSpPr txBox="1"/>
          <p:nvPr/>
        </p:nvSpPr>
        <p:spPr>
          <a:xfrm>
            <a:off x="609600" y="5626174"/>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 </a:t>
            </a:r>
            <a:endParaRPr lang="en-IN" sz="14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100" y="1777180"/>
            <a:ext cx="7315200" cy="4389120"/>
          </a:xfrm>
          <a:prstGeom prst="rect">
            <a:avLst/>
          </a:prstGeom>
        </p:spPr>
      </p:pic>
    </p:spTree>
    <p:extLst>
      <p:ext uri="{BB962C8B-B14F-4D97-AF65-F5344CB8AC3E}">
        <p14:creationId xmlns:p14="http://schemas.microsoft.com/office/powerpoint/2010/main" val="3261405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50</a:t>
            </a:fld>
            <a:endParaRPr lang="en-US" altLang="en-US"/>
          </a:p>
        </p:txBody>
      </p:sp>
      <p:sp>
        <p:nvSpPr>
          <p:cNvPr id="3" name="TextBox 2"/>
          <p:cNvSpPr txBox="1">
            <a:spLocks noChangeArrowheads="1"/>
          </p:cNvSpPr>
          <p:nvPr/>
        </p:nvSpPr>
        <p:spPr bwMode="auto">
          <a:xfrm>
            <a:off x="3810000" y="2133600"/>
            <a:ext cx="502920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smtClean="0">
                <a:solidFill>
                  <a:srgbClr val="0000FF"/>
                </a:solidFill>
              </a:rPr>
              <a:t>Result: </a:t>
            </a:r>
            <a:r>
              <a:rPr lang="en-IN" altLang="en-US" sz="1800" dirty="0" smtClean="0"/>
              <a:t>Bonferroni Outlier Test</a:t>
            </a:r>
          </a:p>
          <a:p>
            <a:pPr algn="just">
              <a:spcBef>
                <a:spcPts val="600"/>
              </a:spcBef>
              <a:defRPr/>
            </a:pPr>
            <a:r>
              <a:rPr lang="en-IN" altLang="en-US" sz="1400" dirty="0" smtClean="0"/>
              <a:t> As we can see from the adjusted p values, there are no outliers according to the Bonferroni test.</a:t>
            </a:r>
            <a:endParaRPr lang="en-IN" altLang="en-US" sz="1400" dirty="0"/>
          </a:p>
        </p:txBody>
      </p:sp>
      <p:pic>
        <p:nvPicPr>
          <p:cNvPr id="4" name="Picture 3"/>
          <p:cNvPicPr>
            <a:picLocks noChangeAspect="1"/>
          </p:cNvPicPr>
          <p:nvPr/>
        </p:nvPicPr>
        <p:blipFill>
          <a:blip r:embed="rId2"/>
          <a:stretch>
            <a:fillRect/>
          </a:stretch>
        </p:blipFill>
        <p:spPr>
          <a:xfrm>
            <a:off x="533400" y="1219200"/>
            <a:ext cx="4582026" cy="381000"/>
          </a:xfrm>
          <a:prstGeom prst="rect">
            <a:avLst/>
          </a:prstGeom>
        </p:spPr>
      </p:pic>
      <p:pic>
        <p:nvPicPr>
          <p:cNvPr id="5" name="Picture 4"/>
          <p:cNvPicPr>
            <a:picLocks noChangeAspect="1"/>
          </p:cNvPicPr>
          <p:nvPr/>
        </p:nvPicPr>
        <p:blipFill>
          <a:blip r:embed="rId3"/>
          <a:stretch>
            <a:fillRect/>
          </a:stretch>
        </p:blipFill>
        <p:spPr>
          <a:xfrm>
            <a:off x="533400" y="1700480"/>
            <a:ext cx="3098800" cy="4570471"/>
          </a:xfrm>
          <a:prstGeom prst="rect">
            <a:avLst/>
          </a:prstGeom>
        </p:spPr>
      </p:pic>
      <p:sp>
        <p:nvSpPr>
          <p:cNvPr id="6" name="TextBox 5"/>
          <p:cNvSpPr txBox="1">
            <a:spLocks noChangeArrowheads="1"/>
          </p:cNvSpPr>
          <p:nvPr/>
        </p:nvSpPr>
        <p:spPr bwMode="auto">
          <a:xfrm>
            <a:off x="609600" y="609600"/>
            <a:ext cx="8229600"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N" altLang="en-US" sz="1800" dirty="0" smtClean="0">
                <a:solidFill>
                  <a:srgbClr val="0000FF"/>
                </a:solidFill>
              </a:rPr>
              <a:t>Step 8D: </a:t>
            </a:r>
            <a:r>
              <a:rPr lang="en-IN" altLang="en-US" sz="1800" dirty="0" smtClean="0"/>
              <a:t>Bonferroni Outlier Test</a:t>
            </a:r>
          </a:p>
          <a:p>
            <a:pPr algn="just">
              <a:spcBef>
                <a:spcPts val="600"/>
              </a:spcBef>
              <a:defRPr/>
            </a:pPr>
            <a:r>
              <a:rPr lang="en-IN" altLang="en-US" sz="1400" dirty="0" smtClean="0"/>
              <a:t> Observations </a:t>
            </a:r>
            <a:r>
              <a:rPr lang="en-IN" altLang="en-US" sz="1400" dirty="0"/>
              <a:t>with </a:t>
            </a:r>
            <a:r>
              <a:rPr lang="en-IN" altLang="en-US" sz="1400" dirty="0">
                <a:solidFill>
                  <a:srgbClr val="0000CC"/>
                </a:solidFill>
              </a:rPr>
              <a:t>Bonferonni p – value &lt; 0.05 </a:t>
            </a:r>
            <a:r>
              <a:rPr lang="en-IN" altLang="en-US" sz="1400" dirty="0"/>
              <a:t>are potential </a:t>
            </a:r>
            <a:r>
              <a:rPr lang="en-IN" altLang="en-US" sz="1400" dirty="0" smtClean="0"/>
              <a:t>outliers.</a:t>
            </a:r>
            <a:endParaRPr lang="en-IN" altLang="en-US" sz="1400" dirty="0"/>
          </a:p>
        </p:txBody>
      </p:sp>
    </p:spTree>
    <p:extLst>
      <p:ext uri="{BB962C8B-B14F-4D97-AF65-F5344CB8AC3E}">
        <p14:creationId xmlns:p14="http://schemas.microsoft.com/office/powerpoint/2010/main" val="34397923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0" y="11430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1443" name="Text Box 3"/>
          <p:cNvSpPr txBox="1">
            <a:spLocks noChangeArrowheads="1"/>
          </p:cNvSpPr>
          <p:nvPr/>
        </p:nvSpPr>
        <p:spPr bwMode="auto">
          <a:xfrm>
            <a:off x="0" y="1143000"/>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b="1">
                <a:solidFill>
                  <a:schemeClr val="accent2"/>
                </a:solidFill>
              </a:rPr>
              <a:t> Exercise : </a:t>
            </a:r>
            <a:r>
              <a:rPr lang="en-US" altLang="en-US" sz="1800"/>
              <a:t>The effect of temperature and reaction time affects the % yield. The data collected in given in the Mult-Reg_Yield file. Develop a model for % yield in terms of temperature and time?</a:t>
            </a:r>
            <a:endParaRPr lang="en-US" altLang="en-US" sz="1800">
              <a:solidFill>
                <a:schemeClr val="accent2"/>
              </a:solidFill>
            </a:endParaRPr>
          </a:p>
        </p:txBody>
      </p:sp>
      <p:sp>
        <p:nvSpPr>
          <p:cNvPr id="61444" name="Text Box 5"/>
          <p:cNvSpPr txBox="1">
            <a:spLocks noChangeArrowheads="1"/>
          </p:cNvSpPr>
          <p:nvPr/>
        </p:nvSpPr>
        <p:spPr bwMode="auto">
          <a:xfrm>
            <a:off x="4495800" y="1524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50000"/>
              </a:spcBef>
              <a:buFontTx/>
              <a:buNone/>
            </a:pPr>
            <a:r>
              <a:rPr lang="en-US" altLang="en-US" sz="1800">
                <a:solidFill>
                  <a:srgbClr val="336600"/>
                </a:solidFill>
                <a:latin typeface="Comic Sans MS" panose="030F0702030302020204" pitchFamily="66" charset="0"/>
              </a:rPr>
              <a:t>prismo.ai</a:t>
            </a:r>
          </a:p>
        </p:txBody>
      </p:sp>
      <p:sp>
        <p:nvSpPr>
          <p:cNvPr id="61447"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0DE110-6319-411C-8E61-C550CBAC135A}" type="slidenum">
              <a:rPr lang="en-IN" altLang="en-US" sz="1400"/>
              <a:pPr>
                <a:spcBef>
                  <a:spcPct val="0"/>
                </a:spcBef>
                <a:buFontTx/>
                <a:buNone/>
              </a:pPr>
              <a:t>51</a:t>
            </a:fld>
            <a:endParaRPr lang="en-IN" altLang="en-US" sz="1400"/>
          </a:p>
        </p:txBody>
      </p:sp>
      <p:sp>
        <p:nvSpPr>
          <p:cNvPr id="61448" name="Text Box 5"/>
          <p:cNvSpPr txBox="1">
            <a:spLocks noChangeArrowheads="1"/>
          </p:cNvSpPr>
          <p:nvPr/>
        </p:nvSpPr>
        <p:spPr bwMode="auto">
          <a:xfrm>
            <a:off x="0" y="533400"/>
            <a:ext cx="434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000" b="1">
                <a:solidFill>
                  <a:srgbClr val="CC3300"/>
                </a:solidFill>
              </a:rPr>
              <a:t>REGRESSION ANALYSIS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791200" y="357188"/>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a:solidFill>
                  <a:srgbClr val="336600"/>
                </a:solidFill>
                <a:latin typeface="Comic Sans MS" panose="030F0702030302020204" pitchFamily="66" charset="0"/>
              </a:rPr>
              <a:t>prismo.ai</a:t>
            </a:r>
          </a:p>
        </p:txBody>
      </p:sp>
      <p:sp>
        <p:nvSpPr>
          <p:cNvPr id="69635" name="Line 3"/>
          <p:cNvSpPr>
            <a:spLocks noChangeShapeType="1"/>
          </p:cNvSpPr>
          <p:nvPr/>
        </p:nvSpPr>
        <p:spPr bwMode="auto">
          <a:xfrm>
            <a:off x="0" y="1600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6" name="Text Box 4"/>
          <p:cNvSpPr txBox="1">
            <a:spLocks noChangeArrowheads="1"/>
          </p:cNvSpPr>
          <p:nvPr/>
        </p:nvSpPr>
        <p:spPr bwMode="auto">
          <a:xfrm>
            <a:off x="609600" y="2817813"/>
            <a:ext cx="7162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4800" b="1">
                <a:solidFill>
                  <a:srgbClr val="CC3300"/>
                </a:solidFill>
                <a:latin typeface="Monotype Corsiva" panose="03010101010201010101" pitchFamily="66" charset="0"/>
              </a:rPr>
              <a:t>Thank You</a:t>
            </a:r>
          </a:p>
        </p:txBody>
      </p:sp>
      <p:sp>
        <p:nvSpPr>
          <p:cNvPr id="69637" name="Line 3"/>
          <p:cNvSpPr>
            <a:spLocks noChangeShapeType="1"/>
          </p:cNvSpPr>
          <p:nvPr/>
        </p:nvSpPr>
        <p:spPr bwMode="auto">
          <a:xfrm>
            <a:off x="0" y="5029200"/>
            <a:ext cx="9144000" cy="0"/>
          </a:xfrm>
          <a:prstGeom prst="line">
            <a:avLst/>
          </a:prstGeom>
          <a:noFill/>
          <a:ln w="57150" cmpd="thinThick">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96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067ABAF-466C-48E7-9E50-A28107B77531}" type="slidenum">
              <a:rPr lang="en-US" altLang="en-US" sz="1400"/>
              <a:pPr>
                <a:spcBef>
                  <a:spcPct val="0"/>
                </a:spcBef>
                <a:buFontTx/>
                <a:buNone/>
              </a:pPr>
              <a:t>52</a:t>
            </a:fld>
            <a:endParaRPr lang="en-U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6</a:t>
            </a:fld>
            <a:endParaRPr lang="en-US" altLang="en-US"/>
          </a:p>
        </p:txBody>
      </p:sp>
      <p:sp>
        <p:nvSpPr>
          <p:cNvPr id="4" name="TextBox 3"/>
          <p:cNvSpPr txBox="1"/>
          <p:nvPr/>
        </p:nvSpPr>
        <p:spPr>
          <a:xfrm>
            <a:off x="731044" y="592236"/>
            <a:ext cx="76962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Trend: </a:t>
            </a:r>
            <a:r>
              <a:rPr lang="en-US" sz="1400" dirty="0" smtClean="0"/>
              <a:t>Long term increase or decrease in the data</a:t>
            </a:r>
          </a:p>
          <a:p>
            <a:endParaRPr lang="en-US" sz="1400" dirty="0" smtClean="0"/>
          </a:p>
          <a:p>
            <a:pPr marL="285750" indent="-285750">
              <a:buFont typeface="Arial" panose="020B0604020202020204" pitchFamily="34" charset="0"/>
              <a:buChar char="•"/>
            </a:pPr>
            <a:r>
              <a:rPr lang="en-US" sz="1400" b="1" dirty="0"/>
              <a:t>Example</a:t>
            </a:r>
            <a:r>
              <a:rPr lang="en-US" sz="1400" dirty="0"/>
              <a:t>: Data on yearly average of Indian GDP from the period 1993-2003.</a:t>
            </a:r>
            <a:endParaRPr lang="en-IN" sz="1400" dirty="0"/>
          </a:p>
          <a:p>
            <a:endParaRPr lang="en-IN"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520943"/>
            <a:ext cx="7391400" cy="4434840"/>
          </a:xfrm>
          <a:prstGeom prst="rect">
            <a:avLst/>
          </a:prstGeom>
        </p:spPr>
      </p:pic>
    </p:spTree>
    <p:extLst>
      <p:ext uri="{BB962C8B-B14F-4D97-AF65-F5344CB8AC3E}">
        <p14:creationId xmlns:p14="http://schemas.microsoft.com/office/powerpoint/2010/main" val="912392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7</a:t>
            </a:fld>
            <a:endParaRPr lang="en-US" altLang="en-US"/>
          </a:p>
        </p:txBody>
      </p:sp>
      <p:sp>
        <p:nvSpPr>
          <p:cNvPr id="6" name="TextBox 5"/>
          <p:cNvSpPr txBox="1"/>
          <p:nvPr/>
        </p:nvSpPr>
        <p:spPr>
          <a:xfrm>
            <a:off x="952500" y="722704"/>
            <a:ext cx="7696200" cy="95410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Seasonality: </a:t>
            </a:r>
            <a:r>
              <a:rPr lang="en-US" sz="1400" dirty="0"/>
              <a:t>Time series data exhibiting rise and fall based on seasonal factors.</a:t>
            </a:r>
            <a:endParaRPr lang="en-IN" sz="1400" dirty="0"/>
          </a:p>
          <a:p>
            <a:endParaRPr lang="en-US" sz="1400" dirty="0" smtClean="0"/>
          </a:p>
          <a:p>
            <a:pPr marL="285750" indent="-285750">
              <a:buFont typeface="Arial" panose="020B0604020202020204" pitchFamily="34" charset="0"/>
              <a:buChar char="•"/>
            </a:pPr>
            <a:r>
              <a:rPr lang="en-US" sz="1400" b="1" dirty="0"/>
              <a:t>Example</a:t>
            </a:r>
            <a:r>
              <a:rPr lang="en-US" sz="1400" dirty="0"/>
              <a:t>: </a:t>
            </a:r>
            <a:r>
              <a:rPr lang="en-US" sz="1400" dirty="0" smtClean="0"/>
              <a:t>Sale of Branded jackets from January 2002 to November 2005.</a:t>
            </a:r>
            <a:endParaRPr lang="en-IN" sz="1400" dirty="0"/>
          </a:p>
          <a:p>
            <a:endParaRPr lang="en-IN" sz="1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1866116"/>
            <a:ext cx="8001000" cy="4000500"/>
          </a:xfrm>
          <a:prstGeom prst="rect">
            <a:avLst/>
          </a:prstGeom>
        </p:spPr>
      </p:pic>
    </p:spTree>
    <p:extLst>
      <p:ext uri="{BB962C8B-B14F-4D97-AF65-F5344CB8AC3E}">
        <p14:creationId xmlns:p14="http://schemas.microsoft.com/office/powerpoint/2010/main" val="3582454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8</a:t>
            </a:fld>
            <a:endParaRPr lang="en-US" altLang="en-US"/>
          </a:p>
        </p:txBody>
      </p:sp>
      <p:pic>
        <p:nvPicPr>
          <p:cNvPr id="53250" name="Picture 2" descr="https://upload.wikimedia.org/wikipedia/commons/thumb/0/01/Net_crops_tropicalvsworld.png/330px-Net_crops_tropicalvsworl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90600"/>
            <a:ext cx="6781800" cy="503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5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D04705C-A63F-4F9E-9194-B1D059AD00B0}" type="slidenum">
              <a:rPr lang="en-US" altLang="en-US" smtClean="0"/>
              <a:pPr/>
              <a:t>9</a:t>
            </a:fld>
            <a:endParaRPr lang="en-US" altLang="en-US"/>
          </a:p>
        </p:txBody>
      </p:sp>
      <p:sp>
        <p:nvSpPr>
          <p:cNvPr id="6" name="TextBox 5"/>
          <p:cNvSpPr txBox="1"/>
          <p:nvPr/>
        </p:nvSpPr>
        <p:spPr>
          <a:xfrm>
            <a:off x="685800" y="609600"/>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The Time series data may include a </a:t>
            </a:r>
            <a:r>
              <a:rPr lang="en-US" sz="1400" b="1" dirty="0" smtClean="0"/>
              <a:t>combination</a:t>
            </a:r>
            <a:r>
              <a:rPr lang="en-US" sz="1400" dirty="0" smtClean="0"/>
              <a:t> of trend and seasonal patterns.</a:t>
            </a:r>
            <a:endParaRPr lang="en-IN" sz="1400" dirty="0"/>
          </a:p>
        </p:txBody>
      </p:sp>
      <p:sp>
        <p:nvSpPr>
          <p:cNvPr id="7" name="TextBox 6"/>
          <p:cNvSpPr txBox="1"/>
          <p:nvPr/>
        </p:nvSpPr>
        <p:spPr>
          <a:xfrm>
            <a:off x="685800" y="969933"/>
            <a:ext cx="7696200" cy="307777"/>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Example: </a:t>
            </a:r>
            <a:r>
              <a:rPr lang="en-US" sz="1400" dirty="0" smtClean="0"/>
              <a:t>Data on the monthly sales of aircraft components are given below.</a:t>
            </a:r>
            <a:endParaRPr lang="en-IN" sz="14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467847"/>
            <a:ext cx="7772400" cy="4663440"/>
          </a:xfrm>
          <a:prstGeom prst="rect">
            <a:avLst/>
          </a:prstGeom>
        </p:spPr>
      </p:pic>
    </p:spTree>
    <p:extLst>
      <p:ext uri="{BB962C8B-B14F-4D97-AF65-F5344CB8AC3E}">
        <p14:creationId xmlns:p14="http://schemas.microsoft.com/office/powerpoint/2010/main" val="309874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8568</TotalTime>
  <Words>2242</Words>
  <Application>Microsoft Office PowerPoint</Application>
  <PresentationFormat>On-screen Show (4:3)</PresentationFormat>
  <Paragraphs>469</Paragraphs>
  <Slides>52</Slides>
  <Notes>23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52</vt:i4>
      </vt:variant>
    </vt:vector>
  </HeadingPairs>
  <TitlesOfParts>
    <vt:vector size="65" baseType="lpstr">
      <vt:lpstr>Arial</vt:lpstr>
      <vt:lpstr>Arial Rounded MT Bold</vt:lpstr>
      <vt:lpstr>Comic Sans MS</vt:lpstr>
      <vt:lpstr>Helvetica Neue</vt:lpstr>
      <vt:lpstr>Lato</vt:lpstr>
      <vt:lpstr>Monotype Corsiva</vt:lpstr>
      <vt:lpstr>Symbol</vt:lpstr>
      <vt:lpstr>Tahoma</vt:lpstr>
      <vt:lpstr>Times New Roman</vt:lpstr>
      <vt:lpstr>Default Design</vt:lpstr>
      <vt:lpstr>Document</vt:lpstr>
      <vt:lpstr>Equation</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Progeon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 Techniques</dc:title>
  <dc:creator>SC</dc:creator>
  <cp:lastModifiedBy>Teertha</cp:lastModifiedBy>
  <cp:revision>945</cp:revision>
  <dcterms:created xsi:type="dcterms:W3CDTF">2003-12-29T13:37:20Z</dcterms:created>
  <dcterms:modified xsi:type="dcterms:W3CDTF">2021-03-28T05:04:11Z</dcterms:modified>
</cp:coreProperties>
</file>