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10688" r:id="rId2"/>
    <p:sldId id="10678" r:id="rId3"/>
    <p:sldId id="10689" r:id="rId4"/>
    <p:sldId id="10690" r:id="rId5"/>
    <p:sldId id="10691" r:id="rId6"/>
    <p:sldId id="10692" r:id="rId7"/>
    <p:sldId id="10693" r:id="rId8"/>
    <p:sldId id="10694" r:id="rId9"/>
    <p:sldId id="10695" r:id="rId10"/>
    <p:sldId id="10696" r:id="rId11"/>
    <p:sldId id="10697" r:id="rId12"/>
    <p:sldId id="10698" r:id="rId13"/>
    <p:sldId id="10699" r:id="rId14"/>
    <p:sldId id="1070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09"/>
    <p:restoredTop sz="95814"/>
  </p:normalViewPr>
  <p:slideViewPr>
    <p:cSldViewPr snapToGrid="0" snapToObjects="1">
      <p:cViewPr varScale="1">
        <p:scale>
          <a:sx n="125" d="100"/>
          <a:sy n="125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472956-73FD-41D5-8875-54A160767998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5424E6C-EEE4-48B4-9CC8-C326A14A7706}">
      <dgm:prSet/>
      <dgm:spPr/>
      <dgm:t>
        <a:bodyPr/>
        <a:lstStyle/>
        <a:p>
          <a:r>
            <a:rPr lang="en-US" b="1" dirty="0"/>
            <a:t>Lending Club Overview</a:t>
          </a:r>
          <a:r>
            <a:rPr lang="en-US" dirty="0"/>
            <a:t>: Largest online marketplace for personal, business, and medical loans.</a:t>
          </a:r>
        </a:p>
      </dgm:t>
    </dgm:pt>
    <dgm:pt modelId="{C287AA64-1755-4F75-BCC5-C940D6922B52}" type="parTrans" cxnId="{DDED0667-B2DE-4CC8-9AF1-BFACA5C07F3B}">
      <dgm:prSet/>
      <dgm:spPr/>
      <dgm:t>
        <a:bodyPr/>
        <a:lstStyle/>
        <a:p>
          <a:endParaRPr lang="en-US"/>
        </a:p>
      </dgm:t>
    </dgm:pt>
    <dgm:pt modelId="{5F07B472-D873-4609-8B77-1FFC58AD3807}" type="sibTrans" cxnId="{DDED0667-B2DE-4CC8-9AF1-BFACA5C07F3B}">
      <dgm:prSet/>
      <dgm:spPr/>
      <dgm:t>
        <a:bodyPr/>
        <a:lstStyle/>
        <a:p>
          <a:endParaRPr lang="en-US"/>
        </a:p>
      </dgm:t>
    </dgm:pt>
    <dgm:pt modelId="{0274013F-5E42-4D56-B9D4-AC16CEDDDBB4}">
      <dgm:prSet/>
      <dgm:spPr/>
      <dgm:t>
        <a:bodyPr/>
        <a:lstStyle/>
        <a:p>
          <a:r>
            <a:rPr lang="en-US" b="1" dirty="0"/>
            <a:t>Accessible Financing</a:t>
          </a:r>
          <a:r>
            <a:rPr lang="en-US" dirty="0"/>
            <a:t>: Fast online interface providing lower interest rate loans.</a:t>
          </a:r>
        </a:p>
      </dgm:t>
    </dgm:pt>
    <dgm:pt modelId="{3B75D127-C3DD-4770-9209-E33CE498C4CF}" type="parTrans" cxnId="{7EBF81F4-8B86-4784-AEA1-A52A1713A31A}">
      <dgm:prSet/>
      <dgm:spPr/>
      <dgm:t>
        <a:bodyPr/>
        <a:lstStyle/>
        <a:p>
          <a:endParaRPr lang="en-US"/>
        </a:p>
      </dgm:t>
    </dgm:pt>
    <dgm:pt modelId="{E3C5C608-A10B-4067-9756-AAFECC7734BF}" type="sibTrans" cxnId="{7EBF81F4-8B86-4784-AEA1-A52A1713A31A}">
      <dgm:prSet/>
      <dgm:spPr/>
      <dgm:t>
        <a:bodyPr/>
        <a:lstStyle/>
        <a:p>
          <a:endParaRPr lang="en-US"/>
        </a:p>
      </dgm:t>
    </dgm:pt>
    <dgm:pt modelId="{7720536D-2A97-4461-88BD-633B6E735613}">
      <dgm:prSet/>
      <dgm:spPr/>
      <dgm:t>
        <a:bodyPr/>
        <a:lstStyle/>
        <a:p>
          <a:r>
            <a:rPr lang="en-US" b="1"/>
            <a:t>Credit Loss Challenge</a:t>
          </a:r>
          <a:r>
            <a:rPr lang="en-US"/>
            <a:t>: High-risk applicants are the primary source of financial loss.</a:t>
          </a:r>
        </a:p>
      </dgm:t>
    </dgm:pt>
    <dgm:pt modelId="{A1D2A2FB-6E13-4467-B380-76D2A2B2A1E7}" type="parTrans" cxnId="{0F668E2F-67E0-4C34-AD56-29B43391B8AA}">
      <dgm:prSet/>
      <dgm:spPr/>
      <dgm:t>
        <a:bodyPr/>
        <a:lstStyle/>
        <a:p>
          <a:endParaRPr lang="en-US"/>
        </a:p>
      </dgm:t>
    </dgm:pt>
    <dgm:pt modelId="{090A1FF3-AC59-4E0B-914C-3B4C254F5249}" type="sibTrans" cxnId="{0F668E2F-67E0-4C34-AD56-29B43391B8AA}">
      <dgm:prSet/>
      <dgm:spPr/>
      <dgm:t>
        <a:bodyPr/>
        <a:lstStyle/>
        <a:p>
          <a:endParaRPr lang="en-US"/>
        </a:p>
      </dgm:t>
    </dgm:pt>
    <dgm:pt modelId="{511F816E-65BF-40F5-A7E9-7C3A78875A70}">
      <dgm:prSet/>
      <dgm:spPr/>
      <dgm:t>
        <a:bodyPr/>
        <a:lstStyle/>
        <a:p>
          <a:r>
            <a:rPr lang="en-US" b="1" dirty="0"/>
            <a:t>Defaulters Impact</a:t>
          </a:r>
          <a:r>
            <a:rPr lang="en-US" dirty="0"/>
            <a:t>: Notably, 'charged-off' customers represent a significant default risk.</a:t>
          </a:r>
        </a:p>
      </dgm:t>
    </dgm:pt>
    <dgm:pt modelId="{E5A8443A-1B4D-4552-9CCA-275BD5731BEA}" type="parTrans" cxnId="{999C8282-31FA-443F-8C20-AEFD842ED4CA}">
      <dgm:prSet/>
      <dgm:spPr/>
      <dgm:t>
        <a:bodyPr/>
        <a:lstStyle/>
        <a:p>
          <a:endParaRPr lang="en-US"/>
        </a:p>
      </dgm:t>
    </dgm:pt>
    <dgm:pt modelId="{4B0D4AD6-F7FD-4839-879B-AB667981DF31}" type="sibTrans" cxnId="{999C8282-31FA-443F-8C20-AEFD842ED4CA}">
      <dgm:prSet/>
      <dgm:spPr/>
      <dgm:t>
        <a:bodyPr/>
        <a:lstStyle/>
        <a:p>
          <a:endParaRPr lang="en-US"/>
        </a:p>
      </dgm:t>
    </dgm:pt>
    <dgm:pt modelId="{F7AD6098-821F-4AFF-BCD3-626710525DEE}">
      <dgm:prSet/>
      <dgm:spPr/>
      <dgm:t>
        <a:bodyPr/>
        <a:lstStyle/>
        <a:p>
          <a:r>
            <a:rPr lang="en-US" b="1" dirty="0"/>
            <a:t>Risk Identification Goal</a:t>
          </a:r>
          <a:r>
            <a:rPr lang="en-US" dirty="0"/>
            <a:t>: Aims to reduce credit loss by identifying risky loan applicants.</a:t>
          </a:r>
        </a:p>
      </dgm:t>
    </dgm:pt>
    <dgm:pt modelId="{6D440060-E719-43C1-9DBB-05312F2369EC}" type="parTrans" cxnId="{53F55D9F-174D-4A22-BE5D-8EC5077C511E}">
      <dgm:prSet/>
      <dgm:spPr/>
      <dgm:t>
        <a:bodyPr/>
        <a:lstStyle/>
        <a:p>
          <a:endParaRPr lang="en-US"/>
        </a:p>
      </dgm:t>
    </dgm:pt>
    <dgm:pt modelId="{59E76A5F-9BF4-4BB7-905F-E4B291AA32B6}" type="sibTrans" cxnId="{53F55D9F-174D-4A22-BE5D-8EC5077C511E}">
      <dgm:prSet/>
      <dgm:spPr/>
      <dgm:t>
        <a:bodyPr/>
        <a:lstStyle/>
        <a:p>
          <a:endParaRPr lang="en-US"/>
        </a:p>
      </dgm:t>
    </dgm:pt>
    <dgm:pt modelId="{326C44B1-81C7-4371-AB87-0EA43CA61B08}">
      <dgm:prSet/>
      <dgm:spPr/>
      <dgm:t>
        <a:bodyPr/>
        <a:lstStyle/>
        <a:p>
          <a:r>
            <a:rPr lang="en-US" b="1"/>
            <a:t>EDA Utilization</a:t>
          </a:r>
          <a:r>
            <a:rPr lang="en-US"/>
            <a:t>: Perform Exploratory Data Analysis to determine key default indicators.</a:t>
          </a:r>
        </a:p>
      </dgm:t>
    </dgm:pt>
    <dgm:pt modelId="{C3552F7F-884B-4E29-8421-9D7964D01487}" type="parTrans" cxnId="{D99375E9-6853-4018-B738-6D68E5735432}">
      <dgm:prSet/>
      <dgm:spPr/>
      <dgm:t>
        <a:bodyPr/>
        <a:lstStyle/>
        <a:p>
          <a:endParaRPr lang="en-US"/>
        </a:p>
      </dgm:t>
    </dgm:pt>
    <dgm:pt modelId="{503327E5-9EEA-47D7-9F86-D30A021AC425}" type="sibTrans" cxnId="{D99375E9-6853-4018-B738-6D68E5735432}">
      <dgm:prSet/>
      <dgm:spPr/>
      <dgm:t>
        <a:bodyPr/>
        <a:lstStyle/>
        <a:p>
          <a:endParaRPr lang="en-US"/>
        </a:p>
      </dgm:t>
    </dgm:pt>
    <dgm:pt modelId="{90F4B195-5FBE-4E23-AADE-308BD5C6A93B}">
      <dgm:prSet/>
      <dgm:spPr/>
      <dgm:t>
        <a:bodyPr/>
        <a:lstStyle/>
        <a:p>
          <a:r>
            <a:rPr lang="en-US" b="1"/>
            <a:t>Strategic Importance</a:t>
          </a:r>
          <a:r>
            <a:rPr lang="en-US"/>
            <a:t>: Knowledge of risk factors essential for portfolio and risk assessment.</a:t>
          </a:r>
        </a:p>
      </dgm:t>
    </dgm:pt>
    <dgm:pt modelId="{AE574BB1-59B6-4092-9069-44FA8A0F8F8F}" type="parTrans" cxnId="{F36E51F2-EF0D-494A-9FF4-61CE6E2F9D29}">
      <dgm:prSet/>
      <dgm:spPr/>
      <dgm:t>
        <a:bodyPr/>
        <a:lstStyle/>
        <a:p>
          <a:endParaRPr lang="en-US"/>
        </a:p>
      </dgm:t>
    </dgm:pt>
    <dgm:pt modelId="{22C99C6E-8AB4-4148-A23E-CA7D17D7B76E}" type="sibTrans" cxnId="{F36E51F2-EF0D-494A-9FF4-61CE6E2F9D29}">
      <dgm:prSet/>
      <dgm:spPr/>
      <dgm:t>
        <a:bodyPr/>
        <a:lstStyle/>
        <a:p>
          <a:endParaRPr lang="en-US"/>
        </a:p>
      </dgm:t>
    </dgm:pt>
    <dgm:pt modelId="{56F6027C-7585-9C4C-A793-B40AD77CCB1C}" type="pres">
      <dgm:prSet presAssocID="{5C472956-73FD-41D5-8875-54A160767998}" presName="vert0" presStyleCnt="0">
        <dgm:presLayoutVars>
          <dgm:dir/>
          <dgm:animOne val="branch"/>
          <dgm:animLvl val="lvl"/>
        </dgm:presLayoutVars>
      </dgm:prSet>
      <dgm:spPr/>
    </dgm:pt>
    <dgm:pt modelId="{ABA34EE9-561C-4141-A5AB-F09A0109347C}" type="pres">
      <dgm:prSet presAssocID="{F5424E6C-EEE4-48B4-9CC8-C326A14A7706}" presName="thickLine" presStyleLbl="alignNode1" presStyleIdx="0" presStyleCnt="7"/>
      <dgm:spPr/>
    </dgm:pt>
    <dgm:pt modelId="{21EC72E1-6F65-174C-B8BF-E3C45697B310}" type="pres">
      <dgm:prSet presAssocID="{F5424E6C-EEE4-48B4-9CC8-C326A14A7706}" presName="horz1" presStyleCnt="0"/>
      <dgm:spPr/>
    </dgm:pt>
    <dgm:pt modelId="{DD5758A4-F21D-C94C-B436-F91C097342B9}" type="pres">
      <dgm:prSet presAssocID="{F5424E6C-EEE4-48B4-9CC8-C326A14A7706}" presName="tx1" presStyleLbl="revTx" presStyleIdx="0" presStyleCnt="7"/>
      <dgm:spPr/>
    </dgm:pt>
    <dgm:pt modelId="{8D5EC84C-0609-C641-A3DA-C0FA35F5729C}" type="pres">
      <dgm:prSet presAssocID="{F5424E6C-EEE4-48B4-9CC8-C326A14A7706}" presName="vert1" presStyleCnt="0"/>
      <dgm:spPr/>
    </dgm:pt>
    <dgm:pt modelId="{37FCE866-6F72-E748-A592-9FB4EAC759D5}" type="pres">
      <dgm:prSet presAssocID="{0274013F-5E42-4D56-B9D4-AC16CEDDDBB4}" presName="thickLine" presStyleLbl="alignNode1" presStyleIdx="1" presStyleCnt="7"/>
      <dgm:spPr/>
    </dgm:pt>
    <dgm:pt modelId="{2A0815A6-67A3-D544-8C15-270B17DA1497}" type="pres">
      <dgm:prSet presAssocID="{0274013F-5E42-4D56-B9D4-AC16CEDDDBB4}" presName="horz1" presStyleCnt="0"/>
      <dgm:spPr/>
    </dgm:pt>
    <dgm:pt modelId="{5D977D31-6CEB-D641-BDA9-D2506606454F}" type="pres">
      <dgm:prSet presAssocID="{0274013F-5E42-4D56-B9D4-AC16CEDDDBB4}" presName="tx1" presStyleLbl="revTx" presStyleIdx="1" presStyleCnt="7"/>
      <dgm:spPr/>
    </dgm:pt>
    <dgm:pt modelId="{69CFF66A-B757-3046-8CC9-249DFFC5BB7F}" type="pres">
      <dgm:prSet presAssocID="{0274013F-5E42-4D56-B9D4-AC16CEDDDBB4}" presName="vert1" presStyleCnt="0"/>
      <dgm:spPr/>
    </dgm:pt>
    <dgm:pt modelId="{1D6C4831-DFE1-3048-9D69-D0BE9ACF570F}" type="pres">
      <dgm:prSet presAssocID="{7720536D-2A97-4461-88BD-633B6E735613}" presName="thickLine" presStyleLbl="alignNode1" presStyleIdx="2" presStyleCnt="7"/>
      <dgm:spPr/>
    </dgm:pt>
    <dgm:pt modelId="{7F98B231-64E1-D94C-9EE0-1BF414148FDD}" type="pres">
      <dgm:prSet presAssocID="{7720536D-2A97-4461-88BD-633B6E735613}" presName="horz1" presStyleCnt="0"/>
      <dgm:spPr/>
    </dgm:pt>
    <dgm:pt modelId="{F00CB59C-8B59-6C4B-9CF7-99C22BC9BA39}" type="pres">
      <dgm:prSet presAssocID="{7720536D-2A97-4461-88BD-633B6E735613}" presName="tx1" presStyleLbl="revTx" presStyleIdx="2" presStyleCnt="7"/>
      <dgm:spPr/>
    </dgm:pt>
    <dgm:pt modelId="{C760B272-6F87-2B46-892B-78E53371B2CB}" type="pres">
      <dgm:prSet presAssocID="{7720536D-2A97-4461-88BD-633B6E735613}" presName="vert1" presStyleCnt="0"/>
      <dgm:spPr/>
    </dgm:pt>
    <dgm:pt modelId="{57BA2E0E-3742-474E-95C8-266D41FD9A94}" type="pres">
      <dgm:prSet presAssocID="{511F816E-65BF-40F5-A7E9-7C3A78875A70}" presName="thickLine" presStyleLbl="alignNode1" presStyleIdx="3" presStyleCnt="7"/>
      <dgm:spPr/>
    </dgm:pt>
    <dgm:pt modelId="{F070A5A4-9369-534C-9072-38CFE7370DA3}" type="pres">
      <dgm:prSet presAssocID="{511F816E-65BF-40F5-A7E9-7C3A78875A70}" presName="horz1" presStyleCnt="0"/>
      <dgm:spPr/>
    </dgm:pt>
    <dgm:pt modelId="{59550CF6-BA6F-5842-B07B-E1D10F91FD4A}" type="pres">
      <dgm:prSet presAssocID="{511F816E-65BF-40F5-A7E9-7C3A78875A70}" presName="tx1" presStyleLbl="revTx" presStyleIdx="3" presStyleCnt="7"/>
      <dgm:spPr/>
    </dgm:pt>
    <dgm:pt modelId="{861EB323-42A1-0143-8BC3-B2A312F3763F}" type="pres">
      <dgm:prSet presAssocID="{511F816E-65BF-40F5-A7E9-7C3A78875A70}" presName="vert1" presStyleCnt="0"/>
      <dgm:spPr/>
    </dgm:pt>
    <dgm:pt modelId="{BB24A6B1-0AEF-F048-8888-4AF1446E071A}" type="pres">
      <dgm:prSet presAssocID="{F7AD6098-821F-4AFF-BCD3-626710525DEE}" presName="thickLine" presStyleLbl="alignNode1" presStyleIdx="4" presStyleCnt="7"/>
      <dgm:spPr/>
    </dgm:pt>
    <dgm:pt modelId="{567BC165-C88A-964E-B93E-092AC594B04F}" type="pres">
      <dgm:prSet presAssocID="{F7AD6098-821F-4AFF-BCD3-626710525DEE}" presName="horz1" presStyleCnt="0"/>
      <dgm:spPr/>
    </dgm:pt>
    <dgm:pt modelId="{93F614F2-7C21-E343-AB6D-2C93A134E01C}" type="pres">
      <dgm:prSet presAssocID="{F7AD6098-821F-4AFF-BCD3-626710525DEE}" presName="tx1" presStyleLbl="revTx" presStyleIdx="4" presStyleCnt="7"/>
      <dgm:spPr/>
    </dgm:pt>
    <dgm:pt modelId="{55E10C3D-3743-8D45-8915-3E376B992C38}" type="pres">
      <dgm:prSet presAssocID="{F7AD6098-821F-4AFF-BCD3-626710525DEE}" presName="vert1" presStyleCnt="0"/>
      <dgm:spPr/>
    </dgm:pt>
    <dgm:pt modelId="{12FBFF40-FB16-DA42-AC4C-CA05904B129C}" type="pres">
      <dgm:prSet presAssocID="{326C44B1-81C7-4371-AB87-0EA43CA61B08}" presName="thickLine" presStyleLbl="alignNode1" presStyleIdx="5" presStyleCnt="7"/>
      <dgm:spPr/>
    </dgm:pt>
    <dgm:pt modelId="{3A0EB2C7-4EDA-B84E-A93A-53EA8AFD6AE1}" type="pres">
      <dgm:prSet presAssocID="{326C44B1-81C7-4371-AB87-0EA43CA61B08}" presName="horz1" presStyleCnt="0"/>
      <dgm:spPr/>
    </dgm:pt>
    <dgm:pt modelId="{B69D170F-59FE-C348-B698-E5D98E00A04B}" type="pres">
      <dgm:prSet presAssocID="{326C44B1-81C7-4371-AB87-0EA43CA61B08}" presName="tx1" presStyleLbl="revTx" presStyleIdx="5" presStyleCnt="7"/>
      <dgm:spPr/>
    </dgm:pt>
    <dgm:pt modelId="{6FD31D28-13F3-984D-968F-AF90ED6036C5}" type="pres">
      <dgm:prSet presAssocID="{326C44B1-81C7-4371-AB87-0EA43CA61B08}" presName="vert1" presStyleCnt="0"/>
      <dgm:spPr/>
    </dgm:pt>
    <dgm:pt modelId="{29C6FAAB-A8D6-2A46-9814-0396AB4A9F5E}" type="pres">
      <dgm:prSet presAssocID="{90F4B195-5FBE-4E23-AADE-308BD5C6A93B}" presName="thickLine" presStyleLbl="alignNode1" presStyleIdx="6" presStyleCnt="7"/>
      <dgm:spPr/>
    </dgm:pt>
    <dgm:pt modelId="{7293B012-BF70-A547-838E-E8B235D88B37}" type="pres">
      <dgm:prSet presAssocID="{90F4B195-5FBE-4E23-AADE-308BD5C6A93B}" presName="horz1" presStyleCnt="0"/>
      <dgm:spPr/>
    </dgm:pt>
    <dgm:pt modelId="{28767EEC-C96A-A644-8419-0BA2B8A04B3C}" type="pres">
      <dgm:prSet presAssocID="{90F4B195-5FBE-4E23-AADE-308BD5C6A93B}" presName="tx1" presStyleLbl="revTx" presStyleIdx="6" presStyleCnt="7"/>
      <dgm:spPr/>
    </dgm:pt>
    <dgm:pt modelId="{ECA94436-A74C-FF4D-9205-A2C020355D86}" type="pres">
      <dgm:prSet presAssocID="{90F4B195-5FBE-4E23-AADE-308BD5C6A93B}" presName="vert1" presStyleCnt="0"/>
      <dgm:spPr/>
    </dgm:pt>
  </dgm:ptLst>
  <dgm:cxnLst>
    <dgm:cxn modelId="{A2F68512-E4C6-4145-AC77-7849FAB26D95}" type="presOf" srcId="{0274013F-5E42-4D56-B9D4-AC16CEDDDBB4}" destId="{5D977D31-6CEB-D641-BDA9-D2506606454F}" srcOrd="0" destOrd="0" presId="urn:microsoft.com/office/officeart/2008/layout/LinedList"/>
    <dgm:cxn modelId="{0F668E2F-67E0-4C34-AD56-29B43391B8AA}" srcId="{5C472956-73FD-41D5-8875-54A160767998}" destId="{7720536D-2A97-4461-88BD-633B6E735613}" srcOrd="2" destOrd="0" parTransId="{A1D2A2FB-6E13-4467-B380-76D2A2B2A1E7}" sibTransId="{090A1FF3-AC59-4E0B-914C-3B4C254F5249}"/>
    <dgm:cxn modelId="{E9364759-913D-EB4A-AEA4-C8BE7B294610}" type="presOf" srcId="{90F4B195-5FBE-4E23-AADE-308BD5C6A93B}" destId="{28767EEC-C96A-A644-8419-0BA2B8A04B3C}" srcOrd="0" destOrd="0" presId="urn:microsoft.com/office/officeart/2008/layout/LinedList"/>
    <dgm:cxn modelId="{78B69C64-A60E-BC4E-AC29-1116B0BEC019}" type="presOf" srcId="{F5424E6C-EEE4-48B4-9CC8-C326A14A7706}" destId="{DD5758A4-F21D-C94C-B436-F91C097342B9}" srcOrd="0" destOrd="0" presId="urn:microsoft.com/office/officeart/2008/layout/LinedList"/>
    <dgm:cxn modelId="{DDED0667-B2DE-4CC8-9AF1-BFACA5C07F3B}" srcId="{5C472956-73FD-41D5-8875-54A160767998}" destId="{F5424E6C-EEE4-48B4-9CC8-C326A14A7706}" srcOrd="0" destOrd="0" parTransId="{C287AA64-1755-4F75-BCC5-C940D6922B52}" sibTransId="{5F07B472-D873-4609-8B77-1FFC58AD3807}"/>
    <dgm:cxn modelId="{BC014D7C-AB71-F94F-A54C-AC9E767B63A7}" type="presOf" srcId="{F7AD6098-821F-4AFF-BCD3-626710525DEE}" destId="{93F614F2-7C21-E343-AB6D-2C93A134E01C}" srcOrd="0" destOrd="0" presId="urn:microsoft.com/office/officeart/2008/layout/LinedList"/>
    <dgm:cxn modelId="{999C8282-31FA-443F-8C20-AEFD842ED4CA}" srcId="{5C472956-73FD-41D5-8875-54A160767998}" destId="{511F816E-65BF-40F5-A7E9-7C3A78875A70}" srcOrd="3" destOrd="0" parTransId="{E5A8443A-1B4D-4552-9CCA-275BD5731BEA}" sibTransId="{4B0D4AD6-F7FD-4839-879B-AB667981DF31}"/>
    <dgm:cxn modelId="{5B75278C-9DF1-2547-9C30-F4E89B3B637D}" type="presOf" srcId="{326C44B1-81C7-4371-AB87-0EA43CA61B08}" destId="{B69D170F-59FE-C348-B698-E5D98E00A04B}" srcOrd="0" destOrd="0" presId="urn:microsoft.com/office/officeart/2008/layout/LinedList"/>
    <dgm:cxn modelId="{53F55D9F-174D-4A22-BE5D-8EC5077C511E}" srcId="{5C472956-73FD-41D5-8875-54A160767998}" destId="{F7AD6098-821F-4AFF-BCD3-626710525DEE}" srcOrd="4" destOrd="0" parTransId="{6D440060-E719-43C1-9DBB-05312F2369EC}" sibTransId="{59E76A5F-9BF4-4BB7-905F-E4B291AA32B6}"/>
    <dgm:cxn modelId="{1C179A9F-DBF5-A046-8A3C-3F2177FBDE9C}" type="presOf" srcId="{7720536D-2A97-4461-88BD-633B6E735613}" destId="{F00CB59C-8B59-6C4B-9CF7-99C22BC9BA39}" srcOrd="0" destOrd="0" presId="urn:microsoft.com/office/officeart/2008/layout/LinedList"/>
    <dgm:cxn modelId="{2D4CD6A2-660B-894D-AA1E-D2DDB71023F5}" type="presOf" srcId="{511F816E-65BF-40F5-A7E9-7C3A78875A70}" destId="{59550CF6-BA6F-5842-B07B-E1D10F91FD4A}" srcOrd="0" destOrd="0" presId="urn:microsoft.com/office/officeart/2008/layout/LinedList"/>
    <dgm:cxn modelId="{050BC5B3-09F7-7F4B-A0BE-D80D099E96C5}" type="presOf" srcId="{5C472956-73FD-41D5-8875-54A160767998}" destId="{56F6027C-7585-9C4C-A793-B40AD77CCB1C}" srcOrd="0" destOrd="0" presId="urn:microsoft.com/office/officeart/2008/layout/LinedList"/>
    <dgm:cxn modelId="{D99375E9-6853-4018-B738-6D68E5735432}" srcId="{5C472956-73FD-41D5-8875-54A160767998}" destId="{326C44B1-81C7-4371-AB87-0EA43CA61B08}" srcOrd="5" destOrd="0" parTransId="{C3552F7F-884B-4E29-8421-9D7964D01487}" sibTransId="{503327E5-9EEA-47D7-9F86-D30A021AC425}"/>
    <dgm:cxn modelId="{F36E51F2-EF0D-494A-9FF4-61CE6E2F9D29}" srcId="{5C472956-73FD-41D5-8875-54A160767998}" destId="{90F4B195-5FBE-4E23-AADE-308BD5C6A93B}" srcOrd="6" destOrd="0" parTransId="{AE574BB1-59B6-4092-9069-44FA8A0F8F8F}" sibTransId="{22C99C6E-8AB4-4148-A23E-CA7D17D7B76E}"/>
    <dgm:cxn modelId="{7EBF81F4-8B86-4784-AEA1-A52A1713A31A}" srcId="{5C472956-73FD-41D5-8875-54A160767998}" destId="{0274013F-5E42-4D56-B9D4-AC16CEDDDBB4}" srcOrd="1" destOrd="0" parTransId="{3B75D127-C3DD-4770-9209-E33CE498C4CF}" sibTransId="{E3C5C608-A10B-4067-9756-AAFECC7734BF}"/>
    <dgm:cxn modelId="{E40A9937-5242-E747-A272-FD254E97F784}" type="presParOf" srcId="{56F6027C-7585-9C4C-A793-B40AD77CCB1C}" destId="{ABA34EE9-561C-4141-A5AB-F09A0109347C}" srcOrd="0" destOrd="0" presId="urn:microsoft.com/office/officeart/2008/layout/LinedList"/>
    <dgm:cxn modelId="{010343A6-390F-D446-A476-7D336F6C684C}" type="presParOf" srcId="{56F6027C-7585-9C4C-A793-B40AD77CCB1C}" destId="{21EC72E1-6F65-174C-B8BF-E3C45697B310}" srcOrd="1" destOrd="0" presId="urn:microsoft.com/office/officeart/2008/layout/LinedList"/>
    <dgm:cxn modelId="{82B6C549-310D-8F4B-B7B4-2A3DFB8DC5F4}" type="presParOf" srcId="{21EC72E1-6F65-174C-B8BF-E3C45697B310}" destId="{DD5758A4-F21D-C94C-B436-F91C097342B9}" srcOrd="0" destOrd="0" presId="urn:microsoft.com/office/officeart/2008/layout/LinedList"/>
    <dgm:cxn modelId="{5165F21E-6E83-3341-80B2-D7E5C5B0F6F9}" type="presParOf" srcId="{21EC72E1-6F65-174C-B8BF-E3C45697B310}" destId="{8D5EC84C-0609-C641-A3DA-C0FA35F5729C}" srcOrd="1" destOrd="0" presId="urn:microsoft.com/office/officeart/2008/layout/LinedList"/>
    <dgm:cxn modelId="{DE79C66D-14A7-0549-806F-F846F68A51D0}" type="presParOf" srcId="{56F6027C-7585-9C4C-A793-B40AD77CCB1C}" destId="{37FCE866-6F72-E748-A592-9FB4EAC759D5}" srcOrd="2" destOrd="0" presId="urn:microsoft.com/office/officeart/2008/layout/LinedList"/>
    <dgm:cxn modelId="{AAAE6AD5-52D5-A540-9DB2-7AA353F20F2B}" type="presParOf" srcId="{56F6027C-7585-9C4C-A793-B40AD77CCB1C}" destId="{2A0815A6-67A3-D544-8C15-270B17DA1497}" srcOrd="3" destOrd="0" presId="urn:microsoft.com/office/officeart/2008/layout/LinedList"/>
    <dgm:cxn modelId="{712D0A18-68AD-E443-A111-49D057D2C399}" type="presParOf" srcId="{2A0815A6-67A3-D544-8C15-270B17DA1497}" destId="{5D977D31-6CEB-D641-BDA9-D2506606454F}" srcOrd="0" destOrd="0" presId="urn:microsoft.com/office/officeart/2008/layout/LinedList"/>
    <dgm:cxn modelId="{48227451-326E-BA41-B7FF-D054C23FBC03}" type="presParOf" srcId="{2A0815A6-67A3-D544-8C15-270B17DA1497}" destId="{69CFF66A-B757-3046-8CC9-249DFFC5BB7F}" srcOrd="1" destOrd="0" presId="urn:microsoft.com/office/officeart/2008/layout/LinedList"/>
    <dgm:cxn modelId="{CF608484-9189-E44D-BD36-6BF880124A8E}" type="presParOf" srcId="{56F6027C-7585-9C4C-A793-B40AD77CCB1C}" destId="{1D6C4831-DFE1-3048-9D69-D0BE9ACF570F}" srcOrd="4" destOrd="0" presId="urn:microsoft.com/office/officeart/2008/layout/LinedList"/>
    <dgm:cxn modelId="{6E7EE95B-0A5D-A446-AA38-9E9F36C72404}" type="presParOf" srcId="{56F6027C-7585-9C4C-A793-B40AD77CCB1C}" destId="{7F98B231-64E1-D94C-9EE0-1BF414148FDD}" srcOrd="5" destOrd="0" presId="urn:microsoft.com/office/officeart/2008/layout/LinedList"/>
    <dgm:cxn modelId="{1650C559-10F0-D744-971D-25548D896FEC}" type="presParOf" srcId="{7F98B231-64E1-D94C-9EE0-1BF414148FDD}" destId="{F00CB59C-8B59-6C4B-9CF7-99C22BC9BA39}" srcOrd="0" destOrd="0" presId="urn:microsoft.com/office/officeart/2008/layout/LinedList"/>
    <dgm:cxn modelId="{04DB0B36-B010-FA46-A978-2CCDD2A42313}" type="presParOf" srcId="{7F98B231-64E1-D94C-9EE0-1BF414148FDD}" destId="{C760B272-6F87-2B46-892B-78E53371B2CB}" srcOrd="1" destOrd="0" presId="urn:microsoft.com/office/officeart/2008/layout/LinedList"/>
    <dgm:cxn modelId="{143A433E-2965-8F40-ABB1-CC5368E4676C}" type="presParOf" srcId="{56F6027C-7585-9C4C-A793-B40AD77CCB1C}" destId="{57BA2E0E-3742-474E-95C8-266D41FD9A94}" srcOrd="6" destOrd="0" presId="urn:microsoft.com/office/officeart/2008/layout/LinedList"/>
    <dgm:cxn modelId="{EDB9C627-E0F7-0A4A-A303-772296633BB3}" type="presParOf" srcId="{56F6027C-7585-9C4C-A793-B40AD77CCB1C}" destId="{F070A5A4-9369-534C-9072-38CFE7370DA3}" srcOrd="7" destOrd="0" presId="urn:microsoft.com/office/officeart/2008/layout/LinedList"/>
    <dgm:cxn modelId="{77B0CCA3-2512-FA4B-AF9D-BD82F9A3F8A6}" type="presParOf" srcId="{F070A5A4-9369-534C-9072-38CFE7370DA3}" destId="{59550CF6-BA6F-5842-B07B-E1D10F91FD4A}" srcOrd="0" destOrd="0" presId="urn:microsoft.com/office/officeart/2008/layout/LinedList"/>
    <dgm:cxn modelId="{3835E910-9798-124A-BFA0-640DCFA46DB9}" type="presParOf" srcId="{F070A5A4-9369-534C-9072-38CFE7370DA3}" destId="{861EB323-42A1-0143-8BC3-B2A312F3763F}" srcOrd="1" destOrd="0" presId="urn:microsoft.com/office/officeart/2008/layout/LinedList"/>
    <dgm:cxn modelId="{BE1D1596-5E94-8342-87F7-D4C9A30CB7D3}" type="presParOf" srcId="{56F6027C-7585-9C4C-A793-B40AD77CCB1C}" destId="{BB24A6B1-0AEF-F048-8888-4AF1446E071A}" srcOrd="8" destOrd="0" presId="urn:microsoft.com/office/officeart/2008/layout/LinedList"/>
    <dgm:cxn modelId="{AF6F2CAE-47B4-324D-BCCB-D5CF43CC44E1}" type="presParOf" srcId="{56F6027C-7585-9C4C-A793-B40AD77CCB1C}" destId="{567BC165-C88A-964E-B93E-092AC594B04F}" srcOrd="9" destOrd="0" presId="urn:microsoft.com/office/officeart/2008/layout/LinedList"/>
    <dgm:cxn modelId="{18B3208D-1AF1-6B4F-BA26-CF469E4936BA}" type="presParOf" srcId="{567BC165-C88A-964E-B93E-092AC594B04F}" destId="{93F614F2-7C21-E343-AB6D-2C93A134E01C}" srcOrd="0" destOrd="0" presId="urn:microsoft.com/office/officeart/2008/layout/LinedList"/>
    <dgm:cxn modelId="{1175C8AF-A77F-8E4C-A0A3-6B9925E93953}" type="presParOf" srcId="{567BC165-C88A-964E-B93E-092AC594B04F}" destId="{55E10C3D-3743-8D45-8915-3E376B992C38}" srcOrd="1" destOrd="0" presId="urn:microsoft.com/office/officeart/2008/layout/LinedList"/>
    <dgm:cxn modelId="{5A46D152-140F-594C-AD6E-33CA9F1A57A0}" type="presParOf" srcId="{56F6027C-7585-9C4C-A793-B40AD77CCB1C}" destId="{12FBFF40-FB16-DA42-AC4C-CA05904B129C}" srcOrd="10" destOrd="0" presId="urn:microsoft.com/office/officeart/2008/layout/LinedList"/>
    <dgm:cxn modelId="{A76A3766-2ADC-2345-88AA-11B5DA4B69FB}" type="presParOf" srcId="{56F6027C-7585-9C4C-A793-B40AD77CCB1C}" destId="{3A0EB2C7-4EDA-B84E-A93A-53EA8AFD6AE1}" srcOrd="11" destOrd="0" presId="urn:microsoft.com/office/officeart/2008/layout/LinedList"/>
    <dgm:cxn modelId="{29C31E76-BA80-CF45-9F14-299AEB1DBE09}" type="presParOf" srcId="{3A0EB2C7-4EDA-B84E-A93A-53EA8AFD6AE1}" destId="{B69D170F-59FE-C348-B698-E5D98E00A04B}" srcOrd="0" destOrd="0" presId="urn:microsoft.com/office/officeart/2008/layout/LinedList"/>
    <dgm:cxn modelId="{3F166034-ECD2-6045-9098-654E312A574F}" type="presParOf" srcId="{3A0EB2C7-4EDA-B84E-A93A-53EA8AFD6AE1}" destId="{6FD31D28-13F3-984D-968F-AF90ED6036C5}" srcOrd="1" destOrd="0" presId="urn:microsoft.com/office/officeart/2008/layout/LinedList"/>
    <dgm:cxn modelId="{A9FAC04E-C4D3-7F44-818F-E74FA32719B4}" type="presParOf" srcId="{56F6027C-7585-9C4C-A793-B40AD77CCB1C}" destId="{29C6FAAB-A8D6-2A46-9814-0396AB4A9F5E}" srcOrd="12" destOrd="0" presId="urn:microsoft.com/office/officeart/2008/layout/LinedList"/>
    <dgm:cxn modelId="{BC959A5F-9DB8-4F42-8885-6F5C8CD14102}" type="presParOf" srcId="{56F6027C-7585-9C4C-A793-B40AD77CCB1C}" destId="{7293B012-BF70-A547-838E-E8B235D88B37}" srcOrd="13" destOrd="0" presId="urn:microsoft.com/office/officeart/2008/layout/LinedList"/>
    <dgm:cxn modelId="{394CDAF2-ED92-2440-8F94-9137B16BFC9D}" type="presParOf" srcId="{7293B012-BF70-A547-838E-E8B235D88B37}" destId="{28767EEC-C96A-A644-8419-0BA2B8A04B3C}" srcOrd="0" destOrd="0" presId="urn:microsoft.com/office/officeart/2008/layout/LinedList"/>
    <dgm:cxn modelId="{AB0F8AF3-11A2-9F4C-883B-3A810F6DC4E2}" type="presParOf" srcId="{7293B012-BF70-A547-838E-E8B235D88B37}" destId="{ECA94436-A74C-FF4D-9205-A2C020355D8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A34EE9-561C-4141-A5AB-F09A0109347C}">
      <dsp:nvSpPr>
        <dsp:cNvPr id="0" name=""/>
        <dsp:cNvSpPr/>
      </dsp:nvSpPr>
      <dsp:spPr>
        <a:xfrm>
          <a:off x="0" y="460"/>
          <a:ext cx="519084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5758A4-F21D-C94C-B436-F91C097342B9}">
      <dsp:nvSpPr>
        <dsp:cNvPr id="0" name=""/>
        <dsp:cNvSpPr/>
      </dsp:nvSpPr>
      <dsp:spPr>
        <a:xfrm>
          <a:off x="0" y="460"/>
          <a:ext cx="5190847" cy="538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Lending Club Overview</a:t>
          </a:r>
          <a:r>
            <a:rPr lang="en-US" sz="1500" kern="1200" dirty="0"/>
            <a:t>: Largest online marketplace for personal, business, and medical loans.</a:t>
          </a:r>
        </a:p>
      </dsp:txBody>
      <dsp:txXfrm>
        <a:off x="0" y="460"/>
        <a:ext cx="5190847" cy="538416"/>
      </dsp:txXfrm>
    </dsp:sp>
    <dsp:sp modelId="{37FCE866-6F72-E748-A592-9FB4EAC759D5}">
      <dsp:nvSpPr>
        <dsp:cNvPr id="0" name=""/>
        <dsp:cNvSpPr/>
      </dsp:nvSpPr>
      <dsp:spPr>
        <a:xfrm>
          <a:off x="0" y="538876"/>
          <a:ext cx="5190847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977D31-6CEB-D641-BDA9-D2506606454F}">
      <dsp:nvSpPr>
        <dsp:cNvPr id="0" name=""/>
        <dsp:cNvSpPr/>
      </dsp:nvSpPr>
      <dsp:spPr>
        <a:xfrm>
          <a:off x="0" y="538876"/>
          <a:ext cx="5190847" cy="538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Accessible Financing</a:t>
          </a:r>
          <a:r>
            <a:rPr lang="en-US" sz="1500" kern="1200" dirty="0"/>
            <a:t>: Fast online interface providing lower interest rate loans.</a:t>
          </a:r>
        </a:p>
      </dsp:txBody>
      <dsp:txXfrm>
        <a:off x="0" y="538876"/>
        <a:ext cx="5190847" cy="538416"/>
      </dsp:txXfrm>
    </dsp:sp>
    <dsp:sp modelId="{1D6C4831-DFE1-3048-9D69-D0BE9ACF570F}">
      <dsp:nvSpPr>
        <dsp:cNvPr id="0" name=""/>
        <dsp:cNvSpPr/>
      </dsp:nvSpPr>
      <dsp:spPr>
        <a:xfrm>
          <a:off x="0" y="1077292"/>
          <a:ext cx="5190847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0CB59C-8B59-6C4B-9CF7-99C22BC9BA39}">
      <dsp:nvSpPr>
        <dsp:cNvPr id="0" name=""/>
        <dsp:cNvSpPr/>
      </dsp:nvSpPr>
      <dsp:spPr>
        <a:xfrm>
          <a:off x="0" y="1077292"/>
          <a:ext cx="5190847" cy="538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Credit Loss Challenge</a:t>
          </a:r>
          <a:r>
            <a:rPr lang="en-US" sz="1500" kern="1200"/>
            <a:t>: High-risk applicants are the primary source of financial loss.</a:t>
          </a:r>
        </a:p>
      </dsp:txBody>
      <dsp:txXfrm>
        <a:off x="0" y="1077292"/>
        <a:ext cx="5190847" cy="538416"/>
      </dsp:txXfrm>
    </dsp:sp>
    <dsp:sp modelId="{57BA2E0E-3742-474E-95C8-266D41FD9A94}">
      <dsp:nvSpPr>
        <dsp:cNvPr id="0" name=""/>
        <dsp:cNvSpPr/>
      </dsp:nvSpPr>
      <dsp:spPr>
        <a:xfrm>
          <a:off x="0" y="1615709"/>
          <a:ext cx="5190847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550CF6-BA6F-5842-B07B-E1D10F91FD4A}">
      <dsp:nvSpPr>
        <dsp:cNvPr id="0" name=""/>
        <dsp:cNvSpPr/>
      </dsp:nvSpPr>
      <dsp:spPr>
        <a:xfrm>
          <a:off x="0" y="1615709"/>
          <a:ext cx="5190847" cy="538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Defaulters Impact</a:t>
          </a:r>
          <a:r>
            <a:rPr lang="en-US" sz="1500" kern="1200" dirty="0"/>
            <a:t>: Notably, 'charged-off' customers represent a significant default risk.</a:t>
          </a:r>
        </a:p>
      </dsp:txBody>
      <dsp:txXfrm>
        <a:off x="0" y="1615709"/>
        <a:ext cx="5190847" cy="538416"/>
      </dsp:txXfrm>
    </dsp:sp>
    <dsp:sp modelId="{BB24A6B1-0AEF-F048-8888-4AF1446E071A}">
      <dsp:nvSpPr>
        <dsp:cNvPr id="0" name=""/>
        <dsp:cNvSpPr/>
      </dsp:nvSpPr>
      <dsp:spPr>
        <a:xfrm>
          <a:off x="0" y="2154125"/>
          <a:ext cx="5190847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F614F2-7C21-E343-AB6D-2C93A134E01C}">
      <dsp:nvSpPr>
        <dsp:cNvPr id="0" name=""/>
        <dsp:cNvSpPr/>
      </dsp:nvSpPr>
      <dsp:spPr>
        <a:xfrm>
          <a:off x="0" y="2154125"/>
          <a:ext cx="5190847" cy="538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Risk Identification Goal</a:t>
          </a:r>
          <a:r>
            <a:rPr lang="en-US" sz="1500" kern="1200" dirty="0"/>
            <a:t>: Aims to reduce credit loss by identifying risky loan applicants.</a:t>
          </a:r>
        </a:p>
      </dsp:txBody>
      <dsp:txXfrm>
        <a:off x="0" y="2154125"/>
        <a:ext cx="5190847" cy="538416"/>
      </dsp:txXfrm>
    </dsp:sp>
    <dsp:sp modelId="{12FBFF40-FB16-DA42-AC4C-CA05904B129C}">
      <dsp:nvSpPr>
        <dsp:cNvPr id="0" name=""/>
        <dsp:cNvSpPr/>
      </dsp:nvSpPr>
      <dsp:spPr>
        <a:xfrm>
          <a:off x="0" y="2692542"/>
          <a:ext cx="519084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9D170F-59FE-C348-B698-E5D98E00A04B}">
      <dsp:nvSpPr>
        <dsp:cNvPr id="0" name=""/>
        <dsp:cNvSpPr/>
      </dsp:nvSpPr>
      <dsp:spPr>
        <a:xfrm>
          <a:off x="0" y="2692542"/>
          <a:ext cx="5190847" cy="538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EDA Utilization</a:t>
          </a:r>
          <a:r>
            <a:rPr lang="en-US" sz="1500" kern="1200"/>
            <a:t>: Perform Exploratory Data Analysis to determine key default indicators.</a:t>
          </a:r>
        </a:p>
      </dsp:txBody>
      <dsp:txXfrm>
        <a:off x="0" y="2692542"/>
        <a:ext cx="5190847" cy="538416"/>
      </dsp:txXfrm>
    </dsp:sp>
    <dsp:sp modelId="{29C6FAAB-A8D6-2A46-9814-0396AB4A9F5E}">
      <dsp:nvSpPr>
        <dsp:cNvPr id="0" name=""/>
        <dsp:cNvSpPr/>
      </dsp:nvSpPr>
      <dsp:spPr>
        <a:xfrm>
          <a:off x="0" y="3230958"/>
          <a:ext cx="5190847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767EEC-C96A-A644-8419-0BA2B8A04B3C}">
      <dsp:nvSpPr>
        <dsp:cNvPr id="0" name=""/>
        <dsp:cNvSpPr/>
      </dsp:nvSpPr>
      <dsp:spPr>
        <a:xfrm>
          <a:off x="0" y="3230958"/>
          <a:ext cx="5190847" cy="538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Strategic Importance</a:t>
          </a:r>
          <a:r>
            <a:rPr lang="en-US" sz="1500" kern="1200"/>
            <a:t>: Knowledge of risk factors essential for portfolio and risk assessment.</a:t>
          </a:r>
        </a:p>
      </dsp:txBody>
      <dsp:txXfrm>
        <a:off x="0" y="3230958"/>
        <a:ext cx="5190847" cy="5384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00DBF-EBA3-EF47-B0B6-9B8B825B94C0}" type="datetimeFigureOut">
              <a:rPr lang="en-US" smtClean="0"/>
              <a:t>1/10/24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D1AC-4135-6E4B-8154-BD757B0F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84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94C5A-78E5-0241-867E-E8D5772ED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6231D-1765-4E44-9DEE-DF6A222E8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6032D-8BF7-EF4B-8EBD-6E9C810A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6BD0-845F-EA4C-A758-F59CA7E679CF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E4AAC-2ED6-9B4F-A013-9BCAC18C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05DE6-5A79-A34C-B0D4-81A89760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3FE7-A1FD-7B4B-84BD-D12455F7F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95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6895C-D69F-114A-BFE0-517A30E93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6B75C-89AE-DF47-A75A-37F62A524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BBA2A-4763-1F4F-9A96-81246FD1E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6BD0-845F-EA4C-A758-F59CA7E679CF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E0BCB-439C-EF4F-B279-27087EC6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76EA7-45D9-4F43-ADAE-F3513E73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3FE7-A1FD-7B4B-84BD-D12455F7F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81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31EA1-677A-1743-B453-77AE93C6C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897FF-0564-A642-8BB5-E86BC6D55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F6FB3-FC46-0A4F-A0F8-DEAA9361A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6BD0-845F-EA4C-A758-F59CA7E679CF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68D2B-1436-FD48-A05A-2360CFF10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444B0-095F-FE47-A8BE-324C06D76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3FE7-A1FD-7B4B-84BD-D12455F7F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73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 - Titl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loud">
            <a:extLst>
              <a:ext uri="{FF2B5EF4-FFF2-40B4-BE49-F238E27FC236}">
                <a16:creationId xmlns:a16="http://schemas.microsoft.com/office/drawing/2014/main" id="{14698CB0-77BC-6148-8112-EFC83C0F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5731" y="269359"/>
            <a:ext cx="5080369" cy="1559442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A30E9B-4EB7-4882-9E42-67210E9CC0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71525" y="1600200"/>
            <a:ext cx="10677525" cy="450799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5CB6F3B-CCE4-4193-8EAA-C4A6D27C7D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31DBF8-F618-4198-88BA-FD1569B2979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8AA26E-E9A4-4CE1-9157-28062D2322E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3DA01-00EF-4B14-8325-24C1135260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27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E8EF-F758-8540-8FA8-32779D7C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06970-9FD9-1D44-AE5A-61DAE6E91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BE91C-C858-EA44-B8DA-5EED297C5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6BD0-845F-EA4C-A758-F59CA7E679CF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908F2-3234-9344-88E9-7BE55E8AA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C886C-A7AA-E04A-A8FA-AA8281C8F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3FE7-A1FD-7B4B-84BD-D12455F7F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1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297FB-433A-9B43-8ED8-05949142B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3D0CB-1924-9649-9D42-F7CB5082D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37C5B-9189-4748-87FF-3C51DD00F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6BD0-845F-EA4C-A758-F59CA7E679CF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1B8D6-E43D-494D-A82A-9F5AC893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9ED29-0D5C-9748-A874-846FB3B3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3FE7-A1FD-7B4B-84BD-D12455F7F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1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39D0-01CC-B242-879C-9111A9BB1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FFCF3-5097-DE4E-A55B-8C3950946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F9A06-C604-6E46-941E-EB29662D1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C6238-C0D7-FE42-95D0-C405DB0BE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6BD0-845F-EA4C-A758-F59CA7E679CF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6818D-BEA5-0E40-8351-D4E3456F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38BFC-3671-2140-AF85-668F5369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3FE7-A1FD-7B4B-84BD-D12455F7F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4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7449C-9EC9-8E4B-8FE1-22193EEC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A67B2-9DE6-7249-9625-52DA91ADC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9A71A-6989-BE48-979F-CB20989B0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FC27D-12B0-7446-9762-356E2DEF4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8BBCF1-7038-694F-A45B-697CA43FD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48E93D-E69C-0046-A4A1-DD29255B9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6BD0-845F-EA4C-A758-F59CA7E679CF}" type="datetimeFigureOut">
              <a:rPr lang="en-US" smtClean="0"/>
              <a:t>1/10/24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AB82E-01B8-BF48-882E-9FCE1AFB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3FD5B9-BCC0-0E4C-9168-9B3F42A93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3FE7-A1FD-7B4B-84BD-D12455F7F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4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29B24-2D7A-2F48-AC08-24D6C71A6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39BB2-9EBA-1F44-B4C8-150E2AFB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6BD0-845F-EA4C-A758-F59CA7E679CF}" type="datetimeFigureOut">
              <a:rPr lang="en-US" smtClean="0"/>
              <a:t>1/10/24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45EE7-6B1B-6148-9F48-F99755FBA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E9D97-E250-E14D-AD8C-965EC88F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3FE7-A1FD-7B4B-84BD-D12455F7F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1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8F416B-CFCF-D648-A866-E72915B13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6BD0-845F-EA4C-A758-F59CA7E679CF}" type="datetimeFigureOut">
              <a:rPr lang="en-US" smtClean="0"/>
              <a:t>1/10/24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0C19F3-2CD5-DD41-B690-5C171ACF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3D425-D1D2-474C-A294-35296213F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3FE7-A1FD-7B4B-84BD-D12455F7F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67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427C-B3B7-6C45-8871-828C7677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FEE91-9296-3A4A-894A-933A8CBCB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E9A25-CE6B-1940-9E21-47210DBEC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21B32-88B2-7B45-99C0-88E9636D2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6BD0-845F-EA4C-A758-F59CA7E679CF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2F69B-CFAA-2547-B4A2-1884CBB93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9DD13-6948-6C43-B1CC-6A7FD640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3FE7-A1FD-7B4B-84BD-D12455F7F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54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E6584-4AE0-7E4C-A81B-78CA2148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8221FB-CA22-2C48-B338-9DA1CCAEC0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AC332-30B7-E946-A436-07E336C84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CA516-5769-E74F-80FD-25638A7C2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6BD0-845F-EA4C-A758-F59CA7E679CF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FCE6A-E672-7441-94F4-2F5580C7F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C43A5-15D5-BD4D-800D-231F5D29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63FE7-A1FD-7B4B-84BD-D12455F7F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4EE0B5-D3D0-8943-B158-A8AA15C7A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F9952-4DE9-AF43-862D-561423DE3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0A97D-E95D-8344-AFA3-8686B3DE3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36BD0-845F-EA4C-A758-F59CA7E679CF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3AEA9-A54B-2841-9811-698742A37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FB195-B5CF-4C49-8103-29FBD8B96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63FE7-A1FD-7B4B-84BD-D12455F7F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61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9469D3-BDBF-7475-6D4C-901741805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8B2B66-1069-25E8-D0C6-DCCDCB9951A3}"/>
              </a:ext>
            </a:extLst>
          </p:cNvPr>
          <p:cNvSpPr>
            <a:spLocks/>
          </p:cNvSpPr>
          <p:nvPr/>
        </p:nvSpPr>
        <p:spPr>
          <a:xfrm>
            <a:off x="838200" y="1783192"/>
            <a:ext cx="10285045" cy="1157778"/>
          </a:xfrm>
          <a:prstGeom prst="rect">
            <a:avLst/>
          </a:prstGeom>
        </p:spPr>
        <p:txBody>
          <a:bodyPr/>
          <a:lstStyle/>
          <a:p>
            <a:pPr defTabSz="941832">
              <a:spcAft>
                <a:spcPts val="600"/>
              </a:spcAft>
            </a:pPr>
            <a:endParaRPr lang="en-US" sz="1854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941832">
              <a:spcAft>
                <a:spcPts val="600"/>
              </a:spcAft>
            </a:pPr>
            <a:endParaRPr lang="en-US" sz="1854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C111AD3-DF0A-80AB-860B-5A5287969451}"/>
              </a:ext>
            </a:extLst>
          </p:cNvPr>
          <p:cNvSpPr txBox="1">
            <a:spLocks/>
          </p:cNvSpPr>
          <p:nvPr/>
        </p:nvSpPr>
        <p:spPr>
          <a:xfrm>
            <a:off x="841347" y="1783192"/>
            <a:ext cx="10503309" cy="13235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41832">
              <a:spcAft>
                <a:spcPts val="600"/>
              </a:spcAft>
            </a:pPr>
            <a:r>
              <a:rPr lang="en-US" sz="4532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Strategic Insights for Minimizing Credit Risk</a:t>
            </a:r>
            <a:br>
              <a:rPr lang="en-US" sz="4532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IN" sz="1854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Lending Club Case Study: Deep Dive into Data-Driven Recommendations</a:t>
            </a:r>
          </a:p>
          <a:p>
            <a:pPr defTabSz="941832">
              <a:spcAft>
                <a:spcPts val="600"/>
              </a:spcAft>
            </a:pPr>
            <a:r>
              <a:rPr lang="en-US" sz="1854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ML C59 EPGP ML&amp;AI Batch</a:t>
            </a:r>
            <a:endParaRPr lang="en-US" sz="1800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E00B687-0CB5-5886-F96A-D4528DF1A7A3}"/>
              </a:ext>
            </a:extLst>
          </p:cNvPr>
          <p:cNvSpPr txBox="1">
            <a:spLocks/>
          </p:cNvSpPr>
          <p:nvPr/>
        </p:nvSpPr>
        <p:spPr>
          <a:xfrm>
            <a:off x="841347" y="4778649"/>
            <a:ext cx="5250081" cy="13235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5458" indent="-235458" defTabSz="941832">
              <a:spcBef>
                <a:spcPts val="1030"/>
              </a:spcBef>
            </a:pPr>
            <a:r>
              <a:rPr lang="en-US" sz="28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Presented By </a:t>
            </a:r>
          </a:p>
          <a:p>
            <a:pPr marL="706374" lvl="1" indent="-235458" defTabSz="941832">
              <a:spcBef>
                <a:spcPts val="515"/>
              </a:spcBef>
            </a:pPr>
            <a:r>
              <a:rPr lang="en-US" sz="185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Anirban Gangopadhyay</a:t>
            </a:r>
          </a:p>
          <a:p>
            <a:pPr marL="706374" lvl="1" indent="-235458" defTabSz="941832">
              <a:spcBef>
                <a:spcPts val="515"/>
              </a:spcBef>
            </a:pPr>
            <a:r>
              <a:rPr lang="en-US" sz="185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KK Rahul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4379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5A04CC-B03C-7B49-BCF3-2295E2445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Employment Length, Home Ownership, and Loan Risk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B5F975-05DB-984A-B8F1-B308BCE3E4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51164" y="586822"/>
            <a:ext cx="6002636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lvl="1"/>
            <a:r>
              <a:rPr lang="en-US" sz="1100" b="1"/>
              <a:t>Employment Length Insight: </a:t>
            </a:r>
            <a:r>
              <a:rPr lang="en-US" sz="1100"/>
              <a:t>Longer employment suggests stability but is not a conclusive predictor of loan repayment, with similar default rates across varying employment lengths.</a:t>
            </a:r>
          </a:p>
          <a:p>
            <a:pPr marL="285750" lvl="1"/>
            <a:r>
              <a:rPr lang="en-US" sz="1100" b="1"/>
              <a:t>Home Ownership Patterns: </a:t>
            </a:r>
            <a:r>
              <a:rPr lang="en-US" sz="1100"/>
              <a:t>A mix of renters, mortgage holders, and fewer outright homeowners, with 'Others' showing a higher default tendency. Moderately predictive of loan status.</a:t>
            </a:r>
          </a:p>
          <a:p>
            <a:pPr marL="285750" lvl="1"/>
            <a:r>
              <a:rPr lang="en-US" sz="1100" b="1"/>
              <a:t>Derived Feature:</a:t>
            </a:r>
            <a:r>
              <a:rPr lang="en-US" sz="1100"/>
              <a:t>  Home Ownership and Loan Amount: 'Other' home status with high loans (&gt; $10K) indicates higher default risks. Renters default more at very high loan amounts (&gt; $20K), while mortgages with smaller loans (up to $15K) tend to be safer. Combining home ownership status with loan amount reveals stronger predictive potential.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F8B8F8-CD70-4169-9A87-CF6712FD4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16" y="2545879"/>
            <a:ext cx="11167447" cy="367204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EA19E-3244-C749-BDA9-8E447324CB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45D60D9-5372-5F40-9443-0F9AE5BDC3C8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032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5A04CC-B03C-7B49-BCF3-2295E2445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Annual Income and Loan Purpose: 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B5F975-05DB-984A-B8F1-B308BCE3E4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lvl="1"/>
            <a:r>
              <a:rPr lang="en-US" sz="1100" b="1"/>
              <a:t>Annual Income Insights</a:t>
            </a:r>
            <a:r>
              <a:rPr lang="en-US" sz="1100"/>
              <a:t>: Created 'annual_inc_category' to analyze income patterns. Higher default risk noted in those earning below $40,000, with a slight risk up to $80,000.</a:t>
            </a:r>
          </a:p>
          <a:p>
            <a:pPr marL="285750" lvl="1"/>
            <a:r>
              <a:rPr lang="en-US" sz="1100" b="1"/>
              <a:t>Loan Purpose Trends: </a:t>
            </a:r>
            <a:r>
              <a:rPr lang="en-US" sz="1100"/>
              <a:t>'Debt_consolidation' and 'credit_card' are the most common purposes. 'Small_business' and 'renewable_energy' loans exhibit higher charge-offs.</a:t>
            </a:r>
          </a:p>
          <a:p>
            <a:pPr marL="285750" lvl="1"/>
            <a:r>
              <a:rPr lang="en-US" sz="1100" b="1"/>
              <a:t>Predictive Analysis: </a:t>
            </a:r>
            <a:r>
              <a:rPr lang="en-US" sz="1100"/>
              <a:t>Income and loan purpose, especially when combined, offer strong predictive insights into loan performance, albeit with some variability due to different overlapping terminologies in the purpose category.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22FB72-4468-4FEA-88FB-151849702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3" y="3375028"/>
            <a:ext cx="5481509" cy="21926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1F820B-94C0-F3D6-C15C-0E6E9C182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3490982"/>
            <a:ext cx="5523082" cy="196069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EA19E-3244-C749-BDA9-8E447324CB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62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45D60D9-5372-5F40-9443-0F9AE5BDC3C8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515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1E8018D-D29A-4B9D-BF9C-9F4D7BA1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5A04CC-B03C-7B49-BCF3-2295E2445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4448"/>
            <a:ext cx="4215063" cy="23987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b="1"/>
              <a:t>Credit History and Utilization: Predictors of Loan Default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29127D-1016-6147-FA82-7EB573B01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63" y="990766"/>
            <a:ext cx="5496925" cy="2088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136D28-F17A-02C4-28BC-61F9CA1FA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606" y="868101"/>
            <a:ext cx="5386526" cy="2210765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B5F975-05DB-984A-B8F1-B308BCE3E4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39706" y="3884449"/>
            <a:ext cx="5714093" cy="2398713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lvl="1"/>
            <a:r>
              <a:rPr lang="en-US" sz="1900" b="1" dirty="0"/>
              <a:t>Derogatory Public Records &amp; Bankruptcies</a:t>
            </a:r>
            <a:r>
              <a:rPr lang="en-US" sz="1900" dirty="0"/>
              <a:t>:  Majority have no derogatory records or bankruptcies, yet their presence significantly increases charge-off risk.</a:t>
            </a:r>
          </a:p>
          <a:p>
            <a:pPr marL="285750" lvl="1"/>
            <a:r>
              <a:rPr lang="en-US" sz="1900" b="1" dirty="0"/>
              <a:t>Credit Utilization Trends: </a:t>
            </a:r>
            <a:r>
              <a:rPr lang="en-US" sz="1900" dirty="0"/>
              <a:t>High utilization rates correlate with increased default probability.</a:t>
            </a:r>
          </a:p>
          <a:p>
            <a:pPr marL="285750" lvl="1"/>
            <a:r>
              <a:rPr lang="en-US" sz="1900" b="1" dirty="0"/>
              <a:t>Predictive Analysis: </a:t>
            </a:r>
            <a:r>
              <a:rPr lang="en-US" sz="1900" dirty="0"/>
              <a:t>Both public records and revolving utilization are strong predictors, indicating financial stress and risk of default among borrowers.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EA19E-3244-C749-BDA9-8E447324CB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45D60D9-5372-5F40-9443-0F9AE5BDC3C8}" type="slidenum">
              <a:rPr lang="en-US" sz="1000"/>
              <a:pPr>
                <a:spcAft>
                  <a:spcPts val="600"/>
                </a:spcAft>
              </a:pPr>
              <a:t>12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395796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5A04CC-B03C-7B49-BCF3-2295E2445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Outlier Transformation Techniques in Key Features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B5F975-05DB-984A-B8F1-B308BCE3E4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0719" y="2330505"/>
            <a:ext cx="5278066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lvl="1"/>
            <a:r>
              <a:rPr lang="en-US" sz="1700" b="1"/>
              <a:t>Transformations Applied: </a:t>
            </a:r>
            <a:r>
              <a:rPr lang="en-US" sz="1700"/>
              <a:t>Employed various transformations to normalize data and reduce the impact of outliers in key columns.</a:t>
            </a:r>
          </a:p>
          <a:p>
            <a:pPr marL="742950" lvl="2"/>
            <a:r>
              <a:rPr lang="en-US" sz="1700" b="1"/>
              <a:t>Loan Amount: </a:t>
            </a:r>
            <a:r>
              <a:rPr lang="en-US" sz="1700"/>
              <a:t>Box-Cox transformation for a more normal distribution.</a:t>
            </a:r>
          </a:p>
          <a:p>
            <a:pPr marL="742950" lvl="2"/>
            <a:r>
              <a:rPr lang="en-US" sz="1700" b="1"/>
              <a:t>Interest Rate:</a:t>
            </a:r>
            <a:r>
              <a:rPr lang="en-US" sz="1700"/>
              <a:t> Log transformation to address skewness.</a:t>
            </a:r>
          </a:p>
          <a:p>
            <a:pPr marL="742950" lvl="2"/>
            <a:r>
              <a:rPr lang="en-US" sz="1700" b="1"/>
              <a:t>Installment and Annual Income: </a:t>
            </a:r>
            <a:r>
              <a:rPr lang="en-US" sz="1700"/>
              <a:t>Box-Cox transformation for normalization.</a:t>
            </a:r>
          </a:p>
          <a:p>
            <a:pPr marL="742950" lvl="2"/>
            <a:r>
              <a:rPr lang="en-US" sz="1700" b="1"/>
              <a:t>Revolving Balance: </a:t>
            </a:r>
            <a:r>
              <a:rPr lang="en-US" sz="1700"/>
              <a:t>Yeo-Johnson transformation to manage extreme values.</a:t>
            </a:r>
          </a:p>
          <a:p>
            <a:pPr marL="742950" lvl="2"/>
            <a:r>
              <a:rPr lang="en-US" sz="1700" b="1"/>
              <a:t>Revolving Utilization: </a:t>
            </a:r>
            <a:r>
              <a:rPr lang="en-US" sz="1700"/>
              <a:t>Z-score transformation for standardization.</a:t>
            </a:r>
          </a:p>
          <a:p>
            <a:pPr marL="285750" lvl="1"/>
            <a:r>
              <a:rPr lang="en-US" sz="1700" b="1"/>
              <a:t>Objective: </a:t>
            </a:r>
            <a:r>
              <a:rPr lang="en-US" sz="1700"/>
              <a:t>Enhance data quality for more accurate predictive modeling.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A0F1D7-3A62-2BCB-6ABC-1A3E5444E1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" b="1249"/>
          <a:stretch/>
        </p:blipFill>
        <p:spPr>
          <a:xfrm>
            <a:off x="7083423" y="581892"/>
            <a:ext cx="4397433" cy="251875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EA19E-3244-C749-BDA9-8E447324CB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385070" y="6492240"/>
            <a:ext cx="105571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45D60D9-5372-5F40-9443-0F9AE5BDC3C8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3C75BB-AF69-CA63-723A-5D1B50E6B7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" r="1" b="1"/>
          <a:stretch/>
        </p:blipFill>
        <p:spPr>
          <a:xfrm>
            <a:off x="7083423" y="3707894"/>
            <a:ext cx="4395569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489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5A04CC-B03C-7B49-BCF3-2295E2445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Conclusive Insights from EDA</a:t>
            </a:r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B5F975-05DB-984A-B8F1-B308BCE3E4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lvl="1"/>
            <a:r>
              <a:rPr lang="en-US" sz="1300" b="1" dirty="0"/>
              <a:t>Key Predictive Variables: </a:t>
            </a:r>
            <a:r>
              <a:rPr lang="en-US" sz="1300" dirty="0"/>
              <a:t>Several features emerged as strong predictors after binning and transformation, enhancing predictive accuracy.</a:t>
            </a:r>
          </a:p>
          <a:p>
            <a:pPr marL="742950" lvl="2"/>
            <a:r>
              <a:rPr lang="en-US" sz="1300" dirty="0"/>
              <a:t>Loan Term, Grade, Zip Code, State, and Public Record Bankruptcies independently show strong predictive power.</a:t>
            </a:r>
          </a:p>
          <a:p>
            <a:pPr marL="742950" lvl="2"/>
            <a:r>
              <a:rPr lang="en-US" sz="1300" dirty="0"/>
              <a:t>Loan Amount, Interest Rate, Installment, Annual Income, DTI, Inquiries in Last 6 Months, Public Records, and Revolving Utilization are particularly strong after categorization.</a:t>
            </a:r>
          </a:p>
          <a:p>
            <a:pPr marL="285750" lvl="1"/>
            <a:r>
              <a:rPr lang="en-US" sz="1300" b="1"/>
              <a:t>Binning </a:t>
            </a:r>
            <a:r>
              <a:rPr lang="en-US" sz="1300" b="1" dirty="0"/>
              <a:t>Effectiveness: </a:t>
            </a:r>
            <a:r>
              <a:rPr lang="en-US" sz="1300" dirty="0"/>
              <a:t>Binned categories in various features like loan amount, interest rate, installment, annual income, and revolving utilization significantly improve their predictive </a:t>
            </a:r>
            <a:r>
              <a:rPr lang="en-US" sz="1300"/>
              <a:t>strength.</a:t>
            </a:r>
          </a:p>
          <a:p>
            <a:pPr marL="285750" lvl="1"/>
            <a:r>
              <a:rPr lang="en-US" sz="1300" b="1" dirty="0"/>
              <a:t>Conclusion:</a:t>
            </a:r>
            <a:r>
              <a:rPr lang="en-US" sz="1300" dirty="0"/>
              <a:t> These findings offer a comprehensive understanding of risk factors in loan approval, crucial for effective risk management and decision-making.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Block Arc 22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EA19E-3244-C749-BDA9-8E447324CB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80104" y="6356350"/>
            <a:ext cx="157369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45D60D9-5372-5F40-9443-0F9AE5BDC3C8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93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5A04CC-B03C-7B49-BCF3-2295E2445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3691"/>
            <a:ext cx="5190846" cy="17165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/>
              <a:t>Overview of Business Objectives and Credit Risk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D05C9B4-B5C9-2D4D-23C9-CEE72646F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0"/>
            <a:ext cx="54102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241300" dir="8580000" sx="90000" sy="90000" algn="t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F1A75C-F3A4-591A-B4CA-66565CE43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511" y="2327698"/>
            <a:ext cx="5033392" cy="297469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EA19E-3244-C749-BDA9-8E447324CB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732520" y="6356350"/>
            <a:ext cx="3199383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345D60D9-5372-5F40-9443-0F9AE5BDC3C8}" type="slidenum">
              <a:rPr lang="en-US">
                <a:solidFill>
                  <a:schemeClr val="tx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4384591C-40AD-B95E-3220-10D48D99109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69134291"/>
              </p:ext>
            </p:extLst>
          </p:nvPr>
        </p:nvGraphicFramePr>
        <p:xfrm>
          <a:off x="758952" y="2470245"/>
          <a:ext cx="5190847" cy="3769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676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5A04CC-B03C-7B49-BCF3-2295E2445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Cleaning and Preprocessing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B5F975-05DB-984A-B8F1-B308BCE3E4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lvl="1"/>
            <a:r>
              <a:rPr lang="en-US" sz="1200" b="1"/>
              <a:t>Initial Dataset Composition: </a:t>
            </a:r>
          </a:p>
          <a:p>
            <a:pPr marL="742950" lvl="2"/>
            <a:r>
              <a:rPr lang="en-US" sz="1200"/>
              <a:t>Started with 39,717 rows and 111 columns. </a:t>
            </a:r>
          </a:p>
          <a:p>
            <a:pPr marL="285750" lvl="1"/>
            <a:r>
              <a:rPr lang="en-US" sz="1200" b="1"/>
              <a:t>Feature Reduction:</a:t>
            </a:r>
          </a:p>
          <a:p>
            <a:pPr marL="742950" lvl="2"/>
            <a:r>
              <a:rPr lang="en-US" sz="1200"/>
              <a:t>Excluded features not available at the loan application stage.</a:t>
            </a:r>
          </a:p>
          <a:p>
            <a:pPr marL="742950" lvl="2"/>
            <a:r>
              <a:rPr lang="en-US" sz="1200"/>
              <a:t>Removed unique-only features and high-unique-value features</a:t>
            </a:r>
          </a:p>
          <a:p>
            <a:pPr marL="742950" lvl="2"/>
            <a:r>
              <a:rPr lang="en-US" sz="1200"/>
              <a:t>Dropped those over 60% null.</a:t>
            </a:r>
          </a:p>
          <a:p>
            <a:pPr marL="742950" lvl="2"/>
            <a:r>
              <a:rPr lang="en-US" sz="1200"/>
              <a:t>Eliminated irrelevant features</a:t>
            </a:r>
          </a:p>
          <a:p>
            <a:pPr marL="742950" lvl="2"/>
            <a:r>
              <a:rPr lang="en-US" sz="1200"/>
              <a:t>Discarded the ones with singular values or NaNs.</a:t>
            </a:r>
            <a:endParaRPr lang="en-US" sz="1200" b="1"/>
          </a:p>
          <a:p>
            <a:pPr marL="285750" lvl="1"/>
            <a:r>
              <a:rPr lang="en-US" sz="1200" b="1"/>
              <a:t>Row Exclusion Criteria: </a:t>
            </a:r>
          </a:p>
          <a:p>
            <a:pPr marL="742950" lvl="2"/>
            <a:r>
              <a:rPr lang="en-US" sz="1200"/>
              <a:t>Dropped rows with 1%-3% null values in certain columns.</a:t>
            </a:r>
          </a:p>
          <a:p>
            <a:pPr marL="742950" lvl="2"/>
            <a:r>
              <a:rPr lang="en-US" sz="1200"/>
              <a:t>Excluded 'current' loan status entries.</a:t>
            </a:r>
          </a:p>
          <a:p>
            <a:pPr marL="285750" lvl="1"/>
            <a:r>
              <a:rPr lang="en-US" sz="1200" b="1"/>
              <a:t>Data Refinement:</a:t>
            </a:r>
          </a:p>
          <a:p>
            <a:pPr marL="742950" lvl="2"/>
            <a:r>
              <a:rPr lang="en-US" sz="1200"/>
              <a:t>Purged unnecessary text from feature values.</a:t>
            </a:r>
          </a:p>
          <a:p>
            <a:pPr marL="742950" lvl="2"/>
            <a:r>
              <a:rPr lang="en-US" sz="1200"/>
              <a:t>Adjusted data types for better analysis compatibility. </a:t>
            </a:r>
          </a:p>
          <a:p>
            <a:pPr marL="285750" lvl="1"/>
            <a:r>
              <a:rPr lang="en-US" sz="1200" b="1"/>
              <a:t>Date Correction:</a:t>
            </a:r>
          </a:p>
          <a:p>
            <a:pPr marL="742950" lvl="2"/>
            <a:r>
              <a:rPr lang="en-US" sz="1200"/>
              <a:t>Corrected data entry errors in “Earliest Credit Line(earliest_cr_line)” feature from '20' to '19’.</a:t>
            </a:r>
          </a:p>
          <a:p>
            <a:pPr marL="285750" lvl="1"/>
            <a:r>
              <a:rPr lang="en-US" sz="1200" b="1"/>
              <a:t>Final Dataset:</a:t>
            </a:r>
          </a:p>
          <a:p>
            <a:pPr marL="742950" lvl="2"/>
            <a:r>
              <a:rPr lang="en-US" sz="1200"/>
              <a:t>Ended up with 36,789 rows and 28 columns.</a:t>
            </a:r>
            <a:endParaRPr lang="en-US" sz="1200" b="0" i="0">
              <a:effectLst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EA19E-3244-C749-BDA9-8E447324CB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45D60D9-5372-5F40-9443-0F9AE5BDC3C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80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5A04CC-B03C-7B49-BCF3-2295E2445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Analysis(EDA)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B5F975-05DB-984A-B8F1-B308BCE3E4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lvl="1"/>
            <a:r>
              <a:rPr lang="en-US" sz="2000" b="1" dirty="0"/>
              <a:t>Comprehensive Analysis Approach: </a:t>
            </a:r>
            <a:r>
              <a:rPr lang="en-US" sz="2000" b="0" i="0" dirty="0">
                <a:effectLst/>
              </a:rPr>
              <a:t>Conducted univariate, bivariate, and multivariate analysis to uncover patterns and correlations.</a:t>
            </a:r>
            <a:endParaRPr lang="en-US" sz="2000" dirty="0"/>
          </a:p>
          <a:p>
            <a:pPr marL="285750" lvl="1"/>
            <a:r>
              <a:rPr lang="en-US" sz="2000" b="1" dirty="0"/>
              <a:t>Derived Features:</a:t>
            </a:r>
            <a:r>
              <a:rPr lang="en-US" sz="2000" dirty="0"/>
              <a:t> Developed Derived Features for enhanced insights and accuracy.</a:t>
            </a:r>
          </a:p>
          <a:p>
            <a:pPr marL="285750" lvl="1"/>
            <a:r>
              <a:rPr lang="en-US" sz="2000" b="1" dirty="0"/>
              <a:t>Predictive Analysis: </a:t>
            </a:r>
            <a:r>
              <a:rPr lang="en-US" sz="2000" dirty="0"/>
              <a:t>Executed predictive analysis to identify key driver variables influencing loan defaults.</a:t>
            </a:r>
          </a:p>
          <a:p>
            <a:pPr marL="285750" lvl="1"/>
            <a:r>
              <a:rPr lang="en-US" sz="2000" b="1" dirty="0"/>
              <a:t>Outlier Management: </a:t>
            </a:r>
            <a:r>
              <a:rPr lang="en-US" sz="2000" dirty="0"/>
              <a:t>Addressed and treated outliers for more robust data interpretation.</a:t>
            </a:r>
          </a:p>
          <a:p>
            <a:pPr marL="285750" lvl="1"/>
            <a:r>
              <a:rPr lang="en-US" sz="2000" b="1" dirty="0"/>
              <a:t>Focused Exploration: </a:t>
            </a:r>
            <a:r>
              <a:rPr lang="en-US" sz="2000" dirty="0"/>
              <a:t>The following slides will focus on key aspects of our analysis, providing a deep dive into selected areas of our EDA, demonstrating its thoroughness and analytical scope.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EA19E-3244-C749-BDA9-8E447324CB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45D60D9-5372-5F40-9443-0F9AE5BDC3C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85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4B0B678-CD10-4371-96E5-2706F4579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9270323-9616-4384-857D-E86B78272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A3838D5-9565-4601-BAC3-D1B5BDB8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349A4B8-3246-4579-922E-FE1155C7F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5A04CC-B03C-7B49-BCF3-2295E2445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75" y="847827"/>
            <a:ext cx="5408813" cy="11695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/>
              <a:t>Loan Amount, Geographic Trends, and Default Risk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05E597-9988-8B7D-0144-901BEBF77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538" y="774285"/>
            <a:ext cx="4248846" cy="2581173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57331" y="2188548"/>
            <a:ext cx="5041025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C059D1-6807-6C86-8EA5-E5A2BED2E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1" y="3653166"/>
            <a:ext cx="4389120" cy="2424988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B5F975-05DB-984A-B8F1-B308BCE3E4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68786" y="2508105"/>
            <a:ext cx="5408813" cy="36324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lvl="1"/>
            <a:r>
              <a:rPr lang="en-US" sz="1400" b="1"/>
              <a:t>Data Range and Outliers: </a:t>
            </a:r>
            <a:r>
              <a:rPr lang="en-US" sz="1400"/>
              <a:t>Observed significant outliers in the loan amount data, necessitating binning into categories: 'Low (0-5K)', 'Medium (5-10K)', 'Low-High (10-15K)', 'Medium-High (15-20K)', 'Very High (Above 20K)'.</a:t>
            </a:r>
          </a:p>
          <a:p>
            <a:pPr marL="285750" lvl="1"/>
            <a:r>
              <a:rPr lang="en-US" sz="1400" b="1"/>
              <a:t>Popularity Trends: </a:t>
            </a:r>
            <a:r>
              <a:rPr lang="en-US" sz="1400"/>
              <a:t>Medium-sized loans are more popular, while loans above 15K, especially those over 20K, are less common.</a:t>
            </a:r>
          </a:p>
          <a:p>
            <a:pPr marL="285750" lvl="1"/>
            <a:r>
              <a:rPr lang="en-US" sz="1400" b="1"/>
              <a:t>Risk of Default:</a:t>
            </a:r>
            <a:r>
              <a:rPr lang="en-US" sz="1400"/>
              <a:t> Notable increase in 'Charged-off' loans in 'Medium-High' and 'Very High' categories.</a:t>
            </a:r>
          </a:p>
          <a:p>
            <a:pPr marL="285750" lvl="1"/>
            <a:r>
              <a:rPr lang="en-US" sz="1400" b="1"/>
              <a:t>Zip Code Analysis: </a:t>
            </a:r>
            <a:r>
              <a:rPr lang="en-US" sz="1400"/>
              <a:t>Variations in loan application frequencies across zip codes, with certain areas showing higher loan defaults.</a:t>
            </a:r>
          </a:p>
          <a:p>
            <a:pPr marL="285750" lvl="1"/>
            <a:r>
              <a:rPr lang="en-US" sz="1400" b="1"/>
              <a:t>State-Based Loan Distribution: </a:t>
            </a:r>
            <a:r>
              <a:rPr lang="en-US" sz="1400"/>
              <a:t>States like CA, NY, FL, and TX lead in loan numbers, with CA having the highest. Loans from FL, MO, and CA show higher default probabilities.</a:t>
            </a:r>
          </a:p>
          <a:p>
            <a:pPr marL="285750" lvl="1"/>
            <a:r>
              <a:rPr lang="en-US" sz="1400" b="1"/>
              <a:t>Predictive Insights: </a:t>
            </a:r>
            <a:r>
              <a:rPr lang="en-US" sz="1400"/>
              <a:t>Loan amount grouped into bins, zip code, and state analysis offer strong predictions of default risk, with combined state and loan amount features being particularly potent indicators.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EA19E-3244-C749-BDA9-8E447324CB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45D60D9-5372-5F40-9443-0F9AE5BDC3C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58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5A04CC-B03C-7B49-BCF3-2295E2445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294" y="486184"/>
            <a:ext cx="539723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Analysis of Loan Term Preferences and Risks</a:t>
            </a:r>
          </a:p>
        </p:txBody>
      </p:sp>
      <p:sp>
        <p:nvSpPr>
          <p:cNvPr id="27" name="Freeform: Shape 17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71D1EE-D9F8-0074-39FA-E214AD58F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53" y="3861949"/>
            <a:ext cx="4555700" cy="2061453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B5F975-05DB-984A-B8F1-B308BCE3E4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51294" y="1946684"/>
            <a:ext cx="5397237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lvl="1"/>
            <a:r>
              <a:rPr lang="en-US" b="1" dirty="0"/>
              <a:t>Borrower Preferences: </a:t>
            </a:r>
            <a:r>
              <a:rPr lang="en-US" dirty="0"/>
              <a:t>A clear preference for 36-month loan terms over the 60-month options among borrowers.</a:t>
            </a:r>
          </a:p>
          <a:p>
            <a:pPr marL="285750" lvl="1"/>
            <a:r>
              <a:rPr lang="en-US" b="1" dirty="0"/>
              <a:t>Risk Assessment:</a:t>
            </a:r>
            <a:r>
              <a:rPr lang="en-US" dirty="0"/>
              <a:t> There is an elevated risk associated with the 60-month term loans in terms of repayment reliability.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EA19E-3244-C749-BDA9-8E447324CB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45D60D9-5372-5F40-9443-0F9AE5BDC3C8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69A388B-42FC-69BA-B65A-6884DF0C2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434" y="1219573"/>
            <a:ext cx="4345619" cy="196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33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5A5F1D7-F0D0-4687-9BD3-CA6A0714C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5A04CC-B03C-7B49-BCF3-2295E2445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Interest Rate Analysis and Default Risk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B5F975-05DB-984A-B8F1-B308BCE3E4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45029" y="2524721"/>
            <a:ext cx="4991629" cy="36771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lvl="1"/>
            <a:r>
              <a:rPr lang="en-US" sz="1800" b="1"/>
              <a:t>Loan Demand Across Interest Categories: </a:t>
            </a:r>
            <a:r>
              <a:rPr lang="en-US" sz="1800"/>
              <a:t>Univariate analysis indicates evenly distributed demand for loans across different interest rate categories.</a:t>
            </a:r>
          </a:p>
          <a:p>
            <a:pPr marL="285750" lvl="1"/>
            <a:r>
              <a:rPr lang="en-US" sz="1800" b="1"/>
              <a:t>Risk Escalation with Higher Rates: </a:t>
            </a:r>
            <a:r>
              <a:rPr lang="en-US" sz="1800"/>
              <a:t>Bivariate analysis reveals a significant increase in 'Charged Off' loans as interest rates rise, particularly in high and very high categories.</a:t>
            </a:r>
          </a:p>
          <a:p>
            <a:pPr marL="285750" lvl="1"/>
            <a:r>
              <a:rPr lang="en-US" sz="1800" b="1"/>
              <a:t>Default Probability:</a:t>
            </a:r>
            <a:r>
              <a:rPr lang="en-US" sz="1800"/>
              <a:t> Loans with interest rates above 12% show a higher default likelihood, escalating markedly for rates over 14.4%.</a:t>
            </a:r>
          </a:p>
          <a:p>
            <a:pPr marL="285750" lvl="1"/>
            <a:r>
              <a:rPr lang="en-US" sz="1800" b="1"/>
              <a:t>Predictive Strength: </a:t>
            </a:r>
            <a:r>
              <a:rPr lang="en-US" sz="1800"/>
              <a:t>The interest rate is a strong predictor of loan default risk.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B71BEA-1997-6751-44A4-FA56CD1DE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" b="30348"/>
          <a:stretch/>
        </p:blipFill>
        <p:spPr>
          <a:xfrm>
            <a:off x="6788383" y="613148"/>
            <a:ext cx="4565417" cy="26791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CFBADA-2F81-1E3A-4A4B-952E6CA488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" b="958"/>
          <a:stretch/>
        </p:blipFill>
        <p:spPr>
          <a:xfrm>
            <a:off x="6788383" y="3528753"/>
            <a:ext cx="4565417" cy="2679192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EA19E-3244-C749-BDA9-8E447324CB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45D60D9-5372-5F40-9443-0F9AE5BDC3C8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81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5A04CC-B03C-7B49-BCF3-2295E2445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/>
              <a:t>Installment Payments and Loan Default Risk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B5F975-05DB-984A-B8F1-B308BCE3E4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lvl="1"/>
            <a:r>
              <a:rPr lang="en-US" sz="1500" b="1"/>
              <a:t>Loan Distribution by Installment: </a:t>
            </a:r>
            <a:r>
              <a:rPr lang="en-US" sz="1500"/>
              <a:t>Univariate analysis shows a consistent distribution of loans with installment payments up to $820, followed by a decline in loans with higher installments.</a:t>
            </a:r>
          </a:p>
          <a:p>
            <a:pPr marL="285750" lvl="1"/>
            <a:r>
              <a:rPr lang="en-US" sz="1500" b="1"/>
              <a:t>Increased Default Beyond Certain Thresholds: </a:t>
            </a:r>
            <a:r>
              <a:rPr lang="en-US" sz="1500"/>
              <a:t>Bivariate analysis indicates a rise in 'Charged Off' loans for installments beyond $420, with a significant spike in defaults for installments over $820.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E090EB-2B0C-3AFF-C05E-AE7408EF9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380" y="2729397"/>
            <a:ext cx="3440315" cy="34838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C14104-5F44-9975-FCA7-2ABDA7BC2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2745366"/>
            <a:ext cx="5523082" cy="345192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EA19E-3244-C749-BDA9-8E447324CB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62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45D60D9-5372-5F40-9443-0F9AE5BDC3C8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439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DC5A442-E2D0-4F6D-894C-999AF89A7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5A04CC-B03C-7B49-BCF3-2295E2445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Grade, DTI, and Default Risk Insights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B5F975-05DB-984A-B8F1-B308BCE3E4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988" y="2620641"/>
            <a:ext cx="5837750" cy="30237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lvl="1"/>
            <a:r>
              <a:rPr lang="en-US" sz="1400" b="1"/>
              <a:t>Grade Distribution:</a:t>
            </a:r>
            <a:r>
              <a:rPr lang="en-US" sz="1400"/>
              <a:t> Majority loans in 'A' and 'B' grades. Higher grades indicate lower default risk, while 'F' and 'G' grades are most risky.</a:t>
            </a:r>
          </a:p>
          <a:p>
            <a:pPr marL="285750" lvl="1"/>
            <a:r>
              <a:rPr lang="en-US" sz="1400" b="1"/>
              <a:t>DTI Binning and Analysis:</a:t>
            </a:r>
            <a:r>
              <a:rPr lang="en-US" sz="1400"/>
              <a:t> New feature 'dti_category' with bins 'Low', 'Medium', 'High', and 'Very High'. Higher DTI categories show increased default likelihood.</a:t>
            </a:r>
          </a:p>
          <a:p>
            <a:pPr marL="285750" lvl="1"/>
            <a:r>
              <a:rPr lang="en-US" sz="1400" b="1"/>
              <a:t>Grade and DTI Correlation:</a:t>
            </a:r>
            <a:r>
              <a:rPr lang="en-US" sz="1400"/>
              <a:t> Bivariate analysis reveals that loans with 'F' and 'G' grades tend to default even at low (0-5) or medium (8-13) DTI ratios.</a:t>
            </a:r>
          </a:p>
          <a:p>
            <a:pPr marL="285750" lvl="1"/>
            <a:r>
              <a:rPr lang="en-US" sz="1400" b="1"/>
              <a:t>Resilience of High Grades:</a:t>
            </a:r>
            <a:r>
              <a:rPr lang="en-US" sz="1400"/>
              <a:t> In contrast, 'A' and 'B' grade loans show a higher likelihood of full repayment, even with very high DTI ratios (above 20).</a:t>
            </a:r>
          </a:p>
          <a:p>
            <a:pPr marL="285750" lvl="1"/>
            <a:r>
              <a:rPr lang="en-US" sz="1400" b="1"/>
              <a:t>Predictive Power: </a:t>
            </a:r>
            <a:r>
              <a:rPr lang="en-US" sz="1400"/>
              <a:t>These insights underline the strong predictive ability of grades and DTI ratios in assessing loan default risks.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2779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95A70F-59F2-E4FC-478F-0061B0440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373" y="608913"/>
            <a:ext cx="4235516" cy="23613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B19363-8354-4E75-A15C-A08F75517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429000"/>
            <a:ext cx="4647368" cy="2779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28A7AF-E37C-43F5-7613-9B8744B33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374" y="3860603"/>
            <a:ext cx="4235516" cy="191657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EA19E-3244-C749-BDA9-8E447324CB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45D60D9-5372-5F40-9443-0F9AE5BDC3C8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27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{15606791-1496-BB49-B48F-D92B08C05A1C}tf10001119_mac</Template>
  <TotalTime>23577</TotalTime>
  <Words>1452</Words>
  <Application>Microsoft Macintosh PowerPoint</Application>
  <PresentationFormat>Widescreen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 </vt:lpstr>
      <vt:lpstr>Overview of Business Objectives and Credit Risk</vt:lpstr>
      <vt:lpstr>Data Cleaning and Preprocessing</vt:lpstr>
      <vt:lpstr>Exploratory Data Analysis(EDA)</vt:lpstr>
      <vt:lpstr>Loan Amount, Geographic Trends, and Default Risk</vt:lpstr>
      <vt:lpstr>Analysis of Loan Term Preferences and Risks</vt:lpstr>
      <vt:lpstr>Interest Rate Analysis and Default Risk</vt:lpstr>
      <vt:lpstr>Installment Payments and Loan Default Risk</vt:lpstr>
      <vt:lpstr>Grade, DTI, and Default Risk Insights</vt:lpstr>
      <vt:lpstr>Employment Length, Home Ownership, and Loan Risk</vt:lpstr>
      <vt:lpstr>Annual Income and Loan Purpose: Insights</vt:lpstr>
      <vt:lpstr>Credit History and Utilization: Predictors of Loan Default</vt:lpstr>
      <vt:lpstr>Outlier Transformation Techniques in Key Features</vt:lpstr>
      <vt:lpstr>Conclusive Insights from EDA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Escalation Management Application</dc:title>
  <dc:creator>Saureen Parekh</dc:creator>
  <cp:lastModifiedBy>Anirban Gangopadhyay</cp:lastModifiedBy>
  <cp:revision>317</cp:revision>
  <dcterms:created xsi:type="dcterms:W3CDTF">2021-12-16T14:39:03Z</dcterms:created>
  <dcterms:modified xsi:type="dcterms:W3CDTF">2024-01-10T21:45:41Z</dcterms:modified>
</cp:coreProperties>
</file>