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882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62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95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err="1" smtClean="0">
                <a:solidFill>
                  <a:schemeClr val="accent2"/>
                </a:solidFill>
              </a:rPr>
              <a:t>host_id</a:t>
            </a:r>
            <a:r>
              <a:rPr lang="en-IN" dirty="0" smtClean="0">
                <a:solidFill>
                  <a:schemeClr val="accent2"/>
                </a:solidFill>
              </a:rPr>
              <a:t> reveals that some host have a huge number of property ownership              above 300.</a:t>
            </a: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2. The Majority of the listings are located in Manhattan and Brooklyn whereas Bronx and Staten Island have a miniscule share.</a:t>
            </a: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3.  Manhattan is the most expensive </a:t>
            </a:r>
            <a:r>
              <a:rPr lang="en-IN" dirty="0" err="1" smtClean="0">
                <a:solidFill>
                  <a:schemeClr val="accent2"/>
                </a:solidFill>
              </a:rPr>
              <a:t>neighbourhood_group</a:t>
            </a:r>
            <a:r>
              <a:rPr lang="en-IN" dirty="0" smtClean="0">
                <a:solidFill>
                  <a:schemeClr val="accent2"/>
                </a:solidFill>
              </a:rPr>
              <a:t> followed by Brooklyn Staten Island Queens and Bronx.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    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4. Most Listings offer Entire home followed by Private Room and Shared Room</a:t>
            </a:r>
          </a:p>
          <a:p>
            <a:pPr marL="114300" indent="0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5. Brooklyn offers nearly the same number of private rooms and entire home whereas Manhattan offers highest number of entire homes followed by private rooms.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1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 Bookings Analysis</a:t>
            </a:r>
            <a:b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Anirban Patra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414337"/>
            <a:ext cx="5905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324831"/>
            <a:ext cx="5962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01263"/>
            <a:ext cx="8520599" cy="384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17724"/>
            <a:ext cx="9144000" cy="4125775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1</a:t>
            </a:r>
            <a:r>
              <a:rPr lang="en-IN" dirty="0" smtClean="0">
                <a:solidFill>
                  <a:schemeClr val="accent2"/>
                </a:solidFill>
              </a:rPr>
              <a:t>.  </a:t>
            </a:r>
            <a:r>
              <a:rPr lang="en-IN" dirty="0" err="1" smtClean="0">
                <a:solidFill>
                  <a:schemeClr val="accent2"/>
                </a:solidFill>
              </a:rPr>
              <a:t>host_id</a:t>
            </a:r>
            <a:r>
              <a:rPr lang="en-IN" dirty="0" smtClean="0">
                <a:solidFill>
                  <a:schemeClr val="accent2"/>
                </a:solidFill>
              </a:rPr>
              <a:t> reveals that some host have a huge number of property ownership              above 300.</a:t>
            </a: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2. The Majority of the listings are located in Manhattan and Brooklyn whereas Bronx and Staten Island have a miniscule share.</a:t>
            </a: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3.  Manhattan is the most expensive </a:t>
            </a:r>
            <a:r>
              <a:rPr lang="en-IN" dirty="0" err="1" smtClean="0">
                <a:solidFill>
                  <a:schemeClr val="accent2"/>
                </a:solidFill>
              </a:rPr>
              <a:t>neighbourhood_group</a:t>
            </a:r>
            <a:r>
              <a:rPr lang="en-IN" dirty="0" smtClean="0">
                <a:solidFill>
                  <a:schemeClr val="accent2"/>
                </a:solidFill>
              </a:rPr>
              <a:t> followed by Brooklyn Staten Island Queens and Bronx.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    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4. Most Listings offer Entire home followed by Private Room and Shared Room</a:t>
            </a:r>
          </a:p>
          <a:p>
            <a:pPr marL="114300" indent="0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5. Brooklyn offers nearly the same number of private rooms and entire home whereas Manhattan offers highest number of entire homes followed by private rooms.</a:t>
            </a:r>
          </a:p>
          <a:p>
            <a:pPr marL="114300" indent="0">
              <a:buNone/>
            </a:pPr>
            <a:endParaRPr lang="en-I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17724"/>
            <a:ext cx="9144000" cy="4125775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chemeClr val="accent2"/>
                </a:solidFill>
              </a:rPr>
              <a:t>6</a:t>
            </a:r>
            <a:r>
              <a:rPr lang="en-IN" dirty="0">
                <a:solidFill>
                  <a:schemeClr val="accent2"/>
                </a:solidFill>
              </a:rPr>
              <a:t>. Listing of shared room is very little and </a:t>
            </a:r>
            <a:r>
              <a:rPr lang="en-IN" dirty="0" err="1">
                <a:solidFill>
                  <a:schemeClr val="accent2"/>
                </a:solidFill>
              </a:rPr>
              <a:t>staten</a:t>
            </a:r>
            <a:r>
              <a:rPr lang="en-IN" dirty="0">
                <a:solidFill>
                  <a:schemeClr val="accent2"/>
                </a:solidFill>
              </a:rPr>
              <a:t> islands and </a:t>
            </a:r>
            <a:r>
              <a:rPr lang="en-IN" dirty="0" err="1">
                <a:solidFill>
                  <a:schemeClr val="accent2"/>
                </a:solidFill>
              </a:rPr>
              <a:t>bronx</a:t>
            </a:r>
            <a:r>
              <a:rPr lang="en-IN" dirty="0">
                <a:solidFill>
                  <a:schemeClr val="accent2"/>
                </a:solidFill>
              </a:rPr>
              <a:t> offer very few shared </a:t>
            </a:r>
            <a:r>
              <a:rPr lang="en-IN" dirty="0" smtClean="0">
                <a:solidFill>
                  <a:schemeClr val="accent2"/>
                </a:solidFill>
              </a:rPr>
              <a:t>rooms.</a:t>
            </a: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2"/>
                </a:solidFill>
              </a:rPr>
              <a:t>7. 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>
                <a:solidFill>
                  <a:schemeClr val="accent2"/>
                </a:solidFill>
              </a:rPr>
              <a:t>Williamsburg,Bedford</a:t>
            </a:r>
            <a:r>
              <a:rPr lang="en-IN" dirty="0">
                <a:solidFill>
                  <a:schemeClr val="accent2"/>
                </a:solidFill>
              </a:rPr>
              <a:t>-Stuyvesant and </a:t>
            </a:r>
            <a:r>
              <a:rPr lang="en-IN" dirty="0" smtClean="0">
                <a:solidFill>
                  <a:schemeClr val="accent2"/>
                </a:solidFill>
              </a:rPr>
              <a:t>Harlem </a:t>
            </a:r>
            <a:r>
              <a:rPr lang="en-IN" dirty="0">
                <a:solidFill>
                  <a:schemeClr val="accent2"/>
                </a:solidFill>
              </a:rPr>
              <a:t>are the most listed </a:t>
            </a:r>
            <a:r>
              <a:rPr lang="en-IN" dirty="0" smtClean="0">
                <a:solidFill>
                  <a:schemeClr val="accent2"/>
                </a:solidFill>
              </a:rPr>
              <a:t>neighbourhood.</a:t>
            </a: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 algn="ctr"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/>
                </a:solidFill>
              </a:rPr>
              <a:t>8</a:t>
            </a:r>
            <a:r>
              <a:rPr lang="en-IN" dirty="0">
                <a:solidFill>
                  <a:schemeClr val="accent2"/>
                </a:solidFill>
              </a:rPr>
              <a:t>. Brooklyn and Manhattan has the majority share of </a:t>
            </a:r>
            <a:r>
              <a:rPr lang="en-IN" dirty="0" smtClean="0">
                <a:solidFill>
                  <a:schemeClr val="accent2"/>
                </a:solidFill>
              </a:rPr>
              <a:t>listings.</a:t>
            </a:r>
          </a:p>
          <a:p>
            <a:pPr marL="114300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I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8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9144000" cy="573088"/>
          </a:xfrm>
        </p:spPr>
        <p:txBody>
          <a:bodyPr/>
          <a:lstStyle/>
          <a:p>
            <a:pPr lvl="0" algn="ctr"/>
            <a:r>
              <a:rPr lang="en-IN" dirty="0" smtClean="0">
                <a:sym typeface="Montserrat"/>
              </a:rPr>
              <a:t>Objective</a:t>
            </a:r>
          </a:p>
          <a:p>
            <a:pPr lvl="0"/>
            <a:endParaRPr lang="en-IN" dirty="0" smtClean="0">
              <a:sym typeface="Montserrat"/>
            </a:endParaRPr>
          </a:p>
          <a:p>
            <a:pPr lvl="0"/>
            <a:endParaRPr lang="en-IN" dirty="0" smtClean="0">
              <a:sym typeface="Montserrat"/>
            </a:endParaRPr>
          </a:p>
          <a:p>
            <a:pPr lvl="0"/>
            <a:endParaRPr lang="en-IN" dirty="0">
              <a:sym typeface="Montserra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4294967295"/>
          </p:nvPr>
        </p:nvSpPr>
        <p:spPr>
          <a:xfrm>
            <a:off x="431514" y="1203896"/>
            <a:ext cx="8521700" cy="3416300"/>
          </a:xfrm>
        </p:spPr>
        <p:txBody>
          <a:bodyPr/>
          <a:lstStyle/>
          <a:p>
            <a:pPr marL="11430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1. Defining Problem Statement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2. Exploratory Data Analysis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3.Obtaining Critical Insights</a:t>
            </a:r>
          </a:p>
          <a:p>
            <a:pPr marL="11430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</a:t>
            </a:r>
            <a:r>
              <a:rPr lang="en-IN" dirty="0" err="1" smtClean="0"/>
              <a:t>Airbnb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Airbnb</a:t>
            </a:r>
            <a:r>
              <a:rPr lang="en-IN" dirty="0">
                <a:solidFill>
                  <a:schemeClr val="bg1"/>
                </a:solidFill>
              </a:rPr>
              <a:t>, as in “Air Bed and Breakfast,” is a service that lets property owners rent out their spaces to </a:t>
            </a:r>
            <a:r>
              <a:rPr lang="en-IN" dirty="0" err="1">
                <a:solidFill>
                  <a:schemeClr val="bg1"/>
                </a:solidFill>
              </a:rPr>
              <a:t>travelers</a:t>
            </a:r>
            <a:r>
              <a:rPr lang="en-IN" dirty="0">
                <a:solidFill>
                  <a:schemeClr val="bg1"/>
                </a:solidFill>
              </a:rPr>
              <a:t> looking for a place to stay. </a:t>
            </a:r>
            <a:r>
              <a:rPr lang="en-IN" dirty="0" err="1">
                <a:solidFill>
                  <a:schemeClr val="bg1"/>
                </a:solidFill>
              </a:rPr>
              <a:t>Travelers</a:t>
            </a:r>
            <a:r>
              <a:rPr lang="en-IN" dirty="0">
                <a:solidFill>
                  <a:schemeClr val="bg1"/>
                </a:solidFill>
              </a:rPr>
              <a:t> can rent a space for multiple people to share, a shared space with private rooms, or the entire property for themselves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dirty="0" err="1" smtClean="0">
                <a:solidFill>
                  <a:schemeClr val="bg1"/>
                </a:solidFill>
              </a:rPr>
              <a:t>Airbnb</a:t>
            </a:r>
            <a:r>
              <a:rPr lang="en-IN" dirty="0" smtClean="0">
                <a:solidFill>
                  <a:schemeClr val="bg1"/>
                </a:solidFill>
              </a:rPr>
              <a:t> Dataset Lists the number of spaces available with 16 columns describing various attributes.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32" y="801967"/>
            <a:ext cx="85429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Id- It provides a unique id to each listing in the dataset.</a:t>
            </a:r>
          </a:p>
          <a:p>
            <a:endParaRPr lang="en-IN" dirty="0"/>
          </a:p>
          <a:p>
            <a:r>
              <a:rPr lang="en-IN" dirty="0" smtClean="0"/>
              <a:t>Name-It describes the property in a concise manner.</a:t>
            </a:r>
          </a:p>
          <a:p>
            <a:endParaRPr lang="en-IN" dirty="0"/>
          </a:p>
          <a:p>
            <a:r>
              <a:rPr lang="en-IN" dirty="0" err="1" smtClean="0"/>
              <a:t>Host_id</a:t>
            </a:r>
            <a:r>
              <a:rPr lang="en-IN" dirty="0" smtClean="0"/>
              <a:t>-It is used to ascertain the ownership of a certain individual</a:t>
            </a:r>
          </a:p>
          <a:p>
            <a:endParaRPr lang="en-IN" dirty="0"/>
          </a:p>
          <a:p>
            <a:r>
              <a:rPr lang="en-IN" dirty="0" err="1" smtClean="0"/>
              <a:t>Host_name</a:t>
            </a:r>
            <a:r>
              <a:rPr lang="en-IN" dirty="0" smtClean="0"/>
              <a:t>-It is the name of the property owner</a:t>
            </a:r>
          </a:p>
          <a:p>
            <a:endParaRPr lang="en-IN" dirty="0"/>
          </a:p>
          <a:p>
            <a:r>
              <a:rPr lang="en-IN" dirty="0" err="1" smtClean="0"/>
              <a:t>Neighbourhood_group</a:t>
            </a:r>
            <a:r>
              <a:rPr lang="en-IN" dirty="0" smtClean="0"/>
              <a:t>-It basically categorizes neighbourhood into  five groups </a:t>
            </a:r>
            <a:r>
              <a:rPr lang="en-IN" dirty="0" err="1" smtClean="0"/>
              <a:t>Bronx,Brooklyn</a:t>
            </a:r>
            <a:r>
              <a:rPr lang="en-IN" dirty="0" smtClean="0"/>
              <a:t>,</a:t>
            </a:r>
          </a:p>
          <a:p>
            <a:r>
              <a:rPr lang="en-IN" dirty="0" err="1" smtClean="0"/>
              <a:t>Manhattan,Staten</a:t>
            </a:r>
            <a:r>
              <a:rPr lang="en-IN" dirty="0" smtClean="0"/>
              <a:t> Islands and Queens 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Neighbourhood-It designates the location of a property.</a:t>
            </a:r>
          </a:p>
          <a:p>
            <a:endParaRPr lang="en-IN" dirty="0"/>
          </a:p>
          <a:p>
            <a:r>
              <a:rPr lang="en-IN" dirty="0" err="1" smtClean="0"/>
              <a:t>Lattitude</a:t>
            </a:r>
            <a:r>
              <a:rPr lang="en-IN" dirty="0" smtClean="0"/>
              <a:t>-It Specifies the </a:t>
            </a:r>
            <a:r>
              <a:rPr lang="en-IN" dirty="0" err="1" smtClean="0"/>
              <a:t>Lattitude</a:t>
            </a:r>
            <a:r>
              <a:rPr lang="en-IN" dirty="0"/>
              <a:t> </a:t>
            </a:r>
            <a:r>
              <a:rPr lang="en-IN" dirty="0" smtClean="0"/>
              <a:t>of the property.</a:t>
            </a:r>
          </a:p>
          <a:p>
            <a:endParaRPr lang="en-IN" dirty="0"/>
          </a:p>
          <a:p>
            <a:r>
              <a:rPr lang="en-IN" dirty="0" smtClean="0"/>
              <a:t>Longitude-It denotes the Longitude of the property.</a:t>
            </a:r>
          </a:p>
          <a:p>
            <a:endParaRPr lang="en-IN" dirty="0"/>
          </a:p>
          <a:p>
            <a:r>
              <a:rPr lang="en-IN" dirty="0" err="1" smtClean="0"/>
              <a:t>Room_type</a:t>
            </a:r>
            <a:r>
              <a:rPr lang="en-IN" dirty="0" smtClean="0"/>
              <a:t>-It classifies the type of property into </a:t>
            </a:r>
            <a:r>
              <a:rPr lang="en-IN" dirty="0" err="1" smtClean="0"/>
              <a:t>Private_Room,Shared_Room</a:t>
            </a:r>
            <a:r>
              <a:rPr lang="en-IN" dirty="0" smtClean="0"/>
              <a:t> and </a:t>
            </a:r>
            <a:r>
              <a:rPr lang="en-IN" dirty="0" err="1" smtClean="0"/>
              <a:t>Entire_Apartment</a:t>
            </a:r>
            <a:r>
              <a:rPr lang="en-IN" dirty="0"/>
              <a:t>.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958" y="229267"/>
            <a:ext cx="8520600" cy="572700"/>
          </a:xfrm>
        </p:spPr>
        <p:txBody>
          <a:bodyPr/>
          <a:lstStyle/>
          <a:p>
            <a:pPr algn="ctr"/>
            <a:r>
              <a:rPr lang="en-IN" dirty="0" smtClean="0"/>
              <a:t>Data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21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32" y="975128"/>
            <a:ext cx="85429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Price- It provides the price of each listed property.</a:t>
            </a:r>
          </a:p>
          <a:p>
            <a:endParaRPr lang="en-IN" dirty="0"/>
          </a:p>
          <a:p>
            <a:r>
              <a:rPr lang="en-IN" dirty="0" err="1" smtClean="0"/>
              <a:t>Minimum_Nights</a:t>
            </a:r>
            <a:r>
              <a:rPr lang="en-IN" dirty="0" smtClean="0"/>
              <a:t>-It gives the minimum night one needs to pay for in the property.</a:t>
            </a:r>
          </a:p>
          <a:p>
            <a:endParaRPr lang="en-IN" dirty="0"/>
          </a:p>
          <a:p>
            <a:r>
              <a:rPr lang="en-IN" dirty="0" err="1" smtClean="0"/>
              <a:t>Number_of_reviews</a:t>
            </a:r>
            <a:r>
              <a:rPr lang="en-IN" dirty="0" smtClean="0"/>
              <a:t>-It is used to ascertain the number of reviews received by a property.</a:t>
            </a:r>
          </a:p>
          <a:p>
            <a:endParaRPr lang="en-IN" dirty="0"/>
          </a:p>
          <a:p>
            <a:r>
              <a:rPr lang="en-IN" dirty="0" err="1" smtClean="0"/>
              <a:t>Reviews_per_month</a:t>
            </a:r>
            <a:r>
              <a:rPr lang="en-IN" dirty="0" smtClean="0"/>
              <a:t>-It denotes the number of reviews per month.</a:t>
            </a:r>
          </a:p>
          <a:p>
            <a:endParaRPr lang="en-IN" dirty="0"/>
          </a:p>
          <a:p>
            <a:r>
              <a:rPr lang="en-IN" dirty="0" err="1" smtClean="0"/>
              <a:t>Calcuated_host_listings_count</a:t>
            </a:r>
            <a:r>
              <a:rPr lang="en-IN" dirty="0" smtClean="0"/>
              <a:t>-It corresponds to the number of properties hosted by the unique </a:t>
            </a:r>
            <a:r>
              <a:rPr lang="en-IN" dirty="0" err="1" smtClean="0"/>
              <a:t>host_id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Availability_365-The number of days the property is available in a year.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958" y="229267"/>
            <a:ext cx="8520600" cy="572700"/>
          </a:xfrm>
        </p:spPr>
        <p:txBody>
          <a:bodyPr/>
          <a:lstStyle/>
          <a:p>
            <a:pPr algn="ctr"/>
            <a:r>
              <a:rPr lang="en-IN" dirty="0" smtClean="0"/>
              <a:t>Data Summary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7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35" y="1104900"/>
            <a:ext cx="58483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2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093769"/>
            <a:ext cx="5962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4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06" y="1304282"/>
            <a:ext cx="5848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Exploratory Data Analysis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211815"/>
            <a:ext cx="5962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37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522</Words>
  <Application>Microsoft Office PowerPoint</Application>
  <PresentationFormat>On-screen Show (16:9)</PresentationFormat>
  <Paragraphs>77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Montserrat</vt:lpstr>
      <vt:lpstr>arial</vt:lpstr>
      <vt:lpstr>Simple Light</vt:lpstr>
      <vt:lpstr>           Capstone Project Airbnb Bookings Analysis Anirban Patra   </vt:lpstr>
      <vt:lpstr>Objective   </vt:lpstr>
      <vt:lpstr>What Is Airbnb?</vt:lpstr>
      <vt:lpstr>Data Summary</vt:lpstr>
      <vt:lpstr>Data Summary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Conclusions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Airbnb Bookings Analysis Anirban Patra</dc:title>
  <dc:creator>Avijit Patra</dc:creator>
  <cp:lastModifiedBy>Pc</cp:lastModifiedBy>
  <cp:revision>16</cp:revision>
  <dcterms:modified xsi:type="dcterms:W3CDTF">2022-04-18T09:06:02Z</dcterms:modified>
</cp:coreProperties>
</file>