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6" r:id="rId8"/>
    <p:sldId id="263" r:id="rId9"/>
    <p:sldId id="265" r:id="rId10"/>
    <p:sldId id="264" r:id="rId11"/>
    <p:sldId id="267" r:id="rId12"/>
    <p:sldId id="270" r:id="rId13"/>
    <p:sldId id="268" r:id="rId14"/>
    <p:sldId id="272" r:id="rId15"/>
    <p:sldId id="274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/>
          <p:cNvGraphicFramePr>
            <a:graphicFrameLocks noChangeAspect="1"/>
          </p:cNvGraphicFramePr>
          <p:nvPr userDrawn="1"/>
        </p:nvGraphicFramePr>
        <p:xfrm>
          <a:off x="0" y="0"/>
          <a:ext cx="9173308" cy="687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Image" r:id="rId3" imgW="2621063" imgH="1965964" progId="">
                  <p:embed/>
                </p:oleObj>
              </mc:Choice>
              <mc:Fallback>
                <p:oleObj name="Image" r:id="rId3" imgW="2621063" imgH="196596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73308" cy="687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68579"/>
            <a:ext cx="7772400" cy="1470025"/>
          </a:xfrm>
          <a:prstGeom prst="rect">
            <a:avLst/>
          </a:prstGeom>
        </p:spPr>
        <p:txBody>
          <a:bodyPr lIns="86365" tIns="43183" rIns="86365" bIns="43183"/>
          <a:lstStyle>
            <a:lvl1pPr algn="ctr"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3945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881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0" y="6615113"/>
            <a:ext cx="9144000" cy="2540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6365" tIns="43183" rIns="86365" bIns="43183" anchor="ctr"/>
          <a:lstStyle/>
          <a:p>
            <a:pPr eaLnBrk="0" hangingPunct="0">
              <a:defRPr/>
            </a:pPr>
            <a:endParaRPr lang="en-US" sz="2300">
              <a:latin typeface="Times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2540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6365" tIns="43183" rIns="86365" bIns="43183" anchor="ctr"/>
          <a:lstStyle/>
          <a:p>
            <a:pPr eaLnBrk="0" hangingPunct="0">
              <a:defRPr/>
            </a:pPr>
            <a:endParaRPr lang="en-US" sz="2300">
              <a:latin typeface="Times" pitchFamily="18" charset="0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 userDrawn="1"/>
        </p:nvSpPr>
        <p:spPr bwMode="auto">
          <a:xfrm>
            <a:off x="32240" y="-9525"/>
            <a:ext cx="3426069" cy="2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365" tIns="43183" rIns="86365" bIns="43183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b="1" dirty="0" err="1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EE2023</a:t>
            </a:r>
            <a:r>
              <a:rPr lang="en-US" sz="1200" b="1" baseline="0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Signals &amp; Systems</a:t>
            </a:r>
            <a:r>
              <a:rPr lang="en-US" sz="12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sz="12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(Chapter </a:t>
            </a:r>
            <a:r>
              <a:rPr lang="en-US" sz="12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0)</a:t>
            </a:r>
            <a:endParaRPr lang="en-GB" sz="12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" name="Picture 14" descr="C:\Users\MacBookPro\Desktop\logo_full_colou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881" y="265113"/>
            <a:ext cx="1921119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1"/>
          <p:cNvSpPr>
            <a:spLocks noChangeArrowheads="1"/>
          </p:cNvSpPr>
          <p:nvPr userDrawn="1"/>
        </p:nvSpPr>
        <p:spPr bwMode="auto">
          <a:xfrm>
            <a:off x="8465527" y="6599238"/>
            <a:ext cx="67847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365" tIns="43183" rIns="86365" bIns="43183"/>
          <a:lstStyle/>
          <a:p>
            <a:pPr algn="ctr" eaLnBrk="0" hangingPunct="0">
              <a:defRPr/>
            </a:pPr>
            <a:r>
              <a:rPr lang="zh-CN" altLang="en-US" sz="1200" dirty="0">
                <a:solidFill>
                  <a:srgbClr val="FF6600"/>
                </a:solidFill>
                <a:ea typeface="SimSun" pitchFamily="2" charset="-122"/>
              </a:rPr>
              <a:t>  </a:t>
            </a:r>
            <a:r>
              <a:rPr lang="en-US" altLang="zh-CN" sz="1200" dirty="0" smtClean="0">
                <a:solidFill>
                  <a:srgbClr val="FF6600"/>
                </a:solidFill>
                <a:ea typeface="SimSun" pitchFamily="2" charset="-122"/>
              </a:rPr>
              <a:t>0-</a:t>
            </a:r>
            <a:fld id="{6D264ECD-270F-4C4E-B051-CA6042A22512}" type="slidenum">
              <a:rPr lang="zh-CN" altLang="en-US" sz="1200">
                <a:solidFill>
                  <a:srgbClr val="FF6600"/>
                </a:solidFill>
                <a:ea typeface="SimSun" pitchFamily="2" charset="-122"/>
              </a:rPr>
              <a:pPr algn="ctr" eaLnBrk="0" hangingPunct="0">
                <a:defRPr/>
              </a:pPr>
              <a:t>‹#›</a:t>
            </a:fld>
            <a:endParaRPr lang="en-US" altLang="zh-CN" sz="1200" dirty="0">
              <a:solidFill>
                <a:srgbClr val="FF6600"/>
              </a:solidFill>
              <a:ea typeface="SimSun" pitchFamily="2" charset="-122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550986" y="6334125"/>
            <a:ext cx="1903535" cy="457200"/>
          </a:xfrm>
          <a:prstGeom prst="rect">
            <a:avLst/>
          </a:prstGeom>
        </p:spPr>
        <p:txBody>
          <a:bodyPr lIns="86365" tIns="43183" rIns="86365" bIns="43183"/>
          <a:lstStyle>
            <a:lvl1pPr eaLnBrk="0" hangingPunct="0">
              <a:defRPr sz="2300">
                <a:latin typeface="Times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56438" y="6334125"/>
            <a:ext cx="2895600" cy="457200"/>
          </a:xfrm>
          <a:prstGeom prst="rect">
            <a:avLst/>
          </a:prstGeom>
        </p:spPr>
        <p:txBody>
          <a:bodyPr lIns="86365" tIns="43183" rIns="86365" bIns="43183"/>
          <a:lstStyle>
            <a:lvl1pPr eaLnBrk="0" hangingPunct="0">
              <a:defRPr sz="2300">
                <a:latin typeface="Times" pitchFamily="18" charset="0"/>
              </a:defRPr>
            </a:lvl1pPr>
          </a:lstStyle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602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0723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4258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A97DAC0-51B3-49FB-880A-1CD4311A0F7D}" type="datetimeFigureOut">
              <a:rPr lang="en-SG" smtClean="0"/>
              <a:t>9/8/2013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DAE60C5-AA84-4ED2-B6F1-9B3A3012E8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885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6615113"/>
            <a:ext cx="9144000" cy="2540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6365" tIns="43183" rIns="86365" bIns="43183" anchor="ctr"/>
          <a:lstStyle/>
          <a:p>
            <a:pPr eaLnBrk="0" hangingPunct="0">
              <a:defRPr/>
            </a:pPr>
            <a:endParaRPr lang="en-US" sz="2300">
              <a:latin typeface="Times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540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6365" tIns="43183" rIns="86365" bIns="43183" anchor="ctr"/>
          <a:lstStyle/>
          <a:p>
            <a:pPr eaLnBrk="0" hangingPunct="0">
              <a:defRPr/>
            </a:pPr>
            <a:endParaRPr lang="en-US" sz="2300">
              <a:latin typeface="Times" pitchFamily="18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52754" y="-9525"/>
            <a:ext cx="3500804" cy="2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365" tIns="43183" rIns="86365" bIns="43183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EE2023</a:t>
            </a:r>
            <a:r>
              <a:rPr lang="en-US" sz="1200" b="1" baseline="0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Signals &amp; Systems</a:t>
            </a:r>
            <a:r>
              <a:rPr lang="en-US" sz="12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sz="12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(Chapter </a:t>
            </a:r>
            <a:r>
              <a:rPr lang="en-US" sz="1200" b="1" baseline="0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0</a:t>
            </a:r>
            <a:r>
              <a:rPr lang="en-US" sz="12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GB" sz="1200" b="1" dirty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9221" name="Picture 14" descr="C:\Users\MacBookPro\Desktop\logo_full_colour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3" t="15659" r="8783" b="15659"/>
          <a:stretch>
            <a:fillRect/>
          </a:stretch>
        </p:blipFill>
        <p:spPr bwMode="auto">
          <a:xfrm>
            <a:off x="7567247" y="304800"/>
            <a:ext cx="15811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41"/>
          <p:cNvSpPr>
            <a:spLocks noChangeArrowheads="1"/>
          </p:cNvSpPr>
          <p:nvPr userDrawn="1"/>
        </p:nvSpPr>
        <p:spPr bwMode="auto">
          <a:xfrm>
            <a:off x="8487508" y="6594475"/>
            <a:ext cx="678474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365" tIns="43183" rIns="86365" bIns="43183"/>
          <a:lstStyle/>
          <a:p>
            <a:pPr algn="ctr" eaLnBrk="0" hangingPunct="0">
              <a:defRPr/>
            </a:pPr>
            <a:r>
              <a:rPr lang="en-US" altLang="zh-CN" sz="1000" dirty="0">
                <a:solidFill>
                  <a:srgbClr val="FF6600"/>
                </a:solidFill>
                <a:ea typeface="SimSun" pitchFamily="2" charset="-122"/>
              </a:rPr>
              <a:t>  </a:t>
            </a:r>
            <a:r>
              <a:rPr lang="en-US" altLang="zh-CN" sz="1000" dirty="0" smtClean="0">
                <a:solidFill>
                  <a:srgbClr val="FF6600"/>
                </a:solidFill>
                <a:ea typeface="SimSun" pitchFamily="2" charset="-122"/>
              </a:rPr>
              <a:t>0-</a:t>
            </a:r>
            <a:fld id="{8DB2BA85-7135-485C-AD0E-B0E4F2A944D2}" type="slidenum">
              <a:rPr lang="zh-CN" altLang="en-US" sz="1000">
                <a:solidFill>
                  <a:srgbClr val="FF6600"/>
                </a:solidFill>
                <a:ea typeface="SimSun" pitchFamily="2" charset="-122"/>
              </a:rPr>
              <a:pPr algn="ctr" eaLnBrk="0" hangingPunct="0">
                <a:defRPr/>
              </a:pPr>
              <a:t>‹#›</a:t>
            </a:fld>
            <a:endParaRPr lang="en-US" altLang="zh-CN" sz="1000" dirty="0">
              <a:solidFill>
                <a:srgbClr val="FF6600"/>
              </a:solidFill>
              <a:ea typeface="SimSun" pitchFamily="2" charset="-122"/>
            </a:endParaRPr>
          </a:p>
        </p:txBody>
      </p:sp>
      <p:sp>
        <p:nvSpPr>
          <p:cNvPr id="9223" name="Title Placeholder 6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958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57263" rtl="0" eaLnBrk="0" fontAlgn="base" hangingPunct="0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+mj-lt"/>
          <a:ea typeface="+mj-ea"/>
          <a:cs typeface="+mj-cs"/>
        </a:defRPr>
      </a:lvl1pPr>
      <a:lvl2pPr algn="l" defTabSz="957263" rtl="0" eaLnBrk="0" fontAlgn="base" hangingPunct="0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Times New Roman" pitchFamily="18" charset="0"/>
        </a:defRPr>
      </a:lvl2pPr>
      <a:lvl3pPr algn="l" defTabSz="957263" rtl="0" eaLnBrk="0" fontAlgn="base" hangingPunct="0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Times New Roman" pitchFamily="18" charset="0"/>
        </a:defRPr>
      </a:lvl3pPr>
      <a:lvl4pPr algn="l" defTabSz="957263" rtl="0" eaLnBrk="0" fontAlgn="base" hangingPunct="0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Times New Roman" pitchFamily="18" charset="0"/>
        </a:defRPr>
      </a:lvl4pPr>
      <a:lvl5pPr algn="l" defTabSz="957263" rtl="0" eaLnBrk="0" fontAlgn="base" hangingPunct="0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Times New Roman" pitchFamily="18" charset="0"/>
        </a:defRPr>
      </a:lvl5pPr>
      <a:lvl6pPr marL="431825" algn="l" defTabSz="958113" rtl="0" fontAlgn="base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Times New Roman" pitchFamily="18" charset="0"/>
        </a:defRPr>
      </a:lvl6pPr>
      <a:lvl7pPr marL="863651" algn="l" defTabSz="958113" rtl="0" fontAlgn="base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Times New Roman" pitchFamily="18" charset="0"/>
        </a:defRPr>
      </a:lvl7pPr>
      <a:lvl8pPr marL="1295476" algn="l" defTabSz="958113" rtl="0" fontAlgn="base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Times New Roman" pitchFamily="18" charset="0"/>
        </a:defRPr>
      </a:lvl8pPr>
      <a:lvl9pPr marL="1727302" algn="l" defTabSz="958113" rtl="0" fontAlgn="base">
        <a:spcBef>
          <a:spcPct val="0"/>
        </a:spcBef>
        <a:spcAft>
          <a:spcPct val="0"/>
        </a:spcAft>
        <a:defRPr sz="3300">
          <a:solidFill>
            <a:srgbClr val="FF6600"/>
          </a:solidFill>
          <a:latin typeface="Times New Roman" pitchFamily="18" charset="0"/>
        </a:defRPr>
      </a:lvl9pPr>
    </p:titleStyle>
    <p:bodyStyle>
      <a:lvl1pPr marL="342900" indent="-342900" algn="l" defTabSz="957263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003399"/>
          </a:solidFill>
          <a:latin typeface="+mn-lt"/>
          <a:ea typeface="+mn-ea"/>
          <a:cs typeface="+mn-cs"/>
        </a:defRPr>
      </a:lvl1pPr>
      <a:lvl2pPr marL="352425" indent="4763" algn="l" defTabSz="957263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rgbClr val="003399"/>
          </a:solidFill>
          <a:latin typeface="+mn-lt"/>
        </a:defRPr>
      </a:lvl2pPr>
      <a:lvl3pPr marL="712788" indent="201613" algn="l" defTabSz="957263" rtl="0" eaLnBrk="0" fontAlgn="base" hangingPunct="0">
        <a:spcBef>
          <a:spcPct val="20000"/>
        </a:spcBef>
        <a:spcAft>
          <a:spcPct val="0"/>
        </a:spcAft>
        <a:buChar char="•"/>
        <a:defRPr sz="2100" b="1">
          <a:solidFill>
            <a:srgbClr val="FF6600"/>
          </a:solidFill>
          <a:latin typeface="+mn-lt"/>
        </a:defRPr>
      </a:lvl3pPr>
      <a:lvl4pPr marL="1079500" indent="4763" algn="l" defTabSz="957263" rtl="0" eaLnBrk="0" fontAlgn="base" hangingPunct="0">
        <a:spcBef>
          <a:spcPct val="20000"/>
        </a:spcBef>
        <a:spcAft>
          <a:spcPct val="0"/>
        </a:spcAft>
        <a:buChar char="–"/>
        <a:defRPr sz="2100" i="1">
          <a:solidFill>
            <a:srgbClr val="003399"/>
          </a:solidFill>
          <a:latin typeface="+mn-lt"/>
        </a:defRPr>
      </a:lvl4pPr>
      <a:lvl5pPr marL="1438275" indent="390525" algn="l" defTabSz="957263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rgbClr val="003399"/>
          </a:solidFill>
          <a:latin typeface="+mn-lt"/>
        </a:defRPr>
      </a:lvl5pPr>
      <a:lvl6pPr marL="1871243" algn="l" defTabSz="958113" rtl="0" fontAlgn="base">
        <a:spcBef>
          <a:spcPct val="20000"/>
        </a:spcBef>
        <a:spcAft>
          <a:spcPct val="0"/>
        </a:spcAft>
        <a:defRPr sz="1900">
          <a:solidFill>
            <a:srgbClr val="003399"/>
          </a:solidFill>
          <a:latin typeface="+mn-lt"/>
        </a:defRPr>
      </a:lvl6pPr>
      <a:lvl7pPr marL="2303069" algn="l" defTabSz="958113" rtl="0" fontAlgn="base">
        <a:spcBef>
          <a:spcPct val="20000"/>
        </a:spcBef>
        <a:spcAft>
          <a:spcPct val="0"/>
        </a:spcAft>
        <a:defRPr sz="1900">
          <a:solidFill>
            <a:srgbClr val="003399"/>
          </a:solidFill>
          <a:latin typeface="+mn-lt"/>
        </a:defRPr>
      </a:lvl7pPr>
      <a:lvl8pPr marL="2734894" algn="l" defTabSz="958113" rtl="0" fontAlgn="base">
        <a:spcBef>
          <a:spcPct val="20000"/>
        </a:spcBef>
        <a:spcAft>
          <a:spcPct val="0"/>
        </a:spcAft>
        <a:defRPr sz="1900">
          <a:solidFill>
            <a:srgbClr val="003399"/>
          </a:solidFill>
          <a:latin typeface="+mn-lt"/>
        </a:defRPr>
      </a:lvl8pPr>
      <a:lvl9pPr marL="3166720" algn="l" defTabSz="958113" rtl="0" fontAlgn="base">
        <a:spcBef>
          <a:spcPct val="20000"/>
        </a:spcBef>
        <a:spcAft>
          <a:spcPct val="0"/>
        </a:spcAft>
        <a:defRPr sz="19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25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3651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5476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302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9127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0952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2778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4603" algn="l" defTabSz="863651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457200" y="1916832"/>
            <a:ext cx="82296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EE2023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Signals &amp; Systems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9672" y="4010288"/>
            <a:ext cx="6048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Group 1 Lecturer : A/Prof  Loh Ai Poh</a:t>
            </a:r>
          </a:p>
          <a:p>
            <a:pPr algn="ctr"/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Venue of Classes :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E5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-03-19</a:t>
            </a:r>
            <a:endParaRPr lang="en-US" sz="24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Tel : 65162292</a:t>
            </a:r>
          </a:p>
          <a:p>
            <a:pPr algn="ctr"/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Email : </a:t>
            </a:r>
            <a:r>
              <a:rPr lang="en-US" sz="24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elelohap</a:t>
            </a: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@ nus.edu.sg </a:t>
            </a:r>
            <a:endParaRPr lang="en-SG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56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smtClean="0"/>
          </a:p>
          <a:p>
            <a:pPr>
              <a:defRPr/>
            </a:pP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7544" y="671205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Why learn about signals &amp; systems?</a:t>
            </a:r>
            <a:endParaRPr lang="en-SG" sz="2400" b="1" dirty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1" r="6107"/>
          <a:stretch/>
        </p:blipFill>
        <p:spPr>
          <a:xfrm>
            <a:off x="445715" y="1196752"/>
            <a:ext cx="7021486" cy="28083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4293096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What are the applications of signals &amp; systems?</a:t>
            </a:r>
          </a:p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What information does the signal convey? How do we break it down into its components? How do we know how to reconstruct it?</a:t>
            </a:r>
          </a:p>
          <a:p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What happens when the signal goes thru a system? </a:t>
            </a:r>
            <a:endParaRPr lang="en-SG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124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smtClean="0"/>
          </a:p>
          <a:p>
            <a:pPr>
              <a:defRPr/>
            </a:pP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7544" y="671205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Applications of Signals &amp; Systems</a:t>
            </a:r>
            <a:endParaRPr lang="en-SG" sz="2400" b="1" dirty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484784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Communications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Signal Processing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Modelling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and Control</a:t>
            </a:r>
          </a:p>
          <a:p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748883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Communications</a:t>
            </a: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Transmissions of signals over a channel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Requires modulation &amp; demodulation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Analyze spectrum &amp; determine energy/power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SG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Amplification to boost power levels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Filtering to remove noise</a:t>
            </a:r>
          </a:p>
        </p:txBody>
      </p:sp>
    </p:spTree>
    <p:extLst>
      <p:ext uri="{BB962C8B-B14F-4D97-AF65-F5344CB8AC3E}">
        <p14:creationId xmlns:p14="http://schemas.microsoft.com/office/powerpoint/2010/main" val="351345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smtClean="0"/>
          </a:p>
          <a:p>
            <a:pPr>
              <a:defRPr/>
            </a:pPr>
            <a:endParaRPr lang="en-GB"/>
          </a:p>
        </p:txBody>
      </p:sp>
      <p:graphicFrame>
        <p:nvGraphicFramePr>
          <p:cNvPr id="87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299476"/>
              </p:ext>
            </p:extLst>
          </p:nvPr>
        </p:nvGraphicFramePr>
        <p:xfrm>
          <a:off x="-66675" y="1196752"/>
          <a:ext cx="9205913" cy="451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Document" r:id="rId3" imgW="9337350" imgH="4584071" progId="Word.Document.12">
                  <p:embed/>
                </p:oleObj>
              </mc:Choice>
              <mc:Fallback>
                <p:oleObj name="Document" r:id="rId3" imgW="9337350" imgH="45840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66675" y="1196752"/>
                        <a:ext cx="9205913" cy="451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683568" y="692696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 of an Amplitude Modulation Communications Systems</a:t>
            </a:r>
            <a:endParaRPr lang="en-SG" sz="2400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22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smtClean="0"/>
          </a:p>
          <a:p>
            <a:pPr>
              <a:defRPr/>
            </a:pP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51520" y="737089"/>
            <a:ext cx="820668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Signal Processing</a:t>
            </a: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Compression for fast, efficient, reliable transmission &amp; data storage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Applied to audio, image and video data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eg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JPEG, MPEG</a:t>
            </a:r>
          </a:p>
          <a:p>
            <a:pPr lvl="1"/>
            <a:endParaRPr lang="en-SG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Bio-signal processing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eg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EEG,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ECG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biometrics (face recognition, fingerprinting)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Detect abnormal activity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Identity verification</a:t>
            </a:r>
          </a:p>
          <a:p>
            <a:pPr lvl="1"/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Filtering and reconstruction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47635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JPEG 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43K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	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13K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 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3.5K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Tx/>
              <a:buNone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Tx/>
              <a:buNone/>
            </a:pP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Tx/>
              <a:buNone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Tx/>
              <a:buNone/>
            </a:pP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Tx/>
              <a:buNone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Tx/>
              <a:buNone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b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JPEG </a:t>
            </a:r>
            <a:r>
              <a:rPr lang="en-US" b="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uses Discrete-Cosine Transform (similar to Fourier Transform)</a:t>
            </a:r>
          </a:p>
        </p:txBody>
      </p:sp>
      <p:pic>
        <p:nvPicPr>
          <p:cNvPr id="14340" name="Picture 4" descr="C:\Documents and Settings\aviyente\My Documents\My Pictures\duck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04864"/>
            <a:ext cx="2540000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1" name="Picture 5" descr="C:\Documents and Settings\aviyente\My Documents\My Pictures\duck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04864"/>
            <a:ext cx="2540000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C:\Documents and Settings\aviyente\My Documents\My Pictures\duck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04864"/>
            <a:ext cx="2540000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765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4"/>
            <a:ext cx="8229600" cy="1080120"/>
          </a:xfrm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Brain waves are usually contaminated by noise and hard to interpret</a:t>
            </a:r>
          </a:p>
          <a:p>
            <a:endParaRPr lang="en-US" b="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51520" y="2204864"/>
            <a:ext cx="8464211" cy="3888432"/>
            <a:chOff x="860317" y="2348879"/>
            <a:chExt cx="8143446" cy="3528393"/>
          </a:xfrm>
        </p:grpSpPr>
        <p:pic>
          <p:nvPicPr>
            <p:cNvPr id="1638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4788024" y="2348880"/>
              <a:ext cx="4215739" cy="1647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8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4788024" y="3995960"/>
              <a:ext cx="4215739" cy="1881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9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860317" y="2348879"/>
              <a:ext cx="4215739" cy="1635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391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860317" y="3924347"/>
              <a:ext cx="4215739" cy="195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55726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smtClean="0"/>
          </a:p>
          <a:p>
            <a:pPr>
              <a:defRPr/>
            </a:pP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51520" y="737089"/>
            <a:ext cx="8206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Modelling</a:t>
            </a:r>
            <a:r>
              <a:rPr lang="en-US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&amp; Control</a:t>
            </a: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Modelling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in order to predict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behaviours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and to simulate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behaviours</a:t>
            </a: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en-SG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Control of industrial system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eg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cruise control in a car, temperature control in a reactor, flight control &amp; navigation,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etc</a:t>
            </a: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03238" y="2968774"/>
            <a:ext cx="8353425" cy="3484562"/>
            <a:chOff x="317" y="981"/>
            <a:chExt cx="5262" cy="2195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429" y="1684"/>
              <a:ext cx="453" cy="499"/>
            </a:xfrm>
            <a:prstGeom prst="rect">
              <a:avLst/>
            </a:prstGeom>
            <a:solidFill>
              <a:schemeClr val="hlink"/>
            </a:solidFill>
            <a:ln w="25400" algn="ctr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3651" y="1746"/>
              <a:ext cx="907" cy="381"/>
            </a:xfrm>
            <a:prstGeom prst="rect">
              <a:avLst/>
            </a:prstGeom>
            <a:solidFill>
              <a:srgbClr val="99CCFF"/>
            </a:solidFill>
            <a:ln w="25400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3200" dirty="0">
                  <a:latin typeface="Arial" charset="0"/>
                  <a:cs typeface="Arial" charset="0"/>
                </a:rPr>
                <a:t>motor</a:t>
              </a: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2200" y="1746"/>
              <a:ext cx="1111" cy="381"/>
            </a:xfrm>
            <a:prstGeom prst="rect">
              <a:avLst/>
            </a:prstGeom>
            <a:noFill/>
            <a:ln w="25400" algn="ctr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3200">
                  <a:solidFill>
                    <a:schemeClr val="accent2"/>
                  </a:solidFill>
                </a:rPr>
                <a:t>amplifier</a:t>
              </a: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3311" y="1927"/>
              <a:ext cx="3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4558" y="1933"/>
              <a:ext cx="102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1564" y="1816"/>
              <a:ext cx="227" cy="227"/>
            </a:xfrm>
            <a:prstGeom prst="ellipse">
              <a:avLst/>
            </a:prstGeom>
            <a:solidFill>
              <a:schemeClr val="accent1"/>
            </a:solidFill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791" y="1917"/>
              <a:ext cx="40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4898" y="1927"/>
              <a:ext cx="0" cy="74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H="1">
              <a:off x="1678" y="2676"/>
              <a:ext cx="1021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V="1">
              <a:off x="1678" y="2040"/>
              <a:ext cx="0" cy="6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363" y="1927"/>
              <a:ext cx="1201" cy="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aphicFrame>
          <p:nvGraphicFramePr>
            <p:cNvPr id="16" name="Object 17"/>
            <p:cNvGraphicFramePr>
              <a:graphicFrameLocks noChangeAspect="1"/>
            </p:cNvGraphicFramePr>
            <p:nvPr/>
          </p:nvGraphicFramePr>
          <p:xfrm>
            <a:off x="4762" y="1698"/>
            <a:ext cx="173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9" name="Equation" r:id="rId3" imgW="114120" imgH="139680" progId="Equation.3">
                    <p:embed/>
                  </p:oleObj>
                </mc:Choice>
                <mc:Fallback>
                  <p:oleObj name="Equation" r:id="rId3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2" y="1698"/>
                          <a:ext cx="173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2699" y="2476"/>
              <a:ext cx="975" cy="381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3200">
                  <a:solidFill>
                    <a:srgbClr val="FF0000"/>
                  </a:solidFill>
                </a:rPr>
                <a:t>sensor</a:t>
              </a: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3674" y="2676"/>
              <a:ext cx="122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graphicFrame>
          <p:nvGraphicFramePr>
            <p:cNvPr id="19" name="Object 20"/>
            <p:cNvGraphicFramePr>
              <a:graphicFrameLocks noChangeAspect="1"/>
            </p:cNvGraphicFramePr>
            <p:nvPr/>
          </p:nvGraphicFramePr>
          <p:xfrm>
            <a:off x="1041" y="1565"/>
            <a:ext cx="368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0" name="Equation" r:id="rId5" imgW="241200" imgH="241200" progId="Equation.3">
                    <p:embed/>
                  </p:oleObj>
                </mc:Choice>
                <mc:Fallback>
                  <p:oleObj name="Equation" r:id="rId5" imgW="2412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1" y="1565"/>
                          <a:ext cx="368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1474" y="1904"/>
              <a:ext cx="31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/>
                <a:t>-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3333" y="1600"/>
              <a:ext cx="4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/>
                <a:t>V</a:t>
              </a:r>
              <a:r>
                <a:rPr lang="en-US" sz="2400" baseline="-25000"/>
                <a:t>in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1927" y="1645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474" y="981"/>
              <a:ext cx="2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solidFill>
                    <a:srgbClr val="008000"/>
                  </a:solidFill>
                </a:rPr>
                <a:t>reference / desired speed</a:t>
              </a: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H="1">
              <a:off x="1270" y="1275"/>
              <a:ext cx="294" cy="357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1406" y="1668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/>
                <a:t>+</a:t>
              </a: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317" y="2454"/>
              <a:ext cx="10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>
                  <a:solidFill>
                    <a:srgbClr val="008000"/>
                  </a:solidFill>
                </a:rPr>
                <a:t>comparison</a:t>
              </a:r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 flipV="1">
              <a:off x="1020" y="2160"/>
              <a:ext cx="363" cy="318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816" y="1389"/>
              <a:ext cx="4355" cy="1587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4059" y="2772"/>
              <a:ext cx="106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008000"/>
                  </a:solidFill>
                </a:rPr>
                <a:t>Closed loop control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610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91680" y="2276872"/>
            <a:ext cx="64087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764704"/>
            <a:ext cx="849694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r>
              <a:rPr lang="en-US" sz="2400" b="1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REFERENCES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80000" lvl="0" indent="-1800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685800" algn="l"/>
              </a:tabLst>
            </a:pPr>
            <a:r>
              <a:rPr lang="en-SG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Douglas K </a:t>
            </a:r>
            <a:r>
              <a:rPr lang="en-SG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Lindner, </a:t>
            </a:r>
            <a:r>
              <a:rPr lang="en-SG" sz="20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Introduction </a:t>
            </a:r>
            <a:r>
              <a:rPr lang="en-SG" sz="2000" u="sng" dirty="0">
                <a:latin typeface="Tahoma" pitchFamily="34" charset="0"/>
                <a:ea typeface="Tahoma" pitchFamily="34" charset="0"/>
                <a:cs typeface="Tahoma" pitchFamily="34" charset="0"/>
              </a:rPr>
              <a:t>to Signals &amp; Systems</a:t>
            </a:r>
            <a:r>
              <a:rPr lang="en-SG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SG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McGraw </a:t>
            </a:r>
            <a:r>
              <a:rPr lang="en-SG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Hill</a:t>
            </a:r>
          </a:p>
          <a:p>
            <a:pPr marL="180000" lvl="0" indent="-1800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685800" algn="l"/>
              </a:tabLst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80000" indent="-1800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685800" algn="l"/>
              </a:tabLst>
            </a:pPr>
            <a:r>
              <a:rPr lang="en-SG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Hwei</a:t>
            </a:r>
            <a:r>
              <a:rPr lang="en-SG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Hsu, </a:t>
            </a:r>
            <a:r>
              <a:rPr lang="en-SG" sz="2000" u="sng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Schaum's</a:t>
            </a:r>
            <a:r>
              <a:rPr lang="en-SG" sz="2000" u="sng" dirty="0">
                <a:latin typeface="Tahoma" pitchFamily="34" charset="0"/>
                <a:ea typeface="Tahoma" pitchFamily="34" charset="0"/>
                <a:cs typeface="Tahoma" pitchFamily="34" charset="0"/>
              </a:rPr>
              <a:t> Outline of Signals and Systems</a:t>
            </a:r>
            <a:r>
              <a:rPr lang="en-SG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, McGraw Hill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r>
              <a:rPr lang="en-US" sz="20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Others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80000" lvl="0" indent="-1800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685800" algn="l"/>
              </a:tabLst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Simon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Haykin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000" u="sng" dirty="0">
                <a:latin typeface="Tahoma" pitchFamily="34" charset="0"/>
                <a:ea typeface="Tahoma" pitchFamily="34" charset="0"/>
                <a:cs typeface="Tahoma" pitchFamily="34" charset="0"/>
              </a:rPr>
              <a:t>An Introduction to Analog &amp; Digital Communications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, John Wiley &amp; Sons,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Inc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80000" lvl="0" indent="-1800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685800" algn="l"/>
              </a:tabLst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80000" lvl="0" indent="-1800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685800" algn="l"/>
              </a:tabLst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Leon W. Couch, II, </a:t>
            </a:r>
            <a:r>
              <a:rPr lang="en-US" sz="2000" u="sng" dirty="0">
                <a:latin typeface="Tahoma" pitchFamily="34" charset="0"/>
                <a:ea typeface="Tahoma" pitchFamily="34" charset="0"/>
                <a:cs typeface="Tahoma" pitchFamily="34" charset="0"/>
              </a:rPr>
              <a:t>Digital and Analog Communication Systems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, Prentice-Hall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180000" lvl="0" indent="-1800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685800" algn="l"/>
              </a:tabLst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80000" lvl="0" indent="-1800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685800" algn="l"/>
              </a:tabLst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A.V. Oppenheim, A. S.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Willsky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0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Signals &amp; Systems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Prentice Hall, 2</a:t>
            </a:r>
            <a:r>
              <a:rPr lang="en-US" sz="20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nd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ed.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21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7544" y="1340768"/>
            <a:ext cx="828092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ASSESSMENT MODE</a:t>
            </a:r>
            <a:endParaRPr lang="en-SG" sz="2400" dirty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  </a:t>
            </a:r>
            <a:endParaRPr lang="en-SG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Quiz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(25%) 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-	</a:t>
            </a: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Closed-book around 7</a:t>
            </a:r>
            <a:r>
              <a:rPr lang="en-US" sz="2000" b="1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</a:t>
            </a: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week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Assignment (15</a:t>
            </a: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%) -  Around 11</a:t>
            </a:r>
            <a:r>
              <a:rPr lang="en-US" sz="2000" b="1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</a:t>
            </a: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week</a:t>
            </a:r>
          </a:p>
          <a:p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Exam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(60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%) -	</a:t>
            </a: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Closed-book</a:t>
            </a:r>
          </a:p>
          <a:p>
            <a:endParaRPr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Tutorials will be discussed as and when ready. Hence week 1 second lecture/tutorial slot is a lecture slot – not tutorial, </a:t>
            </a:r>
            <a:r>
              <a:rPr lang="en-US" sz="20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so please turn up</a:t>
            </a: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 labs in this course. The concepts covered here will be re-visited in the lab module EE2032 Signals &amp; Communications Design Lab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 </a:t>
            </a:r>
            <a:endParaRPr lang="en-SG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5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smtClean="0"/>
          </a:p>
          <a:p>
            <a:pPr>
              <a:defRPr/>
            </a:pP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395536" y="591071"/>
            <a:ext cx="62646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2400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Outline of syllabus </a:t>
            </a:r>
            <a:r>
              <a:rPr lang="en-SG" sz="2400" b="1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and Topics</a:t>
            </a:r>
            <a:endParaRPr lang="en-SG" sz="2400" dirty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394187"/>
            <a:ext cx="806489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6000" indent="-3960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Signal Representation, Fourier Series and Transform</a:t>
            </a:r>
          </a:p>
          <a:p>
            <a:pPr marL="396000" indent="-3960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Spectrum of Continuous Time Systems</a:t>
            </a:r>
          </a:p>
          <a:p>
            <a:pPr marL="396000" indent="-3960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Energy, Power, Bandwidth of Signals</a:t>
            </a:r>
          </a:p>
          <a:p>
            <a:pPr marL="396000" indent="-3960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Sampling and Signal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Reconstruction</a:t>
            </a:r>
          </a:p>
          <a:p>
            <a:pPr marL="396000" indent="-3960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Linear Time Invariant (LTI)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Systems</a:t>
            </a:r>
          </a:p>
          <a:p>
            <a:pPr marL="396000" indent="-3960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Propagation of Signals Thru a LTI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System</a:t>
            </a:r>
          </a:p>
          <a:p>
            <a:pPr marL="396000" indent="-3960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Frequency Response of LTI Systems</a:t>
            </a:r>
          </a:p>
          <a:p>
            <a:pPr marL="396000" indent="-3960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Notions of Stability : When do signals become unbounded?</a:t>
            </a:r>
          </a:p>
          <a:p>
            <a:pPr marL="396000" indent="-3960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Discrete Time Fourier Transform (if time permits)</a:t>
            </a:r>
          </a:p>
          <a:p>
            <a:pPr marL="396000" indent="-396000">
              <a:spcAft>
                <a:spcPts val="1200"/>
              </a:spcAft>
              <a:buFont typeface="+mj-lt"/>
              <a:buAutoNum type="arabicPeriod"/>
            </a:pP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Examples of Real Signals and Systems</a:t>
            </a:r>
          </a:p>
        </p:txBody>
      </p:sp>
    </p:spTree>
    <p:extLst>
      <p:ext uri="{BB962C8B-B14F-4D97-AF65-F5344CB8AC3E}">
        <p14:creationId xmlns:p14="http://schemas.microsoft.com/office/powerpoint/2010/main" val="24709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1557" y="1556792"/>
            <a:ext cx="8496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4000" lvl="0" indent="-3240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SG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Describe a signal in time and frequency </a:t>
            </a:r>
            <a:r>
              <a:rPr lang="en-SG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domains</a:t>
            </a:r>
          </a:p>
          <a:p>
            <a:pPr marL="324000" lvl="0" indent="-3240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Fourier Series and Fourier Transform – properties</a:t>
            </a:r>
          </a:p>
          <a:p>
            <a:pPr marL="324000" lvl="0" indent="-3240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Spectrum of Periodic and Aperiodic Signals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24000" lvl="0" indent="-3240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SG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Calculate the bandwidth, power and energy </a:t>
            </a:r>
            <a:r>
              <a:rPr lang="en-SG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spectral densities </a:t>
            </a:r>
            <a:r>
              <a:rPr lang="en-SG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of signals </a:t>
            </a:r>
            <a:endParaRPr lang="en-SG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24000" indent="-3240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SG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Explain aliasing and evaluate the impact of the </a:t>
            </a:r>
            <a:r>
              <a:rPr lang="en-SG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Nyquist</a:t>
            </a:r>
            <a:r>
              <a:rPr lang="en-SG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sampling </a:t>
            </a:r>
            <a:r>
              <a:rPr lang="en-SG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theorem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692696"/>
            <a:ext cx="7704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Learning Outcomes – first half of semester</a:t>
            </a:r>
            <a:endParaRPr lang="en-SG" sz="2400" dirty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95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smtClean="0"/>
          </a:p>
          <a:p>
            <a:pPr>
              <a:defRPr/>
            </a:pP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51520" y="1903869"/>
            <a:ext cx="8784976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4000" lvl="0" indent="-3240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SG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Describe and identify the characteristics of linear time invariant systems</a:t>
            </a:r>
          </a:p>
          <a:p>
            <a:pPr marL="324000" lvl="0" indent="-3240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SG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Derive a linear time invariant system model </a:t>
            </a:r>
            <a:r>
              <a:rPr lang="en-SG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using </a:t>
            </a:r>
            <a:r>
              <a:rPr lang="en-SG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differential equations and transfer functions</a:t>
            </a:r>
          </a:p>
          <a:p>
            <a:pPr marL="324000" lvl="0" indent="-3240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Compute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the outputs of LTI systems when driven by steps, impulses &amp; sinusoids using convolution integrals and transfer functions 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60000" lvl="0" indent="-3600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SG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Evaluate the stability of system through its poles</a:t>
            </a:r>
          </a:p>
          <a:p>
            <a:pPr marL="360000" lvl="0" indent="-3600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SG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Construct the frequency response of systems via Bode plots</a:t>
            </a:r>
          </a:p>
          <a:p>
            <a:pPr marL="360000" lvl="0" indent="-3600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SG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Apply Discrete Time Fourier Transform to analyse sampled signals (if time permits</a:t>
            </a:r>
            <a:r>
              <a:rPr lang="en-SG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8" y="1124744"/>
            <a:ext cx="72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Learning Outcomes – second half of semester</a:t>
            </a:r>
            <a:endParaRPr lang="en-SG" sz="2400" dirty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85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smtClean="0"/>
          </a:p>
          <a:p>
            <a:pPr>
              <a:defRPr/>
            </a:pP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179512" y="1311151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 the end of the semester, tell us whether you can : </a:t>
            </a:r>
            <a:endParaRPr lang="en-SG" sz="2400" dirty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916832"/>
            <a:ext cx="82809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SG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construct and </a:t>
            </a:r>
            <a:r>
              <a:rPr lang="en-SG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analyze</a:t>
            </a:r>
            <a:r>
              <a:rPr lang="en-SG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the spectrum of signals and frequency response of </a:t>
            </a:r>
            <a:r>
              <a:rPr lang="en-SG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systems</a:t>
            </a:r>
          </a:p>
          <a:p>
            <a:pPr marL="285750" indent="-285750">
              <a:buFont typeface="Arial" pitchFamily="34" charset="0"/>
              <a:buChar char="•"/>
            </a:pPr>
            <a:endParaRPr lang="en-SG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SG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calculate the energy and power spectral density of </a:t>
            </a:r>
            <a:r>
              <a:rPr lang="en-SG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signals</a:t>
            </a:r>
          </a:p>
          <a:p>
            <a:pPr marL="285750" indent="-285750">
              <a:buFont typeface="Arial" pitchFamily="34" charset="0"/>
              <a:buChar char="•"/>
            </a:pPr>
            <a:endParaRPr lang="en-SG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SG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design the sampling frequency to prevent aliasing in the spectrum of a sampled </a:t>
            </a:r>
            <a:r>
              <a:rPr lang="en-SG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signal</a:t>
            </a:r>
          </a:p>
          <a:p>
            <a:pPr marL="285750" indent="-285750">
              <a:buFont typeface="Arial" pitchFamily="34" charset="0"/>
              <a:buChar char="•"/>
            </a:pPr>
            <a:endParaRPr lang="en-SG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SG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evaluate the stability of a linear time invariant </a:t>
            </a:r>
            <a:r>
              <a:rPr lang="en-SG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system</a:t>
            </a:r>
          </a:p>
          <a:p>
            <a:pPr marL="285750" indent="-285750">
              <a:buFont typeface="Arial" pitchFamily="34" charset="0"/>
              <a:buChar char="•"/>
            </a:pPr>
            <a:endParaRPr lang="en-SG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SG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infer the nature of the transfer function models from their step and impulse </a:t>
            </a:r>
            <a:r>
              <a:rPr lang="en-SG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responses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Plot and interpret Bode Diagrams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06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13287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Pre-Requisite Knowledge</a:t>
            </a:r>
            <a:endParaRPr lang="en-SG" sz="2400" b="1" dirty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996966"/>
            <a:ext cx="7704856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Linear algebra and calculus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Complex number arithmetic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Complex functions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Solutions of first and second order ODE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Basic circuit theory : Ohms law, </a:t>
            </a:r>
            <a:r>
              <a:rPr lang="en-US" sz="2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Kirchoff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circuit laws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Some familiarity with Fourier Series / Transform and Laplace Transform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You should have learnt all these from MA1505, MA1506 and EG1108/CG1108/EE1002</a:t>
            </a:r>
            <a:endParaRPr lang="en-SG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75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smtClean="0"/>
          </a:p>
          <a:p>
            <a:pPr>
              <a:defRPr/>
            </a:pP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5496" y="836712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Terms which you have to be familiar with :</a:t>
            </a:r>
            <a:endParaRPr lang="en-SG" sz="2400" dirty="0">
              <a:solidFill>
                <a:srgbClr val="0000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496" y="1700808"/>
            <a:ext cx="914501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Complex number : magnitude and phase of complex numbers</a:t>
            </a:r>
          </a:p>
          <a:p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Complex conjugate : magnitude &amp; phase relationships to the complex number</a:t>
            </a: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Real &amp; imaginary parts of complex number : relationship to magnitude &amp; phase</a:t>
            </a: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Exponential functions</a:t>
            </a: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Sinusoids</a:t>
            </a: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Frequencies – changing between Hz and radians/sec</a:t>
            </a: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Period of a signal – relationship to frequency</a:t>
            </a:r>
          </a:p>
          <a:p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Fundamental frequencies</a:t>
            </a:r>
          </a:p>
        </p:txBody>
      </p:sp>
    </p:spTree>
    <p:extLst>
      <p:ext uri="{BB962C8B-B14F-4D97-AF65-F5344CB8AC3E}">
        <p14:creationId xmlns:p14="http://schemas.microsoft.com/office/powerpoint/2010/main" val="274173361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Words>654</Words>
  <Application>Microsoft Office PowerPoint</Application>
  <PresentationFormat>On-screen Show (4:3)</PresentationFormat>
  <Paragraphs>147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Blank</vt:lpstr>
      <vt:lpstr>Image</vt:lpstr>
      <vt:lpstr>Document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JPEG Example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Loh Ai Poh</dc:creator>
  <cp:lastModifiedBy>Loh Ai Poh</cp:lastModifiedBy>
  <cp:revision>37</cp:revision>
  <dcterms:created xsi:type="dcterms:W3CDTF">2011-07-16T16:21:12Z</dcterms:created>
  <dcterms:modified xsi:type="dcterms:W3CDTF">2013-08-09T14:08:35Z</dcterms:modified>
</cp:coreProperties>
</file>