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8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19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 userDrawn="1"/>
        </p:nvGraphicFramePr>
        <p:xfrm>
          <a:off x="0" y="0"/>
          <a:ext cx="9173308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Image" r:id="rId3" imgW="2621063" imgH="1965964" progId="">
                  <p:embed/>
                </p:oleObj>
              </mc:Choice>
              <mc:Fallback>
                <p:oleObj name="Image" r:id="rId3" imgW="2621063" imgH="19659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73308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68579"/>
            <a:ext cx="7772400" cy="1470025"/>
          </a:xfrm>
          <a:prstGeom prst="rect">
            <a:avLst/>
          </a:prstGeom>
        </p:spPr>
        <p:txBody>
          <a:bodyPr lIns="86365" tIns="43183" rIns="86365" bIns="43183"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94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2240" y="-9525"/>
            <a:ext cx="3426069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EE2010  Systems &amp; Control  (Chapter 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81" y="265113"/>
            <a:ext cx="1921119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8465527" y="6599238"/>
            <a:ext cx="67847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200" dirty="0" smtClean="0">
                <a:solidFill>
                  <a:srgbClr val="FF6600"/>
                </a:solidFill>
                <a:ea typeface="SimSun" pitchFamily="2" charset="-122"/>
              </a:rPr>
              <a:t>1-</a:t>
            </a:r>
            <a:fld id="{6D264ECD-270F-4C4E-B051-CA6042A22512}" type="slidenum">
              <a:rPr lang="zh-CN" altLang="en-US" sz="12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2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550986" y="6334125"/>
            <a:ext cx="1903535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6438" y="6334125"/>
            <a:ext cx="2895600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0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72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5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97DAC0-51B3-49FB-880A-1CD4311A0F7D}" type="datetimeFigureOut">
              <a:rPr lang="en-SG" smtClean="0"/>
              <a:t>9/8/2013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AE60C5-AA84-4ED2-B6F1-9B3A3012E8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8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52754" y="-9525"/>
            <a:ext cx="3500804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EE2023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Signals &amp; Systems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(Chapter 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221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15659" r="8783" b="15659"/>
          <a:stretch>
            <a:fillRect/>
          </a:stretch>
        </p:blipFill>
        <p:spPr bwMode="auto">
          <a:xfrm>
            <a:off x="7567247" y="304800"/>
            <a:ext cx="1581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8487508" y="6594475"/>
            <a:ext cx="67847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en-US" altLang="zh-CN" sz="10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000" dirty="0" smtClean="0">
                <a:solidFill>
                  <a:srgbClr val="FF6600"/>
                </a:solidFill>
                <a:ea typeface="SimSun" pitchFamily="2" charset="-122"/>
              </a:rPr>
              <a:t>1-</a:t>
            </a:r>
            <a:fld id="{8DB2BA85-7135-485C-AD0E-B0E4F2A944D2}" type="slidenum">
              <a:rPr lang="zh-CN" altLang="en-US" sz="10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0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9223" name="Title Placeholder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5pPr>
      <a:lvl6pPr marL="431825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6pPr>
      <a:lvl7pPr marL="863651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7pPr>
      <a:lvl8pPr marL="1295476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8pPr>
      <a:lvl9pPr marL="1727302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9pPr>
    </p:titleStyle>
    <p:bodyStyle>
      <a:lvl1pPr marL="342900" indent="-342900" algn="l" defTabSz="95726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99"/>
          </a:solidFill>
          <a:latin typeface="+mn-lt"/>
          <a:ea typeface="+mn-ea"/>
          <a:cs typeface="+mn-cs"/>
        </a:defRPr>
      </a:lvl1pPr>
      <a:lvl2pPr marL="352425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3399"/>
          </a:solidFill>
          <a:latin typeface="+mn-lt"/>
        </a:defRPr>
      </a:lvl2pPr>
      <a:lvl3pPr marL="712788" indent="2016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100" b="1">
          <a:solidFill>
            <a:srgbClr val="FF6600"/>
          </a:solidFill>
          <a:latin typeface="+mn-lt"/>
        </a:defRPr>
      </a:lvl3pPr>
      <a:lvl4pPr marL="1079500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 i="1">
          <a:solidFill>
            <a:srgbClr val="003399"/>
          </a:solidFill>
          <a:latin typeface="+mn-lt"/>
        </a:defRPr>
      </a:lvl4pPr>
      <a:lvl5pPr marL="1438275" indent="390525" algn="l" defTabSz="957263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rgbClr val="003399"/>
          </a:solidFill>
          <a:latin typeface="+mn-lt"/>
        </a:defRPr>
      </a:lvl5pPr>
      <a:lvl6pPr marL="1871243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6pPr>
      <a:lvl7pPr marL="2303069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7pPr>
      <a:lvl8pPr marL="2734894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8pPr>
      <a:lvl9pPr marL="3166720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25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51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76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30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127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95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778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603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1.bin"/><Relationship Id="rId21" Type="http://schemas.openxmlformats.org/officeDocument/2006/relationships/image" Target="../media/image80.wmf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8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3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6.jpg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9" Type="http://schemas.openxmlformats.org/officeDocument/2006/relationships/image" Target="../media/image45.wmf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43.wmf"/><Relationship Id="rId42" Type="http://schemas.openxmlformats.org/officeDocument/2006/relationships/image" Target="../media/image46.wmf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39.bin"/><Relationship Id="rId41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image" Target="../media/image44.wmf"/><Relationship Id="rId40" Type="http://schemas.openxmlformats.org/officeDocument/2006/relationships/oleObject" Target="../embeddings/oleObject45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0.wmf"/><Relationship Id="rId36" Type="http://schemas.openxmlformats.org/officeDocument/2006/relationships/oleObject" Target="../embeddings/oleObject4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42.bin"/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38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1.wmf"/><Relationship Id="rId3" Type="http://schemas.openxmlformats.org/officeDocument/2006/relationships/image" Target="../media/image54.pn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1680" y="2276872"/>
            <a:ext cx="6408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764704"/>
            <a:ext cx="849694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 function which represents the time variation of a physical variable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pressure, sound, temperature, data, speech, music, etc. A signal is thus a measured quantity that represents the physical variable.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generates a response, or output signal, for a given input. A system is thus a relationship between two signals.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Sinusoidal signals or in short,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sinuosoids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sinusoidal 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 general class of periodic signals of the form 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84283"/>
              </p:ext>
            </p:extLst>
          </p:nvPr>
        </p:nvGraphicFramePr>
        <p:xfrm>
          <a:off x="1619672" y="1772816"/>
          <a:ext cx="313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3" imgW="3136680" imgH="1346040" progId="Equation.DSMT4">
                  <p:embed/>
                </p:oleObj>
              </mc:Choice>
              <mc:Fallback>
                <p:oleObj name="Equation" r:id="rId3" imgW="3136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772816"/>
                        <a:ext cx="3136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 bwMode="auto">
          <a:xfrm>
            <a:off x="5076056" y="1916832"/>
            <a:ext cx="86409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5004048" y="2636912"/>
            <a:ext cx="86409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1628800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Real sinusoid</a:t>
            </a:r>
          </a:p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a.k.a. cosine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243308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Real sinusoid</a:t>
            </a:r>
          </a:p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a.k.a. sine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28566"/>
              </p:ext>
            </p:extLst>
          </p:nvPr>
        </p:nvGraphicFramePr>
        <p:xfrm>
          <a:off x="169540" y="3356992"/>
          <a:ext cx="476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5" imgW="4762440" imgH="380880" progId="Equation.DSMT4">
                  <p:embed/>
                </p:oleObj>
              </mc:Choice>
              <mc:Fallback>
                <p:oleObj name="Equation" r:id="rId5" imgW="4762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540" y="3356992"/>
                        <a:ext cx="4762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5076056" y="3429000"/>
            <a:ext cx="864096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3225170"/>
            <a:ext cx="320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Complex sinusoid</a:t>
            </a:r>
          </a:p>
          <a:p>
            <a:pPr algn="ctr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a.k.a. complex exponential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1490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here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33930"/>
              </p:ext>
            </p:extLst>
          </p:nvPr>
        </p:nvGraphicFramePr>
        <p:xfrm>
          <a:off x="1331640" y="4221088"/>
          <a:ext cx="4051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7" imgW="4051080" imgH="1447560" progId="Equation.DSMT4">
                  <p:embed/>
                </p:oleObj>
              </mc:Choice>
              <mc:Fallback>
                <p:oleObj name="Equation" r:id="rId7" imgW="405108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0" y="4221088"/>
                        <a:ext cx="40513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1560" y="5792936"/>
            <a:ext cx="7920880" cy="660400"/>
            <a:chOff x="611560" y="5792936"/>
            <a:chExt cx="7920880" cy="660400"/>
          </a:xfrm>
        </p:grpSpPr>
        <p:sp>
          <p:nvSpPr>
            <p:cNvPr id="14" name="TextBox 13"/>
            <p:cNvSpPr txBox="1"/>
            <p:nvPr/>
          </p:nvSpPr>
          <p:spPr>
            <a:xfrm>
              <a:off x="611560" y="5877272"/>
              <a:ext cx="7920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Period, </a:t>
              </a:r>
              <a:r>
                <a:rPr lang="en-US" sz="2000" i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of sinusoid is given by either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334693"/>
                </p:ext>
              </p:extLst>
            </p:nvPr>
          </p:nvGraphicFramePr>
          <p:xfrm>
            <a:off x="5199608" y="5792936"/>
            <a:ext cx="12446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7" name="Equation" r:id="rId9" imgW="1244520" imgH="660240" progId="Equation.DSMT4">
                    <p:embed/>
                  </p:oleObj>
                </mc:Choice>
                <mc:Fallback>
                  <p:oleObj name="Equation" r:id="rId9" imgW="1244520" imgH="660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99608" y="5792936"/>
                          <a:ext cx="1244600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5688632" y="4349135"/>
            <a:ext cx="3491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Notation :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f</a:t>
            </a:r>
            <a:r>
              <a:rPr lang="en-US" sz="2000" i="1" dirty="0" smtClean="0">
                <a:solidFill>
                  <a:srgbClr val="FF0000"/>
                </a:solidFill>
              </a:rPr>
              <a:t> : frequency in Hz or cycles/sec</a:t>
            </a:r>
          </a:p>
          <a:p>
            <a:r>
              <a:rPr lang="en-US" sz="2000" i="1" dirty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sz="2000" i="1" dirty="0" smtClean="0">
                <a:solidFill>
                  <a:srgbClr val="FF0000"/>
                </a:solidFill>
              </a:rPr>
              <a:t> : frequency in rad/sec</a:t>
            </a:r>
            <a:endParaRPr lang="en-SG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Other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asic signals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68117"/>
              </p:ext>
            </p:extLst>
          </p:nvPr>
        </p:nvGraphicFramePr>
        <p:xfrm>
          <a:off x="8486118" y="1647274"/>
          <a:ext cx="4095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0" name="Equation" r:id="rId3" imgW="406048" imgH="215713" progId="Equation.DSMT4">
                  <p:embed/>
                </p:oleObj>
              </mc:Choice>
              <mc:Fallback>
                <p:oleObj name="Equation" r:id="rId3" imgW="406048" imgH="215713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118" y="1647274"/>
                        <a:ext cx="4095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971473"/>
              </p:ext>
            </p:extLst>
          </p:nvPr>
        </p:nvGraphicFramePr>
        <p:xfrm>
          <a:off x="900113" y="1196752"/>
          <a:ext cx="185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1" name="Equation" r:id="rId5" imgW="1854000" imgH="736560" progId="Equation.DSMT4">
                  <p:embed/>
                </p:oleObj>
              </mc:Choice>
              <mc:Fallback>
                <p:oleObj name="Equation" r:id="rId5" imgW="1854000" imgH="73656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752"/>
                        <a:ext cx="1854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930709"/>
              </p:ext>
            </p:extLst>
          </p:nvPr>
        </p:nvGraphicFramePr>
        <p:xfrm>
          <a:off x="860425" y="1865313"/>
          <a:ext cx="1620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" name="Equation" r:id="rId7" imgW="1625400" imgH="609480" progId="Equation.DSMT4">
                  <p:embed/>
                </p:oleObj>
              </mc:Choice>
              <mc:Fallback>
                <p:oleObj name="Equation" r:id="rId7" imgW="1625400" imgH="6094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865313"/>
                        <a:ext cx="16208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49410"/>
              </p:ext>
            </p:extLst>
          </p:nvPr>
        </p:nvGraphicFramePr>
        <p:xfrm>
          <a:off x="8549085" y="3207933"/>
          <a:ext cx="4095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Equation" r:id="rId9" imgW="406048" imgH="215713" progId="Equation.DSMT4">
                  <p:embed/>
                </p:oleObj>
              </mc:Choice>
              <mc:Fallback>
                <p:oleObj name="Equation" r:id="rId9" imgW="406048" imgH="215713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085" y="3207933"/>
                        <a:ext cx="4095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93030"/>
              </p:ext>
            </p:extLst>
          </p:nvPr>
        </p:nvGraphicFramePr>
        <p:xfrm>
          <a:off x="777875" y="3043238"/>
          <a:ext cx="1825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4" name="Equation" r:id="rId10" imgW="1828800" imgH="736560" progId="Equation.DSMT4">
                  <p:embed/>
                </p:oleObj>
              </mc:Choice>
              <mc:Fallback>
                <p:oleObj name="Equation" r:id="rId10" imgW="1828800" imgH="7365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043238"/>
                        <a:ext cx="18256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582119"/>
              </p:ext>
            </p:extLst>
          </p:nvPr>
        </p:nvGraphicFramePr>
        <p:xfrm>
          <a:off x="8519122" y="4495975"/>
          <a:ext cx="4095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5" name="Equation" r:id="rId12" imgW="406048" imgH="215713" progId="Equation.DSMT4">
                  <p:embed/>
                </p:oleObj>
              </mc:Choice>
              <mc:Fallback>
                <p:oleObj name="Equation" r:id="rId12" imgW="406048" imgH="21571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122" y="4495975"/>
                        <a:ext cx="4095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08374"/>
              </p:ext>
            </p:extLst>
          </p:nvPr>
        </p:nvGraphicFramePr>
        <p:xfrm>
          <a:off x="754063" y="4340225"/>
          <a:ext cx="2187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6" name="Equation" r:id="rId13" imgW="2184120" imgH="736560" progId="Equation.DSMT4">
                  <p:embed/>
                </p:oleObj>
              </mc:Choice>
              <mc:Fallback>
                <p:oleObj name="Equation" r:id="rId13" imgW="2184120" imgH="7365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340225"/>
                        <a:ext cx="21875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86486"/>
              </p:ext>
            </p:extLst>
          </p:nvPr>
        </p:nvGraphicFramePr>
        <p:xfrm>
          <a:off x="6044924" y="6129616"/>
          <a:ext cx="4191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7" name="Equation" r:id="rId15" imgW="418918" imgH="241195" progId="Equation.DSMT4">
                  <p:embed/>
                </p:oleObj>
              </mc:Choice>
              <mc:Fallback>
                <p:oleObj name="Equation" r:id="rId15" imgW="418918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924" y="6129616"/>
                        <a:ext cx="4191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28111"/>
              </p:ext>
            </p:extLst>
          </p:nvPr>
        </p:nvGraphicFramePr>
        <p:xfrm>
          <a:off x="8633047" y="6108331"/>
          <a:ext cx="4095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" name="Equation" r:id="rId17" imgW="406048" imgH="215713" progId="Equation.DSMT4">
                  <p:embed/>
                </p:oleObj>
              </mc:Choice>
              <mc:Fallback>
                <p:oleObj name="Equation" r:id="rId17" imgW="406048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047" y="6108331"/>
                        <a:ext cx="4095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16014"/>
              </p:ext>
            </p:extLst>
          </p:nvPr>
        </p:nvGraphicFramePr>
        <p:xfrm>
          <a:off x="7181177" y="6083220"/>
          <a:ext cx="3429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" name="Equation" r:id="rId18" imgW="342751" imgH="241195" progId="Equation.DSMT4">
                  <p:embed/>
                </p:oleObj>
              </mc:Choice>
              <mc:Fallback>
                <p:oleObj name="Equation" r:id="rId18" imgW="342751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177" y="6083220"/>
                        <a:ext cx="3429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32177"/>
              </p:ext>
            </p:extLst>
          </p:nvPr>
        </p:nvGraphicFramePr>
        <p:xfrm>
          <a:off x="436563" y="5741988"/>
          <a:ext cx="34083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" name="Equation" r:id="rId20" imgW="3403440" imgH="736560" progId="Equation.DSMT4">
                  <p:embed/>
                </p:oleObj>
              </mc:Choice>
              <mc:Fallback>
                <p:oleObj name="Equation" r:id="rId20" imgW="3403440" imgH="736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5741988"/>
                        <a:ext cx="340836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4067944" y="1002432"/>
            <a:ext cx="4886324" cy="914400"/>
            <a:chOff x="8107" y="1699"/>
            <a:chExt cx="7694" cy="1440"/>
          </a:xfrm>
        </p:grpSpPr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8561" y="1771"/>
              <a:ext cx="7240" cy="1296"/>
              <a:chOff x="8201" y="2203"/>
              <a:chExt cx="7240" cy="1296"/>
            </a:xfrm>
          </p:grpSpPr>
          <p:grpSp>
            <p:nvGrpSpPr>
              <p:cNvPr id="17" name="Group 59"/>
              <p:cNvGrpSpPr>
                <a:grpSpLocks/>
              </p:cNvGrpSpPr>
              <p:nvPr/>
            </p:nvGrpSpPr>
            <p:grpSpPr bwMode="auto">
              <a:xfrm>
                <a:off x="8201" y="2203"/>
                <a:ext cx="7200" cy="864"/>
                <a:chOff x="8201" y="2203"/>
                <a:chExt cx="7200" cy="864"/>
              </a:xfrm>
            </p:grpSpPr>
            <p:sp>
              <p:nvSpPr>
                <p:cNvPr id="22" name="Line 61"/>
                <p:cNvSpPr>
                  <a:spLocks noChangeShapeType="1"/>
                </p:cNvSpPr>
                <p:nvPr/>
              </p:nvSpPr>
              <p:spPr bwMode="auto">
                <a:xfrm>
                  <a:off x="8201" y="3067"/>
                  <a:ext cx="7200" cy="0"/>
                </a:xfrm>
                <a:prstGeom prst="line">
                  <a:avLst/>
                </a:prstGeom>
                <a:noFill/>
                <a:ln w="25400">
                  <a:solidFill>
                    <a:srgbClr val="0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1851" y="2203"/>
                  <a:ext cx="0" cy="864"/>
                </a:xfrm>
                <a:prstGeom prst="line">
                  <a:avLst/>
                </a:prstGeom>
                <a:noFill/>
                <a:ln w="25400">
                  <a:solidFill>
                    <a:srgbClr val="00808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8" name="Group 54"/>
              <p:cNvGrpSpPr>
                <a:grpSpLocks/>
              </p:cNvGrpSpPr>
              <p:nvPr/>
            </p:nvGrpSpPr>
            <p:grpSpPr bwMode="auto">
              <a:xfrm>
                <a:off x="11779" y="3139"/>
                <a:ext cx="3662" cy="360"/>
                <a:chOff x="11779" y="3139"/>
                <a:chExt cx="3662" cy="360"/>
              </a:xfrm>
            </p:grpSpPr>
            <p:sp>
              <p:nvSpPr>
                <p:cNvPr id="2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1779" y="3139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4803" y="3139"/>
                  <a:ext cx="638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52"/>
            <p:cNvSpPr>
              <a:spLocks/>
            </p:cNvSpPr>
            <p:nvPr/>
          </p:nvSpPr>
          <p:spPr bwMode="auto">
            <a:xfrm>
              <a:off x="8107" y="1699"/>
              <a:ext cx="288" cy="14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4067944" y="2479675"/>
            <a:ext cx="4892675" cy="914400"/>
            <a:chOff x="8107" y="3579"/>
            <a:chExt cx="7704" cy="1440"/>
          </a:xfrm>
        </p:grpSpPr>
        <p:grpSp>
          <p:nvGrpSpPr>
            <p:cNvPr id="25" name="Group 38"/>
            <p:cNvGrpSpPr>
              <a:grpSpLocks/>
            </p:cNvGrpSpPr>
            <p:nvPr/>
          </p:nvGrpSpPr>
          <p:grpSpPr bwMode="auto">
            <a:xfrm>
              <a:off x="8611" y="3579"/>
              <a:ext cx="7200" cy="1440"/>
              <a:chOff x="8251" y="3571"/>
              <a:chExt cx="7200" cy="1440"/>
            </a:xfrm>
          </p:grpSpPr>
          <p:grpSp>
            <p:nvGrpSpPr>
              <p:cNvPr id="27" name="Group 46"/>
              <p:cNvGrpSpPr>
                <a:grpSpLocks/>
              </p:cNvGrpSpPr>
              <p:nvPr/>
            </p:nvGrpSpPr>
            <p:grpSpPr bwMode="auto">
              <a:xfrm>
                <a:off x="8251" y="3571"/>
                <a:ext cx="7200" cy="1008"/>
                <a:chOff x="8251" y="2203"/>
                <a:chExt cx="7200" cy="864"/>
              </a:xfrm>
            </p:grpSpPr>
            <p:sp>
              <p:nvSpPr>
                <p:cNvPr id="34" name="Line 48"/>
                <p:cNvSpPr>
                  <a:spLocks noChangeShapeType="1"/>
                </p:cNvSpPr>
                <p:nvPr/>
              </p:nvSpPr>
              <p:spPr bwMode="auto">
                <a:xfrm>
                  <a:off x="8251" y="3067"/>
                  <a:ext cx="7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1851" y="2203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8" name="Freeform 45"/>
              <p:cNvSpPr>
                <a:spLocks/>
              </p:cNvSpPr>
              <p:nvPr/>
            </p:nvSpPr>
            <p:spPr bwMode="auto">
              <a:xfrm>
                <a:off x="8251" y="3859"/>
                <a:ext cx="7200" cy="720"/>
              </a:xfrm>
              <a:custGeom>
                <a:avLst/>
                <a:gdLst>
                  <a:gd name="T0" fmla="*/ 0 w 7200"/>
                  <a:gd name="T1" fmla="*/ 432 h 432"/>
                  <a:gd name="T2" fmla="*/ 3600 w 7200"/>
                  <a:gd name="T3" fmla="*/ 432 h 432"/>
                  <a:gd name="T4" fmla="*/ 3600 w 7200"/>
                  <a:gd name="T5" fmla="*/ 0 h 432"/>
                  <a:gd name="T6" fmla="*/ 7200 w 720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0" h="432">
                    <a:moveTo>
                      <a:pt x="0" y="432"/>
                    </a:moveTo>
                    <a:lnTo>
                      <a:pt x="3600" y="432"/>
                    </a:lnTo>
                    <a:lnTo>
                      <a:pt x="3600" y="0"/>
                    </a:lnTo>
                    <a:lnTo>
                      <a:pt x="7200" y="0"/>
                    </a:lnTo>
                  </a:path>
                </a:pathLst>
              </a:cu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29" name="Group 39"/>
              <p:cNvGrpSpPr>
                <a:grpSpLocks/>
              </p:cNvGrpSpPr>
              <p:nvPr/>
            </p:nvGrpSpPr>
            <p:grpSpPr bwMode="auto">
              <a:xfrm>
                <a:off x="11131" y="3715"/>
                <a:ext cx="4310" cy="1296"/>
                <a:chOff x="11131" y="3715"/>
                <a:chExt cx="4310" cy="1296"/>
              </a:xfrm>
            </p:grpSpPr>
            <p:sp>
              <p:nvSpPr>
                <p:cNvPr id="3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1779" y="4651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131" y="3715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>
                  <a:off x="11419" y="3859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803" y="4651"/>
                  <a:ext cx="638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</p:grpSp>
        </p:grpSp>
        <p:sp>
          <p:nvSpPr>
            <p:cNvPr id="26" name="AutoShape 37"/>
            <p:cNvSpPr>
              <a:spLocks/>
            </p:cNvSpPr>
            <p:nvPr/>
          </p:nvSpPr>
          <p:spPr bwMode="auto">
            <a:xfrm>
              <a:off x="8107" y="3579"/>
              <a:ext cx="288" cy="14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4071813" y="3789040"/>
            <a:ext cx="4892675" cy="1292225"/>
            <a:chOff x="8107" y="5143"/>
            <a:chExt cx="7704" cy="2036"/>
          </a:xfrm>
        </p:grpSpPr>
        <p:grpSp>
          <p:nvGrpSpPr>
            <p:cNvPr id="37" name="Group 22"/>
            <p:cNvGrpSpPr>
              <a:grpSpLocks/>
            </p:cNvGrpSpPr>
            <p:nvPr/>
          </p:nvGrpSpPr>
          <p:grpSpPr bwMode="auto">
            <a:xfrm>
              <a:off x="8611" y="5162"/>
              <a:ext cx="7200" cy="2016"/>
              <a:chOff x="8251" y="5011"/>
              <a:chExt cx="7200" cy="2016"/>
            </a:xfrm>
          </p:grpSpPr>
          <p:grpSp>
            <p:nvGrpSpPr>
              <p:cNvPr id="39" name="Group 32"/>
              <p:cNvGrpSpPr>
                <a:grpSpLocks/>
              </p:cNvGrpSpPr>
              <p:nvPr/>
            </p:nvGrpSpPr>
            <p:grpSpPr bwMode="auto">
              <a:xfrm>
                <a:off x="8251" y="5011"/>
                <a:ext cx="7200" cy="2016"/>
                <a:chOff x="8251" y="5011"/>
                <a:chExt cx="7200" cy="2016"/>
              </a:xfrm>
            </p:grpSpPr>
            <p:sp>
              <p:nvSpPr>
                <p:cNvPr id="48" name="Line 34"/>
                <p:cNvSpPr>
                  <a:spLocks noChangeShapeType="1"/>
                </p:cNvSpPr>
                <p:nvPr/>
              </p:nvSpPr>
              <p:spPr bwMode="auto">
                <a:xfrm>
                  <a:off x="8251" y="6019"/>
                  <a:ext cx="7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1851" y="5011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8251" y="5299"/>
                <a:ext cx="7200" cy="1440"/>
              </a:xfrm>
              <a:custGeom>
                <a:avLst/>
                <a:gdLst>
                  <a:gd name="T0" fmla="*/ 0 w 7200"/>
                  <a:gd name="T1" fmla="*/ 432 h 432"/>
                  <a:gd name="T2" fmla="*/ 3600 w 7200"/>
                  <a:gd name="T3" fmla="*/ 432 h 432"/>
                  <a:gd name="T4" fmla="*/ 3600 w 7200"/>
                  <a:gd name="T5" fmla="*/ 0 h 432"/>
                  <a:gd name="T6" fmla="*/ 7200 w 720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0" h="432">
                    <a:moveTo>
                      <a:pt x="0" y="432"/>
                    </a:moveTo>
                    <a:lnTo>
                      <a:pt x="3600" y="432"/>
                    </a:lnTo>
                    <a:lnTo>
                      <a:pt x="3600" y="0"/>
                    </a:lnTo>
                    <a:lnTo>
                      <a:pt x="7200" y="0"/>
                    </a:lnTo>
                  </a:path>
                </a:pathLst>
              </a:cu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41" name="Group 23"/>
              <p:cNvGrpSpPr>
                <a:grpSpLocks/>
              </p:cNvGrpSpPr>
              <p:nvPr/>
            </p:nvGrpSpPr>
            <p:grpSpPr bwMode="auto">
              <a:xfrm>
                <a:off x="11131" y="5155"/>
                <a:ext cx="4310" cy="1728"/>
                <a:chOff x="11131" y="5155"/>
                <a:chExt cx="4310" cy="1728"/>
              </a:xfrm>
            </p:grpSpPr>
            <p:sp>
              <p:nvSpPr>
                <p:cNvPr id="4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1779" y="6091"/>
                  <a:ext cx="216" cy="3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355" y="6523"/>
                  <a:ext cx="288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-1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Line 28"/>
                <p:cNvSpPr>
                  <a:spLocks noChangeShapeType="1"/>
                </p:cNvSpPr>
                <p:nvPr/>
              </p:nvSpPr>
              <p:spPr bwMode="auto">
                <a:xfrm>
                  <a:off x="11995" y="6739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31" y="5155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11419" y="5299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803" y="6091"/>
                  <a:ext cx="638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</p:grpSp>
        </p:grpSp>
        <p:sp>
          <p:nvSpPr>
            <p:cNvPr id="38" name="AutoShape 21"/>
            <p:cNvSpPr>
              <a:spLocks/>
            </p:cNvSpPr>
            <p:nvPr/>
          </p:nvSpPr>
          <p:spPr bwMode="auto">
            <a:xfrm>
              <a:off x="8107" y="5143"/>
              <a:ext cx="288" cy="2036"/>
            </a:xfrm>
            <a:prstGeom prst="leftBrace">
              <a:avLst>
                <a:gd name="adj1" fmla="val 58912"/>
                <a:gd name="adj2" fmla="val 50000"/>
              </a:avLst>
            </a:prstGeom>
            <a:noFill/>
            <a:ln w="254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50" name="Group 2"/>
          <p:cNvGrpSpPr>
            <a:grpSpLocks/>
          </p:cNvGrpSpPr>
          <p:nvPr/>
        </p:nvGrpSpPr>
        <p:grpSpPr bwMode="auto">
          <a:xfrm>
            <a:off x="4067944" y="5373216"/>
            <a:ext cx="4892675" cy="941388"/>
            <a:chOff x="8107" y="7466"/>
            <a:chExt cx="7704" cy="1483"/>
          </a:xfrm>
        </p:grpSpPr>
        <p:sp>
          <p:nvSpPr>
            <p:cNvPr id="51" name="AutoShape 18"/>
            <p:cNvSpPr>
              <a:spLocks/>
            </p:cNvSpPr>
            <p:nvPr/>
          </p:nvSpPr>
          <p:spPr bwMode="auto">
            <a:xfrm>
              <a:off x="8107" y="7467"/>
              <a:ext cx="288" cy="14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52" name="Group 3"/>
            <p:cNvGrpSpPr>
              <a:grpSpLocks/>
            </p:cNvGrpSpPr>
            <p:nvPr/>
          </p:nvGrpSpPr>
          <p:grpSpPr bwMode="auto">
            <a:xfrm>
              <a:off x="8611" y="7466"/>
              <a:ext cx="7200" cy="1483"/>
              <a:chOff x="8611" y="7387"/>
              <a:chExt cx="7200" cy="1483"/>
            </a:xfrm>
          </p:grpSpPr>
          <p:grpSp>
            <p:nvGrpSpPr>
              <p:cNvPr id="53" name="Group 15"/>
              <p:cNvGrpSpPr>
                <a:grpSpLocks/>
              </p:cNvGrpSpPr>
              <p:nvPr/>
            </p:nvGrpSpPr>
            <p:grpSpPr bwMode="auto">
              <a:xfrm>
                <a:off x="8611" y="7387"/>
                <a:ext cx="7200" cy="1008"/>
                <a:chOff x="8251" y="2203"/>
                <a:chExt cx="7200" cy="864"/>
              </a:xfrm>
            </p:grpSpPr>
            <p:sp>
              <p:nvSpPr>
                <p:cNvPr id="62" name="Line 17"/>
                <p:cNvSpPr>
                  <a:spLocks noChangeShapeType="1"/>
                </p:cNvSpPr>
                <p:nvPr/>
              </p:nvSpPr>
              <p:spPr bwMode="auto">
                <a:xfrm>
                  <a:off x="8251" y="3067"/>
                  <a:ext cx="7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6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1851" y="2203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54" name="Group 5"/>
              <p:cNvGrpSpPr>
                <a:grpSpLocks/>
              </p:cNvGrpSpPr>
              <p:nvPr/>
            </p:nvGrpSpPr>
            <p:grpSpPr bwMode="auto">
              <a:xfrm>
                <a:off x="10968" y="7459"/>
                <a:ext cx="4833" cy="1411"/>
                <a:chOff x="10968" y="7459"/>
                <a:chExt cx="4833" cy="1411"/>
              </a:xfrm>
            </p:grpSpPr>
            <p:sp>
              <p:nvSpPr>
                <p:cNvPr id="56" name="Line 14"/>
                <p:cNvSpPr>
                  <a:spLocks noChangeShapeType="1"/>
                </p:cNvSpPr>
                <p:nvPr/>
              </p:nvSpPr>
              <p:spPr bwMode="auto">
                <a:xfrm>
                  <a:off x="13219" y="7675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5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579" y="7459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111" y="8467"/>
                  <a:ext cx="216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968" y="8491"/>
                  <a:ext cx="660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163" y="8491"/>
                  <a:ext cx="638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6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2787" y="8467"/>
                  <a:ext cx="540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55" name="Freeform 4"/>
              <p:cNvSpPr>
                <a:spLocks/>
              </p:cNvSpPr>
              <p:nvPr/>
            </p:nvSpPr>
            <p:spPr bwMode="auto">
              <a:xfrm>
                <a:off x="8611" y="7675"/>
                <a:ext cx="7200" cy="720"/>
              </a:xfrm>
              <a:custGeom>
                <a:avLst/>
                <a:gdLst>
                  <a:gd name="T0" fmla="*/ 0 w 7200"/>
                  <a:gd name="T1" fmla="*/ 720 h 720"/>
                  <a:gd name="T2" fmla="*/ 2736 w 7200"/>
                  <a:gd name="T3" fmla="*/ 720 h 720"/>
                  <a:gd name="T4" fmla="*/ 2736 w 7200"/>
                  <a:gd name="T5" fmla="*/ 0 h 720"/>
                  <a:gd name="T6" fmla="*/ 4464 w 7200"/>
                  <a:gd name="T7" fmla="*/ 0 h 720"/>
                  <a:gd name="T8" fmla="*/ 4464 w 7200"/>
                  <a:gd name="T9" fmla="*/ 720 h 720"/>
                  <a:gd name="T10" fmla="*/ 7200 w 7200"/>
                  <a:gd name="T11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00" h="720">
                    <a:moveTo>
                      <a:pt x="0" y="720"/>
                    </a:moveTo>
                    <a:lnTo>
                      <a:pt x="2736" y="720"/>
                    </a:lnTo>
                    <a:lnTo>
                      <a:pt x="2736" y="0"/>
                    </a:lnTo>
                    <a:lnTo>
                      <a:pt x="4464" y="0"/>
                    </a:lnTo>
                    <a:lnTo>
                      <a:pt x="4464" y="720"/>
                    </a:lnTo>
                    <a:lnTo>
                      <a:pt x="7200" y="720"/>
                    </a:lnTo>
                  </a:path>
                </a:pathLst>
              </a:cu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179512" y="836712"/>
            <a:ext cx="399635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Unit Impulse (or Dirac-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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 function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54248" y="1988840"/>
            <a:ext cx="917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and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685800" y="22479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685800" y="2664576"/>
            <a:ext cx="22300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Unit Step function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auto">
          <a:xfrm>
            <a:off x="685800" y="39909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611560" y="3933056"/>
            <a:ext cx="3382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Sign (or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Signum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 function</a:t>
            </a:r>
          </a:p>
        </p:txBody>
      </p: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512924" y="5305395"/>
            <a:ext cx="2546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Rectangle 82"/>
          <p:cNvSpPr>
            <a:spLocks noChangeArrowheads="1"/>
          </p:cNvSpPr>
          <p:nvPr/>
        </p:nvSpPr>
        <p:spPr bwMode="auto">
          <a:xfrm>
            <a:off x="685800" y="57340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6" name="Rectangle 83"/>
          <p:cNvSpPr>
            <a:spLocks noChangeArrowheads="1"/>
          </p:cNvSpPr>
          <p:nvPr/>
        </p:nvSpPr>
        <p:spPr bwMode="auto">
          <a:xfrm>
            <a:off x="0" y="59721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7" name="Rectangle 84"/>
          <p:cNvSpPr>
            <a:spLocks noChangeArrowheads="1"/>
          </p:cNvSpPr>
          <p:nvPr/>
        </p:nvSpPr>
        <p:spPr bwMode="auto">
          <a:xfrm>
            <a:off x="0" y="66484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8" name="Rectangle 85"/>
          <p:cNvSpPr>
            <a:spLocks noChangeArrowheads="1"/>
          </p:cNvSpPr>
          <p:nvPr/>
        </p:nvSpPr>
        <p:spPr bwMode="auto">
          <a:xfrm>
            <a:off x="611560" y="5218866"/>
            <a:ext cx="2952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Rectangle function</a:t>
            </a:r>
          </a:p>
        </p:txBody>
      </p:sp>
    </p:spTree>
    <p:extLst>
      <p:ext uri="{BB962C8B-B14F-4D97-AF65-F5344CB8AC3E}">
        <p14:creationId xmlns:p14="http://schemas.microsoft.com/office/powerpoint/2010/main" val="29779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69130"/>
              </p:ext>
            </p:extLst>
          </p:nvPr>
        </p:nvGraphicFramePr>
        <p:xfrm>
          <a:off x="410096" y="1122065"/>
          <a:ext cx="3225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4" name="Equation" r:id="rId3" imgW="3225600" imgH="863280" progId="Equation.DSMT4">
                  <p:embed/>
                </p:oleObj>
              </mc:Choice>
              <mc:Fallback>
                <p:oleObj name="Equation" r:id="rId3" imgW="3225600" imgH="8632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96" y="1122065"/>
                        <a:ext cx="32258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59311"/>
              </p:ext>
            </p:extLst>
          </p:nvPr>
        </p:nvGraphicFramePr>
        <p:xfrm>
          <a:off x="334963" y="3073326"/>
          <a:ext cx="33115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5" name="Equation" r:id="rId5" imgW="3314520" imgH="1143000" progId="Equation.DSMT4">
                  <p:embed/>
                </p:oleObj>
              </mc:Choice>
              <mc:Fallback>
                <p:oleObj name="Equation" r:id="rId5" imgW="3314520" imgH="1143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073326"/>
                        <a:ext cx="3311525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955036"/>
              </p:ext>
            </p:extLst>
          </p:nvPr>
        </p:nvGraphicFramePr>
        <p:xfrm>
          <a:off x="369888" y="5154613"/>
          <a:ext cx="25876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6" name="Equation" r:id="rId7" imgW="2590560" imgH="774360" progId="Equation.DSMT4">
                  <p:embed/>
                </p:oleObj>
              </mc:Choice>
              <mc:Fallback>
                <p:oleObj name="Equation" r:id="rId7" imgW="2590560" imgH="774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5154613"/>
                        <a:ext cx="258762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Group 92"/>
          <p:cNvGrpSpPr/>
          <p:nvPr/>
        </p:nvGrpSpPr>
        <p:grpSpPr>
          <a:xfrm>
            <a:off x="4067944" y="1006475"/>
            <a:ext cx="4917937" cy="920750"/>
            <a:chOff x="4139952" y="1006475"/>
            <a:chExt cx="4917937" cy="92075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072755"/>
                </p:ext>
              </p:extLst>
            </p:nvPr>
          </p:nvGraphicFramePr>
          <p:xfrm>
            <a:off x="8648314" y="1708150"/>
            <a:ext cx="4095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7" name="Equation" r:id="rId9" imgW="406048" imgH="215713" progId="Equation.DSMT4">
                    <p:embed/>
                  </p:oleObj>
                </mc:Choice>
                <mc:Fallback>
                  <p:oleObj name="Equation" r:id="rId9" imgW="406048" imgH="215713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8314" y="1708150"/>
                          <a:ext cx="40957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4139952" y="1006475"/>
              <a:ext cx="4892675" cy="920750"/>
              <a:chOff x="8107" y="9249"/>
              <a:chExt cx="7704" cy="1450"/>
            </a:xfrm>
          </p:grpSpPr>
          <p:sp>
            <p:nvSpPr>
              <p:cNvPr id="9" name="AutoShape 81"/>
              <p:cNvSpPr>
                <a:spLocks/>
              </p:cNvSpPr>
              <p:nvPr/>
            </p:nvSpPr>
            <p:spPr bwMode="auto">
              <a:xfrm>
                <a:off x="8107" y="9259"/>
                <a:ext cx="288" cy="14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540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8611" y="9249"/>
                <a:ext cx="7200" cy="1440"/>
                <a:chOff x="8611" y="9331"/>
                <a:chExt cx="7200" cy="1440"/>
              </a:xfrm>
            </p:grpSpPr>
            <p:grpSp>
              <p:nvGrpSpPr>
                <p:cNvPr id="11" name="Group 78"/>
                <p:cNvGrpSpPr>
                  <a:grpSpLocks/>
                </p:cNvGrpSpPr>
                <p:nvPr/>
              </p:nvGrpSpPr>
              <p:grpSpPr bwMode="auto">
                <a:xfrm>
                  <a:off x="8611" y="9331"/>
                  <a:ext cx="7200" cy="1008"/>
                  <a:chOff x="8251" y="2203"/>
                  <a:chExt cx="7200" cy="864"/>
                </a:xfrm>
              </p:grpSpPr>
              <p:sp>
                <p:nvSpPr>
                  <p:cNvPr id="2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8251" y="3067"/>
                    <a:ext cx="72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1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51" y="2203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2" name="Group 70"/>
                <p:cNvGrpSpPr>
                  <a:grpSpLocks/>
                </p:cNvGrpSpPr>
                <p:nvPr/>
              </p:nvGrpSpPr>
              <p:grpSpPr bwMode="auto">
                <a:xfrm>
                  <a:off x="10267" y="9403"/>
                  <a:ext cx="5534" cy="1368"/>
                  <a:chOff x="10267" y="9403"/>
                  <a:chExt cx="5534" cy="1368"/>
                </a:xfrm>
              </p:grpSpPr>
              <p:sp>
                <p:nvSpPr>
                  <p:cNvPr id="14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2427" y="9619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7" y="9403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95" y="10411"/>
                    <a:ext cx="288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67" y="10411"/>
                    <a:ext cx="36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11" y="10411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0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63" y="10411"/>
                    <a:ext cx="63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13" name="Freeform 69"/>
                <p:cNvSpPr>
                  <a:spLocks/>
                </p:cNvSpPr>
                <p:nvPr/>
              </p:nvSpPr>
              <p:spPr bwMode="auto">
                <a:xfrm>
                  <a:off x="8611" y="9619"/>
                  <a:ext cx="7200" cy="720"/>
                </a:xfrm>
                <a:custGeom>
                  <a:avLst/>
                  <a:gdLst>
                    <a:gd name="T0" fmla="*/ 0 w 7200"/>
                    <a:gd name="T1" fmla="*/ 720 h 720"/>
                    <a:gd name="T2" fmla="*/ 1872 w 7200"/>
                    <a:gd name="T3" fmla="*/ 720 h 720"/>
                    <a:gd name="T4" fmla="*/ 3600 w 7200"/>
                    <a:gd name="T5" fmla="*/ 0 h 720"/>
                    <a:gd name="T6" fmla="*/ 5328 w 7200"/>
                    <a:gd name="T7" fmla="*/ 720 h 720"/>
                    <a:gd name="T8" fmla="*/ 7200 w 7200"/>
                    <a:gd name="T9" fmla="*/ 720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00" h="720">
                      <a:moveTo>
                        <a:pt x="0" y="720"/>
                      </a:moveTo>
                      <a:lnTo>
                        <a:pt x="1872" y="720"/>
                      </a:lnTo>
                      <a:lnTo>
                        <a:pt x="3600" y="0"/>
                      </a:lnTo>
                      <a:lnTo>
                        <a:pt x="5328" y="720"/>
                      </a:lnTo>
                      <a:lnTo>
                        <a:pt x="7200" y="720"/>
                      </a:lnTo>
                    </a:path>
                  </a:pathLst>
                </a:custGeom>
                <a:noFill/>
                <a:ln w="25400">
                  <a:solidFill>
                    <a:srgbClr val="0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4057937" y="4725144"/>
            <a:ext cx="4999952" cy="868363"/>
            <a:chOff x="4057937" y="4725144"/>
            <a:chExt cx="4999952" cy="868363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453806"/>
                </p:ext>
              </p:extLst>
            </p:nvPr>
          </p:nvGraphicFramePr>
          <p:xfrm>
            <a:off x="8648314" y="5373216"/>
            <a:ext cx="4095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8" name="Equation" r:id="rId11" imgW="406048" imgH="215713" progId="Equation.DSMT4">
                    <p:embed/>
                  </p:oleObj>
                </mc:Choice>
                <mc:Fallback>
                  <p:oleObj name="Equation" r:id="rId11" imgW="406048" imgH="215713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8314" y="5373216"/>
                          <a:ext cx="40957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2"/>
            <p:cNvGrpSpPr>
              <a:grpSpLocks/>
            </p:cNvGrpSpPr>
            <p:nvPr/>
          </p:nvGrpSpPr>
          <p:grpSpPr bwMode="auto">
            <a:xfrm>
              <a:off x="4057937" y="4725144"/>
              <a:ext cx="4892675" cy="868363"/>
              <a:chOff x="8107" y="7493"/>
              <a:chExt cx="7704" cy="1368"/>
            </a:xfrm>
          </p:grpSpPr>
          <p:sp>
            <p:nvSpPr>
              <p:cNvPr id="23" name="AutoShape 33"/>
              <p:cNvSpPr>
                <a:spLocks/>
              </p:cNvSpPr>
              <p:nvPr/>
            </p:nvSpPr>
            <p:spPr bwMode="auto">
              <a:xfrm>
                <a:off x="8107" y="7493"/>
                <a:ext cx="288" cy="1368"/>
              </a:xfrm>
              <a:prstGeom prst="leftBrace">
                <a:avLst>
                  <a:gd name="adj1" fmla="val 39583"/>
                  <a:gd name="adj2" fmla="val 50000"/>
                </a:avLst>
              </a:prstGeom>
              <a:noFill/>
              <a:ln w="2540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24" name="Group 3"/>
              <p:cNvGrpSpPr>
                <a:grpSpLocks/>
              </p:cNvGrpSpPr>
              <p:nvPr/>
            </p:nvGrpSpPr>
            <p:grpSpPr bwMode="auto">
              <a:xfrm>
                <a:off x="8611" y="7493"/>
                <a:ext cx="7200" cy="1368"/>
                <a:chOff x="8611" y="7493"/>
                <a:chExt cx="7200" cy="1368"/>
              </a:xfrm>
            </p:grpSpPr>
            <p:grpSp>
              <p:nvGrpSpPr>
                <p:cNvPr id="25" name="Group 22"/>
                <p:cNvGrpSpPr>
                  <a:grpSpLocks/>
                </p:cNvGrpSpPr>
                <p:nvPr/>
              </p:nvGrpSpPr>
              <p:grpSpPr bwMode="auto">
                <a:xfrm>
                  <a:off x="8611" y="7565"/>
                  <a:ext cx="7200" cy="864"/>
                  <a:chOff x="8611" y="7027"/>
                  <a:chExt cx="7200" cy="864"/>
                </a:xfrm>
              </p:grpSpPr>
              <p:sp>
                <p:nvSpPr>
                  <p:cNvPr id="4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8611" y="7881"/>
                    <a:ext cx="72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4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211" y="7027"/>
                    <a:ext cx="0" cy="864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075" y="7027"/>
                    <a:ext cx="0" cy="864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6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39" y="7027"/>
                    <a:ext cx="0" cy="864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7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03" y="7027"/>
                    <a:ext cx="0" cy="864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8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19" y="7027"/>
                    <a:ext cx="0" cy="864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49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483" y="7027"/>
                    <a:ext cx="0" cy="864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0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347" y="7027"/>
                    <a:ext cx="0" cy="864"/>
                  </a:xfrm>
                  <a:prstGeom prst="line">
                    <a:avLst/>
                  </a:prstGeom>
                  <a:noFill/>
                  <a:ln w="25400">
                    <a:solidFill>
                      <a:srgbClr val="0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8611" y="7459"/>
                    <a:ext cx="57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8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235" y="7459"/>
                    <a:ext cx="57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8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6" name="Group 12"/>
                <p:cNvGrpSpPr>
                  <a:grpSpLocks/>
                </p:cNvGrpSpPr>
                <p:nvPr/>
              </p:nvGrpSpPr>
              <p:grpSpPr bwMode="auto">
                <a:xfrm>
                  <a:off x="9331" y="8491"/>
                  <a:ext cx="6470" cy="370"/>
                  <a:chOff x="9331" y="7953"/>
                  <a:chExt cx="6470" cy="370"/>
                </a:xfrm>
              </p:grpSpPr>
              <p:sp>
                <p:nvSpPr>
                  <p:cNvPr id="3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23" y="7953"/>
                    <a:ext cx="432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2T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95" y="7953"/>
                    <a:ext cx="504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-2T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11" y="7953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0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63" y="7953"/>
                    <a:ext cx="63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31" y="7963"/>
                    <a:ext cx="288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87" y="7963"/>
                    <a:ext cx="432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3T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31" y="7963"/>
                    <a:ext cx="36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31" y="7963"/>
                    <a:ext cx="504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-3T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7" name="Group 4"/>
                <p:cNvGrpSpPr>
                  <a:grpSpLocks/>
                </p:cNvGrpSpPr>
                <p:nvPr/>
              </p:nvGrpSpPr>
              <p:grpSpPr bwMode="auto">
                <a:xfrm>
                  <a:off x="9691" y="7493"/>
                  <a:ext cx="5400" cy="360"/>
                  <a:chOff x="9691" y="6955"/>
                  <a:chExt cx="5400" cy="360"/>
                </a:xfrm>
              </p:grpSpPr>
              <p:sp>
                <p:nvSpPr>
                  <p:cNvPr id="2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83" y="6955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47" y="6955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11" y="6955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5" y="6955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91" y="6955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55" y="6955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19" y="6955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94" name="Group 93"/>
          <p:cNvGrpSpPr/>
          <p:nvPr/>
        </p:nvGrpSpPr>
        <p:grpSpPr>
          <a:xfrm>
            <a:off x="4046311" y="2623815"/>
            <a:ext cx="4990185" cy="1165225"/>
            <a:chOff x="4165214" y="2623815"/>
            <a:chExt cx="4990185" cy="116522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119130"/>
                </p:ext>
              </p:extLst>
            </p:nvPr>
          </p:nvGraphicFramePr>
          <p:xfrm>
            <a:off x="8745824" y="3281933"/>
            <a:ext cx="4095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9" name="Equation" r:id="rId12" imgW="406048" imgH="215713" progId="Equation.DSMT4">
                    <p:embed/>
                  </p:oleObj>
                </mc:Choice>
                <mc:Fallback>
                  <p:oleObj name="Equation" r:id="rId12" imgW="406048" imgH="21571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5824" y="3281933"/>
                          <a:ext cx="40957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" name="Group 35"/>
            <p:cNvGrpSpPr>
              <a:grpSpLocks/>
            </p:cNvGrpSpPr>
            <p:nvPr/>
          </p:nvGrpSpPr>
          <p:grpSpPr bwMode="auto">
            <a:xfrm>
              <a:off x="4165214" y="2623815"/>
              <a:ext cx="4892675" cy="1165225"/>
              <a:chOff x="8107" y="4339"/>
              <a:chExt cx="7704" cy="1834"/>
            </a:xfrm>
          </p:grpSpPr>
          <p:sp>
            <p:nvSpPr>
              <p:cNvPr id="54" name="AutoShape 65"/>
              <p:cNvSpPr>
                <a:spLocks/>
              </p:cNvSpPr>
              <p:nvPr/>
            </p:nvSpPr>
            <p:spPr bwMode="auto">
              <a:xfrm>
                <a:off x="8107" y="4339"/>
                <a:ext cx="288" cy="1824"/>
              </a:xfrm>
              <a:prstGeom prst="leftBrace">
                <a:avLst>
                  <a:gd name="adj1" fmla="val 52778"/>
                  <a:gd name="adj2" fmla="val 50000"/>
                </a:avLst>
              </a:prstGeom>
              <a:noFill/>
              <a:ln w="2540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55" name="Group 36"/>
              <p:cNvGrpSpPr>
                <a:grpSpLocks/>
              </p:cNvGrpSpPr>
              <p:nvPr/>
            </p:nvGrpSpPr>
            <p:grpSpPr bwMode="auto">
              <a:xfrm>
                <a:off x="8611" y="4339"/>
                <a:ext cx="7200" cy="1834"/>
                <a:chOff x="8611" y="4339"/>
                <a:chExt cx="7200" cy="1834"/>
              </a:xfrm>
            </p:grpSpPr>
            <p:sp>
              <p:nvSpPr>
                <p:cNvPr id="56" name="Freeform 64"/>
                <p:cNvSpPr>
                  <a:spLocks/>
                </p:cNvSpPr>
                <p:nvPr/>
              </p:nvSpPr>
              <p:spPr bwMode="auto">
                <a:xfrm>
                  <a:off x="8611" y="4627"/>
                  <a:ext cx="7200" cy="864"/>
                </a:xfrm>
                <a:custGeom>
                  <a:avLst/>
                  <a:gdLst>
                    <a:gd name="T0" fmla="*/ 115 w 7635"/>
                    <a:gd name="T1" fmla="*/ 5559 h 6975"/>
                    <a:gd name="T2" fmla="*/ 237 w 7635"/>
                    <a:gd name="T3" fmla="*/ 5407 h 6975"/>
                    <a:gd name="T4" fmla="*/ 359 w 7635"/>
                    <a:gd name="T5" fmla="*/ 5329 h 6975"/>
                    <a:gd name="T6" fmla="*/ 481 w 7635"/>
                    <a:gd name="T7" fmla="*/ 5346 h 6975"/>
                    <a:gd name="T8" fmla="*/ 603 w 7635"/>
                    <a:gd name="T9" fmla="*/ 5464 h 6975"/>
                    <a:gd name="T10" fmla="*/ 725 w 7635"/>
                    <a:gd name="T11" fmla="*/ 5659 h 6975"/>
                    <a:gd name="T12" fmla="*/ 847 w 7635"/>
                    <a:gd name="T13" fmla="*/ 5889 h 6975"/>
                    <a:gd name="T14" fmla="*/ 970 w 7635"/>
                    <a:gd name="T15" fmla="*/ 6097 h 6975"/>
                    <a:gd name="T16" fmla="*/ 1092 w 7635"/>
                    <a:gd name="T17" fmla="*/ 6228 h 6975"/>
                    <a:gd name="T18" fmla="*/ 1214 w 7635"/>
                    <a:gd name="T19" fmla="*/ 6243 h 6975"/>
                    <a:gd name="T20" fmla="*/ 1336 w 7635"/>
                    <a:gd name="T21" fmla="*/ 6127 h 6975"/>
                    <a:gd name="T22" fmla="*/ 1458 w 7635"/>
                    <a:gd name="T23" fmla="*/ 5895 h 6975"/>
                    <a:gd name="T24" fmla="*/ 1580 w 7635"/>
                    <a:gd name="T25" fmla="*/ 5594 h 6975"/>
                    <a:gd name="T26" fmla="*/ 1703 w 7635"/>
                    <a:gd name="T27" fmla="*/ 5294 h 6975"/>
                    <a:gd name="T28" fmla="*/ 1825 w 7635"/>
                    <a:gd name="T29" fmla="*/ 5073 h 6975"/>
                    <a:gd name="T30" fmla="*/ 1947 w 7635"/>
                    <a:gd name="T31" fmla="*/ 4995 h 6975"/>
                    <a:gd name="T32" fmla="*/ 2069 w 7635"/>
                    <a:gd name="T33" fmla="*/ 5100 h 6975"/>
                    <a:gd name="T34" fmla="*/ 2191 w 7635"/>
                    <a:gd name="T35" fmla="*/ 5389 h 6975"/>
                    <a:gd name="T36" fmla="*/ 2313 w 7635"/>
                    <a:gd name="T37" fmla="*/ 5817 h 6975"/>
                    <a:gd name="T38" fmla="*/ 2436 w 7635"/>
                    <a:gd name="T39" fmla="*/ 6297 h 6975"/>
                    <a:gd name="T40" fmla="*/ 2558 w 7635"/>
                    <a:gd name="T41" fmla="*/ 6715 h 6975"/>
                    <a:gd name="T42" fmla="*/ 2680 w 7635"/>
                    <a:gd name="T43" fmla="*/ 6954 h 6975"/>
                    <a:gd name="T44" fmla="*/ 2802 w 7635"/>
                    <a:gd name="T45" fmla="*/ 6911 h 6975"/>
                    <a:gd name="T46" fmla="*/ 2924 w 7635"/>
                    <a:gd name="T47" fmla="*/ 6523 h 6975"/>
                    <a:gd name="T48" fmla="*/ 3046 w 7635"/>
                    <a:gd name="T49" fmla="*/ 5786 h 6975"/>
                    <a:gd name="T50" fmla="*/ 3169 w 7635"/>
                    <a:gd name="T51" fmla="*/ 4755 h 6975"/>
                    <a:gd name="T52" fmla="*/ 3291 w 7635"/>
                    <a:gd name="T53" fmla="*/ 3543 h 6975"/>
                    <a:gd name="T54" fmla="*/ 3413 w 7635"/>
                    <a:gd name="T55" fmla="*/ 2304 h 6975"/>
                    <a:gd name="T56" fmla="*/ 3535 w 7635"/>
                    <a:gd name="T57" fmla="*/ 1206 h 6975"/>
                    <a:gd name="T58" fmla="*/ 3657 w 7635"/>
                    <a:gd name="T59" fmla="*/ 406 h 6975"/>
                    <a:gd name="T60" fmla="*/ 3779 w 7635"/>
                    <a:gd name="T61" fmla="*/ 23 h 6975"/>
                    <a:gd name="T62" fmla="*/ 3901 w 7635"/>
                    <a:gd name="T63" fmla="*/ 113 h 6975"/>
                    <a:gd name="T64" fmla="*/ 4024 w 7635"/>
                    <a:gd name="T65" fmla="*/ 663 h 6975"/>
                    <a:gd name="T66" fmla="*/ 4146 w 7635"/>
                    <a:gd name="T67" fmla="*/ 1591 h 6975"/>
                    <a:gd name="T68" fmla="*/ 4268 w 7635"/>
                    <a:gd name="T69" fmla="*/ 2761 h 6975"/>
                    <a:gd name="T70" fmla="*/ 4390 w 7635"/>
                    <a:gd name="T71" fmla="*/ 4011 h 6975"/>
                    <a:gd name="T72" fmla="*/ 4512 w 7635"/>
                    <a:gd name="T73" fmla="*/ 5171 h 6975"/>
                    <a:gd name="T74" fmla="*/ 4634 w 7635"/>
                    <a:gd name="T75" fmla="*/ 6101 h 6975"/>
                    <a:gd name="T76" fmla="*/ 4757 w 7635"/>
                    <a:gd name="T77" fmla="*/ 6711 h 6975"/>
                    <a:gd name="T78" fmla="*/ 4879 w 7635"/>
                    <a:gd name="T79" fmla="*/ 6964 h 6975"/>
                    <a:gd name="T80" fmla="*/ 5001 w 7635"/>
                    <a:gd name="T81" fmla="*/ 6892 h 6975"/>
                    <a:gd name="T82" fmla="*/ 5123 w 7635"/>
                    <a:gd name="T83" fmla="*/ 6573 h 6975"/>
                    <a:gd name="T84" fmla="*/ 5245 w 7635"/>
                    <a:gd name="T85" fmla="*/ 6118 h 6975"/>
                    <a:gd name="T86" fmla="*/ 5367 w 7635"/>
                    <a:gd name="T87" fmla="*/ 5646 h 6975"/>
                    <a:gd name="T88" fmla="*/ 5490 w 7635"/>
                    <a:gd name="T89" fmla="*/ 5262 h 6975"/>
                    <a:gd name="T90" fmla="*/ 5612 w 7635"/>
                    <a:gd name="T91" fmla="*/ 5038 h 6975"/>
                    <a:gd name="T92" fmla="*/ 5734 w 7635"/>
                    <a:gd name="T93" fmla="*/ 5004 h 6975"/>
                    <a:gd name="T94" fmla="*/ 5856 w 7635"/>
                    <a:gd name="T95" fmla="*/ 5141 h 6975"/>
                    <a:gd name="T96" fmla="*/ 5978 w 7635"/>
                    <a:gd name="T97" fmla="*/ 5401 h 6975"/>
                    <a:gd name="T98" fmla="*/ 6100 w 7635"/>
                    <a:gd name="T99" fmla="*/ 5710 h 6975"/>
                    <a:gd name="T100" fmla="*/ 6223 w 7635"/>
                    <a:gd name="T101" fmla="*/ 5992 h 6975"/>
                    <a:gd name="T102" fmla="*/ 6345 w 7635"/>
                    <a:gd name="T103" fmla="*/ 6185 h 6975"/>
                    <a:gd name="T104" fmla="*/ 6467 w 7635"/>
                    <a:gd name="T105" fmla="*/ 6252 h 6975"/>
                    <a:gd name="T106" fmla="*/ 6589 w 7635"/>
                    <a:gd name="T107" fmla="*/ 6191 h 6975"/>
                    <a:gd name="T108" fmla="*/ 6711 w 7635"/>
                    <a:gd name="T109" fmla="*/ 6025 h 6975"/>
                    <a:gd name="T110" fmla="*/ 6833 w 7635"/>
                    <a:gd name="T111" fmla="*/ 5802 h 6975"/>
                    <a:gd name="T112" fmla="*/ 6955 w 7635"/>
                    <a:gd name="T113" fmla="*/ 5580 h 6975"/>
                    <a:gd name="T114" fmla="*/ 7078 w 7635"/>
                    <a:gd name="T115" fmla="*/ 5409 h 6975"/>
                    <a:gd name="T116" fmla="*/ 7200 w 7635"/>
                    <a:gd name="T117" fmla="*/ 5328 h 6975"/>
                    <a:gd name="T118" fmla="*/ 7322 w 7635"/>
                    <a:gd name="T119" fmla="*/ 5348 h 6975"/>
                    <a:gd name="T120" fmla="*/ 7444 w 7635"/>
                    <a:gd name="T121" fmla="*/ 5458 h 6975"/>
                    <a:gd name="T122" fmla="*/ 7566 w 7635"/>
                    <a:gd name="T123" fmla="*/ 5626 h 69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7635" h="6975">
                      <a:moveTo>
                        <a:pt x="0" y="5730"/>
                      </a:moveTo>
                      <a:lnTo>
                        <a:pt x="8" y="5718"/>
                      </a:lnTo>
                      <a:lnTo>
                        <a:pt x="15" y="5707"/>
                      </a:lnTo>
                      <a:lnTo>
                        <a:pt x="23" y="5694"/>
                      </a:lnTo>
                      <a:lnTo>
                        <a:pt x="31" y="5684"/>
                      </a:lnTo>
                      <a:lnTo>
                        <a:pt x="38" y="5672"/>
                      </a:lnTo>
                      <a:lnTo>
                        <a:pt x="46" y="5661"/>
                      </a:lnTo>
                      <a:lnTo>
                        <a:pt x="53" y="5649"/>
                      </a:lnTo>
                      <a:lnTo>
                        <a:pt x="61" y="5638"/>
                      </a:lnTo>
                      <a:lnTo>
                        <a:pt x="69" y="5626"/>
                      </a:lnTo>
                      <a:lnTo>
                        <a:pt x="76" y="5615"/>
                      </a:lnTo>
                      <a:lnTo>
                        <a:pt x="84" y="5603"/>
                      </a:lnTo>
                      <a:lnTo>
                        <a:pt x="92" y="5592"/>
                      </a:lnTo>
                      <a:lnTo>
                        <a:pt x="99" y="5582"/>
                      </a:lnTo>
                      <a:lnTo>
                        <a:pt x="107" y="5569"/>
                      </a:lnTo>
                      <a:lnTo>
                        <a:pt x="115" y="5559"/>
                      </a:lnTo>
                      <a:lnTo>
                        <a:pt x="122" y="5548"/>
                      </a:lnTo>
                      <a:lnTo>
                        <a:pt x="130" y="5537"/>
                      </a:lnTo>
                      <a:lnTo>
                        <a:pt x="137" y="5527"/>
                      </a:lnTo>
                      <a:lnTo>
                        <a:pt x="145" y="5517"/>
                      </a:lnTo>
                      <a:lnTo>
                        <a:pt x="153" y="5507"/>
                      </a:lnTo>
                      <a:lnTo>
                        <a:pt x="160" y="5496"/>
                      </a:lnTo>
                      <a:lnTo>
                        <a:pt x="168" y="5487"/>
                      </a:lnTo>
                      <a:lnTo>
                        <a:pt x="176" y="5478"/>
                      </a:lnTo>
                      <a:lnTo>
                        <a:pt x="183" y="5467"/>
                      </a:lnTo>
                      <a:lnTo>
                        <a:pt x="191" y="5458"/>
                      </a:lnTo>
                      <a:lnTo>
                        <a:pt x="199" y="5448"/>
                      </a:lnTo>
                      <a:lnTo>
                        <a:pt x="206" y="5441"/>
                      </a:lnTo>
                      <a:lnTo>
                        <a:pt x="214" y="5432"/>
                      </a:lnTo>
                      <a:lnTo>
                        <a:pt x="221" y="5424"/>
                      </a:lnTo>
                      <a:lnTo>
                        <a:pt x="229" y="5417"/>
                      </a:lnTo>
                      <a:lnTo>
                        <a:pt x="237" y="5407"/>
                      </a:lnTo>
                      <a:lnTo>
                        <a:pt x="244" y="5401"/>
                      </a:lnTo>
                      <a:lnTo>
                        <a:pt x="252" y="5394"/>
                      </a:lnTo>
                      <a:lnTo>
                        <a:pt x="260" y="5387"/>
                      </a:lnTo>
                      <a:lnTo>
                        <a:pt x="267" y="5380"/>
                      </a:lnTo>
                      <a:lnTo>
                        <a:pt x="275" y="5374"/>
                      </a:lnTo>
                      <a:lnTo>
                        <a:pt x="282" y="5368"/>
                      </a:lnTo>
                      <a:lnTo>
                        <a:pt x="290" y="5363"/>
                      </a:lnTo>
                      <a:lnTo>
                        <a:pt x="298" y="5357"/>
                      </a:lnTo>
                      <a:lnTo>
                        <a:pt x="305" y="5352"/>
                      </a:lnTo>
                      <a:lnTo>
                        <a:pt x="313" y="5348"/>
                      </a:lnTo>
                      <a:lnTo>
                        <a:pt x="321" y="5345"/>
                      </a:lnTo>
                      <a:lnTo>
                        <a:pt x="328" y="5340"/>
                      </a:lnTo>
                      <a:lnTo>
                        <a:pt x="336" y="5337"/>
                      </a:lnTo>
                      <a:lnTo>
                        <a:pt x="344" y="5334"/>
                      </a:lnTo>
                      <a:lnTo>
                        <a:pt x="351" y="5331"/>
                      </a:lnTo>
                      <a:lnTo>
                        <a:pt x="359" y="5329"/>
                      </a:lnTo>
                      <a:lnTo>
                        <a:pt x="366" y="5326"/>
                      </a:lnTo>
                      <a:lnTo>
                        <a:pt x="374" y="5325"/>
                      </a:lnTo>
                      <a:lnTo>
                        <a:pt x="382" y="5325"/>
                      </a:lnTo>
                      <a:lnTo>
                        <a:pt x="389" y="5323"/>
                      </a:lnTo>
                      <a:lnTo>
                        <a:pt x="397" y="5323"/>
                      </a:lnTo>
                      <a:lnTo>
                        <a:pt x="405" y="5323"/>
                      </a:lnTo>
                      <a:lnTo>
                        <a:pt x="412" y="5323"/>
                      </a:lnTo>
                      <a:lnTo>
                        <a:pt x="420" y="5325"/>
                      </a:lnTo>
                      <a:lnTo>
                        <a:pt x="428" y="5326"/>
                      </a:lnTo>
                      <a:lnTo>
                        <a:pt x="435" y="5328"/>
                      </a:lnTo>
                      <a:lnTo>
                        <a:pt x="443" y="5329"/>
                      </a:lnTo>
                      <a:lnTo>
                        <a:pt x="450" y="5333"/>
                      </a:lnTo>
                      <a:lnTo>
                        <a:pt x="458" y="5336"/>
                      </a:lnTo>
                      <a:lnTo>
                        <a:pt x="466" y="5338"/>
                      </a:lnTo>
                      <a:lnTo>
                        <a:pt x="473" y="5343"/>
                      </a:lnTo>
                      <a:lnTo>
                        <a:pt x="481" y="5346"/>
                      </a:lnTo>
                      <a:lnTo>
                        <a:pt x="489" y="5351"/>
                      </a:lnTo>
                      <a:lnTo>
                        <a:pt x="496" y="5357"/>
                      </a:lnTo>
                      <a:lnTo>
                        <a:pt x="504" y="5361"/>
                      </a:lnTo>
                      <a:lnTo>
                        <a:pt x="512" y="5368"/>
                      </a:lnTo>
                      <a:lnTo>
                        <a:pt x="519" y="5374"/>
                      </a:lnTo>
                      <a:lnTo>
                        <a:pt x="527" y="5380"/>
                      </a:lnTo>
                      <a:lnTo>
                        <a:pt x="534" y="5386"/>
                      </a:lnTo>
                      <a:lnTo>
                        <a:pt x="542" y="5394"/>
                      </a:lnTo>
                      <a:lnTo>
                        <a:pt x="550" y="5401"/>
                      </a:lnTo>
                      <a:lnTo>
                        <a:pt x="557" y="5409"/>
                      </a:lnTo>
                      <a:lnTo>
                        <a:pt x="565" y="5418"/>
                      </a:lnTo>
                      <a:lnTo>
                        <a:pt x="573" y="5426"/>
                      </a:lnTo>
                      <a:lnTo>
                        <a:pt x="580" y="5435"/>
                      </a:lnTo>
                      <a:lnTo>
                        <a:pt x="588" y="5444"/>
                      </a:lnTo>
                      <a:lnTo>
                        <a:pt x="596" y="5455"/>
                      </a:lnTo>
                      <a:lnTo>
                        <a:pt x="603" y="5464"/>
                      </a:lnTo>
                      <a:lnTo>
                        <a:pt x="611" y="5474"/>
                      </a:lnTo>
                      <a:lnTo>
                        <a:pt x="618" y="5485"/>
                      </a:lnTo>
                      <a:lnTo>
                        <a:pt x="626" y="5496"/>
                      </a:lnTo>
                      <a:lnTo>
                        <a:pt x="634" y="5507"/>
                      </a:lnTo>
                      <a:lnTo>
                        <a:pt x="641" y="5519"/>
                      </a:lnTo>
                      <a:lnTo>
                        <a:pt x="649" y="5530"/>
                      </a:lnTo>
                      <a:lnTo>
                        <a:pt x="657" y="5542"/>
                      </a:lnTo>
                      <a:lnTo>
                        <a:pt x="664" y="5554"/>
                      </a:lnTo>
                      <a:lnTo>
                        <a:pt x="672" y="5566"/>
                      </a:lnTo>
                      <a:lnTo>
                        <a:pt x="680" y="5580"/>
                      </a:lnTo>
                      <a:lnTo>
                        <a:pt x="687" y="5592"/>
                      </a:lnTo>
                      <a:lnTo>
                        <a:pt x="695" y="5606"/>
                      </a:lnTo>
                      <a:lnTo>
                        <a:pt x="702" y="5618"/>
                      </a:lnTo>
                      <a:lnTo>
                        <a:pt x="710" y="5632"/>
                      </a:lnTo>
                      <a:lnTo>
                        <a:pt x="718" y="5646"/>
                      </a:lnTo>
                      <a:lnTo>
                        <a:pt x="725" y="5659"/>
                      </a:lnTo>
                      <a:lnTo>
                        <a:pt x="733" y="5673"/>
                      </a:lnTo>
                      <a:lnTo>
                        <a:pt x="741" y="5687"/>
                      </a:lnTo>
                      <a:lnTo>
                        <a:pt x="748" y="5701"/>
                      </a:lnTo>
                      <a:lnTo>
                        <a:pt x="756" y="5716"/>
                      </a:lnTo>
                      <a:lnTo>
                        <a:pt x="764" y="5730"/>
                      </a:lnTo>
                      <a:lnTo>
                        <a:pt x="771" y="5743"/>
                      </a:lnTo>
                      <a:lnTo>
                        <a:pt x="779" y="5759"/>
                      </a:lnTo>
                      <a:lnTo>
                        <a:pt x="786" y="5772"/>
                      </a:lnTo>
                      <a:lnTo>
                        <a:pt x="794" y="5788"/>
                      </a:lnTo>
                      <a:lnTo>
                        <a:pt x="802" y="5802"/>
                      </a:lnTo>
                      <a:lnTo>
                        <a:pt x="809" y="5817"/>
                      </a:lnTo>
                      <a:lnTo>
                        <a:pt x="817" y="5830"/>
                      </a:lnTo>
                      <a:lnTo>
                        <a:pt x="825" y="5846"/>
                      </a:lnTo>
                      <a:lnTo>
                        <a:pt x="832" y="5860"/>
                      </a:lnTo>
                      <a:lnTo>
                        <a:pt x="840" y="5875"/>
                      </a:lnTo>
                      <a:lnTo>
                        <a:pt x="847" y="5889"/>
                      </a:lnTo>
                      <a:lnTo>
                        <a:pt x="855" y="5902"/>
                      </a:lnTo>
                      <a:lnTo>
                        <a:pt x="863" y="5916"/>
                      </a:lnTo>
                      <a:lnTo>
                        <a:pt x="870" y="5931"/>
                      </a:lnTo>
                      <a:lnTo>
                        <a:pt x="878" y="5945"/>
                      </a:lnTo>
                      <a:lnTo>
                        <a:pt x="886" y="5959"/>
                      </a:lnTo>
                      <a:lnTo>
                        <a:pt x="893" y="5973"/>
                      </a:lnTo>
                      <a:lnTo>
                        <a:pt x="901" y="5985"/>
                      </a:lnTo>
                      <a:lnTo>
                        <a:pt x="909" y="5999"/>
                      </a:lnTo>
                      <a:lnTo>
                        <a:pt x="916" y="6013"/>
                      </a:lnTo>
                      <a:lnTo>
                        <a:pt x="924" y="6025"/>
                      </a:lnTo>
                      <a:lnTo>
                        <a:pt x="931" y="6037"/>
                      </a:lnTo>
                      <a:lnTo>
                        <a:pt x="939" y="6049"/>
                      </a:lnTo>
                      <a:lnTo>
                        <a:pt x="947" y="6061"/>
                      </a:lnTo>
                      <a:lnTo>
                        <a:pt x="954" y="6074"/>
                      </a:lnTo>
                      <a:lnTo>
                        <a:pt x="962" y="6086"/>
                      </a:lnTo>
                      <a:lnTo>
                        <a:pt x="970" y="6097"/>
                      </a:lnTo>
                      <a:lnTo>
                        <a:pt x="977" y="6107"/>
                      </a:lnTo>
                      <a:lnTo>
                        <a:pt x="985" y="6118"/>
                      </a:lnTo>
                      <a:lnTo>
                        <a:pt x="993" y="6128"/>
                      </a:lnTo>
                      <a:lnTo>
                        <a:pt x="1000" y="6139"/>
                      </a:lnTo>
                      <a:lnTo>
                        <a:pt x="1008" y="6148"/>
                      </a:lnTo>
                      <a:lnTo>
                        <a:pt x="1015" y="6158"/>
                      </a:lnTo>
                      <a:lnTo>
                        <a:pt x="1023" y="6167"/>
                      </a:lnTo>
                      <a:lnTo>
                        <a:pt x="1031" y="6174"/>
                      </a:lnTo>
                      <a:lnTo>
                        <a:pt x="1038" y="6184"/>
                      </a:lnTo>
                      <a:lnTo>
                        <a:pt x="1046" y="6191"/>
                      </a:lnTo>
                      <a:lnTo>
                        <a:pt x="1054" y="6199"/>
                      </a:lnTo>
                      <a:lnTo>
                        <a:pt x="1061" y="6205"/>
                      </a:lnTo>
                      <a:lnTo>
                        <a:pt x="1069" y="6211"/>
                      </a:lnTo>
                      <a:lnTo>
                        <a:pt x="1077" y="6217"/>
                      </a:lnTo>
                      <a:lnTo>
                        <a:pt x="1084" y="6223"/>
                      </a:lnTo>
                      <a:lnTo>
                        <a:pt x="1092" y="6228"/>
                      </a:lnTo>
                      <a:lnTo>
                        <a:pt x="1099" y="6233"/>
                      </a:lnTo>
                      <a:lnTo>
                        <a:pt x="1107" y="6237"/>
                      </a:lnTo>
                      <a:lnTo>
                        <a:pt x="1115" y="6242"/>
                      </a:lnTo>
                      <a:lnTo>
                        <a:pt x="1122" y="6245"/>
                      </a:lnTo>
                      <a:lnTo>
                        <a:pt x="1130" y="6246"/>
                      </a:lnTo>
                      <a:lnTo>
                        <a:pt x="1138" y="6249"/>
                      </a:lnTo>
                      <a:lnTo>
                        <a:pt x="1145" y="6251"/>
                      </a:lnTo>
                      <a:lnTo>
                        <a:pt x="1153" y="6252"/>
                      </a:lnTo>
                      <a:lnTo>
                        <a:pt x="1161" y="6252"/>
                      </a:lnTo>
                      <a:lnTo>
                        <a:pt x="1168" y="6252"/>
                      </a:lnTo>
                      <a:lnTo>
                        <a:pt x="1176" y="6252"/>
                      </a:lnTo>
                      <a:lnTo>
                        <a:pt x="1183" y="6252"/>
                      </a:lnTo>
                      <a:lnTo>
                        <a:pt x="1191" y="6251"/>
                      </a:lnTo>
                      <a:lnTo>
                        <a:pt x="1199" y="6249"/>
                      </a:lnTo>
                      <a:lnTo>
                        <a:pt x="1206" y="6246"/>
                      </a:lnTo>
                      <a:lnTo>
                        <a:pt x="1214" y="6243"/>
                      </a:lnTo>
                      <a:lnTo>
                        <a:pt x="1222" y="6240"/>
                      </a:lnTo>
                      <a:lnTo>
                        <a:pt x="1229" y="6235"/>
                      </a:lnTo>
                      <a:lnTo>
                        <a:pt x="1237" y="6231"/>
                      </a:lnTo>
                      <a:lnTo>
                        <a:pt x="1245" y="6226"/>
                      </a:lnTo>
                      <a:lnTo>
                        <a:pt x="1252" y="6220"/>
                      </a:lnTo>
                      <a:lnTo>
                        <a:pt x="1260" y="6214"/>
                      </a:lnTo>
                      <a:lnTo>
                        <a:pt x="1267" y="6208"/>
                      </a:lnTo>
                      <a:lnTo>
                        <a:pt x="1275" y="6202"/>
                      </a:lnTo>
                      <a:lnTo>
                        <a:pt x="1283" y="6194"/>
                      </a:lnTo>
                      <a:lnTo>
                        <a:pt x="1290" y="6185"/>
                      </a:lnTo>
                      <a:lnTo>
                        <a:pt x="1298" y="6177"/>
                      </a:lnTo>
                      <a:lnTo>
                        <a:pt x="1306" y="6168"/>
                      </a:lnTo>
                      <a:lnTo>
                        <a:pt x="1313" y="6158"/>
                      </a:lnTo>
                      <a:lnTo>
                        <a:pt x="1321" y="6148"/>
                      </a:lnTo>
                      <a:lnTo>
                        <a:pt x="1328" y="6138"/>
                      </a:lnTo>
                      <a:lnTo>
                        <a:pt x="1336" y="6127"/>
                      </a:lnTo>
                      <a:lnTo>
                        <a:pt x="1344" y="6115"/>
                      </a:lnTo>
                      <a:lnTo>
                        <a:pt x="1351" y="6102"/>
                      </a:lnTo>
                      <a:lnTo>
                        <a:pt x="1359" y="6090"/>
                      </a:lnTo>
                      <a:lnTo>
                        <a:pt x="1367" y="6078"/>
                      </a:lnTo>
                      <a:lnTo>
                        <a:pt x="1374" y="6064"/>
                      </a:lnTo>
                      <a:lnTo>
                        <a:pt x="1382" y="6051"/>
                      </a:lnTo>
                      <a:lnTo>
                        <a:pt x="1390" y="6037"/>
                      </a:lnTo>
                      <a:lnTo>
                        <a:pt x="1397" y="6023"/>
                      </a:lnTo>
                      <a:lnTo>
                        <a:pt x="1405" y="6008"/>
                      </a:lnTo>
                      <a:lnTo>
                        <a:pt x="1412" y="5992"/>
                      </a:lnTo>
                      <a:lnTo>
                        <a:pt x="1420" y="5977"/>
                      </a:lnTo>
                      <a:lnTo>
                        <a:pt x="1428" y="5961"/>
                      </a:lnTo>
                      <a:lnTo>
                        <a:pt x="1435" y="5945"/>
                      </a:lnTo>
                      <a:lnTo>
                        <a:pt x="1443" y="5928"/>
                      </a:lnTo>
                      <a:lnTo>
                        <a:pt x="1451" y="5912"/>
                      </a:lnTo>
                      <a:lnTo>
                        <a:pt x="1458" y="5895"/>
                      </a:lnTo>
                      <a:lnTo>
                        <a:pt x="1466" y="5877"/>
                      </a:lnTo>
                      <a:lnTo>
                        <a:pt x="1474" y="5860"/>
                      </a:lnTo>
                      <a:lnTo>
                        <a:pt x="1481" y="5841"/>
                      </a:lnTo>
                      <a:lnTo>
                        <a:pt x="1489" y="5823"/>
                      </a:lnTo>
                      <a:lnTo>
                        <a:pt x="1496" y="5805"/>
                      </a:lnTo>
                      <a:lnTo>
                        <a:pt x="1504" y="5786"/>
                      </a:lnTo>
                      <a:lnTo>
                        <a:pt x="1512" y="5768"/>
                      </a:lnTo>
                      <a:lnTo>
                        <a:pt x="1519" y="5748"/>
                      </a:lnTo>
                      <a:lnTo>
                        <a:pt x="1527" y="5730"/>
                      </a:lnTo>
                      <a:lnTo>
                        <a:pt x="1535" y="5710"/>
                      </a:lnTo>
                      <a:lnTo>
                        <a:pt x="1542" y="5692"/>
                      </a:lnTo>
                      <a:lnTo>
                        <a:pt x="1550" y="5672"/>
                      </a:lnTo>
                      <a:lnTo>
                        <a:pt x="1558" y="5652"/>
                      </a:lnTo>
                      <a:lnTo>
                        <a:pt x="1565" y="5633"/>
                      </a:lnTo>
                      <a:lnTo>
                        <a:pt x="1573" y="5614"/>
                      </a:lnTo>
                      <a:lnTo>
                        <a:pt x="1580" y="5594"/>
                      </a:lnTo>
                      <a:lnTo>
                        <a:pt x="1588" y="5574"/>
                      </a:lnTo>
                      <a:lnTo>
                        <a:pt x="1596" y="5556"/>
                      </a:lnTo>
                      <a:lnTo>
                        <a:pt x="1603" y="5536"/>
                      </a:lnTo>
                      <a:lnTo>
                        <a:pt x="1611" y="5516"/>
                      </a:lnTo>
                      <a:lnTo>
                        <a:pt x="1619" y="5496"/>
                      </a:lnTo>
                      <a:lnTo>
                        <a:pt x="1626" y="5478"/>
                      </a:lnTo>
                      <a:lnTo>
                        <a:pt x="1634" y="5458"/>
                      </a:lnTo>
                      <a:lnTo>
                        <a:pt x="1642" y="5439"/>
                      </a:lnTo>
                      <a:lnTo>
                        <a:pt x="1649" y="5421"/>
                      </a:lnTo>
                      <a:lnTo>
                        <a:pt x="1657" y="5401"/>
                      </a:lnTo>
                      <a:lnTo>
                        <a:pt x="1664" y="5383"/>
                      </a:lnTo>
                      <a:lnTo>
                        <a:pt x="1672" y="5365"/>
                      </a:lnTo>
                      <a:lnTo>
                        <a:pt x="1680" y="5346"/>
                      </a:lnTo>
                      <a:lnTo>
                        <a:pt x="1687" y="5329"/>
                      </a:lnTo>
                      <a:lnTo>
                        <a:pt x="1695" y="5311"/>
                      </a:lnTo>
                      <a:lnTo>
                        <a:pt x="1703" y="5294"/>
                      </a:lnTo>
                      <a:lnTo>
                        <a:pt x="1710" y="5277"/>
                      </a:lnTo>
                      <a:lnTo>
                        <a:pt x="1718" y="5261"/>
                      </a:lnTo>
                      <a:lnTo>
                        <a:pt x="1726" y="5244"/>
                      </a:lnTo>
                      <a:lnTo>
                        <a:pt x="1733" y="5229"/>
                      </a:lnTo>
                      <a:lnTo>
                        <a:pt x="1741" y="5213"/>
                      </a:lnTo>
                      <a:lnTo>
                        <a:pt x="1748" y="5198"/>
                      </a:lnTo>
                      <a:lnTo>
                        <a:pt x="1756" y="5183"/>
                      </a:lnTo>
                      <a:lnTo>
                        <a:pt x="1764" y="5169"/>
                      </a:lnTo>
                      <a:lnTo>
                        <a:pt x="1771" y="5155"/>
                      </a:lnTo>
                      <a:lnTo>
                        <a:pt x="1779" y="5141"/>
                      </a:lnTo>
                      <a:lnTo>
                        <a:pt x="1787" y="5129"/>
                      </a:lnTo>
                      <a:lnTo>
                        <a:pt x="1794" y="5117"/>
                      </a:lnTo>
                      <a:lnTo>
                        <a:pt x="1802" y="5105"/>
                      </a:lnTo>
                      <a:lnTo>
                        <a:pt x="1809" y="5093"/>
                      </a:lnTo>
                      <a:lnTo>
                        <a:pt x="1817" y="5082"/>
                      </a:lnTo>
                      <a:lnTo>
                        <a:pt x="1825" y="5073"/>
                      </a:lnTo>
                      <a:lnTo>
                        <a:pt x="1832" y="5062"/>
                      </a:lnTo>
                      <a:lnTo>
                        <a:pt x="1840" y="5053"/>
                      </a:lnTo>
                      <a:lnTo>
                        <a:pt x="1848" y="5045"/>
                      </a:lnTo>
                      <a:lnTo>
                        <a:pt x="1855" y="5038"/>
                      </a:lnTo>
                      <a:lnTo>
                        <a:pt x="1863" y="5030"/>
                      </a:lnTo>
                      <a:lnTo>
                        <a:pt x="1871" y="5024"/>
                      </a:lnTo>
                      <a:lnTo>
                        <a:pt x="1878" y="5018"/>
                      </a:lnTo>
                      <a:lnTo>
                        <a:pt x="1886" y="5012"/>
                      </a:lnTo>
                      <a:lnTo>
                        <a:pt x="1893" y="5007"/>
                      </a:lnTo>
                      <a:lnTo>
                        <a:pt x="1901" y="5004"/>
                      </a:lnTo>
                      <a:lnTo>
                        <a:pt x="1909" y="5001"/>
                      </a:lnTo>
                      <a:lnTo>
                        <a:pt x="1916" y="4998"/>
                      </a:lnTo>
                      <a:lnTo>
                        <a:pt x="1924" y="4996"/>
                      </a:lnTo>
                      <a:lnTo>
                        <a:pt x="1932" y="4995"/>
                      </a:lnTo>
                      <a:lnTo>
                        <a:pt x="1939" y="4995"/>
                      </a:lnTo>
                      <a:lnTo>
                        <a:pt x="1947" y="4995"/>
                      </a:lnTo>
                      <a:lnTo>
                        <a:pt x="1955" y="4995"/>
                      </a:lnTo>
                      <a:lnTo>
                        <a:pt x="1962" y="4998"/>
                      </a:lnTo>
                      <a:lnTo>
                        <a:pt x="1970" y="4999"/>
                      </a:lnTo>
                      <a:lnTo>
                        <a:pt x="1977" y="5003"/>
                      </a:lnTo>
                      <a:lnTo>
                        <a:pt x="1985" y="5007"/>
                      </a:lnTo>
                      <a:lnTo>
                        <a:pt x="1993" y="5012"/>
                      </a:lnTo>
                      <a:lnTo>
                        <a:pt x="2000" y="5018"/>
                      </a:lnTo>
                      <a:lnTo>
                        <a:pt x="2008" y="5024"/>
                      </a:lnTo>
                      <a:lnTo>
                        <a:pt x="2016" y="5030"/>
                      </a:lnTo>
                      <a:lnTo>
                        <a:pt x="2023" y="5038"/>
                      </a:lnTo>
                      <a:lnTo>
                        <a:pt x="2031" y="5047"/>
                      </a:lnTo>
                      <a:lnTo>
                        <a:pt x="2039" y="5056"/>
                      </a:lnTo>
                      <a:lnTo>
                        <a:pt x="2046" y="5067"/>
                      </a:lnTo>
                      <a:lnTo>
                        <a:pt x="2054" y="5077"/>
                      </a:lnTo>
                      <a:lnTo>
                        <a:pt x="2061" y="5088"/>
                      </a:lnTo>
                      <a:lnTo>
                        <a:pt x="2069" y="5100"/>
                      </a:lnTo>
                      <a:lnTo>
                        <a:pt x="2077" y="5114"/>
                      </a:lnTo>
                      <a:lnTo>
                        <a:pt x="2084" y="5128"/>
                      </a:lnTo>
                      <a:lnTo>
                        <a:pt x="2092" y="5141"/>
                      </a:lnTo>
                      <a:lnTo>
                        <a:pt x="2100" y="5157"/>
                      </a:lnTo>
                      <a:lnTo>
                        <a:pt x="2107" y="5172"/>
                      </a:lnTo>
                      <a:lnTo>
                        <a:pt x="2115" y="5189"/>
                      </a:lnTo>
                      <a:lnTo>
                        <a:pt x="2123" y="5206"/>
                      </a:lnTo>
                      <a:lnTo>
                        <a:pt x="2130" y="5224"/>
                      </a:lnTo>
                      <a:lnTo>
                        <a:pt x="2138" y="5242"/>
                      </a:lnTo>
                      <a:lnTo>
                        <a:pt x="2145" y="5262"/>
                      </a:lnTo>
                      <a:lnTo>
                        <a:pt x="2153" y="5282"/>
                      </a:lnTo>
                      <a:lnTo>
                        <a:pt x="2161" y="5302"/>
                      </a:lnTo>
                      <a:lnTo>
                        <a:pt x="2168" y="5323"/>
                      </a:lnTo>
                      <a:lnTo>
                        <a:pt x="2176" y="5345"/>
                      </a:lnTo>
                      <a:lnTo>
                        <a:pt x="2184" y="5368"/>
                      </a:lnTo>
                      <a:lnTo>
                        <a:pt x="2191" y="5389"/>
                      </a:lnTo>
                      <a:lnTo>
                        <a:pt x="2199" y="5413"/>
                      </a:lnTo>
                      <a:lnTo>
                        <a:pt x="2207" y="5436"/>
                      </a:lnTo>
                      <a:lnTo>
                        <a:pt x="2214" y="5461"/>
                      </a:lnTo>
                      <a:lnTo>
                        <a:pt x="2222" y="5487"/>
                      </a:lnTo>
                      <a:lnTo>
                        <a:pt x="2229" y="5511"/>
                      </a:lnTo>
                      <a:lnTo>
                        <a:pt x="2237" y="5537"/>
                      </a:lnTo>
                      <a:lnTo>
                        <a:pt x="2245" y="5563"/>
                      </a:lnTo>
                      <a:lnTo>
                        <a:pt x="2252" y="5591"/>
                      </a:lnTo>
                      <a:lnTo>
                        <a:pt x="2260" y="5618"/>
                      </a:lnTo>
                      <a:lnTo>
                        <a:pt x="2268" y="5646"/>
                      </a:lnTo>
                      <a:lnTo>
                        <a:pt x="2275" y="5673"/>
                      </a:lnTo>
                      <a:lnTo>
                        <a:pt x="2283" y="5701"/>
                      </a:lnTo>
                      <a:lnTo>
                        <a:pt x="2291" y="5730"/>
                      </a:lnTo>
                      <a:lnTo>
                        <a:pt x="2298" y="5759"/>
                      </a:lnTo>
                      <a:lnTo>
                        <a:pt x="2306" y="5788"/>
                      </a:lnTo>
                      <a:lnTo>
                        <a:pt x="2313" y="5817"/>
                      </a:lnTo>
                      <a:lnTo>
                        <a:pt x="2321" y="5846"/>
                      </a:lnTo>
                      <a:lnTo>
                        <a:pt x="2329" y="5877"/>
                      </a:lnTo>
                      <a:lnTo>
                        <a:pt x="2336" y="5905"/>
                      </a:lnTo>
                      <a:lnTo>
                        <a:pt x="2344" y="5936"/>
                      </a:lnTo>
                      <a:lnTo>
                        <a:pt x="2352" y="5966"/>
                      </a:lnTo>
                      <a:lnTo>
                        <a:pt x="2359" y="5996"/>
                      </a:lnTo>
                      <a:lnTo>
                        <a:pt x="2367" y="6026"/>
                      </a:lnTo>
                      <a:lnTo>
                        <a:pt x="2374" y="6057"/>
                      </a:lnTo>
                      <a:lnTo>
                        <a:pt x="2382" y="6087"/>
                      </a:lnTo>
                      <a:lnTo>
                        <a:pt x="2390" y="6118"/>
                      </a:lnTo>
                      <a:lnTo>
                        <a:pt x="2397" y="6147"/>
                      </a:lnTo>
                      <a:lnTo>
                        <a:pt x="2405" y="6177"/>
                      </a:lnTo>
                      <a:lnTo>
                        <a:pt x="2413" y="6208"/>
                      </a:lnTo>
                      <a:lnTo>
                        <a:pt x="2420" y="6237"/>
                      </a:lnTo>
                      <a:lnTo>
                        <a:pt x="2428" y="6266"/>
                      </a:lnTo>
                      <a:lnTo>
                        <a:pt x="2436" y="6297"/>
                      </a:lnTo>
                      <a:lnTo>
                        <a:pt x="2443" y="6326"/>
                      </a:lnTo>
                      <a:lnTo>
                        <a:pt x="2451" y="6355"/>
                      </a:lnTo>
                      <a:lnTo>
                        <a:pt x="2458" y="6382"/>
                      </a:lnTo>
                      <a:lnTo>
                        <a:pt x="2466" y="6411"/>
                      </a:lnTo>
                      <a:lnTo>
                        <a:pt x="2474" y="6439"/>
                      </a:lnTo>
                      <a:lnTo>
                        <a:pt x="2481" y="6466"/>
                      </a:lnTo>
                      <a:lnTo>
                        <a:pt x="2489" y="6494"/>
                      </a:lnTo>
                      <a:lnTo>
                        <a:pt x="2497" y="6521"/>
                      </a:lnTo>
                      <a:lnTo>
                        <a:pt x="2504" y="6547"/>
                      </a:lnTo>
                      <a:lnTo>
                        <a:pt x="2512" y="6573"/>
                      </a:lnTo>
                      <a:lnTo>
                        <a:pt x="2520" y="6598"/>
                      </a:lnTo>
                      <a:lnTo>
                        <a:pt x="2527" y="6622"/>
                      </a:lnTo>
                      <a:lnTo>
                        <a:pt x="2535" y="6646"/>
                      </a:lnTo>
                      <a:lnTo>
                        <a:pt x="2542" y="6669"/>
                      </a:lnTo>
                      <a:lnTo>
                        <a:pt x="2550" y="6692"/>
                      </a:lnTo>
                      <a:lnTo>
                        <a:pt x="2558" y="6715"/>
                      </a:lnTo>
                      <a:lnTo>
                        <a:pt x="2565" y="6737"/>
                      </a:lnTo>
                      <a:lnTo>
                        <a:pt x="2573" y="6756"/>
                      </a:lnTo>
                      <a:lnTo>
                        <a:pt x="2581" y="6776"/>
                      </a:lnTo>
                      <a:lnTo>
                        <a:pt x="2588" y="6796"/>
                      </a:lnTo>
                      <a:lnTo>
                        <a:pt x="2596" y="6815"/>
                      </a:lnTo>
                      <a:lnTo>
                        <a:pt x="2604" y="6831"/>
                      </a:lnTo>
                      <a:lnTo>
                        <a:pt x="2611" y="6848"/>
                      </a:lnTo>
                      <a:lnTo>
                        <a:pt x="2619" y="6864"/>
                      </a:lnTo>
                      <a:lnTo>
                        <a:pt x="2626" y="6879"/>
                      </a:lnTo>
                      <a:lnTo>
                        <a:pt x="2634" y="6892"/>
                      </a:lnTo>
                      <a:lnTo>
                        <a:pt x="2642" y="6905"/>
                      </a:lnTo>
                      <a:lnTo>
                        <a:pt x="2649" y="6917"/>
                      </a:lnTo>
                      <a:lnTo>
                        <a:pt x="2657" y="6928"/>
                      </a:lnTo>
                      <a:lnTo>
                        <a:pt x="2665" y="6937"/>
                      </a:lnTo>
                      <a:lnTo>
                        <a:pt x="2672" y="6946"/>
                      </a:lnTo>
                      <a:lnTo>
                        <a:pt x="2680" y="6954"/>
                      </a:lnTo>
                      <a:lnTo>
                        <a:pt x="2688" y="6960"/>
                      </a:lnTo>
                      <a:lnTo>
                        <a:pt x="2695" y="6964"/>
                      </a:lnTo>
                      <a:lnTo>
                        <a:pt x="2703" y="6969"/>
                      </a:lnTo>
                      <a:lnTo>
                        <a:pt x="2710" y="6972"/>
                      </a:lnTo>
                      <a:lnTo>
                        <a:pt x="2718" y="6974"/>
                      </a:lnTo>
                      <a:lnTo>
                        <a:pt x="2726" y="6975"/>
                      </a:lnTo>
                      <a:lnTo>
                        <a:pt x="2733" y="6974"/>
                      </a:lnTo>
                      <a:lnTo>
                        <a:pt x="2741" y="6972"/>
                      </a:lnTo>
                      <a:lnTo>
                        <a:pt x="2749" y="6969"/>
                      </a:lnTo>
                      <a:lnTo>
                        <a:pt x="2756" y="6964"/>
                      </a:lnTo>
                      <a:lnTo>
                        <a:pt x="2764" y="6958"/>
                      </a:lnTo>
                      <a:lnTo>
                        <a:pt x="2772" y="6952"/>
                      </a:lnTo>
                      <a:lnTo>
                        <a:pt x="2779" y="6943"/>
                      </a:lnTo>
                      <a:lnTo>
                        <a:pt x="2787" y="6934"/>
                      </a:lnTo>
                      <a:lnTo>
                        <a:pt x="2794" y="6923"/>
                      </a:lnTo>
                      <a:lnTo>
                        <a:pt x="2802" y="6911"/>
                      </a:lnTo>
                      <a:lnTo>
                        <a:pt x="2810" y="6897"/>
                      </a:lnTo>
                      <a:lnTo>
                        <a:pt x="2817" y="6882"/>
                      </a:lnTo>
                      <a:lnTo>
                        <a:pt x="2825" y="6865"/>
                      </a:lnTo>
                      <a:lnTo>
                        <a:pt x="2833" y="6847"/>
                      </a:lnTo>
                      <a:lnTo>
                        <a:pt x="2840" y="6828"/>
                      </a:lnTo>
                      <a:lnTo>
                        <a:pt x="2848" y="6807"/>
                      </a:lnTo>
                      <a:lnTo>
                        <a:pt x="2855" y="6786"/>
                      </a:lnTo>
                      <a:lnTo>
                        <a:pt x="2863" y="6761"/>
                      </a:lnTo>
                      <a:lnTo>
                        <a:pt x="2871" y="6737"/>
                      </a:lnTo>
                      <a:lnTo>
                        <a:pt x="2878" y="6711"/>
                      </a:lnTo>
                      <a:lnTo>
                        <a:pt x="2886" y="6683"/>
                      </a:lnTo>
                      <a:lnTo>
                        <a:pt x="2894" y="6654"/>
                      </a:lnTo>
                      <a:lnTo>
                        <a:pt x="2901" y="6624"/>
                      </a:lnTo>
                      <a:lnTo>
                        <a:pt x="2909" y="6592"/>
                      </a:lnTo>
                      <a:lnTo>
                        <a:pt x="2917" y="6558"/>
                      </a:lnTo>
                      <a:lnTo>
                        <a:pt x="2924" y="6523"/>
                      </a:lnTo>
                      <a:lnTo>
                        <a:pt x="2932" y="6488"/>
                      </a:lnTo>
                      <a:lnTo>
                        <a:pt x="2939" y="6449"/>
                      </a:lnTo>
                      <a:lnTo>
                        <a:pt x="2947" y="6411"/>
                      </a:lnTo>
                      <a:lnTo>
                        <a:pt x="2955" y="6371"/>
                      </a:lnTo>
                      <a:lnTo>
                        <a:pt x="2962" y="6329"/>
                      </a:lnTo>
                      <a:lnTo>
                        <a:pt x="2970" y="6286"/>
                      </a:lnTo>
                      <a:lnTo>
                        <a:pt x="2978" y="6242"/>
                      </a:lnTo>
                      <a:lnTo>
                        <a:pt x="2985" y="6197"/>
                      </a:lnTo>
                      <a:lnTo>
                        <a:pt x="2993" y="6150"/>
                      </a:lnTo>
                      <a:lnTo>
                        <a:pt x="3001" y="6101"/>
                      </a:lnTo>
                      <a:lnTo>
                        <a:pt x="3008" y="6052"/>
                      </a:lnTo>
                      <a:lnTo>
                        <a:pt x="3016" y="6002"/>
                      </a:lnTo>
                      <a:lnTo>
                        <a:pt x="3023" y="5950"/>
                      </a:lnTo>
                      <a:lnTo>
                        <a:pt x="3031" y="5896"/>
                      </a:lnTo>
                      <a:lnTo>
                        <a:pt x="3039" y="5841"/>
                      </a:lnTo>
                      <a:lnTo>
                        <a:pt x="3046" y="5786"/>
                      </a:lnTo>
                      <a:lnTo>
                        <a:pt x="3054" y="5730"/>
                      </a:lnTo>
                      <a:lnTo>
                        <a:pt x="3062" y="5672"/>
                      </a:lnTo>
                      <a:lnTo>
                        <a:pt x="3069" y="5614"/>
                      </a:lnTo>
                      <a:lnTo>
                        <a:pt x="3077" y="5553"/>
                      </a:lnTo>
                      <a:lnTo>
                        <a:pt x="3085" y="5491"/>
                      </a:lnTo>
                      <a:lnTo>
                        <a:pt x="3092" y="5429"/>
                      </a:lnTo>
                      <a:lnTo>
                        <a:pt x="3100" y="5366"/>
                      </a:lnTo>
                      <a:lnTo>
                        <a:pt x="3107" y="5302"/>
                      </a:lnTo>
                      <a:lnTo>
                        <a:pt x="3115" y="5236"/>
                      </a:lnTo>
                      <a:lnTo>
                        <a:pt x="3123" y="5171"/>
                      </a:lnTo>
                      <a:lnTo>
                        <a:pt x="3130" y="5103"/>
                      </a:lnTo>
                      <a:lnTo>
                        <a:pt x="3138" y="5036"/>
                      </a:lnTo>
                      <a:lnTo>
                        <a:pt x="3146" y="4967"/>
                      </a:lnTo>
                      <a:lnTo>
                        <a:pt x="3153" y="4897"/>
                      </a:lnTo>
                      <a:lnTo>
                        <a:pt x="3161" y="4827"/>
                      </a:lnTo>
                      <a:lnTo>
                        <a:pt x="3169" y="4755"/>
                      </a:lnTo>
                      <a:lnTo>
                        <a:pt x="3176" y="4683"/>
                      </a:lnTo>
                      <a:lnTo>
                        <a:pt x="3184" y="4611"/>
                      </a:lnTo>
                      <a:lnTo>
                        <a:pt x="3191" y="4538"/>
                      </a:lnTo>
                      <a:lnTo>
                        <a:pt x="3199" y="4465"/>
                      </a:lnTo>
                      <a:lnTo>
                        <a:pt x="3207" y="4390"/>
                      </a:lnTo>
                      <a:lnTo>
                        <a:pt x="3214" y="4315"/>
                      </a:lnTo>
                      <a:lnTo>
                        <a:pt x="3222" y="4240"/>
                      </a:lnTo>
                      <a:lnTo>
                        <a:pt x="3230" y="4164"/>
                      </a:lnTo>
                      <a:lnTo>
                        <a:pt x="3237" y="4087"/>
                      </a:lnTo>
                      <a:lnTo>
                        <a:pt x="3245" y="4011"/>
                      </a:lnTo>
                      <a:lnTo>
                        <a:pt x="3253" y="3933"/>
                      </a:lnTo>
                      <a:lnTo>
                        <a:pt x="3260" y="3855"/>
                      </a:lnTo>
                      <a:lnTo>
                        <a:pt x="3268" y="3779"/>
                      </a:lnTo>
                      <a:lnTo>
                        <a:pt x="3275" y="3701"/>
                      </a:lnTo>
                      <a:lnTo>
                        <a:pt x="3283" y="3621"/>
                      </a:lnTo>
                      <a:lnTo>
                        <a:pt x="3291" y="3543"/>
                      </a:lnTo>
                      <a:lnTo>
                        <a:pt x="3298" y="3465"/>
                      </a:lnTo>
                      <a:lnTo>
                        <a:pt x="3306" y="3388"/>
                      </a:lnTo>
                      <a:lnTo>
                        <a:pt x="3314" y="3308"/>
                      </a:lnTo>
                      <a:lnTo>
                        <a:pt x="3321" y="3230"/>
                      </a:lnTo>
                      <a:lnTo>
                        <a:pt x="3329" y="3151"/>
                      </a:lnTo>
                      <a:lnTo>
                        <a:pt x="3336" y="3073"/>
                      </a:lnTo>
                      <a:lnTo>
                        <a:pt x="3344" y="2995"/>
                      </a:lnTo>
                      <a:lnTo>
                        <a:pt x="3352" y="2917"/>
                      </a:lnTo>
                      <a:lnTo>
                        <a:pt x="3359" y="2839"/>
                      </a:lnTo>
                      <a:lnTo>
                        <a:pt x="3367" y="2761"/>
                      </a:lnTo>
                      <a:lnTo>
                        <a:pt x="3375" y="2685"/>
                      </a:lnTo>
                      <a:lnTo>
                        <a:pt x="3382" y="2607"/>
                      </a:lnTo>
                      <a:lnTo>
                        <a:pt x="3390" y="2530"/>
                      </a:lnTo>
                      <a:lnTo>
                        <a:pt x="3398" y="2454"/>
                      </a:lnTo>
                      <a:lnTo>
                        <a:pt x="3405" y="2379"/>
                      </a:lnTo>
                      <a:lnTo>
                        <a:pt x="3413" y="2304"/>
                      </a:lnTo>
                      <a:lnTo>
                        <a:pt x="3420" y="2229"/>
                      </a:lnTo>
                      <a:lnTo>
                        <a:pt x="3428" y="2156"/>
                      </a:lnTo>
                      <a:lnTo>
                        <a:pt x="3436" y="2083"/>
                      </a:lnTo>
                      <a:lnTo>
                        <a:pt x="3443" y="2009"/>
                      </a:lnTo>
                      <a:lnTo>
                        <a:pt x="3451" y="1937"/>
                      </a:lnTo>
                      <a:lnTo>
                        <a:pt x="3459" y="1867"/>
                      </a:lnTo>
                      <a:lnTo>
                        <a:pt x="3466" y="1797"/>
                      </a:lnTo>
                      <a:lnTo>
                        <a:pt x="3474" y="1726"/>
                      </a:lnTo>
                      <a:lnTo>
                        <a:pt x="3482" y="1658"/>
                      </a:lnTo>
                      <a:lnTo>
                        <a:pt x="3489" y="1591"/>
                      </a:lnTo>
                      <a:lnTo>
                        <a:pt x="3497" y="1523"/>
                      </a:lnTo>
                      <a:lnTo>
                        <a:pt x="3504" y="1458"/>
                      </a:lnTo>
                      <a:lnTo>
                        <a:pt x="3512" y="1393"/>
                      </a:lnTo>
                      <a:lnTo>
                        <a:pt x="3520" y="1329"/>
                      </a:lnTo>
                      <a:lnTo>
                        <a:pt x="3527" y="1267"/>
                      </a:lnTo>
                      <a:lnTo>
                        <a:pt x="3535" y="1206"/>
                      </a:lnTo>
                      <a:lnTo>
                        <a:pt x="3543" y="1146"/>
                      </a:lnTo>
                      <a:lnTo>
                        <a:pt x="3550" y="1086"/>
                      </a:lnTo>
                      <a:lnTo>
                        <a:pt x="3558" y="1028"/>
                      </a:lnTo>
                      <a:lnTo>
                        <a:pt x="3566" y="973"/>
                      </a:lnTo>
                      <a:lnTo>
                        <a:pt x="3573" y="917"/>
                      </a:lnTo>
                      <a:lnTo>
                        <a:pt x="3581" y="863"/>
                      </a:lnTo>
                      <a:lnTo>
                        <a:pt x="3588" y="811"/>
                      </a:lnTo>
                      <a:lnTo>
                        <a:pt x="3596" y="761"/>
                      </a:lnTo>
                      <a:lnTo>
                        <a:pt x="3604" y="711"/>
                      </a:lnTo>
                      <a:lnTo>
                        <a:pt x="3611" y="663"/>
                      </a:lnTo>
                      <a:lnTo>
                        <a:pt x="3619" y="616"/>
                      </a:lnTo>
                      <a:lnTo>
                        <a:pt x="3627" y="571"/>
                      </a:lnTo>
                      <a:lnTo>
                        <a:pt x="3634" y="527"/>
                      </a:lnTo>
                      <a:lnTo>
                        <a:pt x="3642" y="486"/>
                      </a:lnTo>
                      <a:lnTo>
                        <a:pt x="3650" y="446"/>
                      </a:lnTo>
                      <a:lnTo>
                        <a:pt x="3657" y="406"/>
                      </a:lnTo>
                      <a:lnTo>
                        <a:pt x="3665" y="370"/>
                      </a:lnTo>
                      <a:lnTo>
                        <a:pt x="3672" y="335"/>
                      </a:lnTo>
                      <a:lnTo>
                        <a:pt x="3680" y="301"/>
                      </a:lnTo>
                      <a:lnTo>
                        <a:pt x="3688" y="269"/>
                      </a:lnTo>
                      <a:lnTo>
                        <a:pt x="3695" y="238"/>
                      </a:lnTo>
                      <a:lnTo>
                        <a:pt x="3703" y="209"/>
                      </a:lnTo>
                      <a:lnTo>
                        <a:pt x="3711" y="183"/>
                      </a:lnTo>
                      <a:lnTo>
                        <a:pt x="3718" y="157"/>
                      </a:lnTo>
                      <a:lnTo>
                        <a:pt x="3726" y="135"/>
                      </a:lnTo>
                      <a:lnTo>
                        <a:pt x="3734" y="113"/>
                      </a:lnTo>
                      <a:lnTo>
                        <a:pt x="3741" y="93"/>
                      </a:lnTo>
                      <a:lnTo>
                        <a:pt x="3749" y="76"/>
                      </a:lnTo>
                      <a:lnTo>
                        <a:pt x="3756" y="60"/>
                      </a:lnTo>
                      <a:lnTo>
                        <a:pt x="3764" y="46"/>
                      </a:lnTo>
                      <a:lnTo>
                        <a:pt x="3772" y="34"/>
                      </a:lnTo>
                      <a:lnTo>
                        <a:pt x="3779" y="23"/>
                      </a:lnTo>
                      <a:lnTo>
                        <a:pt x="3787" y="15"/>
                      </a:lnTo>
                      <a:lnTo>
                        <a:pt x="3795" y="9"/>
                      </a:lnTo>
                      <a:lnTo>
                        <a:pt x="3802" y="3"/>
                      </a:lnTo>
                      <a:lnTo>
                        <a:pt x="3810" y="1"/>
                      </a:lnTo>
                      <a:lnTo>
                        <a:pt x="3818" y="0"/>
                      </a:lnTo>
                      <a:lnTo>
                        <a:pt x="3825" y="1"/>
                      </a:lnTo>
                      <a:lnTo>
                        <a:pt x="3833" y="3"/>
                      </a:lnTo>
                      <a:lnTo>
                        <a:pt x="3840" y="9"/>
                      </a:lnTo>
                      <a:lnTo>
                        <a:pt x="3848" y="15"/>
                      </a:lnTo>
                      <a:lnTo>
                        <a:pt x="3856" y="23"/>
                      </a:lnTo>
                      <a:lnTo>
                        <a:pt x="3863" y="34"/>
                      </a:lnTo>
                      <a:lnTo>
                        <a:pt x="3871" y="46"/>
                      </a:lnTo>
                      <a:lnTo>
                        <a:pt x="3879" y="60"/>
                      </a:lnTo>
                      <a:lnTo>
                        <a:pt x="3886" y="76"/>
                      </a:lnTo>
                      <a:lnTo>
                        <a:pt x="3894" y="93"/>
                      </a:lnTo>
                      <a:lnTo>
                        <a:pt x="3901" y="113"/>
                      </a:lnTo>
                      <a:lnTo>
                        <a:pt x="3909" y="135"/>
                      </a:lnTo>
                      <a:lnTo>
                        <a:pt x="3917" y="157"/>
                      </a:lnTo>
                      <a:lnTo>
                        <a:pt x="3924" y="183"/>
                      </a:lnTo>
                      <a:lnTo>
                        <a:pt x="3932" y="209"/>
                      </a:lnTo>
                      <a:lnTo>
                        <a:pt x="3940" y="238"/>
                      </a:lnTo>
                      <a:lnTo>
                        <a:pt x="3947" y="269"/>
                      </a:lnTo>
                      <a:lnTo>
                        <a:pt x="3955" y="301"/>
                      </a:lnTo>
                      <a:lnTo>
                        <a:pt x="3963" y="335"/>
                      </a:lnTo>
                      <a:lnTo>
                        <a:pt x="3970" y="370"/>
                      </a:lnTo>
                      <a:lnTo>
                        <a:pt x="3978" y="406"/>
                      </a:lnTo>
                      <a:lnTo>
                        <a:pt x="3985" y="446"/>
                      </a:lnTo>
                      <a:lnTo>
                        <a:pt x="3993" y="486"/>
                      </a:lnTo>
                      <a:lnTo>
                        <a:pt x="4001" y="527"/>
                      </a:lnTo>
                      <a:lnTo>
                        <a:pt x="4008" y="571"/>
                      </a:lnTo>
                      <a:lnTo>
                        <a:pt x="4016" y="616"/>
                      </a:lnTo>
                      <a:lnTo>
                        <a:pt x="4024" y="663"/>
                      </a:lnTo>
                      <a:lnTo>
                        <a:pt x="4031" y="711"/>
                      </a:lnTo>
                      <a:lnTo>
                        <a:pt x="4039" y="761"/>
                      </a:lnTo>
                      <a:lnTo>
                        <a:pt x="4047" y="811"/>
                      </a:lnTo>
                      <a:lnTo>
                        <a:pt x="4054" y="863"/>
                      </a:lnTo>
                      <a:lnTo>
                        <a:pt x="4062" y="917"/>
                      </a:lnTo>
                      <a:lnTo>
                        <a:pt x="4069" y="973"/>
                      </a:lnTo>
                      <a:lnTo>
                        <a:pt x="4077" y="1028"/>
                      </a:lnTo>
                      <a:lnTo>
                        <a:pt x="4085" y="1086"/>
                      </a:lnTo>
                      <a:lnTo>
                        <a:pt x="4092" y="1146"/>
                      </a:lnTo>
                      <a:lnTo>
                        <a:pt x="4100" y="1206"/>
                      </a:lnTo>
                      <a:lnTo>
                        <a:pt x="4108" y="1267"/>
                      </a:lnTo>
                      <a:lnTo>
                        <a:pt x="4115" y="1329"/>
                      </a:lnTo>
                      <a:lnTo>
                        <a:pt x="4123" y="1393"/>
                      </a:lnTo>
                      <a:lnTo>
                        <a:pt x="4131" y="1458"/>
                      </a:lnTo>
                      <a:lnTo>
                        <a:pt x="4138" y="1523"/>
                      </a:lnTo>
                      <a:lnTo>
                        <a:pt x="4146" y="1591"/>
                      </a:lnTo>
                      <a:lnTo>
                        <a:pt x="4153" y="1658"/>
                      </a:lnTo>
                      <a:lnTo>
                        <a:pt x="4161" y="1726"/>
                      </a:lnTo>
                      <a:lnTo>
                        <a:pt x="4169" y="1797"/>
                      </a:lnTo>
                      <a:lnTo>
                        <a:pt x="4176" y="1867"/>
                      </a:lnTo>
                      <a:lnTo>
                        <a:pt x="4184" y="1937"/>
                      </a:lnTo>
                      <a:lnTo>
                        <a:pt x="4192" y="2009"/>
                      </a:lnTo>
                      <a:lnTo>
                        <a:pt x="4199" y="2083"/>
                      </a:lnTo>
                      <a:lnTo>
                        <a:pt x="4207" y="2156"/>
                      </a:lnTo>
                      <a:lnTo>
                        <a:pt x="4215" y="2229"/>
                      </a:lnTo>
                      <a:lnTo>
                        <a:pt x="4222" y="2304"/>
                      </a:lnTo>
                      <a:lnTo>
                        <a:pt x="4230" y="2379"/>
                      </a:lnTo>
                      <a:lnTo>
                        <a:pt x="4237" y="2454"/>
                      </a:lnTo>
                      <a:lnTo>
                        <a:pt x="4245" y="2530"/>
                      </a:lnTo>
                      <a:lnTo>
                        <a:pt x="4253" y="2607"/>
                      </a:lnTo>
                      <a:lnTo>
                        <a:pt x="4260" y="2685"/>
                      </a:lnTo>
                      <a:lnTo>
                        <a:pt x="4268" y="2761"/>
                      </a:lnTo>
                      <a:lnTo>
                        <a:pt x="4276" y="2839"/>
                      </a:lnTo>
                      <a:lnTo>
                        <a:pt x="4283" y="2917"/>
                      </a:lnTo>
                      <a:lnTo>
                        <a:pt x="4291" y="2995"/>
                      </a:lnTo>
                      <a:lnTo>
                        <a:pt x="4299" y="3073"/>
                      </a:lnTo>
                      <a:lnTo>
                        <a:pt x="4306" y="3151"/>
                      </a:lnTo>
                      <a:lnTo>
                        <a:pt x="4314" y="3230"/>
                      </a:lnTo>
                      <a:lnTo>
                        <a:pt x="4321" y="3308"/>
                      </a:lnTo>
                      <a:lnTo>
                        <a:pt x="4329" y="3388"/>
                      </a:lnTo>
                      <a:lnTo>
                        <a:pt x="4337" y="3465"/>
                      </a:lnTo>
                      <a:lnTo>
                        <a:pt x="4344" y="3543"/>
                      </a:lnTo>
                      <a:lnTo>
                        <a:pt x="4352" y="3621"/>
                      </a:lnTo>
                      <a:lnTo>
                        <a:pt x="4360" y="3701"/>
                      </a:lnTo>
                      <a:lnTo>
                        <a:pt x="4367" y="3779"/>
                      </a:lnTo>
                      <a:lnTo>
                        <a:pt x="4375" y="3855"/>
                      </a:lnTo>
                      <a:lnTo>
                        <a:pt x="4382" y="3933"/>
                      </a:lnTo>
                      <a:lnTo>
                        <a:pt x="4390" y="4011"/>
                      </a:lnTo>
                      <a:lnTo>
                        <a:pt x="4398" y="4087"/>
                      </a:lnTo>
                      <a:lnTo>
                        <a:pt x="4405" y="4164"/>
                      </a:lnTo>
                      <a:lnTo>
                        <a:pt x="4413" y="4240"/>
                      </a:lnTo>
                      <a:lnTo>
                        <a:pt x="4421" y="4315"/>
                      </a:lnTo>
                      <a:lnTo>
                        <a:pt x="4428" y="4390"/>
                      </a:lnTo>
                      <a:lnTo>
                        <a:pt x="4436" y="4465"/>
                      </a:lnTo>
                      <a:lnTo>
                        <a:pt x="4444" y="4538"/>
                      </a:lnTo>
                      <a:lnTo>
                        <a:pt x="4451" y="4611"/>
                      </a:lnTo>
                      <a:lnTo>
                        <a:pt x="4459" y="4683"/>
                      </a:lnTo>
                      <a:lnTo>
                        <a:pt x="4466" y="4755"/>
                      </a:lnTo>
                      <a:lnTo>
                        <a:pt x="4474" y="4827"/>
                      </a:lnTo>
                      <a:lnTo>
                        <a:pt x="4482" y="4897"/>
                      </a:lnTo>
                      <a:lnTo>
                        <a:pt x="4489" y="4967"/>
                      </a:lnTo>
                      <a:lnTo>
                        <a:pt x="4497" y="5036"/>
                      </a:lnTo>
                      <a:lnTo>
                        <a:pt x="4505" y="5103"/>
                      </a:lnTo>
                      <a:lnTo>
                        <a:pt x="4512" y="5171"/>
                      </a:lnTo>
                      <a:lnTo>
                        <a:pt x="4520" y="5236"/>
                      </a:lnTo>
                      <a:lnTo>
                        <a:pt x="4528" y="5302"/>
                      </a:lnTo>
                      <a:lnTo>
                        <a:pt x="4535" y="5366"/>
                      </a:lnTo>
                      <a:lnTo>
                        <a:pt x="4543" y="5429"/>
                      </a:lnTo>
                      <a:lnTo>
                        <a:pt x="4550" y="5491"/>
                      </a:lnTo>
                      <a:lnTo>
                        <a:pt x="4558" y="5553"/>
                      </a:lnTo>
                      <a:lnTo>
                        <a:pt x="4566" y="5614"/>
                      </a:lnTo>
                      <a:lnTo>
                        <a:pt x="4573" y="5672"/>
                      </a:lnTo>
                      <a:lnTo>
                        <a:pt x="4581" y="5730"/>
                      </a:lnTo>
                      <a:lnTo>
                        <a:pt x="4589" y="5786"/>
                      </a:lnTo>
                      <a:lnTo>
                        <a:pt x="4596" y="5841"/>
                      </a:lnTo>
                      <a:lnTo>
                        <a:pt x="4604" y="5896"/>
                      </a:lnTo>
                      <a:lnTo>
                        <a:pt x="4612" y="5950"/>
                      </a:lnTo>
                      <a:lnTo>
                        <a:pt x="4619" y="6002"/>
                      </a:lnTo>
                      <a:lnTo>
                        <a:pt x="4627" y="6052"/>
                      </a:lnTo>
                      <a:lnTo>
                        <a:pt x="4634" y="6101"/>
                      </a:lnTo>
                      <a:lnTo>
                        <a:pt x="4642" y="6150"/>
                      </a:lnTo>
                      <a:lnTo>
                        <a:pt x="4650" y="6197"/>
                      </a:lnTo>
                      <a:lnTo>
                        <a:pt x="4657" y="6242"/>
                      </a:lnTo>
                      <a:lnTo>
                        <a:pt x="4665" y="6286"/>
                      </a:lnTo>
                      <a:lnTo>
                        <a:pt x="4673" y="6329"/>
                      </a:lnTo>
                      <a:lnTo>
                        <a:pt x="4680" y="6371"/>
                      </a:lnTo>
                      <a:lnTo>
                        <a:pt x="4688" y="6411"/>
                      </a:lnTo>
                      <a:lnTo>
                        <a:pt x="4696" y="6449"/>
                      </a:lnTo>
                      <a:lnTo>
                        <a:pt x="4703" y="6488"/>
                      </a:lnTo>
                      <a:lnTo>
                        <a:pt x="4711" y="6523"/>
                      </a:lnTo>
                      <a:lnTo>
                        <a:pt x="4718" y="6558"/>
                      </a:lnTo>
                      <a:lnTo>
                        <a:pt x="4726" y="6592"/>
                      </a:lnTo>
                      <a:lnTo>
                        <a:pt x="4734" y="6624"/>
                      </a:lnTo>
                      <a:lnTo>
                        <a:pt x="4741" y="6654"/>
                      </a:lnTo>
                      <a:lnTo>
                        <a:pt x="4749" y="6683"/>
                      </a:lnTo>
                      <a:lnTo>
                        <a:pt x="4757" y="6711"/>
                      </a:lnTo>
                      <a:lnTo>
                        <a:pt x="4764" y="6737"/>
                      </a:lnTo>
                      <a:lnTo>
                        <a:pt x="4772" y="6761"/>
                      </a:lnTo>
                      <a:lnTo>
                        <a:pt x="4780" y="6786"/>
                      </a:lnTo>
                      <a:lnTo>
                        <a:pt x="4787" y="6807"/>
                      </a:lnTo>
                      <a:lnTo>
                        <a:pt x="4795" y="6828"/>
                      </a:lnTo>
                      <a:lnTo>
                        <a:pt x="4802" y="6847"/>
                      </a:lnTo>
                      <a:lnTo>
                        <a:pt x="4810" y="6865"/>
                      </a:lnTo>
                      <a:lnTo>
                        <a:pt x="4818" y="6882"/>
                      </a:lnTo>
                      <a:lnTo>
                        <a:pt x="4825" y="6897"/>
                      </a:lnTo>
                      <a:lnTo>
                        <a:pt x="4833" y="6911"/>
                      </a:lnTo>
                      <a:lnTo>
                        <a:pt x="4841" y="6923"/>
                      </a:lnTo>
                      <a:lnTo>
                        <a:pt x="4848" y="6934"/>
                      </a:lnTo>
                      <a:lnTo>
                        <a:pt x="4856" y="6943"/>
                      </a:lnTo>
                      <a:lnTo>
                        <a:pt x="4863" y="6952"/>
                      </a:lnTo>
                      <a:lnTo>
                        <a:pt x="4871" y="6958"/>
                      </a:lnTo>
                      <a:lnTo>
                        <a:pt x="4879" y="6964"/>
                      </a:lnTo>
                      <a:lnTo>
                        <a:pt x="4886" y="6969"/>
                      </a:lnTo>
                      <a:lnTo>
                        <a:pt x="4894" y="6972"/>
                      </a:lnTo>
                      <a:lnTo>
                        <a:pt x="4902" y="6974"/>
                      </a:lnTo>
                      <a:lnTo>
                        <a:pt x="4909" y="6975"/>
                      </a:lnTo>
                      <a:lnTo>
                        <a:pt x="4917" y="6974"/>
                      </a:lnTo>
                      <a:lnTo>
                        <a:pt x="4925" y="6972"/>
                      </a:lnTo>
                      <a:lnTo>
                        <a:pt x="4932" y="6969"/>
                      </a:lnTo>
                      <a:lnTo>
                        <a:pt x="4940" y="6964"/>
                      </a:lnTo>
                      <a:lnTo>
                        <a:pt x="4947" y="6960"/>
                      </a:lnTo>
                      <a:lnTo>
                        <a:pt x="4955" y="6954"/>
                      </a:lnTo>
                      <a:lnTo>
                        <a:pt x="4963" y="6946"/>
                      </a:lnTo>
                      <a:lnTo>
                        <a:pt x="4970" y="6937"/>
                      </a:lnTo>
                      <a:lnTo>
                        <a:pt x="4978" y="6928"/>
                      </a:lnTo>
                      <a:lnTo>
                        <a:pt x="4986" y="6917"/>
                      </a:lnTo>
                      <a:lnTo>
                        <a:pt x="4993" y="6905"/>
                      </a:lnTo>
                      <a:lnTo>
                        <a:pt x="5001" y="6892"/>
                      </a:lnTo>
                      <a:lnTo>
                        <a:pt x="5009" y="6879"/>
                      </a:lnTo>
                      <a:lnTo>
                        <a:pt x="5016" y="6864"/>
                      </a:lnTo>
                      <a:lnTo>
                        <a:pt x="5024" y="6848"/>
                      </a:lnTo>
                      <a:lnTo>
                        <a:pt x="5031" y="6831"/>
                      </a:lnTo>
                      <a:lnTo>
                        <a:pt x="5039" y="6815"/>
                      </a:lnTo>
                      <a:lnTo>
                        <a:pt x="5047" y="6796"/>
                      </a:lnTo>
                      <a:lnTo>
                        <a:pt x="5054" y="6776"/>
                      </a:lnTo>
                      <a:lnTo>
                        <a:pt x="5062" y="6756"/>
                      </a:lnTo>
                      <a:lnTo>
                        <a:pt x="5070" y="6737"/>
                      </a:lnTo>
                      <a:lnTo>
                        <a:pt x="5077" y="6715"/>
                      </a:lnTo>
                      <a:lnTo>
                        <a:pt x="5085" y="6692"/>
                      </a:lnTo>
                      <a:lnTo>
                        <a:pt x="5093" y="6669"/>
                      </a:lnTo>
                      <a:lnTo>
                        <a:pt x="5100" y="6646"/>
                      </a:lnTo>
                      <a:lnTo>
                        <a:pt x="5108" y="6622"/>
                      </a:lnTo>
                      <a:lnTo>
                        <a:pt x="5115" y="6598"/>
                      </a:lnTo>
                      <a:lnTo>
                        <a:pt x="5123" y="6573"/>
                      </a:lnTo>
                      <a:lnTo>
                        <a:pt x="5131" y="6547"/>
                      </a:lnTo>
                      <a:lnTo>
                        <a:pt x="5138" y="6521"/>
                      </a:lnTo>
                      <a:lnTo>
                        <a:pt x="5146" y="6494"/>
                      </a:lnTo>
                      <a:lnTo>
                        <a:pt x="5154" y="6466"/>
                      </a:lnTo>
                      <a:lnTo>
                        <a:pt x="5161" y="6439"/>
                      </a:lnTo>
                      <a:lnTo>
                        <a:pt x="5169" y="6411"/>
                      </a:lnTo>
                      <a:lnTo>
                        <a:pt x="5177" y="6382"/>
                      </a:lnTo>
                      <a:lnTo>
                        <a:pt x="5184" y="6355"/>
                      </a:lnTo>
                      <a:lnTo>
                        <a:pt x="5192" y="6326"/>
                      </a:lnTo>
                      <a:lnTo>
                        <a:pt x="5199" y="6297"/>
                      </a:lnTo>
                      <a:lnTo>
                        <a:pt x="5207" y="6266"/>
                      </a:lnTo>
                      <a:lnTo>
                        <a:pt x="5215" y="6237"/>
                      </a:lnTo>
                      <a:lnTo>
                        <a:pt x="5222" y="6208"/>
                      </a:lnTo>
                      <a:lnTo>
                        <a:pt x="5230" y="6177"/>
                      </a:lnTo>
                      <a:lnTo>
                        <a:pt x="5238" y="6147"/>
                      </a:lnTo>
                      <a:lnTo>
                        <a:pt x="5245" y="6118"/>
                      </a:lnTo>
                      <a:lnTo>
                        <a:pt x="5253" y="6087"/>
                      </a:lnTo>
                      <a:lnTo>
                        <a:pt x="5261" y="6057"/>
                      </a:lnTo>
                      <a:lnTo>
                        <a:pt x="5268" y="6026"/>
                      </a:lnTo>
                      <a:lnTo>
                        <a:pt x="5276" y="5996"/>
                      </a:lnTo>
                      <a:lnTo>
                        <a:pt x="5283" y="5966"/>
                      </a:lnTo>
                      <a:lnTo>
                        <a:pt x="5291" y="5936"/>
                      </a:lnTo>
                      <a:lnTo>
                        <a:pt x="5299" y="5905"/>
                      </a:lnTo>
                      <a:lnTo>
                        <a:pt x="5306" y="5877"/>
                      </a:lnTo>
                      <a:lnTo>
                        <a:pt x="5314" y="5846"/>
                      </a:lnTo>
                      <a:lnTo>
                        <a:pt x="5322" y="5817"/>
                      </a:lnTo>
                      <a:lnTo>
                        <a:pt x="5329" y="5788"/>
                      </a:lnTo>
                      <a:lnTo>
                        <a:pt x="5337" y="5759"/>
                      </a:lnTo>
                      <a:lnTo>
                        <a:pt x="5345" y="5730"/>
                      </a:lnTo>
                      <a:lnTo>
                        <a:pt x="5352" y="5701"/>
                      </a:lnTo>
                      <a:lnTo>
                        <a:pt x="5360" y="5673"/>
                      </a:lnTo>
                      <a:lnTo>
                        <a:pt x="5367" y="5646"/>
                      </a:lnTo>
                      <a:lnTo>
                        <a:pt x="5375" y="5618"/>
                      </a:lnTo>
                      <a:lnTo>
                        <a:pt x="5383" y="5591"/>
                      </a:lnTo>
                      <a:lnTo>
                        <a:pt x="5390" y="5563"/>
                      </a:lnTo>
                      <a:lnTo>
                        <a:pt x="5398" y="5537"/>
                      </a:lnTo>
                      <a:lnTo>
                        <a:pt x="5406" y="5511"/>
                      </a:lnTo>
                      <a:lnTo>
                        <a:pt x="5413" y="5487"/>
                      </a:lnTo>
                      <a:lnTo>
                        <a:pt x="5421" y="5461"/>
                      </a:lnTo>
                      <a:lnTo>
                        <a:pt x="5428" y="5436"/>
                      </a:lnTo>
                      <a:lnTo>
                        <a:pt x="5436" y="5413"/>
                      </a:lnTo>
                      <a:lnTo>
                        <a:pt x="5444" y="5389"/>
                      </a:lnTo>
                      <a:lnTo>
                        <a:pt x="5451" y="5368"/>
                      </a:lnTo>
                      <a:lnTo>
                        <a:pt x="5459" y="5345"/>
                      </a:lnTo>
                      <a:lnTo>
                        <a:pt x="5467" y="5323"/>
                      </a:lnTo>
                      <a:lnTo>
                        <a:pt x="5474" y="5302"/>
                      </a:lnTo>
                      <a:lnTo>
                        <a:pt x="5482" y="5282"/>
                      </a:lnTo>
                      <a:lnTo>
                        <a:pt x="5490" y="5262"/>
                      </a:lnTo>
                      <a:lnTo>
                        <a:pt x="5497" y="5242"/>
                      </a:lnTo>
                      <a:lnTo>
                        <a:pt x="5505" y="5224"/>
                      </a:lnTo>
                      <a:lnTo>
                        <a:pt x="5512" y="5206"/>
                      </a:lnTo>
                      <a:lnTo>
                        <a:pt x="5520" y="5189"/>
                      </a:lnTo>
                      <a:lnTo>
                        <a:pt x="5528" y="5172"/>
                      </a:lnTo>
                      <a:lnTo>
                        <a:pt x="5535" y="5157"/>
                      </a:lnTo>
                      <a:lnTo>
                        <a:pt x="5543" y="5141"/>
                      </a:lnTo>
                      <a:lnTo>
                        <a:pt x="5551" y="5128"/>
                      </a:lnTo>
                      <a:lnTo>
                        <a:pt x="5558" y="5114"/>
                      </a:lnTo>
                      <a:lnTo>
                        <a:pt x="5566" y="5100"/>
                      </a:lnTo>
                      <a:lnTo>
                        <a:pt x="5574" y="5088"/>
                      </a:lnTo>
                      <a:lnTo>
                        <a:pt x="5581" y="5077"/>
                      </a:lnTo>
                      <a:lnTo>
                        <a:pt x="5589" y="5067"/>
                      </a:lnTo>
                      <a:lnTo>
                        <a:pt x="5596" y="5056"/>
                      </a:lnTo>
                      <a:lnTo>
                        <a:pt x="5604" y="5047"/>
                      </a:lnTo>
                      <a:lnTo>
                        <a:pt x="5612" y="5038"/>
                      </a:lnTo>
                      <a:lnTo>
                        <a:pt x="5619" y="5030"/>
                      </a:lnTo>
                      <a:lnTo>
                        <a:pt x="5627" y="5024"/>
                      </a:lnTo>
                      <a:lnTo>
                        <a:pt x="5635" y="5018"/>
                      </a:lnTo>
                      <a:lnTo>
                        <a:pt x="5642" y="5012"/>
                      </a:lnTo>
                      <a:lnTo>
                        <a:pt x="5650" y="5007"/>
                      </a:lnTo>
                      <a:lnTo>
                        <a:pt x="5658" y="5003"/>
                      </a:lnTo>
                      <a:lnTo>
                        <a:pt x="5665" y="4999"/>
                      </a:lnTo>
                      <a:lnTo>
                        <a:pt x="5673" y="4998"/>
                      </a:lnTo>
                      <a:lnTo>
                        <a:pt x="5680" y="4995"/>
                      </a:lnTo>
                      <a:lnTo>
                        <a:pt x="5688" y="4995"/>
                      </a:lnTo>
                      <a:lnTo>
                        <a:pt x="5696" y="4995"/>
                      </a:lnTo>
                      <a:lnTo>
                        <a:pt x="5703" y="4995"/>
                      </a:lnTo>
                      <a:lnTo>
                        <a:pt x="5711" y="4996"/>
                      </a:lnTo>
                      <a:lnTo>
                        <a:pt x="5719" y="4998"/>
                      </a:lnTo>
                      <a:lnTo>
                        <a:pt x="5726" y="5001"/>
                      </a:lnTo>
                      <a:lnTo>
                        <a:pt x="5734" y="5004"/>
                      </a:lnTo>
                      <a:lnTo>
                        <a:pt x="5742" y="5007"/>
                      </a:lnTo>
                      <a:lnTo>
                        <a:pt x="5749" y="5012"/>
                      </a:lnTo>
                      <a:lnTo>
                        <a:pt x="5757" y="5018"/>
                      </a:lnTo>
                      <a:lnTo>
                        <a:pt x="5764" y="5024"/>
                      </a:lnTo>
                      <a:lnTo>
                        <a:pt x="5772" y="5030"/>
                      </a:lnTo>
                      <a:lnTo>
                        <a:pt x="5780" y="5038"/>
                      </a:lnTo>
                      <a:lnTo>
                        <a:pt x="5787" y="5045"/>
                      </a:lnTo>
                      <a:lnTo>
                        <a:pt x="5795" y="5053"/>
                      </a:lnTo>
                      <a:lnTo>
                        <a:pt x="5803" y="5062"/>
                      </a:lnTo>
                      <a:lnTo>
                        <a:pt x="5810" y="5073"/>
                      </a:lnTo>
                      <a:lnTo>
                        <a:pt x="5818" y="5082"/>
                      </a:lnTo>
                      <a:lnTo>
                        <a:pt x="5826" y="5093"/>
                      </a:lnTo>
                      <a:lnTo>
                        <a:pt x="5833" y="5105"/>
                      </a:lnTo>
                      <a:lnTo>
                        <a:pt x="5841" y="5117"/>
                      </a:lnTo>
                      <a:lnTo>
                        <a:pt x="5848" y="5129"/>
                      </a:lnTo>
                      <a:lnTo>
                        <a:pt x="5856" y="5141"/>
                      </a:lnTo>
                      <a:lnTo>
                        <a:pt x="5864" y="5155"/>
                      </a:lnTo>
                      <a:lnTo>
                        <a:pt x="5871" y="5169"/>
                      </a:lnTo>
                      <a:lnTo>
                        <a:pt x="5879" y="5183"/>
                      </a:lnTo>
                      <a:lnTo>
                        <a:pt x="5887" y="5198"/>
                      </a:lnTo>
                      <a:lnTo>
                        <a:pt x="5894" y="5213"/>
                      </a:lnTo>
                      <a:lnTo>
                        <a:pt x="5902" y="5229"/>
                      </a:lnTo>
                      <a:lnTo>
                        <a:pt x="5909" y="5244"/>
                      </a:lnTo>
                      <a:lnTo>
                        <a:pt x="5917" y="5261"/>
                      </a:lnTo>
                      <a:lnTo>
                        <a:pt x="5925" y="5277"/>
                      </a:lnTo>
                      <a:lnTo>
                        <a:pt x="5932" y="5294"/>
                      </a:lnTo>
                      <a:lnTo>
                        <a:pt x="5940" y="5311"/>
                      </a:lnTo>
                      <a:lnTo>
                        <a:pt x="5948" y="5329"/>
                      </a:lnTo>
                      <a:lnTo>
                        <a:pt x="5955" y="5346"/>
                      </a:lnTo>
                      <a:lnTo>
                        <a:pt x="5963" y="5365"/>
                      </a:lnTo>
                      <a:lnTo>
                        <a:pt x="5971" y="5383"/>
                      </a:lnTo>
                      <a:lnTo>
                        <a:pt x="5978" y="5401"/>
                      </a:lnTo>
                      <a:lnTo>
                        <a:pt x="5986" y="5421"/>
                      </a:lnTo>
                      <a:lnTo>
                        <a:pt x="5993" y="5439"/>
                      </a:lnTo>
                      <a:lnTo>
                        <a:pt x="6001" y="5458"/>
                      </a:lnTo>
                      <a:lnTo>
                        <a:pt x="6009" y="5478"/>
                      </a:lnTo>
                      <a:lnTo>
                        <a:pt x="6016" y="5496"/>
                      </a:lnTo>
                      <a:lnTo>
                        <a:pt x="6024" y="5516"/>
                      </a:lnTo>
                      <a:lnTo>
                        <a:pt x="6032" y="5536"/>
                      </a:lnTo>
                      <a:lnTo>
                        <a:pt x="6039" y="5556"/>
                      </a:lnTo>
                      <a:lnTo>
                        <a:pt x="6047" y="5574"/>
                      </a:lnTo>
                      <a:lnTo>
                        <a:pt x="6055" y="5594"/>
                      </a:lnTo>
                      <a:lnTo>
                        <a:pt x="6062" y="5614"/>
                      </a:lnTo>
                      <a:lnTo>
                        <a:pt x="6070" y="5633"/>
                      </a:lnTo>
                      <a:lnTo>
                        <a:pt x="6077" y="5652"/>
                      </a:lnTo>
                      <a:lnTo>
                        <a:pt x="6085" y="5672"/>
                      </a:lnTo>
                      <a:lnTo>
                        <a:pt x="6093" y="5692"/>
                      </a:lnTo>
                      <a:lnTo>
                        <a:pt x="6100" y="5710"/>
                      </a:lnTo>
                      <a:lnTo>
                        <a:pt x="6108" y="5730"/>
                      </a:lnTo>
                      <a:lnTo>
                        <a:pt x="6116" y="5748"/>
                      </a:lnTo>
                      <a:lnTo>
                        <a:pt x="6123" y="5768"/>
                      </a:lnTo>
                      <a:lnTo>
                        <a:pt x="6131" y="5786"/>
                      </a:lnTo>
                      <a:lnTo>
                        <a:pt x="6139" y="5805"/>
                      </a:lnTo>
                      <a:lnTo>
                        <a:pt x="6146" y="5823"/>
                      </a:lnTo>
                      <a:lnTo>
                        <a:pt x="6154" y="5841"/>
                      </a:lnTo>
                      <a:lnTo>
                        <a:pt x="6161" y="5860"/>
                      </a:lnTo>
                      <a:lnTo>
                        <a:pt x="6169" y="5877"/>
                      </a:lnTo>
                      <a:lnTo>
                        <a:pt x="6177" y="5895"/>
                      </a:lnTo>
                      <a:lnTo>
                        <a:pt x="6184" y="5912"/>
                      </a:lnTo>
                      <a:lnTo>
                        <a:pt x="6192" y="5928"/>
                      </a:lnTo>
                      <a:lnTo>
                        <a:pt x="6200" y="5945"/>
                      </a:lnTo>
                      <a:lnTo>
                        <a:pt x="6207" y="5961"/>
                      </a:lnTo>
                      <a:lnTo>
                        <a:pt x="6215" y="5977"/>
                      </a:lnTo>
                      <a:lnTo>
                        <a:pt x="6223" y="5992"/>
                      </a:lnTo>
                      <a:lnTo>
                        <a:pt x="6230" y="6008"/>
                      </a:lnTo>
                      <a:lnTo>
                        <a:pt x="6238" y="6023"/>
                      </a:lnTo>
                      <a:lnTo>
                        <a:pt x="6245" y="6037"/>
                      </a:lnTo>
                      <a:lnTo>
                        <a:pt x="6253" y="6051"/>
                      </a:lnTo>
                      <a:lnTo>
                        <a:pt x="6261" y="6064"/>
                      </a:lnTo>
                      <a:lnTo>
                        <a:pt x="6268" y="6078"/>
                      </a:lnTo>
                      <a:lnTo>
                        <a:pt x="6276" y="6090"/>
                      </a:lnTo>
                      <a:lnTo>
                        <a:pt x="6284" y="6102"/>
                      </a:lnTo>
                      <a:lnTo>
                        <a:pt x="6291" y="6115"/>
                      </a:lnTo>
                      <a:lnTo>
                        <a:pt x="6299" y="6127"/>
                      </a:lnTo>
                      <a:lnTo>
                        <a:pt x="6307" y="6138"/>
                      </a:lnTo>
                      <a:lnTo>
                        <a:pt x="6314" y="6148"/>
                      </a:lnTo>
                      <a:lnTo>
                        <a:pt x="6322" y="6158"/>
                      </a:lnTo>
                      <a:lnTo>
                        <a:pt x="6329" y="6168"/>
                      </a:lnTo>
                      <a:lnTo>
                        <a:pt x="6337" y="6177"/>
                      </a:lnTo>
                      <a:lnTo>
                        <a:pt x="6345" y="6185"/>
                      </a:lnTo>
                      <a:lnTo>
                        <a:pt x="6352" y="6194"/>
                      </a:lnTo>
                      <a:lnTo>
                        <a:pt x="6360" y="6202"/>
                      </a:lnTo>
                      <a:lnTo>
                        <a:pt x="6368" y="6208"/>
                      </a:lnTo>
                      <a:lnTo>
                        <a:pt x="6375" y="6214"/>
                      </a:lnTo>
                      <a:lnTo>
                        <a:pt x="6383" y="6220"/>
                      </a:lnTo>
                      <a:lnTo>
                        <a:pt x="6390" y="6226"/>
                      </a:lnTo>
                      <a:lnTo>
                        <a:pt x="6398" y="6231"/>
                      </a:lnTo>
                      <a:lnTo>
                        <a:pt x="6406" y="6235"/>
                      </a:lnTo>
                      <a:lnTo>
                        <a:pt x="6413" y="6240"/>
                      </a:lnTo>
                      <a:lnTo>
                        <a:pt x="6421" y="6243"/>
                      </a:lnTo>
                      <a:lnTo>
                        <a:pt x="6429" y="6246"/>
                      </a:lnTo>
                      <a:lnTo>
                        <a:pt x="6436" y="6249"/>
                      </a:lnTo>
                      <a:lnTo>
                        <a:pt x="6444" y="6251"/>
                      </a:lnTo>
                      <a:lnTo>
                        <a:pt x="6452" y="6252"/>
                      </a:lnTo>
                      <a:lnTo>
                        <a:pt x="6459" y="6252"/>
                      </a:lnTo>
                      <a:lnTo>
                        <a:pt x="6467" y="6252"/>
                      </a:lnTo>
                      <a:lnTo>
                        <a:pt x="6474" y="6252"/>
                      </a:lnTo>
                      <a:lnTo>
                        <a:pt x="6482" y="6252"/>
                      </a:lnTo>
                      <a:lnTo>
                        <a:pt x="6490" y="6251"/>
                      </a:lnTo>
                      <a:lnTo>
                        <a:pt x="6497" y="6249"/>
                      </a:lnTo>
                      <a:lnTo>
                        <a:pt x="6505" y="6246"/>
                      </a:lnTo>
                      <a:lnTo>
                        <a:pt x="6513" y="6245"/>
                      </a:lnTo>
                      <a:lnTo>
                        <a:pt x="6520" y="6242"/>
                      </a:lnTo>
                      <a:lnTo>
                        <a:pt x="6528" y="6237"/>
                      </a:lnTo>
                      <a:lnTo>
                        <a:pt x="6536" y="6233"/>
                      </a:lnTo>
                      <a:lnTo>
                        <a:pt x="6543" y="6228"/>
                      </a:lnTo>
                      <a:lnTo>
                        <a:pt x="6551" y="6223"/>
                      </a:lnTo>
                      <a:lnTo>
                        <a:pt x="6558" y="6217"/>
                      </a:lnTo>
                      <a:lnTo>
                        <a:pt x="6566" y="6211"/>
                      </a:lnTo>
                      <a:lnTo>
                        <a:pt x="6574" y="6205"/>
                      </a:lnTo>
                      <a:lnTo>
                        <a:pt x="6581" y="6199"/>
                      </a:lnTo>
                      <a:lnTo>
                        <a:pt x="6589" y="6191"/>
                      </a:lnTo>
                      <a:lnTo>
                        <a:pt x="6597" y="6184"/>
                      </a:lnTo>
                      <a:lnTo>
                        <a:pt x="6604" y="6174"/>
                      </a:lnTo>
                      <a:lnTo>
                        <a:pt x="6612" y="6167"/>
                      </a:lnTo>
                      <a:lnTo>
                        <a:pt x="6620" y="6158"/>
                      </a:lnTo>
                      <a:lnTo>
                        <a:pt x="6627" y="6148"/>
                      </a:lnTo>
                      <a:lnTo>
                        <a:pt x="6635" y="6139"/>
                      </a:lnTo>
                      <a:lnTo>
                        <a:pt x="6642" y="6128"/>
                      </a:lnTo>
                      <a:lnTo>
                        <a:pt x="6650" y="6118"/>
                      </a:lnTo>
                      <a:lnTo>
                        <a:pt x="6658" y="6107"/>
                      </a:lnTo>
                      <a:lnTo>
                        <a:pt x="6665" y="6097"/>
                      </a:lnTo>
                      <a:lnTo>
                        <a:pt x="6673" y="6086"/>
                      </a:lnTo>
                      <a:lnTo>
                        <a:pt x="6681" y="6074"/>
                      </a:lnTo>
                      <a:lnTo>
                        <a:pt x="6688" y="6061"/>
                      </a:lnTo>
                      <a:lnTo>
                        <a:pt x="6696" y="6049"/>
                      </a:lnTo>
                      <a:lnTo>
                        <a:pt x="6704" y="6037"/>
                      </a:lnTo>
                      <a:lnTo>
                        <a:pt x="6711" y="6025"/>
                      </a:lnTo>
                      <a:lnTo>
                        <a:pt x="6719" y="6013"/>
                      </a:lnTo>
                      <a:lnTo>
                        <a:pt x="6726" y="5999"/>
                      </a:lnTo>
                      <a:lnTo>
                        <a:pt x="6734" y="5985"/>
                      </a:lnTo>
                      <a:lnTo>
                        <a:pt x="6742" y="5973"/>
                      </a:lnTo>
                      <a:lnTo>
                        <a:pt x="6749" y="5959"/>
                      </a:lnTo>
                      <a:lnTo>
                        <a:pt x="6757" y="5945"/>
                      </a:lnTo>
                      <a:lnTo>
                        <a:pt x="6765" y="5931"/>
                      </a:lnTo>
                      <a:lnTo>
                        <a:pt x="6772" y="5916"/>
                      </a:lnTo>
                      <a:lnTo>
                        <a:pt x="6780" y="5902"/>
                      </a:lnTo>
                      <a:lnTo>
                        <a:pt x="6788" y="5889"/>
                      </a:lnTo>
                      <a:lnTo>
                        <a:pt x="6795" y="5875"/>
                      </a:lnTo>
                      <a:lnTo>
                        <a:pt x="6803" y="5860"/>
                      </a:lnTo>
                      <a:lnTo>
                        <a:pt x="6810" y="5846"/>
                      </a:lnTo>
                      <a:lnTo>
                        <a:pt x="6818" y="5830"/>
                      </a:lnTo>
                      <a:lnTo>
                        <a:pt x="6826" y="5817"/>
                      </a:lnTo>
                      <a:lnTo>
                        <a:pt x="6833" y="5802"/>
                      </a:lnTo>
                      <a:lnTo>
                        <a:pt x="6841" y="5788"/>
                      </a:lnTo>
                      <a:lnTo>
                        <a:pt x="6849" y="5772"/>
                      </a:lnTo>
                      <a:lnTo>
                        <a:pt x="6856" y="5759"/>
                      </a:lnTo>
                      <a:lnTo>
                        <a:pt x="6864" y="5743"/>
                      </a:lnTo>
                      <a:lnTo>
                        <a:pt x="6872" y="5730"/>
                      </a:lnTo>
                      <a:lnTo>
                        <a:pt x="6879" y="5716"/>
                      </a:lnTo>
                      <a:lnTo>
                        <a:pt x="6887" y="5701"/>
                      </a:lnTo>
                      <a:lnTo>
                        <a:pt x="6894" y="5687"/>
                      </a:lnTo>
                      <a:lnTo>
                        <a:pt x="6902" y="5673"/>
                      </a:lnTo>
                      <a:lnTo>
                        <a:pt x="6910" y="5659"/>
                      </a:lnTo>
                      <a:lnTo>
                        <a:pt x="6917" y="5646"/>
                      </a:lnTo>
                      <a:lnTo>
                        <a:pt x="6925" y="5632"/>
                      </a:lnTo>
                      <a:lnTo>
                        <a:pt x="6933" y="5618"/>
                      </a:lnTo>
                      <a:lnTo>
                        <a:pt x="6940" y="5606"/>
                      </a:lnTo>
                      <a:lnTo>
                        <a:pt x="6948" y="5592"/>
                      </a:lnTo>
                      <a:lnTo>
                        <a:pt x="6955" y="5580"/>
                      </a:lnTo>
                      <a:lnTo>
                        <a:pt x="6963" y="5566"/>
                      </a:lnTo>
                      <a:lnTo>
                        <a:pt x="6971" y="5554"/>
                      </a:lnTo>
                      <a:lnTo>
                        <a:pt x="6978" y="5542"/>
                      </a:lnTo>
                      <a:lnTo>
                        <a:pt x="6986" y="5530"/>
                      </a:lnTo>
                      <a:lnTo>
                        <a:pt x="6994" y="5519"/>
                      </a:lnTo>
                      <a:lnTo>
                        <a:pt x="7001" y="5507"/>
                      </a:lnTo>
                      <a:lnTo>
                        <a:pt x="7009" y="5496"/>
                      </a:lnTo>
                      <a:lnTo>
                        <a:pt x="7017" y="5485"/>
                      </a:lnTo>
                      <a:lnTo>
                        <a:pt x="7024" y="5474"/>
                      </a:lnTo>
                      <a:lnTo>
                        <a:pt x="7032" y="5464"/>
                      </a:lnTo>
                      <a:lnTo>
                        <a:pt x="7039" y="5455"/>
                      </a:lnTo>
                      <a:lnTo>
                        <a:pt x="7047" y="5444"/>
                      </a:lnTo>
                      <a:lnTo>
                        <a:pt x="7055" y="5435"/>
                      </a:lnTo>
                      <a:lnTo>
                        <a:pt x="7062" y="5426"/>
                      </a:lnTo>
                      <a:lnTo>
                        <a:pt x="7070" y="5418"/>
                      </a:lnTo>
                      <a:lnTo>
                        <a:pt x="7078" y="5409"/>
                      </a:lnTo>
                      <a:lnTo>
                        <a:pt x="7085" y="5401"/>
                      </a:lnTo>
                      <a:lnTo>
                        <a:pt x="7093" y="5394"/>
                      </a:lnTo>
                      <a:lnTo>
                        <a:pt x="7101" y="5386"/>
                      </a:lnTo>
                      <a:lnTo>
                        <a:pt x="7108" y="5380"/>
                      </a:lnTo>
                      <a:lnTo>
                        <a:pt x="7116" y="5374"/>
                      </a:lnTo>
                      <a:lnTo>
                        <a:pt x="7123" y="5368"/>
                      </a:lnTo>
                      <a:lnTo>
                        <a:pt x="7131" y="5361"/>
                      </a:lnTo>
                      <a:lnTo>
                        <a:pt x="7139" y="5357"/>
                      </a:lnTo>
                      <a:lnTo>
                        <a:pt x="7146" y="5351"/>
                      </a:lnTo>
                      <a:lnTo>
                        <a:pt x="7154" y="5346"/>
                      </a:lnTo>
                      <a:lnTo>
                        <a:pt x="7162" y="5343"/>
                      </a:lnTo>
                      <a:lnTo>
                        <a:pt x="7169" y="5338"/>
                      </a:lnTo>
                      <a:lnTo>
                        <a:pt x="7177" y="5336"/>
                      </a:lnTo>
                      <a:lnTo>
                        <a:pt x="7185" y="5333"/>
                      </a:lnTo>
                      <a:lnTo>
                        <a:pt x="7192" y="5329"/>
                      </a:lnTo>
                      <a:lnTo>
                        <a:pt x="7200" y="5328"/>
                      </a:lnTo>
                      <a:lnTo>
                        <a:pt x="7207" y="5326"/>
                      </a:lnTo>
                      <a:lnTo>
                        <a:pt x="7215" y="5325"/>
                      </a:lnTo>
                      <a:lnTo>
                        <a:pt x="7223" y="5323"/>
                      </a:lnTo>
                      <a:lnTo>
                        <a:pt x="7230" y="5323"/>
                      </a:lnTo>
                      <a:lnTo>
                        <a:pt x="7238" y="5323"/>
                      </a:lnTo>
                      <a:lnTo>
                        <a:pt x="7246" y="5323"/>
                      </a:lnTo>
                      <a:lnTo>
                        <a:pt x="7253" y="5325"/>
                      </a:lnTo>
                      <a:lnTo>
                        <a:pt x="7261" y="5325"/>
                      </a:lnTo>
                      <a:lnTo>
                        <a:pt x="7269" y="5326"/>
                      </a:lnTo>
                      <a:lnTo>
                        <a:pt x="7276" y="5329"/>
                      </a:lnTo>
                      <a:lnTo>
                        <a:pt x="7284" y="5331"/>
                      </a:lnTo>
                      <a:lnTo>
                        <a:pt x="7291" y="5334"/>
                      </a:lnTo>
                      <a:lnTo>
                        <a:pt x="7299" y="5337"/>
                      </a:lnTo>
                      <a:lnTo>
                        <a:pt x="7307" y="5340"/>
                      </a:lnTo>
                      <a:lnTo>
                        <a:pt x="7314" y="5345"/>
                      </a:lnTo>
                      <a:lnTo>
                        <a:pt x="7322" y="5348"/>
                      </a:lnTo>
                      <a:lnTo>
                        <a:pt x="7330" y="5352"/>
                      </a:lnTo>
                      <a:lnTo>
                        <a:pt x="7337" y="5357"/>
                      </a:lnTo>
                      <a:lnTo>
                        <a:pt x="7345" y="5363"/>
                      </a:lnTo>
                      <a:lnTo>
                        <a:pt x="7353" y="5368"/>
                      </a:lnTo>
                      <a:lnTo>
                        <a:pt x="7360" y="5374"/>
                      </a:lnTo>
                      <a:lnTo>
                        <a:pt x="7368" y="5380"/>
                      </a:lnTo>
                      <a:lnTo>
                        <a:pt x="7375" y="5387"/>
                      </a:lnTo>
                      <a:lnTo>
                        <a:pt x="7383" y="5394"/>
                      </a:lnTo>
                      <a:lnTo>
                        <a:pt x="7391" y="5401"/>
                      </a:lnTo>
                      <a:lnTo>
                        <a:pt x="7398" y="5407"/>
                      </a:lnTo>
                      <a:lnTo>
                        <a:pt x="7406" y="5417"/>
                      </a:lnTo>
                      <a:lnTo>
                        <a:pt x="7414" y="5424"/>
                      </a:lnTo>
                      <a:lnTo>
                        <a:pt x="7421" y="5432"/>
                      </a:lnTo>
                      <a:lnTo>
                        <a:pt x="7429" y="5441"/>
                      </a:lnTo>
                      <a:lnTo>
                        <a:pt x="7436" y="5448"/>
                      </a:lnTo>
                      <a:lnTo>
                        <a:pt x="7444" y="5458"/>
                      </a:lnTo>
                      <a:lnTo>
                        <a:pt x="7452" y="5467"/>
                      </a:lnTo>
                      <a:lnTo>
                        <a:pt x="7459" y="5478"/>
                      </a:lnTo>
                      <a:lnTo>
                        <a:pt x="7467" y="5487"/>
                      </a:lnTo>
                      <a:lnTo>
                        <a:pt x="7475" y="5496"/>
                      </a:lnTo>
                      <a:lnTo>
                        <a:pt x="7482" y="5507"/>
                      </a:lnTo>
                      <a:lnTo>
                        <a:pt x="7490" y="5517"/>
                      </a:lnTo>
                      <a:lnTo>
                        <a:pt x="7498" y="5527"/>
                      </a:lnTo>
                      <a:lnTo>
                        <a:pt x="7505" y="5537"/>
                      </a:lnTo>
                      <a:lnTo>
                        <a:pt x="7513" y="5548"/>
                      </a:lnTo>
                      <a:lnTo>
                        <a:pt x="7520" y="5559"/>
                      </a:lnTo>
                      <a:lnTo>
                        <a:pt x="7528" y="5569"/>
                      </a:lnTo>
                      <a:lnTo>
                        <a:pt x="7536" y="5582"/>
                      </a:lnTo>
                      <a:lnTo>
                        <a:pt x="7543" y="5592"/>
                      </a:lnTo>
                      <a:lnTo>
                        <a:pt x="7551" y="5603"/>
                      </a:lnTo>
                      <a:lnTo>
                        <a:pt x="7559" y="5615"/>
                      </a:lnTo>
                      <a:lnTo>
                        <a:pt x="7566" y="5626"/>
                      </a:lnTo>
                      <a:lnTo>
                        <a:pt x="7574" y="5638"/>
                      </a:lnTo>
                      <a:lnTo>
                        <a:pt x="7582" y="5649"/>
                      </a:lnTo>
                      <a:lnTo>
                        <a:pt x="7589" y="5661"/>
                      </a:lnTo>
                      <a:lnTo>
                        <a:pt x="7597" y="5672"/>
                      </a:lnTo>
                      <a:lnTo>
                        <a:pt x="7604" y="5684"/>
                      </a:lnTo>
                      <a:lnTo>
                        <a:pt x="7612" y="5694"/>
                      </a:lnTo>
                      <a:lnTo>
                        <a:pt x="7620" y="5707"/>
                      </a:lnTo>
                      <a:lnTo>
                        <a:pt x="7627" y="5718"/>
                      </a:lnTo>
                      <a:lnTo>
                        <a:pt x="7635" y="5730"/>
                      </a:lnTo>
                    </a:path>
                  </a:pathLst>
                </a:custGeom>
                <a:noFill/>
                <a:ln w="25400">
                  <a:solidFill>
                    <a:srgbClr val="0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57" name="Group 50"/>
                <p:cNvGrpSpPr>
                  <a:grpSpLocks/>
                </p:cNvGrpSpPr>
                <p:nvPr/>
              </p:nvGrpSpPr>
              <p:grpSpPr bwMode="auto">
                <a:xfrm>
                  <a:off x="8611" y="4339"/>
                  <a:ext cx="7200" cy="1368"/>
                  <a:chOff x="8611" y="3715"/>
                  <a:chExt cx="7200" cy="1368"/>
                </a:xfrm>
              </p:grpSpPr>
              <p:grpSp>
                <p:nvGrpSpPr>
                  <p:cNvPr id="70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8611" y="3715"/>
                    <a:ext cx="7200" cy="1008"/>
                    <a:chOff x="8251" y="2203"/>
                    <a:chExt cx="7200" cy="864"/>
                  </a:xfrm>
                </p:grpSpPr>
                <p:sp>
                  <p:nvSpPr>
                    <p:cNvPr id="81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51" y="3067"/>
                      <a:ext cx="7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82" name="Line 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851" y="2203"/>
                      <a:ext cx="0" cy="8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7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2427" y="4003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grpSp>
                <p:nvGrpSpPr>
                  <p:cNvPr id="7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9331" y="4795"/>
                    <a:ext cx="5760" cy="288"/>
                    <a:chOff x="9331" y="4579"/>
                    <a:chExt cx="5760" cy="288"/>
                  </a:xfrm>
                </p:grpSpPr>
                <p:sp>
                  <p:nvSpPr>
                    <p:cNvPr id="7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3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5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5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9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7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3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5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9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7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80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91" y="4579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grpSp>
              <p:nvGrpSpPr>
                <p:cNvPr id="58" name="Group 37"/>
                <p:cNvGrpSpPr>
                  <a:grpSpLocks/>
                </p:cNvGrpSpPr>
                <p:nvPr/>
              </p:nvGrpSpPr>
              <p:grpSpPr bwMode="auto">
                <a:xfrm>
                  <a:off x="9043" y="4411"/>
                  <a:ext cx="6758" cy="1762"/>
                  <a:chOff x="9043" y="4411"/>
                  <a:chExt cx="6758" cy="1762"/>
                </a:xfrm>
              </p:grpSpPr>
              <p:sp>
                <p:nvSpPr>
                  <p:cNvPr id="59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7" y="4411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1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11" y="5419"/>
                    <a:ext cx="216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0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63" y="5605"/>
                    <a:ext cx="63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62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5" y="5803"/>
                    <a:ext cx="432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2T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3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83" y="5793"/>
                    <a:ext cx="504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-2T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4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87" y="5813"/>
                    <a:ext cx="288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5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55" y="5813"/>
                    <a:ext cx="432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3T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75" y="5803"/>
                    <a:ext cx="36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7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63" y="5803"/>
                    <a:ext cx="504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-3T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5" y="5803"/>
                    <a:ext cx="432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4T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43" y="5803"/>
                    <a:ext cx="504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-4T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91908" y="584171"/>
            <a:ext cx="27941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Triangle function</a:t>
            </a:r>
          </a:p>
        </p:txBody>
      </p:sp>
      <p:sp>
        <p:nvSpPr>
          <p:cNvPr id="84" name="Rectangle 87"/>
          <p:cNvSpPr>
            <a:spLocks noChangeArrowheads="1"/>
          </p:cNvSpPr>
          <p:nvPr/>
        </p:nvSpPr>
        <p:spPr bwMode="auto">
          <a:xfrm>
            <a:off x="685800" y="5334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5" name="Rectangle 88"/>
          <p:cNvSpPr>
            <a:spLocks noChangeArrowheads="1"/>
          </p:cNvSpPr>
          <p:nvPr/>
        </p:nvSpPr>
        <p:spPr bwMode="auto">
          <a:xfrm>
            <a:off x="685800" y="752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87" name="Rectangle 92"/>
          <p:cNvSpPr>
            <a:spLocks noChangeArrowheads="1"/>
          </p:cNvSpPr>
          <p:nvPr/>
        </p:nvSpPr>
        <p:spPr bwMode="auto">
          <a:xfrm>
            <a:off x="0" y="18478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8" name="Rectangle 101"/>
          <p:cNvSpPr>
            <a:spLocks noChangeArrowheads="1"/>
          </p:cNvSpPr>
          <p:nvPr/>
        </p:nvSpPr>
        <p:spPr bwMode="auto">
          <a:xfrm>
            <a:off x="467544" y="2517932"/>
            <a:ext cx="339169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Sinc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(Sine Cardinal) function</a:t>
            </a:r>
          </a:p>
        </p:txBody>
      </p:sp>
      <p:sp>
        <p:nvSpPr>
          <p:cNvPr id="89" name="Rectangle 102"/>
          <p:cNvSpPr>
            <a:spLocks noChangeArrowheads="1"/>
          </p:cNvSpPr>
          <p:nvPr/>
        </p:nvSpPr>
        <p:spPr bwMode="auto">
          <a:xfrm>
            <a:off x="685800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106"/>
          <p:cNvSpPr>
            <a:spLocks noChangeArrowheads="1"/>
          </p:cNvSpPr>
          <p:nvPr/>
        </p:nvSpPr>
        <p:spPr bwMode="auto">
          <a:xfrm>
            <a:off x="0" y="34671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1" name="Rectangle 118"/>
          <p:cNvSpPr>
            <a:spLocks noChangeArrowheads="1"/>
          </p:cNvSpPr>
          <p:nvPr/>
        </p:nvSpPr>
        <p:spPr bwMode="auto">
          <a:xfrm>
            <a:off x="611560" y="4661728"/>
            <a:ext cx="248132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Dirac Comb function</a:t>
            </a:r>
          </a:p>
        </p:txBody>
      </p:sp>
    </p:spTree>
    <p:extLst>
      <p:ext uri="{BB962C8B-B14F-4D97-AF65-F5344CB8AC3E}">
        <p14:creationId xmlns:p14="http://schemas.microsoft.com/office/powerpoint/2010/main" val="20892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1908" y="584171"/>
            <a:ext cx="6960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More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omplicated signal : Amplitude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Modulated Signal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908" y="1124744"/>
            <a:ext cx="573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Modulation technique used in radio signals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83279"/>
              </p:ext>
            </p:extLst>
          </p:nvPr>
        </p:nvGraphicFramePr>
        <p:xfrm>
          <a:off x="683568" y="1700808"/>
          <a:ext cx="320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3200400" imgH="330120" progId="Equation.DSMT4">
                  <p:embed/>
                </p:oleObj>
              </mc:Choice>
              <mc:Fallback>
                <p:oleObj name="Equation" r:id="rId3" imgW="3200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700808"/>
                        <a:ext cx="3200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234888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the message to be transmitted and 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i="1" dirty="0" err="1" smtClean="0">
                <a:latin typeface="Symbol" pitchFamily="18" charset="2"/>
                <a:ea typeface="Tahoma" pitchFamily="34" charset="0"/>
                <a:cs typeface="Tahoma" pitchFamily="34" charset="0"/>
              </a:rPr>
              <a:t>w</a:t>
            </a:r>
            <a:r>
              <a:rPr lang="en-US" sz="2000" i="1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0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the carrier signal</a:t>
            </a:r>
            <a:endParaRPr lang="en-SG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6107"/>
          <a:stretch/>
        </p:blipFill>
        <p:spPr>
          <a:xfrm>
            <a:off x="971600" y="2852936"/>
            <a:ext cx="7386455" cy="280831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197006"/>
              </p:ext>
            </p:extLst>
          </p:nvPr>
        </p:nvGraphicFramePr>
        <p:xfrm>
          <a:off x="2303318" y="5949280"/>
          <a:ext cx="449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6" imgW="4495680" imgH="330120" progId="Equation.DSMT4">
                  <p:embed/>
                </p:oleObj>
              </mc:Choice>
              <mc:Fallback>
                <p:oleObj name="Equation" r:id="rId6" imgW="4495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3318" y="5949280"/>
                        <a:ext cx="4495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8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375047"/>
            <a:ext cx="4779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Representation</a:t>
            </a:r>
            <a:endParaRPr lang="en-US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2474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Continuous time, discrete time, analog and digital signal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700808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continuous time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signal is one that is defined for all time instants,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in an interval of interest. It is usually represented as a waveform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: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f(t)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values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f(.)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defined for all time,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 take any values in the interval          , then it is considered an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analog signal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 take only values from a finite set                   where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at every time instant, then it is considered 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digital signal</a:t>
            </a:r>
            <a:endParaRPr lang="en-US" sz="2000" u="sng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006768"/>
              </p:ext>
            </p:extLst>
          </p:nvPr>
        </p:nvGraphicFramePr>
        <p:xfrm>
          <a:off x="5220072" y="2980184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3" imgW="812520" imgH="304560" progId="Equation.3">
                  <p:embed/>
                </p:oleObj>
              </mc:Choice>
              <mc:Fallback>
                <p:oleObj name="Equation" r:id="rId3" imgW="81252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072" y="2980184"/>
                        <a:ext cx="812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69896"/>
              </p:ext>
            </p:extLst>
          </p:nvPr>
        </p:nvGraphicFramePr>
        <p:xfrm>
          <a:off x="5580112" y="3865488"/>
          <a:ext cx="1447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5" imgW="1447560" imgH="355320" progId="Equation.3">
                  <p:embed/>
                </p:oleObj>
              </mc:Choice>
              <mc:Fallback>
                <p:oleObj name="Equation" r:id="rId5" imgW="1447560" imgH="355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865488"/>
                        <a:ext cx="1447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118775"/>
              </p:ext>
            </p:extLst>
          </p:nvPr>
        </p:nvGraphicFramePr>
        <p:xfrm>
          <a:off x="755576" y="4178920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7" imgW="1295280" imgH="330120" progId="Equation.3">
                  <p:embed/>
                </p:oleObj>
              </mc:Choice>
              <mc:Fallback>
                <p:oleObj name="Equation" r:id="rId7" imgW="129528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4178920"/>
                        <a:ext cx="1295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5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198" y="1193025"/>
            <a:ext cx="80712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discrete time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signal is one that is defined only at specific time instants. It is usually represented as a sequence of numbers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: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f(n), n=0,1,2,…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f(n)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 take on any values in the interval            , then it is considered an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analog sequence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f(n)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 take only values from a set                   where                   at any time instant, then it is considered 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digital sequence</a:t>
            </a:r>
            <a:endParaRPr lang="en-SG" sz="2000" u="sng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85951"/>
              </p:ext>
            </p:extLst>
          </p:nvPr>
        </p:nvGraphicFramePr>
        <p:xfrm>
          <a:off x="5703416" y="2778074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3" imgW="812520" imgH="304560" progId="Equation.3">
                  <p:embed/>
                </p:oleObj>
              </mc:Choice>
              <mc:Fallback>
                <p:oleObj name="Equation" r:id="rId3" imgW="81252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416" y="2778074"/>
                        <a:ext cx="812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78074"/>
              </p:ext>
            </p:extLst>
          </p:nvPr>
        </p:nvGraphicFramePr>
        <p:xfrm>
          <a:off x="4932040" y="3645024"/>
          <a:ext cx="1447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5" imgW="1447560" imgH="355320" progId="Equation.3">
                  <p:embed/>
                </p:oleObj>
              </mc:Choice>
              <mc:Fallback>
                <p:oleObj name="Equation" r:id="rId5" imgW="144756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645024"/>
                        <a:ext cx="1447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65079"/>
              </p:ext>
            </p:extLst>
          </p:nvPr>
        </p:nvGraphicFramePr>
        <p:xfrm>
          <a:off x="7164288" y="3645024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7" imgW="1295280" imgH="330120" progId="Equation.3">
                  <p:embed/>
                </p:oleObj>
              </mc:Choice>
              <mc:Fallback>
                <p:oleObj name="Equation" r:id="rId7" imgW="129528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645024"/>
                        <a:ext cx="1295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245" name="Object 244"/>
          <p:cNvGraphicFramePr>
            <a:graphicFrameLocks noChangeAspect="1"/>
          </p:cNvGraphicFramePr>
          <p:nvPr/>
        </p:nvGraphicFramePr>
        <p:xfrm>
          <a:off x="0" y="0"/>
          <a:ext cx="1428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" r:id="rId3" imgW="139639" imgH="203112" progId="Equation.DSMT4">
                  <p:embed/>
                </p:oleObj>
              </mc:Choice>
              <mc:Fallback>
                <p:oleObj r:id="rId3" imgW="139639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" name="Group 252"/>
          <p:cNvGrpSpPr/>
          <p:nvPr/>
        </p:nvGrpSpPr>
        <p:grpSpPr>
          <a:xfrm>
            <a:off x="258552" y="620688"/>
            <a:ext cx="8849952" cy="5961609"/>
            <a:chOff x="258552" y="586829"/>
            <a:chExt cx="8849952" cy="5961609"/>
          </a:xfrm>
        </p:grpSpPr>
        <p:grpSp>
          <p:nvGrpSpPr>
            <p:cNvPr id="2" name="Group 1"/>
            <p:cNvGrpSpPr>
              <a:grpSpLocks/>
            </p:cNvGrpSpPr>
            <p:nvPr/>
          </p:nvGrpSpPr>
          <p:grpSpPr bwMode="auto">
            <a:xfrm>
              <a:off x="258552" y="586829"/>
              <a:ext cx="8849952" cy="5578475"/>
              <a:chOff x="1987" y="1699"/>
              <a:chExt cx="13896" cy="8784"/>
            </a:xfrm>
          </p:grpSpPr>
          <p:grpSp>
            <p:nvGrpSpPr>
              <p:cNvPr id="3" name="Group 34"/>
              <p:cNvGrpSpPr>
                <a:grpSpLocks/>
              </p:cNvGrpSpPr>
              <p:nvPr/>
            </p:nvGrpSpPr>
            <p:grpSpPr bwMode="auto">
              <a:xfrm>
                <a:off x="1987" y="1699"/>
                <a:ext cx="10368" cy="8784"/>
                <a:chOff x="1987" y="1699"/>
                <a:chExt cx="10368" cy="8784"/>
              </a:xfrm>
            </p:grpSpPr>
            <p:grpSp>
              <p:nvGrpSpPr>
                <p:cNvPr id="20" name="Group 197"/>
                <p:cNvGrpSpPr>
                  <a:grpSpLocks/>
                </p:cNvGrpSpPr>
                <p:nvPr/>
              </p:nvGrpSpPr>
              <p:grpSpPr bwMode="auto">
                <a:xfrm>
                  <a:off x="1987" y="3787"/>
                  <a:ext cx="10368" cy="2139"/>
                  <a:chOff x="1987" y="3787"/>
                  <a:chExt cx="10368" cy="2139"/>
                </a:xfrm>
              </p:grpSpPr>
              <p:grpSp>
                <p:nvGrpSpPr>
                  <p:cNvPr id="183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2707" y="4198"/>
                    <a:ext cx="9360" cy="1728"/>
                    <a:chOff x="2707" y="4291"/>
                    <a:chExt cx="9360" cy="1728"/>
                  </a:xfrm>
                </p:grpSpPr>
                <p:grpSp>
                  <p:nvGrpSpPr>
                    <p:cNvPr id="199" name="Group 2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9" y="4291"/>
                      <a:ext cx="9216" cy="1728"/>
                      <a:chOff x="2491" y="1627"/>
                      <a:chExt cx="5760" cy="1728"/>
                    </a:xfrm>
                  </p:grpSpPr>
                  <p:grpSp>
                    <p:nvGrpSpPr>
                      <p:cNvPr id="211" name="Group 2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627"/>
                        <a:ext cx="5760" cy="1728"/>
                        <a:chOff x="2491" y="1627"/>
                        <a:chExt cx="5760" cy="1728"/>
                      </a:xfrm>
                    </p:grpSpPr>
                    <p:grpSp>
                      <p:nvGrpSpPr>
                        <p:cNvPr id="216" name="Group 2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203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235" name="Rectangle 2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6" name="Rectangle 2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7" name="Rectangle 25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8" name="Rectangle 25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9" name="Rectangle 2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40" name="Rectangle 2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41" name="Rectangle 2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42" name="Rectangle 2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217" name="Group 2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1627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227" name="Rectangle 24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8" name="Rectangle 2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9" name="Rectangle 24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0" name="Rectangle 22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1" name="Rectangle 2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2" name="Rectangle 2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3" name="Rectangle 24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34" name="Rectangle 24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218" name="Group 2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779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219" name="Rectangle 2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0" name="Rectangle 23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1" name="Rectangle 23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2" name="Rectangle 2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3" name="Rectangle 23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4" name="Rectangle 23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5" name="Rectangle 23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226" name="Rectangle 23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</p:grpSp>
                  <p:grpSp>
                    <p:nvGrpSpPr>
                      <p:cNvPr id="212" name="Group 2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915"/>
                        <a:ext cx="5760" cy="1152"/>
                        <a:chOff x="2491" y="1915"/>
                        <a:chExt cx="5760" cy="1152"/>
                      </a:xfrm>
                    </p:grpSpPr>
                    <p:sp>
                      <p:nvSpPr>
                        <p:cNvPr id="213" name="Line 2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2491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4" name="Line 2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1915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215" name="Line 2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3067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  <p:sp>
                  <p:nvSpPr>
                    <p:cNvPr id="200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2779" y="4327"/>
                      <a:ext cx="9216" cy="1620"/>
                    </a:xfrm>
                    <a:custGeom>
                      <a:avLst/>
                      <a:gdLst>
                        <a:gd name="T0" fmla="*/ 0 w 9216"/>
                        <a:gd name="T1" fmla="*/ 948 h 1620"/>
                        <a:gd name="T2" fmla="*/ 1152 w 9216"/>
                        <a:gd name="T3" fmla="*/ 84 h 1620"/>
                        <a:gd name="T4" fmla="*/ 2304 w 9216"/>
                        <a:gd name="T5" fmla="*/ 444 h 1620"/>
                        <a:gd name="T6" fmla="*/ 3456 w 9216"/>
                        <a:gd name="T7" fmla="*/ 1596 h 1620"/>
                        <a:gd name="T8" fmla="*/ 4608 w 9216"/>
                        <a:gd name="T9" fmla="*/ 300 h 1620"/>
                        <a:gd name="T10" fmla="*/ 5760 w 9216"/>
                        <a:gd name="T11" fmla="*/ 948 h 1620"/>
                        <a:gd name="T12" fmla="*/ 6912 w 9216"/>
                        <a:gd name="T13" fmla="*/ 660 h 1620"/>
                        <a:gd name="T14" fmla="*/ 8064 w 9216"/>
                        <a:gd name="T15" fmla="*/ 1164 h 1620"/>
                        <a:gd name="T16" fmla="*/ 9216 w 9216"/>
                        <a:gd name="T17" fmla="*/ 372 h 16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216" h="1620">
                          <a:moveTo>
                            <a:pt x="0" y="948"/>
                          </a:moveTo>
                          <a:cubicBezTo>
                            <a:pt x="384" y="558"/>
                            <a:pt x="768" y="168"/>
                            <a:pt x="1152" y="84"/>
                          </a:cubicBezTo>
                          <a:cubicBezTo>
                            <a:pt x="1536" y="0"/>
                            <a:pt x="1920" y="192"/>
                            <a:pt x="2304" y="444"/>
                          </a:cubicBezTo>
                          <a:cubicBezTo>
                            <a:pt x="2688" y="696"/>
                            <a:pt x="3072" y="1620"/>
                            <a:pt x="3456" y="1596"/>
                          </a:cubicBezTo>
                          <a:cubicBezTo>
                            <a:pt x="3840" y="1572"/>
                            <a:pt x="4224" y="408"/>
                            <a:pt x="4608" y="300"/>
                          </a:cubicBezTo>
                          <a:cubicBezTo>
                            <a:pt x="4992" y="192"/>
                            <a:pt x="5376" y="888"/>
                            <a:pt x="5760" y="948"/>
                          </a:cubicBezTo>
                          <a:cubicBezTo>
                            <a:pt x="6144" y="1008"/>
                            <a:pt x="6528" y="624"/>
                            <a:pt x="6912" y="660"/>
                          </a:cubicBezTo>
                          <a:cubicBezTo>
                            <a:pt x="7296" y="696"/>
                            <a:pt x="7680" y="1212"/>
                            <a:pt x="8064" y="1164"/>
                          </a:cubicBezTo>
                          <a:cubicBezTo>
                            <a:pt x="8448" y="1116"/>
                            <a:pt x="8832" y="744"/>
                            <a:pt x="9216" y="372"/>
                          </a:cubicBezTo>
                        </a:path>
                      </a:pathLst>
                    </a:custGeom>
                    <a:noFill/>
                    <a:ln w="15875">
                      <a:solidFill>
                        <a:srgbClr val="3366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201" name="Group 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07" y="4363"/>
                      <a:ext cx="9360" cy="1656"/>
                      <a:chOff x="2707" y="4363"/>
                      <a:chExt cx="9360" cy="1656"/>
                    </a:xfrm>
                  </p:grpSpPr>
                  <p:sp>
                    <p:nvSpPr>
                      <p:cNvPr id="202" name="Oval 2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63" y="5875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3" name="Oval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59" y="4363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4" name="Oval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7" y="5227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5" name="Oval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11" y="4723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6" name="Oval 2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15" y="4579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7" name="Oval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7" y="5227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8" name="Oval 2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19" y="4939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9" name="Oval 2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71" y="5443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10" name="Oval 2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923" y="4651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27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</p:grpSp>
              <p:sp>
                <p:nvSpPr>
                  <p:cNvPr id="184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7" y="4147"/>
                    <a:ext cx="432" cy="17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Amplitude  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</a:t>
                    </a:r>
                  </a:p>
                </p:txBody>
              </p:sp>
              <p:grpSp>
                <p:nvGrpSpPr>
                  <p:cNvPr id="185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2419" y="4342"/>
                    <a:ext cx="288" cy="1440"/>
                    <a:chOff x="11707" y="1727"/>
                    <a:chExt cx="288" cy="1512"/>
                  </a:xfrm>
                </p:grpSpPr>
                <p:sp>
                  <p:nvSpPr>
                    <p:cNvPr id="196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333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7" name="Text Box 2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1727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8" name="Text Box 2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879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86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2419" y="3787"/>
                    <a:ext cx="9936" cy="360"/>
                    <a:chOff x="2131" y="3787"/>
                    <a:chExt cx="9936" cy="360"/>
                  </a:xfrm>
                </p:grpSpPr>
                <p:sp>
                  <p:nvSpPr>
                    <p:cNvPr id="187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31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8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3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9" name="Text Box 2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35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0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7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-2.75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1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39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1.75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2" name="Text Box 2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91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3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43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4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195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-1.25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5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347" y="378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1" name="Group 127"/>
                <p:cNvGrpSpPr>
                  <a:grpSpLocks/>
                </p:cNvGrpSpPr>
                <p:nvPr/>
              </p:nvGrpSpPr>
              <p:grpSpPr bwMode="auto">
                <a:xfrm>
                  <a:off x="1987" y="6235"/>
                  <a:ext cx="10368" cy="2232"/>
                  <a:chOff x="1987" y="6235"/>
                  <a:chExt cx="10368" cy="2232"/>
                </a:xfrm>
              </p:grpSpPr>
              <p:sp>
                <p:nvSpPr>
                  <p:cNvPr id="114" name="Text Box 1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7" y="6619"/>
                    <a:ext cx="432" cy="17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Amplitude  </a:t>
                    </a:r>
                    <a:r>
                      <a: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</a:t>
                    </a:r>
                  </a:p>
                </p:txBody>
              </p:sp>
              <p:grpSp>
                <p:nvGrpSpPr>
                  <p:cNvPr id="115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2419" y="6811"/>
                    <a:ext cx="288" cy="1440"/>
                    <a:chOff x="11707" y="1727"/>
                    <a:chExt cx="288" cy="1512"/>
                  </a:xfrm>
                </p:grpSpPr>
                <p:sp>
                  <p:nvSpPr>
                    <p:cNvPr id="180" name="Text Box 1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333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1" name="Text Box 1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1727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2" name="Text Box 1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879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16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07" y="6595"/>
                    <a:ext cx="9360" cy="1872"/>
                    <a:chOff x="2707" y="6523"/>
                    <a:chExt cx="9360" cy="1872"/>
                  </a:xfrm>
                </p:grpSpPr>
                <p:grpSp>
                  <p:nvGrpSpPr>
                    <p:cNvPr id="127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9" y="6595"/>
                      <a:ext cx="9216" cy="1728"/>
                      <a:chOff x="2491" y="1627"/>
                      <a:chExt cx="5760" cy="1728"/>
                    </a:xfrm>
                  </p:grpSpPr>
                  <p:grpSp>
                    <p:nvGrpSpPr>
                      <p:cNvPr id="148" name="Group 1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627"/>
                        <a:ext cx="5760" cy="1728"/>
                        <a:chOff x="2491" y="1627"/>
                        <a:chExt cx="5760" cy="1728"/>
                      </a:xfrm>
                    </p:grpSpPr>
                    <p:grpSp>
                      <p:nvGrpSpPr>
                        <p:cNvPr id="153" name="Group 1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203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172" name="Rectangle 19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3" name="Rectangle 19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4" name="Rectangle 1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5" name="Rectangle 18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6" name="Rectangle 18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7" name="Rectangle 18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8" name="Rectangle 18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9" name="Rectangle 18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154" name="Group 1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1627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164" name="Rectangle 1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5" name="Rectangle 18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6" name="Rectangle 1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7" name="Rectangle 17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8" name="Rectangle 1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9" name="Rectangle 17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0" name="Rectangle 1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71" name="Rectangle 1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155" name="Group 1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779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156" name="Rectangle 1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57" name="Rectangle 1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58" name="Rectangle 17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59" name="Rectangle 1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0" name="Rectangle 1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1" name="Rectangle 1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2" name="Rectangle 1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63" name="Rectangle 1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</p:grpSp>
                  <p:grpSp>
                    <p:nvGrpSpPr>
                      <p:cNvPr id="149" name="Group 1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915"/>
                        <a:ext cx="5760" cy="1152"/>
                        <a:chOff x="2491" y="1915"/>
                        <a:chExt cx="5760" cy="1152"/>
                      </a:xfrm>
                    </p:grpSpPr>
                    <p:sp>
                      <p:nvSpPr>
                        <p:cNvPr id="150" name="Line 1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2491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1" name="Line 1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1915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152" name="Line 1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3067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  <p:grpSp>
                  <p:nvGrpSpPr>
                    <p:cNvPr id="128" name="Group 1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07" y="6667"/>
                      <a:ext cx="9360" cy="1656"/>
                      <a:chOff x="2707" y="6667"/>
                      <a:chExt cx="9360" cy="1656"/>
                    </a:xfrm>
                  </p:grpSpPr>
                  <p:sp>
                    <p:nvSpPr>
                      <p:cNvPr id="139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63" y="8179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0" name="Oval 1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59" y="6667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1" name="Oval 1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7" y="7531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2" name="Oval 1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11" y="7027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3" name="Oval 1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15" y="6883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4" name="Oval 1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7" y="7531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5" name="Oval 1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19" y="7243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6" name="Oval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71" y="7747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47" name="Oval 1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923" y="6955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129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07" y="6523"/>
                      <a:ext cx="9360" cy="1872"/>
                      <a:chOff x="2707" y="6523"/>
                      <a:chExt cx="9360" cy="1872"/>
                    </a:xfrm>
                  </p:grpSpPr>
                  <p:sp>
                    <p:nvSpPr>
                      <p:cNvPr id="130" name="Oval 1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59" y="6523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1" name="Oval 1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7" y="7675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2" name="Oval 1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11" y="7099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3" name="Oval 1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63" y="8251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4" name="Oval 1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15" y="7099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5" name="Oval 1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7" y="7675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6" name="Oval 1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19" y="7099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7" name="Oval 1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71" y="7675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38" name="Oval 1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923" y="7099"/>
                        <a:ext cx="144" cy="144"/>
                      </a:xfrm>
                      <a:prstGeom prst="ellipse">
                        <a:avLst/>
                      </a:prstGeom>
                      <a:solidFill>
                        <a:srgbClr val="008000"/>
                      </a:solidFill>
                      <a:ln w="12700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</p:grpSp>
              <p:grpSp>
                <p:nvGrpSpPr>
                  <p:cNvPr id="117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419" y="6235"/>
                    <a:ext cx="9936" cy="360"/>
                    <a:chOff x="2131" y="6307"/>
                    <a:chExt cx="9936" cy="360"/>
                  </a:xfrm>
                </p:grpSpPr>
                <p:sp>
                  <p:nvSpPr>
                    <p:cNvPr id="118" name="Text Box 1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31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9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3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0" name="Text Box 1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35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1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7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2" name="Text Box 1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39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3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91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4" name="Text Box 1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43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5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195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6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347" y="6307"/>
                      <a:ext cx="720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" name="Group 86"/>
                <p:cNvGrpSpPr>
                  <a:grpSpLocks/>
                </p:cNvGrpSpPr>
                <p:nvPr/>
              </p:nvGrpSpPr>
              <p:grpSpPr bwMode="auto">
                <a:xfrm>
                  <a:off x="1987" y="1699"/>
                  <a:ext cx="10008" cy="1779"/>
                  <a:chOff x="1987" y="1699"/>
                  <a:chExt cx="10008" cy="1779"/>
                </a:xfrm>
              </p:grpSpPr>
              <p:sp>
                <p:nvSpPr>
                  <p:cNvPr id="74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7" y="1699"/>
                    <a:ext cx="432" cy="17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Amplitude  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</a:t>
                    </a:r>
                  </a:p>
                </p:txBody>
              </p:sp>
              <p:grpSp>
                <p:nvGrpSpPr>
                  <p:cNvPr id="7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2419" y="1843"/>
                    <a:ext cx="288" cy="1440"/>
                    <a:chOff x="11707" y="1727"/>
                    <a:chExt cx="288" cy="1512"/>
                  </a:xfrm>
                </p:grpSpPr>
                <p:sp>
                  <p:nvSpPr>
                    <p:cNvPr id="111" name="Text Box 1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333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2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1727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3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879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76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2779" y="1699"/>
                    <a:ext cx="9216" cy="1728"/>
                    <a:chOff x="2779" y="1843"/>
                    <a:chExt cx="9216" cy="1728"/>
                  </a:xfrm>
                </p:grpSpPr>
                <p:grpSp>
                  <p:nvGrpSpPr>
                    <p:cNvPr id="77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9" y="1843"/>
                      <a:ext cx="9216" cy="1728"/>
                      <a:chOff x="2491" y="1627"/>
                      <a:chExt cx="5760" cy="1728"/>
                    </a:xfrm>
                  </p:grpSpPr>
                  <p:grpSp>
                    <p:nvGrpSpPr>
                      <p:cNvPr id="79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627"/>
                        <a:ext cx="5760" cy="1728"/>
                        <a:chOff x="2491" y="1627"/>
                        <a:chExt cx="5760" cy="1728"/>
                      </a:xfrm>
                    </p:grpSpPr>
                    <p:grpSp>
                      <p:nvGrpSpPr>
                        <p:cNvPr id="84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203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103" name="Rectangle 1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4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5" name="Rectangle 1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6" name="Rectangle 1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7" name="Rectangle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8" name="Rectangle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9" name="Rectangle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10" name="Rectangle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85" name="Group 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1627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95" name="Rectangle 1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6" name="Rectangle 9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7" name="Rectangle 1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8" name="Rectangle 10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9" name="Rectangle 10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0" name="Rectangle 10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1" name="Rectangle 10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102" name="Rectangle 10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86" name="Group 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779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87" name="Rectangle 1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88" name="Rectangle 10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89" name="Rectangle 10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0" name="Rectangle 1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1" name="Rectangle 9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2" name="Rectangle 9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3" name="Rectangle 9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94" name="Rectangle 9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</p:grpSp>
                  <p:grpSp>
                    <p:nvGrpSpPr>
                      <p:cNvPr id="80" name="Group 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915"/>
                        <a:ext cx="5760" cy="1152"/>
                        <a:chOff x="2491" y="1915"/>
                        <a:chExt cx="5760" cy="1152"/>
                      </a:xfrm>
                    </p:grpSpPr>
                    <p:sp>
                      <p:nvSpPr>
                        <p:cNvPr id="81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2491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2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1915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83" name="Line 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3067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  <p:sp>
                  <p:nvSpPr>
                    <p:cNvPr id="78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2779" y="1903"/>
                      <a:ext cx="9216" cy="1620"/>
                    </a:xfrm>
                    <a:custGeom>
                      <a:avLst/>
                      <a:gdLst>
                        <a:gd name="T0" fmla="*/ 0 w 9216"/>
                        <a:gd name="T1" fmla="*/ 948 h 1620"/>
                        <a:gd name="T2" fmla="*/ 1152 w 9216"/>
                        <a:gd name="T3" fmla="*/ 84 h 1620"/>
                        <a:gd name="T4" fmla="*/ 2304 w 9216"/>
                        <a:gd name="T5" fmla="*/ 444 h 1620"/>
                        <a:gd name="T6" fmla="*/ 3456 w 9216"/>
                        <a:gd name="T7" fmla="*/ 1596 h 1620"/>
                        <a:gd name="T8" fmla="*/ 4608 w 9216"/>
                        <a:gd name="T9" fmla="*/ 300 h 1620"/>
                        <a:gd name="T10" fmla="*/ 5760 w 9216"/>
                        <a:gd name="T11" fmla="*/ 948 h 1620"/>
                        <a:gd name="T12" fmla="*/ 6912 w 9216"/>
                        <a:gd name="T13" fmla="*/ 660 h 1620"/>
                        <a:gd name="T14" fmla="*/ 8064 w 9216"/>
                        <a:gd name="T15" fmla="*/ 1164 h 1620"/>
                        <a:gd name="T16" fmla="*/ 9216 w 9216"/>
                        <a:gd name="T17" fmla="*/ 372 h 16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216" h="1620">
                          <a:moveTo>
                            <a:pt x="0" y="948"/>
                          </a:moveTo>
                          <a:cubicBezTo>
                            <a:pt x="384" y="558"/>
                            <a:pt x="768" y="168"/>
                            <a:pt x="1152" y="84"/>
                          </a:cubicBezTo>
                          <a:cubicBezTo>
                            <a:pt x="1536" y="0"/>
                            <a:pt x="1920" y="192"/>
                            <a:pt x="2304" y="444"/>
                          </a:cubicBezTo>
                          <a:cubicBezTo>
                            <a:pt x="2688" y="696"/>
                            <a:pt x="3072" y="1620"/>
                            <a:pt x="3456" y="1596"/>
                          </a:cubicBezTo>
                          <a:cubicBezTo>
                            <a:pt x="3840" y="1572"/>
                            <a:pt x="4224" y="408"/>
                            <a:pt x="4608" y="300"/>
                          </a:cubicBezTo>
                          <a:cubicBezTo>
                            <a:pt x="4992" y="192"/>
                            <a:pt x="5376" y="888"/>
                            <a:pt x="5760" y="948"/>
                          </a:cubicBezTo>
                          <a:cubicBezTo>
                            <a:pt x="6144" y="1008"/>
                            <a:pt x="6528" y="624"/>
                            <a:pt x="6912" y="660"/>
                          </a:cubicBezTo>
                          <a:cubicBezTo>
                            <a:pt x="7296" y="696"/>
                            <a:pt x="7680" y="1212"/>
                            <a:pt x="8064" y="1164"/>
                          </a:cubicBezTo>
                          <a:cubicBezTo>
                            <a:pt x="8448" y="1116"/>
                            <a:pt x="8832" y="744"/>
                            <a:pt x="9216" y="372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  <p:grpSp>
              <p:nvGrpSpPr>
                <p:cNvPr id="23" name="Group 35"/>
                <p:cNvGrpSpPr>
                  <a:grpSpLocks/>
                </p:cNvGrpSpPr>
                <p:nvPr/>
              </p:nvGrpSpPr>
              <p:grpSpPr bwMode="auto">
                <a:xfrm>
                  <a:off x="1987" y="8611"/>
                  <a:ext cx="10080" cy="1872"/>
                  <a:chOff x="1987" y="8611"/>
                  <a:chExt cx="10080" cy="1872"/>
                </a:xfrm>
              </p:grpSpPr>
              <p:sp>
                <p:nvSpPr>
                  <p:cNvPr id="24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7" y="8683"/>
                    <a:ext cx="432" cy="17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Amplitude  </a:t>
                    </a:r>
                    <a:r>
                      <a: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rPr>
                      <a:t></a:t>
                    </a:r>
                  </a:p>
                </p:txBody>
              </p:sp>
              <p:grpSp>
                <p:nvGrpSpPr>
                  <p:cNvPr id="25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419" y="8851"/>
                    <a:ext cx="288" cy="1440"/>
                    <a:chOff x="11707" y="1727"/>
                    <a:chExt cx="288" cy="1512"/>
                  </a:xfrm>
                </p:grpSpPr>
                <p:sp>
                  <p:nvSpPr>
                    <p:cNvPr id="71" name="Text Box 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333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2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1727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3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7" y="2879"/>
                      <a:ext cx="288" cy="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-2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707" y="8611"/>
                    <a:ext cx="9360" cy="1872"/>
                    <a:chOff x="2707" y="8611"/>
                    <a:chExt cx="9360" cy="1872"/>
                  </a:xfrm>
                </p:grpSpPr>
                <p:grpSp>
                  <p:nvGrpSpPr>
                    <p:cNvPr id="27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9" y="8683"/>
                      <a:ext cx="9216" cy="1728"/>
                      <a:chOff x="2491" y="1627"/>
                      <a:chExt cx="5760" cy="1728"/>
                    </a:xfrm>
                  </p:grpSpPr>
                  <p:grpSp>
                    <p:nvGrpSpPr>
                      <p:cNvPr id="39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627"/>
                        <a:ext cx="5760" cy="1728"/>
                        <a:chOff x="2491" y="1627"/>
                        <a:chExt cx="5760" cy="1728"/>
                      </a:xfrm>
                    </p:grpSpPr>
                    <p:grpSp>
                      <p:nvGrpSpPr>
                        <p:cNvPr id="44" name="Group 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203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63" name="Rectangle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4" name="Rectangle 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5" name="Rectangle 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6" name="Rectangle 7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7" name="Rectangle 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8" name="Rectangle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9" name="Rectangle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70" name="Rectangle 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45" name="Group 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1627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55" name="Rectangle 7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6" name="Rectangle 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7" name="Rectangle 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8" name="Rectangle 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9" name="Rectangle 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0" name="Rectangle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1" name="Rectangle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62" name="Rectangle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  <p:grpSp>
                      <p:nvGrpSpPr>
                        <p:cNvPr id="46" name="Group 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1" y="2779"/>
                          <a:ext cx="5760" cy="576"/>
                          <a:chOff x="6883" y="1637"/>
                          <a:chExt cx="3456" cy="288"/>
                        </a:xfrm>
                      </p:grpSpPr>
                      <p:sp>
                        <p:nvSpPr>
                          <p:cNvPr id="47" name="Rectangle 4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8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48" name="Rectangle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1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49" name="Rectangle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0" name="Rectangle 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79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1" name="Rectangle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11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2" name="Rectangle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43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3" name="Rectangle 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75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  <p:sp>
                        <p:nvSpPr>
                          <p:cNvPr id="54" name="Rectangle 5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7" y="1637"/>
                            <a:ext cx="432" cy="28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SG"/>
                          </a:p>
                        </p:txBody>
                      </p:sp>
                    </p:grpSp>
                  </p:grpSp>
                  <p:grpSp>
                    <p:nvGrpSpPr>
                      <p:cNvPr id="40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1" y="1915"/>
                        <a:ext cx="5760" cy="1152"/>
                        <a:chOff x="2491" y="1915"/>
                        <a:chExt cx="5760" cy="1152"/>
                      </a:xfrm>
                    </p:grpSpPr>
                    <p:sp>
                      <p:nvSpPr>
                        <p:cNvPr id="41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2491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42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1915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43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491" y="3067"/>
                          <a:ext cx="5760" cy="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333333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  <p:grpSp>
                  <p:nvGrpSpPr>
                    <p:cNvPr id="28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07" y="8611"/>
                      <a:ext cx="9360" cy="1872"/>
                      <a:chOff x="2707" y="6523"/>
                      <a:chExt cx="9360" cy="1872"/>
                    </a:xfrm>
                  </p:grpSpPr>
                  <p:sp>
                    <p:nvSpPr>
                      <p:cNvPr id="30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59" y="6523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1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7" y="7675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2" name="Oval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011" y="7099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3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63" y="8251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4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15" y="7099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5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7" y="7675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6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19" y="7099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7" name="Oval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71" y="7675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8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923" y="7099"/>
                        <a:ext cx="144" cy="144"/>
                      </a:xfrm>
                      <a:prstGeom prst="ellipse">
                        <a:avLst/>
                      </a:prstGeom>
                      <a:noFill/>
                      <a:ln w="15875">
                        <a:solidFill>
                          <a:srgbClr val="008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29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779" y="8683"/>
                      <a:ext cx="9216" cy="1728"/>
                    </a:xfrm>
                    <a:custGeom>
                      <a:avLst/>
                      <a:gdLst>
                        <a:gd name="T0" fmla="*/ 0 w 9216"/>
                        <a:gd name="T1" fmla="*/ 1152 h 1728"/>
                        <a:gd name="T2" fmla="*/ 1152 w 9216"/>
                        <a:gd name="T3" fmla="*/ 1152 h 1728"/>
                        <a:gd name="T4" fmla="*/ 1152 w 9216"/>
                        <a:gd name="T5" fmla="*/ 0 h 1728"/>
                        <a:gd name="T6" fmla="*/ 2304 w 9216"/>
                        <a:gd name="T7" fmla="*/ 0 h 1728"/>
                        <a:gd name="T8" fmla="*/ 2304 w 9216"/>
                        <a:gd name="T9" fmla="*/ 576 h 1728"/>
                        <a:gd name="T10" fmla="*/ 3456 w 9216"/>
                        <a:gd name="T11" fmla="*/ 576 h 1728"/>
                        <a:gd name="T12" fmla="*/ 3456 w 9216"/>
                        <a:gd name="T13" fmla="*/ 1728 h 1728"/>
                        <a:gd name="T14" fmla="*/ 4608 w 9216"/>
                        <a:gd name="T15" fmla="*/ 1728 h 1728"/>
                        <a:gd name="T16" fmla="*/ 4608 w 9216"/>
                        <a:gd name="T17" fmla="*/ 576 h 1728"/>
                        <a:gd name="T18" fmla="*/ 5760 w 9216"/>
                        <a:gd name="T19" fmla="*/ 576 h 1728"/>
                        <a:gd name="T20" fmla="*/ 5760 w 9216"/>
                        <a:gd name="T21" fmla="*/ 1152 h 1728"/>
                        <a:gd name="T22" fmla="*/ 6912 w 9216"/>
                        <a:gd name="T23" fmla="*/ 1152 h 1728"/>
                        <a:gd name="T24" fmla="*/ 6912 w 9216"/>
                        <a:gd name="T25" fmla="*/ 576 h 1728"/>
                        <a:gd name="T26" fmla="*/ 8064 w 9216"/>
                        <a:gd name="T27" fmla="*/ 576 h 1728"/>
                        <a:gd name="T28" fmla="*/ 8064 w 9216"/>
                        <a:gd name="T29" fmla="*/ 1152 h 1728"/>
                        <a:gd name="T30" fmla="*/ 9216 w 9216"/>
                        <a:gd name="T31" fmla="*/ 1152 h 1728"/>
                        <a:gd name="T32" fmla="*/ 9216 w 9216"/>
                        <a:gd name="T33" fmla="*/ 576 h 17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216" h="1728">
                          <a:moveTo>
                            <a:pt x="0" y="1152"/>
                          </a:moveTo>
                          <a:lnTo>
                            <a:pt x="1152" y="1152"/>
                          </a:lnTo>
                          <a:lnTo>
                            <a:pt x="1152" y="0"/>
                          </a:lnTo>
                          <a:lnTo>
                            <a:pt x="2304" y="0"/>
                          </a:lnTo>
                          <a:lnTo>
                            <a:pt x="2304" y="576"/>
                          </a:lnTo>
                          <a:lnTo>
                            <a:pt x="3456" y="576"/>
                          </a:lnTo>
                          <a:lnTo>
                            <a:pt x="3456" y="1728"/>
                          </a:lnTo>
                          <a:lnTo>
                            <a:pt x="4608" y="1728"/>
                          </a:lnTo>
                          <a:lnTo>
                            <a:pt x="4608" y="576"/>
                          </a:lnTo>
                          <a:lnTo>
                            <a:pt x="5760" y="576"/>
                          </a:lnTo>
                          <a:lnTo>
                            <a:pt x="5760" y="1152"/>
                          </a:lnTo>
                          <a:lnTo>
                            <a:pt x="6912" y="1152"/>
                          </a:lnTo>
                          <a:lnTo>
                            <a:pt x="6912" y="576"/>
                          </a:lnTo>
                          <a:lnTo>
                            <a:pt x="8064" y="576"/>
                          </a:lnTo>
                          <a:lnTo>
                            <a:pt x="8064" y="1152"/>
                          </a:lnTo>
                          <a:lnTo>
                            <a:pt x="9216" y="1152"/>
                          </a:lnTo>
                          <a:lnTo>
                            <a:pt x="9216" y="57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9933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SG"/>
                    </a:p>
                  </p:txBody>
                </p:sp>
              </p:grpSp>
            </p:grpSp>
          </p:grp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2283" y="1866"/>
                <a:ext cx="3600" cy="8185"/>
                <a:chOff x="12283" y="1866"/>
                <a:chExt cx="3600" cy="8185"/>
              </a:xfrm>
            </p:grpSpPr>
            <p:sp>
              <p:nvSpPr>
                <p:cNvPr id="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283" y="1866"/>
                  <a:ext cx="3600" cy="10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rgbClr val="3366FF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Continuous-time</a:t>
                  </a:r>
                  <a:endPara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500" b="1" i="0" u="none" strike="noStrike" cap="none" normalizeH="0" baseline="0" dirty="0" smtClean="0">
                      <a:ln>
                        <a:noFill/>
                      </a:ln>
                      <a:solidFill>
                        <a:srgbClr val="3366FF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(ANALOG SIGNAL)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83" y="3787"/>
                  <a:ext cx="3600" cy="1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Wingdings" pitchFamily="2" charset="2"/>
                    </a:rPr>
                    <a:t></a:t>
                  </a: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 </a:t>
                  </a:r>
                  <a:endPara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Wingdings" pitchFamily="2" charset="2"/>
                    </a:rPr>
                    <a:t>Discrete-time</a:t>
                  </a:r>
                  <a:endPara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500" b="1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Wingdings" pitchFamily="2" charset="2"/>
                    </a:rPr>
                    <a:t>(ANALOG SEQUENCE)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283" y="6367"/>
                  <a:ext cx="3600" cy="18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Wingdings" pitchFamily="2" charset="2"/>
                    </a:rPr>
                    <a:t></a:t>
                  </a: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 </a:t>
                  </a:r>
                  <a:endPara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Wingdings" pitchFamily="2" charset="2"/>
                    </a:rPr>
                    <a:t>Discrete-time</a:t>
                  </a:r>
                  <a:endPara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500" b="1" i="0" u="none" strike="noStrike" cap="none" normalizeH="0" baseline="0" dirty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  <a:sym typeface="Wingdings" pitchFamily="2" charset="2"/>
                    </a:rPr>
                    <a:t>(DIGITAL SEQUENCE)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Tahoma" pitchFamily="34" charset="0"/>
                    <a:ea typeface="Times New Roman" pitchFamily="18" charset="0"/>
                    <a:cs typeface="Tahoma" pitchFamily="34" charset="0"/>
                    <a:sym typeface="Wingdings" pitchFamily="2" charset="2"/>
                  </a:endParaRPr>
                </a:p>
              </p:txBody>
            </p:sp>
            <p:sp>
              <p:nvSpPr>
                <p:cNvPr id="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2283" y="9067"/>
                  <a:ext cx="3600" cy="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smtClean="0">
                      <a:ln>
                        <a:noFill/>
                      </a:ln>
                      <a:solidFill>
                        <a:srgbClr val="993366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Continuous-time</a:t>
                  </a:r>
                  <a:endPara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500" b="1" i="0" u="none" strike="noStrike" cap="none" normalizeH="0" baseline="0" smtClean="0">
                      <a:ln>
                        <a:noFill/>
                      </a:ln>
                      <a:solidFill>
                        <a:srgbClr val="993366"/>
                      </a:solidFill>
                      <a:effectLst/>
                      <a:latin typeface="Tahoma" pitchFamily="34" charset="0"/>
                      <a:ea typeface="Times New Roman" pitchFamily="18" charset="0"/>
                      <a:cs typeface="Tahoma" pitchFamily="34" charset="0"/>
                    </a:rPr>
                    <a:t>(DIGITAL SIGNAL)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13363" y="2659"/>
                  <a:ext cx="1368" cy="1656"/>
                  <a:chOff x="13219" y="2731"/>
                  <a:chExt cx="1368" cy="1656"/>
                </a:xfrm>
              </p:grpSpPr>
              <p:sp>
                <p:nvSpPr>
                  <p:cNvPr id="1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3651" y="2731"/>
                    <a:ext cx="0" cy="1656"/>
                  </a:xfrm>
                  <a:prstGeom prst="line">
                    <a:avLst/>
                  </a:prstGeom>
                  <a:noFill/>
                  <a:ln w="25400">
                    <a:solidFill>
                      <a:srgbClr val="8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3939" y="2731"/>
                    <a:ext cx="0" cy="1656"/>
                  </a:xfrm>
                  <a:prstGeom prst="line">
                    <a:avLst/>
                  </a:prstGeom>
                  <a:noFill/>
                  <a:ln w="25400">
                    <a:solidFill>
                      <a:srgbClr val="808080"/>
                    </a:solidFill>
                    <a:round/>
                    <a:headEnd type="triangle" w="lg" len="lg"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8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19" y="2731"/>
                    <a:ext cx="288" cy="16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Sampling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83" y="2731"/>
                    <a:ext cx="504" cy="16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Perfect</a:t>
                    </a:r>
                    <a:endParaRPr kumimoji="0" lang="en-US" sz="9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Reconstruction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13795" y="5040"/>
                  <a:ext cx="432" cy="1656"/>
                  <a:chOff x="13435" y="5040"/>
                  <a:chExt cx="432" cy="1656"/>
                </a:xfrm>
              </p:grpSpPr>
              <p:sp>
                <p:nvSpPr>
                  <p:cNvPr id="1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3867" y="5040"/>
                    <a:ext cx="0" cy="1656"/>
                  </a:xfrm>
                  <a:prstGeom prst="line">
                    <a:avLst/>
                  </a:prstGeom>
                  <a:noFill/>
                  <a:ln w="25400">
                    <a:solidFill>
                      <a:srgbClr val="8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5" y="5040"/>
                    <a:ext cx="288" cy="16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Quantization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1" name="Group 19"/>
                <p:cNvGrpSpPr>
                  <a:grpSpLocks/>
                </p:cNvGrpSpPr>
                <p:nvPr/>
              </p:nvGrpSpPr>
              <p:grpSpPr bwMode="auto">
                <a:xfrm>
                  <a:off x="13651" y="8035"/>
                  <a:ext cx="648" cy="936"/>
                  <a:chOff x="13579" y="8035"/>
                  <a:chExt cx="648" cy="936"/>
                </a:xfrm>
              </p:grpSpPr>
              <p:sp>
                <p:nvSpPr>
                  <p:cNvPr id="1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4227" y="8035"/>
                    <a:ext cx="0" cy="936"/>
                  </a:xfrm>
                  <a:prstGeom prst="line">
                    <a:avLst/>
                  </a:prstGeom>
                  <a:noFill/>
                  <a:ln w="25400">
                    <a:solidFill>
                      <a:srgbClr val="80808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3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9" y="8035"/>
                    <a:ext cx="504" cy="9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vert270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Line</a:t>
                    </a:r>
                    <a:endParaRPr kumimoji="0" lang="en-US" sz="9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rPr>
                      <a:t>Coding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243" name="Rectangle 242"/>
            <p:cNvSpPr/>
            <p:nvPr/>
          </p:nvSpPr>
          <p:spPr>
            <a:xfrm>
              <a:off x="5724128" y="6122153"/>
              <a:ext cx="918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/>
              <a:r>
                <a:rPr lang="en-US" i="1" dirty="0"/>
                <a:t>Time </a:t>
              </a:r>
              <a:r>
                <a:rPr lang="en-US" dirty="0">
                  <a:sym typeface="Symbol"/>
                </a:rPr>
                <a:t></a:t>
              </a:r>
              <a:endParaRPr lang="en-SG" dirty="0"/>
            </a:p>
          </p:txBody>
        </p:sp>
        <p:graphicFrame>
          <p:nvGraphicFramePr>
            <p:cNvPr id="246" name="Object 2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36810"/>
                </p:ext>
              </p:extLst>
            </p:nvPr>
          </p:nvGraphicFramePr>
          <p:xfrm>
            <a:off x="1403648" y="6195144"/>
            <a:ext cx="241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" name="Equation" r:id="rId5" imgW="241200" imgH="330120" progId="Equation.3">
                    <p:embed/>
                  </p:oleObj>
                </mc:Choice>
                <mc:Fallback>
                  <p:oleObj name="Equation" r:id="rId5" imgW="241200" imgH="3301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03648" y="6195144"/>
                          <a:ext cx="2413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97892"/>
                </p:ext>
              </p:extLst>
            </p:nvPr>
          </p:nvGraphicFramePr>
          <p:xfrm>
            <a:off x="2046288" y="6218238"/>
            <a:ext cx="368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" name="Equation" r:id="rId7" imgW="368280" imgH="330120" progId="Equation.3">
                    <p:embed/>
                  </p:oleObj>
                </mc:Choice>
                <mc:Fallback>
                  <p:oleObj name="Equation" r:id="rId7" imgW="368280" imgH="330120" progId="Equation.3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288" y="6218238"/>
                          <a:ext cx="368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8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21367"/>
                </p:ext>
              </p:extLst>
            </p:nvPr>
          </p:nvGraphicFramePr>
          <p:xfrm>
            <a:off x="2811463" y="6195144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" name="Equation" r:id="rId9" imgW="355320" imgH="330120" progId="Equation.3">
                    <p:embed/>
                  </p:oleObj>
                </mc:Choice>
                <mc:Fallback>
                  <p:oleObj name="Equation" r:id="rId9" imgW="355320" imgH="330120" progId="Equation.3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463" y="6195144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2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4679293"/>
                </p:ext>
              </p:extLst>
            </p:nvPr>
          </p:nvGraphicFramePr>
          <p:xfrm>
            <a:off x="3467100" y="6218238"/>
            <a:ext cx="368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5" name="Equation" r:id="rId11" imgW="368280" imgH="330120" progId="Equation.3">
                    <p:embed/>
                  </p:oleObj>
                </mc:Choice>
                <mc:Fallback>
                  <p:oleObj name="Equation" r:id="rId11" imgW="368280" imgH="330120" progId="Equation.3">
                    <p:embed/>
                    <p:pic>
                      <p:nvPicPr>
                        <p:cNvPr id="0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100" y="6218238"/>
                          <a:ext cx="368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" name="Object 2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126155"/>
                </p:ext>
              </p:extLst>
            </p:nvPr>
          </p:nvGraphicFramePr>
          <p:xfrm>
            <a:off x="4283968" y="6203950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6" name="Equation" r:id="rId13" imgW="355320" imgH="330120" progId="Equation.3">
                    <p:embed/>
                  </p:oleObj>
                </mc:Choice>
                <mc:Fallback>
                  <p:oleObj name="Equation" r:id="rId13" imgW="355320" imgH="330120" progId="Equation.3">
                    <p:embed/>
                    <p:pic>
                      <p:nvPicPr>
                        <p:cNvPr id="0" name="Object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6203950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" name="Object 2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476378"/>
                </p:ext>
              </p:extLst>
            </p:nvPr>
          </p:nvGraphicFramePr>
          <p:xfrm>
            <a:off x="681038" y="6237312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" name="Equation" r:id="rId15" imgW="164880" imgH="241200" progId="Equation.3">
                    <p:embed/>
                  </p:oleObj>
                </mc:Choice>
                <mc:Fallback>
                  <p:oleObj name="Equation" r:id="rId15" imgW="164880" imgH="241200" progId="Equation.3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038" y="6237312"/>
                          <a:ext cx="1651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" name="Object 2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149822"/>
                </p:ext>
              </p:extLst>
            </p:nvPr>
          </p:nvGraphicFramePr>
          <p:xfrm>
            <a:off x="6804248" y="6205538"/>
            <a:ext cx="2247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" name="Equation" r:id="rId17" imgW="2247840" imgH="330120" progId="Equation.3">
                    <p:embed/>
                  </p:oleObj>
                </mc:Choice>
                <mc:Fallback>
                  <p:oleObj name="Equation" r:id="rId17" imgW="2247840" imgH="330120" progId="Equation.3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6205538"/>
                          <a:ext cx="2247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84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92696"/>
            <a:ext cx="828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Deterministic or random signal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deterministic 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one in which its value is known and can be predicted exactly 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:                     - At any time,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t, 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is known exactly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random 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one in which its value is uncertain and cannot be predicted accurately.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:                            where    can take on any value from the set                with equal probability. At any instant time,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t,   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cannot be determined exactly because it can take on values of          ,  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,                  with equal probability. In this case,       can only be described by its statistics, such as its mean and variance.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96257"/>
              </p:ext>
            </p:extLst>
          </p:nvPr>
        </p:nvGraphicFramePr>
        <p:xfrm>
          <a:off x="1585913" y="2260600"/>
          <a:ext cx="1435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" name="Equation" r:id="rId3" imgW="1434960" imgH="304560" progId="Equation.3">
                  <p:embed/>
                </p:oleObj>
              </mc:Choice>
              <mc:Fallback>
                <p:oleObj name="Equation" r:id="rId3" imgW="143496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913" y="2260600"/>
                        <a:ext cx="1435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756593"/>
              </p:ext>
            </p:extLst>
          </p:nvPr>
        </p:nvGraphicFramePr>
        <p:xfrm>
          <a:off x="4953496" y="2276872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2" name="Equation" r:id="rId5" imgW="482400" imgH="304560" progId="Equation.3">
                  <p:embed/>
                </p:oleObj>
              </mc:Choice>
              <mc:Fallback>
                <p:oleObj name="Equation" r:id="rId5" imgW="48240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496" y="2276872"/>
                        <a:ext cx="482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186629"/>
              </p:ext>
            </p:extLst>
          </p:nvPr>
        </p:nvGraphicFramePr>
        <p:xfrm>
          <a:off x="1638300" y="4076700"/>
          <a:ext cx="1905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3" name="Equation" r:id="rId7" imgW="1904760" imgH="304560" progId="Equation.3">
                  <p:embed/>
                </p:oleObj>
              </mc:Choice>
              <mc:Fallback>
                <p:oleObj name="Equation" r:id="rId7" imgW="19047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076700"/>
                        <a:ext cx="1905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12002"/>
              </p:ext>
            </p:extLst>
          </p:nvPr>
        </p:nvGraphicFramePr>
        <p:xfrm>
          <a:off x="4405835" y="4077072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4" name="Equation" r:id="rId9" imgW="177480" imgH="291960" progId="Equation.3">
                  <p:embed/>
                </p:oleObj>
              </mc:Choice>
              <mc:Fallback>
                <p:oleObj name="Equation" r:id="rId9" imgW="17748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5835" y="4077072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94363"/>
              </p:ext>
            </p:extLst>
          </p:nvPr>
        </p:nvGraphicFramePr>
        <p:xfrm>
          <a:off x="755576" y="4420344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5" name="Equation" r:id="rId11" imgW="1143000" imgH="304560" progId="Equation.3">
                  <p:embed/>
                </p:oleObj>
              </mc:Choice>
              <mc:Fallback>
                <p:oleObj name="Equation" r:id="rId11" imgW="114300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76" y="4420344"/>
                        <a:ext cx="1143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96004"/>
              </p:ext>
            </p:extLst>
          </p:nvPr>
        </p:nvGraphicFramePr>
        <p:xfrm>
          <a:off x="7020272" y="4420344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" name="Equation" r:id="rId13" imgW="431640" imgH="304560" progId="Equation.3">
                  <p:embed/>
                </p:oleObj>
              </mc:Choice>
              <mc:Fallback>
                <p:oleObj name="Equation" r:id="rId13" imgW="43164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420344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33890"/>
              </p:ext>
            </p:extLst>
          </p:nvPr>
        </p:nvGraphicFramePr>
        <p:xfrm>
          <a:off x="6588224" y="4725144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" name="Equation" r:id="rId15" imgW="749160" imgH="241200" progId="Equation.3">
                  <p:embed/>
                </p:oleObj>
              </mc:Choice>
              <mc:Fallback>
                <p:oleObj name="Equation" r:id="rId15" imgW="7491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88224" y="4725144"/>
                        <a:ext cx="749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821"/>
              </p:ext>
            </p:extLst>
          </p:nvPr>
        </p:nvGraphicFramePr>
        <p:xfrm>
          <a:off x="395536" y="5013176"/>
          <a:ext cx="160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" name="Equation" r:id="rId17" imgW="1600200" imgH="304560" progId="Equation.3">
                  <p:embed/>
                </p:oleObj>
              </mc:Choice>
              <mc:Fallback>
                <p:oleObj name="Equation" r:id="rId17" imgW="160020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13176"/>
                        <a:ext cx="1600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901316"/>
              </p:ext>
            </p:extLst>
          </p:nvPr>
        </p:nvGraphicFramePr>
        <p:xfrm>
          <a:off x="2195736" y="5013176"/>
          <a:ext cx="1282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9" name="Equation" r:id="rId19" imgW="1282680" imgH="304560" progId="Equation.3">
                  <p:embed/>
                </p:oleObj>
              </mc:Choice>
              <mc:Fallback>
                <p:oleObj name="Equation" r:id="rId19" imgW="1282680" imgH="304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13176"/>
                        <a:ext cx="1282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36470"/>
              </p:ext>
            </p:extLst>
          </p:nvPr>
        </p:nvGraphicFramePr>
        <p:xfrm>
          <a:off x="7452320" y="499640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0" name="Equation" r:id="rId21" imgW="431640" imgH="304560" progId="Equation.3">
                  <p:embed/>
                </p:oleObj>
              </mc:Choice>
              <mc:Fallback>
                <p:oleObj name="Equation" r:id="rId21" imgW="43164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499640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8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51520" y="476672"/>
            <a:ext cx="8280920" cy="1938992"/>
            <a:chOff x="251520" y="548680"/>
            <a:chExt cx="8280920" cy="1938992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548680"/>
              <a:ext cx="82809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Periodic or non-periodic signal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 </a:t>
              </a:r>
              <a:r>
                <a:rPr lang="en-US" sz="2000" u="sng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periodic signal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       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is one which satisfies the condition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w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here         . The smallest value of    is also called the fundamental period or simply the period of       . </a:t>
              </a:r>
            </a:p>
            <a:p>
              <a:endPara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626364"/>
                </p:ext>
              </p:extLst>
            </p:nvPr>
          </p:nvGraphicFramePr>
          <p:xfrm>
            <a:off x="6783388" y="1196752"/>
            <a:ext cx="146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8" name="Equation" r:id="rId3" imgW="1460160" imgH="304560" progId="Equation.3">
                    <p:embed/>
                  </p:oleObj>
                </mc:Choice>
                <mc:Fallback>
                  <p:oleObj name="Equation" r:id="rId3" imgW="1460160" imgH="3045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83388" y="1196752"/>
                          <a:ext cx="146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2177404"/>
                </p:ext>
              </p:extLst>
            </p:nvPr>
          </p:nvGraphicFramePr>
          <p:xfrm>
            <a:off x="2267992" y="1214215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" name="Equation" r:id="rId5" imgW="431640" imgH="304560" progId="Equation.3">
                    <p:embed/>
                  </p:oleObj>
                </mc:Choice>
                <mc:Fallback>
                  <p:oleObj name="Equation" r:id="rId5" imgW="431640" imgH="3045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67992" y="1214215"/>
                          <a:ext cx="4318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8960073"/>
                </p:ext>
              </p:extLst>
            </p:nvPr>
          </p:nvGraphicFramePr>
          <p:xfrm>
            <a:off x="1120180" y="1548309"/>
            <a:ext cx="571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" name="Equation" r:id="rId7" imgW="571320" imgH="241200" progId="Equation.3">
                    <p:embed/>
                  </p:oleObj>
                </mc:Choice>
                <mc:Fallback>
                  <p:oleObj name="Equation" r:id="rId7" imgW="5713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20180" y="1548309"/>
                          <a:ext cx="571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38160"/>
                </p:ext>
              </p:extLst>
            </p:nvPr>
          </p:nvGraphicFramePr>
          <p:xfrm>
            <a:off x="4355976" y="1556792"/>
            <a:ext cx="203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" name="Equation" r:id="rId9" imgW="203040" imgH="228600" progId="Equation.3">
                    <p:embed/>
                  </p:oleObj>
                </mc:Choice>
                <mc:Fallback>
                  <p:oleObj name="Equation" r:id="rId9" imgW="20304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55976" y="1556792"/>
                          <a:ext cx="203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160236"/>
                </p:ext>
              </p:extLst>
            </p:nvPr>
          </p:nvGraphicFramePr>
          <p:xfrm>
            <a:off x="3733800" y="182805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" name="Equation" r:id="rId11" imgW="431640" imgH="304560" progId="Equation.3">
                    <p:embed/>
                  </p:oleObj>
                </mc:Choice>
                <mc:Fallback>
                  <p:oleObj name="Equation" r:id="rId11" imgW="431640" imgH="3045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82805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755576" y="2348880"/>
            <a:ext cx="7602537" cy="1819275"/>
            <a:chOff x="1192709" y="2052637"/>
            <a:chExt cx="7602537" cy="1819275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638682"/>
                </p:ext>
              </p:extLst>
            </p:nvPr>
          </p:nvGraphicFramePr>
          <p:xfrm>
            <a:off x="3380284" y="2052637"/>
            <a:ext cx="64770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3" r:id="rId13" imgW="647700" imgH="330200" progId="Equation.DSMT4">
                    <p:embed/>
                  </p:oleObj>
                </mc:Choice>
                <mc:Fallback>
                  <p:oleObj r:id="rId13" imgW="6477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284" y="2052637"/>
                          <a:ext cx="647700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352112"/>
                </p:ext>
              </p:extLst>
            </p:nvPr>
          </p:nvGraphicFramePr>
          <p:xfrm>
            <a:off x="8404721" y="3386137"/>
            <a:ext cx="39052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4" r:id="rId15" imgW="393359" imgH="215713" progId="Equation.DSMT4">
                    <p:embed/>
                  </p:oleObj>
                </mc:Choice>
                <mc:Fallback>
                  <p:oleObj r:id="rId15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4721" y="3386137"/>
                          <a:ext cx="39052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453888"/>
                </p:ext>
              </p:extLst>
            </p:nvPr>
          </p:nvGraphicFramePr>
          <p:xfrm>
            <a:off x="5125264" y="3576637"/>
            <a:ext cx="2190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5" r:id="rId17" imgW="215713" imgH="291847" progId="Equation.DSMT4">
                    <p:embed/>
                  </p:oleObj>
                </mc:Choice>
                <mc:Fallback>
                  <p:oleObj r:id="rId17" imgW="215713" imgH="2918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5264" y="3576637"/>
                          <a:ext cx="21907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283790"/>
                </p:ext>
              </p:extLst>
            </p:nvPr>
          </p:nvGraphicFramePr>
          <p:xfrm>
            <a:off x="6188375" y="3569562"/>
            <a:ext cx="2952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6" r:id="rId19" imgW="291973" imgH="291973" progId="Equation.DSMT4">
                    <p:embed/>
                  </p:oleObj>
                </mc:Choice>
                <mc:Fallback>
                  <p:oleObj r:id="rId19" imgW="29197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8375" y="3569562"/>
                          <a:ext cx="29527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592550"/>
                </p:ext>
              </p:extLst>
            </p:nvPr>
          </p:nvGraphicFramePr>
          <p:xfrm>
            <a:off x="2869744" y="3576637"/>
            <a:ext cx="3048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7" r:id="rId21" imgW="304668" imgH="291973" progId="Equation.DSMT4">
                    <p:embed/>
                  </p:oleObj>
                </mc:Choice>
                <mc:Fallback>
                  <p:oleObj r:id="rId21" imgW="304668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744" y="3576637"/>
                          <a:ext cx="3048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806587"/>
                </p:ext>
              </p:extLst>
            </p:nvPr>
          </p:nvGraphicFramePr>
          <p:xfrm>
            <a:off x="1734364" y="3576637"/>
            <a:ext cx="3810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8" r:id="rId23" imgW="380835" imgH="291973" progId="Equation.DSMT4">
                    <p:embed/>
                  </p:oleObj>
                </mc:Choice>
                <mc:Fallback>
                  <p:oleObj r:id="rId23" imgW="380835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364" y="3576637"/>
                          <a:ext cx="3810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643854"/>
                </p:ext>
              </p:extLst>
            </p:nvPr>
          </p:nvGraphicFramePr>
          <p:xfrm>
            <a:off x="7319824" y="3514576"/>
            <a:ext cx="2952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9" r:id="rId25" imgW="291973" imgH="291973" progId="Equation.DSMT4">
                    <p:embed/>
                  </p:oleObj>
                </mc:Choice>
                <mc:Fallback>
                  <p:oleObj r:id="rId25" imgW="29197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9824" y="3514576"/>
                          <a:ext cx="295275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1192709" y="2701776"/>
              <a:ext cx="6994525" cy="960438"/>
            </a:xfrm>
            <a:custGeom>
              <a:avLst/>
              <a:gdLst>
                <a:gd name="T0" fmla="*/ 129 w 8633"/>
                <a:gd name="T1" fmla="*/ 57 h 5737"/>
                <a:gd name="T2" fmla="*/ 268 w 8633"/>
                <a:gd name="T3" fmla="*/ 597 h 5737"/>
                <a:gd name="T4" fmla="*/ 406 w 8633"/>
                <a:gd name="T5" fmla="*/ 3588 h 5737"/>
                <a:gd name="T6" fmla="*/ 544 w 8633"/>
                <a:gd name="T7" fmla="*/ 5731 h 5737"/>
                <a:gd name="T8" fmla="*/ 682 w 8633"/>
                <a:gd name="T9" fmla="*/ 4287 h 5737"/>
                <a:gd name="T10" fmla="*/ 820 w 8633"/>
                <a:gd name="T11" fmla="*/ 2718 h 5737"/>
                <a:gd name="T12" fmla="*/ 958 w 8633"/>
                <a:gd name="T13" fmla="*/ 2940 h 5737"/>
                <a:gd name="T14" fmla="*/ 1096 w 8633"/>
                <a:gd name="T15" fmla="*/ 2388 h 5737"/>
                <a:gd name="T16" fmla="*/ 1235 w 8633"/>
                <a:gd name="T17" fmla="*/ 1054 h 5737"/>
                <a:gd name="T18" fmla="*/ 1373 w 8633"/>
                <a:gd name="T19" fmla="*/ 430 h 5737"/>
                <a:gd name="T20" fmla="*/ 1511 w 8633"/>
                <a:gd name="T21" fmla="*/ 9 h 5737"/>
                <a:gd name="T22" fmla="*/ 1649 w 8633"/>
                <a:gd name="T23" fmla="*/ 985 h 5737"/>
                <a:gd name="T24" fmla="*/ 1787 w 8633"/>
                <a:gd name="T25" fmla="*/ 4196 h 5737"/>
                <a:gd name="T26" fmla="*/ 1925 w 8633"/>
                <a:gd name="T27" fmla="*/ 5701 h 5737"/>
                <a:gd name="T28" fmla="*/ 2063 w 8633"/>
                <a:gd name="T29" fmla="*/ 3870 h 5737"/>
                <a:gd name="T30" fmla="*/ 2201 w 8633"/>
                <a:gd name="T31" fmla="*/ 2678 h 5737"/>
                <a:gd name="T32" fmla="*/ 2340 w 8633"/>
                <a:gd name="T33" fmla="*/ 2963 h 5737"/>
                <a:gd name="T34" fmla="*/ 2478 w 8633"/>
                <a:gd name="T35" fmla="*/ 2138 h 5737"/>
                <a:gd name="T36" fmla="*/ 2616 w 8633"/>
                <a:gd name="T37" fmla="*/ 885 h 5737"/>
                <a:gd name="T38" fmla="*/ 2754 w 8633"/>
                <a:gd name="T39" fmla="*/ 348 h 5737"/>
                <a:gd name="T40" fmla="*/ 2892 w 8633"/>
                <a:gd name="T41" fmla="*/ 6 h 5737"/>
                <a:gd name="T42" fmla="*/ 3030 w 8633"/>
                <a:gd name="T43" fmla="*/ 1466 h 5737"/>
                <a:gd name="T44" fmla="*/ 3168 w 8633"/>
                <a:gd name="T45" fmla="*/ 4742 h 5737"/>
                <a:gd name="T46" fmla="*/ 3306 w 8633"/>
                <a:gd name="T47" fmla="*/ 5535 h 5737"/>
                <a:gd name="T48" fmla="*/ 3445 w 8633"/>
                <a:gd name="T49" fmla="*/ 3488 h 5737"/>
                <a:gd name="T50" fmla="*/ 3583 w 8633"/>
                <a:gd name="T51" fmla="*/ 2699 h 5737"/>
                <a:gd name="T52" fmla="*/ 3721 w 8633"/>
                <a:gd name="T53" fmla="*/ 2932 h 5737"/>
                <a:gd name="T54" fmla="*/ 3859 w 8633"/>
                <a:gd name="T55" fmla="*/ 1873 h 5737"/>
                <a:gd name="T56" fmla="*/ 3997 w 8633"/>
                <a:gd name="T57" fmla="*/ 750 h 5737"/>
                <a:gd name="T58" fmla="*/ 4135 w 8633"/>
                <a:gd name="T59" fmla="*/ 262 h 5737"/>
                <a:gd name="T60" fmla="*/ 4273 w 8633"/>
                <a:gd name="T61" fmla="*/ 68 h 5737"/>
                <a:gd name="T62" fmla="*/ 4411 w 8633"/>
                <a:gd name="T63" fmla="*/ 2027 h 5737"/>
                <a:gd name="T64" fmla="*/ 4550 w 8633"/>
                <a:gd name="T65" fmla="*/ 5188 h 5737"/>
                <a:gd name="T66" fmla="*/ 4688 w 8633"/>
                <a:gd name="T67" fmla="*/ 5259 h 5737"/>
                <a:gd name="T68" fmla="*/ 4826 w 8633"/>
                <a:gd name="T69" fmla="*/ 3167 h 5737"/>
                <a:gd name="T70" fmla="*/ 4964 w 8633"/>
                <a:gd name="T71" fmla="*/ 2763 h 5737"/>
                <a:gd name="T72" fmla="*/ 5102 w 8633"/>
                <a:gd name="T73" fmla="*/ 2843 h 5737"/>
                <a:gd name="T74" fmla="*/ 5240 w 8633"/>
                <a:gd name="T75" fmla="*/ 1610 h 5737"/>
                <a:gd name="T76" fmla="*/ 5378 w 8633"/>
                <a:gd name="T77" fmla="*/ 642 h 5737"/>
                <a:gd name="T78" fmla="*/ 5516 w 8633"/>
                <a:gd name="T79" fmla="*/ 173 h 5737"/>
                <a:gd name="T80" fmla="*/ 5655 w 8633"/>
                <a:gd name="T81" fmla="*/ 210 h 5737"/>
                <a:gd name="T82" fmla="*/ 5793 w 8633"/>
                <a:gd name="T83" fmla="*/ 2643 h 5737"/>
                <a:gd name="T84" fmla="*/ 5931 w 8633"/>
                <a:gd name="T85" fmla="*/ 5513 h 5737"/>
                <a:gd name="T86" fmla="*/ 6069 w 8633"/>
                <a:gd name="T87" fmla="*/ 4899 h 5737"/>
                <a:gd name="T88" fmla="*/ 6207 w 8633"/>
                <a:gd name="T89" fmla="*/ 2924 h 5737"/>
                <a:gd name="T90" fmla="*/ 6345 w 8633"/>
                <a:gd name="T91" fmla="*/ 2842 h 5737"/>
                <a:gd name="T92" fmla="*/ 6483 w 8633"/>
                <a:gd name="T93" fmla="*/ 2696 h 5737"/>
                <a:gd name="T94" fmla="*/ 6622 w 8633"/>
                <a:gd name="T95" fmla="*/ 1365 h 5737"/>
                <a:gd name="T96" fmla="*/ 6760 w 8633"/>
                <a:gd name="T97" fmla="*/ 551 h 5737"/>
                <a:gd name="T98" fmla="*/ 6898 w 8633"/>
                <a:gd name="T99" fmla="*/ 91 h 5737"/>
                <a:gd name="T100" fmla="*/ 7036 w 8633"/>
                <a:gd name="T101" fmla="*/ 448 h 5737"/>
                <a:gd name="T102" fmla="*/ 7174 w 8633"/>
                <a:gd name="T103" fmla="*/ 3282 h 5737"/>
                <a:gd name="T104" fmla="*/ 7312 w 8633"/>
                <a:gd name="T105" fmla="*/ 5695 h 5737"/>
                <a:gd name="T106" fmla="*/ 7450 w 8633"/>
                <a:gd name="T107" fmla="*/ 4489 h 5737"/>
                <a:gd name="T108" fmla="*/ 7588 w 8633"/>
                <a:gd name="T109" fmla="*/ 2765 h 5737"/>
                <a:gd name="T110" fmla="*/ 7727 w 8633"/>
                <a:gd name="T111" fmla="*/ 2914 h 5737"/>
                <a:gd name="T112" fmla="*/ 7865 w 8633"/>
                <a:gd name="T113" fmla="*/ 2498 h 5737"/>
                <a:gd name="T114" fmla="*/ 8003 w 8633"/>
                <a:gd name="T115" fmla="*/ 1146 h 5737"/>
                <a:gd name="T116" fmla="*/ 8141 w 8633"/>
                <a:gd name="T117" fmla="*/ 469 h 5737"/>
                <a:gd name="T118" fmla="*/ 8279 w 8633"/>
                <a:gd name="T119" fmla="*/ 27 h 5737"/>
                <a:gd name="T120" fmla="*/ 8417 w 8633"/>
                <a:gd name="T121" fmla="*/ 786 h 5737"/>
                <a:gd name="T122" fmla="*/ 8555 w 8633"/>
                <a:gd name="T123" fmla="*/ 3912 h 5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33" h="5737">
                  <a:moveTo>
                    <a:pt x="0" y="484"/>
                  </a:moveTo>
                  <a:lnTo>
                    <a:pt x="9" y="456"/>
                  </a:lnTo>
                  <a:lnTo>
                    <a:pt x="17" y="429"/>
                  </a:lnTo>
                  <a:lnTo>
                    <a:pt x="26" y="402"/>
                  </a:lnTo>
                  <a:lnTo>
                    <a:pt x="35" y="373"/>
                  </a:lnTo>
                  <a:lnTo>
                    <a:pt x="43" y="344"/>
                  </a:lnTo>
                  <a:lnTo>
                    <a:pt x="52" y="315"/>
                  </a:lnTo>
                  <a:lnTo>
                    <a:pt x="60" y="285"/>
                  </a:lnTo>
                  <a:lnTo>
                    <a:pt x="69" y="255"/>
                  </a:lnTo>
                  <a:lnTo>
                    <a:pt x="78" y="224"/>
                  </a:lnTo>
                  <a:lnTo>
                    <a:pt x="86" y="194"/>
                  </a:lnTo>
                  <a:lnTo>
                    <a:pt x="95" y="164"/>
                  </a:lnTo>
                  <a:lnTo>
                    <a:pt x="104" y="135"/>
                  </a:lnTo>
                  <a:lnTo>
                    <a:pt x="112" y="107"/>
                  </a:lnTo>
                  <a:lnTo>
                    <a:pt x="121" y="81"/>
                  </a:lnTo>
                  <a:lnTo>
                    <a:pt x="129" y="57"/>
                  </a:lnTo>
                  <a:lnTo>
                    <a:pt x="138" y="36"/>
                  </a:lnTo>
                  <a:lnTo>
                    <a:pt x="147" y="20"/>
                  </a:lnTo>
                  <a:lnTo>
                    <a:pt x="155" y="7"/>
                  </a:lnTo>
                  <a:lnTo>
                    <a:pt x="164" y="1"/>
                  </a:lnTo>
                  <a:lnTo>
                    <a:pt x="173" y="1"/>
                  </a:lnTo>
                  <a:lnTo>
                    <a:pt x="181" y="7"/>
                  </a:lnTo>
                  <a:lnTo>
                    <a:pt x="190" y="22"/>
                  </a:lnTo>
                  <a:lnTo>
                    <a:pt x="199" y="43"/>
                  </a:lnTo>
                  <a:lnTo>
                    <a:pt x="207" y="75"/>
                  </a:lnTo>
                  <a:lnTo>
                    <a:pt x="216" y="117"/>
                  </a:lnTo>
                  <a:lnTo>
                    <a:pt x="224" y="168"/>
                  </a:lnTo>
                  <a:lnTo>
                    <a:pt x="233" y="232"/>
                  </a:lnTo>
                  <a:lnTo>
                    <a:pt x="242" y="305"/>
                  </a:lnTo>
                  <a:lnTo>
                    <a:pt x="250" y="390"/>
                  </a:lnTo>
                  <a:lnTo>
                    <a:pt x="259" y="488"/>
                  </a:lnTo>
                  <a:lnTo>
                    <a:pt x="268" y="597"/>
                  </a:lnTo>
                  <a:lnTo>
                    <a:pt x="276" y="718"/>
                  </a:lnTo>
                  <a:lnTo>
                    <a:pt x="285" y="852"/>
                  </a:lnTo>
                  <a:lnTo>
                    <a:pt x="294" y="996"/>
                  </a:lnTo>
                  <a:lnTo>
                    <a:pt x="302" y="1152"/>
                  </a:lnTo>
                  <a:lnTo>
                    <a:pt x="311" y="1319"/>
                  </a:lnTo>
                  <a:lnTo>
                    <a:pt x="319" y="1494"/>
                  </a:lnTo>
                  <a:lnTo>
                    <a:pt x="328" y="1680"/>
                  </a:lnTo>
                  <a:lnTo>
                    <a:pt x="337" y="1874"/>
                  </a:lnTo>
                  <a:lnTo>
                    <a:pt x="345" y="2076"/>
                  </a:lnTo>
                  <a:lnTo>
                    <a:pt x="354" y="2283"/>
                  </a:lnTo>
                  <a:lnTo>
                    <a:pt x="363" y="2495"/>
                  </a:lnTo>
                  <a:lnTo>
                    <a:pt x="371" y="2712"/>
                  </a:lnTo>
                  <a:lnTo>
                    <a:pt x="380" y="2931"/>
                  </a:lnTo>
                  <a:lnTo>
                    <a:pt x="388" y="3150"/>
                  </a:lnTo>
                  <a:lnTo>
                    <a:pt x="397" y="3370"/>
                  </a:lnTo>
                  <a:lnTo>
                    <a:pt x="406" y="3588"/>
                  </a:lnTo>
                  <a:lnTo>
                    <a:pt x="414" y="3801"/>
                  </a:lnTo>
                  <a:lnTo>
                    <a:pt x="423" y="4011"/>
                  </a:lnTo>
                  <a:lnTo>
                    <a:pt x="432" y="4212"/>
                  </a:lnTo>
                  <a:lnTo>
                    <a:pt x="440" y="4408"/>
                  </a:lnTo>
                  <a:lnTo>
                    <a:pt x="449" y="4594"/>
                  </a:lnTo>
                  <a:lnTo>
                    <a:pt x="458" y="4770"/>
                  </a:lnTo>
                  <a:lnTo>
                    <a:pt x="466" y="4932"/>
                  </a:lnTo>
                  <a:lnTo>
                    <a:pt x="475" y="5083"/>
                  </a:lnTo>
                  <a:lnTo>
                    <a:pt x="483" y="5220"/>
                  </a:lnTo>
                  <a:lnTo>
                    <a:pt x="492" y="5343"/>
                  </a:lnTo>
                  <a:lnTo>
                    <a:pt x="501" y="5449"/>
                  </a:lnTo>
                  <a:lnTo>
                    <a:pt x="509" y="5540"/>
                  </a:lnTo>
                  <a:lnTo>
                    <a:pt x="518" y="5613"/>
                  </a:lnTo>
                  <a:lnTo>
                    <a:pt x="527" y="5669"/>
                  </a:lnTo>
                  <a:lnTo>
                    <a:pt x="535" y="5710"/>
                  </a:lnTo>
                  <a:lnTo>
                    <a:pt x="544" y="5731"/>
                  </a:lnTo>
                  <a:lnTo>
                    <a:pt x="553" y="5737"/>
                  </a:lnTo>
                  <a:lnTo>
                    <a:pt x="561" y="5725"/>
                  </a:lnTo>
                  <a:lnTo>
                    <a:pt x="570" y="5698"/>
                  </a:lnTo>
                  <a:lnTo>
                    <a:pt x="578" y="5654"/>
                  </a:lnTo>
                  <a:lnTo>
                    <a:pt x="587" y="5596"/>
                  </a:lnTo>
                  <a:lnTo>
                    <a:pt x="596" y="5524"/>
                  </a:lnTo>
                  <a:lnTo>
                    <a:pt x="604" y="5438"/>
                  </a:lnTo>
                  <a:lnTo>
                    <a:pt x="613" y="5340"/>
                  </a:lnTo>
                  <a:lnTo>
                    <a:pt x="622" y="5232"/>
                  </a:lnTo>
                  <a:lnTo>
                    <a:pt x="630" y="5114"/>
                  </a:lnTo>
                  <a:lnTo>
                    <a:pt x="639" y="4988"/>
                  </a:lnTo>
                  <a:lnTo>
                    <a:pt x="647" y="4856"/>
                  </a:lnTo>
                  <a:lnTo>
                    <a:pt x="656" y="4718"/>
                  </a:lnTo>
                  <a:lnTo>
                    <a:pt x="665" y="4577"/>
                  </a:lnTo>
                  <a:lnTo>
                    <a:pt x="673" y="4431"/>
                  </a:lnTo>
                  <a:lnTo>
                    <a:pt x="682" y="4287"/>
                  </a:lnTo>
                  <a:lnTo>
                    <a:pt x="691" y="4142"/>
                  </a:lnTo>
                  <a:lnTo>
                    <a:pt x="699" y="3999"/>
                  </a:lnTo>
                  <a:lnTo>
                    <a:pt x="708" y="3858"/>
                  </a:lnTo>
                  <a:lnTo>
                    <a:pt x="717" y="3723"/>
                  </a:lnTo>
                  <a:lnTo>
                    <a:pt x="725" y="3593"/>
                  </a:lnTo>
                  <a:lnTo>
                    <a:pt x="734" y="3468"/>
                  </a:lnTo>
                  <a:lnTo>
                    <a:pt x="742" y="3353"/>
                  </a:lnTo>
                  <a:lnTo>
                    <a:pt x="751" y="3244"/>
                  </a:lnTo>
                  <a:lnTo>
                    <a:pt x="760" y="3144"/>
                  </a:lnTo>
                  <a:lnTo>
                    <a:pt x="768" y="3054"/>
                  </a:lnTo>
                  <a:lnTo>
                    <a:pt x="777" y="2973"/>
                  </a:lnTo>
                  <a:lnTo>
                    <a:pt x="786" y="2902"/>
                  </a:lnTo>
                  <a:lnTo>
                    <a:pt x="794" y="2842"/>
                  </a:lnTo>
                  <a:lnTo>
                    <a:pt x="803" y="2792"/>
                  </a:lnTo>
                  <a:lnTo>
                    <a:pt x="812" y="2750"/>
                  </a:lnTo>
                  <a:lnTo>
                    <a:pt x="820" y="2718"/>
                  </a:lnTo>
                  <a:lnTo>
                    <a:pt x="829" y="2696"/>
                  </a:lnTo>
                  <a:lnTo>
                    <a:pt x="837" y="2683"/>
                  </a:lnTo>
                  <a:lnTo>
                    <a:pt x="846" y="2678"/>
                  </a:lnTo>
                  <a:lnTo>
                    <a:pt x="855" y="2679"/>
                  </a:lnTo>
                  <a:lnTo>
                    <a:pt x="863" y="2688"/>
                  </a:lnTo>
                  <a:lnTo>
                    <a:pt x="872" y="2702"/>
                  </a:lnTo>
                  <a:lnTo>
                    <a:pt x="881" y="2721"/>
                  </a:lnTo>
                  <a:lnTo>
                    <a:pt x="889" y="2744"/>
                  </a:lnTo>
                  <a:lnTo>
                    <a:pt x="898" y="2768"/>
                  </a:lnTo>
                  <a:lnTo>
                    <a:pt x="906" y="2796"/>
                  </a:lnTo>
                  <a:lnTo>
                    <a:pt x="915" y="2823"/>
                  </a:lnTo>
                  <a:lnTo>
                    <a:pt x="924" y="2850"/>
                  </a:lnTo>
                  <a:lnTo>
                    <a:pt x="932" y="2876"/>
                  </a:lnTo>
                  <a:lnTo>
                    <a:pt x="941" y="2901"/>
                  </a:lnTo>
                  <a:lnTo>
                    <a:pt x="950" y="2922"/>
                  </a:lnTo>
                  <a:lnTo>
                    <a:pt x="958" y="2940"/>
                  </a:lnTo>
                  <a:lnTo>
                    <a:pt x="967" y="2953"/>
                  </a:lnTo>
                  <a:lnTo>
                    <a:pt x="976" y="2960"/>
                  </a:lnTo>
                  <a:lnTo>
                    <a:pt x="984" y="2961"/>
                  </a:lnTo>
                  <a:lnTo>
                    <a:pt x="993" y="2957"/>
                  </a:lnTo>
                  <a:lnTo>
                    <a:pt x="1001" y="2947"/>
                  </a:lnTo>
                  <a:lnTo>
                    <a:pt x="1010" y="2930"/>
                  </a:lnTo>
                  <a:lnTo>
                    <a:pt x="1019" y="2904"/>
                  </a:lnTo>
                  <a:lnTo>
                    <a:pt x="1027" y="2872"/>
                  </a:lnTo>
                  <a:lnTo>
                    <a:pt x="1036" y="2833"/>
                  </a:lnTo>
                  <a:lnTo>
                    <a:pt x="1045" y="2787"/>
                  </a:lnTo>
                  <a:lnTo>
                    <a:pt x="1053" y="2735"/>
                  </a:lnTo>
                  <a:lnTo>
                    <a:pt x="1062" y="2676"/>
                  </a:lnTo>
                  <a:lnTo>
                    <a:pt x="1070" y="2612"/>
                  </a:lnTo>
                  <a:lnTo>
                    <a:pt x="1079" y="2542"/>
                  </a:lnTo>
                  <a:lnTo>
                    <a:pt x="1088" y="2468"/>
                  </a:lnTo>
                  <a:lnTo>
                    <a:pt x="1096" y="2388"/>
                  </a:lnTo>
                  <a:lnTo>
                    <a:pt x="1105" y="2305"/>
                  </a:lnTo>
                  <a:lnTo>
                    <a:pt x="1114" y="2219"/>
                  </a:lnTo>
                  <a:lnTo>
                    <a:pt x="1122" y="2131"/>
                  </a:lnTo>
                  <a:lnTo>
                    <a:pt x="1131" y="2040"/>
                  </a:lnTo>
                  <a:lnTo>
                    <a:pt x="1140" y="1949"/>
                  </a:lnTo>
                  <a:lnTo>
                    <a:pt x="1148" y="1859"/>
                  </a:lnTo>
                  <a:lnTo>
                    <a:pt x="1157" y="1766"/>
                  </a:lnTo>
                  <a:lnTo>
                    <a:pt x="1165" y="1677"/>
                  </a:lnTo>
                  <a:lnTo>
                    <a:pt x="1174" y="1589"/>
                  </a:lnTo>
                  <a:lnTo>
                    <a:pt x="1183" y="1503"/>
                  </a:lnTo>
                  <a:lnTo>
                    <a:pt x="1191" y="1419"/>
                  </a:lnTo>
                  <a:lnTo>
                    <a:pt x="1200" y="1339"/>
                  </a:lnTo>
                  <a:lnTo>
                    <a:pt x="1209" y="1261"/>
                  </a:lnTo>
                  <a:lnTo>
                    <a:pt x="1217" y="1189"/>
                  </a:lnTo>
                  <a:lnTo>
                    <a:pt x="1226" y="1119"/>
                  </a:lnTo>
                  <a:lnTo>
                    <a:pt x="1235" y="1054"/>
                  </a:lnTo>
                  <a:lnTo>
                    <a:pt x="1243" y="992"/>
                  </a:lnTo>
                  <a:lnTo>
                    <a:pt x="1252" y="934"/>
                  </a:lnTo>
                  <a:lnTo>
                    <a:pt x="1260" y="881"/>
                  </a:lnTo>
                  <a:lnTo>
                    <a:pt x="1269" y="832"/>
                  </a:lnTo>
                  <a:lnTo>
                    <a:pt x="1278" y="786"/>
                  </a:lnTo>
                  <a:lnTo>
                    <a:pt x="1286" y="743"/>
                  </a:lnTo>
                  <a:lnTo>
                    <a:pt x="1295" y="704"/>
                  </a:lnTo>
                  <a:lnTo>
                    <a:pt x="1304" y="668"/>
                  </a:lnTo>
                  <a:lnTo>
                    <a:pt x="1312" y="633"/>
                  </a:lnTo>
                  <a:lnTo>
                    <a:pt x="1321" y="602"/>
                  </a:lnTo>
                  <a:lnTo>
                    <a:pt x="1329" y="571"/>
                  </a:lnTo>
                  <a:lnTo>
                    <a:pt x="1338" y="541"/>
                  </a:lnTo>
                  <a:lnTo>
                    <a:pt x="1347" y="514"/>
                  </a:lnTo>
                  <a:lnTo>
                    <a:pt x="1355" y="487"/>
                  </a:lnTo>
                  <a:lnTo>
                    <a:pt x="1364" y="459"/>
                  </a:lnTo>
                  <a:lnTo>
                    <a:pt x="1373" y="430"/>
                  </a:lnTo>
                  <a:lnTo>
                    <a:pt x="1381" y="403"/>
                  </a:lnTo>
                  <a:lnTo>
                    <a:pt x="1390" y="376"/>
                  </a:lnTo>
                  <a:lnTo>
                    <a:pt x="1399" y="347"/>
                  </a:lnTo>
                  <a:lnTo>
                    <a:pt x="1407" y="317"/>
                  </a:lnTo>
                  <a:lnTo>
                    <a:pt x="1416" y="288"/>
                  </a:lnTo>
                  <a:lnTo>
                    <a:pt x="1424" y="258"/>
                  </a:lnTo>
                  <a:lnTo>
                    <a:pt x="1433" y="227"/>
                  </a:lnTo>
                  <a:lnTo>
                    <a:pt x="1442" y="196"/>
                  </a:lnTo>
                  <a:lnTo>
                    <a:pt x="1450" y="167"/>
                  </a:lnTo>
                  <a:lnTo>
                    <a:pt x="1459" y="137"/>
                  </a:lnTo>
                  <a:lnTo>
                    <a:pt x="1468" y="110"/>
                  </a:lnTo>
                  <a:lnTo>
                    <a:pt x="1476" y="82"/>
                  </a:lnTo>
                  <a:lnTo>
                    <a:pt x="1485" y="59"/>
                  </a:lnTo>
                  <a:lnTo>
                    <a:pt x="1494" y="38"/>
                  </a:lnTo>
                  <a:lnTo>
                    <a:pt x="1502" y="22"/>
                  </a:lnTo>
                  <a:lnTo>
                    <a:pt x="1511" y="9"/>
                  </a:lnTo>
                  <a:lnTo>
                    <a:pt x="1519" y="1"/>
                  </a:lnTo>
                  <a:lnTo>
                    <a:pt x="1528" y="0"/>
                  </a:lnTo>
                  <a:lnTo>
                    <a:pt x="1537" y="6"/>
                  </a:lnTo>
                  <a:lnTo>
                    <a:pt x="1545" y="20"/>
                  </a:lnTo>
                  <a:lnTo>
                    <a:pt x="1554" y="42"/>
                  </a:lnTo>
                  <a:lnTo>
                    <a:pt x="1563" y="72"/>
                  </a:lnTo>
                  <a:lnTo>
                    <a:pt x="1571" y="114"/>
                  </a:lnTo>
                  <a:lnTo>
                    <a:pt x="1580" y="164"/>
                  </a:lnTo>
                  <a:lnTo>
                    <a:pt x="1588" y="226"/>
                  </a:lnTo>
                  <a:lnTo>
                    <a:pt x="1597" y="299"/>
                  </a:lnTo>
                  <a:lnTo>
                    <a:pt x="1606" y="383"/>
                  </a:lnTo>
                  <a:lnTo>
                    <a:pt x="1614" y="479"/>
                  </a:lnTo>
                  <a:lnTo>
                    <a:pt x="1623" y="589"/>
                  </a:lnTo>
                  <a:lnTo>
                    <a:pt x="1632" y="708"/>
                  </a:lnTo>
                  <a:lnTo>
                    <a:pt x="1640" y="841"/>
                  </a:lnTo>
                  <a:lnTo>
                    <a:pt x="1649" y="985"/>
                  </a:lnTo>
                  <a:lnTo>
                    <a:pt x="1658" y="1139"/>
                  </a:lnTo>
                  <a:lnTo>
                    <a:pt x="1666" y="1304"/>
                  </a:lnTo>
                  <a:lnTo>
                    <a:pt x="1675" y="1480"/>
                  </a:lnTo>
                  <a:lnTo>
                    <a:pt x="1683" y="1666"/>
                  </a:lnTo>
                  <a:lnTo>
                    <a:pt x="1692" y="1859"/>
                  </a:lnTo>
                  <a:lnTo>
                    <a:pt x="1701" y="2059"/>
                  </a:lnTo>
                  <a:lnTo>
                    <a:pt x="1709" y="2266"/>
                  </a:lnTo>
                  <a:lnTo>
                    <a:pt x="1718" y="2478"/>
                  </a:lnTo>
                  <a:lnTo>
                    <a:pt x="1727" y="2695"/>
                  </a:lnTo>
                  <a:lnTo>
                    <a:pt x="1735" y="2912"/>
                  </a:lnTo>
                  <a:lnTo>
                    <a:pt x="1744" y="3133"/>
                  </a:lnTo>
                  <a:lnTo>
                    <a:pt x="1752" y="3351"/>
                  </a:lnTo>
                  <a:lnTo>
                    <a:pt x="1761" y="3570"/>
                  </a:lnTo>
                  <a:lnTo>
                    <a:pt x="1770" y="3785"/>
                  </a:lnTo>
                  <a:lnTo>
                    <a:pt x="1778" y="3994"/>
                  </a:lnTo>
                  <a:lnTo>
                    <a:pt x="1787" y="4196"/>
                  </a:lnTo>
                  <a:lnTo>
                    <a:pt x="1796" y="4392"/>
                  </a:lnTo>
                  <a:lnTo>
                    <a:pt x="1804" y="4580"/>
                  </a:lnTo>
                  <a:lnTo>
                    <a:pt x="1813" y="4755"/>
                  </a:lnTo>
                  <a:lnTo>
                    <a:pt x="1822" y="4921"/>
                  </a:lnTo>
                  <a:lnTo>
                    <a:pt x="1830" y="5072"/>
                  </a:lnTo>
                  <a:lnTo>
                    <a:pt x="1839" y="5210"/>
                  </a:lnTo>
                  <a:lnTo>
                    <a:pt x="1847" y="5333"/>
                  </a:lnTo>
                  <a:lnTo>
                    <a:pt x="1856" y="5440"/>
                  </a:lnTo>
                  <a:lnTo>
                    <a:pt x="1865" y="5532"/>
                  </a:lnTo>
                  <a:lnTo>
                    <a:pt x="1873" y="5607"/>
                  </a:lnTo>
                  <a:lnTo>
                    <a:pt x="1882" y="5665"/>
                  </a:lnTo>
                  <a:lnTo>
                    <a:pt x="1891" y="5707"/>
                  </a:lnTo>
                  <a:lnTo>
                    <a:pt x="1899" y="5730"/>
                  </a:lnTo>
                  <a:lnTo>
                    <a:pt x="1908" y="5737"/>
                  </a:lnTo>
                  <a:lnTo>
                    <a:pt x="1917" y="5727"/>
                  </a:lnTo>
                  <a:lnTo>
                    <a:pt x="1925" y="5701"/>
                  </a:lnTo>
                  <a:lnTo>
                    <a:pt x="1934" y="5658"/>
                  </a:lnTo>
                  <a:lnTo>
                    <a:pt x="1942" y="5600"/>
                  </a:lnTo>
                  <a:lnTo>
                    <a:pt x="1951" y="5530"/>
                  </a:lnTo>
                  <a:lnTo>
                    <a:pt x="1960" y="5445"/>
                  </a:lnTo>
                  <a:lnTo>
                    <a:pt x="1968" y="5348"/>
                  </a:lnTo>
                  <a:lnTo>
                    <a:pt x="1977" y="5240"/>
                  </a:lnTo>
                  <a:lnTo>
                    <a:pt x="1986" y="5124"/>
                  </a:lnTo>
                  <a:lnTo>
                    <a:pt x="1994" y="4999"/>
                  </a:lnTo>
                  <a:lnTo>
                    <a:pt x="2003" y="4866"/>
                  </a:lnTo>
                  <a:lnTo>
                    <a:pt x="2011" y="4729"/>
                  </a:lnTo>
                  <a:lnTo>
                    <a:pt x="2020" y="4587"/>
                  </a:lnTo>
                  <a:lnTo>
                    <a:pt x="2029" y="4443"/>
                  </a:lnTo>
                  <a:lnTo>
                    <a:pt x="2037" y="4299"/>
                  </a:lnTo>
                  <a:lnTo>
                    <a:pt x="2046" y="4153"/>
                  </a:lnTo>
                  <a:lnTo>
                    <a:pt x="2055" y="4009"/>
                  </a:lnTo>
                  <a:lnTo>
                    <a:pt x="2063" y="3870"/>
                  </a:lnTo>
                  <a:lnTo>
                    <a:pt x="2072" y="3733"/>
                  </a:lnTo>
                  <a:lnTo>
                    <a:pt x="2081" y="3603"/>
                  </a:lnTo>
                  <a:lnTo>
                    <a:pt x="2089" y="3478"/>
                  </a:lnTo>
                  <a:lnTo>
                    <a:pt x="2098" y="3362"/>
                  </a:lnTo>
                  <a:lnTo>
                    <a:pt x="2106" y="3252"/>
                  </a:lnTo>
                  <a:lnTo>
                    <a:pt x="2115" y="3152"/>
                  </a:lnTo>
                  <a:lnTo>
                    <a:pt x="2124" y="3061"/>
                  </a:lnTo>
                  <a:lnTo>
                    <a:pt x="2132" y="2979"/>
                  </a:lnTo>
                  <a:lnTo>
                    <a:pt x="2141" y="2908"/>
                  </a:lnTo>
                  <a:lnTo>
                    <a:pt x="2150" y="2846"/>
                  </a:lnTo>
                  <a:lnTo>
                    <a:pt x="2158" y="2794"/>
                  </a:lnTo>
                  <a:lnTo>
                    <a:pt x="2167" y="2752"/>
                  </a:lnTo>
                  <a:lnTo>
                    <a:pt x="2176" y="2721"/>
                  </a:lnTo>
                  <a:lnTo>
                    <a:pt x="2184" y="2698"/>
                  </a:lnTo>
                  <a:lnTo>
                    <a:pt x="2193" y="2683"/>
                  </a:lnTo>
                  <a:lnTo>
                    <a:pt x="2201" y="2678"/>
                  </a:lnTo>
                  <a:lnTo>
                    <a:pt x="2210" y="2679"/>
                  </a:lnTo>
                  <a:lnTo>
                    <a:pt x="2219" y="2688"/>
                  </a:lnTo>
                  <a:lnTo>
                    <a:pt x="2227" y="2701"/>
                  </a:lnTo>
                  <a:lnTo>
                    <a:pt x="2236" y="2720"/>
                  </a:lnTo>
                  <a:lnTo>
                    <a:pt x="2245" y="2741"/>
                  </a:lnTo>
                  <a:lnTo>
                    <a:pt x="2253" y="2767"/>
                  </a:lnTo>
                  <a:lnTo>
                    <a:pt x="2262" y="2793"/>
                  </a:lnTo>
                  <a:lnTo>
                    <a:pt x="2270" y="2822"/>
                  </a:lnTo>
                  <a:lnTo>
                    <a:pt x="2279" y="2849"/>
                  </a:lnTo>
                  <a:lnTo>
                    <a:pt x="2288" y="2875"/>
                  </a:lnTo>
                  <a:lnTo>
                    <a:pt x="2296" y="2900"/>
                  </a:lnTo>
                  <a:lnTo>
                    <a:pt x="2305" y="2921"/>
                  </a:lnTo>
                  <a:lnTo>
                    <a:pt x="2314" y="2938"/>
                  </a:lnTo>
                  <a:lnTo>
                    <a:pt x="2322" y="2951"/>
                  </a:lnTo>
                  <a:lnTo>
                    <a:pt x="2331" y="2960"/>
                  </a:lnTo>
                  <a:lnTo>
                    <a:pt x="2340" y="2963"/>
                  </a:lnTo>
                  <a:lnTo>
                    <a:pt x="2348" y="2959"/>
                  </a:lnTo>
                  <a:lnTo>
                    <a:pt x="2357" y="2948"/>
                  </a:lnTo>
                  <a:lnTo>
                    <a:pt x="2365" y="2931"/>
                  </a:lnTo>
                  <a:lnTo>
                    <a:pt x="2374" y="2907"/>
                  </a:lnTo>
                  <a:lnTo>
                    <a:pt x="2383" y="2875"/>
                  </a:lnTo>
                  <a:lnTo>
                    <a:pt x="2391" y="2837"/>
                  </a:lnTo>
                  <a:lnTo>
                    <a:pt x="2400" y="2792"/>
                  </a:lnTo>
                  <a:lnTo>
                    <a:pt x="2409" y="2740"/>
                  </a:lnTo>
                  <a:lnTo>
                    <a:pt x="2417" y="2682"/>
                  </a:lnTo>
                  <a:lnTo>
                    <a:pt x="2426" y="2617"/>
                  </a:lnTo>
                  <a:lnTo>
                    <a:pt x="2435" y="2548"/>
                  </a:lnTo>
                  <a:lnTo>
                    <a:pt x="2443" y="2473"/>
                  </a:lnTo>
                  <a:lnTo>
                    <a:pt x="2452" y="2394"/>
                  </a:lnTo>
                  <a:lnTo>
                    <a:pt x="2460" y="2312"/>
                  </a:lnTo>
                  <a:lnTo>
                    <a:pt x="2469" y="2226"/>
                  </a:lnTo>
                  <a:lnTo>
                    <a:pt x="2478" y="2138"/>
                  </a:lnTo>
                  <a:lnTo>
                    <a:pt x="2486" y="2047"/>
                  </a:lnTo>
                  <a:lnTo>
                    <a:pt x="2495" y="1957"/>
                  </a:lnTo>
                  <a:lnTo>
                    <a:pt x="2504" y="1866"/>
                  </a:lnTo>
                  <a:lnTo>
                    <a:pt x="2512" y="1774"/>
                  </a:lnTo>
                  <a:lnTo>
                    <a:pt x="2521" y="1684"/>
                  </a:lnTo>
                  <a:lnTo>
                    <a:pt x="2529" y="1597"/>
                  </a:lnTo>
                  <a:lnTo>
                    <a:pt x="2538" y="1510"/>
                  </a:lnTo>
                  <a:lnTo>
                    <a:pt x="2547" y="1425"/>
                  </a:lnTo>
                  <a:lnTo>
                    <a:pt x="2555" y="1345"/>
                  </a:lnTo>
                  <a:lnTo>
                    <a:pt x="2564" y="1268"/>
                  </a:lnTo>
                  <a:lnTo>
                    <a:pt x="2573" y="1194"/>
                  </a:lnTo>
                  <a:lnTo>
                    <a:pt x="2581" y="1124"/>
                  </a:lnTo>
                  <a:lnTo>
                    <a:pt x="2590" y="1058"/>
                  </a:lnTo>
                  <a:lnTo>
                    <a:pt x="2599" y="996"/>
                  </a:lnTo>
                  <a:lnTo>
                    <a:pt x="2607" y="939"/>
                  </a:lnTo>
                  <a:lnTo>
                    <a:pt x="2616" y="885"/>
                  </a:lnTo>
                  <a:lnTo>
                    <a:pt x="2624" y="835"/>
                  </a:lnTo>
                  <a:lnTo>
                    <a:pt x="2633" y="789"/>
                  </a:lnTo>
                  <a:lnTo>
                    <a:pt x="2642" y="747"/>
                  </a:lnTo>
                  <a:lnTo>
                    <a:pt x="2650" y="707"/>
                  </a:lnTo>
                  <a:lnTo>
                    <a:pt x="2659" y="671"/>
                  </a:lnTo>
                  <a:lnTo>
                    <a:pt x="2668" y="636"/>
                  </a:lnTo>
                  <a:lnTo>
                    <a:pt x="2676" y="603"/>
                  </a:lnTo>
                  <a:lnTo>
                    <a:pt x="2685" y="573"/>
                  </a:lnTo>
                  <a:lnTo>
                    <a:pt x="2693" y="544"/>
                  </a:lnTo>
                  <a:lnTo>
                    <a:pt x="2702" y="515"/>
                  </a:lnTo>
                  <a:lnTo>
                    <a:pt x="2711" y="488"/>
                  </a:lnTo>
                  <a:lnTo>
                    <a:pt x="2719" y="461"/>
                  </a:lnTo>
                  <a:lnTo>
                    <a:pt x="2728" y="433"/>
                  </a:lnTo>
                  <a:lnTo>
                    <a:pt x="2737" y="406"/>
                  </a:lnTo>
                  <a:lnTo>
                    <a:pt x="2745" y="377"/>
                  </a:lnTo>
                  <a:lnTo>
                    <a:pt x="2754" y="348"/>
                  </a:lnTo>
                  <a:lnTo>
                    <a:pt x="2763" y="320"/>
                  </a:lnTo>
                  <a:lnTo>
                    <a:pt x="2771" y="289"/>
                  </a:lnTo>
                  <a:lnTo>
                    <a:pt x="2780" y="259"/>
                  </a:lnTo>
                  <a:lnTo>
                    <a:pt x="2788" y="229"/>
                  </a:lnTo>
                  <a:lnTo>
                    <a:pt x="2797" y="199"/>
                  </a:lnTo>
                  <a:lnTo>
                    <a:pt x="2806" y="168"/>
                  </a:lnTo>
                  <a:lnTo>
                    <a:pt x="2814" y="140"/>
                  </a:lnTo>
                  <a:lnTo>
                    <a:pt x="2823" y="111"/>
                  </a:lnTo>
                  <a:lnTo>
                    <a:pt x="2832" y="85"/>
                  </a:lnTo>
                  <a:lnTo>
                    <a:pt x="2840" y="60"/>
                  </a:lnTo>
                  <a:lnTo>
                    <a:pt x="2849" y="39"/>
                  </a:lnTo>
                  <a:lnTo>
                    <a:pt x="2858" y="22"/>
                  </a:lnTo>
                  <a:lnTo>
                    <a:pt x="2866" y="10"/>
                  </a:lnTo>
                  <a:lnTo>
                    <a:pt x="2875" y="1"/>
                  </a:lnTo>
                  <a:lnTo>
                    <a:pt x="2883" y="0"/>
                  </a:lnTo>
                  <a:lnTo>
                    <a:pt x="2892" y="6"/>
                  </a:lnTo>
                  <a:lnTo>
                    <a:pt x="2901" y="19"/>
                  </a:lnTo>
                  <a:lnTo>
                    <a:pt x="2909" y="40"/>
                  </a:lnTo>
                  <a:lnTo>
                    <a:pt x="2918" y="69"/>
                  </a:lnTo>
                  <a:lnTo>
                    <a:pt x="2927" y="110"/>
                  </a:lnTo>
                  <a:lnTo>
                    <a:pt x="2935" y="160"/>
                  </a:lnTo>
                  <a:lnTo>
                    <a:pt x="2944" y="220"/>
                  </a:lnTo>
                  <a:lnTo>
                    <a:pt x="2952" y="292"/>
                  </a:lnTo>
                  <a:lnTo>
                    <a:pt x="2961" y="376"/>
                  </a:lnTo>
                  <a:lnTo>
                    <a:pt x="2970" y="472"/>
                  </a:lnTo>
                  <a:lnTo>
                    <a:pt x="2978" y="579"/>
                  </a:lnTo>
                  <a:lnTo>
                    <a:pt x="2987" y="698"/>
                  </a:lnTo>
                  <a:lnTo>
                    <a:pt x="2996" y="829"/>
                  </a:lnTo>
                  <a:lnTo>
                    <a:pt x="3004" y="972"/>
                  </a:lnTo>
                  <a:lnTo>
                    <a:pt x="3013" y="1126"/>
                  </a:lnTo>
                  <a:lnTo>
                    <a:pt x="3022" y="1291"/>
                  </a:lnTo>
                  <a:lnTo>
                    <a:pt x="3030" y="1466"/>
                  </a:lnTo>
                  <a:lnTo>
                    <a:pt x="3039" y="1650"/>
                  </a:lnTo>
                  <a:lnTo>
                    <a:pt x="3047" y="1843"/>
                  </a:lnTo>
                  <a:lnTo>
                    <a:pt x="3056" y="2043"/>
                  </a:lnTo>
                  <a:lnTo>
                    <a:pt x="3065" y="2249"/>
                  </a:lnTo>
                  <a:lnTo>
                    <a:pt x="3073" y="2462"/>
                  </a:lnTo>
                  <a:lnTo>
                    <a:pt x="3082" y="2678"/>
                  </a:lnTo>
                  <a:lnTo>
                    <a:pt x="3091" y="2895"/>
                  </a:lnTo>
                  <a:lnTo>
                    <a:pt x="3099" y="3115"/>
                  </a:lnTo>
                  <a:lnTo>
                    <a:pt x="3108" y="3334"/>
                  </a:lnTo>
                  <a:lnTo>
                    <a:pt x="3117" y="3553"/>
                  </a:lnTo>
                  <a:lnTo>
                    <a:pt x="3125" y="3767"/>
                  </a:lnTo>
                  <a:lnTo>
                    <a:pt x="3134" y="3978"/>
                  </a:lnTo>
                  <a:lnTo>
                    <a:pt x="3142" y="4181"/>
                  </a:lnTo>
                  <a:lnTo>
                    <a:pt x="3151" y="4378"/>
                  </a:lnTo>
                  <a:lnTo>
                    <a:pt x="3160" y="4565"/>
                  </a:lnTo>
                  <a:lnTo>
                    <a:pt x="3168" y="4742"/>
                  </a:lnTo>
                  <a:lnTo>
                    <a:pt x="3177" y="4908"/>
                  </a:lnTo>
                  <a:lnTo>
                    <a:pt x="3186" y="5060"/>
                  </a:lnTo>
                  <a:lnTo>
                    <a:pt x="3194" y="5200"/>
                  </a:lnTo>
                  <a:lnTo>
                    <a:pt x="3203" y="5324"/>
                  </a:lnTo>
                  <a:lnTo>
                    <a:pt x="3211" y="5433"/>
                  </a:lnTo>
                  <a:lnTo>
                    <a:pt x="3220" y="5525"/>
                  </a:lnTo>
                  <a:lnTo>
                    <a:pt x="3229" y="5602"/>
                  </a:lnTo>
                  <a:lnTo>
                    <a:pt x="3237" y="5662"/>
                  </a:lnTo>
                  <a:lnTo>
                    <a:pt x="3246" y="5704"/>
                  </a:lnTo>
                  <a:lnTo>
                    <a:pt x="3255" y="5728"/>
                  </a:lnTo>
                  <a:lnTo>
                    <a:pt x="3263" y="5737"/>
                  </a:lnTo>
                  <a:lnTo>
                    <a:pt x="3272" y="5728"/>
                  </a:lnTo>
                  <a:lnTo>
                    <a:pt x="3281" y="5702"/>
                  </a:lnTo>
                  <a:lnTo>
                    <a:pt x="3289" y="5662"/>
                  </a:lnTo>
                  <a:lnTo>
                    <a:pt x="3298" y="5606"/>
                  </a:lnTo>
                  <a:lnTo>
                    <a:pt x="3306" y="5535"/>
                  </a:lnTo>
                  <a:lnTo>
                    <a:pt x="3315" y="5452"/>
                  </a:lnTo>
                  <a:lnTo>
                    <a:pt x="3324" y="5357"/>
                  </a:lnTo>
                  <a:lnTo>
                    <a:pt x="3332" y="5250"/>
                  </a:lnTo>
                  <a:lnTo>
                    <a:pt x="3341" y="5134"/>
                  </a:lnTo>
                  <a:lnTo>
                    <a:pt x="3350" y="5009"/>
                  </a:lnTo>
                  <a:lnTo>
                    <a:pt x="3358" y="4877"/>
                  </a:lnTo>
                  <a:lnTo>
                    <a:pt x="3367" y="4741"/>
                  </a:lnTo>
                  <a:lnTo>
                    <a:pt x="3376" y="4598"/>
                  </a:lnTo>
                  <a:lnTo>
                    <a:pt x="3384" y="4454"/>
                  </a:lnTo>
                  <a:lnTo>
                    <a:pt x="3393" y="4310"/>
                  </a:lnTo>
                  <a:lnTo>
                    <a:pt x="3401" y="4165"/>
                  </a:lnTo>
                  <a:lnTo>
                    <a:pt x="3410" y="4021"/>
                  </a:lnTo>
                  <a:lnTo>
                    <a:pt x="3419" y="3881"/>
                  </a:lnTo>
                  <a:lnTo>
                    <a:pt x="3427" y="3745"/>
                  </a:lnTo>
                  <a:lnTo>
                    <a:pt x="3436" y="3613"/>
                  </a:lnTo>
                  <a:lnTo>
                    <a:pt x="3445" y="3488"/>
                  </a:lnTo>
                  <a:lnTo>
                    <a:pt x="3453" y="3370"/>
                  </a:lnTo>
                  <a:lnTo>
                    <a:pt x="3462" y="3261"/>
                  </a:lnTo>
                  <a:lnTo>
                    <a:pt x="3470" y="3160"/>
                  </a:lnTo>
                  <a:lnTo>
                    <a:pt x="3479" y="3068"/>
                  </a:lnTo>
                  <a:lnTo>
                    <a:pt x="3488" y="2986"/>
                  </a:lnTo>
                  <a:lnTo>
                    <a:pt x="3496" y="2912"/>
                  </a:lnTo>
                  <a:lnTo>
                    <a:pt x="3505" y="2850"/>
                  </a:lnTo>
                  <a:lnTo>
                    <a:pt x="3514" y="2799"/>
                  </a:lnTo>
                  <a:lnTo>
                    <a:pt x="3522" y="2755"/>
                  </a:lnTo>
                  <a:lnTo>
                    <a:pt x="3531" y="2722"/>
                  </a:lnTo>
                  <a:lnTo>
                    <a:pt x="3540" y="2699"/>
                  </a:lnTo>
                  <a:lnTo>
                    <a:pt x="3548" y="2685"/>
                  </a:lnTo>
                  <a:lnTo>
                    <a:pt x="3557" y="2678"/>
                  </a:lnTo>
                  <a:lnTo>
                    <a:pt x="3565" y="2679"/>
                  </a:lnTo>
                  <a:lnTo>
                    <a:pt x="3574" y="2686"/>
                  </a:lnTo>
                  <a:lnTo>
                    <a:pt x="3583" y="2699"/>
                  </a:lnTo>
                  <a:lnTo>
                    <a:pt x="3591" y="2718"/>
                  </a:lnTo>
                  <a:lnTo>
                    <a:pt x="3600" y="2740"/>
                  </a:lnTo>
                  <a:lnTo>
                    <a:pt x="3609" y="2764"/>
                  </a:lnTo>
                  <a:lnTo>
                    <a:pt x="3617" y="2792"/>
                  </a:lnTo>
                  <a:lnTo>
                    <a:pt x="3626" y="2819"/>
                  </a:lnTo>
                  <a:lnTo>
                    <a:pt x="3634" y="2846"/>
                  </a:lnTo>
                  <a:lnTo>
                    <a:pt x="3643" y="2874"/>
                  </a:lnTo>
                  <a:lnTo>
                    <a:pt x="3652" y="2898"/>
                  </a:lnTo>
                  <a:lnTo>
                    <a:pt x="3660" y="2919"/>
                  </a:lnTo>
                  <a:lnTo>
                    <a:pt x="3669" y="2937"/>
                  </a:lnTo>
                  <a:lnTo>
                    <a:pt x="3678" y="2951"/>
                  </a:lnTo>
                  <a:lnTo>
                    <a:pt x="3686" y="2960"/>
                  </a:lnTo>
                  <a:lnTo>
                    <a:pt x="3695" y="2963"/>
                  </a:lnTo>
                  <a:lnTo>
                    <a:pt x="3704" y="2959"/>
                  </a:lnTo>
                  <a:lnTo>
                    <a:pt x="3712" y="2948"/>
                  </a:lnTo>
                  <a:lnTo>
                    <a:pt x="3721" y="2932"/>
                  </a:lnTo>
                  <a:lnTo>
                    <a:pt x="3729" y="2908"/>
                  </a:lnTo>
                  <a:lnTo>
                    <a:pt x="3738" y="2878"/>
                  </a:lnTo>
                  <a:lnTo>
                    <a:pt x="3747" y="2840"/>
                  </a:lnTo>
                  <a:lnTo>
                    <a:pt x="3755" y="2796"/>
                  </a:lnTo>
                  <a:lnTo>
                    <a:pt x="3764" y="2744"/>
                  </a:lnTo>
                  <a:lnTo>
                    <a:pt x="3773" y="2686"/>
                  </a:lnTo>
                  <a:lnTo>
                    <a:pt x="3781" y="2623"/>
                  </a:lnTo>
                  <a:lnTo>
                    <a:pt x="3790" y="2554"/>
                  </a:lnTo>
                  <a:lnTo>
                    <a:pt x="3799" y="2479"/>
                  </a:lnTo>
                  <a:lnTo>
                    <a:pt x="3807" y="2400"/>
                  </a:lnTo>
                  <a:lnTo>
                    <a:pt x="3816" y="2318"/>
                  </a:lnTo>
                  <a:lnTo>
                    <a:pt x="3824" y="2233"/>
                  </a:lnTo>
                  <a:lnTo>
                    <a:pt x="3833" y="2145"/>
                  </a:lnTo>
                  <a:lnTo>
                    <a:pt x="3842" y="2054"/>
                  </a:lnTo>
                  <a:lnTo>
                    <a:pt x="3850" y="1964"/>
                  </a:lnTo>
                  <a:lnTo>
                    <a:pt x="3859" y="1873"/>
                  </a:lnTo>
                  <a:lnTo>
                    <a:pt x="3868" y="1781"/>
                  </a:lnTo>
                  <a:lnTo>
                    <a:pt x="3876" y="1692"/>
                  </a:lnTo>
                  <a:lnTo>
                    <a:pt x="3885" y="1602"/>
                  </a:lnTo>
                  <a:lnTo>
                    <a:pt x="3893" y="1516"/>
                  </a:lnTo>
                  <a:lnTo>
                    <a:pt x="3902" y="1432"/>
                  </a:lnTo>
                  <a:lnTo>
                    <a:pt x="3911" y="1352"/>
                  </a:lnTo>
                  <a:lnTo>
                    <a:pt x="3919" y="1274"/>
                  </a:lnTo>
                  <a:lnTo>
                    <a:pt x="3928" y="1199"/>
                  </a:lnTo>
                  <a:lnTo>
                    <a:pt x="3937" y="1130"/>
                  </a:lnTo>
                  <a:lnTo>
                    <a:pt x="3945" y="1064"/>
                  </a:lnTo>
                  <a:lnTo>
                    <a:pt x="3954" y="1002"/>
                  </a:lnTo>
                  <a:lnTo>
                    <a:pt x="3963" y="943"/>
                  </a:lnTo>
                  <a:lnTo>
                    <a:pt x="3971" y="890"/>
                  </a:lnTo>
                  <a:lnTo>
                    <a:pt x="3980" y="839"/>
                  </a:lnTo>
                  <a:lnTo>
                    <a:pt x="3988" y="793"/>
                  </a:lnTo>
                  <a:lnTo>
                    <a:pt x="3997" y="750"/>
                  </a:lnTo>
                  <a:lnTo>
                    <a:pt x="4006" y="710"/>
                  </a:lnTo>
                  <a:lnTo>
                    <a:pt x="4014" y="674"/>
                  </a:lnTo>
                  <a:lnTo>
                    <a:pt x="4023" y="639"/>
                  </a:lnTo>
                  <a:lnTo>
                    <a:pt x="4032" y="606"/>
                  </a:lnTo>
                  <a:lnTo>
                    <a:pt x="4040" y="576"/>
                  </a:lnTo>
                  <a:lnTo>
                    <a:pt x="4049" y="547"/>
                  </a:lnTo>
                  <a:lnTo>
                    <a:pt x="4058" y="518"/>
                  </a:lnTo>
                  <a:lnTo>
                    <a:pt x="4066" y="491"/>
                  </a:lnTo>
                  <a:lnTo>
                    <a:pt x="4075" y="464"/>
                  </a:lnTo>
                  <a:lnTo>
                    <a:pt x="4083" y="436"/>
                  </a:lnTo>
                  <a:lnTo>
                    <a:pt x="4092" y="407"/>
                  </a:lnTo>
                  <a:lnTo>
                    <a:pt x="4101" y="380"/>
                  </a:lnTo>
                  <a:lnTo>
                    <a:pt x="4109" y="351"/>
                  </a:lnTo>
                  <a:lnTo>
                    <a:pt x="4118" y="322"/>
                  </a:lnTo>
                  <a:lnTo>
                    <a:pt x="4127" y="292"/>
                  </a:lnTo>
                  <a:lnTo>
                    <a:pt x="4135" y="262"/>
                  </a:lnTo>
                  <a:lnTo>
                    <a:pt x="4144" y="232"/>
                  </a:lnTo>
                  <a:lnTo>
                    <a:pt x="4152" y="202"/>
                  </a:lnTo>
                  <a:lnTo>
                    <a:pt x="4161" y="171"/>
                  </a:lnTo>
                  <a:lnTo>
                    <a:pt x="4170" y="141"/>
                  </a:lnTo>
                  <a:lnTo>
                    <a:pt x="4178" y="114"/>
                  </a:lnTo>
                  <a:lnTo>
                    <a:pt x="4187" y="86"/>
                  </a:lnTo>
                  <a:lnTo>
                    <a:pt x="4196" y="62"/>
                  </a:lnTo>
                  <a:lnTo>
                    <a:pt x="4204" y="42"/>
                  </a:lnTo>
                  <a:lnTo>
                    <a:pt x="4213" y="23"/>
                  </a:lnTo>
                  <a:lnTo>
                    <a:pt x="4222" y="10"/>
                  </a:lnTo>
                  <a:lnTo>
                    <a:pt x="4230" y="3"/>
                  </a:lnTo>
                  <a:lnTo>
                    <a:pt x="4239" y="0"/>
                  </a:lnTo>
                  <a:lnTo>
                    <a:pt x="4247" y="4"/>
                  </a:lnTo>
                  <a:lnTo>
                    <a:pt x="4256" y="17"/>
                  </a:lnTo>
                  <a:lnTo>
                    <a:pt x="4265" y="38"/>
                  </a:lnTo>
                  <a:lnTo>
                    <a:pt x="4273" y="68"/>
                  </a:lnTo>
                  <a:lnTo>
                    <a:pt x="4282" y="107"/>
                  </a:lnTo>
                  <a:lnTo>
                    <a:pt x="4291" y="155"/>
                  </a:lnTo>
                  <a:lnTo>
                    <a:pt x="4299" y="216"/>
                  </a:lnTo>
                  <a:lnTo>
                    <a:pt x="4308" y="287"/>
                  </a:lnTo>
                  <a:lnTo>
                    <a:pt x="4317" y="369"/>
                  </a:lnTo>
                  <a:lnTo>
                    <a:pt x="4325" y="464"/>
                  </a:lnTo>
                  <a:lnTo>
                    <a:pt x="4334" y="570"/>
                  </a:lnTo>
                  <a:lnTo>
                    <a:pt x="4342" y="688"/>
                  </a:lnTo>
                  <a:lnTo>
                    <a:pt x="4351" y="819"/>
                  </a:lnTo>
                  <a:lnTo>
                    <a:pt x="4360" y="960"/>
                  </a:lnTo>
                  <a:lnTo>
                    <a:pt x="4368" y="1114"/>
                  </a:lnTo>
                  <a:lnTo>
                    <a:pt x="4377" y="1277"/>
                  </a:lnTo>
                  <a:lnTo>
                    <a:pt x="4386" y="1451"/>
                  </a:lnTo>
                  <a:lnTo>
                    <a:pt x="4394" y="1636"/>
                  </a:lnTo>
                  <a:lnTo>
                    <a:pt x="4403" y="1827"/>
                  </a:lnTo>
                  <a:lnTo>
                    <a:pt x="4411" y="2027"/>
                  </a:lnTo>
                  <a:lnTo>
                    <a:pt x="4420" y="2233"/>
                  </a:lnTo>
                  <a:lnTo>
                    <a:pt x="4429" y="2445"/>
                  </a:lnTo>
                  <a:lnTo>
                    <a:pt x="4437" y="2660"/>
                  </a:lnTo>
                  <a:lnTo>
                    <a:pt x="4446" y="2878"/>
                  </a:lnTo>
                  <a:lnTo>
                    <a:pt x="4455" y="3098"/>
                  </a:lnTo>
                  <a:lnTo>
                    <a:pt x="4463" y="3317"/>
                  </a:lnTo>
                  <a:lnTo>
                    <a:pt x="4472" y="3536"/>
                  </a:lnTo>
                  <a:lnTo>
                    <a:pt x="4481" y="3750"/>
                  </a:lnTo>
                  <a:lnTo>
                    <a:pt x="4489" y="3960"/>
                  </a:lnTo>
                  <a:lnTo>
                    <a:pt x="4498" y="4165"/>
                  </a:lnTo>
                  <a:lnTo>
                    <a:pt x="4506" y="4362"/>
                  </a:lnTo>
                  <a:lnTo>
                    <a:pt x="4515" y="4551"/>
                  </a:lnTo>
                  <a:lnTo>
                    <a:pt x="4524" y="4728"/>
                  </a:lnTo>
                  <a:lnTo>
                    <a:pt x="4532" y="4895"/>
                  </a:lnTo>
                  <a:lnTo>
                    <a:pt x="4541" y="5049"/>
                  </a:lnTo>
                  <a:lnTo>
                    <a:pt x="4550" y="5188"/>
                  </a:lnTo>
                  <a:lnTo>
                    <a:pt x="4558" y="5315"/>
                  </a:lnTo>
                  <a:lnTo>
                    <a:pt x="4567" y="5425"/>
                  </a:lnTo>
                  <a:lnTo>
                    <a:pt x="4575" y="5520"/>
                  </a:lnTo>
                  <a:lnTo>
                    <a:pt x="4584" y="5597"/>
                  </a:lnTo>
                  <a:lnTo>
                    <a:pt x="4593" y="5658"/>
                  </a:lnTo>
                  <a:lnTo>
                    <a:pt x="4601" y="5701"/>
                  </a:lnTo>
                  <a:lnTo>
                    <a:pt x="4610" y="5727"/>
                  </a:lnTo>
                  <a:lnTo>
                    <a:pt x="4619" y="5737"/>
                  </a:lnTo>
                  <a:lnTo>
                    <a:pt x="4627" y="5730"/>
                  </a:lnTo>
                  <a:lnTo>
                    <a:pt x="4636" y="5705"/>
                  </a:lnTo>
                  <a:lnTo>
                    <a:pt x="4645" y="5667"/>
                  </a:lnTo>
                  <a:lnTo>
                    <a:pt x="4653" y="5610"/>
                  </a:lnTo>
                  <a:lnTo>
                    <a:pt x="4662" y="5541"/>
                  </a:lnTo>
                  <a:lnTo>
                    <a:pt x="4670" y="5459"/>
                  </a:lnTo>
                  <a:lnTo>
                    <a:pt x="4679" y="5364"/>
                  </a:lnTo>
                  <a:lnTo>
                    <a:pt x="4688" y="5259"/>
                  </a:lnTo>
                  <a:lnTo>
                    <a:pt x="4696" y="5144"/>
                  </a:lnTo>
                  <a:lnTo>
                    <a:pt x="4705" y="5019"/>
                  </a:lnTo>
                  <a:lnTo>
                    <a:pt x="4714" y="4888"/>
                  </a:lnTo>
                  <a:lnTo>
                    <a:pt x="4722" y="4751"/>
                  </a:lnTo>
                  <a:lnTo>
                    <a:pt x="4731" y="4610"/>
                  </a:lnTo>
                  <a:lnTo>
                    <a:pt x="4740" y="4466"/>
                  </a:lnTo>
                  <a:lnTo>
                    <a:pt x="4748" y="4322"/>
                  </a:lnTo>
                  <a:lnTo>
                    <a:pt x="4757" y="4176"/>
                  </a:lnTo>
                  <a:lnTo>
                    <a:pt x="4765" y="4032"/>
                  </a:lnTo>
                  <a:lnTo>
                    <a:pt x="4774" y="3891"/>
                  </a:lnTo>
                  <a:lnTo>
                    <a:pt x="4783" y="3755"/>
                  </a:lnTo>
                  <a:lnTo>
                    <a:pt x="4791" y="3624"/>
                  </a:lnTo>
                  <a:lnTo>
                    <a:pt x="4800" y="3498"/>
                  </a:lnTo>
                  <a:lnTo>
                    <a:pt x="4809" y="3379"/>
                  </a:lnTo>
                  <a:lnTo>
                    <a:pt x="4817" y="3269"/>
                  </a:lnTo>
                  <a:lnTo>
                    <a:pt x="4826" y="3167"/>
                  </a:lnTo>
                  <a:lnTo>
                    <a:pt x="4834" y="3075"/>
                  </a:lnTo>
                  <a:lnTo>
                    <a:pt x="4843" y="2992"/>
                  </a:lnTo>
                  <a:lnTo>
                    <a:pt x="4852" y="2918"/>
                  </a:lnTo>
                  <a:lnTo>
                    <a:pt x="4860" y="2855"/>
                  </a:lnTo>
                  <a:lnTo>
                    <a:pt x="4869" y="2802"/>
                  </a:lnTo>
                  <a:lnTo>
                    <a:pt x="4878" y="2758"/>
                  </a:lnTo>
                  <a:lnTo>
                    <a:pt x="4886" y="2725"/>
                  </a:lnTo>
                  <a:lnTo>
                    <a:pt x="4895" y="2701"/>
                  </a:lnTo>
                  <a:lnTo>
                    <a:pt x="4904" y="2685"/>
                  </a:lnTo>
                  <a:lnTo>
                    <a:pt x="4912" y="2678"/>
                  </a:lnTo>
                  <a:lnTo>
                    <a:pt x="4921" y="2679"/>
                  </a:lnTo>
                  <a:lnTo>
                    <a:pt x="4929" y="2685"/>
                  </a:lnTo>
                  <a:lnTo>
                    <a:pt x="4938" y="2698"/>
                  </a:lnTo>
                  <a:lnTo>
                    <a:pt x="4947" y="2717"/>
                  </a:lnTo>
                  <a:lnTo>
                    <a:pt x="4955" y="2738"/>
                  </a:lnTo>
                  <a:lnTo>
                    <a:pt x="4964" y="2763"/>
                  </a:lnTo>
                  <a:lnTo>
                    <a:pt x="4973" y="2789"/>
                  </a:lnTo>
                  <a:lnTo>
                    <a:pt x="4981" y="2818"/>
                  </a:lnTo>
                  <a:lnTo>
                    <a:pt x="4990" y="2845"/>
                  </a:lnTo>
                  <a:lnTo>
                    <a:pt x="4999" y="2871"/>
                  </a:lnTo>
                  <a:lnTo>
                    <a:pt x="5007" y="2895"/>
                  </a:lnTo>
                  <a:lnTo>
                    <a:pt x="5016" y="2918"/>
                  </a:lnTo>
                  <a:lnTo>
                    <a:pt x="5024" y="2935"/>
                  </a:lnTo>
                  <a:lnTo>
                    <a:pt x="5033" y="2950"/>
                  </a:lnTo>
                  <a:lnTo>
                    <a:pt x="5042" y="2959"/>
                  </a:lnTo>
                  <a:lnTo>
                    <a:pt x="5050" y="2963"/>
                  </a:lnTo>
                  <a:lnTo>
                    <a:pt x="5059" y="2960"/>
                  </a:lnTo>
                  <a:lnTo>
                    <a:pt x="5068" y="2950"/>
                  </a:lnTo>
                  <a:lnTo>
                    <a:pt x="5076" y="2934"/>
                  </a:lnTo>
                  <a:lnTo>
                    <a:pt x="5085" y="2911"/>
                  </a:lnTo>
                  <a:lnTo>
                    <a:pt x="5093" y="2881"/>
                  </a:lnTo>
                  <a:lnTo>
                    <a:pt x="5102" y="2843"/>
                  </a:lnTo>
                  <a:lnTo>
                    <a:pt x="5111" y="2799"/>
                  </a:lnTo>
                  <a:lnTo>
                    <a:pt x="5119" y="2748"/>
                  </a:lnTo>
                  <a:lnTo>
                    <a:pt x="5128" y="2691"/>
                  </a:lnTo>
                  <a:lnTo>
                    <a:pt x="5137" y="2627"/>
                  </a:lnTo>
                  <a:lnTo>
                    <a:pt x="5145" y="2560"/>
                  </a:lnTo>
                  <a:lnTo>
                    <a:pt x="5154" y="2485"/>
                  </a:lnTo>
                  <a:lnTo>
                    <a:pt x="5163" y="2407"/>
                  </a:lnTo>
                  <a:lnTo>
                    <a:pt x="5171" y="2325"/>
                  </a:lnTo>
                  <a:lnTo>
                    <a:pt x="5180" y="2240"/>
                  </a:lnTo>
                  <a:lnTo>
                    <a:pt x="5188" y="2151"/>
                  </a:lnTo>
                  <a:lnTo>
                    <a:pt x="5197" y="2062"/>
                  </a:lnTo>
                  <a:lnTo>
                    <a:pt x="5206" y="1971"/>
                  </a:lnTo>
                  <a:lnTo>
                    <a:pt x="5214" y="1880"/>
                  </a:lnTo>
                  <a:lnTo>
                    <a:pt x="5223" y="1788"/>
                  </a:lnTo>
                  <a:lnTo>
                    <a:pt x="5232" y="1699"/>
                  </a:lnTo>
                  <a:lnTo>
                    <a:pt x="5240" y="1610"/>
                  </a:lnTo>
                  <a:lnTo>
                    <a:pt x="5249" y="1523"/>
                  </a:lnTo>
                  <a:lnTo>
                    <a:pt x="5257" y="1440"/>
                  </a:lnTo>
                  <a:lnTo>
                    <a:pt x="5266" y="1358"/>
                  </a:lnTo>
                  <a:lnTo>
                    <a:pt x="5275" y="1280"/>
                  </a:lnTo>
                  <a:lnTo>
                    <a:pt x="5283" y="1205"/>
                  </a:lnTo>
                  <a:lnTo>
                    <a:pt x="5292" y="1136"/>
                  </a:lnTo>
                  <a:lnTo>
                    <a:pt x="5301" y="1068"/>
                  </a:lnTo>
                  <a:lnTo>
                    <a:pt x="5309" y="1006"/>
                  </a:lnTo>
                  <a:lnTo>
                    <a:pt x="5318" y="947"/>
                  </a:lnTo>
                  <a:lnTo>
                    <a:pt x="5327" y="894"/>
                  </a:lnTo>
                  <a:lnTo>
                    <a:pt x="5335" y="844"/>
                  </a:lnTo>
                  <a:lnTo>
                    <a:pt x="5344" y="796"/>
                  </a:lnTo>
                  <a:lnTo>
                    <a:pt x="5352" y="753"/>
                  </a:lnTo>
                  <a:lnTo>
                    <a:pt x="5361" y="713"/>
                  </a:lnTo>
                  <a:lnTo>
                    <a:pt x="5370" y="677"/>
                  </a:lnTo>
                  <a:lnTo>
                    <a:pt x="5378" y="642"/>
                  </a:lnTo>
                  <a:lnTo>
                    <a:pt x="5387" y="609"/>
                  </a:lnTo>
                  <a:lnTo>
                    <a:pt x="5396" y="579"/>
                  </a:lnTo>
                  <a:lnTo>
                    <a:pt x="5404" y="549"/>
                  </a:lnTo>
                  <a:lnTo>
                    <a:pt x="5413" y="520"/>
                  </a:lnTo>
                  <a:lnTo>
                    <a:pt x="5422" y="492"/>
                  </a:lnTo>
                  <a:lnTo>
                    <a:pt x="5430" y="465"/>
                  </a:lnTo>
                  <a:lnTo>
                    <a:pt x="5439" y="438"/>
                  </a:lnTo>
                  <a:lnTo>
                    <a:pt x="5447" y="410"/>
                  </a:lnTo>
                  <a:lnTo>
                    <a:pt x="5456" y="381"/>
                  </a:lnTo>
                  <a:lnTo>
                    <a:pt x="5465" y="354"/>
                  </a:lnTo>
                  <a:lnTo>
                    <a:pt x="5473" y="324"/>
                  </a:lnTo>
                  <a:lnTo>
                    <a:pt x="5482" y="295"/>
                  </a:lnTo>
                  <a:lnTo>
                    <a:pt x="5491" y="265"/>
                  </a:lnTo>
                  <a:lnTo>
                    <a:pt x="5499" y="235"/>
                  </a:lnTo>
                  <a:lnTo>
                    <a:pt x="5508" y="203"/>
                  </a:lnTo>
                  <a:lnTo>
                    <a:pt x="5516" y="173"/>
                  </a:lnTo>
                  <a:lnTo>
                    <a:pt x="5525" y="144"/>
                  </a:lnTo>
                  <a:lnTo>
                    <a:pt x="5534" y="115"/>
                  </a:lnTo>
                  <a:lnTo>
                    <a:pt x="5542" y="89"/>
                  </a:lnTo>
                  <a:lnTo>
                    <a:pt x="5551" y="65"/>
                  </a:lnTo>
                  <a:lnTo>
                    <a:pt x="5560" y="43"/>
                  </a:lnTo>
                  <a:lnTo>
                    <a:pt x="5568" y="25"/>
                  </a:lnTo>
                  <a:lnTo>
                    <a:pt x="5577" y="12"/>
                  </a:lnTo>
                  <a:lnTo>
                    <a:pt x="5586" y="3"/>
                  </a:lnTo>
                  <a:lnTo>
                    <a:pt x="5594" y="0"/>
                  </a:lnTo>
                  <a:lnTo>
                    <a:pt x="5603" y="4"/>
                  </a:lnTo>
                  <a:lnTo>
                    <a:pt x="5611" y="16"/>
                  </a:lnTo>
                  <a:lnTo>
                    <a:pt x="5620" y="36"/>
                  </a:lnTo>
                  <a:lnTo>
                    <a:pt x="5629" y="65"/>
                  </a:lnTo>
                  <a:lnTo>
                    <a:pt x="5637" y="102"/>
                  </a:lnTo>
                  <a:lnTo>
                    <a:pt x="5646" y="151"/>
                  </a:lnTo>
                  <a:lnTo>
                    <a:pt x="5655" y="210"/>
                  </a:lnTo>
                  <a:lnTo>
                    <a:pt x="5663" y="281"/>
                  </a:lnTo>
                  <a:lnTo>
                    <a:pt x="5672" y="363"/>
                  </a:lnTo>
                  <a:lnTo>
                    <a:pt x="5681" y="456"/>
                  </a:lnTo>
                  <a:lnTo>
                    <a:pt x="5689" y="561"/>
                  </a:lnTo>
                  <a:lnTo>
                    <a:pt x="5698" y="678"/>
                  </a:lnTo>
                  <a:lnTo>
                    <a:pt x="5706" y="808"/>
                  </a:lnTo>
                  <a:lnTo>
                    <a:pt x="5715" y="949"/>
                  </a:lnTo>
                  <a:lnTo>
                    <a:pt x="5724" y="1101"/>
                  </a:lnTo>
                  <a:lnTo>
                    <a:pt x="5732" y="1264"/>
                  </a:lnTo>
                  <a:lnTo>
                    <a:pt x="5741" y="1437"/>
                  </a:lnTo>
                  <a:lnTo>
                    <a:pt x="5750" y="1620"/>
                  </a:lnTo>
                  <a:lnTo>
                    <a:pt x="5758" y="1811"/>
                  </a:lnTo>
                  <a:lnTo>
                    <a:pt x="5767" y="2011"/>
                  </a:lnTo>
                  <a:lnTo>
                    <a:pt x="5775" y="2216"/>
                  </a:lnTo>
                  <a:lnTo>
                    <a:pt x="5784" y="2427"/>
                  </a:lnTo>
                  <a:lnTo>
                    <a:pt x="5793" y="2643"/>
                  </a:lnTo>
                  <a:lnTo>
                    <a:pt x="5801" y="2861"/>
                  </a:lnTo>
                  <a:lnTo>
                    <a:pt x="5810" y="3081"/>
                  </a:lnTo>
                  <a:lnTo>
                    <a:pt x="5819" y="3300"/>
                  </a:lnTo>
                  <a:lnTo>
                    <a:pt x="5827" y="3518"/>
                  </a:lnTo>
                  <a:lnTo>
                    <a:pt x="5836" y="3733"/>
                  </a:lnTo>
                  <a:lnTo>
                    <a:pt x="5845" y="3945"/>
                  </a:lnTo>
                  <a:lnTo>
                    <a:pt x="5853" y="4149"/>
                  </a:lnTo>
                  <a:lnTo>
                    <a:pt x="5862" y="4346"/>
                  </a:lnTo>
                  <a:lnTo>
                    <a:pt x="5870" y="4536"/>
                  </a:lnTo>
                  <a:lnTo>
                    <a:pt x="5879" y="4715"/>
                  </a:lnTo>
                  <a:lnTo>
                    <a:pt x="5888" y="4882"/>
                  </a:lnTo>
                  <a:lnTo>
                    <a:pt x="5896" y="5037"/>
                  </a:lnTo>
                  <a:lnTo>
                    <a:pt x="5905" y="5179"/>
                  </a:lnTo>
                  <a:lnTo>
                    <a:pt x="5914" y="5305"/>
                  </a:lnTo>
                  <a:lnTo>
                    <a:pt x="5922" y="5416"/>
                  </a:lnTo>
                  <a:lnTo>
                    <a:pt x="5931" y="5513"/>
                  </a:lnTo>
                  <a:lnTo>
                    <a:pt x="5940" y="5592"/>
                  </a:lnTo>
                  <a:lnTo>
                    <a:pt x="5948" y="5654"/>
                  </a:lnTo>
                  <a:lnTo>
                    <a:pt x="5957" y="5698"/>
                  </a:lnTo>
                  <a:lnTo>
                    <a:pt x="5965" y="5725"/>
                  </a:lnTo>
                  <a:lnTo>
                    <a:pt x="5974" y="5737"/>
                  </a:lnTo>
                  <a:lnTo>
                    <a:pt x="5983" y="5731"/>
                  </a:lnTo>
                  <a:lnTo>
                    <a:pt x="5991" y="5708"/>
                  </a:lnTo>
                  <a:lnTo>
                    <a:pt x="6000" y="5669"/>
                  </a:lnTo>
                  <a:lnTo>
                    <a:pt x="6009" y="5616"/>
                  </a:lnTo>
                  <a:lnTo>
                    <a:pt x="6017" y="5548"/>
                  </a:lnTo>
                  <a:lnTo>
                    <a:pt x="6026" y="5466"/>
                  </a:lnTo>
                  <a:lnTo>
                    <a:pt x="6034" y="5373"/>
                  </a:lnTo>
                  <a:lnTo>
                    <a:pt x="6043" y="5268"/>
                  </a:lnTo>
                  <a:lnTo>
                    <a:pt x="6052" y="5153"/>
                  </a:lnTo>
                  <a:lnTo>
                    <a:pt x="6060" y="5029"/>
                  </a:lnTo>
                  <a:lnTo>
                    <a:pt x="6069" y="4899"/>
                  </a:lnTo>
                  <a:lnTo>
                    <a:pt x="6078" y="4762"/>
                  </a:lnTo>
                  <a:lnTo>
                    <a:pt x="6086" y="4621"/>
                  </a:lnTo>
                  <a:lnTo>
                    <a:pt x="6095" y="4477"/>
                  </a:lnTo>
                  <a:lnTo>
                    <a:pt x="6104" y="4333"/>
                  </a:lnTo>
                  <a:lnTo>
                    <a:pt x="6112" y="4188"/>
                  </a:lnTo>
                  <a:lnTo>
                    <a:pt x="6121" y="4044"/>
                  </a:lnTo>
                  <a:lnTo>
                    <a:pt x="6129" y="3903"/>
                  </a:lnTo>
                  <a:lnTo>
                    <a:pt x="6138" y="3766"/>
                  </a:lnTo>
                  <a:lnTo>
                    <a:pt x="6147" y="3634"/>
                  </a:lnTo>
                  <a:lnTo>
                    <a:pt x="6155" y="3507"/>
                  </a:lnTo>
                  <a:lnTo>
                    <a:pt x="6164" y="3389"/>
                  </a:lnTo>
                  <a:lnTo>
                    <a:pt x="6173" y="3278"/>
                  </a:lnTo>
                  <a:lnTo>
                    <a:pt x="6181" y="3174"/>
                  </a:lnTo>
                  <a:lnTo>
                    <a:pt x="6190" y="3081"/>
                  </a:lnTo>
                  <a:lnTo>
                    <a:pt x="6198" y="2997"/>
                  </a:lnTo>
                  <a:lnTo>
                    <a:pt x="6207" y="2924"/>
                  </a:lnTo>
                  <a:lnTo>
                    <a:pt x="6216" y="2859"/>
                  </a:lnTo>
                  <a:lnTo>
                    <a:pt x="6224" y="2806"/>
                  </a:lnTo>
                  <a:lnTo>
                    <a:pt x="6233" y="2761"/>
                  </a:lnTo>
                  <a:lnTo>
                    <a:pt x="6242" y="2728"/>
                  </a:lnTo>
                  <a:lnTo>
                    <a:pt x="6250" y="2702"/>
                  </a:lnTo>
                  <a:lnTo>
                    <a:pt x="6259" y="2686"/>
                  </a:lnTo>
                  <a:lnTo>
                    <a:pt x="6268" y="2679"/>
                  </a:lnTo>
                  <a:lnTo>
                    <a:pt x="6276" y="2678"/>
                  </a:lnTo>
                  <a:lnTo>
                    <a:pt x="6285" y="2685"/>
                  </a:lnTo>
                  <a:lnTo>
                    <a:pt x="6293" y="2696"/>
                  </a:lnTo>
                  <a:lnTo>
                    <a:pt x="6302" y="2714"/>
                  </a:lnTo>
                  <a:lnTo>
                    <a:pt x="6311" y="2735"/>
                  </a:lnTo>
                  <a:lnTo>
                    <a:pt x="6319" y="2760"/>
                  </a:lnTo>
                  <a:lnTo>
                    <a:pt x="6328" y="2787"/>
                  </a:lnTo>
                  <a:lnTo>
                    <a:pt x="6337" y="2815"/>
                  </a:lnTo>
                  <a:lnTo>
                    <a:pt x="6345" y="2842"/>
                  </a:lnTo>
                  <a:lnTo>
                    <a:pt x="6354" y="2869"/>
                  </a:lnTo>
                  <a:lnTo>
                    <a:pt x="6363" y="2894"/>
                  </a:lnTo>
                  <a:lnTo>
                    <a:pt x="6371" y="2917"/>
                  </a:lnTo>
                  <a:lnTo>
                    <a:pt x="6380" y="2934"/>
                  </a:lnTo>
                  <a:lnTo>
                    <a:pt x="6388" y="2948"/>
                  </a:lnTo>
                  <a:lnTo>
                    <a:pt x="6397" y="2959"/>
                  </a:lnTo>
                  <a:lnTo>
                    <a:pt x="6406" y="2963"/>
                  </a:lnTo>
                  <a:lnTo>
                    <a:pt x="6414" y="2960"/>
                  </a:lnTo>
                  <a:lnTo>
                    <a:pt x="6423" y="2951"/>
                  </a:lnTo>
                  <a:lnTo>
                    <a:pt x="6432" y="2935"/>
                  </a:lnTo>
                  <a:lnTo>
                    <a:pt x="6440" y="2912"/>
                  </a:lnTo>
                  <a:lnTo>
                    <a:pt x="6449" y="2884"/>
                  </a:lnTo>
                  <a:lnTo>
                    <a:pt x="6457" y="2846"/>
                  </a:lnTo>
                  <a:lnTo>
                    <a:pt x="6466" y="2803"/>
                  </a:lnTo>
                  <a:lnTo>
                    <a:pt x="6475" y="2752"/>
                  </a:lnTo>
                  <a:lnTo>
                    <a:pt x="6483" y="2696"/>
                  </a:lnTo>
                  <a:lnTo>
                    <a:pt x="6492" y="2633"/>
                  </a:lnTo>
                  <a:lnTo>
                    <a:pt x="6501" y="2566"/>
                  </a:lnTo>
                  <a:lnTo>
                    <a:pt x="6509" y="2492"/>
                  </a:lnTo>
                  <a:lnTo>
                    <a:pt x="6518" y="2413"/>
                  </a:lnTo>
                  <a:lnTo>
                    <a:pt x="6527" y="2331"/>
                  </a:lnTo>
                  <a:lnTo>
                    <a:pt x="6535" y="2246"/>
                  </a:lnTo>
                  <a:lnTo>
                    <a:pt x="6544" y="2158"/>
                  </a:lnTo>
                  <a:lnTo>
                    <a:pt x="6552" y="2069"/>
                  </a:lnTo>
                  <a:lnTo>
                    <a:pt x="6561" y="1978"/>
                  </a:lnTo>
                  <a:lnTo>
                    <a:pt x="6570" y="1888"/>
                  </a:lnTo>
                  <a:lnTo>
                    <a:pt x="6578" y="1795"/>
                  </a:lnTo>
                  <a:lnTo>
                    <a:pt x="6587" y="1706"/>
                  </a:lnTo>
                  <a:lnTo>
                    <a:pt x="6596" y="1617"/>
                  </a:lnTo>
                  <a:lnTo>
                    <a:pt x="6604" y="1530"/>
                  </a:lnTo>
                  <a:lnTo>
                    <a:pt x="6613" y="1445"/>
                  </a:lnTo>
                  <a:lnTo>
                    <a:pt x="6622" y="1365"/>
                  </a:lnTo>
                  <a:lnTo>
                    <a:pt x="6630" y="1286"/>
                  </a:lnTo>
                  <a:lnTo>
                    <a:pt x="6639" y="1211"/>
                  </a:lnTo>
                  <a:lnTo>
                    <a:pt x="6647" y="1140"/>
                  </a:lnTo>
                  <a:lnTo>
                    <a:pt x="6656" y="1074"/>
                  </a:lnTo>
                  <a:lnTo>
                    <a:pt x="6665" y="1011"/>
                  </a:lnTo>
                  <a:lnTo>
                    <a:pt x="6673" y="953"/>
                  </a:lnTo>
                  <a:lnTo>
                    <a:pt x="6682" y="898"/>
                  </a:lnTo>
                  <a:lnTo>
                    <a:pt x="6691" y="847"/>
                  </a:lnTo>
                  <a:lnTo>
                    <a:pt x="6699" y="800"/>
                  </a:lnTo>
                  <a:lnTo>
                    <a:pt x="6708" y="757"/>
                  </a:lnTo>
                  <a:lnTo>
                    <a:pt x="6716" y="717"/>
                  </a:lnTo>
                  <a:lnTo>
                    <a:pt x="6725" y="680"/>
                  </a:lnTo>
                  <a:lnTo>
                    <a:pt x="6734" y="643"/>
                  </a:lnTo>
                  <a:lnTo>
                    <a:pt x="6742" y="612"/>
                  </a:lnTo>
                  <a:lnTo>
                    <a:pt x="6751" y="580"/>
                  </a:lnTo>
                  <a:lnTo>
                    <a:pt x="6760" y="551"/>
                  </a:lnTo>
                  <a:lnTo>
                    <a:pt x="6768" y="523"/>
                  </a:lnTo>
                  <a:lnTo>
                    <a:pt x="6777" y="495"/>
                  </a:lnTo>
                  <a:lnTo>
                    <a:pt x="6786" y="468"/>
                  </a:lnTo>
                  <a:lnTo>
                    <a:pt x="6794" y="441"/>
                  </a:lnTo>
                  <a:lnTo>
                    <a:pt x="6803" y="412"/>
                  </a:lnTo>
                  <a:lnTo>
                    <a:pt x="6811" y="384"/>
                  </a:lnTo>
                  <a:lnTo>
                    <a:pt x="6820" y="356"/>
                  </a:lnTo>
                  <a:lnTo>
                    <a:pt x="6829" y="327"/>
                  </a:lnTo>
                  <a:lnTo>
                    <a:pt x="6837" y="297"/>
                  </a:lnTo>
                  <a:lnTo>
                    <a:pt x="6846" y="266"/>
                  </a:lnTo>
                  <a:lnTo>
                    <a:pt x="6855" y="236"/>
                  </a:lnTo>
                  <a:lnTo>
                    <a:pt x="6863" y="206"/>
                  </a:lnTo>
                  <a:lnTo>
                    <a:pt x="6872" y="176"/>
                  </a:lnTo>
                  <a:lnTo>
                    <a:pt x="6881" y="147"/>
                  </a:lnTo>
                  <a:lnTo>
                    <a:pt x="6889" y="118"/>
                  </a:lnTo>
                  <a:lnTo>
                    <a:pt x="6898" y="91"/>
                  </a:lnTo>
                  <a:lnTo>
                    <a:pt x="6906" y="66"/>
                  </a:lnTo>
                  <a:lnTo>
                    <a:pt x="6915" y="45"/>
                  </a:lnTo>
                  <a:lnTo>
                    <a:pt x="6924" y="26"/>
                  </a:lnTo>
                  <a:lnTo>
                    <a:pt x="6932" y="12"/>
                  </a:lnTo>
                  <a:lnTo>
                    <a:pt x="6941" y="3"/>
                  </a:lnTo>
                  <a:lnTo>
                    <a:pt x="6950" y="0"/>
                  </a:lnTo>
                  <a:lnTo>
                    <a:pt x="6958" y="4"/>
                  </a:lnTo>
                  <a:lnTo>
                    <a:pt x="6967" y="14"/>
                  </a:lnTo>
                  <a:lnTo>
                    <a:pt x="6975" y="33"/>
                  </a:lnTo>
                  <a:lnTo>
                    <a:pt x="6984" y="62"/>
                  </a:lnTo>
                  <a:lnTo>
                    <a:pt x="6993" y="99"/>
                  </a:lnTo>
                  <a:lnTo>
                    <a:pt x="7001" y="147"/>
                  </a:lnTo>
                  <a:lnTo>
                    <a:pt x="7010" y="205"/>
                  </a:lnTo>
                  <a:lnTo>
                    <a:pt x="7019" y="275"/>
                  </a:lnTo>
                  <a:lnTo>
                    <a:pt x="7027" y="356"/>
                  </a:lnTo>
                  <a:lnTo>
                    <a:pt x="7036" y="448"/>
                  </a:lnTo>
                  <a:lnTo>
                    <a:pt x="7045" y="553"/>
                  </a:lnTo>
                  <a:lnTo>
                    <a:pt x="7053" y="669"/>
                  </a:lnTo>
                  <a:lnTo>
                    <a:pt x="7062" y="798"/>
                  </a:lnTo>
                  <a:lnTo>
                    <a:pt x="7070" y="937"/>
                  </a:lnTo>
                  <a:lnTo>
                    <a:pt x="7079" y="1088"/>
                  </a:lnTo>
                  <a:lnTo>
                    <a:pt x="7088" y="1251"/>
                  </a:lnTo>
                  <a:lnTo>
                    <a:pt x="7096" y="1424"/>
                  </a:lnTo>
                  <a:lnTo>
                    <a:pt x="7105" y="1605"/>
                  </a:lnTo>
                  <a:lnTo>
                    <a:pt x="7114" y="1795"/>
                  </a:lnTo>
                  <a:lnTo>
                    <a:pt x="7122" y="1994"/>
                  </a:lnTo>
                  <a:lnTo>
                    <a:pt x="7131" y="2200"/>
                  </a:lnTo>
                  <a:lnTo>
                    <a:pt x="7139" y="2410"/>
                  </a:lnTo>
                  <a:lnTo>
                    <a:pt x="7148" y="2626"/>
                  </a:lnTo>
                  <a:lnTo>
                    <a:pt x="7157" y="2843"/>
                  </a:lnTo>
                  <a:lnTo>
                    <a:pt x="7165" y="3062"/>
                  </a:lnTo>
                  <a:lnTo>
                    <a:pt x="7174" y="3282"/>
                  </a:lnTo>
                  <a:lnTo>
                    <a:pt x="7183" y="3501"/>
                  </a:lnTo>
                  <a:lnTo>
                    <a:pt x="7191" y="3716"/>
                  </a:lnTo>
                  <a:lnTo>
                    <a:pt x="7200" y="3927"/>
                  </a:lnTo>
                  <a:lnTo>
                    <a:pt x="7209" y="4133"/>
                  </a:lnTo>
                  <a:lnTo>
                    <a:pt x="7217" y="4332"/>
                  </a:lnTo>
                  <a:lnTo>
                    <a:pt x="7226" y="4520"/>
                  </a:lnTo>
                  <a:lnTo>
                    <a:pt x="7234" y="4700"/>
                  </a:lnTo>
                  <a:lnTo>
                    <a:pt x="7243" y="4869"/>
                  </a:lnTo>
                  <a:lnTo>
                    <a:pt x="7252" y="5024"/>
                  </a:lnTo>
                  <a:lnTo>
                    <a:pt x="7260" y="5167"/>
                  </a:lnTo>
                  <a:lnTo>
                    <a:pt x="7269" y="5295"/>
                  </a:lnTo>
                  <a:lnTo>
                    <a:pt x="7278" y="5409"/>
                  </a:lnTo>
                  <a:lnTo>
                    <a:pt x="7286" y="5505"/>
                  </a:lnTo>
                  <a:lnTo>
                    <a:pt x="7295" y="5586"/>
                  </a:lnTo>
                  <a:lnTo>
                    <a:pt x="7304" y="5649"/>
                  </a:lnTo>
                  <a:lnTo>
                    <a:pt x="7312" y="5695"/>
                  </a:lnTo>
                  <a:lnTo>
                    <a:pt x="7321" y="5724"/>
                  </a:lnTo>
                  <a:lnTo>
                    <a:pt x="7329" y="5737"/>
                  </a:lnTo>
                  <a:lnTo>
                    <a:pt x="7338" y="5731"/>
                  </a:lnTo>
                  <a:lnTo>
                    <a:pt x="7347" y="5711"/>
                  </a:lnTo>
                  <a:lnTo>
                    <a:pt x="7355" y="5674"/>
                  </a:lnTo>
                  <a:lnTo>
                    <a:pt x="7364" y="5620"/>
                  </a:lnTo>
                  <a:lnTo>
                    <a:pt x="7373" y="5554"/>
                  </a:lnTo>
                  <a:lnTo>
                    <a:pt x="7381" y="5474"/>
                  </a:lnTo>
                  <a:lnTo>
                    <a:pt x="7390" y="5380"/>
                  </a:lnTo>
                  <a:lnTo>
                    <a:pt x="7398" y="5276"/>
                  </a:lnTo>
                  <a:lnTo>
                    <a:pt x="7407" y="5163"/>
                  </a:lnTo>
                  <a:lnTo>
                    <a:pt x="7416" y="5039"/>
                  </a:lnTo>
                  <a:lnTo>
                    <a:pt x="7424" y="4909"/>
                  </a:lnTo>
                  <a:lnTo>
                    <a:pt x="7433" y="4774"/>
                  </a:lnTo>
                  <a:lnTo>
                    <a:pt x="7442" y="4633"/>
                  </a:lnTo>
                  <a:lnTo>
                    <a:pt x="7450" y="4489"/>
                  </a:lnTo>
                  <a:lnTo>
                    <a:pt x="7459" y="4345"/>
                  </a:lnTo>
                  <a:lnTo>
                    <a:pt x="7468" y="4199"/>
                  </a:lnTo>
                  <a:lnTo>
                    <a:pt x="7476" y="4056"/>
                  </a:lnTo>
                  <a:lnTo>
                    <a:pt x="7485" y="3915"/>
                  </a:lnTo>
                  <a:lnTo>
                    <a:pt x="7493" y="3776"/>
                  </a:lnTo>
                  <a:lnTo>
                    <a:pt x="7502" y="3644"/>
                  </a:lnTo>
                  <a:lnTo>
                    <a:pt x="7511" y="3517"/>
                  </a:lnTo>
                  <a:lnTo>
                    <a:pt x="7519" y="3398"/>
                  </a:lnTo>
                  <a:lnTo>
                    <a:pt x="7528" y="3285"/>
                  </a:lnTo>
                  <a:lnTo>
                    <a:pt x="7537" y="3183"/>
                  </a:lnTo>
                  <a:lnTo>
                    <a:pt x="7545" y="3088"/>
                  </a:lnTo>
                  <a:lnTo>
                    <a:pt x="7554" y="3004"/>
                  </a:lnTo>
                  <a:lnTo>
                    <a:pt x="7563" y="2930"/>
                  </a:lnTo>
                  <a:lnTo>
                    <a:pt x="7571" y="2865"/>
                  </a:lnTo>
                  <a:lnTo>
                    <a:pt x="7580" y="2810"/>
                  </a:lnTo>
                  <a:lnTo>
                    <a:pt x="7588" y="2765"/>
                  </a:lnTo>
                  <a:lnTo>
                    <a:pt x="7597" y="2730"/>
                  </a:lnTo>
                  <a:lnTo>
                    <a:pt x="7606" y="2704"/>
                  </a:lnTo>
                  <a:lnTo>
                    <a:pt x="7614" y="2688"/>
                  </a:lnTo>
                  <a:lnTo>
                    <a:pt x="7623" y="2679"/>
                  </a:lnTo>
                  <a:lnTo>
                    <a:pt x="7632" y="2678"/>
                  </a:lnTo>
                  <a:lnTo>
                    <a:pt x="7640" y="2683"/>
                  </a:lnTo>
                  <a:lnTo>
                    <a:pt x="7649" y="2696"/>
                  </a:lnTo>
                  <a:lnTo>
                    <a:pt x="7657" y="2712"/>
                  </a:lnTo>
                  <a:lnTo>
                    <a:pt x="7666" y="2734"/>
                  </a:lnTo>
                  <a:lnTo>
                    <a:pt x="7675" y="2758"/>
                  </a:lnTo>
                  <a:lnTo>
                    <a:pt x="7683" y="2784"/>
                  </a:lnTo>
                  <a:lnTo>
                    <a:pt x="7692" y="2812"/>
                  </a:lnTo>
                  <a:lnTo>
                    <a:pt x="7701" y="2840"/>
                  </a:lnTo>
                  <a:lnTo>
                    <a:pt x="7709" y="2866"/>
                  </a:lnTo>
                  <a:lnTo>
                    <a:pt x="7718" y="2892"/>
                  </a:lnTo>
                  <a:lnTo>
                    <a:pt x="7727" y="2914"/>
                  </a:lnTo>
                  <a:lnTo>
                    <a:pt x="7735" y="2934"/>
                  </a:lnTo>
                  <a:lnTo>
                    <a:pt x="7744" y="2948"/>
                  </a:lnTo>
                  <a:lnTo>
                    <a:pt x="7752" y="2959"/>
                  </a:lnTo>
                  <a:lnTo>
                    <a:pt x="7761" y="2961"/>
                  </a:lnTo>
                  <a:lnTo>
                    <a:pt x="7770" y="2960"/>
                  </a:lnTo>
                  <a:lnTo>
                    <a:pt x="7778" y="2951"/>
                  </a:lnTo>
                  <a:lnTo>
                    <a:pt x="7787" y="2937"/>
                  </a:lnTo>
                  <a:lnTo>
                    <a:pt x="7796" y="2915"/>
                  </a:lnTo>
                  <a:lnTo>
                    <a:pt x="7804" y="2887"/>
                  </a:lnTo>
                  <a:lnTo>
                    <a:pt x="7813" y="2850"/>
                  </a:lnTo>
                  <a:lnTo>
                    <a:pt x="7821" y="2807"/>
                  </a:lnTo>
                  <a:lnTo>
                    <a:pt x="7830" y="2757"/>
                  </a:lnTo>
                  <a:lnTo>
                    <a:pt x="7839" y="2701"/>
                  </a:lnTo>
                  <a:lnTo>
                    <a:pt x="7847" y="2639"/>
                  </a:lnTo>
                  <a:lnTo>
                    <a:pt x="7856" y="2571"/>
                  </a:lnTo>
                  <a:lnTo>
                    <a:pt x="7865" y="2498"/>
                  </a:lnTo>
                  <a:lnTo>
                    <a:pt x="7873" y="2420"/>
                  </a:lnTo>
                  <a:lnTo>
                    <a:pt x="7882" y="2338"/>
                  </a:lnTo>
                  <a:lnTo>
                    <a:pt x="7891" y="2253"/>
                  </a:lnTo>
                  <a:lnTo>
                    <a:pt x="7899" y="2165"/>
                  </a:lnTo>
                  <a:lnTo>
                    <a:pt x="7908" y="2076"/>
                  </a:lnTo>
                  <a:lnTo>
                    <a:pt x="7916" y="1985"/>
                  </a:lnTo>
                  <a:lnTo>
                    <a:pt x="7925" y="1895"/>
                  </a:lnTo>
                  <a:lnTo>
                    <a:pt x="7934" y="1804"/>
                  </a:lnTo>
                  <a:lnTo>
                    <a:pt x="7942" y="1713"/>
                  </a:lnTo>
                  <a:lnTo>
                    <a:pt x="7951" y="1624"/>
                  </a:lnTo>
                  <a:lnTo>
                    <a:pt x="7960" y="1538"/>
                  </a:lnTo>
                  <a:lnTo>
                    <a:pt x="7968" y="1453"/>
                  </a:lnTo>
                  <a:lnTo>
                    <a:pt x="7977" y="1371"/>
                  </a:lnTo>
                  <a:lnTo>
                    <a:pt x="7986" y="1293"/>
                  </a:lnTo>
                  <a:lnTo>
                    <a:pt x="7994" y="1217"/>
                  </a:lnTo>
                  <a:lnTo>
                    <a:pt x="8003" y="1146"/>
                  </a:lnTo>
                  <a:lnTo>
                    <a:pt x="8011" y="1080"/>
                  </a:lnTo>
                  <a:lnTo>
                    <a:pt x="8020" y="1016"/>
                  </a:lnTo>
                  <a:lnTo>
                    <a:pt x="8029" y="957"/>
                  </a:lnTo>
                  <a:lnTo>
                    <a:pt x="8037" y="903"/>
                  </a:lnTo>
                  <a:lnTo>
                    <a:pt x="8046" y="851"/>
                  </a:lnTo>
                  <a:lnTo>
                    <a:pt x="8055" y="803"/>
                  </a:lnTo>
                  <a:lnTo>
                    <a:pt x="8063" y="760"/>
                  </a:lnTo>
                  <a:lnTo>
                    <a:pt x="8072" y="720"/>
                  </a:lnTo>
                  <a:lnTo>
                    <a:pt x="8080" y="682"/>
                  </a:lnTo>
                  <a:lnTo>
                    <a:pt x="8089" y="646"/>
                  </a:lnTo>
                  <a:lnTo>
                    <a:pt x="8098" y="613"/>
                  </a:lnTo>
                  <a:lnTo>
                    <a:pt x="8106" y="583"/>
                  </a:lnTo>
                  <a:lnTo>
                    <a:pt x="8115" y="553"/>
                  </a:lnTo>
                  <a:lnTo>
                    <a:pt x="8124" y="526"/>
                  </a:lnTo>
                  <a:lnTo>
                    <a:pt x="8132" y="497"/>
                  </a:lnTo>
                  <a:lnTo>
                    <a:pt x="8141" y="469"/>
                  </a:lnTo>
                  <a:lnTo>
                    <a:pt x="8150" y="442"/>
                  </a:lnTo>
                  <a:lnTo>
                    <a:pt x="8158" y="415"/>
                  </a:lnTo>
                  <a:lnTo>
                    <a:pt x="8167" y="387"/>
                  </a:lnTo>
                  <a:lnTo>
                    <a:pt x="8175" y="359"/>
                  </a:lnTo>
                  <a:lnTo>
                    <a:pt x="8184" y="330"/>
                  </a:lnTo>
                  <a:lnTo>
                    <a:pt x="8193" y="299"/>
                  </a:lnTo>
                  <a:lnTo>
                    <a:pt x="8201" y="269"/>
                  </a:lnTo>
                  <a:lnTo>
                    <a:pt x="8210" y="239"/>
                  </a:lnTo>
                  <a:lnTo>
                    <a:pt x="8219" y="209"/>
                  </a:lnTo>
                  <a:lnTo>
                    <a:pt x="8227" y="179"/>
                  </a:lnTo>
                  <a:lnTo>
                    <a:pt x="8236" y="148"/>
                  </a:lnTo>
                  <a:lnTo>
                    <a:pt x="8245" y="120"/>
                  </a:lnTo>
                  <a:lnTo>
                    <a:pt x="8253" y="92"/>
                  </a:lnTo>
                  <a:lnTo>
                    <a:pt x="8262" y="68"/>
                  </a:lnTo>
                  <a:lnTo>
                    <a:pt x="8270" y="46"/>
                  </a:lnTo>
                  <a:lnTo>
                    <a:pt x="8279" y="27"/>
                  </a:lnTo>
                  <a:lnTo>
                    <a:pt x="8288" y="13"/>
                  </a:lnTo>
                  <a:lnTo>
                    <a:pt x="8296" y="4"/>
                  </a:lnTo>
                  <a:lnTo>
                    <a:pt x="8305" y="0"/>
                  </a:lnTo>
                  <a:lnTo>
                    <a:pt x="8314" y="3"/>
                  </a:lnTo>
                  <a:lnTo>
                    <a:pt x="8322" y="13"/>
                  </a:lnTo>
                  <a:lnTo>
                    <a:pt x="8331" y="32"/>
                  </a:lnTo>
                  <a:lnTo>
                    <a:pt x="8339" y="59"/>
                  </a:lnTo>
                  <a:lnTo>
                    <a:pt x="8348" y="97"/>
                  </a:lnTo>
                  <a:lnTo>
                    <a:pt x="8357" y="142"/>
                  </a:lnTo>
                  <a:lnTo>
                    <a:pt x="8365" y="200"/>
                  </a:lnTo>
                  <a:lnTo>
                    <a:pt x="8374" y="268"/>
                  </a:lnTo>
                  <a:lnTo>
                    <a:pt x="8383" y="348"/>
                  </a:lnTo>
                  <a:lnTo>
                    <a:pt x="8391" y="441"/>
                  </a:lnTo>
                  <a:lnTo>
                    <a:pt x="8400" y="544"/>
                  </a:lnTo>
                  <a:lnTo>
                    <a:pt x="8409" y="659"/>
                  </a:lnTo>
                  <a:lnTo>
                    <a:pt x="8417" y="786"/>
                  </a:lnTo>
                  <a:lnTo>
                    <a:pt x="8426" y="926"/>
                  </a:lnTo>
                  <a:lnTo>
                    <a:pt x="8434" y="1075"/>
                  </a:lnTo>
                  <a:lnTo>
                    <a:pt x="8443" y="1238"/>
                  </a:lnTo>
                  <a:lnTo>
                    <a:pt x="8452" y="1409"/>
                  </a:lnTo>
                  <a:lnTo>
                    <a:pt x="8460" y="1591"/>
                  </a:lnTo>
                  <a:lnTo>
                    <a:pt x="8469" y="1781"/>
                  </a:lnTo>
                  <a:lnTo>
                    <a:pt x="8478" y="1978"/>
                  </a:lnTo>
                  <a:lnTo>
                    <a:pt x="8486" y="2182"/>
                  </a:lnTo>
                  <a:lnTo>
                    <a:pt x="8495" y="2393"/>
                  </a:lnTo>
                  <a:lnTo>
                    <a:pt x="8504" y="2609"/>
                  </a:lnTo>
                  <a:lnTo>
                    <a:pt x="8512" y="2826"/>
                  </a:lnTo>
                  <a:lnTo>
                    <a:pt x="8521" y="3045"/>
                  </a:lnTo>
                  <a:lnTo>
                    <a:pt x="8529" y="3265"/>
                  </a:lnTo>
                  <a:lnTo>
                    <a:pt x="8538" y="3484"/>
                  </a:lnTo>
                  <a:lnTo>
                    <a:pt x="8547" y="3700"/>
                  </a:lnTo>
                  <a:lnTo>
                    <a:pt x="8555" y="3912"/>
                  </a:lnTo>
                  <a:lnTo>
                    <a:pt x="8564" y="4117"/>
                  </a:lnTo>
                  <a:lnTo>
                    <a:pt x="8573" y="4316"/>
                  </a:lnTo>
                  <a:lnTo>
                    <a:pt x="8581" y="4506"/>
                  </a:lnTo>
                  <a:lnTo>
                    <a:pt x="8590" y="4686"/>
                  </a:lnTo>
                  <a:lnTo>
                    <a:pt x="8598" y="4856"/>
                  </a:lnTo>
                  <a:lnTo>
                    <a:pt x="8607" y="5013"/>
                  </a:lnTo>
                  <a:lnTo>
                    <a:pt x="8616" y="5157"/>
                  </a:lnTo>
                  <a:lnTo>
                    <a:pt x="8624" y="5286"/>
                  </a:lnTo>
                  <a:lnTo>
                    <a:pt x="8633" y="5400"/>
                  </a:lnTo>
                </a:path>
              </a:pathLst>
            </a:cu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1193344" y="2098402"/>
              <a:ext cx="7406640" cy="1371277"/>
              <a:chOff x="4075" y="4576"/>
              <a:chExt cx="11664" cy="2160"/>
            </a:xfrm>
          </p:grpSpPr>
          <p:sp>
            <p:nvSpPr>
              <p:cNvPr id="18" name="Line 34"/>
              <p:cNvSpPr>
                <a:spLocks noChangeShapeType="1"/>
              </p:cNvSpPr>
              <p:nvPr/>
            </p:nvSpPr>
            <p:spPr bwMode="auto">
              <a:xfrm flipV="1">
                <a:off x="8611" y="4576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4075" y="6448"/>
                <a:ext cx="116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5155" y="6448"/>
                <a:ext cx="8640" cy="288"/>
                <a:chOff x="5011" y="5011"/>
                <a:chExt cx="8640" cy="720"/>
              </a:xfrm>
            </p:grpSpPr>
            <p:sp>
              <p:nvSpPr>
                <p:cNvPr id="2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1923" y="5011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0195" y="5011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6739" y="5011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5011" y="5011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3651" y="5011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5083" y="6160"/>
                <a:ext cx="8784" cy="144"/>
                <a:chOff x="5083" y="4723"/>
                <a:chExt cx="8784" cy="144"/>
              </a:xfrm>
            </p:grpSpPr>
            <p:sp>
              <p:nvSpPr>
                <p:cNvPr id="22" name="Oval 26"/>
                <p:cNvSpPr>
                  <a:spLocks noChangeArrowheads="1"/>
                </p:cNvSpPr>
                <p:nvPr/>
              </p:nvSpPr>
              <p:spPr bwMode="auto">
                <a:xfrm>
                  <a:off x="5083" y="4723"/>
                  <a:ext cx="144" cy="144"/>
                </a:xfrm>
                <a:prstGeom prst="ellipse">
                  <a:avLst/>
                </a:prstGeom>
                <a:solidFill>
                  <a:srgbClr val="333333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3" name="Oval 25"/>
                <p:cNvSpPr>
                  <a:spLocks noChangeArrowheads="1"/>
                </p:cNvSpPr>
                <p:nvPr/>
              </p:nvSpPr>
              <p:spPr bwMode="auto">
                <a:xfrm>
                  <a:off x="6811" y="4723"/>
                  <a:ext cx="144" cy="144"/>
                </a:xfrm>
                <a:prstGeom prst="ellipse">
                  <a:avLst/>
                </a:prstGeom>
                <a:solidFill>
                  <a:srgbClr val="333333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Oval 24"/>
                <p:cNvSpPr>
                  <a:spLocks noChangeArrowheads="1"/>
                </p:cNvSpPr>
                <p:nvPr/>
              </p:nvSpPr>
              <p:spPr bwMode="auto">
                <a:xfrm>
                  <a:off x="8539" y="4723"/>
                  <a:ext cx="144" cy="144"/>
                </a:xfrm>
                <a:prstGeom prst="ellipse">
                  <a:avLst/>
                </a:prstGeom>
                <a:solidFill>
                  <a:srgbClr val="333333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5" name="Oval 23"/>
                <p:cNvSpPr>
                  <a:spLocks noChangeArrowheads="1"/>
                </p:cNvSpPr>
                <p:nvPr/>
              </p:nvSpPr>
              <p:spPr bwMode="auto">
                <a:xfrm>
                  <a:off x="10267" y="4723"/>
                  <a:ext cx="144" cy="144"/>
                </a:xfrm>
                <a:prstGeom prst="ellipse">
                  <a:avLst/>
                </a:prstGeom>
                <a:solidFill>
                  <a:srgbClr val="333333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Oval 22"/>
                <p:cNvSpPr>
                  <a:spLocks noChangeArrowheads="1"/>
                </p:cNvSpPr>
                <p:nvPr/>
              </p:nvSpPr>
              <p:spPr bwMode="auto">
                <a:xfrm>
                  <a:off x="11995" y="4723"/>
                  <a:ext cx="144" cy="144"/>
                </a:xfrm>
                <a:prstGeom prst="ellipse">
                  <a:avLst/>
                </a:prstGeom>
                <a:solidFill>
                  <a:srgbClr val="333333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>
                  <a:off x="13723" y="4723"/>
                  <a:ext cx="144" cy="144"/>
                </a:xfrm>
                <a:prstGeom prst="ellipse">
                  <a:avLst/>
                </a:prstGeom>
                <a:solidFill>
                  <a:srgbClr val="333333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45" name="Group 44"/>
          <p:cNvGrpSpPr/>
          <p:nvPr/>
        </p:nvGrpSpPr>
        <p:grpSpPr>
          <a:xfrm>
            <a:off x="251520" y="4509120"/>
            <a:ext cx="8568952" cy="2031325"/>
            <a:chOff x="251520" y="4509120"/>
            <a:chExt cx="8568952" cy="2031325"/>
          </a:xfrm>
        </p:grpSpPr>
        <p:grpSp>
          <p:nvGrpSpPr>
            <p:cNvPr id="42" name="Group 41"/>
            <p:cNvGrpSpPr/>
            <p:nvPr/>
          </p:nvGrpSpPr>
          <p:grpSpPr>
            <a:xfrm>
              <a:off x="251520" y="4509120"/>
              <a:ext cx="8568952" cy="2031325"/>
              <a:chOff x="467544" y="4941168"/>
              <a:chExt cx="8568952" cy="203132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67544" y="4941168"/>
                <a:ext cx="85689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This signal satisfies                       for                        . The period of        is      . </a:t>
                </a:r>
              </a:p>
              <a:p>
                <a:endPara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The frequency of        is             Hertz if     is in seconds. </a:t>
                </a:r>
              </a:p>
              <a:p>
                <a:endParaRPr 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Frequency can also be expressed in </a:t>
                </a:r>
                <a:r>
                  <a:rPr lang="en-US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rads</a:t>
                </a: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/sec, </a:t>
                </a:r>
              </a:p>
              <a:p>
                <a:endParaRPr lang="en-US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 </a:t>
                </a:r>
                <a:r>
                  <a:rPr lang="en-US" u="sng" dirty="0" smtClean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non-periodic or aperiodic signal</a:t>
                </a:r>
                <a:r>
                  <a:rPr lang="en-US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is one which does not satisfy       </a:t>
                </a:r>
                <a:endParaRPr lang="en-SG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7902534"/>
                  </p:ext>
                </p:extLst>
              </p:nvPr>
            </p:nvGraphicFramePr>
            <p:xfrm>
              <a:off x="2629098" y="4941168"/>
              <a:ext cx="1460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0" name="Equation" r:id="rId27" imgW="1460160" imgH="304560" progId="Equation.3">
                      <p:embed/>
                    </p:oleObj>
                  </mc:Choice>
                  <mc:Fallback>
                    <p:oleObj name="Equation" r:id="rId27" imgW="1460160" imgH="30456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9098" y="4941168"/>
                            <a:ext cx="1460500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7031299"/>
                  </p:ext>
                </p:extLst>
              </p:nvPr>
            </p:nvGraphicFramePr>
            <p:xfrm>
              <a:off x="4499992" y="4941168"/>
              <a:ext cx="16002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1" name="Equation" r:id="rId29" imgW="1600200" imgH="368280" progId="Equation.3">
                      <p:embed/>
                    </p:oleObj>
                  </mc:Choice>
                  <mc:Fallback>
                    <p:oleObj name="Equation" r:id="rId29" imgW="1600200" imgH="36828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499992" y="4941168"/>
                            <a:ext cx="1600200" cy="368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1594988"/>
                  </p:ext>
                </p:extLst>
              </p:nvPr>
            </p:nvGraphicFramePr>
            <p:xfrm>
              <a:off x="7668344" y="4995376"/>
              <a:ext cx="4318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2" name="Equation" r:id="rId31" imgW="431640" imgH="304560" progId="Equation.3">
                      <p:embed/>
                    </p:oleObj>
                  </mc:Choice>
                  <mc:Fallback>
                    <p:oleObj name="Equation" r:id="rId31" imgW="431640" imgH="30456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68344" y="4995376"/>
                            <a:ext cx="431800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0398623"/>
                  </p:ext>
                </p:extLst>
              </p:nvPr>
            </p:nvGraphicFramePr>
            <p:xfrm>
              <a:off x="8469064" y="4941168"/>
              <a:ext cx="2794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3" name="Equation" r:id="rId33" imgW="279360" imgH="368280" progId="Equation.3">
                      <p:embed/>
                    </p:oleObj>
                  </mc:Choice>
                  <mc:Fallback>
                    <p:oleObj name="Equation" r:id="rId33" imgW="279360" imgH="36828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8469064" y="4941168"/>
                            <a:ext cx="279400" cy="368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4257860"/>
                  </p:ext>
                </p:extLst>
              </p:nvPr>
            </p:nvGraphicFramePr>
            <p:xfrm>
              <a:off x="2369111" y="5533752"/>
              <a:ext cx="4318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4" name="Equation" r:id="rId35" imgW="431613" imgH="304668" progId="Equation.3">
                      <p:embed/>
                    </p:oleObj>
                  </mc:Choice>
                  <mc:Fallback>
                    <p:oleObj name="Equation" r:id="rId35" imgW="431613" imgH="304668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9111" y="5533752"/>
                            <a:ext cx="431800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9345901"/>
                  </p:ext>
                </p:extLst>
              </p:nvPr>
            </p:nvGraphicFramePr>
            <p:xfrm>
              <a:off x="3059832" y="5373216"/>
              <a:ext cx="774700" cy="736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5" name="Equation" r:id="rId36" imgW="774360" imgH="736560" progId="Equation.3">
                      <p:embed/>
                    </p:oleObj>
                  </mc:Choice>
                  <mc:Fallback>
                    <p:oleObj name="Equation" r:id="rId36" imgW="774360" imgH="73656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3059832" y="5373216"/>
                            <a:ext cx="774700" cy="736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274541"/>
                  </p:ext>
                </p:extLst>
              </p:nvPr>
            </p:nvGraphicFramePr>
            <p:xfrm>
              <a:off x="4709652" y="5512718"/>
              <a:ext cx="2794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6" name="Equation" r:id="rId38" imgW="279360" imgH="368280" progId="Equation.3">
                      <p:embed/>
                    </p:oleObj>
                  </mc:Choice>
                  <mc:Fallback>
                    <p:oleObj name="Equation" r:id="rId38" imgW="279360" imgH="36828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9652" y="5512718"/>
                            <a:ext cx="27940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2400091"/>
                  </p:ext>
                </p:extLst>
              </p:nvPr>
            </p:nvGraphicFramePr>
            <p:xfrm>
              <a:off x="7164288" y="6597352"/>
              <a:ext cx="1460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67" name="Equation" r:id="rId40" imgW="1460160" imgH="304560" progId="Equation.DSMT4">
                      <p:embed/>
                    </p:oleObj>
                  </mc:Choice>
                  <mc:Fallback>
                    <p:oleObj name="Equation" r:id="rId40" imgW="1460160" imgH="30456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64288" y="6597352"/>
                            <a:ext cx="1460500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5137288"/>
                </p:ext>
              </p:extLst>
            </p:nvPr>
          </p:nvGraphicFramePr>
          <p:xfrm>
            <a:off x="5004048" y="5661248"/>
            <a:ext cx="939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8" name="Equation" r:id="rId41" imgW="939600" imgH="304560" progId="Equation.DSMT4">
                    <p:embed/>
                  </p:oleObj>
                </mc:Choice>
                <mc:Fallback>
                  <p:oleObj name="Equation" r:id="rId41" imgW="9396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004048" y="5661248"/>
                          <a:ext cx="9398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3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4422" r="1843"/>
          <a:stretch/>
        </p:blipFill>
        <p:spPr bwMode="auto">
          <a:xfrm>
            <a:off x="-18256" y="2686275"/>
            <a:ext cx="9108504" cy="274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332656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Bounded or unbounded signal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signal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bounded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if its magnitude does not go to infinity as    goes to infinity.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signal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unbounded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if its magnitude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goes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to infinity as    goes to infinity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116944"/>
              </p:ext>
            </p:extLst>
          </p:nvPr>
        </p:nvGraphicFramePr>
        <p:xfrm>
          <a:off x="1209080" y="1124744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4" imgW="482400" imgH="304560" progId="Equation.3">
                  <p:embed/>
                </p:oleObj>
              </mc:Choice>
              <mc:Fallback>
                <p:oleObj name="Equation" r:id="rId4" imgW="48240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80" y="1124744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22292"/>
              </p:ext>
            </p:extLst>
          </p:nvPr>
        </p:nvGraphicFramePr>
        <p:xfrm>
          <a:off x="7770068" y="119608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6" imgW="114120" imgH="215640" progId="Equation.DSMT4">
                  <p:embed/>
                </p:oleObj>
              </mc:Choice>
              <mc:Fallback>
                <p:oleObj name="Equation" r:id="rId6" imgW="114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0068" y="119608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78034"/>
              </p:ext>
            </p:extLst>
          </p:nvPr>
        </p:nvGraphicFramePr>
        <p:xfrm>
          <a:off x="1209080" y="2060178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8" imgW="482400" imgH="304560" progId="Equation.3">
                  <p:embed/>
                </p:oleObj>
              </mc:Choice>
              <mc:Fallback>
                <p:oleObj name="Equation" r:id="rId8" imgW="48240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80" y="2060178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451097"/>
              </p:ext>
            </p:extLst>
          </p:nvPr>
        </p:nvGraphicFramePr>
        <p:xfrm>
          <a:off x="7266012" y="213231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10" imgW="114120" imgH="215640" progId="Equation.DSMT4">
                  <p:embed/>
                </p:oleObj>
              </mc:Choice>
              <mc:Fallback>
                <p:oleObj name="Equation" r:id="rId10" imgW="1141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012" y="213231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51723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Complex exponential signal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06575"/>
              </p:ext>
            </p:extLst>
          </p:nvPr>
        </p:nvGraphicFramePr>
        <p:xfrm>
          <a:off x="4146128" y="5517232"/>
          <a:ext cx="337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12" imgW="3377880" imgH="761760" progId="Equation.DSMT4">
                  <p:embed/>
                </p:oleObj>
              </mc:Choice>
              <mc:Fallback>
                <p:oleObj name="Equation" r:id="rId12" imgW="33778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46128" y="5517232"/>
                        <a:ext cx="33782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220072" y="5917342"/>
            <a:ext cx="1080120" cy="4639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681898"/>
              </p:ext>
            </p:extLst>
          </p:nvPr>
        </p:nvGraphicFramePr>
        <p:xfrm>
          <a:off x="2123728" y="5971340"/>
          <a:ext cx="180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Equation" r:id="rId14" imgW="1803240" imgH="380880" progId="Equation.DSMT4">
                  <p:embed/>
                </p:oleObj>
              </mc:Choice>
              <mc:Fallback>
                <p:oleObj name="Equation" r:id="rId14" imgW="1803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23728" y="5971340"/>
                        <a:ext cx="1803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flipH="1">
            <a:off x="4139952" y="6149335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551100"/>
              </p:ext>
            </p:extLst>
          </p:nvPr>
        </p:nvGraphicFramePr>
        <p:xfrm>
          <a:off x="3936380" y="2434560"/>
          <a:ext cx="1836204" cy="41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Equation" r:id="rId16" imgW="1002960" imgH="228600" progId="Equation.DSMT4">
                  <p:embed/>
                </p:oleObj>
              </mc:Choice>
              <mc:Fallback>
                <p:oleObj name="Equation" r:id="rId1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36380" y="2434560"/>
                        <a:ext cx="1836204" cy="418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7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1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0" y="7905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0" y="14668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0" y="17621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0" y="25146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0" y="32670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0" y="40195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251520" y="476672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Real or Complex signal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complex signal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be expressed as :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714272"/>
              </p:ext>
            </p:extLst>
          </p:nvPr>
        </p:nvGraphicFramePr>
        <p:xfrm>
          <a:off x="955675" y="1795463"/>
          <a:ext cx="53594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3" imgW="5359320" imgH="685800" progId="Equation.DSMT4">
                  <p:embed/>
                </p:oleObj>
              </mc:Choice>
              <mc:Fallback>
                <p:oleObj name="Equation" r:id="rId3" imgW="5359320" imgH="6858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795463"/>
                        <a:ext cx="5359400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959748"/>
              </p:ext>
            </p:extLst>
          </p:nvPr>
        </p:nvGraphicFramePr>
        <p:xfrm>
          <a:off x="698500" y="3184054"/>
          <a:ext cx="4699000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5" imgW="4698720" imgH="2184120" progId="Equation.DSMT4">
                  <p:embed/>
                </p:oleObj>
              </mc:Choice>
              <mc:Fallback>
                <p:oleObj name="Equation" r:id="rId5" imgW="4698720" imgH="218412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184054"/>
                        <a:ext cx="4699000" cy="218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376892"/>
              </p:ext>
            </p:extLst>
          </p:nvPr>
        </p:nvGraphicFramePr>
        <p:xfrm>
          <a:off x="6737176" y="1816100"/>
          <a:ext cx="1219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7" imgW="1218960" imgH="457200" progId="Equation.DSMT4">
                  <p:embed/>
                </p:oleObj>
              </mc:Choice>
              <mc:Fallback>
                <p:oleObj name="Equation" r:id="rId7" imgW="1218960" imgH="45720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176" y="1816100"/>
                        <a:ext cx="12192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83" name="Picture 1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33" y="2799928"/>
            <a:ext cx="26193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0623"/>
              </p:ext>
            </p:extLst>
          </p:nvPr>
        </p:nvGraphicFramePr>
        <p:xfrm>
          <a:off x="683568" y="5805264"/>
          <a:ext cx="400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10" imgW="4000320" imgH="330120" progId="Equation.DSMT4">
                  <p:embed/>
                </p:oleObj>
              </mc:Choice>
              <mc:Fallback>
                <p:oleObj name="Equation" r:id="rId10" imgW="4000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3568" y="5805264"/>
                        <a:ext cx="4000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63973"/>
              </p:ext>
            </p:extLst>
          </p:nvPr>
        </p:nvGraphicFramePr>
        <p:xfrm>
          <a:off x="600918" y="1466356"/>
          <a:ext cx="7283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" name="Equation" r:id="rId3" imgW="7277040" imgH="1244520" progId="Equation.DSMT4">
                  <p:embed/>
                </p:oleObj>
              </mc:Choice>
              <mc:Fallback>
                <p:oleObj name="Equation" r:id="rId3" imgW="7277040" imgH="1244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18" y="1466356"/>
                        <a:ext cx="7283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5496" y="548680"/>
            <a:ext cx="7202053" cy="400110"/>
            <a:chOff x="395536" y="834676"/>
            <a:chExt cx="7202053" cy="40011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981941"/>
                </p:ext>
              </p:extLst>
            </p:nvPr>
          </p:nvGraphicFramePr>
          <p:xfrm>
            <a:off x="4247964" y="849023"/>
            <a:ext cx="334962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3" name="Equation" r:id="rId5" imgW="3352680" imgH="380880" progId="Equation.DSMT4">
                    <p:embed/>
                  </p:oleObj>
                </mc:Choice>
                <mc:Fallback>
                  <p:oleObj name="Equation" r:id="rId5" imgW="3352680" imgH="380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964" y="849023"/>
                          <a:ext cx="3349625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536" y="834676"/>
              <a:ext cx="39563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14188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By applying </a:t>
              </a: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6600CC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Euler’s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formula,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5576" y="2996952"/>
            <a:ext cx="6984776" cy="735134"/>
            <a:chOff x="1115616" y="2887572"/>
            <a:chExt cx="6984776" cy="735134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741302"/>
                </p:ext>
              </p:extLst>
            </p:nvPr>
          </p:nvGraphicFramePr>
          <p:xfrm>
            <a:off x="1542167" y="2887572"/>
            <a:ext cx="109537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4" name="Equation" r:id="rId7" imgW="1091726" imgH="355446" progId="Equation.DSMT4">
                    <p:embed/>
                  </p:oleObj>
                </mc:Choice>
                <mc:Fallback>
                  <p:oleObj name="Equation" r:id="rId7" imgW="1091726" imgH="3554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167" y="2887572"/>
                          <a:ext cx="1095375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3634576"/>
                </p:ext>
              </p:extLst>
            </p:nvPr>
          </p:nvGraphicFramePr>
          <p:xfrm>
            <a:off x="2987824" y="2911414"/>
            <a:ext cx="14192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" name="Equation" r:id="rId9" imgW="1422400" imgH="355600" progId="Equation.DSMT4">
                    <p:embed/>
                  </p:oleObj>
                </mc:Choice>
                <mc:Fallback>
                  <p:oleObj name="Equation" r:id="rId9" imgW="1422400" imgH="355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2911414"/>
                          <a:ext cx="1419225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225069"/>
                </p:ext>
              </p:extLst>
            </p:nvPr>
          </p:nvGraphicFramePr>
          <p:xfrm>
            <a:off x="5076056" y="2954307"/>
            <a:ext cx="4667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6" name="Equation" r:id="rId11" imgW="469696" imgH="330057" progId="Equation.DSMT4">
                    <p:embed/>
                  </p:oleObj>
                </mc:Choice>
                <mc:Fallback>
                  <p:oleObj name="Equation" r:id="rId11" imgW="469696" imgH="33005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2954307"/>
                          <a:ext cx="4667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1115616" y="2887572"/>
              <a:ext cx="698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If                 or                  , then        is a </a:t>
              </a:r>
              <a:r>
                <a:rPr lang="en-US" sz="2000" u="sng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real signal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      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23580" y="3222596"/>
              <a:ext cx="2648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en-SG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0514" y="3501008"/>
            <a:ext cx="7776864" cy="402146"/>
            <a:chOff x="700514" y="4034966"/>
            <a:chExt cx="7776864" cy="40214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600486"/>
                </p:ext>
              </p:extLst>
            </p:nvPr>
          </p:nvGraphicFramePr>
          <p:xfrm>
            <a:off x="989116" y="4084687"/>
            <a:ext cx="11049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7" name="Equation" r:id="rId13" imgW="1104421" imgH="355446" progId="Equation.DSMT4">
                    <p:embed/>
                  </p:oleObj>
                </mc:Choice>
                <mc:Fallback>
                  <p:oleObj name="Equation" r:id="rId13" imgW="1104421" imgH="35544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116" y="4084687"/>
                          <a:ext cx="1104900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032084"/>
                </p:ext>
              </p:extLst>
            </p:nvPr>
          </p:nvGraphicFramePr>
          <p:xfrm>
            <a:off x="2339752" y="4070501"/>
            <a:ext cx="132397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8" name="Equation" r:id="rId15" imgW="1320227" imgH="355446" progId="Equation.DSMT4">
                    <p:embed/>
                  </p:oleObj>
                </mc:Choice>
                <mc:Fallback>
                  <p:oleObj name="Equation" r:id="rId15" imgW="1320227" imgH="355446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4070501"/>
                          <a:ext cx="1323975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042800"/>
                </p:ext>
              </p:extLst>
            </p:nvPr>
          </p:nvGraphicFramePr>
          <p:xfrm>
            <a:off x="4321299" y="4056183"/>
            <a:ext cx="4667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9" name="Equation" r:id="rId17" imgW="469696" imgH="330057" progId="Equation.DSMT4">
                    <p:embed/>
                  </p:oleObj>
                </mc:Choice>
                <mc:Fallback>
                  <p:oleObj name="Equation" r:id="rId17" imgW="469696" imgH="330057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299" y="4056183"/>
                          <a:ext cx="4667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700514" y="4034966"/>
              <a:ext cx="7776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If               or                , then       is an </a:t>
              </a:r>
              <a:r>
                <a:rPr lang="en-US" sz="2000" u="sng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imaginary signal</a:t>
              </a:r>
              <a:r>
                <a:rPr lang="en-US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endParaRPr lang="en-SG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552" y="4437112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 real signal can be made from two complex signals :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45579"/>
              </p:ext>
            </p:extLst>
          </p:nvPr>
        </p:nvGraphicFramePr>
        <p:xfrm>
          <a:off x="1115616" y="5013176"/>
          <a:ext cx="2956283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Equation" r:id="rId19" imgW="1307880" imgH="228600" progId="Equation.DSMT4">
                  <p:embed/>
                </p:oleObj>
              </mc:Choice>
              <mc:Fallback>
                <p:oleObj name="Equation" r:id="rId19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5616" y="5013176"/>
                        <a:ext cx="2956283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5807005"/>
            <a:ext cx="810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here A* is the conjugate of A. You should be able to show that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no longer a complex function of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Hence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x(t)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real!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4941168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both terms are complex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conjugate of one another</a:t>
            </a:r>
            <a:endParaRPr lang="en-SG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flipH="1">
            <a:off x="4139952" y="5157192"/>
            <a:ext cx="59961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803</Words>
  <Application>Microsoft Office PowerPoint</Application>
  <PresentationFormat>On-screen Show (4:3)</PresentationFormat>
  <Paragraphs>175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Blank</vt:lpstr>
      <vt:lpstr>Image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Ai Poh</dc:creator>
  <cp:lastModifiedBy>Loh Ai Poh</cp:lastModifiedBy>
  <cp:revision>66</cp:revision>
  <dcterms:created xsi:type="dcterms:W3CDTF">2011-07-16T16:21:12Z</dcterms:created>
  <dcterms:modified xsi:type="dcterms:W3CDTF">2013-08-09T14:17:30Z</dcterms:modified>
</cp:coreProperties>
</file>