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60" r:id="rId1"/>
  </p:sldMasterIdLst>
  <p:notesMasterIdLst>
    <p:notesMasterId r:id="rId28"/>
  </p:notesMasterIdLst>
  <p:sldIdLst>
    <p:sldId id="258" r:id="rId2"/>
    <p:sldId id="259" r:id="rId3"/>
    <p:sldId id="302" r:id="rId4"/>
    <p:sldId id="260" r:id="rId5"/>
    <p:sldId id="303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304" r:id="rId14"/>
    <p:sldId id="305" r:id="rId15"/>
    <p:sldId id="306" r:id="rId16"/>
    <p:sldId id="307" r:id="rId17"/>
    <p:sldId id="268" r:id="rId18"/>
    <p:sldId id="269" r:id="rId19"/>
    <p:sldId id="271" r:id="rId20"/>
    <p:sldId id="272" r:id="rId21"/>
    <p:sldId id="273" r:id="rId22"/>
    <p:sldId id="274" r:id="rId23"/>
    <p:sldId id="275" r:id="rId24"/>
    <p:sldId id="278" r:id="rId25"/>
    <p:sldId id="301" r:id="rId26"/>
    <p:sldId id="308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1" autoAdjust="0"/>
    <p:restoredTop sz="94660"/>
  </p:normalViewPr>
  <p:slideViewPr>
    <p:cSldViewPr>
      <p:cViewPr varScale="1">
        <p:scale>
          <a:sx n="75" d="100"/>
          <a:sy n="75" d="100"/>
        </p:scale>
        <p:origin x="-103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38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image" Target="../media/image34.wmf"/><Relationship Id="rId18" Type="http://schemas.openxmlformats.org/officeDocument/2006/relationships/image" Target="../media/image49.wmf"/><Relationship Id="rId3" Type="http://schemas.openxmlformats.org/officeDocument/2006/relationships/image" Target="../media/image40.wmf"/><Relationship Id="rId7" Type="http://schemas.openxmlformats.org/officeDocument/2006/relationships/image" Target="../media/image44.wmf"/><Relationship Id="rId12" Type="http://schemas.openxmlformats.org/officeDocument/2006/relationships/image" Target="../media/image33.wmf"/><Relationship Id="rId17" Type="http://schemas.openxmlformats.org/officeDocument/2006/relationships/image" Target="../media/image48.wmf"/><Relationship Id="rId2" Type="http://schemas.openxmlformats.org/officeDocument/2006/relationships/image" Target="../media/image39.wmf"/><Relationship Id="rId16" Type="http://schemas.openxmlformats.org/officeDocument/2006/relationships/image" Target="../media/image47.wmf"/><Relationship Id="rId1" Type="http://schemas.openxmlformats.org/officeDocument/2006/relationships/image" Target="../media/image22.wmf"/><Relationship Id="rId6" Type="http://schemas.openxmlformats.org/officeDocument/2006/relationships/image" Target="../media/image43.wmf"/><Relationship Id="rId11" Type="http://schemas.openxmlformats.org/officeDocument/2006/relationships/image" Target="../media/image32.wmf"/><Relationship Id="rId5" Type="http://schemas.openxmlformats.org/officeDocument/2006/relationships/image" Target="../media/image42.wmf"/><Relationship Id="rId15" Type="http://schemas.openxmlformats.org/officeDocument/2006/relationships/image" Target="../media/image46.wmf"/><Relationship Id="rId10" Type="http://schemas.openxmlformats.org/officeDocument/2006/relationships/image" Target="../media/image31.wmf"/><Relationship Id="rId19" Type="http://schemas.openxmlformats.org/officeDocument/2006/relationships/image" Target="../media/image50.wmf"/><Relationship Id="rId4" Type="http://schemas.openxmlformats.org/officeDocument/2006/relationships/image" Target="../media/image41.wmf"/><Relationship Id="rId9" Type="http://schemas.openxmlformats.org/officeDocument/2006/relationships/image" Target="../media/image30.wmf"/><Relationship Id="rId14" Type="http://schemas.openxmlformats.org/officeDocument/2006/relationships/image" Target="../media/image45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image" Target="../media/image53.wmf"/><Relationship Id="rId7" Type="http://schemas.openxmlformats.org/officeDocument/2006/relationships/image" Target="../media/image56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35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2.wmf"/><Relationship Id="rId1" Type="http://schemas.openxmlformats.org/officeDocument/2006/relationships/image" Target="../media/image63.wmf"/><Relationship Id="rId4" Type="http://schemas.openxmlformats.org/officeDocument/2006/relationships/image" Target="../media/image6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7" Type="http://schemas.openxmlformats.org/officeDocument/2006/relationships/image" Target="../media/image72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13" Type="http://schemas.openxmlformats.org/officeDocument/2006/relationships/image" Target="../media/image88.wmf"/><Relationship Id="rId18" Type="http://schemas.openxmlformats.org/officeDocument/2006/relationships/image" Target="../media/image93.wmf"/><Relationship Id="rId26" Type="http://schemas.openxmlformats.org/officeDocument/2006/relationships/image" Target="../media/image101.wmf"/><Relationship Id="rId3" Type="http://schemas.openxmlformats.org/officeDocument/2006/relationships/image" Target="../media/image78.wmf"/><Relationship Id="rId21" Type="http://schemas.openxmlformats.org/officeDocument/2006/relationships/image" Target="../media/image96.wmf"/><Relationship Id="rId7" Type="http://schemas.openxmlformats.org/officeDocument/2006/relationships/image" Target="../media/image82.wmf"/><Relationship Id="rId12" Type="http://schemas.openxmlformats.org/officeDocument/2006/relationships/image" Target="../media/image87.wmf"/><Relationship Id="rId17" Type="http://schemas.openxmlformats.org/officeDocument/2006/relationships/image" Target="../media/image92.wmf"/><Relationship Id="rId25" Type="http://schemas.openxmlformats.org/officeDocument/2006/relationships/image" Target="../media/image100.wmf"/><Relationship Id="rId2" Type="http://schemas.openxmlformats.org/officeDocument/2006/relationships/image" Target="../media/image77.wmf"/><Relationship Id="rId16" Type="http://schemas.openxmlformats.org/officeDocument/2006/relationships/image" Target="../media/image91.wmf"/><Relationship Id="rId20" Type="http://schemas.openxmlformats.org/officeDocument/2006/relationships/image" Target="../media/image95.wmf"/><Relationship Id="rId29" Type="http://schemas.openxmlformats.org/officeDocument/2006/relationships/image" Target="../media/image104.wmf"/><Relationship Id="rId1" Type="http://schemas.openxmlformats.org/officeDocument/2006/relationships/image" Target="../media/image76.wmf"/><Relationship Id="rId6" Type="http://schemas.openxmlformats.org/officeDocument/2006/relationships/image" Target="../media/image81.wmf"/><Relationship Id="rId11" Type="http://schemas.openxmlformats.org/officeDocument/2006/relationships/image" Target="../media/image86.wmf"/><Relationship Id="rId24" Type="http://schemas.openxmlformats.org/officeDocument/2006/relationships/image" Target="../media/image99.wmf"/><Relationship Id="rId32" Type="http://schemas.openxmlformats.org/officeDocument/2006/relationships/image" Target="../media/image107.wmf"/><Relationship Id="rId5" Type="http://schemas.openxmlformats.org/officeDocument/2006/relationships/image" Target="../media/image80.wmf"/><Relationship Id="rId15" Type="http://schemas.openxmlformats.org/officeDocument/2006/relationships/image" Target="../media/image90.wmf"/><Relationship Id="rId23" Type="http://schemas.openxmlformats.org/officeDocument/2006/relationships/image" Target="../media/image98.wmf"/><Relationship Id="rId28" Type="http://schemas.openxmlformats.org/officeDocument/2006/relationships/image" Target="../media/image103.wmf"/><Relationship Id="rId10" Type="http://schemas.openxmlformats.org/officeDocument/2006/relationships/image" Target="../media/image85.wmf"/><Relationship Id="rId19" Type="http://schemas.openxmlformats.org/officeDocument/2006/relationships/image" Target="../media/image94.wmf"/><Relationship Id="rId31" Type="http://schemas.openxmlformats.org/officeDocument/2006/relationships/image" Target="../media/image106.wmf"/><Relationship Id="rId4" Type="http://schemas.openxmlformats.org/officeDocument/2006/relationships/image" Target="../media/image79.wmf"/><Relationship Id="rId9" Type="http://schemas.openxmlformats.org/officeDocument/2006/relationships/image" Target="../media/image84.wmf"/><Relationship Id="rId14" Type="http://schemas.openxmlformats.org/officeDocument/2006/relationships/image" Target="../media/image89.wmf"/><Relationship Id="rId22" Type="http://schemas.openxmlformats.org/officeDocument/2006/relationships/image" Target="../media/image97.wmf"/><Relationship Id="rId27" Type="http://schemas.openxmlformats.org/officeDocument/2006/relationships/image" Target="../media/image102.wmf"/><Relationship Id="rId30" Type="http://schemas.openxmlformats.org/officeDocument/2006/relationships/image" Target="../media/image105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13" Type="http://schemas.openxmlformats.org/officeDocument/2006/relationships/image" Target="../media/image118.wmf"/><Relationship Id="rId18" Type="http://schemas.openxmlformats.org/officeDocument/2006/relationships/image" Target="../media/image123.wmf"/><Relationship Id="rId3" Type="http://schemas.openxmlformats.org/officeDocument/2006/relationships/image" Target="../media/image76.wmf"/><Relationship Id="rId21" Type="http://schemas.openxmlformats.org/officeDocument/2006/relationships/image" Target="../media/image126.wmf"/><Relationship Id="rId7" Type="http://schemas.openxmlformats.org/officeDocument/2006/relationships/image" Target="../media/image112.wmf"/><Relationship Id="rId12" Type="http://schemas.openxmlformats.org/officeDocument/2006/relationships/image" Target="../media/image117.wmf"/><Relationship Id="rId17" Type="http://schemas.openxmlformats.org/officeDocument/2006/relationships/image" Target="../media/image122.wmf"/><Relationship Id="rId2" Type="http://schemas.openxmlformats.org/officeDocument/2006/relationships/image" Target="../media/image109.wmf"/><Relationship Id="rId16" Type="http://schemas.openxmlformats.org/officeDocument/2006/relationships/image" Target="../media/image121.wmf"/><Relationship Id="rId20" Type="http://schemas.openxmlformats.org/officeDocument/2006/relationships/image" Target="../media/image125.wmf"/><Relationship Id="rId1" Type="http://schemas.openxmlformats.org/officeDocument/2006/relationships/image" Target="../media/image108.wmf"/><Relationship Id="rId6" Type="http://schemas.openxmlformats.org/officeDocument/2006/relationships/image" Target="../media/image111.wmf"/><Relationship Id="rId11" Type="http://schemas.openxmlformats.org/officeDocument/2006/relationships/image" Target="../media/image116.wmf"/><Relationship Id="rId5" Type="http://schemas.openxmlformats.org/officeDocument/2006/relationships/image" Target="../media/image110.wmf"/><Relationship Id="rId15" Type="http://schemas.openxmlformats.org/officeDocument/2006/relationships/image" Target="../media/image120.wmf"/><Relationship Id="rId23" Type="http://schemas.openxmlformats.org/officeDocument/2006/relationships/image" Target="../media/image78.wmf"/><Relationship Id="rId10" Type="http://schemas.openxmlformats.org/officeDocument/2006/relationships/image" Target="../media/image115.wmf"/><Relationship Id="rId19" Type="http://schemas.openxmlformats.org/officeDocument/2006/relationships/image" Target="../media/image124.wmf"/><Relationship Id="rId4" Type="http://schemas.openxmlformats.org/officeDocument/2006/relationships/image" Target="../media/image77.wmf"/><Relationship Id="rId9" Type="http://schemas.openxmlformats.org/officeDocument/2006/relationships/image" Target="../media/image114.wmf"/><Relationship Id="rId14" Type="http://schemas.openxmlformats.org/officeDocument/2006/relationships/image" Target="../media/image119.wmf"/><Relationship Id="rId22" Type="http://schemas.openxmlformats.org/officeDocument/2006/relationships/image" Target="../media/image12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5" Type="http://schemas.openxmlformats.org/officeDocument/2006/relationships/image" Target="../media/image130.wmf"/><Relationship Id="rId4" Type="http://schemas.openxmlformats.org/officeDocument/2006/relationships/image" Target="../media/image129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wmf"/><Relationship Id="rId1" Type="http://schemas.openxmlformats.org/officeDocument/2006/relationships/image" Target="../media/image131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wmf"/><Relationship Id="rId1" Type="http://schemas.openxmlformats.org/officeDocument/2006/relationships/image" Target="../media/image13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image" Target="../media/image34.wmf"/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12" Type="http://schemas.openxmlformats.org/officeDocument/2006/relationships/image" Target="../media/image33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11" Type="http://schemas.openxmlformats.org/officeDocument/2006/relationships/image" Target="../media/image32.wmf"/><Relationship Id="rId5" Type="http://schemas.openxmlformats.org/officeDocument/2006/relationships/image" Target="../media/image26.wmf"/><Relationship Id="rId10" Type="http://schemas.openxmlformats.org/officeDocument/2006/relationships/image" Target="../media/image31.wmf"/><Relationship Id="rId4" Type="http://schemas.openxmlformats.org/officeDocument/2006/relationships/image" Target="../media/image25.wmf"/><Relationship Id="rId9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FFDC3-9EC6-444F-8EDA-C4503B744F3A}" type="datetimeFigureOut">
              <a:rPr lang="en-SG" smtClean="0"/>
              <a:t>9/8/2013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E82A96-A800-4E2A-B1D7-F54291FD772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2390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2A96-A800-4E2A-B1D7-F54291FD7724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91422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2A96-A800-4E2A-B1D7-F54291FD7724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0375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/>
          <p:cNvGraphicFramePr>
            <a:graphicFrameLocks noChangeAspect="1"/>
          </p:cNvGraphicFramePr>
          <p:nvPr userDrawn="1"/>
        </p:nvGraphicFramePr>
        <p:xfrm>
          <a:off x="0" y="0"/>
          <a:ext cx="9173308" cy="687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6" name="Image" r:id="rId3" imgW="2621063" imgH="1965964" progId="">
                  <p:embed/>
                </p:oleObj>
              </mc:Choice>
              <mc:Fallback>
                <p:oleObj name="Image" r:id="rId3" imgW="2621063" imgH="196596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73308" cy="687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568579"/>
            <a:ext cx="7772400" cy="1470025"/>
          </a:xfrm>
          <a:prstGeom prst="rect">
            <a:avLst/>
          </a:prstGeom>
        </p:spPr>
        <p:txBody>
          <a:bodyPr lIns="86365" tIns="43183" rIns="86365" bIns="43183"/>
          <a:lstStyle>
            <a:lvl1pPr algn="ctr"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3945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8818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 userDrawn="1"/>
        </p:nvSpPr>
        <p:spPr bwMode="auto">
          <a:xfrm>
            <a:off x="0" y="6615113"/>
            <a:ext cx="9144000" cy="254000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6365" tIns="43183" rIns="86365" bIns="43183" anchor="ctr"/>
          <a:lstStyle/>
          <a:p>
            <a:pPr eaLnBrk="0" hangingPunct="0">
              <a:defRPr/>
            </a:pPr>
            <a:endParaRPr lang="en-US" sz="2300">
              <a:latin typeface="Times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254000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6365" tIns="43183" rIns="86365" bIns="43183" anchor="ctr"/>
          <a:lstStyle/>
          <a:p>
            <a:pPr eaLnBrk="0" hangingPunct="0">
              <a:defRPr/>
            </a:pPr>
            <a:endParaRPr lang="en-US" sz="2300">
              <a:latin typeface="Times" pitchFamily="18" charset="0"/>
            </a:endParaRPr>
          </a:p>
        </p:txBody>
      </p:sp>
      <p:sp>
        <p:nvSpPr>
          <p:cNvPr id="4" name="Text Box 11"/>
          <p:cNvSpPr txBox="1">
            <a:spLocks noChangeArrowheads="1"/>
          </p:cNvSpPr>
          <p:nvPr userDrawn="1"/>
        </p:nvSpPr>
        <p:spPr bwMode="auto">
          <a:xfrm>
            <a:off x="32240" y="-9525"/>
            <a:ext cx="3426069" cy="2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6365" tIns="43183" rIns="86365" bIns="43183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2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EE2010  Systems &amp; Control  (Chapter </a:t>
            </a:r>
            <a:r>
              <a:rPr lang="en-US" sz="12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2)</a:t>
            </a:r>
            <a:endParaRPr lang="en-GB" sz="12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5" name="Picture 14" descr="C:\Users\MacBookPro\Desktop\logo_full_colou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881" y="265113"/>
            <a:ext cx="1921119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1"/>
          <p:cNvSpPr>
            <a:spLocks noChangeArrowheads="1"/>
          </p:cNvSpPr>
          <p:nvPr userDrawn="1"/>
        </p:nvSpPr>
        <p:spPr bwMode="auto">
          <a:xfrm>
            <a:off x="8465527" y="6599238"/>
            <a:ext cx="678473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6365" tIns="43183" rIns="86365" bIns="43183"/>
          <a:lstStyle/>
          <a:p>
            <a:pPr algn="ctr" eaLnBrk="0" hangingPunct="0">
              <a:defRPr/>
            </a:pPr>
            <a:r>
              <a:rPr lang="zh-CN" altLang="en-US" sz="1200" dirty="0">
                <a:solidFill>
                  <a:srgbClr val="FF6600"/>
                </a:solidFill>
                <a:ea typeface="SimSun" pitchFamily="2" charset="-122"/>
              </a:rPr>
              <a:t>  </a:t>
            </a:r>
            <a:r>
              <a:rPr lang="en-US" altLang="zh-CN" sz="1200" dirty="0" smtClean="0">
                <a:solidFill>
                  <a:srgbClr val="FF6600"/>
                </a:solidFill>
                <a:ea typeface="SimSun" pitchFamily="2" charset="-122"/>
              </a:rPr>
              <a:t>2-</a:t>
            </a:r>
            <a:fld id="{6D264ECD-270F-4C4E-B051-CA6042A22512}" type="slidenum">
              <a:rPr lang="zh-CN" altLang="en-US" sz="1200">
                <a:solidFill>
                  <a:srgbClr val="FF6600"/>
                </a:solidFill>
                <a:ea typeface="SimSun" pitchFamily="2" charset="-122"/>
              </a:rPr>
              <a:pPr algn="ctr" eaLnBrk="0" hangingPunct="0">
                <a:defRPr/>
              </a:pPr>
              <a:t>‹#›</a:t>
            </a:fld>
            <a:endParaRPr lang="en-US" altLang="zh-CN" sz="1200" dirty="0">
              <a:solidFill>
                <a:srgbClr val="FF6600"/>
              </a:solidFill>
              <a:ea typeface="SimSun" pitchFamily="2" charset="-122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>
            <a:off x="550986" y="6334125"/>
            <a:ext cx="1903535" cy="457200"/>
          </a:xfrm>
          <a:prstGeom prst="rect">
            <a:avLst/>
          </a:prstGeom>
        </p:spPr>
        <p:txBody>
          <a:bodyPr lIns="86365" tIns="43183" rIns="86365" bIns="43183"/>
          <a:lstStyle>
            <a:lvl1pPr eaLnBrk="0" hangingPunct="0">
              <a:defRPr sz="2300">
                <a:latin typeface="Times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56438" y="6334125"/>
            <a:ext cx="2895600" cy="457200"/>
          </a:xfrm>
          <a:prstGeom prst="rect">
            <a:avLst/>
          </a:prstGeom>
        </p:spPr>
        <p:txBody>
          <a:bodyPr lIns="86365" tIns="43183" rIns="86365" bIns="43183"/>
          <a:lstStyle>
            <a:lvl1pPr eaLnBrk="0" hangingPunct="0">
              <a:defRPr sz="2300">
                <a:latin typeface="Times" pitchFamily="18" charset="0"/>
              </a:defRPr>
            </a:lvl1pPr>
          </a:lstStyle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602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0723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4258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A97DAC0-51B3-49FB-880A-1CD4311A0F7D}" type="datetimeFigureOut">
              <a:rPr lang="en-SG" smtClean="0"/>
              <a:t>9/8/2013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DAE60C5-AA84-4ED2-B6F1-9B3A3012E85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8857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6615113"/>
            <a:ext cx="9144000" cy="254000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6365" tIns="43183" rIns="86365" bIns="43183" anchor="ctr"/>
          <a:lstStyle/>
          <a:p>
            <a:pPr eaLnBrk="0" hangingPunct="0">
              <a:defRPr/>
            </a:pPr>
            <a:endParaRPr lang="en-US" sz="2300">
              <a:latin typeface="Times" pitchFamily="18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254000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6365" tIns="43183" rIns="86365" bIns="43183" anchor="ctr"/>
          <a:lstStyle/>
          <a:p>
            <a:pPr eaLnBrk="0" hangingPunct="0">
              <a:defRPr/>
            </a:pPr>
            <a:endParaRPr lang="en-US" sz="2300">
              <a:latin typeface="Times" pitchFamily="18" charset="0"/>
            </a:endParaRPr>
          </a:p>
        </p:txBody>
      </p:sp>
      <p:sp>
        <p:nvSpPr>
          <p:cNvPr id="1035" name="Text Box 11"/>
          <p:cNvSpPr txBox="1">
            <a:spLocks noChangeArrowheads="1"/>
          </p:cNvSpPr>
          <p:nvPr userDrawn="1"/>
        </p:nvSpPr>
        <p:spPr bwMode="auto">
          <a:xfrm>
            <a:off x="52754" y="-9525"/>
            <a:ext cx="3500804" cy="2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6365" tIns="43183" rIns="86365" bIns="43183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2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EE2023</a:t>
            </a:r>
            <a:r>
              <a:rPr lang="en-US" sz="1200" b="1" baseline="0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Signals &amp; Systems</a:t>
            </a:r>
            <a:r>
              <a:rPr lang="en-US" sz="12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en-US" sz="12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(Chapter </a:t>
            </a:r>
            <a:r>
              <a:rPr lang="en-US" sz="1200" b="1" baseline="0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2</a:t>
            </a:r>
            <a:r>
              <a:rPr lang="en-US" sz="12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lang="en-GB" sz="12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9221" name="Picture 14" descr="C:\Users\MacBookPro\Desktop\logo_full_colour.jp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3" t="15659" r="8783" b="15659"/>
          <a:stretch>
            <a:fillRect/>
          </a:stretch>
        </p:blipFill>
        <p:spPr bwMode="auto">
          <a:xfrm>
            <a:off x="7567247" y="304800"/>
            <a:ext cx="158115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41"/>
          <p:cNvSpPr>
            <a:spLocks noChangeArrowheads="1"/>
          </p:cNvSpPr>
          <p:nvPr userDrawn="1"/>
        </p:nvSpPr>
        <p:spPr bwMode="auto">
          <a:xfrm>
            <a:off x="8487508" y="6594475"/>
            <a:ext cx="678474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6365" tIns="43183" rIns="86365" bIns="43183"/>
          <a:lstStyle/>
          <a:p>
            <a:pPr algn="ctr" eaLnBrk="0" hangingPunct="0">
              <a:defRPr/>
            </a:pPr>
            <a:r>
              <a:rPr lang="en-US" altLang="zh-CN" sz="1000" dirty="0">
                <a:solidFill>
                  <a:srgbClr val="FF6600"/>
                </a:solidFill>
                <a:ea typeface="SimSun" pitchFamily="2" charset="-122"/>
              </a:rPr>
              <a:t>  </a:t>
            </a:r>
            <a:r>
              <a:rPr lang="en-US" altLang="zh-CN" sz="1000" dirty="0" smtClean="0">
                <a:solidFill>
                  <a:srgbClr val="FF6600"/>
                </a:solidFill>
                <a:ea typeface="SimSun" pitchFamily="2" charset="-122"/>
              </a:rPr>
              <a:t>2-</a:t>
            </a:r>
            <a:fld id="{8DB2BA85-7135-485C-AD0E-B0E4F2A944D2}" type="slidenum">
              <a:rPr lang="zh-CN" altLang="en-US" sz="1000">
                <a:solidFill>
                  <a:srgbClr val="FF6600"/>
                </a:solidFill>
                <a:ea typeface="SimSun" pitchFamily="2" charset="-122"/>
              </a:rPr>
              <a:pPr algn="ctr" eaLnBrk="0" hangingPunct="0">
                <a:defRPr/>
              </a:pPr>
              <a:t>‹#›</a:t>
            </a:fld>
            <a:endParaRPr lang="en-US" altLang="zh-CN" sz="1000" dirty="0">
              <a:solidFill>
                <a:srgbClr val="FF6600"/>
              </a:solidFill>
              <a:ea typeface="SimSun" pitchFamily="2" charset="-122"/>
            </a:endParaRPr>
          </a:p>
        </p:txBody>
      </p:sp>
      <p:sp>
        <p:nvSpPr>
          <p:cNvPr id="9223" name="Title Placeholder 6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89584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57263" rtl="0" eaLnBrk="0" fontAlgn="base" hangingPunct="0">
        <a:spcBef>
          <a:spcPct val="0"/>
        </a:spcBef>
        <a:spcAft>
          <a:spcPct val="0"/>
        </a:spcAft>
        <a:defRPr sz="3300">
          <a:solidFill>
            <a:srgbClr val="FF6600"/>
          </a:solidFill>
          <a:latin typeface="+mj-lt"/>
          <a:ea typeface="+mj-ea"/>
          <a:cs typeface="+mj-cs"/>
        </a:defRPr>
      </a:lvl1pPr>
      <a:lvl2pPr algn="l" defTabSz="957263" rtl="0" eaLnBrk="0" fontAlgn="base" hangingPunct="0">
        <a:spcBef>
          <a:spcPct val="0"/>
        </a:spcBef>
        <a:spcAft>
          <a:spcPct val="0"/>
        </a:spcAft>
        <a:defRPr sz="3300">
          <a:solidFill>
            <a:srgbClr val="FF6600"/>
          </a:solidFill>
          <a:latin typeface="Times New Roman" pitchFamily="18" charset="0"/>
        </a:defRPr>
      </a:lvl2pPr>
      <a:lvl3pPr algn="l" defTabSz="957263" rtl="0" eaLnBrk="0" fontAlgn="base" hangingPunct="0">
        <a:spcBef>
          <a:spcPct val="0"/>
        </a:spcBef>
        <a:spcAft>
          <a:spcPct val="0"/>
        </a:spcAft>
        <a:defRPr sz="3300">
          <a:solidFill>
            <a:srgbClr val="FF6600"/>
          </a:solidFill>
          <a:latin typeface="Times New Roman" pitchFamily="18" charset="0"/>
        </a:defRPr>
      </a:lvl3pPr>
      <a:lvl4pPr algn="l" defTabSz="957263" rtl="0" eaLnBrk="0" fontAlgn="base" hangingPunct="0">
        <a:spcBef>
          <a:spcPct val="0"/>
        </a:spcBef>
        <a:spcAft>
          <a:spcPct val="0"/>
        </a:spcAft>
        <a:defRPr sz="3300">
          <a:solidFill>
            <a:srgbClr val="FF6600"/>
          </a:solidFill>
          <a:latin typeface="Times New Roman" pitchFamily="18" charset="0"/>
        </a:defRPr>
      </a:lvl4pPr>
      <a:lvl5pPr algn="l" defTabSz="957263" rtl="0" eaLnBrk="0" fontAlgn="base" hangingPunct="0">
        <a:spcBef>
          <a:spcPct val="0"/>
        </a:spcBef>
        <a:spcAft>
          <a:spcPct val="0"/>
        </a:spcAft>
        <a:defRPr sz="3300">
          <a:solidFill>
            <a:srgbClr val="FF6600"/>
          </a:solidFill>
          <a:latin typeface="Times New Roman" pitchFamily="18" charset="0"/>
        </a:defRPr>
      </a:lvl5pPr>
      <a:lvl6pPr marL="431825" algn="l" defTabSz="958113" rtl="0" fontAlgn="base">
        <a:spcBef>
          <a:spcPct val="0"/>
        </a:spcBef>
        <a:spcAft>
          <a:spcPct val="0"/>
        </a:spcAft>
        <a:defRPr sz="3300">
          <a:solidFill>
            <a:srgbClr val="FF6600"/>
          </a:solidFill>
          <a:latin typeface="Times New Roman" pitchFamily="18" charset="0"/>
        </a:defRPr>
      </a:lvl6pPr>
      <a:lvl7pPr marL="863651" algn="l" defTabSz="958113" rtl="0" fontAlgn="base">
        <a:spcBef>
          <a:spcPct val="0"/>
        </a:spcBef>
        <a:spcAft>
          <a:spcPct val="0"/>
        </a:spcAft>
        <a:defRPr sz="3300">
          <a:solidFill>
            <a:srgbClr val="FF6600"/>
          </a:solidFill>
          <a:latin typeface="Times New Roman" pitchFamily="18" charset="0"/>
        </a:defRPr>
      </a:lvl7pPr>
      <a:lvl8pPr marL="1295476" algn="l" defTabSz="958113" rtl="0" fontAlgn="base">
        <a:spcBef>
          <a:spcPct val="0"/>
        </a:spcBef>
        <a:spcAft>
          <a:spcPct val="0"/>
        </a:spcAft>
        <a:defRPr sz="3300">
          <a:solidFill>
            <a:srgbClr val="FF6600"/>
          </a:solidFill>
          <a:latin typeface="Times New Roman" pitchFamily="18" charset="0"/>
        </a:defRPr>
      </a:lvl8pPr>
      <a:lvl9pPr marL="1727302" algn="l" defTabSz="958113" rtl="0" fontAlgn="base">
        <a:spcBef>
          <a:spcPct val="0"/>
        </a:spcBef>
        <a:spcAft>
          <a:spcPct val="0"/>
        </a:spcAft>
        <a:defRPr sz="3300">
          <a:solidFill>
            <a:srgbClr val="FF6600"/>
          </a:solidFill>
          <a:latin typeface="Times New Roman" pitchFamily="18" charset="0"/>
        </a:defRPr>
      </a:lvl9pPr>
    </p:titleStyle>
    <p:bodyStyle>
      <a:lvl1pPr marL="342900" indent="-342900" algn="l" defTabSz="957263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003399"/>
          </a:solidFill>
          <a:latin typeface="+mn-lt"/>
          <a:ea typeface="+mn-ea"/>
          <a:cs typeface="+mn-cs"/>
        </a:defRPr>
      </a:lvl1pPr>
      <a:lvl2pPr marL="352425" indent="4763" algn="l" defTabSz="957263" rtl="0" eaLnBrk="0" fontAlgn="base" hangingPunct="0">
        <a:spcBef>
          <a:spcPct val="20000"/>
        </a:spcBef>
        <a:spcAft>
          <a:spcPct val="0"/>
        </a:spcAft>
        <a:buChar char="–"/>
        <a:defRPr sz="2500">
          <a:solidFill>
            <a:srgbClr val="003399"/>
          </a:solidFill>
          <a:latin typeface="+mn-lt"/>
        </a:defRPr>
      </a:lvl2pPr>
      <a:lvl3pPr marL="712788" indent="201613" algn="l" defTabSz="957263" rtl="0" eaLnBrk="0" fontAlgn="base" hangingPunct="0">
        <a:spcBef>
          <a:spcPct val="20000"/>
        </a:spcBef>
        <a:spcAft>
          <a:spcPct val="0"/>
        </a:spcAft>
        <a:buChar char="•"/>
        <a:defRPr sz="2100" b="1">
          <a:solidFill>
            <a:srgbClr val="FF6600"/>
          </a:solidFill>
          <a:latin typeface="+mn-lt"/>
        </a:defRPr>
      </a:lvl3pPr>
      <a:lvl4pPr marL="1079500" indent="4763" algn="l" defTabSz="957263" rtl="0" eaLnBrk="0" fontAlgn="base" hangingPunct="0">
        <a:spcBef>
          <a:spcPct val="20000"/>
        </a:spcBef>
        <a:spcAft>
          <a:spcPct val="0"/>
        </a:spcAft>
        <a:buChar char="–"/>
        <a:defRPr sz="2100" i="1">
          <a:solidFill>
            <a:srgbClr val="003399"/>
          </a:solidFill>
          <a:latin typeface="+mn-lt"/>
        </a:defRPr>
      </a:lvl4pPr>
      <a:lvl5pPr marL="1438275" indent="390525" algn="l" defTabSz="957263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rgbClr val="003399"/>
          </a:solidFill>
          <a:latin typeface="+mn-lt"/>
        </a:defRPr>
      </a:lvl5pPr>
      <a:lvl6pPr marL="1871243" algn="l" defTabSz="958113" rtl="0" fontAlgn="base">
        <a:spcBef>
          <a:spcPct val="20000"/>
        </a:spcBef>
        <a:spcAft>
          <a:spcPct val="0"/>
        </a:spcAft>
        <a:defRPr sz="1900">
          <a:solidFill>
            <a:srgbClr val="003399"/>
          </a:solidFill>
          <a:latin typeface="+mn-lt"/>
        </a:defRPr>
      </a:lvl6pPr>
      <a:lvl7pPr marL="2303069" algn="l" defTabSz="958113" rtl="0" fontAlgn="base">
        <a:spcBef>
          <a:spcPct val="20000"/>
        </a:spcBef>
        <a:spcAft>
          <a:spcPct val="0"/>
        </a:spcAft>
        <a:defRPr sz="1900">
          <a:solidFill>
            <a:srgbClr val="003399"/>
          </a:solidFill>
          <a:latin typeface="+mn-lt"/>
        </a:defRPr>
      </a:lvl7pPr>
      <a:lvl8pPr marL="2734894" algn="l" defTabSz="958113" rtl="0" fontAlgn="base">
        <a:spcBef>
          <a:spcPct val="20000"/>
        </a:spcBef>
        <a:spcAft>
          <a:spcPct val="0"/>
        </a:spcAft>
        <a:defRPr sz="1900">
          <a:solidFill>
            <a:srgbClr val="003399"/>
          </a:solidFill>
          <a:latin typeface="+mn-lt"/>
        </a:defRPr>
      </a:lvl8pPr>
      <a:lvl9pPr marL="3166720" algn="l" defTabSz="958113" rtl="0" fontAlgn="base">
        <a:spcBef>
          <a:spcPct val="20000"/>
        </a:spcBef>
        <a:spcAft>
          <a:spcPct val="0"/>
        </a:spcAft>
        <a:defRPr sz="1900">
          <a:solidFill>
            <a:srgbClr val="003399"/>
          </a:solidFill>
          <a:latin typeface="+mn-lt"/>
        </a:defRPr>
      </a:lvl9pPr>
    </p:bodyStyle>
    <p:otherStyle>
      <a:defPPr>
        <a:defRPr lang="en-US"/>
      </a:defPPr>
      <a:lvl1pPr marL="0" algn="l" defTabSz="86365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1825" algn="l" defTabSz="86365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3651" algn="l" defTabSz="86365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5476" algn="l" defTabSz="86365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7302" algn="l" defTabSz="86365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59127" algn="l" defTabSz="86365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0952" algn="l" defTabSz="86365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2778" algn="l" defTabSz="86365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4603" algn="l" defTabSz="86365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3.bin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9.bin"/><Relationship Id="rId18" Type="http://schemas.openxmlformats.org/officeDocument/2006/relationships/oleObject" Target="../embeddings/oleObject42.bin"/><Relationship Id="rId26" Type="http://schemas.openxmlformats.org/officeDocument/2006/relationships/image" Target="../media/image30.wmf"/><Relationship Id="rId39" Type="http://schemas.openxmlformats.org/officeDocument/2006/relationships/oleObject" Target="../embeddings/oleObject55.bin"/><Relationship Id="rId21" Type="http://schemas.openxmlformats.org/officeDocument/2006/relationships/oleObject" Target="../embeddings/oleObject45.bin"/><Relationship Id="rId34" Type="http://schemas.openxmlformats.org/officeDocument/2006/relationships/image" Target="../media/image34.wmf"/><Relationship Id="rId42" Type="http://schemas.openxmlformats.org/officeDocument/2006/relationships/image" Target="../media/image48.wmf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44.wmf"/><Relationship Id="rId29" Type="http://schemas.openxmlformats.org/officeDocument/2006/relationships/oleObject" Target="../embeddings/oleObject50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38.bin"/><Relationship Id="rId24" Type="http://schemas.openxmlformats.org/officeDocument/2006/relationships/image" Target="../media/image29.wmf"/><Relationship Id="rId32" Type="http://schemas.openxmlformats.org/officeDocument/2006/relationships/image" Target="../media/image33.wmf"/><Relationship Id="rId37" Type="http://schemas.openxmlformats.org/officeDocument/2006/relationships/oleObject" Target="../embeddings/oleObject54.bin"/><Relationship Id="rId40" Type="http://schemas.openxmlformats.org/officeDocument/2006/relationships/image" Target="../media/image47.wmf"/><Relationship Id="rId45" Type="http://schemas.openxmlformats.org/officeDocument/2006/relationships/oleObject" Target="../embeddings/oleObject58.bin"/><Relationship Id="rId5" Type="http://schemas.openxmlformats.org/officeDocument/2006/relationships/oleObject" Target="../embeddings/oleObject35.bin"/><Relationship Id="rId15" Type="http://schemas.openxmlformats.org/officeDocument/2006/relationships/oleObject" Target="../embeddings/oleObject40.bin"/><Relationship Id="rId23" Type="http://schemas.openxmlformats.org/officeDocument/2006/relationships/oleObject" Target="../embeddings/oleObject47.bin"/><Relationship Id="rId28" Type="http://schemas.openxmlformats.org/officeDocument/2006/relationships/image" Target="../media/image31.wmf"/><Relationship Id="rId36" Type="http://schemas.openxmlformats.org/officeDocument/2006/relationships/image" Target="../media/image45.wmf"/><Relationship Id="rId10" Type="http://schemas.openxmlformats.org/officeDocument/2006/relationships/image" Target="../media/image41.wmf"/><Relationship Id="rId19" Type="http://schemas.openxmlformats.org/officeDocument/2006/relationships/oleObject" Target="../embeddings/oleObject43.bin"/><Relationship Id="rId31" Type="http://schemas.openxmlformats.org/officeDocument/2006/relationships/oleObject" Target="../embeddings/oleObject51.bin"/><Relationship Id="rId44" Type="http://schemas.openxmlformats.org/officeDocument/2006/relationships/image" Target="../media/image49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43.wmf"/><Relationship Id="rId22" Type="http://schemas.openxmlformats.org/officeDocument/2006/relationships/oleObject" Target="../embeddings/oleObject46.bin"/><Relationship Id="rId27" Type="http://schemas.openxmlformats.org/officeDocument/2006/relationships/oleObject" Target="../embeddings/oleObject49.bin"/><Relationship Id="rId30" Type="http://schemas.openxmlformats.org/officeDocument/2006/relationships/image" Target="../media/image32.wmf"/><Relationship Id="rId35" Type="http://schemas.openxmlformats.org/officeDocument/2006/relationships/oleObject" Target="../embeddings/oleObject53.bin"/><Relationship Id="rId43" Type="http://schemas.openxmlformats.org/officeDocument/2006/relationships/oleObject" Target="../embeddings/oleObject57.bin"/><Relationship Id="rId8" Type="http://schemas.openxmlformats.org/officeDocument/2006/relationships/image" Target="../media/image40.wmf"/><Relationship Id="rId3" Type="http://schemas.openxmlformats.org/officeDocument/2006/relationships/oleObject" Target="../embeddings/oleObject34.bin"/><Relationship Id="rId12" Type="http://schemas.openxmlformats.org/officeDocument/2006/relationships/image" Target="../media/image42.wmf"/><Relationship Id="rId17" Type="http://schemas.openxmlformats.org/officeDocument/2006/relationships/oleObject" Target="../embeddings/oleObject41.bin"/><Relationship Id="rId25" Type="http://schemas.openxmlformats.org/officeDocument/2006/relationships/oleObject" Target="../embeddings/oleObject48.bin"/><Relationship Id="rId33" Type="http://schemas.openxmlformats.org/officeDocument/2006/relationships/oleObject" Target="../embeddings/oleObject52.bin"/><Relationship Id="rId38" Type="http://schemas.openxmlformats.org/officeDocument/2006/relationships/image" Target="../media/image46.wmf"/><Relationship Id="rId46" Type="http://schemas.openxmlformats.org/officeDocument/2006/relationships/image" Target="../media/image50.wmf"/><Relationship Id="rId20" Type="http://schemas.openxmlformats.org/officeDocument/2006/relationships/oleObject" Target="../embeddings/oleObject44.bin"/><Relationship Id="rId41" Type="http://schemas.openxmlformats.org/officeDocument/2006/relationships/oleObject" Target="../embeddings/oleObject56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oleObject" Target="../embeddings/oleObject64.bin"/><Relationship Id="rId18" Type="http://schemas.openxmlformats.org/officeDocument/2006/relationships/image" Target="../media/image57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55.wmf"/><Relationship Id="rId17" Type="http://schemas.openxmlformats.org/officeDocument/2006/relationships/oleObject" Target="../embeddings/oleObject66.bin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56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60.bin"/><Relationship Id="rId15" Type="http://schemas.openxmlformats.org/officeDocument/2006/relationships/oleObject" Target="../embeddings/oleObject65.bin"/><Relationship Id="rId10" Type="http://schemas.openxmlformats.org/officeDocument/2006/relationships/image" Target="../media/image54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62.bin"/><Relationship Id="rId14" Type="http://schemas.openxmlformats.org/officeDocument/2006/relationships/image" Target="../media/image3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58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61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73.bin"/><Relationship Id="rId10" Type="http://schemas.openxmlformats.org/officeDocument/2006/relationships/image" Target="../media/image65.w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75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oleObject" Target="../embeddings/oleObject80.bin"/><Relationship Id="rId18" Type="http://schemas.openxmlformats.org/officeDocument/2006/relationships/image" Target="../media/image72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77.bin"/><Relationship Id="rId12" Type="http://schemas.openxmlformats.org/officeDocument/2006/relationships/image" Target="../media/image69.wmf"/><Relationship Id="rId17" Type="http://schemas.openxmlformats.org/officeDocument/2006/relationships/oleObject" Target="../embeddings/oleObject82.bin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71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79.bin"/><Relationship Id="rId5" Type="http://schemas.openxmlformats.org/officeDocument/2006/relationships/oleObject" Target="../embeddings/oleObject76.bin"/><Relationship Id="rId15" Type="http://schemas.openxmlformats.org/officeDocument/2006/relationships/oleObject" Target="../embeddings/oleObject81.bin"/><Relationship Id="rId10" Type="http://schemas.openxmlformats.org/officeDocument/2006/relationships/image" Target="../media/image68.wmf"/><Relationship Id="rId4" Type="http://schemas.openxmlformats.org/officeDocument/2006/relationships/image" Target="../media/image73.png"/><Relationship Id="rId9" Type="http://schemas.openxmlformats.org/officeDocument/2006/relationships/oleObject" Target="../embeddings/oleObject78.bin"/><Relationship Id="rId14" Type="http://schemas.openxmlformats.org/officeDocument/2006/relationships/image" Target="../media/image70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5.wmf"/><Relationship Id="rId5" Type="http://schemas.openxmlformats.org/officeDocument/2006/relationships/oleObject" Target="../embeddings/oleObject84.bin"/><Relationship Id="rId4" Type="http://schemas.openxmlformats.org/officeDocument/2006/relationships/image" Target="../media/image74.wmf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87.wmf"/><Relationship Id="rId21" Type="http://schemas.openxmlformats.org/officeDocument/2006/relationships/oleObject" Target="../embeddings/oleObject94.bin"/><Relationship Id="rId34" Type="http://schemas.openxmlformats.org/officeDocument/2006/relationships/image" Target="../media/image91.wmf"/><Relationship Id="rId42" Type="http://schemas.openxmlformats.org/officeDocument/2006/relationships/image" Target="../media/image95.wmf"/><Relationship Id="rId47" Type="http://schemas.openxmlformats.org/officeDocument/2006/relationships/oleObject" Target="../embeddings/oleObject107.bin"/><Relationship Id="rId50" Type="http://schemas.openxmlformats.org/officeDocument/2006/relationships/image" Target="../media/image99.wmf"/><Relationship Id="rId55" Type="http://schemas.openxmlformats.org/officeDocument/2006/relationships/oleObject" Target="../embeddings/oleObject111.bin"/><Relationship Id="rId63" Type="http://schemas.openxmlformats.org/officeDocument/2006/relationships/oleObject" Target="../embeddings/oleObject115.bin"/><Relationship Id="rId7" Type="http://schemas.openxmlformats.org/officeDocument/2006/relationships/oleObject" Target="../embeddings/oleObject87.bin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82.wmf"/><Relationship Id="rId29" Type="http://schemas.openxmlformats.org/officeDocument/2006/relationships/oleObject" Target="../embeddings/oleObject98.bin"/><Relationship Id="rId11" Type="http://schemas.openxmlformats.org/officeDocument/2006/relationships/oleObject" Target="../embeddings/oleObject89.bin"/><Relationship Id="rId24" Type="http://schemas.openxmlformats.org/officeDocument/2006/relationships/image" Target="../media/image86.wmf"/><Relationship Id="rId32" Type="http://schemas.openxmlformats.org/officeDocument/2006/relationships/image" Target="../media/image90.wmf"/><Relationship Id="rId37" Type="http://schemas.openxmlformats.org/officeDocument/2006/relationships/oleObject" Target="../embeddings/oleObject102.bin"/><Relationship Id="rId40" Type="http://schemas.openxmlformats.org/officeDocument/2006/relationships/image" Target="../media/image94.wmf"/><Relationship Id="rId45" Type="http://schemas.openxmlformats.org/officeDocument/2006/relationships/oleObject" Target="../embeddings/oleObject106.bin"/><Relationship Id="rId53" Type="http://schemas.openxmlformats.org/officeDocument/2006/relationships/oleObject" Target="../embeddings/oleObject110.bin"/><Relationship Id="rId58" Type="http://schemas.openxmlformats.org/officeDocument/2006/relationships/image" Target="../media/image103.wmf"/><Relationship Id="rId66" Type="http://schemas.openxmlformats.org/officeDocument/2006/relationships/image" Target="../media/image107.wmf"/><Relationship Id="rId5" Type="http://schemas.openxmlformats.org/officeDocument/2006/relationships/oleObject" Target="../embeddings/oleObject86.bin"/><Relationship Id="rId61" Type="http://schemas.openxmlformats.org/officeDocument/2006/relationships/oleObject" Target="../embeddings/oleObject114.bin"/><Relationship Id="rId19" Type="http://schemas.openxmlformats.org/officeDocument/2006/relationships/oleObject" Target="../embeddings/oleObject93.bin"/><Relationship Id="rId14" Type="http://schemas.openxmlformats.org/officeDocument/2006/relationships/image" Target="../media/image81.wmf"/><Relationship Id="rId22" Type="http://schemas.openxmlformats.org/officeDocument/2006/relationships/image" Target="../media/image85.wmf"/><Relationship Id="rId27" Type="http://schemas.openxmlformats.org/officeDocument/2006/relationships/oleObject" Target="../embeddings/oleObject97.bin"/><Relationship Id="rId30" Type="http://schemas.openxmlformats.org/officeDocument/2006/relationships/image" Target="../media/image89.wmf"/><Relationship Id="rId35" Type="http://schemas.openxmlformats.org/officeDocument/2006/relationships/oleObject" Target="../embeddings/oleObject101.bin"/><Relationship Id="rId43" Type="http://schemas.openxmlformats.org/officeDocument/2006/relationships/oleObject" Target="../embeddings/oleObject105.bin"/><Relationship Id="rId48" Type="http://schemas.openxmlformats.org/officeDocument/2006/relationships/image" Target="../media/image98.wmf"/><Relationship Id="rId56" Type="http://schemas.openxmlformats.org/officeDocument/2006/relationships/image" Target="../media/image102.wmf"/><Relationship Id="rId64" Type="http://schemas.openxmlformats.org/officeDocument/2006/relationships/image" Target="../media/image106.wmf"/><Relationship Id="rId8" Type="http://schemas.openxmlformats.org/officeDocument/2006/relationships/image" Target="../media/image78.wmf"/><Relationship Id="rId51" Type="http://schemas.openxmlformats.org/officeDocument/2006/relationships/oleObject" Target="../embeddings/oleObject109.bin"/><Relationship Id="rId3" Type="http://schemas.openxmlformats.org/officeDocument/2006/relationships/oleObject" Target="../embeddings/oleObject85.bin"/><Relationship Id="rId12" Type="http://schemas.openxmlformats.org/officeDocument/2006/relationships/image" Target="../media/image80.wmf"/><Relationship Id="rId17" Type="http://schemas.openxmlformats.org/officeDocument/2006/relationships/oleObject" Target="../embeddings/oleObject92.bin"/><Relationship Id="rId25" Type="http://schemas.openxmlformats.org/officeDocument/2006/relationships/oleObject" Target="../embeddings/oleObject96.bin"/><Relationship Id="rId33" Type="http://schemas.openxmlformats.org/officeDocument/2006/relationships/oleObject" Target="../embeddings/oleObject100.bin"/><Relationship Id="rId38" Type="http://schemas.openxmlformats.org/officeDocument/2006/relationships/image" Target="../media/image93.wmf"/><Relationship Id="rId46" Type="http://schemas.openxmlformats.org/officeDocument/2006/relationships/image" Target="../media/image97.wmf"/><Relationship Id="rId59" Type="http://schemas.openxmlformats.org/officeDocument/2006/relationships/oleObject" Target="../embeddings/oleObject113.bin"/><Relationship Id="rId20" Type="http://schemas.openxmlformats.org/officeDocument/2006/relationships/image" Target="../media/image84.wmf"/><Relationship Id="rId41" Type="http://schemas.openxmlformats.org/officeDocument/2006/relationships/oleObject" Target="../embeddings/oleObject104.bin"/><Relationship Id="rId54" Type="http://schemas.openxmlformats.org/officeDocument/2006/relationships/image" Target="../media/image101.wmf"/><Relationship Id="rId62" Type="http://schemas.openxmlformats.org/officeDocument/2006/relationships/image" Target="../media/image105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7.wmf"/><Relationship Id="rId15" Type="http://schemas.openxmlformats.org/officeDocument/2006/relationships/oleObject" Target="../embeddings/oleObject91.bin"/><Relationship Id="rId23" Type="http://schemas.openxmlformats.org/officeDocument/2006/relationships/oleObject" Target="../embeddings/oleObject95.bin"/><Relationship Id="rId28" Type="http://schemas.openxmlformats.org/officeDocument/2006/relationships/image" Target="../media/image88.wmf"/><Relationship Id="rId36" Type="http://schemas.openxmlformats.org/officeDocument/2006/relationships/image" Target="../media/image92.wmf"/><Relationship Id="rId49" Type="http://schemas.openxmlformats.org/officeDocument/2006/relationships/oleObject" Target="../embeddings/oleObject108.bin"/><Relationship Id="rId57" Type="http://schemas.openxmlformats.org/officeDocument/2006/relationships/oleObject" Target="../embeddings/oleObject112.bin"/><Relationship Id="rId10" Type="http://schemas.openxmlformats.org/officeDocument/2006/relationships/image" Target="../media/image79.wmf"/><Relationship Id="rId31" Type="http://schemas.openxmlformats.org/officeDocument/2006/relationships/oleObject" Target="../embeddings/oleObject99.bin"/><Relationship Id="rId44" Type="http://schemas.openxmlformats.org/officeDocument/2006/relationships/image" Target="../media/image96.wmf"/><Relationship Id="rId52" Type="http://schemas.openxmlformats.org/officeDocument/2006/relationships/image" Target="../media/image100.wmf"/><Relationship Id="rId60" Type="http://schemas.openxmlformats.org/officeDocument/2006/relationships/image" Target="../media/image104.wmf"/><Relationship Id="rId65" Type="http://schemas.openxmlformats.org/officeDocument/2006/relationships/oleObject" Target="../embeddings/oleObject116.bin"/><Relationship Id="rId4" Type="http://schemas.openxmlformats.org/officeDocument/2006/relationships/image" Target="../media/image76.wmf"/><Relationship Id="rId9" Type="http://schemas.openxmlformats.org/officeDocument/2006/relationships/oleObject" Target="../embeddings/oleObject88.bin"/><Relationship Id="rId13" Type="http://schemas.openxmlformats.org/officeDocument/2006/relationships/oleObject" Target="../embeddings/oleObject90.bin"/><Relationship Id="rId18" Type="http://schemas.openxmlformats.org/officeDocument/2006/relationships/image" Target="../media/image83.wmf"/><Relationship Id="rId39" Type="http://schemas.openxmlformats.org/officeDocument/2006/relationships/oleObject" Target="../embeddings/oleObject103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7.jp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jpg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22.bin"/><Relationship Id="rId18" Type="http://schemas.openxmlformats.org/officeDocument/2006/relationships/image" Target="../media/image113.wmf"/><Relationship Id="rId26" Type="http://schemas.openxmlformats.org/officeDocument/2006/relationships/image" Target="../media/image117.wmf"/><Relationship Id="rId39" Type="http://schemas.openxmlformats.org/officeDocument/2006/relationships/oleObject" Target="../embeddings/oleObject135.bin"/><Relationship Id="rId21" Type="http://schemas.openxmlformats.org/officeDocument/2006/relationships/oleObject" Target="../embeddings/oleObject126.bin"/><Relationship Id="rId34" Type="http://schemas.openxmlformats.org/officeDocument/2006/relationships/image" Target="../media/image121.wmf"/><Relationship Id="rId42" Type="http://schemas.openxmlformats.org/officeDocument/2006/relationships/image" Target="../media/image125.wmf"/><Relationship Id="rId47" Type="http://schemas.openxmlformats.org/officeDocument/2006/relationships/oleObject" Target="../embeddings/oleObject139.bin"/><Relationship Id="rId7" Type="http://schemas.openxmlformats.org/officeDocument/2006/relationships/oleObject" Target="../embeddings/oleObject119.bin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112.wmf"/><Relationship Id="rId29" Type="http://schemas.openxmlformats.org/officeDocument/2006/relationships/oleObject" Target="../embeddings/oleObject130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09.wmf"/><Relationship Id="rId11" Type="http://schemas.openxmlformats.org/officeDocument/2006/relationships/oleObject" Target="../embeddings/oleObject121.bin"/><Relationship Id="rId24" Type="http://schemas.openxmlformats.org/officeDocument/2006/relationships/image" Target="../media/image116.wmf"/><Relationship Id="rId32" Type="http://schemas.openxmlformats.org/officeDocument/2006/relationships/image" Target="../media/image120.wmf"/><Relationship Id="rId37" Type="http://schemas.openxmlformats.org/officeDocument/2006/relationships/oleObject" Target="../embeddings/oleObject134.bin"/><Relationship Id="rId40" Type="http://schemas.openxmlformats.org/officeDocument/2006/relationships/image" Target="../media/image124.wmf"/><Relationship Id="rId45" Type="http://schemas.openxmlformats.org/officeDocument/2006/relationships/oleObject" Target="../embeddings/oleObject138.bin"/><Relationship Id="rId5" Type="http://schemas.openxmlformats.org/officeDocument/2006/relationships/oleObject" Target="../embeddings/oleObject118.bin"/><Relationship Id="rId15" Type="http://schemas.openxmlformats.org/officeDocument/2006/relationships/oleObject" Target="../embeddings/oleObject123.bin"/><Relationship Id="rId23" Type="http://schemas.openxmlformats.org/officeDocument/2006/relationships/oleObject" Target="../embeddings/oleObject127.bin"/><Relationship Id="rId28" Type="http://schemas.openxmlformats.org/officeDocument/2006/relationships/image" Target="../media/image118.wmf"/><Relationship Id="rId36" Type="http://schemas.openxmlformats.org/officeDocument/2006/relationships/image" Target="../media/image122.wmf"/><Relationship Id="rId10" Type="http://schemas.openxmlformats.org/officeDocument/2006/relationships/image" Target="../media/image77.wmf"/><Relationship Id="rId19" Type="http://schemas.openxmlformats.org/officeDocument/2006/relationships/oleObject" Target="../embeddings/oleObject125.bin"/><Relationship Id="rId31" Type="http://schemas.openxmlformats.org/officeDocument/2006/relationships/oleObject" Target="../embeddings/oleObject131.bin"/><Relationship Id="rId44" Type="http://schemas.openxmlformats.org/officeDocument/2006/relationships/image" Target="../media/image126.wmf"/><Relationship Id="rId4" Type="http://schemas.openxmlformats.org/officeDocument/2006/relationships/image" Target="../media/image108.wmf"/><Relationship Id="rId9" Type="http://schemas.openxmlformats.org/officeDocument/2006/relationships/oleObject" Target="../embeddings/oleObject120.bin"/><Relationship Id="rId14" Type="http://schemas.openxmlformats.org/officeDocument/2006/relationships/image" Target="../media/image111.wmf"/><Relationship Id="rId22" Type="http://schemas.openxmlformats.org/officeDocument/2006/relationships/image" Target="../media/image115.wmf"/><Relationship Id="rId27" Type="http://schemas.openxmlformats.org/officeDocument/2006/relationships/oleObject" Target="../embeddings/oleObject129.bin"/><Relationship Id="rId30" Type="http://schemas.openxmlformats.org/officeDocument/2006/relationships/image" Target="../media/image119.wmf"/><Relationship Id="rId35" Type="http://schemas.openxmlformats.org/officeDocument/2006/relationships/oleObject" Target="../embeddings/oleObject133.bin"/><Relationship Id="rId43" Type="http://schemas.openxmlformats.org/officeDocument/2006/relationships/oleObject" Target="../embeddings/oleObject137.bin"/><Relationship Id="rId48" Type="http://schemas.openxmlformats.org/officeDocument/2006/relationships/image" Target="../media/image78.wmf"/><Relationship Id="rId8" Type="http://schemas.openxmlformats.org/officeDocument/2006/relationships/image" Target="../media/image76.wmf"/><Relationship Id="rId3" Type="http://schemas.openxmlformats.org/officeDocument/2006/relationships/oleObject" Target="../embeddings/oleObject117.bin"/><Relationship Id="rId12" Type="http://schemas.openxmlformats.org/officeDocument/2006/relationships/image" Target="../media/image110.wmf"/><Relationship Id="rId17" Type="http://schemas.openxmlformats.org/officeDocument/2006/relationships/oleObject" Target="../embeddings/oleObject124.bin"/><Relationship Id="rId25" Type="http://schemas.openxmlformats.org/officeDocument/2006/relationships/oleObject" Target="../embeddings/oleObject128.bin"/><Relationship Id="rId33" Type="http://schemas.openxmlformats.org/officeDocument/2006/relationships/oleObject" Target="../embeddings/oleObject132.bin"/><Relationship Id="rId38" Type="http://schemas.openxmlformats.org/officeDocument/2006/relationships/image" Target="../media/image123.wmf"/><Relationship Id="rId46" Type="http://schemas.openxmlformats.org/officeDocument/2006/relationships/image" Target="../media/image127.wmf"/><Relationship Id="rId20" Type="http://schemas.openxmlformats.org/officeDocument/2006/relationships/image" Target="../media/image114.wmf"/><Relationship Id="rId41" Type="http://schemas.openxmlformats.org/officeDocument/2006/relationships/oleObject" Target="../embeddings/oleObject136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3" Type="http://schemas.openxmlformats.org/officeDocument/2006/relationships/oleObject" Target="../embeddings/oleObject140.bin"/><Relationship Id="rId7" Type="http://schemas.openxmlformats.org/officeDocument/2006/relationships/oleObject" Target="../embeddings/oleObject142.bin"/><Relationship Id="rId12" Type="http://schemas.openxmlformats.org/officeDocument/2006/relationships/image" Target="../media/image130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0.wmf"/><Relationship Id="rId11" Type="http://schemas.openxmlformats.org/officeDocument/2006/relationships/oleObject" Target="../embeddings/oleObject144.bin"/><Relationship Id="rId5" Type="http://schemas.openxmlformats.org/officeDocument/2006/relationships/oleObject" Target="../embeddings/oleObject141.bin"/><Relationship Id="rId10" Type="http://schemas.openxmlformats.org/officeDocument/2006/relationships/image" Target="../media/image129.wmf"/><Relationship Id="rId4" Type="http://schemas.openxmlformats.org/officeDocument/2006/relationships/image" Target="../media/image79.wmf"/><Relationship Id="rId9" Type="http://schemas.openxmlformats.org/officeDocument/2006/relationships/oleObject" Target="../embeddings/oleObject143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5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9.wmf"/><Relationship Id="rId5" Type="http://schemas.openxmlformats.org/officeDocument/2006/relationships/oleObject" Target="../embeddings/oleObject146.bin"/><Relationship Id="rId4" Type="http://schemas.openxmlformats.org/officeDocument/2006/relationships/image" Target="../media/image131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9.bin"/><Relationship Id="rId3" Type="http://schemas.openxmlformats.org/officeDocument/2006/relationships/oleObject" Target="../embeddings/oleObject147.bin"/><Relationship Id="rId7" Type="http://schemas.openxmlformats.org/officeDocument/2006/relationships/image" Target="../media/image133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48.bin"/><Relationship Id="rId5" Type="http://schemas.openxmlformats.org/officeDocument/2006/relationships/image" Target="../media/image135.jpg"/><Relationship Id="rId4" Type="http://schemas.openxmlformats.org/officeDocument/2006/relationships/image" Target="../media/image132.wmf"/><Relationship Id="rId9" Type="http://schemas.openxmlformats.org/officeDocument/2006/relationships/image" Target="../media/image134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lstad.com/dfilter/" TargetMode="External"/><Relationship Id="rId3" Type="http://schemas.openxmlformats.org/officeDocument/2006/relationships/oleObject" Target="../embeddings/oleObject150.bin"/><Relationship Id="rId7" Type="http://schemas.openxmlformats.org/officeDocument/2006/relationships/hyperlink" Target="http://www.jhu.edu/signals/listen-new/listen-newindex.htm" TargetMode="Externa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38.wmf"/><Relationship Id="rId5" Type="http://schemas.openxmlformats.org/officeDocument/2006/relationships/oleObject" Target="../embeddings/oleObject151.bin"/><Relationship Id="rId4" Type="http://schemas.openxmlformats.org/officeDocument/2006/relationships/image" Target="../media/image137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0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16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21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29.wmf"/><Relationship Id="rId26" Type="http://schemas.openxmlformats.org/officeDocument/2006/relationships/image" Target="../media/image33.wmf"/><Relationship Id="rId3" Type="http://schemas.openxmlformats.org/officeDocument/2006/relationships/oleObject" Target="../embeddings/oleObject17.bin"/><Relationship Id="rId21" Type="http://schemas.openxmlformats.org/officeDocument/2006/relationships/oleObject" Target="../embeddings/oleObject26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6.wmf"/><Relationship Id="rId17" Type="http://schemas.openxmlformats.org/officeDocument/2006/relationships/oleObject" Target="../embeddings/oleObject24.bin"/><Relationship Id="rId25" Type="http://schemas.openxmlformats.org/officeDocument/2006/relationships/oleObject" Target="../embeddings/oleObject28.bin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28.wmf"/><Relationship Id="rId20" Type="http://schemas.openxmlformats.org/officeDocument/2006/relationships/image" Target="../media/image30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1.bin"/><Relationship Id="rId24" Type="http://schemas.openxmlformats.org/officeDocument/2006/relationships/image" Target="../media/image32.wmf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23" Type="http://schemas.openxmlformats.org/officeDocument/2006/relationships/oleObject" Target="../embeddings/oleObject27.bin"/><Relationship Id="rId28" Type="http://schemas.openxmlformats.org/officeDocument/2006/relationships/image" Target="../media/image34.wmf"/><Relationship Id="rId10" Type="http://schemas.openxmlformats.org/officeDocument/2006/relationships/image" Target="../media/image25.wmf"/><Relationship Id="rId19" Type="http://schemas.openxmlformats.org/officeDocument/2006/relationships/oleObject" Target="../embeddings/oleObject25.bin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7.wmf"/><Relationship Id="rId22" Type="http://schemas.openxmlformats.org/officeDocument/2006/relationships/image" Target="../media/image31.wmf"/><Relationship Id="rId27" Type="http://schemas.openxmlformats.org/officeDocument/2006/relationships/oleObject" Target="../embeddings/oleObject2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91680" y="2276872"/>
            <a:ext cx="64087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85800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1289080"/>
            <a:ext cx="849694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</a:pPr>
            <a:r>
              <a:rPr lang="en-US" sz="2400" b="1" dirty="0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Time and Frequency Domain Representation of Signals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</a:pPr>
            <a:endParaRPr lang="en-US" sz="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</a:pPr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 </a:t>
            </a:r>
            <a:r>
              <a:rPr lang="en-US" sz="2000" u="sng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signal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is a function which represents the time variation of a physical variable.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</a:pPr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A </a:t>
            </a:r>
            <a:r>
              <a:rPr lang="en-US" sz="2000" u="sng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continuous time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signal is one that is defined for all time instants, </a:t>
            </a:r>
            <a:r>
              <a:rPr lang="en-US" sz="2000" i="1" dirty="0">
                <a:latin typeface="Tahoma" pitchFamily="34" charset="0"/>
                <a:ea typeface="Tahoma" pitchFamily="34" charset="0"/>
                <a:cs typeface="Tahoma" pitchFamily="34" charset="0"/>
              </a:rPr>
              <a:t>t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, in an interval of interest. It is usually represented as a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waveform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</a:pP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Much of the focus in this module is on continuous time signals.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</a:pP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There are 2 ways to view a signal : time domain and frequency domain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</a:pP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21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66064" y="404664"/>
            <a:ext cx="4842040" cy="827087"/>
            <a:chOff x="399340" y="4653136"/>
            <a:chExt cx="4842040" cy="827087"/>
          </a:xfrm>
        </p:grpSpPr>
        <p:sp>
          <p:nvSpPr>
            <p:cNvPr id="2" name="TextBox 1"/>
            <p:cNvSpPr txBox="1"/>
            <p:nvPr/>
          </p:nvSpPr>
          <p:spPr>
            <a:xfrm>
              <a:off x="399340" y="4941168"/>
              <a:ext cx="25202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Exponential form : </a:t>
              </a:r>
              <a:endParaRPr lang="en-SG" sz="2000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graphicFrame>
          <p:nvGraphicFramePr>
            <p:cNvPr id="3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17835452"/>
                </p:ext>
              </p:extLst>
            </p:nvPr>
          </p:nvGraphicFramePr>
          <p:xfrm>
            <a:off x="2699792" y="4653136"/>
            <a:ext cx="2541588" cy="827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24" name="Equation" r:id="rId3" imgW="2108160" imgH="685800" progId="Equation.DSMT4">
                    <p:embed/>
                  </p:oleObj>
                </mc:Choice>
                <mc:Fallback>
                  <p:oleObj name="Equation" r:id="rId3" imgW="2108160" imgH="685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9792" y="4653136"/>
                          <a:ext cx="2541588" cy="8270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TextBox 4"/>
          <p:cNvSpPr txBox="1"/>
          <p:nvPr/>
        </p:nvSpPr>
        <p:spPr>
          <a:xfrm>
            <a:off x="467544" y="1693257"/>
            <a:ext cx="78488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The exponential form is an alternative form for the same signal.</a:t>
            </a:r>
          </a:p>
          <a:p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This form tells us that there are positive and negative frequencies in this representation of the signal – due to +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ve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and</a:t>
            </a:r>
            <a:r>
              <a:rPr lang="en-US" sz="20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–</a:t>
            </a:r>
            <a:r>
              <a:rPr lang="en-US" sz="2000" i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ve</a:t>
            </a:r>
            <a:r>
              <a:rPr lang="en-US" sz="20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m. Such a representation is called a </a:t>
            </a:r>
            <a:r>
              <a:rPr lang="en-US" sz="2000" u="sng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two-sided spectrum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Recall that : 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4785320"/>
              </p:ext>
            </p:extLst>
          </p:nvPr>
        </p:nvGraphicFramePr>
        <p:xfrm>
          <a:off x="1259632" y="3573015"/>
          <a:ext cx="3384376" cy="1733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5" name="Equation" r:id="rId5" imgW="3124080" imgH="1600200" progId="Equation.DSMT4">
                  <p:embed/>
                </p:oleObj>
              </mc:Choice>
              <mc:Fallback>
                <p:oleObj name="Equation" r:id="rId5" imgW="3124080" imgH="160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59632" y="3573015"/>
                        <a:ext cx="3384376" cy="17334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67544" y="5661248"/>
            <a:ext cx="8136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Thus the two-sided spectrum is related to the single-sided spectrum thru the equations above. This is illustrated in the next slide.</a:t>
            </a:r>
            <a:endParaRPr lang="en-SG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9819531"/>
              </p:ext>
            </p:extLst>
          </p:nvPr>
        </p:nvGraphicFramePr>
        <p:xfrm>
          <a:off x="6080348" y="4365104"/>
          <a:ext cx="1804020" cy="601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6" name="Equation" r:id="rId7" imgW="723600" imgH="241200" progId="Equation.DSMT4">
                  <p:embed/>
                </p:oleObj>
              </mc:Choice>
              <mc:Fallback>
                <p:oleObj name="Equation" r:id="rId7" imgW="7236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80348" y="4365104"/>
                        <a:ext cx="1804020" cy="601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ight Brace 8"/>
          <p:cNvSpPr/>
          <p:nvPr/>
        </p:nvSpPr>
        <p:spPr bwMode="auto">
          <a:xfrm>
            <a:off x="5292080" y="3645024"/>
            <a:ext cx="432048" cy="1584176"/>
          </a:xfrm>
          <a:prstGeom prst="rightBrac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796136" y="3577208"/>
            <a:ext cx="2880320" cy="761331"/>
            <a:chOff x="5796136" y="3458016"/>
            <a:chExt cx="2880320" cy="761331"/>
          </a:xfrm>
        </p:grpSpPr>
        <p:sp>
          <p:nvSpPr>
            <p:cNvPr id="10" name="TextBox 9"/>
            <p:cNvSpPr txBox="1"/>
            <p:nvPr/>
          </p:nvSpPr>
          <p:spPr>
            <a:xfrm>
              <a:off x="5796136" y="3573016"/>
              <a:ext cx="28803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Rewrite       in polar coordinate :</a:t>
              </a:r>
              <a:endParaRPr lang="en-SG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17661187"/>
                </p:ext>
              </p:extLst>
            </p:nvPr>
          </p:nvGraphicFramePr>
          <p:xfrm>
            <a:off x="6732240" y="3458016"/>
            <a:ext cx="432048" cy="555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27" name="Equation" r:id="rId9" imgW="177480" imgH="228600" progId="Equation.DSMT4">
                    <p:embed/>
                  </p:oleObj>
                </mc:Choice>
                <mc:Fallback>
                  <p:oleObj name="Equation" r:id="rId9" imgW="1774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732240" y="3458016"/>
                          <a:ext cx="432048" cy="55549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77330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395536" y="1052736"/>
            <a:ext cx="8476876" cy="1725449"/>
            <a:chOff x="179512" y="3071703"/>
            <a:chExt cx="8476876" cy="1725449"/>
          </a:xfrm>
        </p:grpSpPr>
        <p:grpSp>
          <p:nvGrpSpPr>
            <p:cNvPr id="2" name="Group 1"/>
            <p:cNvGrpSpPr/>
            <p:nvPr/>
          </p:nvGrpSpPr>
          <p:grpSpPr>
            <a:xfrm>
              <a:off x="179512" y="3071703"/>
              <a:ext cx="8476876" cy="1725449"/>
              <a:chOff x="-2939182" y="2636912"/>
              <a:chExt cx="8915338" cy="1725449"/>
            </a:xfrm>
          </p:grpSpPr>
          <p:cxnSp>
            <p:nvCxnSpPr>
              <p:cNvPr id="3" name="Straight Arrow Connector 2"/>
              <p:cNvCxnSpPr/>
              <p:nvPr/>
            </p:nvCxnSpPr>
            <p:spPr bwMode="auto">
              <a:xfrm flipV="1">
                <a:off x="1043608" y="2636912"/>
                <a:ext cx="0" cy="1188132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" name="Straight Arrow Connector 3"/>
              <p:cNvCxnSpPr/>
              <p:nvPr/>
            </p:nvCxnSpPr>
            <p:spPr bwMode="auto">
              <a:xfrm>
                <a:off x="-2939182" y="3834046"/>
                <a:ext cx="8288370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5" name="Straight Connector 4"/>
              <p:cNvCxnSpPr/>
              <p:nvPr/>
            </p:nvCxnSpPr>
            <p:spPr bwMode="auto">
              <a:xfrm flipV="1">
                <a:off x="1043608" y="3230978"/>
                <a:ext cx="0" cy="594066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6" name="Straight Connector 5"/>
              <p:cNvCxnSpPr/>
              <p:nvPr/>
            </p:nvCxnSpPr>
            <p:spPr bwMode="auto">
              <a:xfrm flipV="1">
                <a:off x="1691680" y="3068960"/>
                <a:ext cx="0" cy="756084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7" name="Straight Connector 6"/>
              <p:cNvCxnSpPr/>
              <p:nvPr/>
            </p:nvCxnSpPr>
            <p:spPr bwMode="auto">
              <a:xfrm flipV="1">
                <a:off x="2339752" y="3230978"/>
                <a:ext cx="0" cy="594066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8" name="Straight Connector 7"/>
              <p:cNvCxnSpPr/>
              <p:nvPr/>
            </p:nvCxnSpPr>
            <p:spPr bwMode="auto">
              <a:xfrm flipV="1">
                <a:off x="2987824" y="3447002"/>
                <a:ext cx="0" cy="378042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9" name="Straight Connector 8"/>
              <p:cNvCxnSpPr/>
              <p:nvPr/>
            </p:nvCxnSpPr>
            <p:spPr bwMode="auto">
              <a:xfrm flipV="1">
                <a:off x="3635896" y="3528011"/>
                <a:ext cx="0" cy="297034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10" name="Straight Connector 9"/>
              <p:cNvCxnSpPr/>
              <p:nvPr/>
            </p:nvCxnSpPr>
            <p:spPr bwMode="auto">
              <a:xfrm flipV="1">
                <a:off x="4211960" y="3636023"/>
                <a:ext cx="0" cy="189022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11" name="Straight Connector 10"/>
              <p:cNvCxnSpPr/>
              <p:nvPr/>
            </p:nvCxnSpPr>
            <p:spPr bwMode="auto">
              <a:xfrm flipV="1">
                <a:off x="4716016" y="3676528"/>
                <a:ext cx="0" cy="157518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graphicFrame>
            <p:nvGraphicFramePr>
              <p:cNvPr id="12" name="Object 1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97939291"/>
                  </p:ext>
                </p:extLst>
              </p:nvPr>
            </p:nvGraphicFramePr>
            <p:xfrm>
              <a:off x="657866" y="3060710"/>
              <a:ext cx="266700" cy="330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8906" name="Equation" r:id="rId3" imgW="266400" imgH="330120" progId="Equation.DSMT4">
                      <p:embed/>
                    </p:oleObj>
                  </mc:Choice>
                  <mc:Fallback>
                    <p:oleObj name="Equation" r:id="rId3" imgW="266400" imgH="33012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657866" y="3060710"/>
                            <a:ext cx="266700" cy="3302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" name="Object 1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36485472"/>
                  </p:ext>
                </p:extLst>
              </p:nvPr>
            </p:nvGraphicFramePr>
            <p:xfrm>
              <a:off x="1563632" y="2695947"/>
              <a:ext cx="255451" cy="330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8907" name="Equation" r:id="rId5" imgW="253800" imgH="330120" progId="Equation.DSMT4">
                      <p:embed/>
                    </p:oleObj>
                  </mc:Choice>
                  <mc:Fallback>
                    <p:oleObj name="Equation" r:id="rId5" imgW="253800" imgH="33012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63632" y="2695947"/>
                            <a:ext cx="255451" cy="330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" name="Object 1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88012750"/>
                  </p:ext>
                </p:extLst>
              </p:nvPr>
            </p:nvGraphicFramePr>
            <p:xfrm>
              <a:off x="2193077" y="2839963"/>
              <a:ext cx="292182" cy="330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8908" name="Equation" r:id="rId7" imgW="291960" imgH="330120" progId="Equation.DSMT4">
                      <p:embed/>
                    </p:oleObj>
                  </mc:Choice>
                  <mc:Fallback>
                    <p:oleObj name="Equation" r:id="rId7" imgW="291960" imgH="33012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93077" y="2839963"/>
                            <a:ext cx="292182" cy="330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" name="Object 1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03335085"/>
                  </p:ext>
                </p:extLst>
              </p:nvPr>
            </p:nvGraphicFramePr>
            <p:xfrm>
              <a:off x="2847565" y="3037260"/>
              <a:ext cx="280495" cy="330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8909" name="Equation" r:id="rId9" imgW="279360" imgH="330120" progId="Equation.DSMT4">
                      <p:embed/>
                    </p:oleObj>
                  </mc:Choice>
                  <mc:Fallback>
                    <p:oleObj name="Equation" r:id="rId9" imgW="279360" imgH="33012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47565" y="3037260"/>
                            <a:ext cx="280495" cy="330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" name="Object 1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3072691"/>
                  </p:ext>
                </p:extLst>
              </p:nvPr>
            </p:nvGraphicFramePr>
            <p:xfrm>
              <a:off x="3488696" y="3142035"/>
              <a:ext cx="292182" cy="330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8910" name="Equation" r:id="rId11" imgW="291960" imgH="330120" progId="Equation.DSMT4">
                      <p:embed/>
                    </p:oleObj>
                  </mc:Choice>
                  <mc:Fallback>
                    <p:oleObj name="Equation" r:id="rId11" imgW="291960" imgH="33012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88696" y="3142035"/>
                            <a:ext cx="292182" cy="330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" name="Object 1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33733395"/>
                  </p:ext>
                </p:extLst>
              </p:nvPr>
            </p:nvGraphicFramePr>
            <p:xfrm>
              <a:off x="4079739" y="3284910"/>
              <a:ext cx="278825" cy="330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8911" name="Equation" r:id="rId13" imgW="279360" imgH="330120" progId="Equation.DSMT4">
                      <p:embed/>
                    </p:oleObj>
                  </mc:Choice>
                  <mc:Fallback>
                    <p:oleObj name="Equation" r:id="rId13" imgW="279360" imgH="33012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79739" y="3284910"/>
                            <a:ext cx="278825" cy="330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" name="Object 1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0762640"/>
                  </p:ext>
                </p:extLst>
              </p:nvPr>
            </p:nvGraphicFramePr>
            <p:xfrm>
              <a:off x="4570605" y="3281735"/>
              <a:ext cx="292182" cy="330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8912" name="Equation" r:id="rId15" imgW="291960" imgH="330120" progId="Equation.DSMT4">
                      <p:embed/>
                    </p:oleObj>
                  </mc:Choice>
                  <mc:Fallback>
                    <p:oleObj name="Equation" r:id="rId15" imgW="291960" imgH="33012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70605" y="3281735"/>
                            <a:ext cx="292182" cy="330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" name="TextBox 18"/>
              <p:cNvSpPr txBox="1"/>
              <p:nvPr/>
            </p:nvSpPr>
            <p:spPr>
              <a:xfrm>
                <a:off x="1043608" y="2636912"/>
                <a:ext cx="420805" cy="978415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r>
                  <a:rPr lang="en-US" sz="1400" dirty="0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Amplitude</a:t>
                </a:r>
                <a:endParaRPr lang="en-SG" sz="1400" dirty="0"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004048" y="3347700"/>
                <a:ext cx="7660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…….</a:t>
                </a:r>
                <a:endParaRPr lang="en-SG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455876" y="3962251"/>
                <a:ext cx="25202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f</a:t>
                </a:r>
                <a:r>
                  <a:rPr lang="en-US" sz="2000" dirty="0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requency index, </a:t>
                </a:r>
                <a:r>
                  <a:rPr lang="en-US" sz="2000" i="1" dirty="0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m</a:t>
                </a:r>
                <a:endParaRPr lang="en-SG" sz="2000" dirty="0"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256630" y="3152806"/>
              <a:ext cx="3140670" cy="1143033"/>
              <a:chOff x="256630" y="3098800"/>
              <a:chExt cx="3140670" cy="1143033"/>
            </a:xfrm>
          </p:grpSpPr>
          <p:cxnSp>
            <p:nvCxnSpPr>
              <p:cNvPr id="31" name="Straight Connector 30"/>
              <p:cNvCxnSpPr/>
              <p:nvPr/>
            </p:nvCxnSpPr>
            <p:spPr bwMode="auto">
              <a:xfrm flipV="1">
                <a:off x="3275856" y="3447002"/>
                <a:ext cx="0" cy="756084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32" name="Straight Connector 31"/>
              <p:cNvCxnSpPr/>
              <p:nvPr/>
            </p:nvCxnSpPr>
            <p:spPr bwMode="auto">
              <a:xfrm flipV="1">
                <a:off x="2627784" y="3591018"/>
                <a:ext cx="0" cy="594066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33" name="Straight Connector 32"/>
              <p:cNvCxnSpPr/>
              <p:nvPr/>
            </p:nvCxnSpPr>
            <p:spPr bwMode="auto">
              <a:xfrm flipV="1">
                <a:off x="2051720" y="3807042"/>
                <a:ext cx="0" cy="378042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34" name="Straight Connector 33"/>
              <p:cNvCxnSpPr/>
              <p:nvPr/>
            </p:nvCxnSpPr>
            <p:spPr bwMode="auto">
              <a:xfrm flipV="1">
                <a:off x="1475656" y="3944799"/>
                <a:ext cx="0" cy="297034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35" name="Straight Connector 34"/>
              <p:cNvCxnSpPr/>
              <p:nvPr/>
            </p:nvCxnSpPr>
            <p:spPr bwMode="auto">
              <a:xfrm flipV="1">
                <a:off x="899592" y="4034367"/>
                <a:ext cx="0" cy="189022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36" name="Straight Connector 35"/>
              <p:cNvCxnSpPr/>
              <p:nvPr/>
            </p:nvCxnSpPr>
            <p:spPr bwMode="auto">
              <a:xfrm flipV="1">
                <a:off x="395536" y="4077072"/>
                <a:ext cx="0" cy="157518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graphicFrame>
            <p:nvGraphicFramePr>
              <p:cNvPr id="38" name="Object 3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36367867"/>
                  </p:ext>
                </p:extLst>
              </p:nvPr>
            </p:nvGraphicFramePr>
            <p:xfrm>
              <a:off x="3154412" y="3098800"/>
              <a:ext cx="242888" cy="330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8913" name="Equation" r:id="rId17" imgW="253800" imgH="330120" progId="Equation.DSMT4">
                      <p:embed/>
                    </p:oleObj>
                  </mc:Choice>
                  <mc:Fallback>
                    <p:oleObj name="Equation" r:id="rId17" imgW="253800" imgH="33012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54412" y="3098800"/>
                            <a:ext cx="242888" cy="330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9" name="Object 3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49128640"/>
                  </p:ext>
                </p:extLst>
              </p:nvPr>
            </p:nvGraphicFramePr>
            <p:xfrm>
              <a:off x="2488878" y="3242816"/>
              <a:ext cx="277812" cy="330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8914" name="Equation" r:id="rId18" imgW="291960" imgH="330120" progId="Equation.DSMT4">
                      <p:embed/>
                    </p:oleObj>
                  </mc:Choice>
                  <mc:Fallback>
                    <p:oleObj name="Equation" r:id="rId18" imgW="291960" imgH="33012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88878" y="3242816"/>
                            <a:ext cx="277812" cy="330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0" name="Object 3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59274600"/>
                  </p:ext>
                </p:extLst>
              </p:nvPr>
            </p:nvGraphicFramePr>
            <p:xfrm>
              <a:off x="1918370" y="3420353"/>
              <a:ext cx="266700" cy="330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8915" name="Equation" r:id="rId19" imgW="279360" imgH="330120" progId="Equation.DSMT4">
                      <p:embed/>
                    </p:oleObj>
                  </mc:Choice>
                  <mc:Fallback>
                    <p:oleObj name="Equation" r:id="rId19" imgW="279360" imgH="33012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18370" y="3420353"/>
                            <a:ext cx="266700" cy="330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" name="Object 4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39110552"/>
                  </p:ext>
                </p:extLst>
              </p:nvPr>
            </p:nvGraphicFramePr>
            <p:xfrm>
              <a:off x="1336750" y="3519655"/>
              <a:ext cx="277812" cy="330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8916" name="Equation" r:id="rId20" imgW="291960" imgH="330120" progId="Equation.DSMT4">
                      <p:embed/>
                    </p:oleObj>
                  </mc:Choice>
                  <mc:Fallback>
                    <p:oleObj name="Equation" r:id="rId20" imgW="291960" imgH="33012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36750" y="3519655"/>
                            <a:ext cx="277812" cy="330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2" name="Object 4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26688420"/>
                  </p:ext>
                </p:extLst>
              </p:nvPr>
            </p:nvGraphicFramePr>
            <p:xfrm>
              <a:off x="767036" y="3605019"/>
              <a:ext cx="265112" cy="330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8917" name="Equation" r:id="rId21" imgW="279360" imgH="330120" progId="Equation.DSMT4">
                      <p:embed/>
                    </p:oleObj>
                  </mc:Choice>
                  <mc:Fallback>
                    <p:oleObj name="Equation" r:id="rId21" imgW="279360" imgH="33012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7036" y="3605019"/>
                            <a:ext cx="265112" cy="330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" name="Object 4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83175073"/>
                  </p:ext>
                </p:extLst>
              </p:nvPr>
            </p:nvGraphicFramePr>
            <p:xfrm>
              <a:off x="256630" y="3674864"/>
              <a:ext cx="277812" cy="330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8918" name="Equation" r:id="rId22" imgW="291960" imgH="330120" progId="Equation.DSMT4">
                      <p:embed/>
                    </p:oleObj>
                  </mc:Choice>
                  <mc:Fallback>
                    <p:oleObj name="Equation" r:id="rId22" imgW="291960" imgH="33012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6630" y="3674864"/>
                            <a:ext cx="277812" cy="330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82" name="Group 81"/>
          <p:cNvGrpSpPr/>
          <p:nvPr/>
        </p:nvGrpSpPr>
        <p:grpSpPr>
          <a:xfrm>
            <a:off x="323528" y="2564904"/>
            <a:ext cx="8640960" cy="2088232"/>
            <a:chOff x="179512" y="2761481"/>
            <a:chExt cx="8640960" cy="2088232"/>
          </a:xfrm>
        </p:grpSpPr>
        <p:grpSp>
          <p:nvGrpSpPr>
            <p:cNvPr id="47" name="Group 46"/>
            <p:cNvGrpSpPr/>
            <p:nvPr/>
          </p:nvGrpSpPr>
          <p:grpSpPr>
            <a:xfrm>
              <a:off x="179512" y="2761481"/>
              <a:ext cx="8640960" cy="1584176"/>
              <a:chOff x="-2844824" y="1814984"/>
              <a:chExt cx="8640960" cy="1584176"/>
            </a:xfrm>
          </p:grpSpPr>
          <p:cxnSp>
            <p:nvCxnSpPr>
              <p:cNvPr id="48" name="Straight Arrow Connector 47"/>
              <p:cNvCxnSpPr/>
              <p:nvPr/>
            </p:nvCxnSpPr>
            <p:spPr bwMode="auto">
              <a:xfrm flipV="1">
                <a:off x="1043608" y="1814984"/>
                <a:ext cx="0" cy="1188132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9" name="Straight Arrow Connector 48"/>
              <p:cNvCxnSpPr/>
              <p:nvPr/>
            </p:nvCxnSpPr>
            <p:spPr bwMode="auto">
              <a:xfrm flipV="1">
                <a:off x="-2844824" y="2996952"/>
                <a:ext cx="8023393" cy="616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50" name="Straight Connector 49"/>
              <p:cNvCxnSpPr/>
              <p:nvPr/>
            </p:nvCxnSpPr>
            <p:spPr bwMode="auto">
              <a:xfrm flipV="1">
                <a:off x="1691680" y="2247032"/>
                <a:ext cx="0" cy="756084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51" name="Straight Connector 50"/>
              <p:cNvCxnSpPr/>
              <p:nvPr/>
            </p:nvCxnSpPr>
            <p:spPr bwMode="auto">
              <a:xfrm flipV="1">
                <a:off x="2339752" y="2535064"/>
                <a:ext cx="0" cy="477344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52" name="Straight Connector 51"/>
              <p:cNvCxnSpPr/>
              <p:nvPr/>
            </p:nvCxnSpPr>
            <p:spPr bwMode="auto">
              <a:xfrm flipV="1">
                <a:off x="2987824" y="2607072"/>
                <a:ext cx="0" cy="378042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53" name="Straight Connector 52"/>
              <p:cNvCxnSpPr/>
              <p:nvPr/>
            </p:nvCxnSpPr>
            <p:spPr bwMode="auto">
              <a:xfrm flipV="1">
                <a:off x="3645644" y="2715375"/>
                <a:ext cx="0" cy="297034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54" name="Straight Connector 53"/>
              <p:cNvCxnSpPr/>
              <p:nvPr/>
            </p:nvCxnSpPr>
            <p:spPr bwMode="auto">
              <a:xfrm flipV="1">
                <a:off x="4211960" y="2823096"/>
                <a:ext cx="0" cy="189022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55" name="Straight Connector 54"/>
              <p:cNvCxnSpPr/>
              <p:nvPr/>
            </p:nvCxnSpPr>
            <p:spPr bwMode="auto">
              <a:xfrm flipV="1">
                <a:off x="4716016" y="2823096"/>
                <a:ext cx="0" cy="157518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graphicFrame>
            <p:nvGraphicFramePr>
              <p:cNvPr id="56" name="Object 5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36857960"/>
                  </p:ext>
                </p:extLst>
              </p:nvPr>
            </p:nvGraphicFramePr>
            <p:xfrm>
              <a:off x="1799754" y="1959000"/>
              <a:ext cx="215900" cy="330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8919" name="Equation" r:id="rId23" imgW="215640" imgH="330120" progId="Equation.DSMT4">
                      <p:embed/>
                    </p:oleObj>
                  </mc:Choice>
                  <mc:Fallback>
                    <p:oleObj name="Equation" r:id="rId23" imgW="215640" imgH="33012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99754" y="1959000"/>
                            <a:ext cx="215900" cy="330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7" name="Object 5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92368541"/>
                  </p:ext>
                </p:extLst>
              </p:nvPr>
            </p:nvGraphicFramePr>
            <p:xfrm>
              <a:off x="2301776" y="2153940"/>
              <a:ext cx="254000" cy="330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8920" name="Equation" r:id="rId25" imgW="253800" imgH="330120" progId="Equation.DSMT4">
                      <p:embed/>
                    </p:oleObj>
                  </mc:Choice>
                  <mc:Fallback>
                    <p:oleObj name="Equation" r:id="rId25" imgW="253800" imgH="33012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01776" y="2153940"/>
                            <a:ext cx="254000" cy="330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8" name="Object 5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88830628"/>
                  </p:ext>
                </p:extLst>
              </p:nvPr>
            </p:nvGraphicFramePr>
            <p:xfrm>
              <a:off x="3002176" y="2204864"/>
              <a:ext cx="241300" cy="330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8921" name="Equation" r:id="rId27" imgW="241200" imgH="330120" progId="Equation.DSMT4">
                      <p:embed/>
                    </p:oleObj>
                  </mc:Choice>
                  <mc:Fallback>
                    <p:oleObj name="Equation" r:id="rId27" imgW="241200" imgH="33012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02176" y="2204864"/>
                            <a:ext cx="241300" cy="330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9" name="Object 5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41277372"/>
                  </p:ext>
                </p:extLst>
              </p:nvPr>
            </p:nvGraphicFramePr>
            <p:xfrm>
              <a:off x="3645644" y="2294874"/>
              <a:ext cx="254000" cy="330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8922" name="Equation" r:id="rId29" imgW="253800" imgH="330120" progId="Equation.DSMT4">
                      <p:embed/>
                    </p:oleObj>
                  </mc:Choice>
                  <mc:Fallback>
                    <p:oleObj name="Equation" r:id="rId29" imgW="253800" imgH="33012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45644" y="2294874"/>
                            <a:ext cx="254000" cy="330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0" name="Object 5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06010282"/>
                  </p:ext>
                </p:extLst>
              </p:nvPr>
            </p:nvGraphicFramePr>
            <p:xfrm>
              <a:off x="4211960" y="2385175"/>
              <a:ext cx="241300" cy="330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8923" name="Equation" r:id="rId31" imgW="241200" imgH="330120" progId="Equation.DSMT4">
                      <p:embed/>
                    </p:oleObj>
                  </mc:Choice>
                  <mc:Fallback>
                    <p:oleObj name="Equation" r:id="rId31" imgW="241200" imgH="33012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11960" y="2385175"/>
                            <a:ext cx="241300" cy="330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" name="Object 6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89469882"/>
                  </p:ext>
                </p:extLst>
              </p:nvPr>
            </p:nvGraphicFramePr>
            <p:xfrm>
              <a:off x="4760416" y="2441972"/>
              <a:ext cx="241300" cy="330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8924" name="Equation" r:id="rId33" imgW="241200" imgH="330120" progId="Equation.DSMT4">
                      <p:embed/>
                    </p:oleObj>
                  </mc:Choice>
                  <mc:Fallback>
                    <p:oleObj name="Equation" r:id="rId33" imgW="241200" imgH="33012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60416" y="2441972"/>
                            <a:ext cx="241300" cy="330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" name="TextBox 61"/>
              <p:cNvSpPr txBox="1"/>
              <p:nvPr/>
            </p:nvSpPr>
            <p:spPr>
              <a:xfrm>
                <a:off x="684729" y="1959000"/>
                <a:ext cx="430887" cy="720080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r>
                  <a:rPr lang="en-US" sz="1600" dirty="0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Phase</a:t>
                </a:r>
                <a:endParaRPr lang="en-SG" sz="1600" dirty="0"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946686" y="2607072"/>
                <a:ext cx="7920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…….</a:t>
                </a:r>
                <a:endParaRPr lang="en-SG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407582" y="2999050"/>
                <a:ext cx="23885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f</a:t>
                </a:r>
                <a:r>
                  <a:rPr lang="en-US" sz="2000" dirty="0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requency index, </a:t>
                </a:r>
                <a:r>
                  <a:rPr lang="en-US" sz="2000" i="1" dirty="0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m</a:t>
                </a:r>
                <a:endParaRPr lang="en-SG" sz="2000" dirty="0"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  <p:cxnSp>
          <p:nvCxnSpPr>
            <p:cNvPr id="67" name="Straight Connector 66"/>
            <p:cNvCxnSpPr/>
            <p:nvPr/>
          </p:nvCxnSpPr>
          <p:spPr bwMode="auto">
            <a:xfrm rot="10800000" flipH="1" flipV="1">
              <a:off x="3491880" y="3949613"/>
              <a:ext cx="0" cy="75608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 rot="10800000" flipH="1" flipV="1">
              <a:off x="2771800" y="3940320"/>
              <a:ext cx="0" cy="47734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69" name="Straight Connector 68"/>
            <p:cNvCxnSpPr/>
            <p:nvPr/>
          </p:nvCxnSpPr>
          <p:spPr bwMode="auto">
            <a:xfrm rot="10800000" flipH="1" flipV="1">
              <a:off x="2123728" y="3967614"/>
              <a:ext cx="0" cy="378042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auto">
            <a:xfrm rot="10800000" flipH="1" flipV="1">
              <a:off x="1469728" y="3965147"/>
              <a:ext cx="0" cy="29703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71" name="Straight Connector 70"/>
            <p:cNvCxnSpPr/>
            <p:nvPr/>
          </p:nvCxnSpPr>
          <p:spPr bwMode="auto">
            <a:xfrm rot="10800000" flipH="1" flipV="1">
              <a:off x="899592" y="3940611"/>
              <a:ext cx="0" cy="189022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72" name="Straight Connector 71"/>
            <p:cNvCxnSpPr/>
            <p:nvPr/>
          </p:nvCxnSpPr>
          <p:spPr bwMode="auto">
            <a:xfrm rot="10800000" flipH="1" flipV="1">
              <a:off x="323528" y="3972115"/>
              <a:ext cx="0" cy="15751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graphicFrame>
          <p:nvGraphicFramePr>
            <p:cNvPr id="76" name="Object 7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51972415"/>
                </p:ext>
              </p:extLst>
            </p:nvPr>
          </p:nvGraphicFramePr>
          <p:xfrm>
            <a:off x="3558285" y="4519513"/>
            <a:ext cx="3683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925" name="Equation" r:id="rId35" imgW="368280" imgH="330120" progId="Equation.DSMT4">
                    <p:embed/>
                  </p:oleObj>
                </mc:Choice>
                <mc:Fallback>
                  <p:oleObj name="Equation" r:id="rId35" imgW="36828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8285" y="4519513"/>
                          <a:ext cx="3683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" name="Object 7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5774224"/>
                </p:ext>
              </p:extLst>
            </p:nvPr>
          </p:nvGraphicFramePr>
          <p:xfrm>
            <a:off x="2721419" y="4425924"/>
            <a:ext cx="3937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926" name="Equation" r:id="rId37" imgW="393480" imgH="330120" progId="Equation.DSMT4">
                    <p:embed/>
                  </p:oleObj>
                </mc:Choice>
                <mc:Fallback>
                  <p:oleObj name="Equation" r:id="rId37" imgW="39348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1419" y="4425924"/>
                          <a:ext cx="3937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" name="Object 7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93214250"/>
                </p:ext>
              </p:extLst>
            </p:nvPr>
          </p:nvGraphicFramePr>
          <p:xfrm>
            <a:off x="1979712" y="4417664"/>
            <a:ext cx="3810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927" name="Equation" r:id="rId39" imgW="380880" imgH="330120" progId="Equation.DSMT4">
                    <p:embed/>
                  </p:oleObj>
                </mc:Choice>
                <mc:Fallback>
                  <p:oleObj name="Equation" r:id="rId39" imgW="38088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9712" y="4417664"/>
                          <a:ext cx="3810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" name="Object 7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71604568"/>
                </p:ext>
              </p:extLst>
            </p:nvPr>
          </p:nvGraphicFramePr>
          <p:xfrm>
            <a:off x="1272878" y="4345657"/>
            <a:ext cx="3937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928" name="Equation" r:id="rId41" imgW="393480" imgH="330120" progId="Equation.DSMT4">
                    <p:embed/>
                  </p:oleObj>
                </mc:Choice>
                <mc:Fallback>
                  <p:oleObj name="Equation" r:id="rId41" imgW="39348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2878" y="4345657"/>
                          <a:ext cx="3937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" name="Object 7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66082591"/>
                </p:ext>
              </p:extLst>
            </p:nvPr>
          </p:nvGraphicFramePr>
          <p:xfrm>
            <a:off x="702742" y="4187996"/>
            <a:ext cx="3937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929" name="Equation" r:id="rId43" imgW="393480" imgH="330120" progId="Equation.DSMT4">
                    <p:embed/>
                  </p:oleObj>
                </mc:Choice>
                <mc:Fallback>
                  <p:oleObj name="Equation" r:id="rId43" imgW="39348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2742" y="4187996"/>
                          <a:ext cx="3937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" name="Object 8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37297183"/>
                </p:ext>
              </p:extLst>
            </p:nvPr>
          </p:nvGraphicFramePr>
          <p:xfrm>
            <a:off x="179512" y="4156635"/>
            <a:ext cx="3937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930" name="Equation" r:id="rId45" imgW="393480" imgH="330120" progId="Equation.DSMT4">
                    <p:embed/>
                  </p:oleObj>
                </mc:Choice>
                <mc:Fallback>
                  <p:oleObj name="Equation" r:id="rId45" imgW="39348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512" y="4156635"/>
                          <a:ext cx="3937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3" name="TextBox 82"/>
          <p:cNvSpPr txBox="1"/>
          <p:nvPr/>
        </p:nvSpPr>
        <p:spPr>
          <a:xfrm>
            <a:off x="323528" y="404664"/>
            <a:ext cx="5707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Two-sided amplitude and phase spectra</a:t>
            </a:r>
            <a:endParaRPr lang="en-SG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23528" y="5057889"/>
            <a:ext cx="85488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The amplitude and phase spectra together forms the spectrum of a signal. It gives information about the frequency components in the signal. Amplitude spectrum tells the amplitude of each frequency component of </a:t>
            </a:r>
            <a:r>
              <a:rPr lang="en-US" sz="20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f(t)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while the phase spectrum gives the phase of </a:t>
            </a:r>
            <a:r>
              <a:rPr lang="en-US" sz="20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f(t)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at each frequency.</a:t>
            </a:r>
            <a:endParaRPr lang="en-SG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26641" y="3737472"/>
            <a:ext cx="349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</a:t>
            </a:r>
            <a:endParaRPr lang="en-SG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374713" y="3746764"/>
            <a:ext cx="349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  <a:endParaRPr lang="en-SG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995821" y="3779748"/>
            <a:ext cx="349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3</a:t>
            </a:r>
            <a:endParaRPr lang="en-SG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419872" y="3419708"/>
            <a:ext cx="564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-1</a:t>
            </a:r>
            <a:endParaRPr lang="en-SG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710998" y="3419708"/>
            <a:ext cx="564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-2</a:t>
            </a:r>
            <a:endParaRPr lang="en-SG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062926" y="3419708"/>
            <a:ext cx="564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-3</a:t>
            </a:r>
            <a:endParaRPr lang="en-SG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414854" y="3419708"/>
            <a:ext cx="564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-4</a:t>
            </a:r>
            <a:endParaRPr lang="en-SG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76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197242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Given the Fourier coefficients, how do you construct the original signal? </a:t>
            </a:r>
            <a:endParaRPr lang="en-SG" sz="2000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686059"/>
              </p:ext>
            </p:extLst>
          </p:nvPr>
        </p:nvGraphicFramePr>
        <p:xfrm>
          <a:off x="251520" y="1052736"/>
          <a:ext cx="8712968" cy="453650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24336"/>
                <a:gridCol w="1800200"/>
                <a:gridCol w="3888432"/>
              </a:tblGrid>
              <a:tr h="65918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Different</a:t>
                      </a:r>
                      <a:r>
                        <a:rPr lang="en-US" sz="20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forms of the  Fourier Series</a:t>
                      </a:r>
                      <a:endParaRPr lang="en-SG" sz="20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Coefficients</a:t>
                      </a:r>
                      <a:endParaRPr lang="en-SG" sz="20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Reconstructed Signal</a:t>
                      </a:r>
                      <a:endParaRPr lang="en-SG" sz="20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  <a:tr h="1507502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Trigonometric</a:t>
                      </a:r>
                      <a:endParaRPr lang="en-SG" sz="20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SG" sz="20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20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  <a:tr h="1015635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Alternative</a:t>
                      </a:r>
                      <a:r>
                        <a:rPr lang="en-US" sz="20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trigonometric</a:t>
                      </a:r>
                      <a:endParaRPr lang="en-SG" sz="20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SG" sz="20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20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  <a:tr h="1312327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Exponential form</a:t>
                      </a:r>
                      <a:endParaRPr lang="en-SG" sz="20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SG" sz="20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20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8056661"/>
              </p:ext>
            </p:extLst>
          </p:nvPr>
        </p:nvGraphicFramePr>
        <p:xfrm>
          <a:off x="3563938" y="2060848"/>
          <a:ext cx="10922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37" name="Equation" r:id="rId3" imgW="1091880" imgH="711000" progId="Equation.DSMT4">
                  <p:embed/>
                </p:oleObj>
              </mc:Choice>
              <mc:Fallback>
                <p:oleObj name="Equation" r:id="rId3" imgW="109188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63938" y="2060848"/>
                        <a:ext cx="10922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1705748"/>
              </p:ext>
            </p:extLst>
          </p:nvPr>
        </p:nvGraphicFramePr>
        <p:xfrm>
          <a:off x="5446340" y="1772816"/>
          <a:ext cx="30861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38" name="Equation" r:id="rId5" imgW="3085920" imgH="1422360" progId="Equation.DSMT4">
                  <p:embed/>
                </p:oleObj>
              </mc:Choice>
              <mc:Fallback>
                <p:oleObj name="Equation" r:id="rId5" imgW="3085920" imgH="1422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46340" y="1772816"/>
                        <a:ext cx="3086100" cy="142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5207211"/>
              </p:ext>
            </p:extLst>
          </p:nvPr>
        </p:nvGraphicFramePr>
        <p:xfrm>
          <a:off x="3347864" y="3356248"/>
          <a:ext cx="1689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39" name="Equation" r:id="rId7" imgW="1688760" imgH="711000" progId="Equation.DSMT4">
                  <p:embed/>
                </p:oleObj>
              </mc:Choice>
              <mc:Fallback>
                <p:oleObj name="Equation" r:id="rId7" imgW="1688760" imgH="711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3356248"/>
                        <a:ext cx="16891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805699"/>
              </p:ext>
            </p:extLst>
          </p:nvPr>
        </p:nvGraphicFramePr>
        <p:xfrm>
          <a:off x="5153025" y="3357637"/>
          <a:ext cx="3808413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40" name="Equation" r:id="rId9" imgW="3555720" imgH="685800" progId="Equation.DSMT4">
                  <p:embed/>
                </p:oleObj>
              </mc:Choice>
              <mc:Fallback>
                <p:oleObj name="Equation" r:id="rId9" imgW="355572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3025" y="3357637"/>
                        <a:ext cx="3808413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4327387"/>
              </p:ext>
            </p:extLst>
          </p:nvPr>
        </p:nvGraphicFramePr>
        <p:xfrm>
          <a:off x="3298825" y="4416276"/>
          <a:ext cx="17780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41" name="Equation" r:id="rId11" imgW="1777680" imgH="1117440" progId="Equation.DSMT4">
                  <p:embed/>
                </p:oleObj>
              </mc:Choice>
              <mc:Fallback>
                <p:oleObj name="Equation" r:id="rId11" imgW="1777680" imgH="11174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8825" y="4416276"/>
                        <a:ext cx="177800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2179865"/>
              </p:ext>
            </p:extLst>
          </p:nvPr>
        </p:nvGraphicFramePr>
        <p:xfrm>
          <a:off x="5702820" y="4474121"/>
          <a:ext cx="2541588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42" name="Equation" r:id="rId13" imgW="2108160" imgH="685800" progId="Equation.DSMT4">
                  <p:embed/>
                </p:oleObj>
              </mc:Choice>
              <mc:Fallback>
                <p:oleObj name="Equation" r:id="rId13" imgW="210816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2820" y="4474121"/>
                        <a:ext cx="2541588" cy="82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23528" y="332656"/>
            <a:ext cx="482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Summary of the Fourier Series</a:t>
            </a:r>
            <a:endParaRPr lang="en-SG" sz="2400" dirty="0">
              <a:solidFill>
                <a:srgbClr val="0000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5536" y="5517232"/>
            <a:ext cx="8064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Frequency      is called the fundamental frequency but frequencies,           are the harmonics of the periodic signal. </a:t>
            </a:r>
            <a:endParaRPr lang="en-SG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1120829"/>
              </p:ext>
            </p:extLst>
          </p:nvPr>
        </p:nvGraphicFramePr>
        <p:xfrm>
          <a:off x="1691680" y="5560323"/>
          <a:ext cx="373162" cy="460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43" name="Equation" r:id="rId15" imgW="215640" imgH="266400" progId="Equation.3">
                  <p:embed/>
                </p:oleObj>
              </mc:Choice>
              <mc:Fallback>
                <p:oleObj name="Equation" r:id="rId15" imgW="215640" imgH="26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691680" y="5560323"/>
                        <a:ext cx="373162" cy="4609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0919964"/>
              </p:ext>
            </p:extLst>
          </p:nvPr>
        </p:nvGraphicFramePr>
        <p:xfrm>
          <a:off x="8100392" y="5548312"/>
          <a:ext cx="617934" cy="472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44" name="Equation" r:id="rId17" imgW="330120" imgH="266400" progId="Equation.3">
                  <p:embed/>
                </p:oleObj>
              </mc:Choice>
              <mc:Fallback>
                <p:oleObj name="Equation" r:id="rId17" imgW="330120" imgH="266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0392" y="5548312"/>
                        <a:ext cx="617934" cy="4729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84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24744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Example 2-1 : Consider the signal  </a:t>
            </a:r>
            <a:endParaRPr lang="en-SG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1425242"/>
              </p:ext>
            </p:extLst>
          </p:nvPr>
        </p:nvGraphicFramePr>
        <p:xfrm>
          <a:off x="2267744" y="1556792"/>
          <a:ext cx="3908469" cy="431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88" name="Equation" r:id="rId3" imgW="2070000" imgH="228600" progId="Equation.DSMT4">
                  <p:embed/>
                </p:oleObj>
              </mc:Choice>
              <mc:Fallback>
                <p:oleObj name="Equation" r:id="rId3" imgW="2070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67744" y="1556792"/>
                        <a:ext cx="3908469" cy="431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23528" y="2132856"/>
            <a:ext cx="67687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Is the signal real or complex?</a:t>
            </a:r>
          </a:p>
          <a:p>
            <a:pPr marL="342900" indent="-342900">
              <a:buAutoNum type="alphaLcParenR"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What are the frequency components of the signal?</a:t>
            </a:r>
          </a:p>
          <a:p>
            <a:pPr marL="342900" indent="-342900">
              <a:buAutoNum type="alphaLcParenR"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Sketch the spectrum of the signal.</a:t>
            </a:r>
            <a:endParaRPr lang="en-SG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311028"/>
              </p:ext>
            </p:extLst>
          </p:nvPr>
        </p:nvGraphicFramePr>
        <p:xfrm>
          <a:off x="1547664" y="3501008"/>
          <a:ext cx="4560203" cy="503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89" name="Equation" r:id="rId5" imgW="2070000" imgH="228600" progId="Equation.DSMT4">
                  <p:embed/>
                </p:oleObj>
              </mc:Choice>
              <mc:Fallback>
                <p:oleObj name="Equation" r:id="rId5" imgW="207000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3501008"/>
                        <a:ext cx="4560203" cy="5038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03848" y="4221088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real</a:t>
            </a:r>
            <a:endParaRPr lang="en-SG" sz="2000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Right Brace 6"/>
          <p:cNvSpPr/>
          <p:nvPr/>
        </p:nvSpPr>
        <p:spPr bwMode="auto">
          <a:xfrm rot="5400000">
            <a:off x="3383868" y="3104964"/>
            <a:ext cx="216024" cy="2016224"/>
          </a:xfrm>
          <a:prstGeom prst="rightBrac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8" name="Right Brace 7"/>
          <p:cNvSpPr/>
          <p:nvPr/>
        </p:nvSpPr>
        <p:spPr bwMode="auto">
          <a:xfrm rot="5400000">
            <a:off x="5262364" y="3399284"/>
            <a:ext cx="211832" cy="1431776"/>
          </a:xfrm>
          <a:prstGeom prst="rightBrac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8240" y="4234314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?</a:t>
            </a:r>
            <a:endParaRPr lang="en-SG" sz="2000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9210577"/>
              </p:ext>
            </p:extLst>
          </p:nvPr>
        </p:nvGraphicFramePr>
        <p:xfrm>
          <a:off x="3983310" y="4437112"/>
          <a:ext cx="4909170" cy="795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90" name="Equation" r:id="rId7" imgW="2819160" imgH="457200" progId="Equation.DSMT4">
                  <p:embed/>
                </p:oleObj>
              </mc:Choice>
              <mc:Fallback>
                <p:oleObj name="Equation" r:id="rId7" imgW="281916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3310" y="4437112"/>
                        <a:ext cx="4909170" cy="7956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ight Brace 10"/>
          <p:cNvSpPr/>
          <p:nvPr/>
        </p:nvSpPr>
        <p:spPr bwMode="auto">
          <a:xfrm rot="5400000">
            <a:off x="5694412" y="4547220"/>
            <a:ext cx="211832" cy="1431776"/>
          </a:xfrm>
          <a:prstGeom prst="rightBrac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48064" y="5301208"/>
            <a:ext cx="1651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Imaginary!</a:t>
            </a:r>
            <a:endParaRPr lang="en-SG" sz="2000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5616" y="5837202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ahoma" pitchFamily="34" charset="0"/>
                <a:ea typeface="Tahoma" pitchFamily="34" charset="0"/>
                <a:cs typeface="Tahoma" pitchFamily="34" charset="0"/>
              </a:rPr>
              <a:t>x</a:t>
            </a:r>
            <a:r>
              <a:rPr lang="en-US" sz="20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(t)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is a complex signal!</a:t>
            </a:r>
            <a:endParaRPr lang="en-SG" sz="2000" i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901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6045260"/>
              </p:ext>
            </p:extLst>
          </p:nvPr>
        </p:nvGraphicFramePr>
        <p:xfrm>
          <a:off x="35496" y="476672"/>
          <a:ext cx="6706932" cy="5544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81" name="Equation" r:id="rId3" imgW="3073320" imgH="2539800" progId="Equation.DSMT4">
                  <p:embed/>
                </p:oleObj>
              </mc:Choice>
              <mc:Fallback>
                <p:oleObj name="Equation" r:id="rId3" imgW="3073320" imgH="25398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476672"/>
                        <a:ext cx="6706932" cy="55446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3361630"/>
              </p:ext>
            </p:extLst>
          </p:nvPr>
        </p:nvGraphicFramePr>
        <p:xfrm>
          <a:off x="6590836" y="5410225"/>
          <a:ext cx="2541588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82" name="Equation" r:id="rId5" imgW="2108160" imgH="685800" progId="Equation.DSMT4">
                  <p:embed/>
                </p:oleObj>
              </mc:Choice>
              <mc:Fallback>
                <p:oleObj name="Equation" r:id="rId5" imgW="2108160" imgH="685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0836" y="5410225"/>
                        <a:ext cx="2541588" cy="82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Left-Right Arrow 3"/>
          <p:cNvSpPr/>
          <p:nvPr/>
        </p:nvSpPr>
        <p:spPr bwMode="auto">
          <a:xfrm>
            <a:off x="6156176" y="5733256"/>
            <a:ext cx="360040" cy="216024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827584" y="5589240"/>
            <a:ext cx="864096" cy="504056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411760" y="5589240"/>
            <a:ext cx="792088" cy="504056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932040" y="5589240"/>
            <a:ext cx="576064" cy="504056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103948" y="5589240"/>
            <a:ext cx="108012" cy="504056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736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8002642"/>
              </p:ext>
            </p:extLst>
          </p:nvPr>
        </p:nvGraphicFramePr>
        <p:xfrm>
          <a:off x="951260" y="829841"/>
          <a:ext cx="6069012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48" name="Equation" r:id="rId3" imgW="2781000" imgH="431640" progId="Equation.DSMT4">
                  <p:embed/>
                </p:oleObj>
              </mc:Choice>
              <mc:Fallback>
                <p:oleObj name="Equation" r:id="rId3" imgW="2781000" imgH="43164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1260" y="829841"/>
                        <a:ext cx="6069012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1920268"/>
              </p:ext>
            </p:extLst>
          </p:nvPr>
        </p:nvGraphicFramePr>
        <p:xfrm>
          <a:off x="3974628" y="2204864"/>
          <a:ext cx="2541588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49" name="Equation" r:id="rId5" imgW="2108160" imgH="685800" progId="Equation.DSMT4">
                  <p:embed/>
                </p:oleObj>
              </mc:Choice>
              <mc:Fallback>
                <p:oleObj name="Equation" r:id="rId5" imgW="210816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4628" y="2204864"/>
                        <a:ext cx="2541588" cy="82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51520" y="3933056"/>
            <a:ext cx="5184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Frequencies of </a:t>
            </a:r>
            <a:r>
              <a:rPr lang="en-US" sz="20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x(t)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: 5, -5, 3 and -3 rad/s</a:t>
            </a:r>
            <a:endParaRPr lang="en-SG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95536" y="4437112"/>
            <a:ext cx="8350696" cy="1077913"/>
            <a:chOff x="395536" y="2852936"/>
            <a:chExt cx="8350696" cy="1077913"/>
          </a:xfrm>
        </p:grpSpPr>
        <p:graphicFrame>
          <p:nvGraphicFramePr>
            <p:cNvPr id="3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39392094"/>
                </p:ext>
              </p:extLst>
            </p:nvPr>
          </p:nvGraphicFramePr>
          <p:xfrm>
            <a:off x="395536" y="3068960"/>
            <a:ext cx="3573462" cy="538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50" name="Equation" r:id="rId7" imgW="1600200" imgH="241200" progId="Equation.DSMT4">
                    <p:embed/>
                  </p:oleObj>
                </mc:Choice>
                <mc:Fallback>
                  <p:oleObj name="Equation" r:id="rId7" imgW="160020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95536" y="3068960"/>
                          <a:ext cx="3573462" cy="5381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30330340"/>
                </p:ext>
              </p:extLst>
            </p:nvPr>
          </p:nvGraphicFramePr>
          <p:xfrm>
            <a:off x="4860032" y="2852936"/>
            <a:ext cx="3886200" cy="1077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51" name="Equation" r:id="rId9" imgW="1739880" imgH="482400" progId="Equation.DSMT4">
                    <p:embed/>
                  </p:oleObj>
                </mc:Choice>
                <mc:Fallback>
                  <p:oleObj name="Equation" r:id="rId9" imgW="1739880" imgH="4824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0032" y="2852936"/>
                          <a:ext cx="3886200" cy="10779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Right Arrow 8"/>
            <p:cNvSpPr/>
            <p:nvPr/>
          </p:nvSpPr>
          <p:spPr bwMode="auto">
            <a:xfrm>
              <a:off x="4067944" y="3212976"/>
              <a:ext cx="648072" cy="288032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</p:grpSp>
      <p:sp>
        <p:nvSpPr>
          <p:cNvPr id="11" name="Right Brace 10"/>
          <p:cNvSpPr/>
          <p:nvPr/>
        </p:nvSpPr>
        <p:spPr bwMode="auto">
          <a:xfrm rot="5400000">
            <a:off x="4212027" y="-243341"/>
            <a:ext cx="360040" cy="4680386"/>
          </a:xfrm>
          <a:prstGeom prst="rightBrac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67744" y="2380818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Compare with</a:t>
            </a:r>
            <a:endParaRPr lang="en-SG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5661248"/>
            <a:ext cx="3312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Is </a:t>
            </a:r>
            <a:r>
              <a:rPr lang="en-US" sz="2000" i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x(t)</a:t>
            </a:r>
            <a:r>
              <a:rPr lang="en-US" sz="20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periodic?</a:t>
            </a:r>
            <a:endParaRPr lang="en-SG" sz="2000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39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115616" y="980728"/>
            <a:ext cx="6408712" cy="1912278"/>
            <a:chOff x="1115616" y="1124744"/>
            <a:chExt cx="6408712" cy="1912278"/>
          </a:xfrm>
        </p:grpSpPr>
        <p:cxnSp>
          <p:nvCxnSpPr>
            <p:cNvPr id="3" name="Straight Arrow Connector 2"/>
            <p:cNvCxnSpPr/>
            <p:nvPr/>
          </p:nvCxnSpPr>
          <p:spPr bwMode="auto">
            <a:xfrm>
              <a:off x="1115616" y="2708920"/>
              <a:ext cx="6408712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" name="Straight Arrow Connector 4"/>
            <p:cNvCxnSpPr/>
            <p:nvPr/>
          </p:nvCxnSpPr>
          <p:spPr bwMode="auto">
            <a:xfrm flipV="1">
              <a:off x="4319972" y="1124744"/>
              <a:ext cx="0" cy="158417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" name="TextBox 5"/>
            <p:cNvSpPr txBox="1"/>
            <p:nvPr/>
          </p:nvSpPr>
          <p:spPr>
            <a:xfrm>
              <a:off x="4211960" y="2636912"/>
              <a:ext cx="504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0</a:t>
              </a:r>
              <a:endParaRPr lang="en-SG" sz="2000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64088" y="2636912"/>
              <a:ext cx="504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3</a:t>
              </a:r>
              <a:endParaRPr lang="en-SG" sz="2000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8184" y="2636912"/>
              <a:ext cx="504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5</a:t>
              </a:r>
              <a:endParaRPr lang="en-SG" sz="2000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843808" y="2636912"/>
              <a:ext cx="504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-3</a:t>
              </a:r>
              <a:endParaRPr lang="en-SG" sz="2000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907704" y="2636912"/>
              <a:ext cx="504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-5</a:t>
              </a:r>
              <a:endParaRPr lang="en-SG" sz="2000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164288" y="4981238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Freq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rad/s</a:t>
            </a:r>
            <a:endParaRPr lang="en-SG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 bwMode="auto">
          <a:xfrm flipV="1">
            <a:off x="3131840" y="1482041"/>
            <a:ext cx="0" cy="10828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V="1">
            <a:off x="2159732" y="1482041"/>
            <a:ext cx="0" cy="10828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 flipV="1">
            <a:off x="5508104" y="1469275"/>
            <a:ext cx="0" cy="10828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flipV="1">
            <a:off x="6372200" y="1502448"/>
            <a:ext cx="0" cy="10828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3923928" y="1469275"/>
            <a:ext cx="828092" cy="775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4364360" y="1084674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1</a:t>
            </a:r>
            <a:endParaRPr lang="en-SG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1115616" y="3989095"/>
            <a:ext cx="6408712" cy="2176209"/>
            <a:chOff x="1115616" y="4221088"/>
            <a:chExt cx="6408712" cy="2176209"/>
          </a:xfrm>
        </p:grpSpPr>
        <p:grpSp>
          <p:nvGrpSpPr>
            <p:cNvPr id="13" name="Group 12"/>
            <p:cNvGrpSpPr/>
            <p:nvPr/>
          </p:nvGrpSpPr>
          <p:grpSpPr>
            <a:xfrm>
              <a:off x="1115616" y="4221088"/>
              <a:ext cx="6408712" cy="1584176"/>
              <a:chOff x="1115616" y="1844824"/>
              <a:chExt cx="6408712" cy="1584176"/>
            </a:xfrm>
          </p:grpSpPr>
          <p:cxnSp>
            <p:nvCxnSpPr>
              <p:cNvPr id="14" name="Straight Arrow Connector 13"/>
              <p:cNvCxnSpPr/>
              <p:nvPr/>
            </p:nvCxnSpPr>
            <p:spPr bwMode="auto">
              <a:xfrm>
                <a:off x="1115616" y="2708920"/>
                <a:ext cx="6408712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5" name="Straight Arrow Connector 14"/>
              <p:cNvCxnSpPr/>
              <p:nvPr/>
            </p:nvCxnSpPr>
            <p:spPr bwMode="auto">
              <a:xfrm flipV="1">
                <a:off x="4319972" y="1844824"/>
                <a:ext cx="0" cy="1584176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6" name="TextBox 15"/>
              <p:cNvSpPr txBox="1"/>
              <p:nvPr/>
            </p:nvSpPr>
            <p:spPr>
              <a:xfrm>
                <a:off x="4247964" y="2636912"/>
                <a:ext cx="504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0</a:t>
                </a:r>
                <a:endParaRPr lang="en-SG" sz="2000" dirty="0"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364088" y="2740858"/>
                <a:ext cx="504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3</a:t>
                </a:r>
                <a:endParaRPr lang="en-SG" sz="2000" dirty="0"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228184" y="2348880"/>
                <a:ext cx="504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5</a:t>
                </a:r>
                <a:endParaRPr lang="en-SG" sz="2000" dirty="0"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843808" y="2348880"/>
                <a:ext cx="504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-3</a:t>
                </a:r>
                <a:endParaRPr lang="en-SG" sz="2000" dirty="0"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907704" y="2348880"/>
                <a:ext cx="504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-5</a:t>
                </a:r>
                <a:endParaRPr lang="en-SG" sz="2000" dirty="0"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  <p:cxnSp>
          <p:nvCxnSpPr>
            <p:cNvPr id="35" name="Straight Connector 34"/>
            <p:cNvCxnSpPr/>
            <p:nvPr/>
          </p:nvCxnSpPr>
          <p:spPr bwMode="auto">
            <a:xfrm>
              <a:off x="6372200" y="5085184"/>
              <a:ext cx="0" cy="42391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38" name="Straight Connector 37"/>
            <p:cNvCxnSpPr/>
            <p:nvPr/>
          </p:nvCxnSpPr>
          <p:spPr bwMode="auto">
            <a:xfrm>
              <a:off x="2123728" y="5085184"/>
              <a:ext cx="0" cy="131211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42" name="Oval 41"/>
            <p:cNvSpPr/>
            <p:nvPr/>
          </p:nvSpPr>
          <p:spPr bwMode="auto">
            <a:xfrm>
              <a:off x="5436096" y="5013176"/>
              <a:ext cx="108012" cy="112078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 bwMode="auto">
            <a:xfrm>
              <a:off x="3059832" y="5079944"/>
              <a:ext cx="0" cy="86933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</p:grpSp>
      <p:sp>
        <p:nvSpPr>
          <p:cNvPr id="49" name="TextBox 48"/>
          <p:cNvSpPr txBox="1"/>
          <p:nvPr/>
        </p:nvSpPr>
        <p:spPr>
          <a:xfrm>
            <a:off x="2087724" y="476672"/>
            <a:ext cx="4572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Amplitude Spectrum : amplitude of c</a:t>
            </a:r>
            <a:r>
              <a:rPr lang="en-US" sz="2000" baseline="-25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</a:t>
            </a:r>
            <a:endParaRPr lang="en-SG" sz="2000" baseline="-25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28156" y="3429000"/>
            <a:ext cx="3628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Phase Spectrum : phase of c</a:t>
            </a:r>
            <a:r>
              <a:rPr lang="en-US" sz="2000" baseline="-25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</a:t>
            </a:r>
            <a:endParaRPr lang="en-SG" sz="2000" baseline="-25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012160" y="5301208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-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0.4</a:t>
            </a:r>
            <a:r>
              <a:rPr lang="en-US" sz="2000" dirty="0" err="1" smtClean="0">
                <a:latin typeface="Symbol" pitchFamily="18" charset="2"/>
                <a:ea typeface="Tahoma" pitchFamily="34" charset="0"/>
                <a:cs typeface="Tahoma" pitchFamily="34" charset="0"/>
              </a:rPr>
              <a:t>p</a:t>
            </a:r>
            <a:endParaRPr lang="en-SG" sz="2000" dirty="0">
              <a:latin typeface="Symbol" pitchFamily="18" charset="2"/>
              <a:ea typeface="Tahoma" pitchFamily="34" charset="0"/>
              <a:cs typeface="Tahoma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059832" y="5589240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-</a:t>
            </a:r>
            <a:r>
              <a:rPr lang="en-US" sz="2000" dirty="0" smtClean="0">
                <a:latin typeface="Symbol" pitchFamily="18" charset="2"/>
                <a:ea typeface="Tahoma" pitchFamily="34" charset="0"/>
                <a:cs typeface="Tahoma" pitchFamily="34" charset="0"/>
              </a:rPr>
              <a:t>p</a:t>
            </a:r>
            <a:endParaRPr lang="en-SG" sz="2000" dirty="0">
              <a:latin typeface="Symbol" pitchFamily="18" charset="2"/>
              <a:ea typeface="Tahoma" pitchFamily="34" charset="0"/>
              <a:cs typeface="Tahoma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31640" y="5983593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-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1.6</a:t>
            </a:r>
            <a:r>
              <a:rPr lang="en-US" sz="2000" dirty="0" err="1" smtClean="0">
                <a:latin typeface="Symbol" pitchFamily="18" charset="2"/>
                <a:ea typeface="Tahoma" pitchFamily="34" charset="0"/>
                <a:cs typeface="Tahoma" pitchFamily="34" charset="0"/>
              </a:rPr>
              <a:t>p</a:t>
            </a:r>
            <a:endParaRPr lang="en-SG" sz="2000" dirty="0">
              <a:latin typeface="Symbol" pitchFamily="18" charset="2"/>
              <a:ea typeface="Tahoma" pitchFamily="34" charset="0"/>
              <a:cs typeface="Tahoma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876256" y="2524834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Freq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rad/s</a:t>
            </a:r>
            <a:endParaRPr lang="en-SG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994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96752"/>
            <a:ext cx="8196071" cy="1709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grpSp>
        <p:nvGrpSpPr>
          <p:cNvPr id="7" name="Group 6"/>
          <p:cNvGrpSpPr/>
          <p:nvPr/>
        </p:nvGrpSpPr>
        <p:grpSpPr>
          <a:xfrm>
            <a:off x="179512" y="548680"/>
            <a:ext cx="6624736" cy="432048"/>
            <a:chOff x="179512" y="548680"/>
            <a:chExt cx="6624736" cy="432048"/>
          </a:xfrm>
        </p:grpSpPr>
        <p:sp>
          <p:nvSpPr>
            <p:cNvPr id="5" name="TextBox 4"/>
            <p:cNvSpPr txBox="1"/>
            <p:nvPr/>
          </p:nvSpPr>
          <p:spPr>
            <a:xfrm>
              <a:off x="179512" y="548680"/>
              <a:ext cx="66247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Example 2-2 : Determine the spectrum of </a:t>
              </a:r>
              <a:endParaRPr lang="en-SG" sz="2000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79516074"/>
                </p:ext>
              </p:extLst>
            </p:nvPr>
          </p:nvGraphicFramePr>
          <p:xfrm>
            <a:off x="5004048" y="563082"/>
            <a:ext cx="648072" cy="4176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278" name="Equation" r:id="rId5" imgW="571320" imgH="368280" progId="Equation.DSMT4">
                    <p:embed/>
                  </p:oleObj>
                </mc:Choice>
                <mc:Fallback>
                  <p:oleObj name="Equation" r:id="rId5" imgW="571320" imgH="3682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004048" y="563082"/>
                          <a:ext cx="648072" cy="41764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9"/>
          <p:cNvGrpSpPr/>
          <p:nvPr/>
        </p:nvGrpSpPr>
        <p:grpSpPr>
          <a:xfrm>
            <a:off x="683568" y="3429000"/>
            <a:ext cx="7920880" cy="417646"/>
            <a:chOff x="683568" y="3429000"/>
            <a:chExt cx="7920880" cy="417646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64735848"/>
                </p:ext>
              </p:extLst>
            </p:nvPr>
          </p:nvGraphicFramePr>
          <p:xfrm>
            <a:off x="683568" y="3429000"/>
            <a:ext cx="648072" cy="4176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279" name="Equation" r:id="rId7" imgW="571320" imgH="368280" progId="Equation.DSMT4">
                    <p:embed/>
                  </p:oleObj>
                </mc:Choice>
                <mc:Fallback>
                  <p:oleObj name="Equation" r:id="rId7" imgW="571320" imgH="3682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83568" y="3429000"/>
                          <a:ext cx="648072" cy="41764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1331640" y="3429000"/>
              <a:ext cx="72728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i</a:t>
              </a:r>
              <a:r>
                <a:rPr lang="en-US" sz="2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s a periodic square wave which can be written as :</a:t>
              </a:r>
              <a:endParaRPr lang="en-SG" sz="2000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937285"/>
              </p:ext>
            </p:extLst>
          </p:nvPr>
        </p:nvGraphicFramePr>
        <p:xfrm>
          <a:off x="1763688" y="4038866"/>
          <a:ext cx="4752528" cy="918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80" name="Equation" r:id="rId9" imgW="3809880" imgH="736560" progId="Equation.DSMT4">
                  <p:embed/>
                </p:oleObj>
              </mc:Choice>
              <mc:Fallback>
                <p:oleObj name="Equation" r:id="rId9" imgW="380988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63688" y="4038866"/>
                        <a:ext cx="4752528" cy="9188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696409" y="5229200"/>
            <a:ext cx="8268079" cy="1047065"/>
            <a:chOff x="696409" y="5229200"/>
            <a:chExt cx="8268079" cy="1047065"/>
          </a:xfrm>
        </p:grpSpPr>
        <p:grpSp>
          <p:nvGrpSpPr>
            <p:cNvPr id="16" name="Group 15"/>
            <p:cNvGrpSpPr/>
            <p:nvPr/>
          </p:nvGrpSpPr>
          <p:grpSpPr>
            <a:xfrm>
              <a:off x="696409" y="5229200"/>
              <a:ext cx="8268079" cy="1015663"/>
              <a:chOff x="539552" y="5125790"/>
              <a:chExt cx="8268079" cy="1015663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539552" y="5125790"/>
                <a:ext cx="826807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Period of         is          , hence frequency is            Hz or </a:t>
                </a:r>
                <a:r>
                  <a:rPr lang="en-US" sz="2000" dirty="0" smtClean="0">
                    <a:latin typeface="Symbol" pitchFamily="18" charset="2"/>
                    <a:ea typeface="Tahoma" pitchFamily="34" charset="0"/>
                    <a:cs typeface="Tahoma" pitchFamily="34" charset="0"/>
                  </a:rPr>
                  <a:t>w</a:t>
                </a:r>
                <a:r>
                  <a:rPr lang="en-US" sz="2000" baseline="-25000" dirty="0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0</a:t>
                </a:r>
                <a:r>
                  <a:rPr lang="en-US" sz="2000" dirty="0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=</a:t>
                </a:r>
                <a:r>
                  <a:rPr lang="en-US" sz="2000" dirty="0" smtClean="0">
                    <a:latin typeface="Symbol" pitchFamily="18" charset="2"/>
                    <a:ea typeface="Tahoma" pitchFamily="34" charset="0"/>
                    <a:cs typeface="Tahoma" pitchFamily="34" charset="0"/>
                  </a:rPr>
                  <a:t>p</a:t>
                </a:r>
                <a:r>
                  <a:rPr lang="en-US" sz="2000" dirty="0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 rad/s.</a:t>
                </a:r>
              </a:p>
              <a:p>
                <a:endParaRPr lang="en-US" sz="2000" dirty="0"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  <a:p>
                <a:r>
                  <a:rPr lang="en-US" sz="2000" dirty="0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What is the spectrum of        ? What are its frequency components?   </a:t>
                </a:r>
                <a:endParaRPr lang="en-SG" sz="2000" dirty="0"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graphicFrame>
            <p:nvGraphicFramePr>
              <p:cNvPr id="13" name="Object 1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49049458"/>
                  </p:ext>
                </p:extLst>
              </p:nvPr>
            </p:nvGraphicFramePr>
            <p:xfrm>
              <a:off x="2628156" y="5196324"/>
              <a:ext cx="647700" cy="330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281" name="Equation" r:id="rId11" imgW="647640" imgH="330120" progId="Equation.DSMT4">
                      <p:embed/>
                    </p:oleObj>
                  </mc:Choice>
                  <mc:Fallback>
                    <p:oleObj name="Equation" r:id="rId11" imgW="647640" imgH="33012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2628156" y="5196324"/>
                            <a:ext cx="647700" cy="3302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" name="Object 1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73300360"/>
                  </p:ext>
                </p:extLst>
              </p:nvPr>
            </p:nvGraphicFramePr>
            <p:xfrm>
              <a:off x="1691680" y="5189538"/>
              <a:ext cx="571500" cy="368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282" name="Equation" r:id="rId13" imgW="571320" imgH="368280" progId="Equation.DSMT4">
                      <p:embed/>
                    </p:oleObj>
                  </mc:Choice>
                  <mc:Fallback>
                    <p:oleObj name="Equation" r:id="rId13" imgW="571320" imgH="368280" progId="Equation.DSMT4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91680" y="5189538"/>
                            <a:ext cx="571500" cy="3683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" name="Object 1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67106292"/>
                  </p:ext>
                </p:extLst>
              </p:nvPr>
            </p:nvGraphicFramePr>
            <p:xfrm>
              <a:off x="5652120" y="5198114"/>
              <a:ext cx="850900" cy="330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283" name="Equation" r:id="rId15" imgW="850680" imgH="330120" progId="Equation.DSMT4">
                      <p:embed/>
                    </p:oleObj>
                  </mc:Choice>
                  <mc:Fallback>
                    <p:oleObj name="Equation" r:id="rId15" imgW="850680" imgH="33012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5652120" y="5198114"/>
                            <a:ext cx="850900" cy="3302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8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3133831"/>
                </p:ext>
              </p:extLst>
            </p:nvPr>
          </p:nvGraphicFramePr>
          <p:xfrm>
            <a:off x="3568452" y="5907965"/>
            <a:ext cx="5715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284" name="Equation" r:id="rId17" imgW="571320" imgH="368280" progId="Equation.DSMT4">
                    <p:embed/>
                  </p:oleObj>
                </mc:Choice>
                <mc:Fallback>
                  <p:oleObj name="Equation" r:id="rId17" imgW="571320" imgH="3682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8452" y="5907965"/>
                          <a:ext cx="571500" cy="368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59735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1586858"/>
              </p:ext>
            </p:extLst>
          </p:nvPr>
        </p:nvGraphicFramePr>
        <p:xfrm>
          <a:off x="2170658" y="1341438"/>
          <a:ext cx="42735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5" name="Equation" r:id="rId3" imgW="3466800" imgH="622080" progId="Equation.DSMT4">
                  <p:embed/>
                </p:oleObj>
              </mc:Choice>
              <mc:Fallback>
                <p:oleObj name="Equation" r:id="rId3" imgW="3466800" imgH="6220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0658" y="1341438"/>
                        <a:ext cx="4273550" cy="762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0831396"/>
              </p:ext>
            </p:extLst>
          </p:nvPr>
        </p:nvGraphicFramePr>
        <p:xfrm>
          <a:off x="444500" y="2740025"/>
          <a:ext cx="8123238" cy="381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6" name="Equation" r:id="rId5" imgW="7403760" imgH="3479760" progId="Equation.DSMT4">
                  <p:embed/>
                </p:oleObj>
              </mc:Choice>
              <mc:Fallback>
                <p:oleObj name="Equation" r:id="rId5" imgW="7403760" imgH="347976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" y="2740025"/>
                        <a:ext cx="8123238" cy="38115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457056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9552" y="2348880"/>
            <a:ext cx="134275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85800" algn="l"/>
              </a:tabLst>
            </a:pPr>
            <a:r>
              <a:rPr kumimoji="0" lang="en-US" sz="20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where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796642"/>
            <a:ext cx="5328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The complex exponential form is given by :</a:t>
            </a:r>
            <a:endParaRPr lang="en-SG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25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03" name="Rectangle 13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457056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85800" algn="l"/>
                <a:tab pos="5029200" algn="ctr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804" name="Rectangle 140"/>
          <p:cNvSpPr>
            <a:spLocks noChangeArrowheads="1"/>
          </p:cNvSpPr>
          <p:nvPr/>
        </p:nvSpPr>
        <p:spPr bwMode="auto">
          <a:xfrm>
            <a:off x="0" y="4572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29805" name="Rectangle 141"/>
          <p:cNvSpPr>
            <a:spLocks noChangeArrowheads="1"/>
          </p:cNvSpPr>
          <p:nvPr/>
        </p:nvSpPr>
        <p:spPr bwMode="auto">
          <a:xfrm>
            <a:off x="0" y="752475"/>
            <a:ext cx="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29806" name="Rectangle 142"/>
          <p:cNvSpPr>
            <a:spLocks noChangeArrowheads="1"/>
          </p:cNvSpPr>
          <p:nvPr/>
        </p:nvSpPr>
        <p:spPr bwMode="auto">
          <a:xfrm>
            <a:off x="0" y="1504950"/>
            <a:ext cx="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29807" name="Rectangle 143"/>
          <p:cNvSpPr>
            <a:spLocks noChangeArrowheads="1"/>
          </p:cNvSpPr>
          <p:nvPr/>
        </p:nvSpPr>
        <p:spPr bwMode="auto">
          <a:xfrm>
            <a:off x="0" y="2257425"/>
            <a:ext cx="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29810" name="Rectangle 146"/>
          <p:cNvSpPr>
            <a:spLocks noChangeArrowheads="1"/>
          </p:cNvSpPr>
          <p:nvPr/>
        </p:nvSpPr>
        <p:spPr bwMode="auto">
          <a:xfrm>
            <a:off x="0" y="4514850"/>
            <a:ext cx="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29811" name="Rectangle 147"/>
          <p:cNvSpPr>
            <a:spLocks noChangeArrowheads="1"/>
          </p:cNvSpPr>
          <p:nvPr/>
        </p:nvSpPr>
        <p:spPr bwMode="auto">
          <a:xfrm>
            <a:off x="0" y="5267325"/>
            <a:ext cx="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29812" name="Rectangle 148"/>
          <p:cNvSpPr>
            <a:spLocks noChangeArrowheads="1"/>
          </p:cNvSpPr>
          <p:nvPr/>
        </p:nvSpPr>
        <p:spPr bwMode="auto">
          <a:xfrm>
            <a:off x="0" y="6019800"/>
            <a:ext cx="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29813" name="Rectangle 149"/>
          <p:cNvSpPr>
            <a:spLocks noChangeArrowheads="1"/>
          </p:cNvSpPr>
          <p:nvPr/>
        </p:nvSpPr>
        <p:spPr bwMode="auto">
          <a:xfrm>
            <a:off x="0" y="6772275"/>
            <a:ext cx="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29814" name="Rectangle 150"/>
          <p:cNvSpPr>
            <a:spLocks noChangeArrowheads="1"/>
          </p:cNvSpPr>
          <p:nvPr/>
        </p:nvSpPr>
        <p:spPr bwMode="auto">
          <a:xfrm>
            <a:off x="0" y="7524750"/>
            <a:ext cx="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29815" name="Rectangle 151"/>
          <p:cNvSpPr>
            <a:spLocks noChangeArrowheads="1"/>
          </p:cNvSpPr>
          <p:nvPr/>
        </p:nvSpPr>
        <p:spPr bwMode="auto">
          <a:xfrm>
            <a:off x="0" y="8277225"/>
            <a:ext cx="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29816" name="Rectangle 152"/>
          <p:cNvSpPr>
            <a:spLocks noChangeArrowheads="1"/>
          </p:cNvSpPr>
          <p:nvPr/>
        </p:nvSpPr>
        <p:spPr bwMode="auto">
          <a:xfrm>
            <a:off x="0" y="9029700"/>
            <a:ext cx="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29817" name="Rectangle 153"/>
          <p:cNvSpPr>
            <a:spLocks noChangeArrowheads="1"/>
          </p:cNvSpPr>
          <p:nvPr/>
        </p:nvSpPr>
        <p:spPr bwMode="auto">
          <a:xfrm>
            <a:off x="0" y="9782175"/>
            <a:ext cx="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29818" name="Rectangle 154"/>
          <p:cNvSpPr>
            <a:spLocks noChangeArrowheads="1"/>
          </p:cNvSpPr>
          <p:nvPr/>
        </p:nvSpPr>
        <p:spPr bwMode="auto">
          <a:xfrm>
            <a:off x="0" y="10534650"/>
            <a:ext cx="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29819" name="Rectangle 155"/>
          <p:cNvSpPr>
            <a:spLocks noChangeArrowheads="1"/>
          </p:cNvSpPr>
          <p:nvPr/>
        </p:nvSpPr>
        <p:spPr bwMode="auto">
          <a:xfrm>
            <a:off x="0" y="11287125"/>
            <a:ext cx="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29820" name="Rectangle 156"/>
          <p:cNvSpPr>
            <a:spLocks noChangeArrowheads="1"/>
          </p:cNvSpPr>
          <p:nvPr/>
        </p:nvSpPr>
        <p:spPr bwMode="auto">
          <a:xfrm>
            <a:off x="0" y="12039600"/>
            <a:ext cx="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29824" name="Rectangle 160"/>
          <p:cNvSpPr>
            <a:spLocks noChangeArrowheads="1"/>
          </p:cNvSpPr>
          <p:nvPr/>
        </p:nvSpPr>
        <p:spPr bwMode="auto">
          <a:xfrm>
            <a:off x="0" y="15020925"/>
            <a:ext cx="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29825" name="Rectangle 161"/>
          <p:cNvSpPr>
            <a:spLocks noChangeArrowheads="1"/>
          </p:cNvSpPr>
          <p:nvPr/>
        </p:nvSpPr>
        <p:spPr bwMode="auto">
          <a:xfrm>
            <a:off x="0" y="15925800"/>
            <a:ext cx="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29826" name="Rectangle 162"/>
          <p:cNvSpPr>
            <a:spLocks noChangeArrowheads="1"/>
          </p:cNvSpPr>
          <p:nvPr/>
        </p:nvSpPr>
        <p:spPr bwMode="auto">
          <a:xfrm>
            <a:off x="0" y="16830675"/>
            <a:ext cx="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29827" name="Rectangle 163"/>
          <p:cNvSpPr>
            <a:spLocks noChangeArrowheads="1"/>
          </p:cNvSpPr>
          <p:nvPr/>
        </p:nvSpPr>
        <p:spPr bwMode="auto">
          <a:xfrm>
            <a:off x="0" y="17735550"/>
            <a:ext cx="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29828" name="Rectangle 164"/>
          <p:cNvSpPr>
            <a:spLocks noChangeArrowheads="1"/>
          </p:cNvSpPr>
          <p:nvPr/>
        </p:nvSpPr>
        <p:spPr bwMode="auto">
          <a:xfrm>
            <a:off x="0" y="18611850"/>
            <a:ext cx="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29829" name="Rectangle 165"/>
          <p:cNvSpPr>
            <a:spLocks noChangeArrowheads="1"/>
          </p:cNvSpPr>
          <p:nvPr/>
        </p:nvSpPr>
        <p:spPr bwMode="auto">
          <a:xfrm>
            <a:off x="0" y="19488150"/>
            <a:ext cx="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29830" name="Rectangle 166"/>
          <p:cNvSpPr>
            <a:spLocks noChangeArrowheads="1"/>
          </p:cNvSpPr>
          <p:nvPr/>
        </p:nvSpPr>
        <p:spPr bwMode="auto">
          <a:xfrm>
            <a:off x="0" y="20364450"/>
            <a:ext cx="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29831" name="Rectangle 167"/>
          <p:cNvSpPr>
            <a:spLocks noChangeArrowheads="1"/>
          </p:cNvSpPr>
          <p:nvPr/>
        </p:nvSpPr>
        <p:spPr bwMode="auto">
          <a:xfrm>
            <a:off x="0" y="21240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9837" name="Group 29836"/>
          <p:cNvGrpSpPr/>
          <p:nvPr/>
        </p:nvGrpSpPr>
        <p:grpSpPr>
          <a:xfrm>
            <a:off x="179512" y="4653136"/>
            <a:ext cx="9036496" cy="1944216"/>
            <a:chOff x="395536" y="3645024"/>
            <a:chExt cx="8775153" cy="1944216"/>
          </a:xfrm>
        </p:grpSpPr>
        <p:graphicFrame>
          <p:nvGraphicFramePr>
            <p:cNvPr id="173" name="Object 17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82599144"/>
                </p:ext>
              </p:extLst>
            </p:nvPr>
          </p:nvGraphicFramePr>
          <p:xfrm>
            <a:off x="8049652" y="3691869"/>
            <a:ext cx="923925" cy="282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682" name="Equation" r:id="rId3" imgW="927000" imgH="279360" progId="Equation.DSMT4">
                    <p:embed/>
                  </p:oleObj>
                </mc:Choice>
                <mc:Fallback>
                  <p:oleObj name="Equation" r:id="rId3" imgW="927000" imgH="2793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49652" y="3691869"/>
                          <a:ext cx="923925" cy="2825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" name="Object 17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6599941"/>
                </p:ext>
              </p:extLst>
            </p:nvPr>
          </p:nvGraphicFramePr>
          <p:xfrm>
            <a:off x="7989763" y="4289152"/>
            <a:ext cx="974725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683" name="Equation" r:id="rId5" imgW="977760" imgH="507960" progId="Equation.DSMT4">
                    <p:embed/>
                  </p:oleObj>
                </mc:Choice>
                <mc:Fallback>
                  <p:oleObj name="Equation" r:id="rId5" imgW="977760" imgH="5079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89763" y="4289152"/>
                          <a:ext cx="974725" cy="508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75" name="Group 122"/>
            <p:cNvGrpSpPr>
              <a:grpSpLocks/>
            </p:cNvGrpSpPr>
            <p:nvPr/>
          </p:nvGrpSpPr>
          <p:grpSpPr bwMode="auto">
            <a:xfrm>
              <a:off x="398140" y="3701635"/>
              <a:ext cx="7315200" cy="320242"/>
              <a:chOff x="1699" y="5875"/>
              <a:chExt cx="11520" cy="504"/>
            </a:xfrm>
          </p:grpSpPr>
          <p:grpSp>
            <p:nvGrpSpPr>
              <p:cNvPr id="176" name="Group 143"/>
              <p:cNvGrpSpPr>
                <a:grpSpLocks/>
              </p:cNvGrpSpPr>
              <p:nvPr/>
            </p:nvGrpSpPr>
            <p:grpSpPr bwMode="auto">
              <a:xfrm>
                <a:off x="1699" y="5875"/>
                <a:ext cx="11520" cy="144"/>
                <a:chOff x="2563" y="4867"/>
                <a:chExt cx="11520" cy="144"/>
              </a:xfrm>
            </p:grpSpPr>
            <p:sp>
              <p:nvSpPr>
                <p:cNvPr id="195" name="Line 164"/>
                <p:cNvSpPr>
                  <a:spLocks noChangeShapeType="1"/>
                </p:cNvSpPr>
                <p:nvPr/>
              </p:nvSpPr>
              <p:spPr bwMode="auto">
                <a:xfrm>
                  <a:off x="2563" y="4867"/>
                  <a:ext cx="115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  <p:grpSp>
              <p:nvGrpSpPr>
                <p:cNvPr id="196" name="Group 144"/>
                <p:cNvGrpSpPr>
                  <a:grpSpLocks/>
                </p:cNvGrpSpPr>
                <p:nvPr/>
              </p:nvGrpSpPr>
              <p:grpSpPr bwMode="auto">
                <a:xfrm>
                  <a:off x="2923" y="4867"/>
                  <a:ext cx="10800" cy="144"/>
                  <a:chOff x="2923" y="4867"/>
                  <a:chExt cx="10800" cy="144"/>
                </a:xfrm>
              </p:grpSpPr>
              <p:grpSp>
                <p:nvGrpSpPr>
                  <p:cNvPr id="197" name="Group 155"/>
                  <p:cNvGrpSpPr>
                    <a:grpSpLocks/>
                  </p:cNvGrpSpPr>
                  <p:nvPr/>
                </p:nvGrpSpPr>
                <p:grpSpPr bwMode="auto">
                  <a:xfrm>
                    <a:off x="2923" y="4867"/>
                    <a:ext cx="5040" cy="144"/>
                    <a:chOff x="3067" y="13507"/>
                    <a:chExt cx="3024" cy="144"/>
                  </a:xfrm>
                </p:grpSpPr>
                <p:sp>
                  <p:nvSpPr>
                    <p:cNvPr id="208" name="Line 16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067" y="13507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09" name="Line 16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499" y="13507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10" name="Line 16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931" y="13507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11" name="Line 16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363" y="13507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12" name="Line 15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795" y="13507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13" name="Line 15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227" y="13507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14" name="Line 15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659" y="13507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15" name="Line 15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6091" y="13507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</p:grpSp>
              <p:sp>
                <p:nvSpPr>
                  <p:cNvPr id="198" name="Line 15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323" y="4867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SG"/>
                  </a:p>
                </p:txBody>
              </p:sp>
              <p:grpSp>
                <p:nvGrpSpPr>
                  <p:cNvPr id="199" name="Group 145"/>
                  <p:cNvGrpSpPr>
                    <a:grpSpLocks/>
                  </p:cNvGrpSpPr>
                  <p:nvPr/>
                </p:nvGrpSpPr>
                <p:grpSpPr bwMode="auto">
                  <a:xfrm>
                    <a:off x="8683" y="4867"/>
                    <a:ext cx="5040" cy="144"/>
                    <a:chOff x="6523" y="13507"/>
                    <a:chExt cx="3024" cy="144"/>
                  </a:xfrm>
                </p:grpSpPr>
                <p:sp>
                  <p:nvSpPr>
                    <p:cNvPr id="200" name="Line 15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6523" y="13507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01" name="Line 15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6955" y="13507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02" name="Line 15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7387" y="13507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03" name="Line 15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7819" y="13507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04" name="Line 14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8251" y="13507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05" name="Line 14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8683" y="13507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06" name="Line 14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9115" y="13507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07" name="Line 14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9547" y="13507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</p:grpSp>
            </p:grpSp>
          </p:grpSp>
          <p:grpSp>
            <p:nvGrpSpPr>
              <p:cNvPr id="177" name="Group 123"/>
              <p:cNvGrpSpPr>
                <a:grpSpLocks/>
              </p:cNvGrpSpPr>
              <p:nvPr/>
            </p:nvGrpSpPr>
            <p:grpSpPr bwMode="auto">
              <a:xfrm>
                <a:off x="1771" y="5947"/>
                <a:ext cx="11304" cy="432"/>
                <a:chOff x="2635" y="4939"/>
                <a:chExt cx="11304" cy="432"/>
              </a:xfrm>
            </p:grpSpPr>
            <p:sp>
              <p:nvSpPr>
                <p:cNvPr id="178" name="Text Box 140"/>
                <p:cNvSpPr txBox="1">
                  <a:spLocks noChangeArrowheads="1"/>
                </p:cNvSpPr>
                <p:nvPr/>
              </p:nvSpPr>
              <p:spPr bwMode="auto">
                <a:xfrm>
                  <a:off x="7675" y="4939"/>
                  <a:ext cx="576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3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-1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79" name="Text Box 139"/>
                <p:cNvSpPr txBox="1">
                  <a:spLocks noChangeArrowheads="1"/>
                </p:cNvSpPr>
                <p:nvPr/>
              </p:nvSpPr>
              <p:spPr bwMode="auto">
                <a:xfrm>
                  <a:off x="6955" y="4939"/>
                  <a:ext cx="551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3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-3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80" name="Text Box 138"/>
                <p:cNvSpPr txBox="1">
                  <a:spLocks noChangeArrowheads="1"/>
                </p:cNvSpPr>
                <p:nvPr/>
              </p:nvSpPr>
              <p:spPr bwMode="auto">
                <a:xfrm>
                  <a:off x="6235" y="4939"/>
                  <a:ext cx="576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3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-5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81" name="Text Box 137"/>
                <p:cNvSpPr txBox="1">
                  <a:spLocks noChangeArrowheads="1"/>
                </p:cNvSpPr>
                <p:nvPr/>
              </p:nvSpPr>
              <p:spPr bwMode="auto">
                <a:xfrm>
                  <a:off x="5515" y="4939"/>
                  <a:ext cx="568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3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-7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82" name="Text Box 136"/>
                <p:cNvSpPr txBox="1">
                  <a:spLocks noChangeArrowheads="1"/>
                </p:cNvSpPr>
                <p:nvPr/>
              </p:nvSpPr>
              <p:spPr bwMode="auto">
                <a:xfrm>
                  <a:off x="4795" y="4939"/>
                  <a:ext cx="585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45720" rIns="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3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-9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83" name="Text Box 135"/>
                <p:cNvSpPr txBox="1">
                  <a:spLocks noChangeArrowheads="1"/>
                </p:cNvSpPr>
                <p:nvPr/>
              </p:nvSpPr>
              <p:spPr bwMode="auto">
                <a:xfrm>
                  <a:off x="4075" y="4939"/>
                  <a:ext cx="576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45720" rIns="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3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-11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84" name="Text Box 134"/>
                <p:cNvSpPr txBox="1">
                  <a:spLocks noChangeArrowheads="1"/>
                </p:cNvSpPr>
                <p:nvPr/>
              </p:nvSpPr>
              <p:spPr bwMode="auto">
                <a:xfrm>
                  <a:off x="3355" y="4939"/>
                  <a:ext cx="559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45720" rIns="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3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-13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85" name="Text Box 133"/>
                <p:cNvSpPr txBox="1">
                  <a:spLocks noChangeArrowheads="1"/>
                </p:cNvSpPr>
                <p:nvPr/>
              </p:nvSpPr>
              <p:spPr bwMode="auto">
                <a:xfrm>
                  <a:off x="2635" y="4939"/>
                  <a:ext cx="559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45720" rIns="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3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-15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86" name="Text Box 132"/>
                <p:cNvSpPr txBox="1">
                  <a:spLocks noChangeArrowheads="1"/>
                </p:cNvSpPr>
                <p:nvPr/>
              </p:nvSpPr>
              <p:spPr bwMode="auto">
                <a:xfrm>
                  <a:off x="8467" y="4939"/>
                  <a:ext cx="432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3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1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87" name="Text Box 131"/>
                <p:cNvSpPr txBox="1">
                  <a:spLocks noChangeArrowheads="1"/>
                </p:cNvSpPr>
                <p:nvPr/>
              </p:nvSpPr>
              <p:spPr bwMode="auto">
                <a:xfrm>
                  <a:off x="9187" y="4939"/>
                  <a:ext cx="432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3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3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88" name="Text Box 130"/>
                <p:cNvSpPr txBox="1">
                  <a:spLocks noChangeArrowheads="1"/>
                </p:cNvSpPr>
                <p:nvPr/>
              </p:nvSpPr>
              <p:spPr bwMode="auto">
                <a:xfrm>
                  <a:off x="9907" y="4939"/>
                  <a:ext cx="432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3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5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89" name="Text Box 129"/>
                <p:cNvSpPr txBox="1">
                  <a:spLocks noChangeArrowheads="1"/>
                </p:cNvSpPr>
                <p:nvPr/>
              </p:nvSpPr>
              <p:spPr bwMode="auto">
                <a:xfrm>
                  <a:off x="10627" y="4939"/>
                  <a:ext cx="432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3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7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0" name="Text Box 128"/>
                <p:cNvSpPr txBox="1">
                  <a:spLocks noChangeArrowheads="1"/>
                </p:cNvSpPr>
                <p:nvPr/>
              </p:nvSpPr>
              <p:spPr bwMode="auto">
                <a:xfrm>
                  <a:off x="11347" y="4939"/>
                  <a:ext cx="432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3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9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1" name="Text Box 127"/>
                <p:cNvSpPr txBox="1">
                  <a:spLocks noChangeArrowheads="1"/>
                </p:cNvSpPr>
                <p:nvPr/>
              </p:nvSpPr>
              <p:spPr bwMode="auto">
                <a:xfrm>
                  <a:off x="12067" y="4939"/>
                  <a:ext cx="432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45720" rIns="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3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11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2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12787" y="4939"/>
                  <a:ext cx="432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45720" rIns="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3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13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3" name="Text Box 125"/>
                <p:cNvSpPr txBox="1">
                  <a:spLocks noChangeArrowheads="1"/>
                </p:cNvSpPr>
                <p:nvPr/>
              </p:nvSpPr>
              <p:spPr bwMode="auto">
                <a:xfrm>
                  <a:off x="13507" y="4939"/>
                  <a:ext cx="432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45720" rIns="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3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15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4" name="Text Box 124"/>
                <p:cNvSpPr txBox="1">
                  <a:spLocks noChangeArrowheads="1"/>
                </p:cNvSpPr>
                <p:nvPr/>
              </p:nvSpPr>
              <p:spPr bwMode="auto">
                <a:xfrm>
                  <a:off x="8107" y="4939"/>
                  <a:ext cx="415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3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0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216" name="Group 79"/>
            <p:cNvGrpSpPr>
              <a:grpSpLocks/>
            </p:cNvGrpSpPr>
            <p:nvPr/>
          </p:nvGrpSpPr>
          <p:grpSpPr bwMode="auto">
            <a:xfrm>
              <a:off x="398140" y="4204873"/>
              <a:ext cx="7315200" cy="320242"/>
              <a:chOff x="1699" y="6667"/>
              <a:chExt cx="11520" cy="504"/>
            </a:xfrm>
          </p:grpSpPr>
          <p:grpSp>
            <p:nvGrpSpPr>
              <p:cNvPr id="217" name="Group 98"/>
              <p:cNvGrpSpPr>
                <a:grpSpLocks/>
              </p:cNvGrpSpPr>
              <p:nvPr/>
            </p:nvGrpSpPr>
            <p:grpSpPr bwMode="auto">
              <a:xfrm>
                <a:off x="1699" y="6667"/>
                <a:ext cx="11520" cy="144"/>
                <a:chOff x="2563" y="4867"/>
                <a:chExt cx="11520" cy="144"/>
              </a:xfrm>
            </p:grpSpPr>
            <p:sp>
              <p:nvSpPr>
                <p:cNvPr id="236" name="Line 119"/>
                <p:cNvSpPr>
                  <a:spLocks noChangeShapeType="1"/>
                </p:cNvSpPr>
                <p:nvPr/>
              </p:nvSpPr>
              <p:spPr bwMode="auto">
                <a:xfrm>
                  <a:off x="2563" y="4867"/>
                  <a:ext cx="115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  <p:grpSp>
              <p:nvGrpSpPr>
                <p:cNvPr id="237" name="Group 99"/>
                <p:cNvGrpSpPr>
                  <a:grpSpLocks/>
                </p:cNvGrpSpPr>
                <p:nvPr/>
              </p:nvGrpSpPr>
              <p:grpSpPr bwMode="auto">
                <a:xfrm>
                  <a:off x="2923" y="4867"/>
                  <a:ext cx="10800" cy="144"/>
                  <a:chOff x="2923" y="4867"/>
                  <a:chExt cx="10800" cy="144"/>
                </a:xfrm>
              </p:grpSpPr>
              <p:grpSp>
                <p:nvGrpSpPr>
                  <p:cNvPr id="238" name="Group 110"/>
                  <p:cNvGrpSpPr>
                    <a:grpSpLocks/>
                  </p:cNvGrpSpPr>
                  <p:nvPr/>
                </p:nvGrpSpPr>
                <p:grpSpPr bwMode="auto">
                  <a:xfrm>
                    <a:off x="2923" y="4867"/>
                    <a:ext cx="5040" cy="144"/>
                    <a:chOff x="3067" y="13507"/>
                    <a:chExt cx="3024" cy="144"/>
                  </a:xfrm>
                </p:grpSpPr>
                <p:sp>
                  <p:nvSpPr>
                    <p:cNvPr id="249" name="Line 11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067" y="13507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50" name="Line 11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499" y="13507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51" name="Line 11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931" y="13507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52" name="Line 11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363" y="13507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53" name="Line 11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795" y="13507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54" name="Line 11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227" y="13507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55" name="Line 11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659" y="13507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56" name="Line 11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6091" y="13507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</p:grpSp>
              <p:sp>
                <p:nvSpPr>
                  <p:cNvPr id="239" name="Line 10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323" y="4867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SG"/>
                  </a:p>
                </p:txBody>
              </p:sp>
              <p:grpSp>
                <p:nvGrpSpPr>
                  <p:cNvPr id="240" name="Group 100"/>
                  <p:cNvGrpSpPr>
                    <a:grpSpLocks/>
                  </p:cNvGrpSpPr>
                  <p:nvPr/>
                </p:nvGrpSpPr>
                <p:grpSpPr bwMode="auto">
                  <a:xfrm>
                    <a:off x="8683" y="4867"/>
                    <a:ext cx="5040" cy="144"/>
                    <a:chOff x="6523" y="13507"/>
                    <a:chExt cx="3024" cy="144"/>
                  </a:xfrm>
                </p:grpSpPr>
                <p:sp>
                  <p:nvSpPr>
                    <p:cNvPr id="241" name="Line 10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6523" y="13507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42" name="Line 10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6955" y="13507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43" name="Line 10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7387" y="13507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44" name="Line 10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7819" y="13507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45" name="Line 10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8251" y="13507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46" name="Line 10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8683" y="13507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47" name="Line 10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9115" y="13507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48" name="Line 10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9547" y="13507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</p:grpSp>
            </p:grpSp>
          </p:grpSp>
          <p:grpSp>
            <p:nvGrpSpPr>
              <p:cNvPr id="218" name="Group 80"/>
              <p:cNvGrpSpPr>
                <a:grpSpLocks/>
              </p:cNvGrpSpPr>
              <p:nvPr/>
            </p:nvGrpSpPr>
            <p:grpSpPr bwMode="auto">
              <a:xfrm>
                <a:off x="1771" y="6739"/>
                <a:ext cx="11304" cy="432"/>
                <a:chOff x="2203" y="6595"/>
                <a:chExt cx="11304" cy="432"/>
              </a:xfrm>
            </p:grpSpPr>
            <p:sp>
              <p:nvSpPr>
                <p:cNvPr id="219" name="Text Box 97"/>
                <p:cNvSpPr txBox="1">
                  <a:spLocks noChangeArrowheads="1"/>
                </p:cNvSpPr>
                <p:nvPr/>
              </p:nvSpPr>
              <p:spPr bwMode="auto">
                <a:xfrm>
                  <a:off x="7243" y="6595"/>
                  <a:ext cx="576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45720" rIns="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3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-0.5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0" name="Text Box 96"/>
                <p:cNvSpPr txBox="1">
                  <a:spLocks noChangeArrowheads="1"/>
                </p:cNvSpPr>
                <p:nvPr/>
              </p:nvSpPr>
              <p:spPr bwMode="auto">
                <a:xfrm>
                  <a:off x="6523" y="6595"/>
                  <a:ext cx="551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45720" rIns="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3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-1.5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1" name="Text Box 95"/>
                <p:cNvSpPr txBox="1">
                  <a:spLocks noChangeArrowheads="1"/>
                </p:cNvSpPr>
                <p:nvPr/>
              </p:nvSpPr>
              <p:spPr bwMode="auto">
                <a:xfrm>
                  <a:off x="5803" y="6595"/>
                  <a:ext cx="576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45720" rIns="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3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-2.5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2" name="Text Box 94"/>
                <p:cNvSpPr txBox="1">
                  <a:spLocks noChangeArrowheads="1"/>
                </p:cNvSpPr>
                <p:nvPr/>
              </p:nvSpPr>
              <p:spPr bwMode="auto">
                <a:xfrm>
                  <a:off x="5083" y="6595"/>
                  <a:ext cx="568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45720" rIns="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3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-3.5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3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4363" y="6595"/>
                  <a:ext cx="585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45720" rIns="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3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-4.5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4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3643" y="6595"/>
                  <a:ext cx="576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45720" rIns="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3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-5.5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5" name="Text Box 91"/>
                <p:cNvSpPr txBox="1">
                  <a:spLocks noChangeArrowheads="1"/>
                </p:cNvSpPr>
                <p:nvPr/>
              </p:nvSpPr>
              <p:spPr bwMode="auto">
                <a:xfrm>
                  <a:off x="2923" y="6595"/>
                  <a:ext cx="559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45720" rIns="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3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-6.5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6" name="Text Box 90"/>
                <p:cNvSpPr txBox="1">
                  <a:spLocks noChangeArrowheads="1"/>
                </p:cNvSpPr>
                <p:nvPr/>
              </p:nvSpPr>
              <p:spPr bwMode="auto">
                <a:xfrm>
                  <a:off x="2203" y="6595"/>
                  <a:ext cx="559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45720" rIns="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3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-7.5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7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8035" y="6595"/>
                  <a:ext cx="432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45720" rIns="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3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0.5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8" name="Text Box 88"/>
                <p:cNvSpPr txBox="1">
                  <a:spLocks noChangeArrowheads="1"/>
                </p:cNvSpPr>
                <p:nvPr/>
              </p:nvSpPr>
              <p:spPr bwMode="auto">
                <a:xfrm>
                  <a:off x="8755" y="6595"/>
                  <a:ext cx="432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45720" rIns="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3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1.5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9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9475" y="6595"/>
                  <a:ext cx="432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45720" rIns="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3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2.5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0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10195" y="6595"/>
                  <a:ext cx="432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45720" rIns="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3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3.5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1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10915" y="6595"/>
                  <a:ext cx="432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45720" rIns="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3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4.5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2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11635" y="6595"/>
                  <a:ext cx="432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45720" rIns="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3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5.5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3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12355" y="6595"/>
                  <a:ext cx="432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45720" rIns="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3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6.5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4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13075" y="6595"/>
                  <a:ext cx="432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45720" rIns="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3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7.5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5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7675" y="6595"/>
                  <a:ext cx="415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3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0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257" name="Rectangle 256"/>
            <p:cNvSpPr/>
            <p:nvPr/>
          </p:nvSpPr>
          <p:spPr>
            <a:xfrm>
              <a:off x="7619788" y="4283804"/>
              <a:ext cx="4122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Tahoma" pitchFamily="34" charset="0"/>
                  <a:ea typeface="Times New Roman" pitchFamily="18" charset="0"/>
                  <a:cs typeface="Tahoma" pitchFamily="34" charset="0"/>
                  <a:sym typeface="Symbol" pitchFamily="18" charset="2"/>
                </a:rPr>
                <a:t></a:t>
              </a:r>
              <a:endParaRPr lang="en-SG" dirty="0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7637360" y="3645024"/>
              <a:ext cx="4122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Tahoma" pitchFamily="34" charset="0"/>
                  <a:ea typeface="Times New Roman" pitchFamily="18" charset="0"/>
                  <a:cs typeface="Tahoma" pitchFamily="34" charset="0"/>
                  <a:sym typeface="Symbol" pitchFamily="18" charset="2"/>
                </a:rPr>
                <a:t></a:t>
              </a:r>
              <a:endParaRPr lang="en-SG" dirty="0"/>
            </a:p>
          </p:txBody>
        </p:sp>
        <p:grpSp>
          <p:nvGrpSpPr>
            <p:cNvPr id="259" name="Group 79"/>
            <p:cNvGrpSpPr>
              <a:grpSpLocks/>
            </p:cNvGrpSpPr>
            <p:nvPr/>
          </p:nvGrpSpPr>
          <p:grpSpPr bwMode="auto">
            <a:xfrm>
              <a:off x="395536" y="4980966"/>
              <a:ext cx="7315200" cy="320242"/>
              <a:chOff x="1699" y="6667"/>
              <a:chExt cx="11520" cy="504"/>
            </a:xfrm>
          </p:grpSpPr>
          <p:grpSp>
            <p:nvGrpSpPr>
              <p:cNvPr id="260" name="Group 98"/>
              <p:cNvGrpSpPr>
                <a:grpSpLocks/>
              </p:cNvGrpSpPr>
              <p:nvPr/>
            </p:nvGrpSpPr>
            <p:grpSpPr bwMode="auto">
              <a:xfrm>
                <a:off x="1699" y="6667"/>
                <a:ext cx="11520" cy="144"/>
                <a:chOff x="2563" y="4867"/>
                <a:chExt cx="11520" cy="144"/>
              </a:xfrm>
            </p:grpSpPr>
            <p:sp>
              <p:nvSpPr>
                <p:cNvPr id="279" name="Line 119"/>
                <p:cNvSpPr>
                  <a:spLocks noChangeShapeType="1"/>
                </p:cNvSpPr>
                <p:nvPr/>
              </p:nvSpPr>
              <p:spPr bwMode="auto">
                <a:xfrm>
                  <a:off x="2563" y="4867"/>
                  <a:ext cx="115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  <p:grpSp>
              <p:nvGrpSpPr>
                <p:cNvPr id="280" name="Group 99"/>
                <p:cNvGrpSpPr>
                  <a:grpSpLocks/>
                </p:cNvGrpSpPr>
                <p:nvPr/>
              </p:nvGrpSpPr>
              <p:grpSpPr bwMode="auto">
                <a:xfrm>
                  <a:off x="2923" y="4867"/>
                  <a:ext cx="10800" cy="144"/>
                  <a:chOff x="2923" y="4867"/>
                  <a:chExt cx="10800" cy="144"/>
                </a:xfrm>
              </p:grpSpPr>
              <p:grpSp>
                <p:nvGrpSpPr>
                  <p:cNvPr id="281" name="Group 110"/>
                  <p:cNvGrpSpPr>
                    <a:grpSpLocks/>
                  </p:cNvGrpSpPr>
                  <p:nvPr/>
                </p:nvGrpSpPr>
                <p:grpSpPr bwMode="auto">
                  <a:xfrm>
                    <a:off x="2923" y="4867"/>
                    <a:ext cx="5040" cy="144"/>
                    <a:chOff x="3067" y="13507"/>
                    <a:chExt cx="3024" cy="144"/>
                  </a:xfrm>
                </p:grpSpPr>
                <p:sp>
                  <p:nvSpPr>
                    <p:cNvPr id="292" name="Line 11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067" y="13507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93" name="Line 11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499" y="13507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94" name="Line 11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931" y="13507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95" name="Line 11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363" y="13507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96" name="Line 11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795" y="13507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97" name="Line 11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227" y="13507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98" name="Line 11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659" y="13507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99" name="Line 11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6091" y="13507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</p:grpSp>
              <p:sp>
                <p:nvSpPr>
                  <p:cNvPr id="282" name="Line 10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323" y="4867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SG"/>
                  </a:p>
                </p:txBody>
              </p:sp>
              <p:grpSp>
                <p:nvGrpSpPr>
                  <p:cNvPr id="283" name="Group 100"/>
                  <p:cNvGrpSpPr>
                    <a:grpSpLocks/>
                  </p:cNvGrpSpPr>
                  <p:nvPr/>
                </p:nvGrpSpPr>
                <p:grpSpPr bwMode="auto">
                  <a:xfrm>
                    <a:off x="8683" y="4867"/>
                    <a:ext cx="5040" cy="144"/>
                    <a:chOff x="6523" y="13507"/>
                    <a:chExt cx="3024" cy="144"/>
                  </a:xfrm>
                </p:grpSpPr>
                <p:sp>
                  <p:nvSpPr>
                    <p:cNvPr id="284" name="Line 10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6523" y="13507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85" name="Line 10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6955" y="13507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86" name="Line 10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7387" y="13507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87" name="Line 10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7819" y="13507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88" name="Line 10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8251" y="13507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89" name="Line 10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8683" y="13507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90" name="Line 10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9115" y="13507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91" name="Line 10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9547" y="13507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</p:grpSp>
            </p:grpSp>
          </p:grpSp>
          <p:grpSp>
            <p:nvGrpSpPr>
              <p:cNvPr id="261" name="Group 80"/>
              <p:cNvGrpSpPr>
                <a:grpSpLocks/>
              </p:cNvGrpSpPr>
              <p:nvPr/>
            </p:nvGrpSpPr>
            <p:grpSpPr bwMode="auto">
              <a:xfrm>
                <a:off x="1771" y="6739"/>
                <a:ext cx="11304" cy="432"/>
                <a:chOff x="2203" y="6595"/>
                <a:chExt cx="11304" cy="432"/>
              </a:xfrm>
            </p:grpSpPr>
            <p:sp>
              <p:nvSpPr>
                <p:cNvPr id="262" name="Text Box 97"/>
                <p:cNvSpPr txBox="1">
                  <a:spLocks noChangeArrowheads="1"/>
                </p:cNvSpPr>
                <p:nvPr/>
              </p:nvSpPr>
              <p:spPr bwMode="auto">
                <a:xfrm>
                  <a:off x="7452" y="6595"/>
                  <a:ext cx="576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45720" rIns="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3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-</a:t>
                  </a:r>
                  <a:r>
                    <a:rPr kumimoji="0" lang="en-US" sz="13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Symbol" pitchFamily="18" charset="2"/>
                      <a:ea typeface="Times New Roman" pitchFamily="18" charset="0"/>
                      <a:cs typeface="Tahoma" pitchFamily="34" charset="0"/>
                    </a:rPr>
                    <a:t>p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ymbol" pitchFamily="18" charset="2"/>
                    <a:cs typeface="Arial" pitchFamily="34" charset="0"/>
                  </a:endParaRPr>
                </a:p>
              </p:txBody>
            </p:sp>
            <p:sp>
              <p:nvSpPr>
                <p:cNvPr id="263" name="Text Box 96"/>
                <p:cNvSpPr txBox="1">
                  <a:spLocks noChangeArrowheads="1"/>
                </p:cNvSpPr>
                <p:nvPr/>
              </p:nvSpPr>
              <p:spPr bwMode="auto">
                <a:xfrm>
                  <a:off x="6523" y="6595"/>
                  <a:ext cx="551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45720" rIns="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3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-3</a:t>
                  </a:r>
                  <a:r>
                    <a:rPr kumimoji="0" lang="en-US" sz="13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Symbol" pitchFamily="18" charset="2"/>
                      <a:ea typeface="Times New Roman" pitchFamily="18" charset="0"/>
                      <a:cs typeface="Tahoma" pitchFamily="34" charset="0"/>
                    </a:rPr>
                    <a:t>p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ymbol" pitchFamily="18" charset="2"/>
                    <a:cs typeface="Arial" pitchFamily="34" charset="0"/>
                  </a:endParaRPr>
                </a:p>
              </p:txBody>
            </p:sp>
            <p:sp>
              <p:nvSpPr>
                <p:cNvPr id="264" name="Text Box 95"/>
                <p:cNvSpPr txBox="1">
                  <a:spLocks noChangeArrowheads="1"/>
                </p:cNvSpPr>
                <p:nvPr/>
              </p:nvSpPr>
              <p:spPr bwMode="auto">
                <a:xfrm>
                  <a:off x="5803" y="6595"/>
                  <a:ext cx="576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45720" rIns="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3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-5</a:t>
                  </a:r>
                  <a:r>
                    <a:rPr kumimoji="0" lang="en-US" sz="13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Symbol" pitchFamily="18" charset="2"/>
                      <a:ea typeface="Times New Roman" pitchFamily="18" charset="0"/>
                      <a:cs typeface="Tahoma" pitchFamily="34" charset="0"/>
                    </a:rPr>
                    <a:t>p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ymbol" pitchFamily="18" charset="2"/>
                    <a:cs typeface="Arial" pitchFamily="34" charset="0"/>
                  </a:endParaRPr>
                </a:p>
              </p:txBody>
            </p:sp>
            <p:sp>
              <p:nvSpPr>
                <p:cNvPr id="265" name="Text Box 94"/>
                <p:cNvSpPr txBox="1">
                  <a:spLocks noChangeArrowheads="1"/>
                </p:cNvSpPr>
                <p:nvPr/>
              </p:nvSpPr>
              <p:spPr bwMode="auto">
                <a:xfrm>
                  <a:off x="5083" y="6595"/>
                  <a:ext cx="568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45720" rIns="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3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-7</a:t>
                  </a:r>
                  <a:r>
                    <a:rPr kumimoji="0" lang="en-US" sz="13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Symbol" pitchFamily="18" charset="2"/>
                      <a:ea typeface="Times New Roman" pitchFamily="18" charset="0"/>
                      <a:cs typeface="Tahoma" pitchFamily="34" charset="0"/>
                    </a:rPr>
                    <a:t>p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ymbol" pitchFamily="18" charset="2"/>
                    <a:cs typeface="Arial" pitchFamily="34" charset="0"/>
                  </a:endParaRPr>
                </a:p>
              </p:txBody>
            </p:sp>
            <p:sp>
              <p:nvSpPr>
                <p:cNvPr id="266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4363" y="6595"/>
                  <a:ext cx="585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45720" rIns="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3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-9</a:t>
                  </a:r>
                  <a:r>
                    <a:rPr kumimoji="0" lang="en-US" sz="13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Symbol" pitchFamily="18" charset="2"/>
                      <a:ea typeface="Times New Roman" pitchFamily="18" charset="0"/>
                      <a:cs typeface="Tahoma" pitchFamily="34" charset="0"/>
                    </a:rPr>
                    <a:t>p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ymbol" pitchFamily="18" charset="2"/>
                    <a:cs typeface="Arial" pitchFamily="34" charset="0"/>
                  </a:endParaRPr>
                </a:p>
              </p:txBody>
            </p:sp>
            <p:sp>
              <p:nvSpPr>
                <p:cNvPr id="267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3643" y="6595"/>
                  <a:ext cx="664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45720" rIns="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3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-11</a:t>
                  </a:r>
                  <a:r>
                    <a:rPr kumimoji="0" lang="en-US" sz="13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Symbol" pitchFamily="18" charset="2"/>
                      <a:ea typeface="Times New Roman" pitchFamily="18" charset="0"/>
                      <a:cs typeface="Tahoma" pitchFamily="34" charset="0"/>
                    </a:rPr>
                    <a:t>p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ymbol" pitchFamily="18" charset="2"/>
                    <a:cs typeface="Arial" pitchFamily="34" charset="0"/>
                  </a:endParaRPr>
                </a:p>
              </p:txBody>
            </p:sp>
            <p:sp>
              <p:nvSpPr>
                <p:cNvPr id="268" name="Text Box 91"/>
                <p:cNvSpPr txBox="1">
                  <a:spLocks noChangeArrowheads="1"/>
                </p:cNvSpPr>
                <p:nvPr/>
              </p:nvSpPr>
              <p:spPr bwMode="auto">
                <a:xfrm>
                  <a:off x="2923" y="6595"/>
                  <a:ext cx="559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45720" rIns="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3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-13</a:t>
                  </a:r>
                  <a:r>
                    <a:rPr kumimoji="0" lang="en-US" sz="13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Symbol" pitchFamily="18" charset="2"/>
                      <a:ea typeface="Times New Roman" pitchFamily="18" charset="0"/>
                      <a:cs typeface="Tahoma" pitchFamily="34" charset="0"/>
                    </a:rPr>
                    <a:t>p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ymbol" pitchFamily="18" charset="2"/>
                    <a:cs typeface="Arial" pitchFamily="34" charset="0"/>
                  </a:endParaRPr>
                </a:p>
              </p:txBody>
            </p:sp>
            <p:sp>
              <p:nvSpPr>
                <p:cNvPr id="269" name="Text Box 90"/>
                <p:cNvSpPr txBox="1">
                  <a:spLocks noChangeArrowheads="1"/>
                </p:cNvSpPr>
                <p:nvPr/>
              </p:nvSpPr>
              <p:spPr bwMode="auto">
                <a:xfrm>
                  <a:off x="2203" y="6595"/>
                  <a:ext cx="559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45720" rIns="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3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-15</a:t>
                  </a:r>
                  <a:r>
                    <a:rPr kumimoji="0" lang="en-US" sz="13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Symbol" pitchFamily="18" charset="2"/>
                      <a:ea typeface="Times New Roman" pitchFamily="18" charset="0"/>
                      <a:cs typeface="Tahoma" pitchFamily="34" charset="0"/>
                    </a:rPr>
                    <a:t>p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ymbol" pitchFamily="18" charset="2"/>
                    <a:cs typeface="Arial" pitchFamily="34" charset="0"/>
                  </a:endParaRPr>
                </a:p>
              </p:txBody>
            </p:sp>
            <p:sp>
              <p:nvSpPr>
                <p:cNvPr id="270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8035" y="6595"/>
                  <a:ext cx="432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45720" rIns="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300" dirty="0">
                      <a:latin typeface="Symbol" pitchFamily="18" charset="2"/>
                      <a:cs typeface="Tahoma" pitchFamily="34" charset="0"/>
                    </a:rPr>
                    <a:t>p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ymbol" pitchFamily="18" charset="2"/>
                    <a:cs typeface="Arial" pitchFamily="34" charset="0"/>
                  </a:endParaRPr>
                </a:p>
              </p:txBody>
            </p:sp>
            <p:sp>
              <p:nvSpPr>
                <p:cNvPr id="271" name="Text Box 88"/>
                <p:cNvSpPr txBox="1">
                  <a:spLocks noChangeArrowheads="1"/>
                </p:cNvSpPr>
                <p:nvPr/>
              </p:nvSpPr>
              <p:spPr bwMode="auto">
                <a:xfrm>
                  <a:off x="8755" y="6595"/>
                  <a:ext cx="432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45720" rIns="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300" dirty="0" smtClean="0">
                      <a:latin typeface="Tahoma" pitchFamily="34" charset="0"/>
                      <a:cs typeface="Tahoma" pitchFamily="34" charset="0"/>
                    </a:rPr>
                    <a:t>3</a:t>
                  </a:r>
                  <a:r>
                    <a:rPr lang="en-US" sz="1300" dirty="0" smtClean="0">
                      <a:latin typeface="Symbol" pitchFamily="18" charset="2"/>
                      <a:cs typeface="Tahoma" pitchFamily="34" charset="0"/>
                    </a:rPr>
                    <a:t>p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ymbol" pitchFamily="18" charset="2"/>
                    <a:cs typeface="Arial" pitchFamily="34" charset="0"/>
                  </a:endParaRPr>
                </a:p>
              </p:txBody>
            </p:sp>
            <p:sp>
              <p:nvSpPr>
                <p:cNvPr id="272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9475" y="6595"/>
                  <a:ext cx="432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45720" rIns="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3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5</a:t>
                  </a:r>
                  <a:r>
                    <a:rPr kumimoji="0" lang="en-US" sz="13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Symbol" pitchFamily="18" charset="2"/>
                      <a:ea typeface="Times New Roman" pitchFamily="18" charset="0"/>
                      <a:cs typeface="Tahoma" pitchFamily="34" charset="0"/>
                    </a:rPr>
                    <a:t>p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ymbol" pitchFamily="18" charset="2"/>
                    <a:cs typeface="Arial" pitchFamily="34" charset="0"/>
                  </a:endParaRPr>
                </a:p>
              </p:txBody>
            </p:sp>
            <p:sp>
              <p:nvSpPr>
                <p:cNvPr id="273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10195" y="6595"/>
                  <a:ext cx="432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45720" rIns="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3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7</a:t>
                  </a:r>
                  <a:r>
                    <a:rPr kumimoji="0" lang="en-US" sz="13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Symbol" pitchFamily="18" charset="2"/>
                      <a:ea typeface="Times New Roman" pitchFamily="18" charset="0"/>
                      <a:cs typeface="Tahoma" pitchFamily="34" charset="0"/>
                    </a:rPr>
                    <a:t>p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ymbol" pitchFamily="18" charset="2"/>
                    <a:cs typeface="Arial" pitchFamily="34" charset="0"/>
                  </a:endParaRPr>
                </a:p>
              </p:txBody>
            </p:sp>
            <p:sp>
              <p:nvSpPr>
                <p:cNvPr id="274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10915" y="6595"/>
                  <a:ext cx="432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45720" rIns="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3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9</a:t>
                  </a:r>
                  <a:r>
                    <a:rPr kumimoji="0" lang="en-US" sz="13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Symbol" pitchFamily="18" charset="2"/>
                      <a:ea typeface="Times New Roman" pitchFamily="18" charset="0"/>
                      <a:cs typeface="Tahoma" pitchFamily="34" charset="0"/>
                    </a:rPr>
                    <a:t>p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ymbol" pitchFamily="18" charset="2"/>
                    <a:cs typeface="Arial" pitchFamily="34" charset="0"/>
                  </a:endParaRPr>
                </a:p>
              </p:txBody>
            </p:sp>
            <p:sp>
              <p:nvSpPr>
                <p:cNvPr id="275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11635" y="6595"/>
                  <a:ext cx="432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45720" rIns="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3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11</a:t>
                  </a:r>
                  <a:r>
                    <a:rPr kumimoji="0" lang="en-US" sz="13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Symbol" pitchFamily="18" charset="2"/>
                      <a:ea typeface="Times New Roman" pitchFamily="18" charset="0"/>
                      <a:cs typeface="Tahoma" pitchFamily="34" charset="0"/>
                    </a:rPr>
                    <a:t>p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ymbol" pitchFamily="18" charset="2"/>
                    <a:cs typeface="Arial" pitchFamily="34" charset="0"/>
                  </a:endParaRPr>
                </a:p>
              </p:txBody>
            </p:sp>
            <p:sp>
              <p:nvSpPr>
                <p:cNvPr id="276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12355" y="6595"/>
                  <a:ext cx="432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45720" rIns="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3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13</a:t>
                  </a:r>
                  <a:r>
                    <a:rPr kumimoji="0" lang="en-US" sz="13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Symbol" pitchFamily="18" charset="2"/>
                      <a:ea typeface="Times New Roman" pitchFamily="18" charset="0"/>
                      <a:cs typeface="Tahoma" pitchFamily="34" charset="0"/>
                    </a:rPr>
                    <a:t>p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ymbol" pitchFamily="18" charset="2"/>
                    <a:cs typeface="Arial" pitchFamily="34" charset="0"/>
                  </a:endParaRPr>
                </a:p>
              </p:txBody>
            </p:sp>
            <p:sp>
              <p:nvSpPr>
                <p:cNvPr id="277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13075" y="6595"/>
                  <a:ext cx="432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45720" rIns="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3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15</a:t>
                  </a:r>
                  <a:r>
                    <a:rPr kumimoji="0" lang="en-US" sz="13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Symbol" pitchFamily="18" charset="2"/>
                      <a:ea typeface="Times New Roman" pitchFamily="18" charset="0"/>
                      <a:cs typeface="Tahoma" pitchFamily="34" charset="0"/>
                    </a:rPr>
                    <a:t>p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ymbol" pitchFamily="18" charset="2"/>
                    <a:cs typeface="Arial" pitchFamily="34" charset="0"/>
                  </a:endParaRPr>
                </a:p>
              </p:txBody>
            </p:sp>
            <p:sp>
              <p:nvSpPr>
                <p:cNvPr id="278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7675" y="6595"/>
                  <a:ext cx="415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3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0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aphicFrame>
          <p:nvGraphicFramePr>
            <p:cNvPr id="300" name="Object 29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96115137"/>
                </p:ext>
              </p:extLst>
            </p:nvPr>
          </p:nvGraphicFramePr>
          <p:xfrm>
            <a:off x="7740352" y="5237832"/>
            <a:ext cx="1430337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684" name="Equation" r:id="rId7" imgW="1434960" imgH="279360" progId="Equation.DSMT4">
                    <p:embed/>
                  </p:oleObj>
                </mc:Choice>
                <mc:Fallback>
                  <p:oleObj name="Equation" r:id="rId7" imgW="1434960" imgH="2793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40352" y="5237832"/>
                          <a:ext cx="1430337" cy="279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1" name="Rectangle 300"/>
            <p:cNvSpPr/>
            <p:nvPr/>
          </p:nvSpPr>
          <p:spPr>
            <a:xfrm>
              <a:off x="7308304" y="5219908"/>
              <a:ext cx="4122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Tahoma" pitchFamily="34" charset="0"/>
                  <a:ea typeface="Times New Roman" pitchFamily="18" charset="0"/>
                  <a:cs typeface="Tahoma" pitchFamily="34" charset="0"/>
                  <a:sym typeface="Symbol" pitchFamily="18" charset="2"/>
                </a:rPr>
                <a:t></a:t>
              </a:r>
              <a:endParaRPr lang="en-SG" dirty="0"/>
            </a:p>
          </p:txBody>
        </p:sp>
      </p:grpSp>
      <p:grpSp>
        <p:nvGrpSpPr>
          <p:cNvPr id="29840" name="Group 29839"/>
          <p:cNvGrpSpPr/>
          <p:nvPr/>
        </p:nvGrpSpPr>
        <p:grpSpPr>
          <a:xfrm>
            <a:off x="-36512" y="476672"/>
            <a:ext cx="7689107" cy="432048"/>
            <a:chOff x="179511" y="796642"/>
            <a:chExt cx="7689107" cy="432048"/>
          </a:xfrm>
        </p:grpSpPr>
        <p:sp>
          <p:nvSpPr>
            <p:cNvPr id="303" name="TextBox 302"/>
            <p:cNvSpPr txBox="1"/>
            <p:nvPr/>
          </p:nvSpPr>
          <p:spPr>
            <a:xfrm>
              <a:off x="179511" y="796642"/>
              <a:ext cx="76891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S</a:t>
              </a:r>
              <a:r>
                <a:rPr lang="en-US" sz="2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pectrum of         denoted as          : amplitude and phase spectra </a:t>
              </a:r>
              <a:endParaRPr lang="en-SG" sz="2000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graphicFrame>
          <p:nvGraphicFramePr>
            <p:cNvPr id="29838" name="Object 298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67341815"/>
                </p:ext>
              </p:extLst>
            </p:nvPr>
          </p:nvGraphicFramePr>
          <p:xfrm>
            <a:off x="1691679" y="844126"/>
            <a:ext cx="5715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685" name="Equation" r:id="rId9" imgW="571320" imgH="368280" progId="Equation.DSMT4">
                    <p:embed/>
                  </p:oleObj>
                </mc:Choice>
                <mc:Fallback>
                  <p:oleObj name="Equation" r:id="rId9" imgW="571320" imgH="3682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691679" y="844126"/>
                          <a:ext cx="571500" cy="368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839" name="Object 298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91928559"/>
                </p:ext>
              </p:extLst>
            </p:nvPr>
          </p:nvGraphicFramePr>
          <p:xfrm>
            <a:off x="3606675" y="860390"/>
            <a:ext cx="7493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686" name="Equation" r:id="rId11" imgW="749160" imgH="368280" progId="Equation.DSMT4">
                    <p:embed/>
                  </p:oleObj>
                </mc:Choice>
                <mc:Fallback>
                  <p:oleObj name="Equation" r:id="rId11" imgW="749160" imgH="3682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606675" y="860390"/>
                          <a:ext cx="749300" cy="368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835" name="Group 29834"/>
          <p:cNvGrpSpPr/>
          <p:nvPr/>
        </p:nvGrpSpPr>
        <p:grpSpPr>
          <a:xfrm>
            <a:off x="107504" y="1212426"/>
            <a:ext cx="9062799" cy="1345731"/>
            <a:chOff x="107504" y="924394"/>
            <a:chExt cx="9062799" cy="1345731"/>
          </a:xfrm>
        </p:grpSpPr>
        <p:graphicFrame>
          <p:nvGraphicFramePr>
            <p:cNvPr id="19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6912444"/>
                </p:ext>
              </p:extLst>
            </p:nvPr>
          </p:nvGraphicFramePr>
          <p:xfrm>
            <a:off x="8147050" y="1825625"/>
            <a:ext cx="574675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687" name="Equation" r:id="rId13" imgW="571320" imgH="444240" progId="Equation.DSMT4">
                    <p:embed/>
                  </p:oleObj>
                </mc:Choice>
                <mc:Fallback>
                  <p:oleObj name="Equation" r:id="rId13" imgW="571320" imgH="444240" progId="Equation.DSMT4">
                    <p:embed/>
                    <p:pic>
                      <p:nvPicPr>
                        <p:cNvPr id="0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47050" y="1825625"/>
                          <a:ext cx="574675" cy="444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9833" name="Group 29832"/>
            <p:cNvGrpSpPr/>
            <p:nvPr/>
          </p:nvGrpSpPr>
          <p:grpSpPr>
            <a:xfrm>
              <a:off x="107504" y="924394"/>
              <a:ext cx="7708543" cy="1280470"/>
              <a:chOff x="806698" y="708370"/>
              <a:chExt cx="7708543" cy="1280470"/>
            </a:xfrm>
          </p:grpSpPr>
          <p:graphicFrame>
            <p:nvGraphicFramePr>
              <p:cNvPr id="2" name="Object 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78505271"/>
                  </p:ext>
                </p:extLst>
              </p:nvPr>
            </p:nvGraphicFramePr>
            <p:xfrm>
              <a:off x="4414021" y="836712"/>
              <a:ext cx="276225" cy="2952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688" name="Equation" r:id="rId15" imgW="279279" imgH="291973" progId="Equation.DSMT4">
                      <p:embed/>
                    </p:oleObj>
                  </mc:Choice>
                  <mc:Fallback>
                    <p:oleObj name="Equation" r:id="rId15" imgW="279279" imgH="291973" progId="Equation.DSMT4">
                      <p:embed/>
                      <p:pic>
                        <p:nvPicPr>
                          <p:cNvPr id="0" name="Object 1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14021" y="836712"/>
                            <a:ext cx="276225" cy="2952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" name="Object 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18207823"/>
                  </p:ext>
                </p:extLst>
              </p:nvPr>
            </p:nvGraphicFramePr>
            <p:xfrm>
              <a:off x="4679329" y="992991"/>
              <a:ext cx="266700" cy="2952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689" name="Equation" r:id="rId17" imgW="266469" imgH="291847" progId="Equation.DSMT4">
                      <p:embed/>
                    </p:oleObj>
                  </mc:Choice>
                  <mc:Fallback>
                    <p:oleObj name="Equation" r:id="rId17" imgW="266469" imgH="291847" progId="Equation.DSMT4">
                      <p:embed/>
                      <p:pic>
                        <p:nvPicPr>
                          <p:cNvPr id="0" name="Object 1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79329" y="992991"/>
                            <a:ext cx="266700" cy="2952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" name="Object 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86061435"/>
                  </p:ext>
                </p:extLst>
              </p:nvPr>
            </p:nvGraphicFramePr>
            <p:xfrm>
              <a:off x="4129151" y="1053330"/>
              <a:ext cx="352425" cy="2952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690" name="Equation" r:id="rId19" imgW="355446" imgH="291973" progId="Equation.DSMT4">
                      <p:embed/>
                    </p:oleObj>
                  </mc:Choice>
                  <mc:Fallback>
                    <p:oleObj name="Equation" r:id="rId19" imgW="355446" imgH="291973" progId="Equation.DSMT4">
                      <p:embed/>
                      <p:pic>
                        <p:nvPicPr>
                          <p:cNvPr id="0" name="Object 1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29151" y="1053330"/>
                            <a:ext cx="352425" cy="2952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" name="Object 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35814390"/>
                  </p:ext>
                </p:extLst>
              </p:nvPr>
            </p:nvGraphicFramePr>
            <p:xfrm>
              <a:off x="5077339" y="1359403"/>
              <a:ext cx="276225" cy="2952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691" name="Equation" r:id="rId21" imgW="279279" imgH="291973" progId="Equation.DSMT4">
                      <p:embed/>
                    </p:oleObj>
                  </mc:Choice>
                  <mc:Fallback>
                    <p:oleObj name="Equation" r:id="rId21" imgW="279279" imgH="291973" progId="Equation.DSMT4">
                      <p:embed/>
                      <p:pic>
                        <p:nvPicPr>
                          <p:cNvPr id="0" name="Object 1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77339" y="1359403"/>
                            <a:ext cx="276225" cy="2952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" name="Object 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98769944"/>
                  </p:ext>
                </p:extLst>
              </p:nvPr>
            </p:nvGraphicFramePr>
            <p:xfrm>
              <a:off x="5508104" y="1420449"/>
              <a:ext cx="276225" cy="2952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692" name="Equation" r:id="rId23" imgW="279279" imgH="291973" progId="Equation.DSMT4">
                      <p:embed/>
                    </p:oleObj>
                  </mc:Choice>
                  <mc:Fallback>
                    <p:oleObj name="Equation" r:id="rId23" imgW="279279" imgH="291973" progId="Equation.DSMT4">
                      <p:embed/>
                      <p:pic>
                        <p:nvPicPr>
                          <p:cNvPr id="0" name="Object 1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08104" y="1420449"/>
                            <a:ext cx="276225" cy="2952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" name="Object 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57094064"/>
                  </p:ext>
                </p:extLst>
              </p:nvPr>
            </p:nvGraphicFramePr>
            <p:xfrm>
              <a:off x="6445790" y="1445613"/>
              <a:ext cx="276225" cy="2952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693" name="Equation" r:id="rId25" imgW="279279" imgH="291973" progId="Equation.DSMT4">
                      <p:embed/>
                    </p:oleObj>
                  </mc:Choice>
                  <mc:Fallback>
                    <p:oleObj name="Equation" r:id="rId25" imgW="279279" imgH="291973" progId="Equation.DSMT4">
                      <p:embed/>
                      <p:pic>
                        <p:nvPicPr>
                          <p:cNvPr id="0" name="Object 1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445790" y="1445613"/>
                            <a:ext cx="276225" cy="2952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" name="Object 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4517480"/>
                  </p:ext>
                </p:extLst>
              </p:nvPr>
            </p:nvGraphicFramePr>
            <p:xfrm>
              <a:off x="3718608" y="1357312"/>
              <a:ext cx="352425" cy="2952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694" name="Equation" r:id="rId27" imgW="355446" imgH="291973" progId="Equation.DSMT4">
                      <p:embed/>
                    </p:oleObj>
                  </mc:Choice>
                  <mc:Fallback>
                    <p:oleObj name="Equation" r:id="rId27" imgW="355446" imgH="291973" progId="Equation.DSMT4">
                      <p:embed/>
                      <p:pic>
                        <p:nvPicPr>
                          <p:cNvPr id="0" name="Object 1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18608" y="1357312"/>
                            <a:ext cx="352425" cy="2952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" name="Object 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37544098"/>
                  </p:ext>
                </p:extLst>
              </p:nvPr>
            </p:nvGraphicFramePr>
            <p:xfrm>
              <a:off x="2779139" y="1501031"/>
              <a:ext cx="352425" cy="2952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695" name="Equation" r:id="rId29" imgW="355446" imgH="291973" progId="Equation.DSMT4">
                      <p:embed/>
                    </p:oleObj>
                  </mc:Choice>
                  <mc:Fallback>
                    <p:oleObj name="Equation" r:id="rId29" imgW="355446" imgH="291973" progId="Equation.DSMT4">
                      <p:embed/>
                      <p:pic>
                        <p:nvPicPr>
                          <p:cNvPr id="0" name="Object 1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79139" y="1501031"/>
                            <a:ext cx="352425" cy="2952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" name="Object 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6432198"/>
                  </p:ext>
                </p:extLst>
              </p:nvPr>
            </p:nvGraphicFramePr>
            <p:xfrm>
              <a:off x="6892135" y="1484073"/>
              <a:ext cx="342900" cy="2952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696" name="Equation" r:id="rId31" imgW="342751" imgH="291973" progId="Equation.DSMT4">
                      <p:embed/>
                    </p:oleObj>
                  </mc:Choice>
                  <mc:Fallback>
                    <p:oleObj name="Equation" r:id="rId31" imgW="342751" imgH="291973" progId="Equation.DSMT4">
                      <p:embed/>
                      <p:pic>
                        <p:nvPicPr>
                          <p:cNvPr id="0" name="Object 1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892135" y="1484073"/>
                            <a:ext cx="342900" cy="2952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" name="Object 1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87075393"/>
                  </p:ext>
                </p:extLst>
              </p:nvPr>
            </p:nvGraphicFramePr>
            <p:xfrm>
              <a:off x="7349351" y="1514733"/>
              <a:ext cx="342900" cy="2952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697" name="Equation" r:id="rId33" imgW="342751" imgH="291973" progId="Equation.DSMT4">
                      <p:embed/>
                    </p:oleObj>
                  </mc:Choice>
                  <mc:Fallback>
                    <p:oleObj name="Equation" r:id="rId33" imgW="342751" imgH="291973" progId="Equation.DSMT4">
                      <p:embed/>
                      <p:pic>
                        <p:nvPicPr>
                          <p:cNvPr id="0" name="Object 1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349351" y="1514733"/>
                            <a:ext cx="342900" cy="2952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" name="Object 1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86992998"/>
                  </p:ext>
                </p:extLst>
              </p:nvPr>
            </p:nvGraphicFramePr>
            <p:xfrm>
              <a:off x="7800616" y="1509017"/>
              <a:ext cx="342900" cy="2952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698" name="Equation" r:id="rId35" imgW="342751" imgH="291973" progId="Equation.DSMT4">
                      <p:embed/>
                    </p:oleObj>
                  </mc:Choice>
                  <mc:Fallback>
                    <p:oleObj name="Equation" r:id="rId35" imgW="342751" imgH="291973" progId="Equation.DSMT4">
                      <p:embed/>
                      <p:pic>
                        <p:nvPicPr>
                          <p:cNvPr id="0" name="Object 1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800616" y="1509017"/>
                            <a:ext cx="342900" cy="2952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" name="Object 1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73396686"/>
                  </p:ext>
                </p:extLst>
              </p:nvPr>
            </p:nvGraphicFramePr>
            <p:xfrm>
              <a:off x="6005641" y="1420449"/>
              <a:ext cx="276225" cy="2952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699" name="Equation" r:id="rId37" imgW="279279" imgH="291973" progId="Equation.DSMT4">
                      <p:embed/>
                    </p:oleObj>
                  </mc:Choice>
                  <mc:Fallback>
                    <p:oleObj name="Equation" r:id="rId37" imgW="279279" imgH="291973" progId="Equation.DSMT4">
                      <p:embed/>
                      <p:pic>
                        <p:nvPicPr>
                          <p:cNvPr id="0" name="Object 1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005641" y="1420449"/>
                            <a:ext cx="276225" cy="2952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" name="Object 1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16796013"/>
                  </p:ext>
                </p:extLst>
              </p:nvPr>
            </p:nvGraphicFramePr>
            <p:xfrm>
              <a:off x="1831958" y="1536682"/>
              <a:ext cx="428625" cy="2952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700" name="Equation" r:id="rId39" imgW="431613" imgH="291973" progId="Equation.DSMT4">
                      <p:embed/>
                    </p:oleObj>
                  </mc:Choice>
                  <mc:Fallback>
                    <p:oleObj name="Equation" r:id="rId39" imgW="431613" imgH="291973" progId="Equation.DSMT4">
                      <p:embed/>
                      <p:pic>
                        <p:nvPicPr>
                          <p:cNvPr id="0" name="Object 10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31958" y="1536682"/>
                            <a:ext cx="428625" cy="2952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" name="Object 1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90581743"/>
                  </p:ext>
                </p:extLst>
              </p:nvPr>
            </p:nvGraphicFramePr>
            <p:xfrm>
              <a:off x="882969" y="1516286"/>
              <a:ext cx="428625" cy="2952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701" name="Equation" r:id="rId41" imgW="431613" imgH="291973" progId="Equation.DSMT4">
                      <p:embed/>
                    </p:oleObj>
                  </mc:Choice>
                  <mc:Fallback>
                    <p:oleObj name="Equation" r:id="rId41" imgW="431613" imgH="291973" progId="Equation.DSMT4">
                      <p:embed/>
                      <p:pic>
                        <p:nvPicPr>
                          <p:cNvPr id="0" name="Object 10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82969" y="1516286"/>
                            <a:ext cx="428625" cy="2952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" name="Object 1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19342253"/>
                  </p:ext>
                </p:extLst>
              </p:nvPr>
            </p:nvGraphicFramePr>
            <p:xfrm>
              <a:off x="3222102" y="1432506"/>
              <a:ext cx="352425" cy="2952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702" name="Equation" r:id="rId43" imgW="355446" imgH="291973" progId="Equation.DSMT4">
                      <p:embed/>
                    </p:oleObj>
                  </mc:Choice>
                  <mc:Fallback>
                    <p:oleObj name="Equation" r:id="rId43" imgW="355446" imgH="291973" progId="Equation.DSMT4">
                      <p:embed/>
                      <p:pic>
                        <p:nvPicPr>
                          <p:cNvPr id="0" name="Object 10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22102" y="1432506"/>
                            <a:ext cx="352425" cy="2952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" name="Object 1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83273314"/>
                  </p:ext>
                </p:extLst>
              </p:nvPr>
            </p:nvGraphicFramePr>
            <p:xfrm>
              <a:off x="2328861" y="1527982"/>
              <a:ext cx="352425" cy="2952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703" name="Equation" r:id="rId45" imgW="355446" imgH="291973" progId="Equation.DSMT4">
                      <p:embed/>
                    </p:oleObj>
                  </mc:Choice>
                  <mc:Fallback>
                    <p:oleObj name="Equation" r:id="rId45" imgW="355446" imgH="291973" progId="Equation.DSMT4">
                      <p:embed/>
                      <p:pic>
                        <p:nvPicPr>
                          <p:cNvPr id="0" name="Object 10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28861" y="1527982"/>
                            <a:ext cx="352425" cy="2952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" name="Object 1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05495859"/>
                  </p:ext>
                </p:extLst>
              </p:nvPr>
            </p:nvGraphicFramePr>
            <p:xfrm>
              <a:off x="1346150" y="1526598"/>
              <a:ext cx="428625" cy="2952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704" name="Equation" r:id="rId47" imgW="431613" imgH="291973" progId="Equation.DSMT4">
                      <p:embed/>
                    </p:oleObj>
                  </mc:Choice>
                  <mc:Fallback>
                    <p:oleObj name="Equation" r:id="rId47" imgW="431613" imgH="291973" progId="Equation.DSMT4">
                      <p:embed/>
                      <p:pic>
                        <p:nvPicPr>
                          <p:cNvPr id="0" name="Object 10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46150" y="1526598"/>
                            <a:ext cx="428625" cy="2952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9" name="Line 138"/>
              <p:cNvSpPr>
                <a:spLocks noChangeShapeType="1"/>
              </p:cNvSpPr>
              <p:nvPr/>
            </p:nvSpPr>
            <p:spPr bwMode="auto">
              <a:xfrm flipV="1">
                <a:off x="3822700" y="1493838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30" name="Line 137"/>
              <p:cNvSpPr>
                <a:spLocks noChangeShapeType="1"/>
              </p:cNvSpPr>
              <p:nvPr/>
            </p:nvSpPr>
            <p:spPr bwMode="auto">
              <a:xfrm flipV="1">
                <a:off x="4370388" y="1493838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31" name="Line 136"/>
              <p:cNvSpPr>
                <a:spLocks noChangeShapeType="1"/>
              </p:cNvSpPr>
              <p:nvPr/>
            </p:nvSpPr>
            <p:spPr bwMode="auto">
              <a:xfrm flipV="1">
                <a:off x="4919663" y="1493838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29696" name="Line 135"/>
              <p:cNvSpPr>
                <a:spLocks noChangeShapeType="1"/>
              </p:cNvSpPr>
              <p:nvPr/>
            </p:nvSpPr>
            <p:spPr bwMode="auto">
              <a:xfrm flipV="1">
                <a:off x="5467350" y="1493838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grpSp>
            <p:nvGrpSpPr>
              <p:cNvPr id="29832" name="Group 29831"/>
              <p:cNvGrpSpPr/>
              <p:nvPr/>
            </p:nvGrpSpPr>
            <p:grpSpPr>
              <a:xfrm>
                <a:off x="806698" y="708370"/>
                <a:ext cx="7708543" cy="1280470"/>
                <a:chOff x="806698" y="708370"/>
                <a:chExt cx="7708543" cy="1280470"/>
              </a:xfrm>
            </p:grpSpPr>
            <p:grpSp>
              <p:nvGrpSpPr>
                <p:cNvPr id="29699" name="Group 64"/>
                <p:cNvGrpSpPr>
                  <a:grpSpLocks/>
                </p:cNvGrpSpPr>
                <p:nvPr/>
              </p:nvGrpSpPr>
              <p:grpSpPr bwMode="auto">
                <a:xfrm>
                  <a:off x="806698" y="996095"/>
                  <a:ext cx="7461519" cy="992745"/>
                  <a:chOff x="2448" y="1670"/>
                  <a:chExt cx="11750" cy="1563"/>
                </a:xfrm>
              </p:grpSpPr>
              <p:sp>
                <p:nvSpPr>
                  <p:cNvPr id="29702" name="Line 134"/>
                  <p:cNvSpPr>
                    <a:spLocks noChangeShapeType="1"/>
                  </p:cNvSpPr>
                  <p:nvPr/>
                </p:nvSpPr>
                <p:spPr bwMode="auto">
                  <a:xfrm>
                    <a:off x="2563" y="3178"/>
                    <a:ext cx="11520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SG"/>
                  </a:p>
                </p:txBody>
              </p:sp>
              <p:grpSp>
                <p:nvGrpSpPr>
                  <p:cNvPr id="29703" name="Group 99"/>
                  <p:cNvGrpSpPr>
                    <a:grpSpLocks/>
                  </p:cNvGrpSpPr>
                  <p:nvPr/>
                </p:nvGrpSpPr>
                <p:grpSpPr bwMode="auto">
                  <a:xfrm>
                    <a:off x="2563" y="1670"/>
                    <a:ext cx="11424" cy="1316"/>
                    <a:chOff x="2563" y="1670"/>
                    <a:chExt cx="11424" cy="1316"/>
                  </a:xfrm>
                </p:grpSpPr>
                <p:sp>
                  <p:nvSpPr>
                    <p:cNvPr id="29739" name="Text Box 13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467" y="1670"/>
                      <a:ext cx="420" cy="46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non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9740" name="Text Box 12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675" y="1670"/>
                      <a:ext cx="560" cy="46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non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9741" name="Text Box 12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187" y="2302"/>
                      <a:ext cx="440" cy="46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non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9742" name="Text Box 12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907" y="2374"/>
                      <a:ext cx="440" cy="46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non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9744" name="Text Box 12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272" y="2343"/>
                      <a:ext cx="560" cy="46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non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9745" name="Text Box 11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532" y="2446"/>
                      <a:ext cx="560" cy="46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non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9747" name="Text Box 11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3410" y="2489"/>
                      <a:ext cx="540" cy="46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non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9748" name="Text Box 11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3447" y="2489"/>
                      <a:ext cx="540" cy="46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non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9749" name="Text Box 11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0691" y="2526"/>
                      <a:ext cx="440" cy="46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non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9750" name="Text Box 10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003" y="2446"/>
                      <a:ext cx="680" cy="46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non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9751" name="Text Box 10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563" y="2489"/>
                      <a:ext cx="680" cy="46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non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9752" name="Text Box 10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235" y="2374"/>
                      <a:ext cx="560" cy="46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non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9753" name="Text Box 10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795" y="2446"/>
                      <a:ext cx="560" cy="46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non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9754" name="Text Box 10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283" y="2489"/>
                      <a:ext cx="680" cy="46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non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endParaRPr lang="en-SG"/>
                    </a:p>
                  </p:txBody>
                </p:sp>
              </p:grpSp>
              <p:grpSp>
                <p:nvGrpSpPr>
                  <p:cNvPr id="29704" name="Group 65"/>
                  <p:cNvGrpSpPr>
                    <a:grpSpLocks/>
                  </p:cNvGrpSpPr>
                  <p:nvPr/>
                </p:nvGrpSpPr>
                <p:grpSpPr bwMode="auto">
                  <a:xfrm>
                    <a:off x="2448" y="2242"/>
                    <a:ext cx="11750" cy="991"/>
                    <a:chOff x="2448" y="3007"/>
                    <a:chExt cx="11750" cy="991"/>
                  </a:xfrm>
                </p:grpSpPr>
                <p:sp>
                  <p:nvSpPr>
                    <p:cNvPr id="29705" name="Line 9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8323" y="3943"/>
                      <a:ext cx="0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oval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9706" name="Oval 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691" y="3883"/>
                      <a:ext cx="115" cy="115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9707" name="Oval 9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131" y="3883"/>
                      <a:ext cx="115" cy="115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9708" name="Oval 9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571" y="3883"/>
                      <a:ext cx="115" cy="115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9709" name="Oval 9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083" y="3883"/>
                      <a:ext cx="115" cy="115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9710" name="Oval 9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" y="3883"/>
                      <a:ext cx="115" cy="115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9711" name="Oval 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411" y="3883"/>
                      <a:ext cx="115" cy="115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9712" name="Oval 9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851" y="3883"/>
                      <a:ext cx="115" cy="115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9713" name="Oval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291" y="3883"/>
                      <a:ext cx="115" cy="115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9714" name="Line 8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8683" y="3007"/>
                      <a:ext cx="0" cy="93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oval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9715" name="Line 8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1563" y="3779"/>
                      <a:ext cx="0" cy="158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oval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9716" name="Line 8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3003" y="3799"/>
                      <a:ext cx="0" cy="14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oval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9717" name="Line 8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0123" y="3697"/>
                      <a:ext cx="0" cy="24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oval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9718" name="Oval 85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6840" y="3883"/>
                      <a:ext cx="115" cy="115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9719" name="Oval 84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5400" y="3883"/>
                      <a:ext cx="115" cy="115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9720" name="Oval 83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3960" y="3883"/>
                      <a:ext cx="115" cy="115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9721" name="Oval 82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2448" y="3883"/>
                      <a:ext cx="115" cy="115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9722" name="Oval 81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7531" y="3883"/>
                      <a:ext cx="115" cy="115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9723" name="Oval 80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6120" y="3883"/>
                      <a:ext cx="115" cy="115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9724" name="Oval 79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4680" y="3883"/>
                      <a:ext cx="115" cy="115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9725" name="Oval 78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3240" y="3883"/>
                      <a:ext cx="115" cy="115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9726" name="Line 77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7963" y="3007"/>
                      <a:ext cx="0" cy="93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oval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9727" name="Line 76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5083" y="3779"/>
                      <a:ext cx="0" cy="158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oval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9728" name="Line 75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3643" y="3799"/>
                      <a:ext cx="0" cy="14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oval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9729" name="Line 74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6523" y="3697"/>
                      <a:ext cx="0" cy="24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oval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9730" name="Line 7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9403" y="3600"/>
                      <a:ext cx="0" cy="33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oval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9731" name="Line 7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3723" y="3816"/>
                      <a:ext cx="0" cy="11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oval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9732" name="Line 7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0843" y="3758"/>
                      <a:ext cx="0" cy="173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oval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9733" name="Line 7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2283" y="3787"/>
                      <a:ext cx="0" cy="14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oval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9734" name="Line 69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7243" y="3600"/>
                      <a:ext cx="0" cy="33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oval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9735" name="Line 68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923" y="3816"/>
                      <a:ext cx="0" cy="11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oval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9736" name="Line 67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5803" y="3758"/>
                      <a:ext cx="0" cy="173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oval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9737" name="Line 66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4363" y="3787"/>
                      <a:ext cx="0" cy="14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oval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</p:grpSp>
            </p:grpSp>
            <p:sp>
              <p:nvSpPr>
                <p:cNvPr id="29701" name="AutoShape 61"/>
                <p:cNvSpPr>
                  <a:spLocks/>
                </p:cNvSpPr>
                <p:nvPr/>
              </p:nvSpPr>
              <p:spPr bwMode="auto">
                <a:xfrm>
                  <a:off x="8332354" y="708370"/>
                  <a:ext cx="182887" cy="1280470"/>
                </a:xfrm>
                <a:prstGeom prst="rightBrace">
                  <a:avLst>
                    <a:gd name="adj1" fmla="val 58333"/>
                    <a:gd name="adj2" fmla="val 50000"/>
                  </a:avLst>
                </a:prstGeom>
                <a:noFill/>
                <a:ln w="25400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</p:grpSp>
        </p:grpSp>
        <p:sp>
          <p:nvSpPr>
            <p:cNvPr id="29821" name="Rectangle 157"/>
            <p:cNvSpPr>
              <a:spLocks noChangeArrowheads="1"/>
            </p:cNvSpPr>
            <p:nvPr/>
          </p:nvSpPr>
          <p:spPr bwMode="auto">
            <a:xfrm>
              <a:off x="7668344" y="1136938"/>
              <a:ext cx="1501959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Amplitude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Spectrum</a:t>
              </a:r>
            </a:p>
          </p:txBody>
        </p:sp>
      </p:grpSp>
      <p:grpSp>
        <p:nvGrpSpPr>
          <p:cNvPr id="29846" name="Group 29845"/>
          <p:cNvGrpSpPr/>
          <p:nvPr/>
        </p:nvGrpSpPr>
        <p:grpSpPr>
          <a:xfrm>
            <a:off x="35496" y="2841997"/>
            <a:ext cx="9252520" cy="1523107"/>
            <a:chOff x="0" y="2696468"/>
            <a:chExt cx="9252520" cy="1523107"/>
          </a:xfrm>
        </p:grpSpPr>
        <p:sp>
          <p:nvSpPr>
            <p:cNvPr id="29808" name="Rectangle 144"/>
            <p:cNvSpPr>
              <a:spLocks noChangeArrowheads="1"/>
            </p:cNvSpPr>
            <p:nvPr/>
          </p:nvSpPr>
          <p:spPr bwMode="auto">
            <a:xfrm>
              <a:off x="0" y="3009900"/>
              <a:ext cx="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SG"/>
            </a:p>
          </p:txBody>
        </p:sp>
        <p:sp>
          <p:nvSpPr>
            <p:cNvPr id="29809" name="Rectangle 145"/>
            <p:cNvSpPr>
              <a:spLocks noChangeArrowheads="1"/>
            </p:cNvSpPr>
            <p:nvPr/>
          </p:nvSpPr>
          <p:spPr bwMode="auto">
            <a:xfrm>
              <a:off x="0" y="3762375"/>
              <a:ext cx="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SG"/>
            </a:p>
          </p:txBody>
        </p:sp>
        <p:grpSp>
          <p:nvGrpSpPr>
            <p:cNvPr id="29845" name="Group 29844"/>
            <p:cNvGrpSpPr/>
            <p:nvPr/>
          </p:nvGrpSpPr>
          <p:grpSpPr>
            <a:xfrm>
              <a:off x="157594" y="2780928"/>
              <a:ext cx="9094926" cy="1385245"/>
              <a:chOff x="157594" y="2780928"/>
              <a:chExt cx="9094926" cy="1385245"/>
            </a:xfrm>
          </p:grpSpPr>
          <p:graphicFrame>
            <p:nvGraphicFramePr>
              <p:cNvPr id="20" name="Object 1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22430235"/>
                  </p:ext>
                </p:extLst>
              </p:nvPr>
            </p:nvGraphicFramePr>
            <p:xfrm>
              <a:off x="8134350" y="3598342"/>
              <a:ext cx="711200" cy="3968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705" name="Equation" r:id="rId49" imgW="711000" imgH="393480" progId="Equation.DSMT4">
                      <p:embed/>
                    </p:oleObj>
                  </mc:Choice>
                  <mc:Fallback>
                    <p:oleObj name="Equation" r:id="rId49" imgW="711000" imgH="393480" progId="Equation.DSMT4">
                      <p:embed/>
                      <p:pic>
                        <p:nvPicPr>
                          <p:cNvPr id="0" name="Object 5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134350" y="3598342"/>
                            <a:ext cx="711200" cy="3968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9834" name="Group 29833"/>
              <p:cNvGrpSpPr/>
              <p:nvPr/>
            </p:nvGrpSpPr>
            <p:grpSpPr>
              <a:xfrm>
                <a:off x="157594" y="2780928"/>
                <a:ext cx="7726124" cy="1385245"/>
                <a:chOff x="712788" y="2678879"/>
                <a:chExt cx="7726124" cy="1385245"/>
              </a:xfrm>
            </p:grpSpPr>
            <p:graphicFrame>
              <p:nvGraphicFramePr>
                <p:cNvPr id="25" name="Object 2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153510063"/>
                    </p:ext>
                  </p:extLst>
                </p:nvPr>
              </p:nvGraphicFramePr>
              <p:xfrm>
                <a:off x="5034996" y="3629891"/>
                <a:ext cx="447675" cy="4191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0706" name="Equation" r:id="rId51" imgW="444307" imgH="418918" progId="Equation.DSMT4">
                        <p:embed/>
                      </p:oleObj>
                    </mc:Choice>
                    <mc:Fallback>
                      <p:oleObj name="Equation" r:id="rId51" imgW="444307" imgH="418918" progId="Equation.DSMT4">
                        <p:embed/>
                        <p:pic>
                          <p:nvPicPr>
                            <p:cNvPr id="0" name="Object 1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034996" y="3629891"/>
                              <a:ext cx="447675" cy="4191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6" name="Object 2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65379866"/>
                    </p:ext>
                  </p:extLst>
                </p:nvPr>
              </p:nvGraphicFramePr>
              <p:xfrm>
                <a:off x="5944819" y="3609276"/>
                <a:ext cx="447675" cy="4191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0707" name="Equation" r:id="rId53" imgW="444307" imgH="418918" progId="Equation.DSMT4">
                        <p:embed/>
                      </p:oleObj>
                    </mc:Choice>
                    <mc:Fallback>
                      <p:oleObj name="Equation" r:id="rId53" imgW="444307" imgH="418918" progId="Equation.DSMT4">
                        <p:embed/>
                        <p:pic>
                          <p:nvPicPr>
                            <p:cNvPr id="0" name="Object 1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944819" y="3609276"/>
                              <a:ext cx="447675" cy="4191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7" name="Object 2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326921194"/>
                    </p:ext>
                  </p:extLst>
                </p:nvPr>
              </p:nvGraphicFramePr>
              <p:xfrm>
                <a:off x="6804097" y="3594559"/>
                <a:ext cx="504825" cy="4191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0708" name="Equation" r:id="rId55" imgW="508000" imgH="419100" progId="Equation.DSMT4">
                        <p:embed/>
                      </p:oleObj>
                    </mc:Choice>
                    <mc:Fallback>
                      <p:oleObj name="Equation" r:id="rId55" imgW="508000" imgH="419100" progId="Equation.DSMT4">
                        <p:embed/>
                        <p:pic>
                          <p:nvPicPr>
                            <p:cNvPr id="0" name="Object 1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804097" y="3594559"/>
                              <a:ext cx="504825" cy="4191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8" name="Object 2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327153707"/>
                    </p:ext>
                  </p:extLst>
                </p:nvPr>
              </p:nvGraphicFramePr>
              <p:xfrm>
                <a:off x="7739583" y="3645024"/>
                <a:ext cx="504825" cy="4191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0709" name="Equation" r:id="rId57" imgW="508000" imgH="419100" progId="Equation.DSMT4">
                        <p:embed/>
                      </p:oleObj>
                    </mc:Choice>
                    <mc:Fallback>
                      <p:oleObj name="Equation" r:id="rId57" imgW="508000" imgH="419100" progId="Equation.DSMT4">
                        <p:embed/>
                        <p:pic>
                          <p:nvPicPr>
                            <p:cNvPr id="0" name="Object 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739583" y="3645024"/>
                              <a:ext cx="504825" cy="4191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29755" name="Group 3"/>
                <p:cNvGrpSpPr>
                  <a:grpSpLocks/>
                </p:cNvGrpSpPr>
                <p:nvPr/>
              </p:nvGrpSpPr>
              <p:grpSpPr bwMode="auto">
                <a:xfrm>
                  <a:off x="712788" y="2678879"/>
                  <a:ext cx="7726124" cy="1326186"/>
                  <a:chOff x="1843" y="3499"/>
                  <a:chExt cx="12168" cy="2088"/>
                </a:xfrm>
              </p:grpSpPr>
              <p:grpSp>
                <p:nvGrpSpPr>
                  <p:cNvPr id="29757" name="Group 5"/>
                  <p:cNvGrpSpPr>
                    <a:grpSpLocks/>
                  </p:cNvGrpSpPr>
                  <p:nvPr/>
                </p:nvGrpSpPr>
                <p:grpSpPr bwMode="auto">
                  <a:xfrm>
                    <a:off x="1843" y="3943"/>
                    <a:ext cx="11750" cy="1644"/>
                    <a:chOff x="2419" y="3883"/>
                    <a:chExt cx="11750" cy="1644"/>
                  </a:xfrm>
                </p:grpSpPr>
                <p:sp>
                  <p:nvSpPr>
                    <p:cNvPr id="29759" name="Line 5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34" y="4457"/>
                      <a:ext cx="11520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grpSp>
                  <p:nvGrpSpPr>
                    <p:cNvPr id="29760" name="Group 2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19" y="3883"/>
                      <a:ext cx="11750" cy="1150"/>
                      <a:chOff x="2419" y="5733"/>
                      <a:chExt cx="11750" cy="1150"/>
                    </a:xfrm>
                  </p:grpSpPr>
                  <p:sp>
                    <p:nvSpPr>
                      <p:cNvPr id="29770" name="Oval 5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9662" y="6235"/>
                        <a:ext cx="115" cy="115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29771" name="Oval 5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102" y="6235"/>
                        <a:ext cx="115" cy="115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29772" name="Oval 5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542" y="6235"/>
                        <a:ext cx="115" cy="115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29773" name="Oval 5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054" y="6235"/>
                        <a:ext cx="115" cy="115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29774" name="Oval 5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971" y="6235"/>
                        <a:ext cx="115" cy="115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29775" name="Oval 5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382" y="6235"/>
                        <a:ext cx="115" cy="115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29776" name="Oval 5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822" y="6235"/>
                        <a:ext cx="115" cy="115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29777" name="Oval 4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262" y="6235"/>
                        <a:ext cx="115" cy="115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29778" name="Oval 48"/>
                      <p:cNvSpPr>
                        <a:spLocks noChangeArrowheads="1"/>
                      </p:cNvSpPr>
                      <p:nvPr/>
                    </p:nvSpPr>
                    <p:spPr bwMode="auto">
                      <a:xfrm flipH="1">
                        <a:off x="6811" y="6235"/>
                        <a:ext cx="115" cy="115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29779" name="Oval 47"/>
                      <p:cNvSpPr>
                        <a:spLocks noChangeArrowheads="1"/>
                      </p:cNvSpPr>
                      <p:nvPr/>
                    </p:nvSpPr>
                    <p:spPr bwMode="auto">
                      <a:xfrm flipH="1">
                        <a:off x="5371" y="6235"/>
                        <a:ext cx="115" cy="115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29780" name="Oval 46"/>
                      <p:cNvSpPr>
                        <a:spLocks noChangeArrowheads="1"/>
                      </p:cNvSpPr>
                      <p:nvPr/>
                    </p:nvSpPr>
                    <p:spPr bwMode="auto">
                      <a:xfrm flipH="1">
                        <a:off x="3931" y="6235"/>
                        <a:ext cx="115" cy="115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29781" name="Oval 45"/>
                      <p:cNvSpPr>
                        <a:spLocks noChangeArrowheads="1"/>
                      </p:cNvSpPr>
                      <p:nvPr/>
                    </p:nvSpPr>
                    <p:spPr bwMode="auto">
                      <a:xfrm flipH="1">
                        <a:off x="2419" y="6235"/>
                        <a:ext cx="115" cy="115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29782" name="Oval 44"/>
                      <p:cNvSpPr>
                        <a:spLocks noChangeArrowheads="1"/>
                      </p:cNvSpPr>
                      <p:nvPr/>
                    </p:nvSpPr>
                    <p:spPr bwMode="auto">
                      <a:xfrm flipH="1">
                        <a:off x="7502" y="6247"/>
                        <a:ext cx="115" cy="115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29783" name="Oval 43"/>
                      <p:cNvSpPr>
                        <a:spLocks noChangeArrowheads="1"/>
                      </p:cNvSpPr>
                      <p:nvPr/>
                    </p:nvSpPr>
                    <p:spPr bwMode="auto">
                      <a:xfrm flipH="1">
                        <a:off x="6091" y="6235"/>
                        <a:ext cx="115" cy="115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29784" name="Oval 42"/>
                      <p:cNvSpPr>
                        <a:spLocks noChangeArrowheads="1"/>
                      </p:cNvSpPr>
                      <p:nvPr/>
                    </p:nvSpPr>
                    <p:spPr bwMode="auto">
                      <a:xfrm flipH="1">
                        <a:off x="4651" y="6235"/>
                        <a:ext cx="115" cy="115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29785" name="Oval 41"/>
                      <p:cNvSpPr>
                        <a:spLocks noChangeArrowheads="1"/>
                      </p:cNvSpPr>
                      <p:nvPr/>
                    </p:nvSpPr>
                    <p:spPr bwMode="auto">
                      <a:xfrm flipH="1">
                        <a:off x="3211" y="6235"/>
                        <a:ext cx="115" cy="115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29786" name="Oval 40"/>
                      <p:cNvSpPr>
                        <a:spLocks noChangeArrowheads="1"/>
                      </p:cNvSpPr>
                      <p:nvPr/>
                    </p:nvSpPr>
                    <p:spPr bwMode="auto">
                      <a:xfrm flipH="1">
                        <a:off x="6451" y="6235"/>
                        <a:ext cx="115" cy="115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29787" name="Oval 39"/>
                      <p:cNvSpPr>
                        <a:spLocks noChangeArrowheads="1"/>
                      </p:cNvSpPr>
                      <p:nvPr/>
                    </p:nvSpPr>
                    <p:spPr bwMode="auto">
                      <a:xfrm flipH="1">
                        <a:off x="5011" y="6235"/>
                        <a:ext cx="115" cy="115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29788" name="Oval 38"/>
                      <p:cNvSpPr>
                        <a:spLocks noChangeArrowheads="1"/>
                      </p:cNvSpPr>
                      <p:nvPr/>
                    </p:nvSpPr>
                    <p:spPr bwMode="auto">
                      <a:xfrm flipH="1">
                        <a:off x="3571" y="6235"/>
                        <a:ext cx="115" cy="115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29789" name="Oval 3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008" y="6235"/>
                        <a:ext cx="115" cy="115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29790" name="Oval 3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448" y="6235"/>
                        <a:ext cx="115" cy="115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29791" name="Oval 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888" y="6235"/>
                        <a:ext cx="115" cy="115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29792" name="Line 34"/>
                      <p:cNvSpPr>
                        <a:spLocks noChangeShapeType="1"/>
                      </p:cNvSpPr>
                      <p:nvPr/>
                    </p:nvSpPr>
                    <p:spPr bwMode="auto">
                      <a:xfrm rot="10800000" flipH="1">
                        <a:off x="7213" y="5733"/>
                        <a:ext cx="0" cy="576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 type="oval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29793" name="Line 33"/>
                      <p:cNvSpPr>
                        <a:spLocks noChangeShapeType="1"/>
                      </p:cNvSpPr>
                      <p:nvPr/>
                    </p:nvSpPr>
                    <p:spPr bwMode="auto">
                      <a:xfrm rot="10800000" flipH="1">
                        <a:off x="5773" y="5742"/>
                        <a:ext cx="0" cy="576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 type="oval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29794" name="Line 32"/>
                      <p:cNvSpPr>
                        <a:spLocks noChangeShapeType="1"/>
                      </p:cNvSpPr>
                      <p:nvPr/>
                    </p:nvSpPr>
                    <p:spPr bwMode="auto">
                      <a:xfrm rot="10800000" flipH="1">
                        <a:off x="4333" y="5742"/>
                        <a:ext cx="0" cy="576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 type="oval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29795" name="Line 31"/>
                      <p:cNvSpPr>
                        <a:spLocks noChangeShapeType="1"/>
                      </p:cNvSpPr>
                      <p:nvPr/>
                    </p:nvSpPr>
                    <p:spPr bwMode="auto">
                      <a:xfrm rot="10800000" flipH="1">
                        <a:off x="2881" y="5742"/>
                        <a:ext cx="0" cy="576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 type="oval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29796" name="Oval 30"/>
                      <p:cNvSpPr>
                        <a:spLocks noChangeArrowheads="1"/>
                      </p:cNvSpPr>
                      <p:nvPr/>
                    </p:nvSpPr>
                    <p:spPr bwMode="auto">
                      <a:xfrm flipH="1">
                        <a:off x="7863" y="6235"/>
                        <a:ext cx="115" cy="115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29797" name="Oval 29"/>
                      <p:cNvSpPr>
                        <a:spLocks noChangeArrowheads="1"/>
                      </p:cNvSpPr>
                      <p:nvPr/>
                    </p:nvSpPr>
                    <p:spPr bwMode="auto">
                      <a:xfrm flipH="1">
                        <a:off x="8223" y="6235"/>
                        <a:ext cx="115" cy="115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29798" name="Oval 28"/>
                      <p:cNvSpPr>
                        <a:spLocks noChangeArrowheads="1"/>
                      </p:cNvSpPr>
                      <p:nvPr/>
                    </p:nvSpPr>
                    <p:spPr bwMode="auto">
                      <a:xfrm flipH="1">
                        <a:off x="8583" y="6235"/>
                        <a:ext cx="115" cy="115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29799" name="Line 27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3681" y="6307"/>
                        <a:ext cx="0" cy="576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 type="oval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29800" name="Line 26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2241" y="6307"/>
                        <a:ext cx="0" cy="576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 type="oval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29801" name="Line 25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0801" y="6307"/>
                        <a:ext cx="0" cy="576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 type="oval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29802" name="Line 24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9363" y="6307"/>
                        <a:ext cx="0" cy="576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 type="oval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SG"/>
                      </a:p>
                    </p:txBody>
                  </p:sp>
                </p:grpSp>
                <p:grpSp>
                  <p:nvGrpSpPr>
                    <p:cNvPr id="29761" name="Group 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555" y="4867"/>
                      <a:ext cx="2168" cy="660"/>
                      <a:chOff x="10555" y="4867"/>
                      <a:chExt cx="2168" cy="660"/>
                    </a:xfrm>
                  </p:grpSpPr>
                  <p:sp>
                    <p:nvSpPr>
                      <p:cNvPr id="29767" name="Text Box 1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0555" y="4867"/>
                        <a:ext cx="700" cy="6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none" lIns="0" tIns="0" rIns="0" bIns="0" numCol="1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29768" name="Text Box 9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1923" y="4867"/>
                        <a:ext cx="800" cy="6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none" lIns="0" tIns="0" rIns="0" bIns="0" numCol="1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endParaRPr lang="en-SG"/>
                      </a:p>
                    </p:txBody>
                  </p:sp>
                </p:grpSp>
              </p:grpSp>
              <p:sp>
                <p:nvSpPr>
                  <p:cNvPr id="29758" name="AutoShape 4"/>
                  <p:cNvSpPr>
                    <a:spLocks/>
                  </p:cNvSpPr>
                  <p:nvPr/>
                </p:nvSpPr>
                <p:spPr bwMode="auto">
                  <a:xfrm>
                    <a:off x="13723" y="3499"/>
                    <a:ext cx="288" cy="2016"/>
                  </a:xfrm>
                  <a:prstGeom prst="rightBrace">
                    <a:avLst>
                      <a:gd name="adj1" fmla="val 58333"/>
                      <a:gd name="adj2" fmla="val 50000"/>
                    </a:avLst>
                  </a:prstGeom>
                  <a:noFill/>
                  <a:ln w="25400">
                    <a:solidFill>
                      <a:srgbClr val="96969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SG"/>
                  </a:p>
                </p:txBody>
              </p:sp>
            </p:grpSp>
          </p:grpSp>
          <p:sp>
            <p:nvSpPr>
              <p:cNvPr id="29822" name="Rectangle 158"/>
              <p:cNvSpPr>
                <a:spLocks noChangeArrowheads="1"/>
              </p:cNvSpPr>
              <p:nvPr/>
            </p:nvSpPr>
            <p:spPr bwMode="auto">
              <a:xfrm flipH="1">
                <a:off x="7811710" y="2924944"/>
                <a:ext cx="1440810" cy="6677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Phase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Spectrum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  <p:graphicFrame>
          <p:nvGraphicFramePr>
            <p:cNvPr id="310" name="Object 30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29583299"/>
                </p:ext>
              </p:extLst>
            </p:nvPr>
          </p:nvGraphicFramePr>
          <p:xfrm>
            <a:off x="2915816" y="2708920"/>
            <a:ext cx="525462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10" name="Equation" r:id="rId59" imgW="520560" imgH="444240" progId="Equation.DSMT4">
                    <p:embed/>
                  </p:oleObj>
                </mc:Choice>
                <mc:Fallback>
                  <p:oleObj name="Equation" r:id="rId59" imgW="520560" imgH="4442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5816" y="2708920"/>
                          <a:ext cx="525462" cy="444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842" name="Object 298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58265092"/>
                </p:ext>
              </p:extLst>
            </p:nvPr>
          </p:nvGraphicFramePr>
          <p:xfrm>
            <a:off x="1979712" y="2696468"/>
            <a:ext cx="525463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11" name="Equation" r:id="rId61" imgW="520560" imgH="444240" progId="Equation.DSMT4">
                    <p:embed/>
                  </p:oleObj>
                </mc:Choice>
                <mc:Fallback>
                  <p:oleObj name="Equation" r:id="rId61" imgW="520560" imgH="444240" progId="Equation.DSMT4">
                    <p:embed/>
                    <p:pic>
                      <p:nvPicPr>
                        <p:cNvPr id="0" name="Object 3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9712" y="2696468"/>
                          <a:ext cx="525463" cy="444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843" name="Object 298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8922692"/>
                </p:ext>
              </p:extLst>
            </p:nvPr>
          </p:nvGraphicFramePr>
          <p:xfrm>
            <a:off x="1029122" y="2696468"/>
            <a:ext cx="590550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12" name="Equation" r:id="rId63" imgW="583920" imgH="444240" progId="Equation.DSMT4">
                    <p:embed/>
                  </p:oleObj>
                </mc:Choice>
                <mc:Fallback>
                  <p:oleObj name="Equation" r:id="rId63" imgW="583920" imgH="444240" progId="Equation.DSMT4">
                    <p:embed/>
                    <p:pic>
                      <p:nvPicPr>
                        <p:cNvPr id="0" name="Object 298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9122" y="2696468"/>
                          <a:ext cx="590550" cy="444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844" name="Object 298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39953357"/>
                </p:ext>
              </p:extLst>
            </p:nvPr>
          </p:nvGraphicFramePr>
          <p:xfrm>
            <a:off x="241226" y="2696468"/>
            <a:ext cx="514350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13" name="Equation" r:id="rId65" imgW="507960" imgH="444240" progId="Equation.DSMT4">
                    <p:embed/>
                  </p:oleObj>
                </mc:Choice>
                <mc:Fallback>
                  <p:oleObj name="Equation" r:id="rId65" imgW="507960" imgH="444240" progId="Equation.DSMT4">
                    <p:embed/>
                    <p:pic>
                      <p:nvPicPr>
                        <p:cNvPr id="0" name="Object 298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226" y="2696468"/>
                          <a:ext cx="514350" cy="444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2" name="Line 89"/>
          <p:cNvSpPr>
            <a:spLocks noChangeShapeType="1"/>
          </p:cNvSpPr>
          <p:nvPr/>
        </p:nvSpPr>
        <p:spPr bwMode="auto">
          <a:xfrm flipV="1">
            <a:off x="3851920" y="1778913"/>
            <a:ext cx="0" cy="6752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293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467544" y="764704"/>
            <a:ext cx="3096344" cy="2246769"/>
            <a:chOff x="467544" y="685145"/>
            <a:chExt cx="3096344" cy="2246769"/>
          </a:xfrm>
        </p:grpSpPr>
        <p:sp>
          <p:nvSpPr>
            <p:cNvPr id="7" name="TextBox 6"/>
            <p:cNvSpPr txBox="1"/>
            <p:nvPr/>
          </p:nvSpPr>
          <p:spPr>
            <a:xfrm>
              <a:off x="467544" y="685145"/>
              <a:ext cx="3096344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00FF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Time domain signals</a:t>
              </a:r>
              <a:r>
                <a:rPr lang="en-US" sz="2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</a:p>
            <a:p>
              <a:endPara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r>
                <a:rPr lang="en-US" sz="2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Example 1 :</a:t>
              </a:r>
            </a:p>
            <a:p>
              <a:endParaRPr lang="en-US" sz="2000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r>
                <a:rPr lang="en-US" sz="2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Amplitude = 1</a:t>
              </a:r>
            </a:p>
            <a:p>
              <a:r>
                <a:rPr lang="en-US" sz="2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Phase = 0</a:t>
              </a:r>
            </a:p>
            <a:p>
              <a:r>
                <a:rPr lang="en-US" sz="2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Frequency = 1 rad/s </a:t>
              </a:r>
              <a:endParaRPr lang="en-SG" sz="2000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22703065"/>
                </p:ext>
              </p:extLst>
            </p:nvPr>
          </p:nvGraphicFramePr>
          <p:xfrm>
            <a:off x="1881138" y="1309504"/>
            <a:ext cx="1682750" cy="384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22" name="Equation" r:id="rId4" imgW="1333440" imgH="304560" progId="Equation.DSMT4">
                    <p:embed/>
                  </p:oleObj>
                </mc:Choice>
                <mc:Fallback>
                  <p:oleObj name="Equation" r:id="rId4" imgW="1333440" imgH="3045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881138" y="1309504"/>
                          <a:ext cx="1682750" cy="3841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97" t="4014" r="8058"/>
          <a:stretch/>
        </p:blipFill>
        <p:spPr>
          <a:xfrm>
            <a:off x="3851920" y="404664"/>
            <a:ext cx="4680520" cy="27924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5" t="4089" r="7498"/>
          <a:stretch/>
        </p:blipFill>
        <p:spPr>
          <a:xfrm>
            <a:off x="3871770" y="3356992"/>
            <a:ext cx="4804686" cy="2808312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79512" y="3501008"/>
            <a:ext cx="3456384" cy="2554545"/>
            <a:chOff x="179512" y="3573016"/>
            <a:chExt cx="3456384" cy="2554545"/>
          </a:xfrm>
        </p:grpSpPr>
        <p:sp>
          <p:nvSpPr>
            <p:cNvPr id="12" name="TextBox 11"/>
            <p:cNvSpPr txBox="1"/>
            <p:nvPr/>
          </p:nvSpPr>
          <p:spPr>
            <a:xfrm>
              <a:off x="179512" y="3573016"/>
              <a:ext cx="3456384" cy="255454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Example 2 :</a:t>
              </a:r>
            </a:p>
            <a:p>
              <a:endPara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r>
                <a:rPr lang="en-US" sz="2000" dirty="0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             amplitudes</a:t>
              </a:r>
              <a:endParaRPr lang="en-US" sz="2000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endPara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endParaRPr lang="en-US" sz="2000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endPara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r>
                <a:rPr lang="en-US" sz="2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 </a:t>
              </a:r>
            </a:p>
            <a:p>
              <a:r>
                <a:rPr lang="en-US" sz="2000" dirty="0" smtClean="0">
                  <a:solidFill>
                    <a:srgbClr val="00B05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2 frequencies : 1 and 3 rad/s</a:t>
              </a:r>
              <a:endParaRPr lang="en-SG" sz="2000" dirty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92288699"/>
                </p:ext>
              </p:extLst>
            </p:nvPr>
          </p:nvGraphicFramePr>
          <p:xfrm>
            <a:off x="414338" y="4631308"/>
            <a:ext cx="3014662" cy="741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23" name="Equation" r:id="rId8" imgW="2476440" imgH="609480" progId="Equation.DSMT4">
                    <p:embed/>
                  </p:oleObj>
                </mc:Choice>
                <mc:Fallback>
                  <p:oleObj name="Equation" r:id="rId8" imgW="2476440" imgH="609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14338" y="4631308"/>
                          <a:ext cx="3014662" cy="7413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TextBox 13"/>
          <p:cNvSpPr txBox="1"/>
          <p:nvPr/>
        </p:nvSpPr>
        <p:spPr>
          <a:xfrm>
            <a:off x="323528" y="6237312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Both signals given in terms of time </a:t>
            </a:r>
            <a:r>
              <a:rPr lang="en-US" sz="2000" i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t. </a:t>
            </a:r>
            <a:r>
              <a:rPr lang="en-US" sz="20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Hence the term “time domain”</a:t>
            </a:r>
            <a:endParaRPr lang="en-SG" sz="2000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1187624" y="4545124"/>
            <a:ext cx="360040" cy="75608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2411760" y="4617132"/>
            <a:ext cx="360040" cy="75608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1943708" y="4617132"/>
            <a:ext cx="108012" cy="540060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131840" y="4653136"/>
            <a:ext cx="180000" cy="540060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9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ctangle 184"/>
          <p:cNvSpPr>
            <a:spLocks noChangeArrowheads="1"/>
          </p:cNvSpPr>
          <p:nvPr/>
        </p:nvSpPr>
        <p:spPr bwMode="auto">
          <a:xfrm>
            <a:off x="0" y="752475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imes New Roman" pitchFamily="18" charset="0"/>
              <a:cs typeface="Tahoma" pitchFamily="34" charset="0"/>
              <a:sym typeface="Symbol" pitchFamily="18" charset="2"/>
            </a:endParaRPr>
          </a:p>
        </p:txBody>
      </p:sp>
      <p:sp>
        <p:nvSpPr>
          <p:cNvPr id="169" name="Rectangle 202"/>
          <p:cNvSpPr>
            <a:spLocks noChangeArrowheads="1"/>
          </p:cNvSpPr>
          <p:nvPr/>
        </p:nvSpPr>
        <p:spPr bwMode="auto">
          <a:xfrm>
            <a:off x="0" y="1285875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178" name="Rectangle 211"/>
          <p:cNvSpPr>
            <a:spLocks noChangeArrowheads="1"/>
          </p:cNvSpPr>
          <p:nvPr/>
        </p:nvSpPr>
        <p:spPr bwMode="auto">
          <a:xfrm>
            <a:off x="0" y="7343775"/>
            <a:ext cx="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179" name="Rectangle 212"/>
          <p:cNvSpPr>
            <a:spLocks noChangeArrowheads="1"/>
          </p:cNvSpPr>
          <p:nvPr/>
        </p:nvSpPr>
        <p:spPr bwMode="auto">
          <a:xfrm>
            <a:off x="0" y="8067675"/>
            <a:ext cx="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180" name="Rectangle 213"/>
          <p:cNvSpPr>
            <a:spLocks noChangeArrowheads="1"/>
          </p:cNvSpPr>
          <p:nvPr/>
        </p:nvSpPr>
        <p:spPr bwMode="auto">
          <a:xfrm>
            <a:off x="0" y="8791575"/>
            <a:ext cx="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181" name="Rectangle 214"/>
          <p:cNvSpPr>
            <a:spLocks noChangeArrowheads="1"/>
          </p:cNvSpPr>
          <p:nvPr/>
        </p:nvSpPr>
        <p:spPr bwMode="auto">
          <a:xfrm>
            <a:off x="0" y="9515475"/>
            <a:ext cx="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182" name="Rectangle 215"/>
          <p:cNvSpPr>
            <a:spLocks noChangeArrowheads="1"/>
          </p:cNvSpPr>
          <p:nvPr/>
        </p:nvSpPr>
        <p:spPr bwMode="auto">
          <a:xfrm>
            <a:off x="0" y="10239375"/>
            <a:ext cx="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183" name="Rectangle 216"/>
          <p:cNvSpPr>
            <a:spLocks noChangeArrowheads="1"/>
          </p:cNvSpPr>
          <p:nvPr/>
        </p:nvSpPr>
        <p:spPr bwMode="auto">
          <a:xfrm>
            <a:off x="0" y="10963275"/>
            <a:ext cx="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184" name="Rectangle 217"/>
          <p:cNvSpPr>
            <a:spLocks noChangeArrowheads="1"/>
          </p:cNvSpPr>
          <p:nvPr/>
        </p:nvSpPr>
        <p:spPr bwMode="auto">
          <a:xfrm>
            <a:off x="0" y="11687175"/>
            <a:ext cx="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185" name="Rectangle 218"/>
          <p:cNvSpPr>
            <a:spLocks noChangeArrowheads="1"/>
          </p:cNvSpPr>
          <p:nvPr/>
        </p:nvSpPr>
        <p:spPr bwMode="auto">
          <a:xfrm>
            <a:off x="0" y="12411075"/>
            <a:ext cx="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187" name="Rectangle 220"/>
          <p:cNvSpPr>
            <a:spLocks noChangeArrowheads="1"/>
          </p:cNvSpPr>
          <p:nvPr/>
        </p:nvSpPr>
        <p:spPr bwMode="auto">
          <a:xfrm>
            <a:off x="0" y="1400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85800" algn="l"/>
              </a:tabLst>
            </a:pPr>
            <a:r>
              <a:rPr kumimoji="0" lang="en-US" sz="1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/>
            </a:r>
            <a:br>
              <a:rPr kumimoji="0" lang="en-US" sz="1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36" name="Group 235"/>
          <p:cNvGrpSpPr/>
          <p:nvPr/>
        </p:nvGrpSpPr>
        <p:grpSpPr>
          <a:xfrm>
            <a:off x="417299" y="476672"/>
            <a:ext cx="7202489" cy="1620348"/>
            <a:chOff x="417299" y="578520"/>
            <a:chExt cx="7202489" cy="1620348"/>
          </a:xfrm>
        </p:grpSpPr>
        <p:sp>
          <p:nvSpPr>
            <p:cNvPr id="191" name="Text Box 241"/>
            <p:cNvSpPr txBox="1">
              <a:spLocks noChangeArrowheads="1"/>
            </p:cNvSpPr>
            <p:nvPr/>
          </p:nvSpPr>
          <p:spPr bwMode="auto">
            <a:xfrm>
              <a:off x="417299" y="615949"/>
              <a:ext cx="7202489" cy="1582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SG" sz="2000" b="0" i="0" u="none" strike="noStrike" cap="none" normalizeH="0" baseline="0" dirty="0" smtClean="0">
                  <a:ln>
                    <a:noFill/>
                  </a:ln>
                  <a:effectLst/>
                  <a:latin typeface="Tahoma" pitchFamily="34" charset="0"/>
                  <a:cs typeface="Arial" pitchFamily="34" charset="0"/>
                </a:rPr>
                <a:t>Since     is real, the magnitude and phase spectra can be combined into a single spectrum.</a:t>
              </a:r>
              <a:r>
                <a:rPr kumimoji="0" lang="en-SG" sz="2000" b="0" i="0" u="none" strike="noStrike" cap="none" normalizeH="0" dirty="0" smtClean="0">
                  <a:ln>
                    <a:noFill/>
                  </a:ln>
                  <a:effectLst/>
                  <a:latin typeface="Tahoma" pitchFamily="34" charset="0"/>
                  <a:cs typeface="Arial" pitchFamily="34" charset="0"/>
                </a:rPr>
                <a:t> </a:t>
              </a:r>
            </a:p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SG" sz="2000" b="0" i="0" u="none" strike="noStrike" cap="none" normalizeH="0" dirty="0" smtClean="0">
                  <a:ln>
                    <a:noFill/>
                  </a:ln>
                  <a:effectLst/>
                  <a:latin typeface="Tahoma" pitchFamily="34" charset="0"/>
                  <a:cs typeface="Arial" pitchFamily="34" charset="0"/>
                </a:rPr>
                <a:t>Phase of </a:t>
              </a:r>
              <a:r>
                <a:rPr kumimoji="0" lang="en-SG" sz="2000" b="0" i="0" u="none" strike="noStrike" cap="none" normalizeH="0" dirty="0" smtClean="0">
                  <a:ln>
                    <a:noFill/>
                  </a:ln>
                  <a:effectLst/>
                  <a:latin typeface="Symbol" pitchFamily="18" charset="2"/>
                  <a:cs typeface="Arial" pitchFamily="34" charset="0"/>
                </a:rPr>
                <a:t>p</a:t>
              </a:r>
              <a:r>
                <a:rPr kumimoji="0" lang="en-SG" sz="2000" b="0" i="0" u="none" strike="noStrike" cap="none" normalizeH="0" dirty="0" smtClean="0">
                  <a:ln>
                    <a:noFill/>
                  </a:ln>
                  <a:effectLst/>
                  <a:latin typeface="Tahoma" pitchFamily="34" charset="0"/>
                  <a:cs typeface="Arial" pitchFamily="34" charset="0"/>
                </a:rPr>
                <a:t> and –</a:t>
              </a:r>
              <a:r>
                <a:rPr kumimoji="0" lang="en-SG" sz="2000" b="0" i="0" u="none" strike="noStrike" cap="none" normalizeH="0" dirty="0" smtClean="0">
                  <a:ln>
                    <a:noFill/>
                  </a:ln>
                  <a:effectLst/>
                  <a:latin typeface="Symbol" pitchFamily="18" charset="2"/>
                  <a:cs typeface="Arial" pitchFamily="34" charset="0"/>
                </a:rPr>
                <a:t>p</a:t>
              </a:r>
              <a:r>
                <a:rPr kumimoji="0" lang="en-SG" sz="2000" b="0" i="0" u="none" strike="noStrike" cap="none" normalizeH="0" dirty="0" smtClean="0">
                  <a:ln>
                    <a:noFill/>
                  </a:ln>
                  <a:effectLst/>
                  <a:latin typeface="Tahoma" pitchFamily="34" charset="0"/>
                  <a:cs typeface="Arial" pitchFamily="34" charset="0"/>
                </a:rPr>
                <a:t> denotes a negative number. </a:t>
              </a:r>
            </a:p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SG" sz="2000" b="0" i="0" u="none" strike="noStrike" cap="none" normalizeH="0" dirty="0" smtClean="0">
                  <a:ln>
                    <a:noFill/>
                  </a:ln>
                  <a:effectLst/>
                  <a:latin typeface="Tahoma" pitchFamily="34" charset="0"/>
                  <a:cs typeface="Arial" pitchFamily="34" charset="0"/>
                </a:rPr>
                <a:t>Phase of 0 denotes a positive number.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graphicFrame>
          <p:nvGraphicFramePr>
            <p:cNvPr id="235" name="Object 2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30380269"/>
                </p:ext>
              </p:extLst>
            </p:nvPr>
          </p:nvGraphicFramePr>
          <p:xfrm>
            <a:off x="1018805" y="578520"/>
            <a:ext cx="2921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824" name="Equation" r:id="rId3" imgW="291960" imgH="330120" progId="Equation.DSMT4">
                    <p:embed/>
                  </p:oleObj>
                </mc:Choice>
                <mc:Fallback>
                  <p:oleObj name="Equation" r:id="rId3" imgW="291960" imgH="3301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18805" y="578520"/>
                          <a:ext cx="292100" cy="330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8" name="Object 2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967422"/>
              </p:ext>
            </p:extLst>
          </p:nvPr>
        </p:nvGraphicFramePr>
        <p:xfrm>
          <a:off x="1481138" y="5733256"/>
          <a:ext cx="54356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25" name="Equation" r:id="rId5" imgW="5435280" imgH="736560" progId="Equation.DSMT4">
                  <p:embed/>
                </p:oleObj>
              </mc:Choice>
              <mc:Fallback>
                <p:oleObj name="Equation" r:id="rId5" imgW="543528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81138" y="5733256"/>
                        <a:ext cx="5435600" cy="73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7" name="Group 236"/>
          <p:cNvGrpSpPr/>
          <p:nvPr/>
        </p:nvGrpSpPr>
        <p:grpSpPr>
          <a:xfrm>
            <a:off x="0" y="1576908"/>
            <a:ext cx="9215054" cy="5524500"/>
            <a:chOff x="0" y="1552575"/>
            <a:chExt cx="9215054" cy="5524500"/>
          </a:xfrm>
        </p:grpSpPr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36693819"/>
                </p:ext>
              </p:extLst>
            </p:nvPr>
          </p:nvGraphicFramePr>
          <p:xfrm>
            <a:off x="8049652" y="3691869"/>
            <a:ext cx="923925" cy="282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826" name="Equation" r:id="rId7" imgW="927000" imgH="279360" progId="Equation.DSMT4">
                    <p:embed/>
                  </p:oleObj>
                </mc:Choice>
                <mc:Fallback>
                  <p:oleObj name="Equation" r:id="rId7" imgW="927000" imgH="279360" progId="Equation.DSMT4">
                    <p:embed/>
                    <p:pic>
                      <p:nvPicPr>
                        <p:cNvPr id="0" name="Object 1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49652" y="3691869"/>
                          <a:ext cx="923925" cy="2825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84831995"/>
                </p:ext>
              </p:extLst>
            </p:nvPr>
          </p:nvGraphicFramePr>
          <p:xfrm>
            <a:off x="7989763" y="4289152"/>
            <a:ext cx="974725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827" name="Equation" r:id="rId9" imgW="977760" imgH="507960" progId="Equation.DSMT4">
                    <p:embed/>
                  </p:oleObj>
                </mc:Choice>
                <mc:Fallback>
                  <p:oleObj name="Equation" r:id="rId9" imgW="977760" imgH="507960" progId="Equation.DSMT4">
                    <p:embed/>
                    <p:pic>
                      <p:nvPicPr>
                        <p:cNvPr id="0" name="Object 1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89763" y="4289152"/>
                          <a:ext cx="974725" cy="508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28525085"/>
                </p:ext>
              </p:extLst>
            </p:nvPr>
          </p:nvGraphicFramePr>
          <p:xfrm>
            <a:off x="8247063" y="2778125"/>
            <a:ext cx="441325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828" name="Equation" r:id="rId11" imgW="444240" imgH="393480" progId="Equation.DSMT4">
                    <p:embed/>
                  </p:oleObj>
                </mc:Choice>
                <mc:Fallback>
                  <p:oleObj name="Equation" r:id="rId11" imgW="444240" imgH="39348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47063" y="2778125"/>
                          <a:ext cx="441325" cy="3968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0" name="Rectangle 203"/>
            <p:cNvSpPr>
              <a:spLocks noChangeArrowheads="1"/>
            </p:cNvSpPr>
            <p:nvPr/>
          </p:nvSpPr>
          <p:spPr bwMode="auto">
            <a:xfrm>
              <a:off x="0" y="1552575"/>
              <a:ext cx="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SG"/>
            </a:p>
          </p:txBody>
        </p:sp>
        <p:sp>
          <p:nvSpPr>
            <p:cNvPr id="171" name="Rectangle 204"/>
            <p:cNvSpPr>
              <a:spLocks noChangeArrowheads="1"/>
            </p:cNvSpPr>
            <p:nvPr/>
          </p:nvSpPr>
          <p:spPr bwMode="auto">
            <a:xfrm>
              <a:off x="0" y="2276475"/>
              <a:ext cx="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SG"/>
            </a:p>
          </p:txBody>
        </p:sp>
        <p:sp>
          <p:nvSpPr>
            <p:cNvPr id="172" name="Rectangle 205"/>
            <p:cNvSpPr>
              <a:spLocks noChangeArrowheads="1"/>
            </p:cNvSpPr>
            <p:nvPr/>
          </p:nvSpPr>
          <p:spPr bwMode="auto">
            <a:xfrm>
              <a:off x="0" y="3000375"/>
              <a:ext cx="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SG"/>
            </a:p>
          </p:txBody>
        </p:sp>
        <p:sp>
          <p:nvSpPr>
            <p:cNvPr id="174" name="Rectangle 207"/>
            <p:cNvSpPr>
              <a:spLocks noChangeArrowheads="1"/>
            </p:cNvSpPr>
            <p:nvPr/>
          </p:nvSpPr>
          <p:spPr bwMode="auto">
            <a:xfrm>
              <a:off x="0" y="4448175"/>
              <a:ext cx="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SG"/>
            </a:p>
          </p:txBody>
        </p:sp>
        <p:sp>
          <p:nvSpPr>
            <p:cNvPr id="175" name="Rectangle 208"/>
            <p:cNvSpPr>
              <a:spLocks noChangeArrowheads="1"/>
            </p:cNvSpPr>
            <p:nvPr/>
          </p:nvSpPr>
          <p:spPr bwMode="auto">
            <a:xfrm>
              <a:off x="0" y="5172075"/>
              <a:ext cx="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SG"/>
            </a:p>
          </p:txBody>
        </p:sp>
        <p:sp>
          <p:nvSpPr>
            <p:cNvPr id="176" name="Rectangle 209"/>
            <p:cNvSpPr>
              <a:spLocks noChangeArrowheads="1"/>
            </p:cNvSpPr>
            <p:nvPr/>
          </p:nvSpPr>
          <p:spPr bwMode="auto">
            <a:xfrm>
              <a:off x="0" y="5895975"/>
              <a:ext cx="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SG"/>
            </a:p>
          </p:txBody>
        </p:sp>
        <p:sp>
          <p:nvSpPr>
            <p:cNvPr id="177" name="Rectangle 210"/>
            <p:cNvSpPr>
              <a:spLocks noChangeArrowheads="1"/>
            </p:cNvSpPr>
            <p:nvPr/>
          </p:nvSpPr>
          <p:spPr bwMode="auto">
            <a:xfrm>
              <a:off x="0" y="6619875"/>
              <a:ext cx="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SG"/>
            </a:p>
          </p:txBody>
        </p:sp>
        <p:sp>
          <p:nvSpPr>
            <p:cNvPr id="186" name="Rectangle 219"/>
            <p:cNvSpPr>
              <a:spLocks noChangeArrowheads="1"/>
            </p:cNvSpPr>
            <p:nvPr/>
          </p:nvSpPr>
          <p:spPr bwMode="auto">
            <a:xfrm>
              <a:off x="7956376" y="2308810"/>
              <a:ext cx="125867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effectLst/>
                  <a:latin typeface="Tahoma" pitchFamily="34" charset="0"/>
                  <a:ea typeface="Times New Roman" pitchFamily="18" charset="0"/>
                  <a:cs typeface="Tahoma" pitchFamily="34" charset="0"/>
                </a:rPr>
                <a:t>Spectrum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65394800"/>
                </p:ext>
              </p:extLst>
            </p:nvPr>
          </p:nvGraphicFramePr>
          <p:xfrm>
            <a:off x="3923928" y="2108523"/>
            <a:ext cx="215900" cy="266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829" name="Equation" r:id="rId13" imgW="215640" imgH="266400" progId="Equation.DSMT4">
                    <p:embed/>
                  </p:oleObj>
                </mc:Choice>
                <mc:Fallback>
                  <p:oleObj name="Equation" r:id="rId13" imgW="215640" imgH="266400" progId="Equation.DSMT4">
                    <p:embed/>
                    <p:pic>
                      <p:nvPicPr>
                        <p:cNvPr id="0" name="Object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928" y="2108523"/>
                          <a:ext cx="215900" cy="266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33146107"/>
                </p:ext>
              </p:extLst>
            </p:nvPr>
          </p:nvGraphicFramePr>
          <p:xfrm>
            <a:off x="4198386" y="2208615"/>
            <a:ext cx="190500" cy="266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830" name="Equation" r:id="rId15" imgW="190335" imgH="266469" progId="Equation.DSMT4">
                    <p:embed/>
                  </p:oleObj>
                </mc:Choice>
                <mc:Fallback>
                  <p:oleObj name="Equation" r:id="rId15" imgW="190335" imgH="266469" progId="Equation.DSMT4">
                    <p:embed/>
                    <p:pic>
                      <p:nvPicPr>
                        <p:cNvPr id="0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8386" y="2208615"/>
                          <a:ext cx="190500" cy="266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11254763"/>
                </p:ext>
              </p:extLst>
            </p:nvPr>
          </p:nvGraphicFramePr>
          <p:xfrm>
            <a:off x="4639622" y="3281474"/>
            <a:ext cx="200025" cy="266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831" name="Equation" r:id="rId17" imgW="203024" imgH="266469" progId="Equation.DSMT4">
                    <p:embed/>
                  </p:oleObj>
                </mc:Choice>
                <mc:Fallback>
                  <p:oleObj name="Equation" r:id="rId17" imgW="203024" imgH="266469" progId="Equation.DSMT4">
                    <p:embed/>
                    <p:pic>
                      <p:nvPicPr>
                        <p:cNvPr id="0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9622" y="3281474"/>
                          <a:ext cx="200025" cy="266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14479192"/>
                </p:ext>
              </p:extLst>
            </p:nvPr>
          </p:nvGraphicFramePr>
          <p:xfrm>
            <a:off x="5088181" y="2576443"/>
            <a:ext cx="200025" cy="266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832" name="Equation" r:id="rId19" imgW="203024" imgH="266469" progId="Equation.DSMT4">
                    <p:embed/>
                  </p:oleObj>
                </mc:Choice>
                <mc:Fallback>
                  <p:oleObj name="Equation" r:id="rId19" imgW="203024" imgH="266469" progId="Equation.DSMT4">
                    <p:embed/>
                    <p:pic>
                      <p:nvPicPr>
                        <p:cNvPr id="0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181" y="2576443"/>
                          <a:ext cx="200025" cy="266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01241873"/>
                </p:ext>
              </p:extLst>
            </p:nvPr>
          </p:nvGraphicFramePr>
          <p:xfrm>
            <a:off x="5978627" y="2655447"/>
            <a:ext cx="219075" cy="266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833" name="Equation" r:id="rId21" imgW="215619" imgH="266353" progId="Equation.DSMT4">
                    <p:embed/>
                  </p:oleObj>
                </mc:Choice>
                <mc:Fallback>
                  <p:oleObj name="Equation" r:id="rId21" imgW="215619" imgH="266353" progId="Equation.DSMT4">
                    <p:embed/>
                    <p:pic>
                      <p:nvPicPr>
                        <p:cNvPr id="0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78627" y="2655447"/>
                          <a:ext cx="219075" cy="266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99208359"/>
                </p:ext>
              </p:extLst>
            </p:nvPr>
          </p:nvGraphicFramePr>
          <p:xfrm>
            <a:off x="3669328" y="2156575"/>
            <a:ext cx="276225" cy="266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834" name="Equation" r:id="rId23" imgW="279279" imgH="266584" progId="Equation.DSMT4">
                    <p:embed/>
                  </p:oleObj>
                </mc:Choice>
                <mc:Fallback>
                  <p:oleObj name="Equation" r:id="rId23" imgW="279279" imgH="266584" progId="Equation.DSMT4">
                    <p:embed/>
                    <p:pic>
                      <p:nvPicPr>
                        <p:cNvPr id="0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9328" y="2156575"/>
                          <a:ext cx="276225" cy="266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38544170"/>
                </p:ext>
              </p:extLst>
            </p:nvPr>
          </p:nvGraphicFramePr>
          <p:xfrm>
            <a:off x="3258443" y="3306316"/>
            <a:ext cx="276225" cy="266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835" name="Equation" r:id="rId25" imgW="279279" imgH="266584" progId="Equation.DSMT4">
                    <p:embed/>
                  </p:oleObj>
                </mc:Choice>
                <mc:Fallback>
                  <p:oleObj name="Equation" r:id="rId25" imgW="279279" imgH="266584" progId="Equation.DSMT4">
                    <p:embed/>
                    <p:pic>
                      <p:nvPicPr>
                        <p:cNvPr id="0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8443" y="3306316"/>
                          <a:ext cx="276225" cy="266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46580113"/>
                </p:ext>
              </p:extLst>
            </p:nvPr>
          </p:nvGraphicFramePr>
          <p:xfrm>
            <a:off x="2307902" y="3184108"/>
            <a:ext cx="295275" cy="266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836" name="Equation" r:id="rId27" imgW="291847" imgH="266469" progId="Equation.DSMT4">
                    <p:embed/>
                  </p:oleObj>
                </mc:Choice>
                <mc:Fallback>
                  <p:oleObj name="Equation" r:id="rId27" imgW="291847" imgH="266469" progId="Equation.DSMT4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7902" y="3184108"/>
                          <a:ext cx="295275" cy="266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40110184"/>
                </p:ext>
              </p:extLst>
            </p:nvPr>
          </p:nvGraphicFramePr>
          <p:xfrm>
            <a:off x="6433180" y="3184108"/>
            <a:ext cx="266700" cy="266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837" name="Equation" r:id="rId29" imgW="266353" imgH="266353" progId="Equation.DSMT4">
                    <p:embed/>
                  </p:oleObj>
                </mc:Choice>
                <mc:Fallback>
                  <p:oleObj name="Equation" r:id="rId29" imgW="266353" imgH="266353" progId="Equation.DSMT4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33180" y="3184108"/>
                          <a:ext cx="266700" cy="266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16246927"/>
                </p:ext>
              </p:extLst>
            </p:nvPr>
          </p:nvGraphicFramePr>
          <p:xfrm>
            <a:off x="6898000" y="2659679"/>
            <a:ext cx="266700" cy="266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838" name="Equation" r:id="rId31" imgW="266353" imgH="266353" progId="Equation.DSMT4">
                    <p:embed/>
                  </p:oleObj>
                </mc:Choice>
                <mc:Fallback>
                  <p:oleObj name="Equation" r:id="rId31" imgW="266353" imgH="266353" progId="Equation.DSMT4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98000" y="2659679"/>
                          <a:ext cx="266700" cy="266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13870997"/>
                </p:ext>
              </p:extLst>
            </p:nvPr>
          </p:nvGraphicFramePr>
          <p:xfrm>
            <a:off x="7355200" y="3191317"/>
            <a:ext cx="266700" cy="266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839" name="Equation" r:id="rId33" imgW="266353" imgH="266353" progId="Equation.DSMT4">
                    <p:embed/>
                  </p:oleObj>
                </mc:Choice>
                <mc:Fallback>
                  <p:oleObj name="Equation" r:id="rId33" imgW="266353" imgH="266353" progId="Equation.DSMT4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55200" y="3191317"/>
                          <a:ext cx="266700" cy="266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24703857"/>
                </p:ext>
              </p:extLst>
            </p:nvPr>
          </p:nvGraphicFramePr>
          <p:xfrm>
            <a:off x="5546402" y="3224515"/>
            <a:ext cx="219075" cy="266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840" name="Equation" r:id="rId35" imgW="215619" imgH="266353" progId="Equation.DSMT4">
                    <p:embed/>
                  </p:oleObj>
                </mc:Choice>
                <mc:Fallback>
                  <p:oleObj name="Equation" r:id="rId35" imgW="215619" imgH="266353" progId="Equation.DSMT4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46402" y="3224515"/>
                          <a:ext cx="219075" cy="266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89409904"/>
                </p:ext>
              </p:extLst>
            </p:nvPr>
          </p:nvGraphicFramePr>
          <p:xfrm>
            <a:off x="1388321" y="3162686"/>
            <a:ext cx="352425" cy="266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841" name="Equation" r:id="rId37" imgW="355292" imgH="266469" progId="Equation.DSMT4">
                    <p:embed/>
                  </p:oleObj>
                </mc:Choice>
                <mc:Fallback>
                  <p:oleObj name="Equation" r:id="rId37" imgW="355292" imgH="266469" progId="Equation.DSMT4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8321" y="3162686"/>
                          <a:ext cx="352425" cy="266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97054478"/>
                </p:ext>
              </p:extLst>
            </p:nvPr>
          </p:nvGraphicFramePr>
          <p:xfrm>
            <a:off x="429217" y="3144264"/>
            <a:ext cx="352425" cy="266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842" name="Equation" r:id="rId39" imgW="355292" imgH="266469" progId="Equation.DSMT4">
                    <p:embed/>
                  </p:oleObj>
                </mc:Choice>
                <mc:Fallback>
                  <p:oleObj name="Equation" r:id="rId39" imgW="355292" imgH="266469" progId="Equation.DSMT4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217" y="3144264"/>
                          <a:ext cx="352425" cy="266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794774"/>
                </p:ext>
              </p:extLst>
            </p:nvPr>
          </p:nvGraphicFramePr>
          <p:xfrm>
            <a:off x="2800345" y="2569899"/>
            <a:ext cx="295275" cy="266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843" name="Equation" r:id="rId41" imgW="291847" imgH="266469" progId="Equation.DSMT4">
                    <p:embed/>
                  </p:oleObj>
                </mc:Choice>
                <mc:Fallback>
                  <p:oleObj name="Equation" r:id="rId41" imgW="291847" imgH="266469" progId="Equation.DSMT4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0345" y="2569899"/>
                          <a:ext cx="295275" cy="266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47907847"/>
                </p:ext>
              </p:extLst>
            </p:nvPr>
          </p:nvGraphicFramePr>
          <p:xfrm>
            <a:off x="1853559" y="2646592"/>
            <a:ext cx="295275" cy="266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844" name="Equation" r:id="rId43" imgW="291847" imgH="266469" progId="Equation.DSMT4">
                    <p:embed/>
                  </p:oleObj>
                </mc:Choice>
                <mc:Fallback>
                  <p:oleObj name="Equation" r:id="rId43" imgW="291847" imgH="266469" progId="Equation.DSMT4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3559" y="2646592"/>
                          <a:ext cx="295275" cy="266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68183292"/>
                </p:ext>
              </p:extLst>
            </p:nvPr>
          </p:nvGraphicFramePr>
          <p:xfrm>
            <a:off x="931154" y="2673491"/>
            <a:ext cx="352425" cy="266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845" name="Equation" r:id="rId45" imgW="355292" imgH="266469" progId="Equation.DSMT4">
                    <p:embed/>
                  </p:oleObj>
                </mc:Choice>
                <mc:Fallback>
                  <p:oleObj name="Equation" r:id="rId45" imgW="355292" imgH="266469" progId="Equation.DSMT4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1154" y="2673491"/>
                          <a:ext cx="352425" cy="266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3" name="Group 122"/>
            <p:cNvGrpSpPr>
              <a:grpSpLocks/>
            </p:cNvGrpSpPr>
            <p:nvPr/>
          </p:nvGrpSpPr>
          <p:grpSpPr bwMode="auto">
            <a:xfrm>
              <a:off x="398140" y="3701635"/>
              <a:ext cx="7315200" cy="320242"/>
              <a:chOff x="1699" y="5875"/>
              <a:chExt cx="11520" cy="504"/>
            </a:xfrm>
          </p:grpSpPr>
          <p:grpSp>
            <p:nvGrpSpPr>
              <p:cNvPr id="66" name="Group 143"/>
              <p:cNvGrpSpPr>
                <a:grpSpLocks/>
              </p:cNvGrpSpPr>
              <p:nvPr/>
            </p:nvGrpSpPr>
            <p:grpSpPr bwMode="auto">
              <a:xfrm>
                <a:off x="1699" y="5875"/>
                <a:ext cx="11520" cy="144"/>
                <a:chOff x="2563" y="4867"/>
                <a:chExt cx="11520" cy="144"/>
              </a:xfrm>
            </p:grpSpPr>
            <p:sp>
              <p:nvSpPr>
                <p:cNvPr id="86" name="Line 164"/>
                <p:cNvSpPr>
                  <a:spLocks noChangeShapeType="1"/>
                </p:cNvSpPr>
                <p:nvPr/>
              </p:nvSpPr>
              <p:spPr bwMode="auto">
                <a:xfrm>
                  <a:off x="2563" y="4867"/>
                  <a:ext cx="115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  <p:grpSp>
              <p:nvGrpSpPr>
                <p:cNvPr id="87" name="Group 144"/>
                <p:cNvGrpSpPr>
                  <a:grpSpLocks/>
                </p:cNvGrpSpPr>
                <p:nvPr/>
              </p:nvGrpSpPr>
              <p:grpSpPr bwMode="auto">
                <a:xfrm>
                  <a:off x="2923" y="4867"/>
                  <a:ext cx="10800" cy="144"/>
                  <a:chOff x="2923" y="4867"/>
                  <a:chExt cx="10800" cy="144"/>
                </a:xfrm>
              </p:grpSpPr>
              <p:grpSp>
                <p:nvGrpSpPr>
                  <p:cNvPr id="88" name="Group 155"/>
                  <p:cNvGrpSpPr>
                    <a:grpSpLocks/>
                  </p:cNvGrpSpPr>
                  <p:nvPr/>
                </p:nvGrpSpPr>
                <p:grpSpPr bwMode="auto">
                  <a:xfrm>
                    <a:off x="2923" y="4867"/>
                    <a:ext cx="5040" cy="144"/>
                    <a:chOff x="3067" y="13507"/>
                    <a:chExt cx="3024" cy="144"/>
                  </a:xfrm>
                </p:grpSpPr>
                <p:sp>
                  <p:nvSpPr>
                    <p:cNvPr id="99" name="Line 16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067" y="13507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100" name="Line 16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499" y="13507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101" name="Line 16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931" y="13507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102" name="Line 16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363" y="13507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103" name="Line 15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795" y="13507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104" name="Line 15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227" y="13507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105" name="Line 15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659" y="13507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106" name="Line 15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6091" y="13507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</p:grpSp>
              <p:sp>
                <p:nvSpPr>
                  <p:cNvPr id="89" name="Line 15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323" y="4867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SG"/>
                  </a:p>
                </p:txBody>
              </p:sp>
              <p:grpSp>
                <p:nvGrpSpPr>
                  <p:cNvPr id="90" name="Group 145"/>
                  <p:cNvGrpSpPr>
                    <a:grpSpLocks/>
                  </p:cNvGrpSpPr>
                  <p:nvPr/>
                </p:nvGrpSpPr>
                <p:grpSpPr bwMode="auto">
                  <a:xfrm>
                    <a:off x="8683" y="4867"/>
                    <a:ext cx="5040" cy="144"/>
                    <a:chOff x="6523" y="13507"/>
                    <a:chExt cx="3024" cy="144"/>
                  </a:xfrm>
                </p:grpSpPr>
                <p:sp>
                  <p:nvSpPr>
                    <p:cNvPr id="91" name="Line 15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6523" y="13507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92" name="Line 15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6955" y="13507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93" name="Line 15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7387" y="13507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94" name="Line 15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7819" y="13507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95" name="Line 14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8251" y="13507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96" name="Line 14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8683" y="13507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97" name="Line 14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9115" y="13507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98" name="Line 14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9547" y="13507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</p:grpSp>
            </p:grpSp>
          </p:grpSp>
          <p:grpSp>
            <p:nvGrpSpPr>
              <p:cNvPr id="68" name="Group 123"/>
              <p:cNvGrpSpPr>
                <a:grpSpLocks/>
              </p:cNvGrpSpPr>
              <p:nvPr/>
            </p:nvGrpSpPr>
            <p:grpSpPr bwMode="auto">
              <a:xfrm>
                <a:off x="1771" y="5947"/>
                <a:ext cx="11304" cy="432"/>
                <a:chOff x="2635" y="4939"/>
                <a:chExt cx="11304" cy="432"/>
              </a:xfrm>
            </p:grpSpPr>
            <p:sp>
              <p:nvSpPr>
                <p:cNvPr id="69" name="Text Box 140"/>
                <p:cNvSpPr txBox="1">
                  <a:spLocks noChangeArrowheads="1"/>
                </p:cNvSpPr>
                <p:nvPr/>
              </p:nvSpPr>
              <p:spPr bwMode="auto">
                <a:xfrm>
                  <a:off x="7675" y="4939"/>
                  <a:ext cx="576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3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-1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70" name="Text Box 139"/>
                <p:cNvSpPr txBox="1">
                  <a:spLocks noChangeArrowheads="1"/>
                </p:cNvSpPr>
                <p:nvPr/>
              </p:nvSpPr>
              <p:spPr bwMode="auto">
                <a:xfrm>
                  <a:off x="6955" y="4939"/>
                  <a:ext cx="551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3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-3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71" name="Text Box 138"/>
                <p:cNvSpPr txBox="1">
                  <a:spLocks noChangeArrowheads="1"/>
                </p:cNvSpPr>
                <p:nvPr/>
              </p:nvSpPr>
              <p:spPr bwMode="auto">
                <a:xfrm>
                  <a:off x="6235" y="4939"/>
                  <a:ext cx="576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3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-5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72" name="Text Box 137"/>
                <p:cNvSpPr txBox="1">
                  <a:spLocks noChangeArrowheads="1"/>
                </p:cNvSpPr>
                <p:nvPr/>
              </p:nvSpPr>
              <p:spPr bwMode="auto">
                <a:xfrm>
                  <a:off x="5515" y="4939"/>
                  <a:ext cx="568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3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-7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73" name="Text Box 136"/>
                <p:cNvSpPr txBox="1">
                  <a:spLocks noChangeArrowheads="1"/>
                </p:cNvSpPr>
                <p:nvPr/>
              </p:nvSpPr>
              <p:spPr bwMode="auto">
                <a:xfrm>
                  <a:off x="4795" y="4939"/>
                  <a:ext cx="585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45720" rIns="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3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-9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74" name="Text Box 135"/>
                <p:cNvSpPr txBox="1">
                  <a:spLocks noChangeArrowheads="1"/>
                </p:cNvSpPr>
                <p:nvPr/>
              </p:nvSpPr>
              <p:spPr bwMode="auto">
                <a:xfrm>
                  <a:off x="4075" y="4939"/>
                  <a:ext cx="576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45720" rIns="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3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-11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75" name="Text Box 134"/>
                <p:cNvSpPr txBox="1">
                  <a:spLocks noChangeArrowheads="1"/>
                </p:cNvSpPr>
                <p:nvPr/>
              </p:nvSpPr>
              <p:spPr bwMode="auto">
                <a:xfrm>
                  <a:off x="3355" y="4939"/>
                  <a:ext cx="559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45720" rIns="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3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-13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76" name="Text Box 133"/>
                <p:cNvSpPr txBox="1">
                  <a:spLocks noChangeArrowheads="1"/>
                </p:cNvSpPr>
                <p:nvPr/>
              </p:nvSpPr>
              <p:spPr bwMode="auto">
                <a:xfrm>
                  <a:off x="2635" y="4939"/>
                  <a:ext cx="559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45720" rIns="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3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-15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77" name="Text Box 132"/>
                <p:cNvSpPr txBox="1">
                  <a:spLocks noChangeArrowheads="1"/>
                </p:cNvSpPr>
                <p:nvPr/>
              </p:nvSpPr>
              <p:spPr bwMode="auto">
                <a:xfrm>
                  <a:off x="8467" y="4939"/>
                  <a:ext cx="432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3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1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78" name="Text Box 131"/>
                <p:cNvSpPr txBox="1">
                  <a:spLocks noChangeArrowheads="1"/>
                </p:cNvSpPr>
                <p:nvPr/>
              </p:nvSpPr>
              <p:spPr bwMode="auto">
                <a:xfrm>
                  <a:off x="9187" y="4939"/>
                  <a:ext cx="432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3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3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79" name="Text Box 130"/>
                <p:cNvSpPr txBox="1">
                  <a:spLocks noChangeArrowheads="1"/>
                </p:cNvSpPr>
                <p:nvPr/>
              </p:nvSpPr>
              <p:spPr bwMode="auto">
                <a:xfrm>
                  <a:off x="9907" y="4939"/>
                  <a:ext cx="432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3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5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0" name="Text Box 129"/>
                <p:cNvSpPr txBox="1">
                  <a:spLocks noChangeArrowheads="1"/>
                </p:cNvSpPr>
                <p:nvPr/>
              </p:nvSpPr>
              <p:spPr bwMode="auto">
                <a:xfrm>
                  <a:off x="10627" y="4939"/>
                  <a:ext cx="432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3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7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1" name="Text Box 128"/>
                <p:cNvSpPr txBox="1">
                  <a:spLocks noChangeArrowheads="1"/>
                </p:cNvSpPr>
                <p:nvPr/>
              </p:nvSpPr>
              <p:spPr bwMode="auto">
                <a:xfrm>
                  <a:off x="11347" y="4939"/>
                  <a:ext cx="432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3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9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2" name="Text Box 127"/>
                <p:cNvSpPr txBox="1">
                  <a:spLocks noChangeArrowheads="1"/>
                </p:cNvSpPr>
                <p:nvPr/>
              </p:nvSpPr>
              <p:spPr bwMode="auto">
                <a:xfrm>
                  <a:off x="12067" y="4939"/>
                  <a:ext cx="432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45720" rIns="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3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11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3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12787" y="4939"/>
                  <a:ext cx="432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45720" rIns="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3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13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4" name="Text Box 125"/>
                <p:cNvSpPr txBox="1">
                  <a:spLocks noChangeArrowheads="1"/>
                </p:cNvSpPr>
                <p:nvPr/>
              </p:nvSpPr>
              <p:spPr bwMode="auto">
                <a:xfrm>
                  <a:off x="13507" y="4939"/>
                  <a:ext cx="432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45720" rIns="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3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15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5" name="Text Box 124"/>
                <p:cNvSpPr txBox="1">
                  <a:spLocks noChangeArrowheads="1"/>
                </p:cNvSpPr>
                <p:nvPr/>
              </p:nvSpPr>
              <p:spPr bwMode="auto">
                <a:xfrm>
                  <a:off x="8107" y="4939"/>
                  <a:ext cx="415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3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0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24" name="Group 79"/>
            <p:cNvGrpSpPr>
              <a:grpSpLocks/>
            </p:cNvGrpSpPr>
            <p:nvPr/>
          </p:nvGrpSpPr>
          <p:grpSpPr bwMode="auto">
            <a:xfrm>
              <a:off x="398140" y="4204873"/>
              <a:ext cx="7315200" cy="320242"/>
              <a:chOff x="1699" y="6667"/>
              <a:chExt cx="11520" cy="504"/>
            </a:xfrm>
          </p:grpSpPr>
          <p:grpSp>
            <p:nvGrpSpPr>
              <p:cNvPr id="26" name="Group 98"/>
              <p:cNvGrpSpPr>
                <a:grpSpLocks/>
              </p:cNvGrpSpPr>
              <p:nvPr/>
            </p:nvGrpSpPr>
            <p:grpSpPr bwMode="auto">
              <a:xfrm>
                <a:off x="1699" y="6667"/>
                <a:ext cx="11520" cy="144"/>
                <a:chOff x="2563" y="4867"/>
                <a:chExt cx="11520" cy="144"/>
              </a:xfrm>
            </p:grpSpPr>
            <p:sp>
              <p:nvSpPr>
                <p:cNvPr id="45" name="Line 119"/>
                <p:cNvSpPr>
                  <a:spLocks noChangeShapeType="1"/>
                </p:cNvSpPr>
                <p:nvPr/>
              </p:nvSpPr>
              <p:spPr bwMode="auto">
                <a:xfrm>
                  <a:off x="2563" y="4867"/>
                  <a:ext cx="115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  <p:grpSp>
              <p:nvGrpSpPr>
                <p:cNvPr id="46" name="Group 99"/>
                <p:cNvGrpSpPr>
                  <a:grpSpLocks/>
                </p:cNvGrpSpPr>
                <p:nvPr/>
              </p:nvGrpSpPr>
              <p:grpSpPr bwMode="auto">
                <a:xfrm>
                  <a:off x="2923" y="4867"/>
                  <a:ext cx="10800" cy="144"/>
                  <a:chOff x="2923" y="4867"/>
                  <a:chExt cx="10800" cy="144"/>
                </a:xfrm>
              </p:grpSpPr>
              <p:grpSp>
                <p:nvGrpSpPr>
                  <p:cNvPr id="47" name="Group 110"/>
                  <p:cNvGrpSpPr>
                    <a:grpSpLocks/>
                  </p:cNvGrpSpPr>
                  <p:nvPr/>
                </p:nvGrpSpPr>
                <p:grpSpPr bwMode="auto">
                  <a:xfrm>
                    <a:off x="2923" y="4867"/>
                    <a:ext cx="5040" cy="144"/>
                    <a:chOff x="3067" y="13507"/>
                    <a:chExt cx="3024" cy="144"/>
                  </a:xfrm>
                </p:grpSpPr>
                <p:sp>
                  <p:nvSpPr>
                    <p:cNvPr id="58" name="Line 11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067" y="13507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59" name="Line 11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499" y="13507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60" name="Line 11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931" y="13507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61" name="Line 11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363" y="13507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62" name="Line 11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795" y="13507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63" name="Line 11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227" y="13507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64" name="Line 11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659" y="13507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65" name="Line 11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6091" y="13507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</p:grpSp>
              <p:sp>
                <p:nvSpPr>
                  <p:cNvPr id="48" name="Line 10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323" y="4867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SG"/>
                  </a:p>
                </p:txBody>
              </p:sp>
              <p:grpSp>
                <p:nvGrpSpPr>
                  <p:cNvPr id="49" name="Group 100"/>
                  <p:cNvGrpSpPr>
                    <a:grpSpLocks/>
                  </p:cNvGrpSpPr>
                  <p:nvPr/>
                </p:nvGrpSpPr>
                <p:grpSpPr bwMode="auto">
                  <a:xfrm>
                    <a:off x="8683" y="4867"/>
                    <a:ext cx="5040" cy="144"/>
                    <a:chOff x="6523" y="13507"/>
                    <a:chExt cx="3024" cy="144"/>
                  </a:xfrm>
                </p:grpSpPr>
                <p:sp>
                  <p:nvSpPr>
                    <p:cNvPr id="50" name="Line 10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6523" y="13507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51" name="Line 10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6955" y="13507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52" name="Line 10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7387" y="13507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53" name="Line 10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7819" y="13507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54" name="Line 10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8251" y="13507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55" name="Line 10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8683" y="13507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56" name="Line 10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9115" y="13507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57" name="Line 10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9547" y="13507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</p:grpSp>
            </p:grpSp>
          </p:grpSp>
          <p:grpSp>
            <p:nvGrpSpPr>
              <p:cNvPr id="27" name="Group 80"/>
              <p:cNvGrpSpPr>
                <a:grpSpLocks/>
              </p:cNvGrpSpPr>
              <p:nvPr/>
            </p:nvGrpSpPr>
            <p:grpSpPr bwMode="auto">
              <a:xfrm>
                <a:off x="1771" y="6739"/>
                <a:ext cx="11304" cy="432"/>
                <a:chOff x="2203" y="6595"/>
                <a:chExt cx="11304" cy="432"/>
              </a:xfrm>
            </p:grpSpPr>
            <p:sp>
              <p:nvSpPr>
                <p:cNvPr id="28" name="Text Box 97"/>
                <p:cNvSpPr txBox="1">
                  <a:spLocks noChangeArrowheads="1"/>
                </p:cNvSpPr>
                <p:nvPr/>
              </p:nvSpPr>
              <p:spPr bwMode="auto">
                <a:xfrm>
                  <a:off x="7243" y="6595"/>
                  <a:ext cx="576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45720" rIns="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3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-0.5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" name="Text Box 96"/>
                <p:cNvSpPr txBox="1">
                  <a:spLocks noChangeArrowheads="1"/>
                </p:cNvSpPr>
                <p:nvPr/>
              </p:nvSpPr>
              <p:spPr bwMode="auto">
                <a:xfrm>
                  <a:off x="6523" y="6595"/>
                  <a:ext cx="551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45720" rIns="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3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-1.5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0" name="Text Box 95"/>
                <p:cNvSpPr txBox="1">
                  <a:spLocks noChangeArrowheads="1"/>
                </p:cNvSpPr>
                <p:nvPr/>
              </p:nvSpPr>
              <p:spPr bwMode="auto">
                <a:xfrm>
                  <a:off x="5803" y="6595"/>
                  <a:ext cx="576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45720" rIns="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3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-2.5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1" name="Text Box 94"/>
                <p:cNvSpPr txBox="1">
                  <a:spLocks noChangeArrowheads="1"/>
                </p:cNvSpPr>
                <p:nvPr/>
              </p:nvSpPr>
              <p:spPr bwMode="auto">
                <a:xfrm>
                  <a:off x="5083" y="6595"/>
                  <a:ext cx="568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45720" rIns="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3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-3.5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2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4363" y="6595"/>
                  <a:ext cx="585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45720" rIns="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3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-4.5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3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3643" y="6595"/>
                  <a:ext cx="576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45720" rIns="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3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-5.5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4" name="Text Box 91"/>
                <p:cNvSpPr txBox="1">
                  <a:spLocks noChangeArrowheads="1"/>
                </p:cNvSpPr>
                <p:nvPr/>
              </p:nvSpPr>
              <p:spPr bwMode="auto">
                <a:xfrm>
                  <a:off x="2923" y="6595"/>
                  <a:ext cx="559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45720" rIns="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3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-6.5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5" name="Text Box 90"/>
                <p:cNvSpPr txBox="1">
                  <a:spLocks noChangeArrowheads="1"/>
                </p:cNvSpPr>
                <p:nvPr/>
              </p:nvSpPr>
              <p:spPr bwMode="auto">
                <a:xfrm>
                  <a:off x="2203" y="6595"/>
                  <a:ext cx="559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45720" rIns="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3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-7.5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6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8035" y="6595"/>
                  <a:ext cx="432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45720" rIns="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3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0.5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7" name="Text Box 88"/>
                <p:cNvSpPr txBox="1">
                  <a:spLocks noChangeArrowheads="1"/>
                </p:cNvSpPr>
                <p:nvPr/>
              </p:nvSpPr>
              <p:spPr bwMode="auto">
                <a:xfrm>
                  <a:off x="8755" y="6595"/>
                  <a:ext cx="432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45720" rIns="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3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1.5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8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9475" y="6595"/>
                  <a:ext cx="432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45720" rIns="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3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2.5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9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10195" y="6595"/>
                  <a:ext cx="432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45720" rIns="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3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3.5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0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10915" y="6595"/>
                  <a:ext cx="432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45720" rIns="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3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4.5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1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11635" y="6595"/>
                  <a:ext cx="432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45720" rIns="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3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5.5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2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12355" y="6595"/>
                  <a:ext cx="432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45720" rIns="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3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6.5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3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13075" y="6595"/>
                  <a:ext cx="432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45720" rIns="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3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7.5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4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7675" y="6595"/>
                  <a:ext cx="415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3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0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107" name="Group 1"/>
            <p:cNvGrpSpPr>
              <a:grpSpLocks/>
            </p:cNvGrpSpPr>
            <p:nvPr/>
          </p:nvGrpSpPr>
          <p:grpSpPr bwMode="auto">
            <a:xfrm>
              <a:off x="323528" y="1930334"/>
              <a:ext cx="7726124" cy="1636360"/>
              <a:chOff x="1843" y="6739"/>
              <a:chExt cx="12168" cy="2576"/>
            </a:xfrm>
          </p:grpSpPr>
          <p:sp>
            <p:nvSpPr>
              <p:cNvPr id="108" name="AutoShape 77"/>
              <p:cNvSpPr>
                <a:spLocks/>
              </p:cNvSpPr>
              <p:nvPr/>
            </p:nvSpPr>
            <p:spPr bwMode="auto">
              <a:xfrm>
                <a:off x="13723" y="6739"/>
                <a:ext cx="288" cy="2516"/>
              </a:xfrm>
              <a:prstGeom prst="rightBrace">
                <a:avLst>
                  <a:gd name="adj1" fmla="val 72801"/>
                  <a:gd name="adj2" fmla="val 50000"/>
                </a:avLst>
              </a:prstGeom>
              <a:noFill/>
              <a:ln w="25400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grpSp>
            <p:nvGrpSpPr>
              <p:cNvPr id="109" name="Group 4"/>
              <p:cNvGrpSpPr>
                <a:grpSpLocks/>
              </p:cNvGrpSpPr>
              <p:nvPr/>
            </p:nvGrpSpPr>
            <p:grpSpPr bwMode="auto">
              <a:xfrm>
                <a:off x="1843" y="7095"/>
                <a:ext cx="11750" cy="2220"/>
                <a:chOff x="1843" y="6595"/>
                <a:chExt cx="11750" cy="2220"/>
              </a:xfrm>
            </p:grpSpPr>
            <p:sp>
              <p:nvSpPr>
                <p:cNvPr id="111" name="Line 76"/>
                <p:cNvSpPr>
                  <a:spLocks noChangeShapeType="1"/>
                </p:cNvSpPr>
                <p:nvPr/>
              </p:nvSpPr>
              <p:spPr bwMode="auto">
                <a:xfrm>
                  <a:off x="1958" y="8035"/>
                  <a:ext cx="11520" cy="0"/>
                </a:xfrm>
                <a:prstGeom prst="line">
                  <a:avLst/>
                </a:prstGeom>
                <a:noFill/>
                <a:ln w="127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  <p:grpSp>
              <p:nvGrpSpPr>
                <p:cNvPr id="112" name="Group 41"/>
                <p:cNvGrpSpPr>
                  <a:grpSpLocks/>
                </p:cNvGrpSpPr>
                <p:nvPr/>
              </p:nvGrpSpPr>
              <p:grpSpPr bwMode="auto">
                <a:xfrm>
                  <a:off x="7142" y="6595"/>
                  <a:ext cx="6192" cy="2220"/>
                  <a:chOff x="7142" y="6595"/>
                  <a:chExt cx="6192" cy="2220"/>
                </a:xfrm>
              </p:grpSpPr>
              <p:sp>
                <p:nvSpPr>
                  <p:cNvPr id="150" name="Text Box 7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922" y="6595"/>
                    <a:ext cx="300" cy="42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151" name="Text Box 7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654" y="8395"/>
                    <a:ext cx="320" cy="42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152" name="Text Box 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374" y="7315"/>
                    <a:ext cx="320" cy="42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153" name="Text Box 6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833" y="7387"/>
                    <a:ext cx="340" cy="42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154" name="Text Box 6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142" y="6595"/>
                    <a:ext cx="440" cy="42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157" name="Text Box 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474" y="8199"/>
                    <a:ext cx="420" cy="42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158" name="Text Box 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194" y="7387"/>
                    <a:ext cx="420" cy="42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159" name="Text Box 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914" y="8179"/>
                    <a:ext cx="420" cy="42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SG"/>
                  </a:p>
                </p:txBody>
              </p:sp>
            </p:grpSp>
            <p:grpSp>
              <p:nvGrpSpPr>
                <p:cNvPr id="113" name="Group 5"/>
                <p:cNvGrpSpPr>
                  <a:grpSpLocks/>
                </p:cNvGrpSpPr>
                <p:nvPr/>
              </p:nvGrpSpPr>
              <p:grpSpPr bwMode="auto">
                <a:xfrm>
                  <a:off x="1843" y="7099"/>
                  <a:ext cx="11750" cy="1267"/>
                  <a:chOff x="2448" y="3931"/>
                  <a:chExt cx="11750" cy="1267"/>
                </a:xfrm>
              </p:grpSpPr>
              <p:grpSp>
                <p:nvGrpSpPr>
                  <p:cNvPr id="115" name="Group 23"/>
                  <p:cNvGrpSpPr>
                    <a:grpSpLocks/>
                  </p:cNvGrpSpPr>
                  <p:nvPr/>
                </p:nvGrpSpPr>
                <p:grpSpPr bwMode="auto">
                  <a:xfrm>
                    <a:off x="8683" y="3931"/>
                    <a:ext cx="5515" cy="1267"/>
                    <a:chOff x="8683" y="3931"/>
                    <a:chExt cx="5515" cy="1267"/>
                  </a:xfrm>
                </p:grpSpPr>
                <p:sp>
                  <p:nvSpPr>
                    <p:cNvPr id="133" name="Oval 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691" y="4807"/>
                      <a:ext cx="115" cy="115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 w="9525">
                      <a:solidFill>
                        <a:srgbClr val="0000FF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134" name="Oval 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131" y="4807"/>
                      <a:ext cx="115" cy="115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 w="9525">
                      <a:solidFill>
                        <a:srgbClr val="0000FF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135" name="Oval 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571" y="4807"/>
                      <a:ext cx="115" cy="115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 w="9525">
                      <a:solidFill>
                        <a:srgbClr val="0000FF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136" name="Oval 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083" y="4807"/>
                      <a:ext cx="115" cy="115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 w="9525">
                      <a:solidFill>
                        <a:srgbClr val="0000FF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137" name="Oval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" y="4807"/>
                      <a:ext cx="115" cy="115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 w="9525">
                      <a:solidFill>
                        <a:srgbClr val="0000FF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138" name="Oval 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411" y="4807"/>
                      <a:ext cx="115" cy="115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 w="9525">
                      <a:solidFill>
                        <a:srgbClr val="0000FF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139" name="Oval 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851" y="4807"/>
                      <a:ext cx="115" cy="115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 w="9525">
                      <a:solidFill>
                        <a:srgbClr val="0000FF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140" name="Oval 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291" y="4807"/>
                      <a:ext cx="115" cy="115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 w="9525">
                      <a:solidFill>
                        <a:srgbClr val="0000FF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141" name="Line 3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8683" y="3931"/>
                      <a:ext cx="0" cy="93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FF"/>
                      </a:solidFill>
                      <a:round/>
                      <a:headEnd/>
                      <a:tailEnd type="oval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142" name="Line 3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403" y="4867"/>
                      <a:ext cx="0" cy="33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FF"/>
                      </a:solidFill>
                      <a:round/>
                      <a:headEnd/>
                      <a:tailEnd type="oval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143" name="Line 2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1563" y="4703"/>
                      <a:ext cx="0" cy="158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FF"/>
                      </a:solidFill>
                      <a:round/>
                      <a:headEnd/>
                      <a:tailEnd type="oval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144" name="Line 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723" y="4867"/>
                      <a:ext cx="0" cy="11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FF"/>
                      </a:solidFill>
                      <a:round/>
                      <a:headEnd/>
                      <a:tailEnd type="oval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145" name="Line 2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3003" y="4723"/>
                      <a:ext cx="0" cy="14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FF"/>
                      </a:solidFill>
                      <a:round/>
                      <a:headEnd/>
                      <a:tailEnd type="oval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146" name="Line 2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0123" y="4621"/>
                      <a:ext cx="0" cy="24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FF"/>
                      </a:solidFill>
                      <a:round/>
                      <a:headEnd/>
                      <a:tailEnd type="oval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147" name="Line 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843" y="4867"/>
                      <a:ext cx="0" cy="173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FF"/>
                      </a:solidFill>
                      <a:round/>
                      <a:headEnd/>
                      <a:tailEnd type="oval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148" name="Line 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283" y="4867"/>
                      <a:ext cx="0" cy="14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FF"/>
                      </a:solidFill>
                      <a:round/>
                      <a:headEnd/>
                      <a:tailEnd type="oval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</p:grpSp>
              <p:grpSp>
                <p:nvGrpSpPr>
                  <p:cNvPr id="116" name="Group 6"/>
                  <p:cNvGrpSpPr>
                    <a:grpSpLocks/>
                  </p:cNvGrpSpPr>
                  <p:nvPr/>
                </p:nvGrpSpPr>
                <p:grpSpPr bwMode="auto">
                  <a:xfrm flipH="1">
                    <a:off x="2448" y="3931"/>
                    <a:ext cx="5515" cy="1267"/>
                    <a:chOff x="8683" y="3931"/>
                    <a:chExt cx="5515" cy="1267"/>
                  </a:xfrm>
                </p:grpSpPr>
                <p:sp>
                  <p:nvSpPr>
                    <p:cNvPr id="117" name="Oval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691" y="4807"/>
                      <a:ext cx="115" cy="115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 w="9525">
                      <a:solidFill>
                        <a:srgbClr val="0000FF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118" name="Oval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131" y="4807"/>
                      <a:ext cx="115" cy="115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 w="9525">
                      <a:solidFill>
                        <a:srgbClr val="0000FF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119" name="Oval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571" y="4807"/>
                      <a:ext cx="115" cy="115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 w="9525">
                      <a:solidFill>
                        <a:srgbClr val="0000FF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120" name="Oval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083" y="4807"/>
                      <a:ext cx="115" cy="115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 w="9525">
                      <a:solidFill>
                        <a:srgbClr val="0000FF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121" name="Oval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" y="4807"/>
                      <a:ext cx="115" cy="115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 w="9525">
                      <a:solidFill>
                        <a:srgbClr val="0000FF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122" name="Oval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411" y="4807"/>
                      <a:ext cx="115" cy="115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 w="9525">
                      <a:solidFill>
                        <a:srgbClr val="0000FF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123" name="Oval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851" y="4807"/>
                      <a:ext cx="115" cy="115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 w="9525">
                      <a:solidFill>
                        <a:srgbClr val="0000FF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124" name="Oval 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291" y="4807"/>
                      <a:ext cx="115" cy="115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 w="9525">
                      <a:solidFill>
                        <a:srgbClr val="0000FF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125" name="Line 1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8683" y="3931"/>
                      <a:ext cx="0" cy="93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FF"/>
                      </a:solidFill>
                      <a:round/>
                      <a:headEnd/>
                      <a:tailEnd type="oval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126" name="Line 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403" y="4867"/>
                      <a:ext cx="0" cy="33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FF"/>
                      </a:solidFill>
                      <a:round/>
                      <a:headEnd/>
                      <a:tailEnd type="oval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127" name="Line 1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1563" y="4703"/>
                      <a:ext cx="0" cy="158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FF"/>
                      </a:solidFill>
                      <a:round/>
                      <a:headEnd/>
                      <a:tailEnd type="oval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128" name="Line 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723" y="4867"/>
                      <a:ext cx="0" cy="11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FF"/>
                      </a:solidFill>
                      <a:round/>
                      <a:headEnd/>
                      <a:tailEnd type="oval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129" name="Line 1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3003" y="4723"/>
                      <a:ext cx="0" cy="14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FF"/>
                      </a:solidFill>
                      <a:round/>
                      <a:headEnd/>
                      <a:tailEnd type="oval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130" name="Line 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0123" y="4621"/>
                      <a:ext cx="0" cy="24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FF"/>
                      </a:solidFill>
                      <a:round/>
                      <a:headEnd/>
                      <a:tailEnd type="oval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131" name="Line 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843" y="4867"/>
                      <a:ext cx="0" cy="173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FF"/>
                      </a:solidFill>
                      <a:round/>
                      <a:headEnd/>
                      <a:tailEnd type="oval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132" name="Line 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283" y="4867"/>
                      <a:ext cx="0" cy="14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FF"/>
                      </a:solidFill>
                      <a:round/>
                      <a:headEnd/>
                      <a:tailEnd type="oval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</p:grpSp>
            </p:grpSp>
          </p:grpSp>
        </p:grpSp>
        <p:sp>
          <p:nvSpPr>
            <p:cNvPr id="188" name="Rectangle 187"/>
            <p:cNvSpPr/>
            <p:nvPr/>
          </p:nvSpPr>
          <p:spPr>
            <a:xfrm>
              <a:off x="7619788" y="4283804"/>
              <a:ext cx="4122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Tahoma" pitchFamily="34" charset="0"/>
                  <a:ea typeface="Times New Roman" pitchFamily="18" charset="0"/>
                  <a:cs typeface="Tahoma" pitchFamily="34" charset="0"/>
                  <a:sym typeface="Symbol" pitchFamily="18" charset="2"/>
                </a:rPr>
                <a:t></a:t>
              </a:r>
              <a:endParaRPr lang="en-SG" dirty="0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7637360" y="3645024"/>
              <a:ext cx="4122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Tahoma" pitchFamily="34" charset="0"/>
                  <a:ea typeface="Times New Roman" pitchFamily="18" charset="0"/>
                  <a:cs typeface="Tahoma" pitchFamily="34" charset="0"/>
                  <a:sym typeface="Symbol" pitchFamily="18" charset="2"/>
                </a:rPr>
                <a:t></a:t>
              </a:r>
              <a:endParaRPr lang="en-SG" dirty="0"/>
            </a:p>
          </p:txBody>
        </p:sp>
        <p:grpSp>
          <p:nvGrpSpPr>
            <p:cNvPr id="192" name="Group 79"/>
            <p:cNvGrpSpPr>
              <a:grpSpLocks/>
            </p:cNvGrpSpPr>
            <p:nvPr/>
          </p:nvGrpSpPr>
          <p:grpSpPr bwMode="auto">
            <a:xfrm>
              <a:off x="395536" y="4980966"/>
              <a:ext cx="7315200" cy="320242"/>
              <a:chOff x="1699" y="6667"/>
              <a:chExt cx="11520" cy="504"/>
            </a:xfrm>
          </p:grpSpPr>
          <p:grpSp>
            <p:nvGrpSpPr>
              <p:cNvPr id="193" name="Group 98"/>
              <p:cNvGrpSpPr>
                <a:grpSpLocks/>
              </p:cNvGrpSpPr>
              <p:nvPr/>
            </p:nvGrpSpPr>
            <p:grpSpPr bwMode="auto">
              <a:xfrm>
                <a:off x="1699" y="6667"/>
                <a:ext cx="11520" cy="144"/>
                <a:chOff x="2563" y="4867"/>
                <a:chExt cx="11520" cy="144"/>
              </a:xfrm>
            </p:grpSpPr>
            <p:sp>
              <p:nvSpPr>
                <p:cNvPr id="212" name="Line 119"/>
                <p:cNvSpPr>
                  <a:spLocks noChangeShapeType="1"/>
                </p:cNvSpPr>
                <p:nvPr/>
              </p:nvSpPr>
              <p:spPr bwMode="auto">
                <a:xfrm>
                  <a:off x="2563" y="4867"/>
                  <a:ext cx="115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  <p:grpSp>
              <p:nvGrpSpPr>
                <p:cNvPr id="213" name="Group 99"/>
                <p:cNvGrpSpPr>
                  <a:grpSpLocks/>
                </p:cNvGrpSpPr>
                <p:nvPr/>
              </p:nvGrpSpPr>
              <p:grpSpPr bwMode="auto">
                <a:xfrm>
                  <a:off x="2923" y="4867"/>
                  <a:ext cx="10800" cy="144"/>
                  <a:chOff x="2923" y="4867"/>
                  <a:chExt cx="10800" cy="144"/>
                </a:xfrm>
              </p:grpSpPr>
              <p:grpSp>
                <p:nvGrpSpPr>
                  <p:cNvPr id="214" name="Group 110"/>
                  <p:cNvGrpSpPr>
                    <a:grpSpLocks/>
                  </p:cNvGrpSpPr>
                  <p:nvPr/>
                </p:nvGrpSpPr>
                <p:grpSpPr bwMode="auto">
                  <a:xfrm>
                    <a:off x="2923" y="4867"/>
                    <a:ext cx="5040" cy="144"/>
                    <a:chOff x="3067" y="13507"/>
                    <a:chExt cx="3024" cy="144"/>
                  </a:xfrm>
                </p:grpSpPr>
                <p:sp>
                  <p:nvSpPr>
                    <p:cNvPr id="225" name="Line 11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067" y="13507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26" name="Line 11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499" y="13507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27" name="Line 11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931" y="13507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28" name="Line 11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363" y="13507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29" name="Line 11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795" y="13507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30" name="Line 11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227" y="13507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31" name="Line 11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659" y="13507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32" name="Line 11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6091" y="13507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</p:grpSp>
              <p:sp>
                <p:nvSpPr>
                  <p:cNvPr id="215" name="Line 10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323" y="4867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SG"/>
                  </a:p>
                </p:txBody>
              </p:sp>
              <p:grpSp>
                <p:nvGrpSpPr>
                  <p:cNvPr id="216" name="Group 100"/>
                  <p:cNvGrpSpPr>
                    <a:grpSpLocks/>
                  </p:cNvGrpSpPr>
                  <p:nvPr/>
                </p:nvGrpSpPr>
                <p:grpSpPr bwMode="auto">
                  <a:xfrm>
                    <a:off x="8683" y="4867"/>
                    <a:ext cx="5040" cy="144"/>
                    <a:chOff x="6523" y="13507"/>
                    <a:chExt cx="3024" cy="144"/>
                  </a:xfrm>
                </p:grpSpPr>
                <p:sp>
                  <p:nvSpPr>
                    <p:cNvPr id="217" name="Line 10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6523" y="13507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18" name="Line 10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6955" y="13507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19" name="Line 10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7387" y="13507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20" name="Line 10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7819" y="13507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21" name="Line 10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8251" y="13507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22" name="Line 10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8683" y="13507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23" name="Line 10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9115" y="13507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24" name="Line 10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9547" y="13507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</p:grpSp>
            </p:grpSp>
          </p:grpSp>
          <p:grpSp>
            <p:nvGrpSpPr>
              <p:cNvPr id="194" name="Group 80"/>
              <p:cNvGrpSpPr>
                <a:grpSpLocks/>
              </p:cNvGrpSpPr>
              <p:nvPr/>
            </p:nvGrpSpPr>
            <p:grpSpPr bwMode="auto">
              <a:xfrm>
                <a:off x="1771" y="6739"/>
                <a:ext cx="11304" cy="432"/>
                <a:chOff x="2203" y="6595"/>
                <a:chExt cx="11304" cy="432"/>
              </a:xfrm>
            </p:grpSpPr>
            <p:sp>
              <p:nvSpPr>
                <p:cNvPr id="195" name="Text Box 97"/>
                <p:cNvSpPr txBox="1">
                  <a:spLocks noChangeArrowheads="1"/>
                </p:cNvSpPr>
                <p:nvPr/>
              </p:nvSpPr>
              <p:spPr bwMode="auto">
                <a:xfrm>
                  <a:off x="7452" y="6595"/>
                  <a:ext cx="576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45720" rIns="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3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-</a:t>
                  </a:r>
                  <a:r>
                    <a:rPr kumimoji="0" lang="en-US" sz="13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Symbol" pitchFamily="18" charset="2"/>
                      <a:ea typeface="Times New Roman" pitchFamily="18" charset="0"/>
                      <a:cs typeface="Tahoma" pitchFamily="34" charset="0"/>
                    </a:rPr>
                    <a:t>p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ymbol" pitchFamily="18" charset="2"/>
                    <a:cs typeface="Arial" pitchFamily="34" charset="0"/>
                  </a:endParaRPr>
                </a:p>
              </p:txBody>
            </p:sp>
            <p:sp>
              <p:nvSpPr>
                <p:cNvPr id="196" name="Text Box 96"/>
                <p:cNvSpPr txBox="1">
                  <a:spLocks noChangeArrowheads="1"/>
                </p:cNvSpPr>
                <p:nvPr/>
              </p:nvSpPr>
              <p:spPr bwMode="auto">
                <a:xfrm>
                  <a:off x="6523" y="6595"/>
                  <a:ext cx="551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45720" rIns="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3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-3</a:t>
                  </a:r>
                  <a:r>
                    <a:rPr kumimoji="0" lang="en-US" sz="13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Symbol" pitchFamily="18" charset="2"/>
                      <a:ea typeface="Times New Roman" pitchFamily="18" charset="0"/>
                      <a:cs typeface="Tahoma" pitchFamily="34" charset="0"/>
                    </a:rPr>
                    <a:t>p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ymbol" pitchFamily="18" charset="2"/>
                    <a:cs typeface="Arial" pitchFamily="34" charset="0"/>
                  </a:endParaRPr>
                </a:p>
              </p:txBody>
            </p:sp>
            <p:sp>
              <p:nvSpPr>
                <p:cNvPr id="197" name="Text Box 95"/>
                <p:cNvSpPr txBox="1">
                  <a:spLocks noChangeArrowheads="1"/>
                </p:cNvSpPr>
                <p:nvPr/>
              </p:nvSpPr>
              <p:spPr bwMode="auto">
                <a:xfrm>
                  <a:off x="5803" y="6595"/>
                  <a:ext cx="576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45720" rIns="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3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-5</a:t>
                  </a:r>
                  <a:r>
                    <a:rPr kumimoji="0" lang="en-US" sz="13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Symbol" pitchFamily="18" charset="2"/>
                      <a:ea typeface="Times New Roman" pitchFamily="18" charset="0"/>
                      <a:cs typeface="Tahoma" pitchFamily="34" charset="0"/>
                    </a:rPr>
                    <a:t>p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ymbol" pitchFamily="18" charset="2"/>
                    <a:cs typeface="Arial" pitchFamily="34" charset="0"/>
                  </a:endParaRPr>
                </a:p>
              </p:txBody>
            </p:sp>
            <p:sp>
              <p:nvSpPr>
                <p:cNvPr id="198" name="Text Box 94"/>
                <p:cNvSpPr txBox="1">
                  <a:spLocks noChangeArrowheads="1"/>
                </p:cNvSpPr>
                <p:nvPr/>
              </p:nvSpPr>
              <p:spPr bwMode="auto">
                <a:xfrm>
                  <a:off x="5083" y="6595"/>
                  <a:ext cx="568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45720" rIns="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3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-7</a:t>
                  </a:r>
                  <a:r>
                    <a:rPr kumimoji="0" lang="en-US" sz="13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Symbol" pitchFamily="18" charset="2"/>
                      <a:ea typeface="Times New Roman" pitchFamily="18" charset="0"/>
                      <a:cs typeface="Tahoma" pitchFamily="34" charset="0"/>
                    </a:rPr>
                    <a:t>p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ymbol" pitchFamily="18" charset="2"/>
                    <a:cs typeface="Arial" pitchFamily="34" charset="0"/>
                  </a:endParaRPr>
                </a:p>
              </p:txBody>
            </p:sp>
            <p:sp>
              <p:nvSpPr>
                <p:cNvPr id="199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4363" y="6595"/>
                  <a:ext cx="585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45720" rIns="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3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-9</a:t>
                  </a:r>
                  <a:r>
                    <a:rPr kumimoji="0" lang="en-US" sz="13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Symbol" pitchFamily="18" charset="2"/>
                      <a:ea typeface="Times New Roman" pitchFamily="18" charset="0"/>
                      <a:cs typeface="Tahoma" pitchFamily="34" charset="0"/>
                    </a:rPr>
                    <a:t>p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ymbol" pitchFamily="18" charset="2"/>
                    <a:cs typeface="Arial" pitchFamily="34" charset="0"/>
                  </a:endParaRPr>
                </a:p>
              </p:txBody>
            </p:sp>
            <p:sp>
              <p:nvSpPr>
                <p:cNvPr id="200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3643" y="6595"/>
                  <a:ext cx="664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45720" rIns="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3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-11</a:t>
                  </a:r>
                  <a:r>
                    <a:rPr kumimoji="0" lang="en-US" sz="13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Symbol" pitchFamily="18" charset="2"/>
                      <a:ea typeface="Times New Roman" pitchFamily="18" charset="0"/>
                      <a:cs typeface="Tahoma" pitchFamily="34" charset="0"/>
                    </a:rPr>
                    <a:t>p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ymbol" pitchFamily="18" charset="2"/>
                    <a:cs typeface="Arial" pitchFamily="34" charset="0"/>
                  </a:endParaRPr>
                </a:p>
              </p:txBody>
            </p:sp>
            <p:sp>
              <p:nvSpPr>
                <p:cNvPr id="201" name="Text Box 91"/>
                <p:cNvSpPr txBox="1">
                  <a:spLocks noChangeArrowheads="1"/>
                </p:cNvSpPr>
                <p:nvPr/>
              </p:nvSpPr>
              <p:spPr bwMode="auto">
                <a:xfrm>
                  <a:off x="2923" y="6595"/>
                  <a:ext cx="559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45720" rIns="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3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-13</a:t>
                  </a:r>
                  <a:r>
                    <a:rPr kumimoji="0" lang="en-US" sz="13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Symbol" pitchFamily="18" charset="2"/>
                      <a:ea typeface="Times New Roman" pitchFamily="18" charset="0"/>
                      <a:cs typeface="Tahoma" pitchFamily="34" charset="0"/>
                    </a:rPr>
                    <a:t>p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ymbol" pitchFamily="18" charset="2"/>
                    <a:cs typeface="Arial" pitchFamily="34" charset="0"/>
                  </a:endParaRPr>
                </a:p>
              </p:txBody>
            </p:sp>
            <p:sp>
              <p:nvSpPr>
                <p:cNvPr id="202" name="Text Box 90"/>
                <p:cNvSpPr txBox="1">
                  <a:spLocks noChangeArrowheads="1"/>
                </p:cNvSpPr>
                <p:nvPr/>
              </p:nvSpPr>
              <p:spPr bwMode="auto">
                <a:xfrm>
                  <a:off x="2203" y="6595"/>
                  <a:ext cx="559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45720" rIns="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3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-15</a:t>
                  </a:r>
                  <a:r>
                    <a:rPr kumimoji="0" lang="en-US" sz="13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Symbol" pitchFamily="18" charset="2"/>
                      <a:ea typeface="Times New Roman" pitchFamily="18" charset="0"/>
                      <a:cs typeface="Tahoma" pitchFamily="34" charset="0"/>
                    </a:rPr>
                    <a:t>p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ymbol" pitchFamily="18" charset="2"/>
                    <a:cs typeface="Arial" pitchFamily="34" charset="0"/>
                  </a:endParaRPr>
                </a:p>
              </p:txBody>
            </p:sp>
            <p:sp>
              <p:nvSpPr>
                <p:cNvPr id="203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8035" y="6595"/>
                  <a:ext cx="432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45720" rIns="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300" dirty="0">
                      <a:latin typeface="Symbol" pitchFamily="18" charset="2"/>
                      <a:cs typeface="Tahoma" pitchFamily="34" charset="0"/>
                    </a:rPr>
                    <a:t>p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ymbol" pitchFamily="18" charset="2"/>
                    <a:cs typeface="Arial" pitchFamily="34" charset="0"/>
                  </a:endParaRPr>
                </a:p>
              </p:txBody>
            </p:sp>
            <p:sp>
              <p:nvSpPr>
                <p:cNvPr id="204" name="Text Box 88"/>
                <p:cNvSpPr txBox="1">
                  <a:spLocks noChangeArrowheads="1"/>
                </p:cNvSpPr>
                <p:nvPr/>
              </p:nvSpPr>
              <p:spPr bwMode="auto">
                <a:xfrm>
                  <a:off x="8755" y="6595"/>
                  <a:ext cx="432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45720" rIns="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300" dirty="0" smtClean="0">
                      <a:latin typeface="Tahoma" pitchFamily="34" charset="0"/>
                      <a:cs typeface="Tahoma" pitchFamily="34" charset="0"/>
                    </a:rPr>
                    <a:t>3</a:t>
                  </a:r>
                  <a:r>
                    <a:rPr lang="en-US" sz="1300" dirty="0" smtClean="0">
                      <a:latin typeface="Symbol" pitchFamily="18" charset="2"/>
                      <a:cs typeface="Tahoma" pitchFamily="34" charset="0"/>
                    </a:rPr>
                    <a:t>p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ymbol" pitchFamily="18" charset="2"/>
                    <a:cs typeface="Arial" pitchFamily="34" charset="0"/>
                  </a:endParaRPr>
                </a:p>
              </p:txBody>
            </p:sp>
            <p:sp>
              <p:nvSpPr>
                <p:cNvPr id="205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9475" y="6595"/>
                  <a:ext cx="432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45720" rIns="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3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5</a:t>
                  </a:r>
                  <a:r>
                    <a:rPr kumimoji="0" lang="en-US" sz="13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Symbol" pitchFamily="18" charset="2"/>
                      <a:ea typeface="Times New Roman" pitchFamily="18" charset="0"/>
                      <a:cs typeface="Tahoma" pitchFamily="34" charset="0"/>
                    </a:rPr>
                    <a:t>p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ymbol" pitchFamily="18" charset="2"/>
                    <a:cs typeface="Arial" pitchFamily="34" charset="0"/>
                  </a:endParaRPr>
                </a:p>
              </p:txBody>
            </p:sp>
            <p:sp>
              <p:nvSpPr>
                <p:cNvPr id="206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10195" y="6595"/>
                  <a:ext cx="432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45720" rIns="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3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7</a:t>
                  </a:r>
                  <a:r>
                    <a:rPr kumimoji="0" lang="en-US" sz="13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Symbol" pitchFamily="18" charset="2"/>
                      <a:ea typeface="Times New Roman" pitchFamily="18" charset="0"/>
                      <a:cs typeface="Tahoma" pitchFamily="34" charset="0"/>
                    </a:rPr>
                    <a:t>p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ymbol" pitchFamily="18" charset="2"/>
                    <a:cs typeface="Arial" pitchFamily="34" charset="0"/>
                  </a:endParaRPr>
                </a:p>
              </p:txBody>
            </p:sp>
            <p:sp>
              <p:nvSpPr>
                <p:cNvPr id="207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10915" y="6595"/>
                  <a:ext cx="432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45720" rIns="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3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9</a:t>
                  </a:r>
                  <a:r>
                    <a:rPr kumimoji="0" lang="en-US" sz="13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Symbol" pitchFamily="18" charset="2"/>
                      <a:ea typeface="Times New Roman" pitchFamily="18" charset="0"/>
                      <a:cs typeface="Tahoma" pitchFamily="34" charset="0"/>
                    </a:rPr>
                    <a:t>p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ymbol" pitchFamily="18" charset="2"/>
                    <a:cs typeface="Arial" pitchFamily="34" charset="0"/>
                  </a:endParaRPr>
                </a:p>
              </p:txBody>
            </p:sp>
            <p:sp>
              <p:nvSpPr>
                <p:cNvPr id="208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11635" y="6595"/>
                  <a:ext cx="432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45720" rIns="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3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11</a:t>
                  </a:r>
                  <a:r>
                    <a:rPr kumimoji="0" lang="en-US" sz="13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Symbol" pitchFamily="18" charset="2"/>
                      <a:ea typeface="Times New Roman" pitchFamily="18" charset="0"/>
                      <a:cs typeface="Tahoma" pitchFamily="34" charset="0"/>
                    </a:rPr>
                    <a:t>p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ymbol" pitchFamily="18" charset="2"/>
                    <a:cs typeface="Arial" pitchFamily="34" charset="0"/>
                  </a:endParaRPr>
                </a:p>
              </p:txBody>
            </p:sp>
            <p:sp>
              <p:nvSpPr>
                <p:cNvPr id="209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12355" y="6595"/>
                  <a:ext cx="432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45720" rIns="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3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13</a:t>
                  </a:r>
                  <a:r>
                    <a:rPr kumimoji="0" lang="en-US" sz="13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Symbol" pitchFamily="18" charset="2"/>
                      <a:ea typeface="Times New Roman" pitchFamily="18" charset="0"/>
                      <a:cs typeface="Tahoma" pitchFamily="34" charset="0"/>
                    </a:rPr>
                    <a:t>p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ymbol" pitchFamily="18" charset="2"/>
                    <a:cs typeface="Arial" pitchFamily="34" charset="0"/>
                  </a:endParaRPr>
                </a:p>
              </p:txBody>
            </p:sp>
            <p:sp>
              <p:nvSpPr>
                <p:cNvPr id="210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13075" y="6595"/>
                  <a:ext cx="432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45720" rIns="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3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15</a:t>
                  </a:r>
                  <a:r>
                    <a:rPr kumimoji="0" lang="en-US" sz="13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Symbol" pitchFamily="18" charset="2"/>
                      <a:ea typeface="Times New Roman" pitchFamily="18" charset="0"/>
                      <a:cs typeface="Tahoma" pitchFamily="34" charset="0"/>
                    </a:rPr>
                    <a:t>p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ymbol" pitchFamily="18" charset="2"/>
                    <a:cs typeface="Arial" pitchFamily="34" charset="0"/>
                  </a:endParaRPr>
                </a:p>
              </p:txBody>
            </p:sp>
            <p:sp>
              <p:nvSpPr>
                <p:cNvPr id="211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7675" y="6595"/>
                  <a:ext cx="415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3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0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aphicFrame>
          <p:nvGraphicFramePr>
            <p:cNvPr id="233" name="Object 2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86880147"/>
                </p:ext>
              </p:extLst>
            </p:nvPr>
          </p:nvGraphicFramePr>
          <p:xfrm>
            <a:off x="7740352" y="5237832"/>
            <a:ext cx="1430337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846" name="Equation" r:id="rId47" imgW="1434960" imgH="279360" progId="Equation.DSMT4">
                    <p:embed/>
                  </p:oleObj>
                </mc:Choice>
                <mc:Fallback>
                  <p:oleObj name="Equation" r:id="rId47" imgW="1434960" imgH="2793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40352" y="5237832"/>
                          <a:ext cx="1430337" cy="279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4" name="Rectangle 233"/>
            <p:cNvSpPr/>
            <p:nvPr/>
          </p:nvSpPr>
          <p:spPr>
            <a:xfrm>
              <a:off x="7308304" y="5219908"/>
              <a:ext cx="4122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Tahoma" pitchFamily="34" charset="0"/>
                  <a:ea typeface="Times New Roman" pitchFamily="18" charset="0"/>
                  <a:cs typeface="Tahoma" pitchFamily="34" charset="0"/>
                  <a:sym typeface="Symbol" pitchFamily="18" charset="2"/>
                </a:rPr>
                <a:t></a:t>
              </a:r>
              <a:endParaRPr lang="en-SG" dirty="0"/>
            </a:p>
          </p:txBody>
        </p:sp>
      </p:grpSp>
      <p:sp>
        <p:nvSpPr>
          <p:cNvPr id="241" name="Line 89"/>
          <p:cNvSpPr>
            <a:spLocks noChangeShapeType="1"/>
          </p:cNvSpPr>
          <p:nvPr/>
        </p:nvSpPr>
        <p:spPr bwMode="auto">
          <a:xfrm flipV="1">
            <a:off x="4046608" y="2429204"/>
            <a:ext cx="0" cy="675238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864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51520" y="548680"/>
            <a:ext cx="5904656" cy="432048"/>
            <a:chOff x="251520" y="404664"/>
            <a:chExt cx="5904656" cy="432048"/>
          </a:xfrm>
        </p:grpSpPr>
        <p:sp>
          <p:nvSpPr>
            <p:cNvPr id="3" name="TextBox 2"/>
            <p:cNvSpPr txBox="1"/>
            <p:nvPr/>
          </p:nvSpPr>
          <p:spPr>
            <a:xfrm>
              <a:off x="251520" y="404664"/>
              <a:ext cx="59046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What does           tells us about the signal        ? </a:t>
              </a:r>
              <a:endParaRPr lang="en-SG" sz="2000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34515617"/>
                </p:ext>
              </p:extLst>
            </p:nvPr>
          </p:nvGraphicFramePr>
          <p:xfrm>
            <a:off x="5148064" y="436474"/>
            <a:ext cx="5715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20" name="Equation" r:id="rId3" imgW="571320" imgH="368280" progId="Equation.DSMT4">
                    <p:embed/>
                  </p:oleObj>
                </mc:Choice>
                <mc:Fallback>
                  <p:oleObj name="Equation" r:id="rId3" imgW="571320" imgH="3682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148064" y="436474"/>
                          <a:ext cx="571500" cy="368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58211915"/>
                </p:ext>
              </p:extLst>
            </p:nvPr>
          </p:nvGraphicFramePr>
          <p:xfrm>
            <a:off x="1590452" y="468412"/>
            <a:ext cx="7493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21" name="Equation" r:id="rId5" imgW="749160" imgH="368280" progId="Equation.DSMT4">
                    <p:embed/>
                  </p:oleObj>
                </mc:Choice>
                <mc:Fallback>
                  <p:oleObj name="Equation" r:id="rId5" imgW="749160" imgH="3682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590452" y="468412"/>
                          <a:ext cx="749300" cy="368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329638"/>
              </p:ext>
            </p:extLst>
          </p:nvPr>
        </p:nvGraphicFramePr>
        <p:xfrm>
          <a:off x="1028700" y="2540099"/>
          <a:ext cx="7251700" cy="290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2" name="Equation" r:id="rId7" imgW="6769080" imgH="2717640" progId="Equation.DSMT4">
                  <p:embed/>
                </p:oleObj>
              </mc:Choice>
              <mc:Fallback>
                <p:oleObj name="Equation" r:id="rId7" imgW="6769080" imgH="2717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00" y="2540099"/>
                        <a:ext cx="7251700" cy="290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395536" y="1424970"/>
            <a:ext cx="8280920" cy="707886"/>
            <a:chOff x="395536" y="1196752"/>
            <a:chExt cx="8280920" cy="707886"/>
          </a:xfrm>
        </p:grpSpPr>
        <p:sp>
          <p:nvSpPr>
            <p:cNvPr id="13" name="TextBox 12"/>
            <p:cNvSpPr txBox="1"/>
            <p:nvPr/>
          </p:nvSpPr>
          <p:spPr>
            <a:xfrm>
              <a:off x="395536" y="1196752"/>
              <a:ext cx="82809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Using the relationship,                           ,                we can obtain the alternative trigonometric form as follows : </a:t>
              </a:r>
              <a:endParaRPr lang="en-SG" sz="2000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graphicFrame>
          <p:nvGraphicFramePr>
            <p:cNvPr id="1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1912941"/>
                </p:ext>
              </p:extLst>
            </p:nvPr>
          </p:nvGraphicFramePr>
          <p:xfrm>
            <a:off x="3039864" y="1212063"/>
            <a:ext cx="21082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23" name="Equation" r:id="rId9" imgW="2108160" imgH="380880" progId="Equation.DSMT4">
                    <p:embed/>
                  </p:oleObj>
                </mc:Choice>
                <mc:Fallback>
                  <p:oleObj name="Equation" r:id="rId9" imgW="2108160" imgH="380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039864" y="1212063"/>
                          <a:ext cx="2108200" cy="381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3346333"/>
              </p:ext>
            </p:extLst>
          </p:nvPr>
        </p:nvGraphicFramePr>
        <p:xfrm>
          <a:off x="5220072" y="1340768"/>
          <a:ext cx="1211303" cy="463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4" name="Equation" r:id="rId11" imgW="596880" imgH="228600" progId="Equation.3">
                  <p:embed/>
                </p:oleObj>
              </mc:Choice>
              <mc:Fallback>
                <p:oleObj name="Equation" r:id="rId11" imgW="5968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220072" y="1340768"/>
                        <a:ext cx="1211303" cy="4639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968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4826310"/>
              </p:ext>
            </p:extLst>
          </p:nvPr>
        </p:nvGraphicFramePr>
        <p:xfrm>
          <a:off x="1187624" y="836712"/>
          <a:ext cx="6042025" cy="211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59" name="Equation" r:id="rId3" imgW="5638680" imgH="1981080" progId="Equation.DSMT4">
                  <p:embed/>
                </p:oleObj>
              </mc:Choice>
              <mc:Fallback>
                <p:oleObj name="Equation" r:id="rId3" imgW="5638680" imgH="198108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836712"/>
                        <a:ext cx="6042025" cy="211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1520" y="404664"/>
            <a:ext cx="3672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Simplifying further, we get :  </a:t>
            </a:r>
            <a:endParaRPr lang="en-SG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3140968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This tells us that         has the following components :  </a:t>
            </a:r>
            <a:endParaRPr lang="en-SG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3269646"/>
              </p:ext>
            </p:extLst>
          </p:nvPr>
        </p:nvGraphicFramePr>
        <p:xfrm>
          <a:off x="2555776" y="3204716"/>
          <a:ext cx="571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60" name="Equation" r:id="rId5" imgW="571320" imgH="368280" progId="Equation.DSMT4">
                  <p:embed/>
                </p:oleObj>
              </mc:Choice>
              <mc:Fallback>
                <p:oleObj name="Equation" r:id="rId5" imgW="57132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55776" y="3204716"/>
                        <a:ext cx="5715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580584"/>
              </p:ext>
            </p:extLst>
          </p:nvPr>
        </p:nvGraphicFramePr>
        <p:xfrm>
          <a:off x="467544" y="3717032"/>
          <a:ext cx="8424936" cy="2773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56184"/>
                <a:gridCol w="1440160"/>
                <a:gridCol w="1440160"/>
                <a:gridCol w="38884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Frequencies</a:t>
                      </a:r>
                      <a:endParaRPr lang="en-SG" sz="20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Amplitude</a:t>
                      </a:r>
                      <a:endParaRPr lang="en-US" sz="2000" dirty="0" smtClean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Phase</a:t>
                      </a:r>
                      <a:endParaRPr lang="en-SG" sz="20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Remarks</a:t>
                      </a:r>
                      <a:endParaRPr lang="en-SG" sz="20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 rad/s</a:t>
                      </a:r>
                      <a:endParaRPr lang="en-SG" sz="20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0.5</a:t>
                      </a:r>
                      <a:endParaRPr lang="en-SG" sz="20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SG" sz="20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DC component (average</a:t>
                      </a:r>
                      <a:r>
                        <a:rPr lang="en-US" sz="20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value)</a:t>
                      </a:r>
                      <a:endParaRPr lang="en-SG" sz="20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ymbol" pitchFamily="18" charset="2"/>
                        </a:rPr>
                        <a:t>p</a:t>
                      </a:r>
                      <a:r>
                        <a:rPr lang="en-US" sz="2000" dirty="0" smtClean="0"/>
                        <a:t> rad/s</a:t>
                      </a:r>
                      <a:endParaRPr lang="en-SG" sz="20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2/</a:t>
                      </a:r>
                      <a:r>
                        <a:rPr lang="en-US" sz="2000" dirty="0" smtClean="0">
                          <a:latin typeface="Symbol" pitchFamily="18" charset="2"/>
                        </a:rPr>
                        <a:t>p</a:t>
                      </a:r>
                      <a:endParaRPr lang="en-SG" sz="2000" dirty="0">
                        <a:latin typeface="Symbol" pitchFamily="18" charset="2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SG" sz="20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Fundamental frequency</a:t>
                      </a:r>
                      <a:endParaRPr lang="en-SG" sz="20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6365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3</a:t>
                      </a:r>
                      <a:r>
                        <a:rPr lang="en-US" sz="2000" dirty="0" smtClean="0">
                          <a:latin typeface="Symbol" pitchFamily="18" charset="2"/>
                        </a:rPr>
                        <a:t>p</a:t>
                      </a:r>
                      <a:r>
                        <a:rPr lang="en-US" sz="2000" dirty="0" smtClean="0"/>
                        <a:t> rad/s</a:t>
                      </a:r>
                      <a:endParaRPr lang="en-SG" sz="2000" dirty="0" smtClean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6365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2/(3</a:t>
                      </a:r>
                      <a:r>
                        <a:rPr lang="en-US" sz="2000" dirty="0" smtClean="0">
                          <a:latin typeface="Symbol" pitchFamily="18" charset="2"/>
                        </a:rPr>
                        <a:t>p)</a:t>
                      </a:r>
                      <a:endParaRPr lang="en-SG" sz="2000" dirty="0" smtClean="0">
                        <a:latin typeface="Symbol" pitchFamily="18" charset="2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-</a:t>
                      </a:r>
                      <a:r>
                        <a:rPr lang="en-US" sz="2000" dirty="0" smtClean="0">
                          <a:latin typeface="Symbol" pitchFamily="18" charset="2"/>
                        </a:rPr>
                        <a:t>p</a:t>
                      </a:r>
                      <a:r>
                        <a:rPr lang="en-US" sz="2000" dirty="0" smtClean="0"/>
                        <a:t> rad</a:t>
                      </a:r>
                      <a:endParaRPr lang="en-SG" sz="2000" dirty="0">
                        <a:latin typeface="Symbol" pitchFamily="18" charset="2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</a:t>
                      </a:r>
                      <a:r>
                        <a:rPr lang="en-US" sz="2000" baseline="300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rd</a:t>
                      </a:r>
                      <a:r>
                        <a:rPr lang="en-US" sz="20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harmonic frequency</a:t>
                      </a:r>
                      <a:endParaRPr lang="en-SG" sz="2000" dirty="0">
                        <a:latin typeface="Symbol" pitchFamily="18" charset="2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6365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5</a:t>
                      </a:r>
                      <a:r>
                        <a:rPr lang="en-US" sz="2000" dirty="0" smtClean="0">
                          <a:latin typeface="Symbol" pitchFamily="18" charset="2"/>
                        </a:rPr>
                        <a:t>p</a:t>
                      </a:r>
                      <a:r>
                        <a:rPr lang="en-US" sz="2000" dirty="0" smtClean="0"/>
                        <a:t> rad/s</a:t>
                      </a:r>
                      <a:endParaRPr lang="en-SG" sz="2000" dirty="0" smtClean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6365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2/(5</a:t>
                      </a:r>
                      <a:r>
                        <a:rPr lang="en-US" sz="2000" dirty="0" smtClean="0">
                          <a:latin typeface="Symbol" pitchFamily="18" charset="2"/>
                        </a:rPr>
                        <a:t>p)</a:t>
                      </a:r>
                      <a:endParaRPr lang="en-SG" sz="2000" dirty="0" smtClean="0">
                        <a:latin typeface="Symbol" pitchFamily="18" charset="2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 rad</a:t>
                      </a:r>
                      <a:endParaRPr lang="en-SG" sz="2000" dirty="0">
                        <a:latin typeface="Symbol" pitchFamily="18" charset="2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5</a:t>
                      </a:r>
                      <a:r>
                        <a:rPr lang="en-US" sz="2000" baseline="300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th</a:t>
                      </a:r>
                      <a:r>
                        <a:rPr lang="en-US" sz="20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harmonic frequency</a:t>
                      </a:r>
                      <a:endParaRPr lang="en-SG" sz="2000" dirty="0">
                        <a:latin typeface="Symbol" pitchFamily="18" charset="2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6365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</a:rPr>
                        <a:t>7</a:t>
                      </a:r>
                      <a:r>
                        <a:rPr lang="en-US" sz="2000" dirty="0" smtClean="0">
                          <a:latin typeface="Symbol" pitchFamily="18" charset="2"/>
                        </a:rPr>
                        <a:t>p</a:t>
                      </a:r>
                      <a:r>
                        <a:rPr lang="en-US" sz="2000" dirty="0" smtClean="0"/>
                        <a:t> rad/s</a:t>
                      </a:r>
                      <a:endParaRPr lang="en-SG" sz="2000" dirty="0" smtClean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6365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2/(7</a:t>
                      </a:r>
                      <a:r>
                        <a:rPr lang="en-US" sz="2000" dirty="0" smtClean="0">
                          <a:latin typeface="Symbol" pitchFamily="18" charset="2"/>
                        </a:rPr>
                        <a:t>p)</a:t>
                      </a:r>
                      <a:endParaRPr lang="en-SG" sz="2000" dirty="0" smtClean="0">
                        <a:latin typeface="Symbol" pitchFamily="18" charset="2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-</a:t>
                      </a:r>
                      <a:r>
                        <a:rPr lang="en-US" sz="2000" dirty="0" smtClean="0">
                          <a:latin typeface="Symbol" pitchFamily="18" charset="2"/>
                        </a:rPr>
                        <a:t>p</a:t>
                      </a:r>
                      <a:r>
                        <a:rPr lang="en-US" sz="2000" dirty="0" smtClean="0"/>
                        <a:t> rad</a:t>
                      </a:r>
                      <a:endParaRPr lang="en-SG" sz="2000" dirty="0">
                        <a:latin typeface="Symbol" pitchFamily="18" charset="2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7</a:t>
                      </a:r>
                      <a:r>
                        <a:rPr lang="en-US" sz="2000" baseline="300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th</a:t>
                      </a:r>
                      <a:r>
                        <a:rPr lang="en-US" sz="20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harmonic frequency</a:t>
                      </a:r>
                      <a:endParaRPr lang="en-SG" sz="2000" dirty="0">
                        <a:latin typeface="Symbol" pitchFamily="18" charset="2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marL="0" marR="0" indent="0" algn="l" defTabSz="86365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The pattern</a:t>
                      </a:r>
                      <a:r>
                        <a:rPr lang="en-US" sz="20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continues and o</a:t>
                      </a:r>
                      <a:r>
                        <a:rPr lang="en-US" sz="20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nly</a:t>
                      </a:r>
                      <a:r>
                        <a:rPr lang="en-US" sz="20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odd harmonics are present in this signal</a:t>
                      </a:r>
                      <a:endParaRPr lang="en-SG" sz="2000" dirty="0" smtClean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86365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2000" dirty="0" smtClean="0">
                        <a:latin typeface="Symbol" pitchFamily="18" charset="2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sz="2000" dirty="0">
                        <a:latin typeface="Symbol" pitchFamily="18" charset="2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sz="2000" dirty="0">
                        <a:latin typeface="Symbol" pitchFamily="18" charset="2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56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79512" y="404664"/>
            <a:ext cx="7848872" cy="400110"/>
            <a:chOff x="179512" y="692696"/>
            <a:chExt cx="7848872" cy="400110"/>
          </a:xfrm>
        </p:grpSpPr>
        <p:sp>
          <p:nvSpPr>
            <p:cNvPr id="2" name="TextBox 1"/>
            <p:cNvSpPr txBox="1"/>
            <p:nvPr/>
          </p:nvSpPr>
          <p:spPr>
            <a:xfrm>
              <a:off x="179512" y="692696"/>
              <a:ext cx="78488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00FF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How can         be reconstructed from the Fourier coefficients?</a:t>
              </a:r>
              <a:endParaRPr lang="en-SG" sz="2000" dirty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graphicFrame>
          <p:nvGraphicFramePr>
            <p:cNvPr id="3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36424861"/>
                </p:ext>
              </p:extLst>
            </p:nvPr>
          </p:nvGraphicFramePr>
          <p:xfrm>
            <a:off x="1259632" y="724506"/>
            <a:ext cx="6858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53" name="Equation" r:id="rId3" imgW="685800" imgH="368280" progId="Equation.DSMT4">
                    <p:embed/>
                  </p:oleObj>
                </mc:Choice>
                <mc:Fallback>
                  <p:oleObj name="Equation" r:id="rId3" imgW="685800" imgH="3682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59632" y="724506"/>
                          <a:ext cx="685800" cy="368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6" t="3609" r="8265" b="4823"/>
          <a:stretch/>
        </p:blipFill>
        <p:spPr>
          <a:xfrm>
            <a:off x="88690" y="786906"/>
            <a:ext cx="8740685" cy="4714548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79512" y="5445224"/>
            <a:ext cx="8964488" cy="400110"/>
            <a:chOff x="179512" y="5529426"/>
            <a:chExt cx="8964488" cy="400110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5529426"/>
              <a:ext cx="89644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       is reconstructed by adding components up to </a:t>
              </a:r>
              <a:r>
                <a:rPr lang="en-US" sz="20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ith</a:t>
              </a:r>
              <a:r>
                <a:rPr lang="en-US" sz="2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harmonics as follows :</a:t>
              </a:r>
              <a:endParaRPr lang="en-SG" sz="2000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46869118"/>
                </p:ext>
              </p:extLst>
            </p:nvPr>
          </p:nvGraphicFramePr>
          <p:xfrm>
            <a:off x="298500" y="5589240"/>
            <a:ext cx="6731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54" name="Equation" r:id="rId6" imgW="672840" imgH="330120" progId="Equation.DSMT4">
                    <p:embed/>
                  </p:oleObj>
                </mc:Choice>
                <mc:Fallback>
                  <p:oleObj name="Equation" r:id="rId6" imgW="672840" imgH="3301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98500" y="5589240"/>
                          <a:ext cx="673100" cy="330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9948904"/>
              </p:ext>
            </p:extLst>
          </p:nvPr>
        </p:nvGraphicFramePr>
        <p:xfrm>
          <a:off x="920824" y="5805264"/>
          <a:ext cx="74676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55" name="Equation" r:id="rId8" imgW="7467480" imgH="812520" progId="Equation.DSMT4">
                  <p:embed/>
                </p:oleObj>
              </mc:Choice>
              <mc:Fallback>
                <p:oleObj name="Equation" r:id="rId8" imgW="7467480" imgH="812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20824" y="5805264"/>
                        <a:ext cx="74676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925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9" t="3031" r="7645"/>
          <a:stretch/>
        </p:blipFill>
        <p:spPr>
          <a:xfrm>
            <a:off x="395536" y="980728"/>
            <a:ext cx="8162946" cy="441666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4056" y="5661248"/>
            <a:ext cx="8532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This graph shows very clearly that if more components are used in the reconstruction, the better it approximates the original square wave signal </a:t>
            </a:r>
            <a:endParaRPr lang="en-SG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88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580618"/>
            <a:ext cx="7056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What conclusions can you draw from the Fourier Series?</a:t>
            </a:r>
            <a:endParaRPr lang="en-SG" sz="2000" dirty="0">
              <a:solidFill>
                <a:srgbClr val="0000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268760"/>
            <a:ext cx="828092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Fourier Series (FS) allow you to decompose periodic signals into its constituent frequency components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There are 3 forms of the FS : 2 are trigonometric forms + 1 exponential form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The exponential form gives rise to </a:t>
            </a:r>
            <a:r>
              <a:rPr lang="en-US" sz="20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negative frequencies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We derive the amplitude and phase spectra of a signal from the FS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The amplitude and phase spectra (together known as simply the </a:t>
            </a:r>
            <a:r>
              <a:rPr lang="en-US" sz="20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spectrum of the signal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 are discrete in frequencies for periodic signals</a:t>
            </a:r>
          </a:p>
          <a:p>
            <a:pPr marL="285750" indent="-285750">
              <a:buFont typeface="Arial" pitchFamily="34" charset="0"/>
              <a:buChar char="•"/>
            </a:pPr>
            <a:endParaRPr lang="en-SG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5589240"/>
            <a:ext cx="7416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What happens when the signal is non-periodic or aperiodic?</a:t>
            </a:r>
            <a:endParaRPr lang="en-SG" sz="2000" dirty="0">
              <a:solidFill>
                <a:srgbClr val="0000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2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580618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Self-Test Problems</a:t>
            </a:r>
            <a:endParaRPr lang="en-SG" sz="2800" b="1" dirty="0">
              <a:solidFill>
                <a:srgbClr val="0000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268760"/>
            <a:ext cx="8136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Decompose the following signals into their frequency components and sketch their spectra :</a:t>
            </a:r>
            <a:endParaRPr lang="en-SG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3161716"/>
              </p:ext>
            </p:extLst>
          </p:nvPr>
        </p:nvGraphicFramePr>
        <p:xfrm>
          <a:off x="1869281" y="2423294"/>
          <a:ext cx="50069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21" name="Equation" r:id="rId3" imgW="2412720" imgH="241200" progId="Equation.DSMT4">
                  <p:embed/>
                </p:oleObj>
              </mc:Choice>
              <mc:Fallback>
                <p:oleObj name="Equation" r:id="rId3" imgW="24127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69281" y="2423294"/>
                        <a:ext cx="5006975" cy="50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" name="Group 44"/>
          <p:cNvGrpSpPr/>
          <p:nvPr/>
        </p:nvGrpSpPr>
        <p:grpSpPr>
          <a:xfrm>
            <a:off x="0" y="3429000"/>
            <a:ext cx="9144000" cy="1954474"/>
            <a:chOff x="0" y="3244914"/>
            <a:chExt cx="9144000" cy="1954474"/>
          </a:xfrm>
        </p:grpSpPr>
        <p:cxnSp>
          <p:nvCxnSpPr>
            <p:cNvPr id="6" name="Straight Arrow Connector 5"/>
            <p:cNvCxnSpPr/>
            <p:nvPr/>
          </p:nvCxnSpPr>
          <p:spPr bwMode="auto">
            <a:xfrm>
              <a:off x="179512" y="4725144"/>
              <a:ext cx="864096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16" name="Group 15"/>
            <p:cNvGrpSpPr/>
            <p:nvPr/>
          </p:nvGrpSpPr>
          <p:grpSpPr>
            <a:xfrm>
              <a:off x="3275856" y="3573016"/>
              <a:ext cx="1728192" cy="1296144"/>
              <a:chOff x="3275856" y="3573016"/>
              <a:chExt cx="1728192" cy="1296144"/>
            </a:xfrm>
          </p:grpSpPr>
          <p:cxnSp>
            <p:nvCxnSpPr>
              <p:cNvPr id="9" name="Straight Connector 8"/>
              <p:cNvCxnSpPr/>
              <p:nvPr/>
            </p:nvCxnSpPr>
            <p:spPr bwMode="auto">
              <a:xfrm>
                <a:off x="4139952" y="4581128"/>
                <a:ext cx="0" cy="28803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13" name="Group 12"/>
              <p:cNvGrpSpPr/>
              <p:nvPr/>
            </p:nvGrpSpPr>
            <p:grpSpPr>
              <a:xfrm>
                <a:off x="3275856" y="3573016"/>
                <a:ext cx="1728192" cy="1152128"/>
                <a:chOff x="3275856" y="3573016"/>
                <a:chExt cx="1728192" cy="1152128"/>
              </a:xfrm>
            </p:grpSpPr>
            <p:cxnSp>
              <p:nvCxnSpPr>
                <p:cNvPr id="11" name="Straight Connector 10"/>
                <p:cNvCxnSpPr/>
                <p:nvPr/>
              </p:nvCxnSpPr>
              <p:spPr bwMode="auto">
                <a:xfrm>
                  <a:off x="4139952" y="3573016"/>
                  <a:ext cx="864096" cy="1152128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2" name="Straight Connector 11"/>
                <p:cNvCxnSpPr/>
                <p:nvPr/>
              </p:nvCxnSpPr>
              <p:spPr bwMode="auto">
                <a:xfrm flipH="1">
                  <a:off x="3275856" y="3573016"/>
                  <a:ext cx="864096" cy="1152128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grpSp>
          <p:nvGrpSpPr>
            <p:cNvPr id="17" name="Group 16"/>
            <p:cNvGrpSpPr/>
            <p:nvPr/>
          </p:nvGrpSpPr>
          <p:grpSpPr>
            <a:xfrm>
              <a:off x="5868144" y="3573016"/>
              <a:ext cx="1728192" cy="1296144"/>
              <a:chOff x="3275856" y="3573016"/>
              <a:chExt cx="1728192" cy="1296144"/>
            </a:xfrm>
          </p:grpSpPr>
          <p:cxnSp>
            <p:nvCxnSpPr>
              <p:cNvPr id="18" name="Straight Connector 17"/>
              <p:cNvCxnSpPr/>
              <p:nvPr/>
            </p:nvCxnSpPr>
            <p:spPr bwMode="auto">
              <a:xfrm>
                <a:off x="4139952" y="4581128"/>
                <a:ext cx="0" cy="28803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19" name="Group 18"/>
              <p:cNvGrpSpPr/>
              <p:nvPr/>
            </p:nvGrpSpPr>
            <p:grpSpPr>
              <a:xfrm>
                <a:off x="3275856" y="3573016"/>
                <a:ext cx="1728192" cy="1152128"/>
                <a:chOff x="3275856" y="3573016"/>
                <a:chExt cx="1728192" cy="1152128"/>
              </a:xfrm>
            </p:grpSpPr>
            <p:cxnSp>
              <p:nvCxnSpPr>
                <p:cNvPr id="20" name="Straight Connector 19"/>
                <p:cNvCxnSpPr/>
                <p:nvPr/>
              </p:nvCxnSpPr>
              <p:spPr bwMode="auto">
                <a:xfrm>
                  <a:off x="4139952" y="3573016"/>
                  <a:ext cx="864096" cy="1152128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1" name="Straight Connector 20"/>
                <p:cNvCxnSpPr/>
                <p:nvPr/>
              </p:nvCxnSpPr>
              <p:spPr bwMode="auto">
                <a:xfrm flipH="1">
                  <a:off x="3275856" y="3573016"/>
                  <a:ext cx="864096" cy="1152128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grpSp>
          <p:nvGrpSpPr>
            <p:cNvPr id="22" name="Group 21"/>
            <p:cNvGrpSpPr/>
            <p:nvPr/>
          </p:nvGrpSpPr>
          <p:grpSpPr>
            <a:xfrm>
              <a:off x="755576" y="3573016"/>
              <a:ext cx="1728192" cy="1296144"/>
              <a:chOff x="3275856" y="3573016"/>
              <a:chExt cx="1728192" cy="1296144"/>
            </a:xfrm>
          </p:grpSpPr>
          <p:cxnSp>
            <p:nvCxnSpPr>
              <p:cNvPr id="23" name="Straight Connector 22"/>
              <p:cNvCxnSpPr/>
              <p:nvPr/>
            </p:nvCxnSpPr>
            <p:spPr bwMode="auto">
              <a:xfrm>
                <a:off x="4139952" y="4581128"/>
                <a:ext cx="0" cy="28803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24" name="Group 23"/>
              <p:cNvGrpSpPr/>
              <p:nvPr/>
            </p:nvGrpSpPr>
            <p:grpSpPr>
              <a:xfrm>
                <a:off x="3275856" y="3573016"/>
                <a:ext cx="1728192" cy="1152128"/>
                <a:chOff x="3275856" y="3573016"/>
                <a:chExt cx="1728192" cy="1152128"/>
              </a:xfrm>
            </p:grpSpPr>
            <p:cxnSp>
              <p:nvCxnSpPr>
                <p:cNvPr id="25" name="Straight Connector 24"/>
                <p:cNvCxnSpPr/>
                <p:nvPr/>
              </p:nvCxnSpPr>
              <p:spPr bwMode="auto">
                <a:xfrm>
                  <a:off x="4139952" y="3573016"/>
                  <a:ext cx="864096" cy="1152128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6" name="Straight Connector 25"/>
                <p:cNvCxnSpPr/>
                <p:nvPr/>
              </p:nvCxnSpPr>
              <p:spPr bwMode="auto">
                <a:xfrm flipH="1">
                  <a:off x="3275856" y="3573016"/>
                  <a:ext cx="864096" cy="1152128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sp>
          <p:nvSpPr>
            <p:cNvPr id="29" name="TextBox 28"/>
            <p:cNvSpPr txBox="1"/>
            <p:nvPr/>
          </p:nvSpPr>
          <p:spPr>
            <a:xfrm>
              <a:off x="7704856" y="4685074"/>
              <a:ext cx="14391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Time (sec)</a:t>
              </a:r>
              <a:endParaRPr lang="en-SG" sz="2000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704856" y="4205157"/>
              <a:ext cx="14391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……..</a:t>
              </a:r>
              <a:endParaRPr lang="en-SG" sz="2000" b="1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0" y="4181018"/>
              <a:ext cx="10436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……..</a:t>
              </a:r>
              <a:endParaRPr lang="en-SG" sz="2000" b="1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996444" y="4797152"/>
              <a:ext cx="4315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0</a:t>
              </a:r>
              <a:endParaRPr lang="en-SG" sz="2000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860540" y="4797152"/>
              <a:ext cx="4315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1</a:t>
              </a:r>
              <a:endParaRPr lang="en-SG" sz="2000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652120" y="4797152"/>
              <a:ext cx="4315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2</a:t>
              </a:r>
              <a:endParaRPr lang="en-SG" sz="2000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588732" y="4797152"/>
              <a:ext cx="4315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3</a:t>
              </a:r>
              <a:endParaRPr lang="en-SG" sz="2000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49154" y="4787905"/>
              <a:ext cx="4315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-4</a:t>
              </a:r>
              <a:endParaRPr lang="en-SG" sz="2000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60086" y="4797152"/>
              <a:ext cx="4315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-1</a:t>
              </a:r>
              <a:endParaRPr lang="en-SG" sz="2000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267998" y="4799278"/>
              <a:ext cx="4315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-2</a:t>
              </a:r>
              <a:endParaRPr lang="en-SG" sz="2000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331640" y="4797152"/>
              <a:ext cx="4315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-3</a:t>
              </a:r>
              <a:endParaRPr lang="en-SG" sz="2000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452828" y="4799278"/>
              <a:ext cx="4315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4</a:t>
              </a:r>
              <a:endParaRPr lang="en-SG" sz="2000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139952" y="3244914"/>
              <a:ext cx="4315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1</a:t>
              </a:r>
              <a:endParaRPr lang="en-SG" sz="2000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732240" y="3244914"/>
              <a:ext cx="4315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1</a:t>
              </a:r>
              <a:endParaRPr lang="en-SG" sz="2000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691680" y="3284984"/>
              <a:ext cx="4315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1</a:t>
              </a:r>
              <a:endParaRPr lang="en-SG" sz="2000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6288333"/>
              </p:ext>
            </p:extLst>
          </p:nvPr>
        </p:nvGraphicFramePr>
        <p:xfrm>
          <a:off x="363175" y="3695458"/>
          <a:ext cx="680433" cy="453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22" name="Equation" r:id="rId5" imgW="342720" imgH="228600" progId="Equation.DSMT4">
                  <p:embed/>
                </p:oleObj>
              </mc:Choice>
              <mc:Fallback>
                <p:oleObj name="Equation" r:id="rId5" imgW="3427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3175" y="3695458"/>
                        <a:ext cx="680433" cy="4536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Rectangle 45"/>
          <p:cNvSpPr/>
          <p:nvPr/>
        </p:nvSpPr>
        <p:spPr>
          <a:xfrm>
            <a:off x="467544" y="5889466"/>
            <a:ext cx="84116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Check out </a:t>
            </a:r>
            <a:r>
              <a:rPr lang="en-SG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en-SG" sz="2000" dirty="0">
                <a:latin typeface="Tahoma" pitchFamily="34" charset="0"/>
                <a:ea typeface="Tahoma" pitchFamily="34" charset="0"/>
                <a:cs typeface="Tahoma" pitchFamily="34" charset="0"/>
                <a:hlinkClick r:id="rId7"/>
              </a:rPr>
              <a:t>http://</a:t>
            </a:r>
            <a:r>
              <a:rPr lang="en-SG" sz="2000" dirty="0" smtClean="0">
                <a:latin typeface="Tahoma" pitchFamily="34" charset="0"/>
                <a:ea typeface="Tahoma" pitchFamily="34" charset="0"/>
                <a:cs typeface="Tahoma" pitchFamily="34" charset="0"/>
                <a:hlinkClick r:id="rId7"/>
              </a:rPr>
              <a:t>www.jhu.edu/signals/listen-new/listen-newindex.htm</a:t>
            </a:r>
            <a:endParaRPr lang="en-SG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SG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         </a:t>
            </a:r>
            <a:r>
              <a:rPr lang="en-SG" sz="2000" dirty="0" smtClean="0">
                <a:latin typeface="Tahoma" pitchFamily="34" charset="0"/>
                <a:ea typeface="Tahoma" pitchFamily="34" charset="0"/>
                <a:cs typeface="Tahoma" pitchFamily="34" charset="0"/>
                <a:hlinkClick r:id="rId8"/>
              </a:rPr>
              <a:t>http</a:t>
            </a:r>
            <a:r>
              <a:rPr lang="en-SG" sz="2000" dirty="0">
                <a:latin typeface="Tahoma" pitchFamily="34" charset="0"/>
                <a:ea typeface="Tahoma" pitchFamily="34" charset="0"/>
                <a:cs typeface="Tahoma" pitchFamily="34" charset="0"/>
                <a:hlinkClick r:id="rId8"/>
              </a:rPr>
              <a:t>://www.falstad.com/dfilter</a:t>
            </a:r>
            <a:r>
              <a:rPr lang="en-SG" sz="2000" dirty="0" smtClean="0">
                <a:latin typeface="Tahoma" pitchFamily="34" charset="0"/>
                <a:ea typeface="Tahoma" pitchFamily="34" charset="0"/>
                <a:cs typeface="Tahoma" pitchFamily="34" charset="0"/>
                <a:hlinkClick r:id="rId8"/>
              </a:rPr>
              <a:t>/</a:t>
            </a:r>
            <a:endParaRPr lang="en-SG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41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55576" y="5601434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ahoma" pitchFamily="34" charset="0"/>
                <a:ea typeface="Tahoma" pitchFamily="34" charset="0"/>
                <a:cs typeface="Tahoma" pitchFamily="34" charset="0"/>
              </a:rPr>
              <a:t>x</a:t>
            </a:r>
            <a:r>
              <a:rPr lang="en-US" sz="20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(t)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different from </a:t>
            </a:r>
            <a:r>
              <a:rPr lang="en-US" sz="20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f(t)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even though they have the same frequency components  but with a phase shift in the first component</a:t>
            </a:r>
            <a:endParaRPr lang="en-SG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1" t="3616" r="6138"/>
          <a:stretch/>
        </p:blipFill>
        <p:spPr>
          <a:xfrm>
            <a:off x="1119116" y="2008835"/>
            <a:ext cx="6728347" cy="358040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395536" y="548680"/>
            <a:ext cx="8352928" cy="1592308"/>
            <a:chOff x="395536" y="724634"/>
            <a:chExt cx="8352928" cy="1592308"/>
          </a:xfrm>
        </p:grpSpPr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0081128"/>
                </p:ext>
              </p:extLst>
            </p:nvPr>
          </p:nvGraphicFramePr>
          <p:xfrm>
            <a:off x="4109988" y="1195388"/>
            <a:ext cx="4062412" cy="730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83" name="Equation" r:id="rId4" imgW="3390840" imgH="609480" progId="Equation.DSMT4">
                    <p:embed/>
                  </p:oleObj>
                </mc:Choice>
                <mc:Fallback>
                  <p:oleObj name="Equation" r:id="rId4" imgW="3390840" imgH="609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109988" y="1195388"/>
                          <a:ext cx="4062412" cy="730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TextBox 1"/>
            <p:cNvSpPr txBox="1"/>
            <p:nvPr/>
          </p:nvSpPr>
          <p:spPr>
            <a:xfrm>
              <a:off x="395536" y="980728"/>
              <a:ext cx="374441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Signal with same frequency components but with a phase shift in the first component :</a:t>
              </a:r>
              <a:endParaRPr lang="en-SG" sz="2000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3" name="Oval 2"/>
            <p:cNvSpPr/>
            <p:nvPr/>
          </p:nvSpPr>
          <p:spPr bwMode="auto">
            <a:xfrm>
              <a:off x="5940152" y="1124744"/>
              <a:ext cx="360040" cy="871647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796136" y="724634"/>
              <a:ext cx="10801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Phase</a:t>
              </a:r>
              <a:endParaRPr lang="en-SG" sz="20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7884368" y="1196752"/>
              <a:ext cx="180020" cy="799639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31600" y="1916832"/>
              <a:ext cx="9168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Phase</a:t>
              </a:r>
              <a:endParaRPr lang="en-SG" sz="20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384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548680"/>
            <a:ext cx="7056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Frequency Domain Representation</a:t>
            </a:r>
            <a:endParaRPr lang="en-SG" sz="2000" dirty="0">
              <a:solidFill>
                <a:srgbClr val="0000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1268760"/>
            <a:ext cx="82089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What does this mean? How do you view a time domain signal in frequency domain?</a:t>
            </a:r>
          </a:p>
          <a:p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 examples 1 &amp; 2 in the previous slide, the two signals are periodic.</a:t>
            </a:r>
          </a:p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Easy to see what are its constituent frequencies.</a:t>
            </a:r>
            <a:endParaRPr lang="en-SG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67544" y="3385794"/>
            <a:ext cx="8280920" cy="2466510"/>
            <a:chOff x="467544" y="3169770"/>
            <a:chExt cx="8280920" cy="2466510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68137683"/>
                </p:ext>
              </p:extLst>
            </p:nvPr>
          </p:nvGraphicFramePr>
          <p:xfrm>
            <a:off x="683568" y="3169770"/>
            <a:ext cx="1512168" cy="403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43" name="Equation" r:id="rId3" imgW="1143000" imgH="304560" progId="Equation.DSMT4">
                    <p:embed/>
                  </p:oleObj>
                </mc:Choice>
                <mc:Fallback>
                  <p:oleObj name="Equation" r:id="rId3" imgW="1143000" imgH="3045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83568" y="3169770"/>
                          <a:ext cx="1512168" cy="40324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31567301"/>
                </p:ext>
              </p:extLst>
            </p:nvPr>
          </p:nvGraphicFramePr>
          <p:xfrm>
            <a:off x="467544" y="3971528"/>
            <a:ext cx="2951663" cy="753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44" name="Equation" r:id="rId5" imgW="2387520" imgH="609480" progId="Equation.DSMT4">
                    <p:embed/>
                  </p:oleObj>
                </mc:Choice>
                <mc:Fallback>
                  <p:oleObj name="Equation" r:id="rId5" imgW="2387520" imgH="60948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544" y="3971528"/>
                          <a:ext cx="2951663" cy="7536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Right Arrow 5"/>
            <p:cNvSpPr/>
            <p:nvPr/>
          </p:nvSpPr>
          <p:spPr bwMode="auto">
            <a:xfrm>
              <a:off x="2555776" y="3284984"/>
              <a:ext cx="2016224" cy="216024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16016" y="3172906"/>
              <a:ext cx="40324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Signal has frequency = </a:t>
              </a:r>
              <a:r>
                <a:rPr lang="en-US" sz="2000" dirty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1</a:t>
              </a:r>
              <a:r>
                <a:rPr lang="en-US" sz="2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rad/s</a:t>
              </a:r>
            </a:p>
            <a:p>
              <a:r>
                <a:rPr lang="en-US" sz="2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Amplitude = 1</a:t>
              </a:r>
              <a:endParaRPr lang="en-SG" sz="2000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8" name="Right Arrow 7"/>
            <p:cNvSpPr/>
            <p:nvPr/>
          </p:nvSpPr>
          <p:spPr bwMode="auto">
            <a:xfrm>
              <a:off x="3563888" y="4293096"/>
              <a:ext cx="1080476" cy="216024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88024" y="4005064"/>
              <a:ext cx="3816424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Signal has 2 frequencies : </a:t>
              </a:r>
            </a:p>
            <a:p>
              <a:r>
                <a:rPr lang="en-US" sz="2000" dirty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1</a:t>
              </a:r>
              <a:r>
                <a:rPr lang="en-US" sz="2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and </a:t>
              </a:r>
              <a:r>
                <a:rPr lang="en-US" sz="2000" dirty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3</a:t>
              </a:r>
              <a:r>
                <a:rPr lang="en-US" sz="2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rad/s</a:t>
              </a:r>
            </a:p>
            <a:p>
              <a:r>
                <a:rPr lang="en-US" sz="2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Each component has :</a:t>
              </a:r>
            </a:p>
            <a:p>
              <a:r>
                <a:rPr lang="en-US" sz="2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amplitude : </a:t>
              </a:r>
              <a:r>
                <a:rPr lang="en-US" sz="2000" dirty="0" smtClean="0">
                  <a:latin typeface="Symbol" pitchFamily="18" charset="2"/>
                  <a:ea typeface="Tahoma" pitchFamily="34" charset="0"/>
                  <a:cs typeface="Tahoma" pitchFamily="34" charset="0"/>
                </a:rPr>
                <a:t>p</a:t>
              </a:r>
              <a:r>
                <a:rPr lang="en-US" sz="2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/4 and </a:t>
              </a:r>
              <a:r>
                <a:rPr lang="en-US" sz="2000" dirty="0" smtClean="0">
                  <a:latin typeface="Symbol" pitchFamily="18" charset="2"/>
                  <a:ea typeface="Tahoma" pitchFamily="34" charset="0"/>
                  <a:cs typeface="Tahoma" pitchFamily="34" charset="0"/>
                </a:rPr>
                <a:t>p</a:t>
              </a:r>
              <a:r>
                <a:rPr lang="en-US" sz="2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/12</a:t>
              </a:r>
            </a:p>
            <a:p>
              <a:r>
                <a:rPr lang="en-US" sz="2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Phase : 0</a:t>
              </a:r>
              <a:endParaRPr lang="en-SG" sz="2000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604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124744"/>
            <a:ext cx="85689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How can you represent the same signal, </a:t>
            </a:r>
            <a:r>
              <a:rPr lang="en-US" sz="2000" i="1" dirty="0">
                <a:latin typeface="Tahoma" pitchFamily="34" charset="0"/>
                <a:ea typeface="Tahoma" pitchFamily="34" charset="0"/>
                <a:cs typeface="Tahoma" pitchFamily="34" charset="0"/>
              </a:rPr>
              <a:t>x</a:t>
            </a:r>
            <a:r>
              <a:rPr lang="en-US" sz="20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(t)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in the frequency domain?</a:t>
            </a:r>
          </a:p>
          <a:p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000" i="1" dirty="0">
                <a:latin typeface="Tahoma" pitchFamily="34" charset="0"/>
                <a:ea typeface="Tahoma" pitchFamily="34" charset="0"/>
                <a:cs typeface="Tahoma" pitchFamily="34" charset="0"/>
              </a:rPr>
              <a:t>x</a:t>
            </a:r>
            <a:r>
              <a:rPr lang="en-US" sz="20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(t)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has two frequency components, 1 and 3 rad/sec.</a:t>
            </a:r>
          </a:p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The component with frequency 1 rad/s has amplitude </a:t>
            </a:r>
            <a:r>
              <a:rPr lang="en-US" sz="2000" dirty="0" smtClean="0">
                <a:latin typeface="Symbol" pitchFamily="18" charset="2"/>
                <a:ea typeface="Tahoma" pitchFamily="34" charset="0"/>
                <a:cs typeface="Tahoma" pitchFamily="34" charset="0"/>
              </a:rPr>
              <a:t>p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/4 and phase </a:t>
            </a:r>
            <a:r>
              <a:rPr lang="en-US" sz="2000" dirty="0" smtClean="0">
                <a:latin typeface="Symbol" pitchFamily="18" charset="2"/>
                <a:ea typeface="Tahoma" pitchFamily="34" charset="0"/>
                <a:cs typeface="Tahoma" pitchFamily="34" charset="0"/>
              </a:rPr>
              <a:t>p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/4</a:t>
            </a:r>
          </a:p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The component with frequency 3 rad/s has amplitude p/12 and phase 0.</a:t>
            </a:r>
            <a:endParaRPr lang="en-SG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8520450"/>
              </p:ext>
            </p:extLst>
          </p:nvPr>
        </p:nvGraphicFramePr>
        <p:xfrm>
          <a:off x="884238" y="332656"/>
          <a:ext cx="406082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9" name="Equation" r:id="rId3" imgW="3390840" imgH="609480" progId="Equation.DSMT4">
                  <p:embed/>
                </p:oleObj>
              </mc:Choice>
              <mc:Fallback>
                <p:oleObj name="Equation" r:id="rId3" imgW="3390840" imgH="609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238" y="332656"/>
                        <a:ext cx="4060825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539552" y="2780928"/>
            <a:ext cx="8424936" cy="3456384"/>
            <a:chOff x="539552" y="2924944"/>
            <a:chExt cx="8424936" cy="3456384"/>
          </a:xfrm>
        </p:grpSpPr>
        <p:grpSp>
          <p:nvGrpSpPr>
            <p:cNvPr id="25" name="Group 24"/>
            <p:cNvGrpSpPr/>
            <p:nvPr/>
          </p:nvGrpSpPr>
          <p:grpSpPr>
            <a:xfrm>
              <a:off x="539552" y="2924944"/>
              <a:ext cx="6418003" cy="1768262"/>
              <a:chOff x="674276" y="2924944"/>
              <a:chExt cx="6418003" cy="1768262"/>
            </a:xfrm>
          </p:grpSpPr>
          <p:cxnSp>
            <p:nvCxnSpPr>
              <p:cNvPr id="5" name="Straight Connector 4"/>
              <p:cNvCxnSpPr/>
              <p:nvPr/>
            </p:nvCxnSpPr>
            <p:spPr bwMode="auto">
              <a:xfrm>
                <a:off x="1043608" y="4293096"/>
                <a:ext cx="446540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9" name="Straight Arrow Connector 8"/>
              <p:cNvCxnSpPr/>
              <p:nvPr/>
            </p:nvCxnSpPr>
            <p:spPr bwMode="auto">
              <a:xfrm flipV="1">
                <a:off x="1043608" y="3140968"/>
                <a:ext cx="0" cy="115212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0" name="TextBox 9"/>
              <p:cNvSpPr txBox="1"/>
              <p:nvPr/>
            </p:nvSpPr>
            <p:spPr>
              <a:xfrm>
                <a:off x="4817390" y="4293096"/>
                <a:ext cx="22748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Frequency, rad/s</a:t>
                </a:r>
                <a:endParaRPr lang="en-SG" dirty="0"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339752" y="3045874"/>
                <a:ext cx="7200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ymbol" pitchFamily="18" charset="2"/>
                  </a:rPr>
                  <a:t>p</a:t>
                </a:r>
                <a:r>
                  <a:rPr lang="en-US" sz="2000" dirty="0" smtClean="0"/>
                  <a:t>/4</a:t>
                </a:r>
                <a:endParaRPr lang="en-SG" sz="20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751322" y="3415277"/>
                <a:ext cx="7200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ymbol" pitchFamily="18" charset="2"/>
                  </a:rPr>
                  <a:t>p</a:t>
                </a:r>
                <a:r>
                  <a:rPr lang="en-US" sz="2000" dirty="0" smtClean="0"/>
                  <a:t>/12</a:t>
                </a:r>
                <a:endParaRPr lang="en-SG" sz="20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123728" y="4293096"/>
                <a:ext cx="504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1</a:t>
                </a:r>
                <a:endParaRPr lang="en-SG" sz="2000" dirty="0"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563888" y="4293096"/>
                <a:ext cx="504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3</a:t>
                </a:r>
                <a:endParaRPr lang="en-SG" sz="2000" dirty="0"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2249748" y="3221009"/>
                <a:ext cx="108000" cy="1072087"/>
                <a:chOff x="2249748" y="3285008"/>
                <a:chExt cx="108000" cy="1072087"/>
              </a:xfrm>
            </p:grpSpPr>
            <p:cxnSp>
              <p:nvCxnSpPr>
                <p:cNvPr id="16" name="Straight Connector 15"/>
                <p:cNvCxnSpPr/>
                <p:nvPr/>
              </p:nvCxnSpPr>
              <p:spPr bwMode="auto">
                <a:xfrm flipV="1">
                  <a:off x="2303748" y="3348983"/>
                  <a:ext cx="0" cy="100811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8" name="Oval 17"/>
                <p:cNvSpPr/>
                <p:nvPr/>
              </p:nvSpPr>
              <p:spPr bwMode="auto">
                <a:xfrm>
                  <a:off x="2249748" y="3285008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pitchFamily="18" charset="0"/>
                  </a:endParaRPr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3643322" y="3735040"/>
                <a:ext cx="108000" cy="580118"/>
                <a:chOff x="2249748" y="3609032"/>
                <a:chExt cx="108000" cy="580118"/>
              </a:xfrm>
            </p:grpSpPr>
            <p:cxnSp>
              <p:nvCxnSpPr>
                <p:cNvPr id="21" name="Straight Connector 20"/>
                <p:cNvCxnSpPr/>
                <p:nvPr/>
              </p:nvCxnSpPr>
              <p:spPr bwMode="auto">
                <a:xfrm flipV="1">
                  <a:off x="2303748" y="3645024"/>
                  <a:ext cx="0" cy="544126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22" name="Oval 21"/>
                <p:cNvSpPr/>
                <p:nvPr/>
              </p:nvSpPr>
              <p:spPr bwMode="auto">
                <a:xfrm>
                  <a:off x="2249748" y="3609032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pitchFamily="18" charset="0"/>
                  </a:endParaRPr>
                </a:p>
              </p:txBody>
            </p:sp>
          </p:grpSp>
          <p:sp>
            <p:nvSpPr>
              <p:cNvPr id="24" name="TextBox 23"/>
              <p:cNvSpPr txBox="1"/>
              <p:nvPr/>
            </p:nvSpPr>
            <p:spPr>
              <a:xfrm rot="16200000">
                <a:off x="170220" y="3429000"/>
                <a:ext cx="13774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Amplitude</a:t>
                </a:r>
                <a:endParaRPr lang="en-SG" dirty="0"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548843" y="4829090"/>
              <a:ext cx="6265603" cy="1552238"/>
              <a:chOff x="674276" y="3140968"/>
              <a:chExt cx="6265603" cy="1552238"/>
            </a:xfrm>
          </p:grpSpPr>
          <p:cxnSp>
            <p:nvCxnSpPr>
              <p:cNvPr id="27" name="Straight Connector 26"/>
              <p:cNvCxnSpPr/>
              <p:nvPr/>
            </p:nvCxnSpPr>
            <p:spPr bwMode="auto">
              <a:xfrm flipV="1">
                <a:off x="1043608" y="4288738"/>
                <a:ext cx="4456111" cy="4358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28" name="Straight Arrow Connector 27"/>
              <p:cNvCxnSpPr/>
              <p:nvPr/>
            </p:nvCxnSpPr>
            <p:spPr bwMode="auto">
              <a:xfrm flipV="1">
                <a:off x="1043608" y="3140968"/>
                <a:ext cx="0" cy="115212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29" name="TextBox 28"/>
              <p:cNvSpPr txBox="1"/>
              <p:nvPr/>
            </p:nvSpPr>
            <p:spPr>
              <a:xfrm>
                <a:off x="4664990" y="4302388"/>
                <a:ext cx="22748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Frequency, rad/s</a:t>
                </a:r>
                <a:endParaRPr lang="en-SG" dirty="0"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339752" y="3326214"/>
                <a:ext cx="7200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ymbol" pitchFamily="18" charset="2"/>
                  </a:rPr>
                  <a:t>p</a:t>
                </a:r>
                <a:r>
                  <a:rPr lang="en-US" sz="2000" dirty="0" smtClean="0"/>
                  <a:t>/4</a:t>
                </a:r>
                <a:endParaRPr lang="en-SG" sz="20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3699519" y="3942348"/>
                <a:ext cx="3600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Symbol" pitchFamily="18" charset="2"/>
                  </a:rPr>
                  <a:t>0</a:t>
                </a:r>
                <a:endParaRPr lang="en-SG" sz="2000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123728" y="4293096"/>
                <a:ext cx="504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1</a:t>
                </a:r>
                <a:endParaRPr lang="en-SG" sz="2000" dirty="0"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563888" y="4293096"/>
                <a:ext cx="504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3</a:t>
                </a:r>
                <a:endParaRPr lang="en-SG" sz="2000" dirty="0"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2249748" y="3546316"/>
                <a:ext cx="108000" cy="746780"/>
                <a:chOff x="2249748" y="3610315"/>
                <a:chExt cx="108000" cy="746780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auto">
                <a:xfrm flipV="1">
                  <a:off x="2303748" y="3679331"/>
                  <a:ext cx="0" cy="677764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40" name="Oval 39"/>
                <p:cNvSpPr/>
                <p:nvPr/>
              </p:nvSpPr>
              <p:spPr bwMode="auto">
                <a:xfrm>
                  <a:off x="2249748" y="361031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pitchFamily="18" charset="0"/>
                  </a:endParaRPr>
                </a:p>
              </p:txBody>
            </p:sp>
          </p:grpSp>
          <p:sp>
            <p:nvSpPr>
              <p:cNvPr id="38" name="Oval 37"/>
              <p:cNvSpPr/>
              <p:nvPr/>
            </p:nvSpPr>
            <p:spPr bwMode="auto">
              <a:xfrm>
                <a:off x="3627511" y="423038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8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 rot="16200000">
                <a:off x="415386" y="3481158"/>
                <a:ext cx="8871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Phase</a:t>
                </a:r>
                <a:endParaRPr lang="en-SG" dirty="0"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  <p:sp>
          <p:nvSpPr>
            <p:cNvPr id="50" name="Right Brace 49"/>
            <p:cNvSpPr/>
            <p:nvPr/>
          </p:nvSpPr>
          <p:spPr bwMode="auto">
            <a:xfrm>
              <a:off x="6444208" y="3429000"/>
              <a:ext cx="370238" cy="2746176"/>
            </a:xfrm>
            <a:prstGeom prst="rightBrac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957555" y="4005064"/>
              <a:ext cx="2006933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2 plots required to represent a signal in frequency domain</a:t>
              </a:r>
              <a:endParaRPr lang="en-SG" sz="2000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4" name="Oval 3"/>
            <p:cNvSpPr/>
            <p:nvPr/>
          </p:nvSpPr>
          <p:spPr bwMode="auto">
            <a:xfrm>
              <a:off x="4644008" y="4301808"/>
              <a:ext cx="1329494" cy="351328"/>
            </a:xfrm>
            <a:prstGeom prst="ellipse">
              <a:avLst/>
            </a:prstGeom>
            <a:noFill/>
            <a:ln w="28575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4499992" y="5990510"/>
              <a:ext cx="1329494" cy="351328"/>
            </a:xfrm>
            <a:prstGeom prst="ellipse">
              <a:avLst/>
            </a:prstGeom>
            <a:noFill/>
            <a:ln w="28575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15815" y="6237312"/>
            <a:ext cx="8476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How do you decompose arbitrary signals into its frequency components?</a:t>
            </a:r>
            <a:endParaRPr lang="en-SG" sz="2000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37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1601077"/>
              </p:ext>
            </p:extLst>
          </p:nvPr>
        </p:nvGraphicFramePr>
        <p:xfrm>
          <a:off x="30733" y="4342358"/>
          <a:ext cx="9077771" cy="1747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8" name="Equation" r:id="rId3" imgW="8178480" imgH="1574640" progId="Equation.DSMT4">
                  <p:embed/>
                </p:oleObj>
              </mc:Choice>
              <mc:Fallback>
                <p:oleObj name="Equation" r:id="rId3" imgW="8178480" imgH="1574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733" y="4342358"/>
                        <a:ext cx="9077771" cy="1747291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51520" y="404664"/>
            <a:ext cx="7056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Fourier Series and Fourier Transform</a:t>
            </a:r>
            <a:endParaRPr lang="en-SG" sz="2000" dirty="0">
              <a:solidFill>
                <a:srgbClr val="0000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980728"/>
            <a:ext cx="835292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Periodic signal : use Fourier Series to decompose the signals into its</a:t>
            </a:r>
          </a:p>
          <a:p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              frequency components</a:t>
            </a:r>
          </a:p>
          <a:p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Aperiodic signal : use Fourier Transform to decompose the signals into</a:t>
            </a:r>
          </a:p>
          <a:p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                its frequency components</a:t>
            </a:r>
          </a:p>
          <a:p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An arbitrary periodic signal can be synthesized from or decomposed into a finite or infinite number of harmonically related periodic signals. This statement leads to the Fourier Series representation of an arbitrary periodic signal as follows :</a:t>
            </a:r>
            <a:endParaRPr lang="en-SG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6165304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ymbol" pitchFamily="18" charset="2"/>
                <a:ea typeface="Tahoma" pitchFamily="34" charset="0"/>
                <a:cs typeface="Tahoma" pitchFamily="34" charset="0"/>
              </a:rPr>
              <a:t>w</a:t>
            </a:r>
            <a:r>
              <a:rPr lang="en-US" sz="2000" baseline="-25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0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= fundamental frequency in rad/s, T</a:t>
            </a:r>
            <a:r>
              <a:rPr lang="en-US" sz="2000" baseline="-25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0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= fundamental period</a:t>
            </a:r>
            <a:endParaRPr lang="en-SG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0232" y="399577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Trigonometric form</a:t>
            </a:r>
            <a:endParaRPr lang="en-SG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25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4932040" y="4725144"/>
            <a:ext cx="3456384" cy="72008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3830210"/>
              </p:ext>
            </p:extLst>
          </p:nvPr>
        </p:nvGraphicFramePr>
        <p:xfrm>
          <a:off x="457091" y="872083"/>
          <a:ext cx="7966681" cy="46451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9" name="Equation" r:id="rId3" imgW="6298920" imgH="3670200" progId="Equation.DSMT4">
                  <p:embed/>
                </p:oleObj>
              </mc:Choice>
              <mc:Fallback>
                <p:oleObj name="Equation" r:id="rId3" imgW="6298920" imgH="3670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091" y="872083"/>
                        <a:ext cx="7966681" cy="4645149"/>
                      </a:xfrm>
                      <a:prstGeom prst="rect">
                        <a:avLst/>
                      </a:prstGeom>
                      <a:noFill/>
                      <a:ln w="19050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51520" y="404664"/>
            <a:ext cx="7056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Exponential Form of the Fourier Series </a:t>
            </a:r>
            <a:endParaRPr lang="en-SG" sz="2000" dirty="0">
              <a:solidFill>
                <a:srgbClr val="0000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5661248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Notice that in this exponential form, the frequencies go from</a:t>
            </a:r>
          </a:p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Hence the idea of </a:t>
            </a:r>
            <a:r>
              <a:rPr lang="en-US" sz="20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negative frequencies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is introduced here.  </a:t>
            </a:r>
            <a:endParaRPr lang="en-SG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8867220"/>
              </p:ext>
            </p:extLst>
          </p:nvPr>
        </p:nvGraphicFramePr>
        <p:xfrm>
          <a:off x="7308304" y="5721603"/>
          <a:ext cx="1244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0" name="Equation" r:id="rId5" imgW="1244520" imgH="279360" progId="Equation.DSMT4">
                  <p:embed/>
                </p:oleObj>
              </mc:Choice>
              <mc:Fallback>
                <p:oleObj name="Equation" r:id="rId5" imgW="12445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308304" y="5721603"/>
                        <a:ext cx="12446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300192" y="4375007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Fourier coefficients</a:t>
            </a:r>
            <a:endParaRPr lang="en-SG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84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404664"/>
            <a:ext cx="7056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How should we </a:t>
            </a:r>
            <a:r>
              <a:rPr lang="en-US" sz="2000" dirty="0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interpret </a:t>
            </a:r>
            <a:r>
              <a:rPr lang="en-US" sz="2000" dirty="0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Fourier Series? </a:t>
            </a:r>
            <a:endParaRPr lang="en-SG" sz="2000" dirty="0">
              <a:solidFill>
                <a:srgbClr val="0000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268760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Trigonometric form : </a:t>
            </a:r>
            <a:endParaRPr lang="en-SG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0520275"/>
              </p:ext>
            </p:extLst>
          </p:nvPr>
        </p:nvGraphicFramePr>
        <p:xfrm>
          <a:off x="2762250" y="1096963"/>
          <a:ext cx="5759450" cy="261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99" name="Equation" r:id="rId3" imgW="4775040" imgH="2171520" progId="Equation.DSMT4">
                  <p:embed/>
                </p:oleObj>
              </mc:Choice>
              <mc:Fallback>
                <p:oleObj name="Equation" r:id="rId3" imgW="4775040" imgH="21715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2250" y="1096963"/>
                        <a:ext cx="5759450" cy="2619375"/>
                      </a:xfrm>
                      <a:prstGeom prst="rect">
                        <a:avLst/>
                      </a:prstGeom>
                      <a:noFill/>
                      <a:ln w="19050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395536" y="4005064"/>
            <a:ext cx="8136904" cy="936104"/>
            <a:chOff x="539552" y="4149080"/>
            <a:chExt cx="8136904" cy="936104"/>
          </a:xfrm>
        </p:grpSpPr>
        <p:sp>
          <p:nvSpPr>
            <p:cNvPr id="10" name="Rectangle 9"/>
            <p:cNvSpPr/>
            <p:nvPr/>
          </p:nvSpPr>
          <p:spPr bwMode="auto">
            <a:xfrm>
              <a:off x="539552" y="4149080"/>
              <a:ext cx="8136904" cy="936104"/>
            </a:xfrm>
            <a:prstGeom prst="rect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611560" y="4149279"/>
              <a:ext cx="7882706" cy="827087"/>
              <a:chOff x="611560" y="4149279"/>
              <a:chExt cx="7882706" cy="827087"/>
            </a:xfrm>
          </p:grpSpPr>
          <p:graphicFrame>
            <p:nvGraphicFramePr>
              <p:cNvPr id="7" name="Object 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1586062"/>
                  </p:ext>
                </p:extLst>
              </p:nvPr>
            </p:nvGraphicFramePr>
            <p:xfrm>
              <a:off x="4208016" y="4149279"/>
              <a:ext cx="4286250" cy="8270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100" name="Equation" r:id="rId5" imgW="3555720" imgH="685800" progId="Equation.DSMT4">
                      <p:embed/>
                    </p:oleObj>
                  </mc:Choice>
                  <mc:Fallback>
                    <p:oleObj name="Equation" r:id="rId5" imgW="3555720" imgH="685800" progId="Equation.DSMT4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08016" y="4149279"/>
                            <a:ext cx="4286250" cy="8270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" name="TextBox 7"/>
              <p:cNvSpPr txBox="1"/>
              <p:nvPr/>
            </p:nvSpPr>
            <p:spPr>
              <a:xfrm>
                <a:off x="611560" y="4365104"/>
                <a:ext cx="36724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Alternate trigonometric form : </a:t>
                </a:r>
                <a:endParaRPr lang="en-SG" sz="2000" dirty="0"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251520" y="5301208"/>
            <a:ext cx="8892480" cy="1015663"/>
            <a:chOff x="251520" y="5301208"/>
            <a:chExt cx="8892480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251520" y="5301208"/>
              <a:ext cx="889248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This alternate form shows that       consists of sinusoids (cosine) of frequencies               .  Each frequency component has an amplitude of </a:t>
              </a:r>
            </a:p>
            <a:p>
              <a:r>
                <a:rPr lang="en-US" sz="20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a</a:t>
              </a:r>
              <a:r>
                <a:rPr lang="en-US" sz="2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nd a phase of      .</a:t>
              </a:r>
              <a:endParaRPr lang="en-SG" sz="2000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98380407"/>
                </p:ext>
              </p:extLst>
            </p:nvPr>
          </p:nvGraphicFramePr>
          <p:xfrm>
            <a:off x="3785383" y="5373216"/>
            <a:ext cx="4826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01" name="Equation" r:id="rId7" imgW="482400" imgH="304560" progId="Equation.DSMT4">
                    <p:embed/>
                  </p:oleObj>
                </mc:Choice>
                <mc:Fallback>
                  <p:oleObj name="Equation" r:id="rId7" imgW="482400" imgH="3045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785383" y="5373216"/>
                          <a:ext cx="482600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53148671"/>
                </p:ext>
              </p:extLst>
            </p:nvPr>
          </p:nvGraphicFramePr>
          <p:xfrm>
            <a:off x="1700808" y="5653088"/>
            <a:ext cx="11430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02" name="Equation" r:id="rId9" imgW="1143000" imgH="330120" progId="Equation.DSMT4">
                    <p:embed/>
                  </p:oleObj>
                </mc:Choice>
                <mc:Fallback>
                  <p:oleObj name="Equation" r:id="rId9" imgW="1143000" imgH="33012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0808" y="5653088"/>
                          <a:ext cx="11430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60341460"/>
                </p:ext>
              </p:extLst>
            </p:nvPr>
          </p:nvGraphicFramePr>
          <p:xfrm>
            <a:off x="8460432" y="5643939"/>
            <a:ext cx="4699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03" name="Equation" r:id="rId11" imgW="469800" imgH="330120" progId="Equation.DSMT4">
                    <p:embed/>
                  </p:oleObj>
                </mc:Choice>
                <mc:Fallback>
                  <p:oleObj name="Equation" r:id="rId11" imgW="469800" imgH="3301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8460432" y="5643939"/>
                          <a:ext cx="469900" cy="330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85130392"/>
                </p:ext>
              </p:extLst>
            </p:nvPr>
          </p:nvGraphicFramePr>
          <p:xfrm>
            <a:off x="2157413" y="5949950"/>
            <a:ext cx="2921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04" name="Equation" r:id="rId13" imgW="291960" imgH="330120" progId="Equation.DSMT4">
                    <p:embed/>
                  </p:oleObj>
                </mc:Choice>
                <mc:Fallback>
                  <p:oleObj name="Equation" r:id="rId13" imgW="291960" imgH="33012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7413" y="5949950"/>
                          <a:ext cx="2921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00888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7" y="332656"/>
            <a:ext cx="78488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This leads to the idea of the </a:t>
            </a:r>
            <a:r>
              <a:rPr lang="en-US" sz="2000" u="sng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spectrum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of a signal. In the trigonometric form, the signal has a </a:t>
            </a:r>
            <a:r>
              <a:rPr lang="en-US" sz="2000" u="sng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one-sided spectrum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which contains two pieces of information : amplitude spectrum and phase spectrum.</a:t>
            </a:r>
          </a:p>
          <a:p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This one sided amplitude and phase spectra can be illustrated as follows :</a:t>
            </a:r>
            <a:endParaRPr lang="en-SG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971600" y="2636912"/>
            <a:ext cx="7560840" cy="1843013"/>
            <a:chOff x="179512" y="2378075"/>
            <a:chExt cx="7560840" cy="1843013"/>
          </a:xfrm>
        </p:grpSpPr>
        <p:cxnSp>
          <p:nvCxnSpPr>
            <p:cNvPr id="4" name="Straight Arrow Connector 3"/>
            <p:cNvCxnSpPr/>
            <p:nvPr/>
          </p:nvCxnSpPr>
          <p:spPr bwMode="auto">
            <a:xfrm flipV="1">
              <a:off x="1043608" y="2636912"/>
              <a:ext cx="0" cy="118813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" name="Straight Arrow Connector 6"/>
            <p:cNvCxnSpPr/>
            <p:nvPr/>
          </p:nvCxnSpPr>
          <p:spPr bwMode="auto">
            <a:xfrm>
              <a:off x="1043608" y="3825044"/>
              <a:ext cx="576064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 flipV="1">
              <a:off x="1043608" y="3230978"/>
              <a:ext cx="0" cy="59406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 flipV="1">
              <a:off x="1691680" y="2780928"/>
              <a:ext cx="0" cy="104411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 flipV="1">
              <a:off x="2339752" y="3068960"/>
              <a:ext cx="0" cy="75608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 flipV="1">
              <a:off x="2987824" y="3447002"/>
              <a:ext cx="0" cy="378042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 flipV="1">
              <a:off x="3635896" y="3528011"/>
              <a:ext cx="0" cy="29703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 flipV="1">
              <a:off x="4211960" y="3636023"/>
              <a:ext cx="0" cy="189022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 flipV="1">
              <a:off x="4716016" y="3676528"/>
              <a:ext cx="0" cy="15751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graphicFrame>
          <p:nvGraphicFramePr>
            <p:cNvPr id="30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99591142"/>
                </p:ext>
              </p:extLst>
            </p:nvPr>
          </p:nvGraphicFramePr>
          <p:xfrm>
            <a:off x="657866" y="3060710"/>
            <a:ext cx="2667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756" name="Equation" r:id="rId3" imgW="266400" imgH="330120" progId="Equation.DSMT4">
                    <p:embed/>
                  </p:oleObj>
                </mc:Choice>
                <mc:Fallback>
                  <p:oleObj name="Equation" r:id="rId3" imgW="266400" imgH="3301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57866" y="3060710"/>
                          <a:ext cx="266700" cy="330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55448297"/>
                </p:ext>
              </p:extLst>
            </p:nvPr>
          </p:nvGraphicFramePr>
          <p:xfrm>
            <a:off x="1495425" y="2378075"/>
            <a:ext cx="3937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757" name="Equation" r:id="rId5" imgW="393480" imgH="330120" progId="Equation.DSMT4">
                    <p:embed/>
                  </p:oleObj>
                </mc:Choice>
                <mc:Fallback>
                  <p:oleObj name="Equation" r:id="rId5" imgW="393480" imgH="330120" progId="Equation.DSMT4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5425" y="2378075"/>
                          <a:ext cx="3937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6369640"/>
                </p:ext>
              </p:extLst>
            </p:nvPr>
          </p:nvGraphicFramePr>
          <p:xfrm>
            <a:off x="2130425" y="2616200"/>
            <a:ext cx="4191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758" name="Equation" r:id="rId7" imgW="419040" imgH="330120" progId="Equation.DSMT4">
                    <p:embed/>
                  </p:oleObj>
                </mc:Choice>
                <mc:Fallback>
                  <p:oleObj name="Equation" r:id="rId7" imgW="419040" imgH="330120" progId="Equation.DSMT4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0425" y="2616200"/>
                          <a:ext cx="4191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45287416"/>
                </p:ext>
              </p:extLst>
            </p:nvPr>
          </p:nvGraphicFramePr>
          <p:xfrm>
            <a:off x="2784475" y="3036888"/>
            <a:ext cx="4064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759" name="Equation" r:id="rId9" imgW="406080" imgH="330120" progId="Equation.DSMT4">
                    <p:embed/>
                  </p:oleObj>
                </mc:Choice>
                <mc:Fallback>
                  <p:oleObj name="Equation" r:id="rId9" imgW="406080" imgH="330120" progId="Equation.DSMT4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475" y="3036888"/>
                          <a:ext cx="4064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5306501"/>
                </p:ext>
              </p:extLst>
            </p:nvPr>
          </p:nvGraphicFramePr>
          <p:xfrm>
            <a:off x="3425825" y="3141663"/>
            <a:ext cx="4191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760" name="Equation" r:id="rId11" imgW="419040" imgH="330120" progId="Equation.DSMT4">
                    <p:embed/>
                  </p:oleObj>
                </mc:Choice>
                <mc:Fallback>
                  <p:oleObj name="Equation" r:id="rId11" imgW="419040" imgH="330120" progId="Equation.DSMT4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5825" y="3141663"/>
                          <a:ext cx="4191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8928071"/>
                </p:ext>
              </p:extLst>
            </p:nvPr>
          </p:nvGraphicFramePr>
          <p:xfrm>
            <a:off x="4008884" y="3284984"/>
            <a:ext cx="4191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761" name="Equation" r:id="rId13" imgW="419040" imgH="330120" progId="Equation.DSMT4">
                    <p:embed/>
                  </p:oleObj>
                </mc:Choice>
                <mc:Fallback>
                  <p:oleObj name="Equation" r:id="rId13" imgW="419040" imgH="330120" progId="Equation.DSMT4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8884" y="3284984"/>
                          <a:ext cx="4191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34623641"/>
                </p:ext>
              </p:extLst>
            </p:nvPr>
          </p:nvGraphicFramePr>
          <p:xfrm>
            <a:off x="4506466" y="3281902"/>
            <a:ext cx="4191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762" name="Equation" r:id="rId15" imgW="419040" imgH="330120" progId="Equation.DSMT4">
                    <p:embed/>
                  </p:oleObj>
                </mc:Choice>
                <mc:Fallback>
                  <p:oleObj name="Equation" r:id="rId15" imgW="419040" imgH="330120" progId="Equation.DSMT4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6466" y="3281902"/>
                          <a:ext cx="4191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TextBox 36"/>
            <p:cNvSpPr txBox="1"/>
            <p:nvPr/>
          </p:nvSpPr>
          <p:spPr>
            <a:xfrm>
              <a:off x="179512" y="2387135"/>
              <a:ext cx="492443" cy="140190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2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Amplitude</a:t>
              </a:r>
              <a:endParaRPr lang="en-SG" sz="2000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148064" y="3347700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…….</a:t>
              </a:r>
              <a:endParaRPr lang="en-SG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220072" y="3820978"/>
              <a:ext cx="25202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f</a:t>
              </a:r>
              <a:r>
                <a:rPr lang="en-US" sz="2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requency index, </a:t>
              </a:r>
              <a:r>
                <a:rPr lang="en-US" sz="2000" i="1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m</a:t>
              </a:r>
              <a:endParaRPr lang="en-SG" sz="2000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5796136" y="3039765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Plot of amplitude </a:t>
            </a:r>
            <a:r>
              <a:rPr lang="en-US" dirty="0" err="1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vs</a:t>
            </a:r>
            <a:r>
              <a:rPr lang="en-US" dirty="0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freq</a:t>
            </a:r>
            <a:endParaRPr lang="en-US" dirty="0" smtClean="0">
              <a:solidFill>
                <a:srgbClr val="0000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/>
            <a:r>
              <a:rPr lang="en-US" dirty="0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(amplitude spectrum)</a:t>
            </a:r>
            <a:endParaRPr lang="en-SG" dirty="0">
              <a:solidFill>
                <a:srgbClr val="0000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228184" y="5733256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Plot of phase </a:t>
            </a:r>
            <a:r>
              <a:rPr lang="en-US" dirty="0" err="1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vs</a:t>
            </a:r>
            <a:r>
              <a:rPr lang="en-US" dirty="0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freq</a:t>
            </a:r>
            <a:endParaRPr lang="en-US" dirty="0" smtClean="0">
              <a:solidFill>
                <a:srgbClr val="0000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/>
            <a:r>
              <a:rPr lang="en-US" dirty="0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(phase spectrum)</a:t>
            </a:r>
            <a:endParaRPr lang="en-SG" dirty="0">
              <a:solidFill>
                <a:srgbClr val="0000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339752" y="407707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</a:t>
            </a:r>
            <a:endParaRPr lang="en-SG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987824" y="407707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  <a:endParaRPr lang="en-SG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635896" y="407707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3</a:t>
            </a:r>
            <a:endParaRPr lang="en-SG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283968" y="407707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4</a:t>
            </a:r>
            <a:endParaRPr lang="en-SG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860032" y="407707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5</a:t>
            </a:r>
            <a:endParaRPr lang="en-SG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364088" y="407707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6</a:t>
            </a:r>
            <a:endParaRPr lang="en-SG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691680" y="407707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0</a:t>
            </a:r>
            <a:endParaRPr lang="en-SG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5909210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>
                <a:latin typeface="Symbol" pitchFamily="18" charset="2"/>
                <a:ea typeface="Tahoma" pitchFamily="34" charset="0"/>
                <a:cs typeface="Tahoma" pitchFamily="34" charset="0"/>
              </a:rPr>
              <a:t>f</a:t>
            </a:r>
            <a:r>
              <a:rPr lang="en-US" sz="2000" baseline="-25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are negative</a:t>
            </a:r>
            <a:endParaRPr lang="en-SG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691680" y="5204390"/>
            <a:ext cx="108000" cy="1080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259632" y="4437112"/>
            <a:ext cx="7272808" cy="1872434"/>
            <a:chOff x="1259632" y="4437112"/>
            <a:chExt cx="7272808" cy="1872434"/>
          </a:xfrm>
        </p:grpSpPr>
        <p:grpSp>
          <p:nvGrpSpPr>
            <p:cNvPr id="5" name="Group 4"/>
            <p:cNvGrpSpPr/>
            <p:nvPr/>
          </p:nvGrpSpPr>
          <p:grpSpPr>
            <a:xfrm>
              <a:off x="1259632" y="4437112"/>
              <a:ext cx="7272808" cy="1872434"/>
              <a:chOff x="1343253" y="4724918"/>
              <a:chExt cx="7272808" cy="1872434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1343253" y="4724918"/>
                <a:ext cx="7272808" cy="1872434"/>
                <a:chOff x="551165" y="2145828"/>
                <a:chExt cx="7272808" cy="1872434"/>
              </a:xfrm>
            </p:grpSpPr>
            <p:cxnSp>
              <p:nvCxnSpPr>
                <p:cNvPr id="42" name="Straight Arrow Connector 41"/>
                <p:cNvCxnSpPr/>
                <p:nvPr/>
              </p:nvCxnSpPr>
              <p:spPr bwMode="auto">
                <a:xfrm flipV="1">
                  <a:off x="1043608" y="2319040"/>
                  <a:ext cx="0" cy="1188132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45" name="Straight Connector 44"/>
                <p:cNvCxnSpPr/>
                <p:nvPr/>
              </p:nvCxnSpPr>
              <p:spPr bwMode="auto">
                <a:xfrm>
                  <a:off x="1691680" y="3003116"/>
                  <a:ext cx="0" cy="756084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oval" w="med" len="med"/>
                </a:ln>
                <a:effectLst/>
              </p:spPr>
            </p:cxnSp>
            <p:cxnSp>
              <p:nvCxnSpPr>
                <p:cNvPr id="46" name="Straight Connector 45"/>
                <p:cNvCxnSpPr/>
                <p:nvPr/>
              </p:nvCxnSpPr>
              <p:spPr bwMode="auto">
                <a:xfrm>
                  <a:off x="2339752" y="3003116"/>
                  <a:ext cx="0" cy="477344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oval" w="med" len="med"/>
                </a:ln>
                <a:effectLst/>
              </p:spPr>
            </p:cxnSp>
            <p:cxnSp>
              <p:nvCxnSpPr>
                <p:cNvPr id="47" name="Straight Connector 46"/>
                <p:cNvCxnSpPr/>
                <p:nvPr/>
              </p:nvCxnSpPr>
              <p:spPr bwMode="auto">
                <a:xfrm>
                  <a:off x="2987824" y="2985114"/>
                  <a:ext cx="0" cy="37804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oval" w="med" len="med"/>
                </a:ln>
                <a:effectLst/>
              </p:spPr>
            </p:cxnSp>
            <p:cxnSp>
              <p:nvCxnSpPr>
                <p:cNvPr id="48" name="Straight Connector 47"/>
                <p:cNvCxnSpPr/>
                <p:nvPr/>
              </p:nvCxnSpPr>
              <p:spPr bwMode="auto">
                <a:xfrm>
                  <a:off x="3635896" y="2994114"/>
                  <a:ext cx="0" cy="297034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oval" w="med" len="med"/>
                </a:ln>
                <a:effectLst/>
              </p:spPr>
            </p:cxnSp>
            <p:cxnSp>
              <p:nvCxnSpPr>
                <p:cNvPr id="49" name="Straight Connector 48"/>
                <p:cNvCxnSpPr/>
                <p:nvPr/>
              </p:nvCxnSpPr>
              <p:spPr bwMode="auto">
                <a:xfrm flipH="1">
                  <a:off x="4211960" y="3003116"/>
                  <a:ext cx="0" cy="18902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oval" w="med" len="med"/>
                </a:ln>
                <a:effectLst/>
              </p:spPr>
            </p:cxnSp>
            <p:cxnSp>
              <p:nvCxnSpPr>
                <p:cNvPr id="50" name="Straight Connector 49"/>
                <p:cNvCxnSpPr/>
                <p:nvPr/>
              </p:nvCxnSpPr>
              <p:spPr bwMode="auto">
                <a:xfrm>
                  <a:off x="4716016" y="2989614"/>
                  <a:ext cx="0" cy="157518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oval" w="med" len="med"/>
                </a:ln>
                <a:effectLst/>
              </p:spPr>
            </p:cxnSp>
            <p:graphicFrame>
              <p:nvGraphicFramePr>
                <p:cNvPr id="52" name="Object 5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927546083"/>
                    </p:ext>
                  </p:extLst>
                </p:nvPr>
              </p:nvGraphicFramePr>
              <p:xfrm>
                <a:off x="1763688" y="3688062"/>
                <a:ext cx="215900" cy="330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3763" name="Equation" r:id="rId17" imgW="215640" imgH="330120" progId="Equation.DSMT4">
                        <p:embed/>
                      </p:oleObj>
                    </mc:Choice>
                    <mc:Fallback>
                      <p:oleObj name="Equation" r:id="rId17" imgW="215640" imgH="33012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763688" y="3688062"/>
                              <a:ext cx="215900" cy="3302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3" name="Object 5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598922315"/>
                    </p:ext>
                  </p:extLst>
                </p:nvPr>
              </p:nvGraphicFramePr>
              <p:xfrm>
                <a:off x="2400846" y="3392996"/>
                <a:ext cx="254000" cy="330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3764" name="Equation" r:id="rId19" imgW="253800" imgH="330120" progId="Equation.DSMT4">
                        <p:embed/>
                      </p:oleObj>
                    </mc:Choice>
                    <mc:Fallback>
                      <p:oleObj name="Equation" r:id="rId19" imgW="253800" imgH="33012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0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400846" y="3392996"/>
                              <a:ext cx="254000" cy="3302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4" name="Object 53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724512964"/>
                    </p:ext>
                  </p:extLst>
                </p:nvPr>
              </p:nvGraphicFramePr>
              <p:xfrm>
                <a:off x="3000954" y="3388185"/>
                <a:ext cx="241300" cy="330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3765" name="Equation" r:id="rId21" imgW="241200" imgH="330120" progId="Equation.DSMT4">
                        <p:embed/>
                      </p:oleObj>
                    </mc:Choice>
                    <mc:Fallback>
                      <p:oleObj name="Equation" r:id="rId21" imgW="241200" imgH="33012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2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000954" y="3388185"/>
                              <a:ext cx="241300" cy="3302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5" name="Object 5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954159291"/>
                    </p:ext>
                  </p:extLst>
                </p:nvPr>
              </p:nvGraphicFramePr>
              <p:xfrm>
                <a:off x="3669928" y="3291148"/>
                <a:ext cx="254000" cy="330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3766" name="Equation" r:id="rId23" imgW="253800" imgH="330120" progId="Equation.DSMT4">
                        <p:embed/>
                      </p:oleObj>
                    </mc:Choice>
                    <mc:Fallback>
                      <p:oleObj name="Equation" r:id="rId23" imgW="253800" imgH="33012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4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669928" y="3291148"/>
                              <a:ext cx="254000" cy="3302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6" name="Object 5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624525822"/>
                    </p:ext>
                  </p:extLst>
                </p:nvPr>
              </p:nvGraphicFramePr>
              <p:xfrm>
                <a:off x="4211960" y="3291148"/>
                <a:ext cx="241300" cy="330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3767" name="Equation" r:id="rId25" imgW="241200" imgH="330120" progId="Equation.DSMT4">
                        <p:embed/>
                      </p:oleObj>
                    </mc:Choice>
                    <mc:Fallback>
                      <p:oleObj name="Equation" r:id="rId25" imgW="241200" imgH="33012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6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211960" y="3291148"/>
                              <a:ext cx="241300" cy="3302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7" name="Object 5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213260312"/>
                    </p:ext>
                  </p:extLst>
                </p:nvPr>
              </p:nvGraphicFramePr>
              <p:xfrm>
                <a:off x="4716016" y="3219140"/>
                <a:ext cx="241300" cy="330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3768" name="Equation" r:id="rId27" imgW="241200" imgH="330120" progId="Equation.DSMT4">
                        <p:embed/>
                      </p:oleObj>
                    </mc:Choice>
                    <mc:Fallback>
                      <p:oleObj name="Equation" r:id="rId27" imgW="241200" imgH="33012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8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16016" y="3219140"/>
                              <a:ext cx="241300" cy="3302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58" name="TextBox 57"/>
                <p:cNvSpPr txBox="1"/>
                <p:nvPr/>
              </p:nvSpPr>
              <p:spPr>
                <a:xfrm>
                  <a:off x="551165" y="2145828"/>
                  <a:ext cx="492443" cy="821283"/>
                </a:xfrm>
                <a:prstGeom prst="rect">
                  <a:avLst/>
                </a:prstGeom>
                <a:noFill/>
              </p:spPr>
              <p:txBody>
                <a:bodyPr vert="vert270" wrap="square" rtlCol="0">
                  <a:spAutoFit/>
                </a:bodyPr>
                <a:lstStyle/>
                <a:p>
                  <a:r>
                    <a:rPr lang="en-US" sz="2000" dirty="0" smtClean="0">
                      <a:latin typeface="Tahoma" pitchFamily="34" charset="0"/>
                      <a:ea typeface="Tahoma" pitchFamily="34" charset="0"/>
                      <a:cs typeface="Tahoma" pitchFamily="34" charset="0"/>
                    </a:rPr>
                    <a:t>Phase</a:t>
                  </a:r>
                  <a:endParaRPr lang="en-SG" sz="2000" dirty="0">
                    <a:latin typeface="Tahoma" pitchFamily="34" charset="0"/>
                    <a:ea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5076056" y="2607072"/>
                  <a:ext cx="129614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…….</a:t>
                  </a:r>
                  <a:endParaRPr lang="en-SG" dirty="0"/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5303693" y="3003116"/>
                  <a:ext cx="252028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Tahoma" pitchFamily="34" charset="0"/>
                      <a:ea typeface="Tahoma" pitchFamily="34" charset="0"/>
                      <a:cs typeface="Tahoma" pitchFamily="34" charset="0"/>
                    </a:rPr>
                    <a:t>f</a:t>
                  </a:r>
                  <a:r>
                    <a:rPr lang="en-US" sz="2000" dirty="0" smtClean="0">
                      <a:latin typeface="Tahoma" pitchFamily="34" charset="0"/>
                      <a:ea typeface="Tahoma" pitchFamily="34" charset="0"/>
                      <a:cs typeface="Tahoma" pitchFamily="34" charset="0"/>
                    </a:rPr>
                    <a:t>requency index, </a:t>
                  </a:r>
                  <a:r>
                    <a:rPr lang="en-US" sz="2000" i="1" dirty="0" smtClean="0">
                      <a:latin typeface="Tahoma" pitchFamily="34" charset="0"/>
                      <a:ea typeface="Tahoma" pitchFamily="34" charset="0"/>
                      <a:cs typeface="Tahoma" pitchFamily="34" charset="0"/>
                    </a:rPr>
                    <a:t>m</a:t>
                  </a:r>
                  <a:endParaRPr lang="en-SG" sz="2000" dirty="0">
                    <a:latin typeface="Tahoma" pitchFamily="34" charset="0"/>
                    <a:ea typeface="Tahoma" pitchFamily="34" charset="0"/>
                    <a:cs typeface="Tahoma" pitchFamily="34" charset="0"/>
                  </a:endParaRPr>
                </a:p>
              </p:txBody>
            </p:sp>
            <p:cxnSp>
              <p:nvCxnSpPr>
                <p:cNvPr id="43" name="Straight Arrow Connector 42"/>
                <p:cNvCxnSpPr/>
                <p:nvPr/>
              </p:nvCxnSpPr>
              <p:spPr bwMode="auto">
                <a:xfrm>
                  <a:off x="1043608" y="2996952"/>
                  <a:ext cx="576064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</p:grpSp>
          <p:sp>
            <p:nvSpPr>
              <p:cNvPr id="3" name="TextBox 2"/>
              <p:cNvSpPr txBox="1"/>
              <p:nvPr/>
            </p:nvSpPr>
            <p:spPr>
              <a:xfrm>
                <a:off x="2339752" y="521990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1</a:t>
                </a:r>
                <a:endParaRPr lang="en-SG" dirty="0"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2987824" y="521990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2</a:t>
                </a:r>
                <a:endParaRPr lang="en-SG" dirty="0"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3635896" y="521990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3</a:t>
                </a:r>
                <a:endParaRPr lang="en-SG" dirty="0"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4283968" y="521990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4</a:t>
                </a:r>
                <a:endParaRPr lang="en-SG" dirty="0"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4860032" y="521990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5</a:t>
                </a:r>
                <a:endParaRPr lang="en-SG" dirty="0"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364088" y="521990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6</a:t>
                </a:r>
                <a:endParaRPr lang="en-SG" dirty="0"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1691680" y="4869160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0</a:t>
              </a:r>
              <a:endParaRPr lang="en-SG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080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3875</TotalTime>
  <Words>1443</Words>
  <Application>Microsoft Office PowerPoint</Application>
  <PresentationFormat>On-screen Show (4:3)</PresentationFormat>
  <Paragraphs>359</Paragraphs>
  <Slides>26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Blank</vt:lpstr>
      <vt:lpstr>Image</vt:lpstr>
      <vt:lpstr>Equation</vt:lpstr>
      <vt:lpstr>MathType 6.0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Loh Ai Poh</dc:creator>
  <cp:lastModifiedBy>Loh Ai Poh</cp:lastModifiedBy>
  <cp:revision>198</cp:revision>
  <dcterms:created xsi:type="dcterms:W3CDTF">2011-07-16T16:21:12Z</dcterms:created>
  <dcterms:modified xsi:type="dcterms:W3CDTF">2013-08-09T14:50:43Z</dcterms:modified>
</cp:coreProperties>
</file>