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9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10" r:id="rId26"/>
    <p:sldId id="311" r:id="rId27"/>
    <p:sldId id="312" r:id="rId28"/>
    <p:sldId id="313" r:id="rId29"/>
    <p:sldId id="301" r:id="rId30"/>
    <p:sldId id="302" r:id="rId31"/>
    <p:sldId id="303" r:id="rId32"/>
    <p:sldId id="304" r:id="rId33"/>
    <p:sldId id="305" r:id="rId34"/>
    <p:sldId id="307" r:id="rId35"/>
    <p:sldId id="308" r:id="rId36"/>
    <p:sldId id="309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2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34.wmf"/><Relationship Id="rId17" Type="http://schemas.openxmlformats.org/officeDocument/2006/relationships/image" Target="../media/image66.wmf"/><Relationship Id="rId2" Type="http://schemas.openxmlformats.org/officeDocument/2006/relationships/image" Target="../media/image52.wmf"/><Relationship Id="rId16" Type="http://schemas.openxmlformats.org/officeDocument/2006/relationships/image" Target="../media/image65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64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57.wmf"/><Relationship Id="rId11" Type="http://schemas.openxmlformats.org/officeDocument/2006/relationships/image" Target="../media/image34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0" Type="http://schemas.openxmlformats.org/officeDocument/2006/relationships/image" Target="../media/image114.wmf"/><Relationship Id="rId4" Type="http://schemas.openxmlformats.org/officeDocument/2006/relationships/image" Target="../media/image120.wmf"/><Relationship Id="rId9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16.wmf"/><Relationship Id="rId16" Type="http://schemas.openxmlformats.org/officeDocument/2006/relationships/image" Target="../media/image138.wmf"/><Relationship Id="rId1" Type="http://schemas.openxmlformats.org/officeDocument/2006/relationships/image" Target="../media/image115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16.wmf"/><Relationship Id="rId7" Type="http://schemas.openxmlformats.org/officeDocument/2006/relationships/image" Target="../media/image137.wmf"/><Relationship Id="rId12" Type="http://schemas.openxmlformats.org/officeDocument/2006/relationships/image" Target="../media/image138.wmf"/><Relationship Id="rId2" Type="http://schemas.openxmlformats.org/officeDocument/2006/relationships/image" Target="../media/image115.wmf"/><Relationship Id="rId1" Type="http://schemas.openxmlformats.org/officeDocument/2006/relationships/image" Target="../media/image139.wmf"/><Relationship Id="rId6" Type="http://schemas.openxmlformats.org/officeDocument/2006/relationships/image" Target="../media/image140.wmf"/><Relationship Id="rId11" Type="http://schemas.openxmlformats.org/officeDocument/2006/relationships/image" Target="../media/image144.wmf"/><Relationship Id="rId5" Type="http://schemas.openxmlformats.org/officeDocument/2006/relationships/image" Target="../media/image132.wmf"/><Relationship Id="rId10" Type="http://schemas.openxmlformats.org/officeDocument/2006/relationships/image" Target="../media/image143.wmf"/><Relationship Id="rId4" Type="http://schemas.openxmlformats.org/officeDocument/2006/relationships/image" Target="../media/image125.wmf"/><Relationship Id="rId9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wmf"/><Relationship Id="rId18" Type="http://schemas.openxmlformats.org/officeDocument/2006/relationships/image" Target="../media/image186.wmf"/><Relationship Id="rId26" Type="http://schemas.openxmlformats.org/officeDocument/2006/relationships/image" Target="../media/image194.wmf"/><Relationship Id="rId39" Type="http://schemas.openxmlformats.org/officeDocument/2006/relationships/image" Target="../media/image207.wmf"/><Relationship Id="rId21" Type="http://schemas.openxmlformats.org/officeDocument/2006/relationships/image" Target="../media/image189.wmf"/><Relationship Id="rId34" Type="http://schemas.openxmlformats.org/officeDocument/2006/relationships/image" Target="../media/image202.wmf"/><Relationship Id="rId42" Type="http://schemas.openxmlformats.org/officeDocument/2006/relationships/image" Target="../media/image210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6" Type="http://schemas.openxmlformats.org/officeDocument/2006/relationships/image" Target="../media/image184.wmf"/><Relationship Id="rId20" Type="http://schemas.openxmlformats.org/officeDocument/2006/relationships/image" Target="../media/image188.wmf"/><Relationship Id="rId29" Type="http://schemas.openxmlformats.org/officeDocument/2006/relationships/image" Target="../media/image197.wmf"/><Relationship Id="rId41" Type="http://schemas.openxmlformats.org/officeDocument/2006/relationships/image" Target="../media/image209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24" Type="http://schemas.openxmlformats.org/officeDocument/2006/relationships/image" Target="../media/image192.wmf"/><Relationship Id="rId32" Type="http://schemas.openxmlformats.org/officeDocument/2006/relationships/image" Target="../media/image200.wmf"/><Relationship Id="rId37" Type="http://schemas.openxmlformats.org/officeDocument/2006/relationships/image" Target="../media/image205.wmf"/><Relationship Id="rId40" Type="http://schemas.openxmlformats.org/officeDocument/2006/relationships/image" Target="../media/image208.wmf"/><Relationship Id="rId5" Type="http://schemas.openxmlformats.org/officeDocument/2006/relationships/image" Target="../media/image173.wmf"/><Relationship Id="rId15" Type="http://schemas.openxmlformats.org/officeDocument/2006/relationships/image" Target="../media/image183.wmf"/><Relationship Id="rId23" Type="http://schemas.openxmlformats.org/officeDocument/2006/relationships/image" Target="../media/image191.wmf"/><Relationship Id="rId28" Type="http://schemas.openxmlformats.org/officeDocument/2006/relationships/image" Target="../media/image196.wmf"/><Relationship Id="rId36" Type="http://schemas.openxmlformats.org/officeDocument/2006/relationships/image" Target="../media/image204.wmf"/><Relationship Id="rId10" Type="http://schemas.openxmlformats.org/officeDocument/2006/relationships/image" Target="../media/image178.wmf"/><Relationship Id="rId19" Type="http://schemas.openxmlformats.org/officeDocument/2006/relationships/image" Target="../media/image187.wmf"/><Relationship Id="rId31" Type="http://schemas.openxmlformats.org/officeDocument/2006/relationships/image" Target="../media/image199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2.wmf"/><Relationship Id="rId22" Type="http://schemas.openxmlformats.org/officeDocument/2006/relationships/image" Target="../media/image190.wmf"/><Relationship Id="rId27" Type="http://schemas.openxmlformats.org/officeDocument/2006/relationships/image" Target="../media/image195.wmf"/><Relationship Id="rId30" Type="http://schemas.openxmlformats.org/officeDocument/2006/relationships/image" Target="../media/image198.wmf"/><Relationship Id="rId35" Type="http://schemas.openxmlformats.org/officeDocument/2006/relationships/image" Target="../media/image203.wmf"/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12" Type="http://schemas.openxmlformats.org/officeDocument/2006/relationships/image" Target="../media/image180.wmf"/><Relationship Id="rId17" Type="http://schemas.openxmlformats.org/officeDocument/2006/relationships/image" Target="../media/image185.wmf"/><Relationship Id="rId25" Type="http://schemas.openxmlformats.org/officeDocument/2006/relationships/image" Target="../media/image193.wmf"/><Relationship Id="rId33" Type="http://schemas.openxmlformats.org/officeDocument/2006/relationships/image" Target="../media/image201.wmf"/><Relationship Id="rId38" Type="http://schemas.openxmlformats.org/officeDocument/2006/relationships/image" Target="../media/image20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3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1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40.wmf"/><Relationship Id="rId7" Type="http://schemas.openxmlformats.org/officeDocument/2006/relationships/image" Target="../media/image15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FDC3-9EC6-444F-8EDA-C4503B744F3A}" type="datetimeFigureOut">
              <a:rPr lang="en-SG" smtClean="0"/>
              <a:t>9/8/2013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2A96-A800-4E2A-B1D7-F54291FD772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23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2A96-A800-4E2A-B1D7-F54291FD7724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983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2A96-A800-4E2A-B1D7-F54291FD7724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246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 userDrawn="1"/>
        </p:nvGraphicFramePr>
        <p:xfrm>
          <a:off x="0" y="0"/>
          <a:ext cx="9173308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Image" r:id="rId3" imgW="2621063" imgH="1965964" progId="">
                  <p:embed/>
                </p:oleObj>
              </mc:Choice>
              <mc:Fallback>
                <p:oleObj name="Image" r:id="rId3" imgW="2621063" imgH="19659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3308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9"/>
            <a:ext cx="7772400" cy="1470025"/>
          </a:xfrm>
          <a:prstGeom prst="rect">
            <a:avLst/>
          </a:prstGeom>
        </p:spPr>
        <p:txBody>
          <a:bodyPr lIns="86365" tIns="43183" rIns="86365" bIns="43183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94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 dirty="0">
              <a:latin typeface="Times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 dirty="0">
              <a:latin typeface="Times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2240" y="-9525"/>
            <a:ext cx="3426069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EE2010  Systems &amp; Control  (Chapter 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81" y="265113"/>
            <a:ext cx="1921119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8465527" y="6599238"/>
            <a:ext cx="67847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200" dirty="0" smtClean="0">
                <a:solidFill>
                  <a:srgbClr val="FF6600"/>
                </a:solidFill>
                <a:ea typeface="SimSun" pitchFamily="2" charset="-122"/>
              </a:rPr>
              <a:t>3-</a:t>
            </a:r>
            <a:fld id="{6D264ECD-270F-4C4E-B051-CA6042A22512}" type="slidenum">
              <a:rPr lang="zh-CN" altLang="en-US" sz="12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2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550986" y="6334125"/>
            <a:ext cx="1903535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438" y="6334125"/>
            <a:ext cx="2895600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5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 dirty="0">
              <a:latin typeface="Times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 dirty="0">
              <a:latin typeface="Times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52754" y="-9525"/>
            <a:ext cx="3500804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1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5659" r="8783" b="15659"/>
          <a:stretch>
            <a:fillRect/>
          </a:stretch>
        </p:blipFill>
        <p:spPr bwMode="auto">
          <a:xfrm>
            <a:off x="7567247" y="304800"/>
            <a:ext cx="1581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8487508" y="6594475"/>
            <a:ext cx="67847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en-US" altLang="zh-CN" sz="10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000" dirty="0" smtClean="0">
                <a:solidFill>
                  <a:srgbClr val="FF6600"/>
                </a:solidFill>
                <a:ea typeface="SimSun" pitchFamily="2" charset="-122"/>
              </a:rPr>
              <a:t>3-</a:t>
            </a:r>
            <a:fld id="{8DB2BA85-7135-485C-AD0E-B0E4F2A944D2}" type="slidenum">
              <a:rPr lang="zh-CN" altLang="en-US" sz="10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0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9223" name="Title Placeholder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5pPr>
      <a:lvl6pPr marL="431825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6pPr>
      <a:lvl7pPr marL="863651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7pPr>
      <a:lvl8pPr marL="1295476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8pPr>
      <a:lvl9pPr marL="1727302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9pPr>
    </p:titleStyle>
    <p:bodyStyle>
      <a:lvl1pPr marL="342900" indent="-342900" algn="l" defTabSz="95726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99"/>
          </a:solidFill>
          <a:latin typeface="+mn-lt"/>
          <a:ea typeface="+mn-ea"/>
          <a:cs typeface="+mn-cs"/>
        </a:defRPr>
      </a:lvl1pPr>
      <a:lvl2pPr marL="352425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3399"/>
          </a:solidFill>
          <a:latin typeface="+mn-lt"/>
        </a:defRPr>
      </a:lvl2pPr>
      <a:lvl3pPr marL="712788" indent="2016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100" b="1">
          <a:solidFill>
            <a:srgbClr val="FF6600"/>
          </a:solidFill>
          <a:latin typeface="+mn-lt"/>
        </a:defRPr>
      </a:lvl3pPr>
      <a:lvl4pPr marL="1079500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 i="1">
          <a:solidFill>
            <a:srgbClr val="003399"/>
          </a:solidFill>
          <a:latin typeface="+mn-lt"/>
        </a:defRPr>
      </a:lvl4pPr>
      <a:lvl5pPr marL="1438275" indent="390525" algn="l" defTabSz="95726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rgbClr val="003399"/>
          </a:solidFill>
          <a:latin typeface="+mn-lt"/>
        </a:defRPr>
      </a:lvl5pPr>
      <a:lvl6pPr marL="1871243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6pPr>
      <a:lvl7pPr marL="2303069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7pPr>
      <a:lvl8pPr marL="2734894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8pPr>
      <a:lvl9pPr marL="3166720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5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51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76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30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27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5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78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603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5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8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1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63.bin"/><Relationship Id="rId8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9.wmf"/><Relationship Id="rId26" Type="http://schemas.openxmlformats.org/officeDocument/2006/relationships/oleObject" Target="../embeddings/oleObject75.bin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1.bin"/><Relationship Id="rId25" Type="http://schemas.openxmlformats.org/officeDocument/2006/relationships/image" Target="../media/image70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6.bin"/><Relationship Id="rId7" Type="http://schemas.openxmlformats.org/officeDocument/2006/relationships/image" Target="../media/image77.png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80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9.png"/><Relationship Id="rId4" Type="http://schemas.openxmlformats.org/officeDocument/2006/relationships/image" Target="../media/image9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3.wmf"/><Relationship Id="rId5" Type="http://schemas.openxmlformats.org/officeDocument/2006/relationships/image" Target="../media/image104.png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00.wmf"/><Relationship Id="rId9" Type="http://schemas.openxmlformats.org/officeDocument/2006/relationships/image" Target="../media/image1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9.wmf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8.wmf"/><Relationship Id="rId5" Type="http://schemas.openxmlformats.org/officeDocument/2006/relationships/image" Target="../media/image110.png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105.wmf"/><Relationship Id="rId9" Type="http://schemas.openxmlformats.org/officeDocument/2006/relationships/image" Target="../media/image1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4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19.bin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3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8.bin"/><Relationship Id="rId23" Type="http://schemas.openxmlformats.org/officeDocument/2006/relationships/image" Target="../media/image116.wmf"/><Relationship Id="rId10" Type="http://schemas.openxmlformats.org/officeDocument/2006/relationships/image" Target="../media/image120.wmf"/><Relationship Id="rId19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24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9.bin"/><Relationship Id="rId39" Type="http://schemas.openxmlformats.org/officeDocument/2006/relationships/oleObject" Target="../embeddings/oleObject148.bin"/><Relationship Id="rId21" Type="http://schemas.openxmlformats.org/officeDocument/2006/relationships/image" Target="../media/image130.wmf"/><Relationship Id="rId34" Type="http://schemas.openxmlformats.org/officeDocument/2006/relationships/oleObject" Target="../embeddings/oleObject144.bin"/><Relationship Id="rId42" Type="http://schemas.openxmlformats.org/officeDocument/2006/relationships/image" Target="../media/image137.wmf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5.bin"/><Relationship Id="rId29" Type="http://schemas.openxmlformats.org/officeDocument/2006/relationships/oleObject" Target="../embeddings/oleObject141.bin"/><Relationship Id="rId41" Type="http://schemas.openxmlformats.org/officeDocument/2006/relationships/oleObject" Target="../embeddings/oleObject14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7.bin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47.bin"/><Relationship Id="rId40" Type="http://schemas.openxmlformats.org/officeDocument/2006/relationships/image" Target="../media/image136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image" Target="../media/image131.wmf"/><Relationship Id="rId28" Type="http://schemas.openxmlformats.org/officeDocument/2006/relationships/image" Target="../media/image132.wmf"/><Relationship Id="rId36" Type="http://schemas.openxmlformats.org/officeDocument/2006/relationships/oleObject" Target="../embeddings/oleObject146.bin"/><Relationship Id="rId10" Type="http://schemas.openxmlformats.org/officeDocument/2006/relationships/image" Target="../media/image126.wmf"/><Relationship Id="rId19" Type="http://schemas.openxmlformats.org/officeDocument/2006/relationships/image" Target="../media/image129.wmf"/><Relationship Id="rId31" Type="http://schemas.openxmlformats.org/officeDocument/2006/relationships/oleObject" Target="../embeddings/oleObject142.bin"/><Relationship Id="rId44" Type="http://schemas.openxmlformats.org/officeDocument/2006/relationships/image" Target="../media/image13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wmf"/><Relationship Id="rId22" Type="http://schemas.openxmlformats.org/officeDocument/2006/relationships/oleObject" Target="../embeddings/oleObject136.bin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45.bin"/><Relationship Id="rId43" Type="http://schemas.openxmlformats.org/officeDocument/2006/relationships/oleObject" Target="../embeddings/oleObject150.bin"/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41.wmf"/><Relationship Id="rId26" Type="http://schemas.openxmlformats.org/officeDocument/2006/relationships/image" Target="../media/image143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7.wmf"/><Relationship Id="rId20" Type="http://schemas.openxmlformats.org/officeDocument/2006/relationships/oleObject" Target="../embeddings/oleObject160.bin"/><Relationship Id="rId29" Type="http://schemas.openxmlformats.org/officeDocument/2006/relationships/image" Target="../media/image145.jp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42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44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59.bin"/><Relationship Id="rId31" Type="http://schemas.openxmlformats.org/officeDocument/2006/relationships/image" Target="../media/image138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40.wmf"/><Relationship Id="rId22" Type="http://schemas.openxmlformats.org/officeDocument/2006/relationships/oleObject" Target="../embeddings/oleObject162.bin"/><Relationship Id="rId27" Type="http://schemas.openxmlformats.org/officeDocument/2006/relationships/oleObject" Target="../embeddings/oleObject165.bin"/><Relationship Id="rId30" Type="http://schemas.openxmlformats.org/officeDocument/2006/relationships/oleObject" Target="../embeddings/oleObject1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oleObject" Target="../embeddings/oleObject167.bin"/><Relationship Id="rId7" Type="http://schemas.openxmlformats.org/officeDocument/2006/relationships/image" Target="../media/image150.png"/><Relationship Id="rId12" Type="http://schemas.openxmlformats.org/officeDocument/2006/relationships/image" Target="../media/image15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7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168.bin"/><Relationship Id="rId10" Type="http://schemas.openxmlformats.org/officeDocument/2006/relationships/oleObject" Target="../embeddings/oleObject170.bin"/><Relationship Id="rId4" Type="http://schemas.openxmlformats.org/officeDocument/2006/relationships/image" Target="../media/image146.wmf"/><Relationship Id="rId9" Type="http://schemas.openxmlformats.org/officeDocument/2006/relationships/image" Target="../media/image14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oleObject" Target="../embeddings/oleObject173.bin"/><Relationship Id="rId7" Type="http://schemas.openxmlformats.org/officeDocument/2006/relationships/image" Target="../media/image15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6.wmf"/><Relationship Id="rId11" Type="http://schemas.openxmlformats.org/officeDocument/2006/relationships/image" Target="../media/image158.wmf"/><Relationship Id="rId5" Type="http://schemas.openxmlformats.org/officeDocument/2006/relationships/oleObject" Target="../embeddings/oleObject174.bin"/><Relationship Id="rId10" Type="http://schemas.openxmlformats.org/officeDocument/2006/relationships/oleObject" Target="../embeddings/oleObject176.bin"/><Relationship Id="rId4" Type="http://schemas.openxmlformats.org/officeDocument/2006/relationships/image" Target="../media/image155.wmf"/><Relationship Id="rId9" Type="http://schemas.openxmlformats.org/officeDocument/2006/relationships/image" Target="../media/image15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66.wmf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.wmf"/><Relationship Id="rId21" Type="http://schemas.openxmlformats.org/officeDocument/2006/relationships/oleObject" Target="../embeddings/oleObject195.bin"/><Relationship Id="rId42" Type="http://schemas.openxmlformats.org/officeDocument/2006/relationships/image" Target="../media/image188.wmf"/><Relationship Id="rId47" Type="http://schemas.openxmlformats.org/officeDocument/2006/relationships/oleObject" Target="../embeddings/oleObject208.bin"/><Relationship Id="rId63" Type="http://schemas.openxmlformats.org/officeDocument/2006/relationships/oleObject" Target="../embeddings/oleObject216.bin"/><Relationship Id="rId68" Type="http://schemas.openxmlformats.org/officeDocument/2006/relationships/image" Target="../media/image201.wmf"/><Relationship Id="rId84" Type="http://schemas.openxmlformats.org/officeDocument/2006/relationships/image" Target="../media/image209.wmf"/><Relationship Id="rId16" Type="http://schemas.openxmlformats.org/officeDocument/2006/relationships/image" Target="../media/image175.wmf"/><Relationship Id="rId11" Type="http://schemas.openxmlformats.org/officeDocument/2006/relationships/oleObject" Target="../embeddings/oleObject190.bin"/><Relationship Id="rId32" Type="http://schemas.openxmlformats.org/officeDocument/2006/relationships/image" Target="../media/image183.wmf"/><Relationship Id="rId37" Type="http://schemas.openxmlformats.org/officeDocument/2006/relationships/oleObject" Target="../embeddings/oleObject203.bin"/><Relationship Id="rId53" Type="http://schemas.openxmlformats.org/officeDocument/2006/relationships/oleObject" Target="../embeddings/oleObject211.bin"/><Relationship Id="rId58" Type="http://schemas.openxmlformats.org/officeDocument/2006/relationships/image" Target="../media/image196.wmf"/><Relationship Id="rId74" Type="http://schemas.openxmlformats.org/officeDocument/2006/relationships/image" Target="../media/image204.wmf"/><Relationship Id="rId79" Type="http://schemas.openxmlformats.org/officeDocument/2006/relationships/oleObject" Target="../embeddings/oleObject224.bin"/><Relationship Id="rId5" Type="http://schemas.openxmlformats.org/officeDocument/2006/relationships/oleObject" Target="../embeddings/oleObject187.bin"/><Relationship Id="rId19" Type="http://schemas.openxmlformats.org/officeDocument/2006/relationships/oleObject" Target="../embeddings/oleObject194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198.bin"/><Relationship Id="rId30" Type="http://schemas.openxmlformats.org/officeDocument/2006/relationships/image" Target="../media/image182.wmf"/><Relationship Id="rId35" Type="http://schemas.openxmlformats.org/officeDocument/2006/relationships/oleObject" Target="../embeddings/oleObject202.bin"/><Relationship Id="rId43" Type="http://schemas.openxmlformats.org/officeDocument/2006/relationships/oleObject" Target="../embeddings/oleObject206.bin"/><Relationship Id="rId48" Type="http://schemas.openxmlformats.org/officeDocument/2006/relationships/image" Target="../media/image191.wmf"/><Relationship Id="rId56" Type="http://schemas.openxmlformats.org/officeDocument/2006/relationships/image" Target="../media/image195.wmf"/><Relationship Id="rId64" Type="http://schemas.openxmlformats.org/officeDocument/2006/relationships/image" Target="../media/image199.wmf"/><Relationship Id="rId69" Type="http://schemas.openxmlformats.org/officeDocument/2006/relationships/oleObject" Target="../embeddings/oleObject219.bin"/><Relationship Id="rId77" Type="http://schemas.openxmlformats.org/officeDocument/2006/relationships/oleObject" Target="../embeddings/oleObject223.bin"/><Relationship Id="rId8" Type="http://schemas.openxmlformats.org/officeDocument/2006/relationships/image" Target="../media/image171.wmf"/><Relationship Id="rId51" Type="http://schemas.openxmlformats.org/officeDocument/2006/relationships/oleObject" Target="../embeddings/oleObject210.bin"/><Relationship Id="rId72" Type="http://schemas.openxmlformats.org/officeDocument/2006/relationships/image" Target="../media/image203.wmf"/><Relationship Id="rId80" Type="http://schemas.openxmlformats.org/officeDocument/2006/relationships/image" Target="../media/image207.wmf"/><Relationship Id="rId85" Type="http://schemas.openxmlformats.org/officeDocument/2006/relationships/oleObject" Target="../embeddings/oleObject227.bin"/><Relationship Id="rId3" Type="http://schemas.openxmlformats.org/officeDocument/2006/relationships/oleObject" Target="../embeddings/oleObject186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93.bin"/><Relationship Id="rId25" Type="http://schemas.openxmlformats.org/officeDocument/2006/relationships/oleObject" Target="../embeddings/oleObject197.bin"/><Relationship Id="rId33" Type="http://schemas.openxmlformats.org/officeDocument/2006/relationships/oleObject" Target="../embeddings/oleObject201.bin"/><Relationship Id="rId38" Type="http://schemas.openxmlformats.org/officeDocument/2006/relationships/image" Target="../media/image186.wmf"/><Relationship Id="rId46" Type="http://schemas.openxmlformats.org/officeDocument/2006/relationships/image" Target="../media/image190.wmf"/><Relationship Id="rId59" Type="http://schemas.openxmlformats.org/officeDocument/2006/relationships/oleObject" Target="../embeddings/oleObject214.bin"/><Relationship Id="rId67" Type="http://schemas.openxmlformats.org/officeDocument/2006/relationships/oleObject" Target="../embeddings/oleObject218.bin"/><Relationship Id="rId20" Type="http://schemas.openxmlformats.org/officeDocument/2006/relationships/image" Target="../media/image177.wmf"/><Relationship Id="rId41" Type="http://schemas.openxmlformats.org/officeDocument/2006/relationships/oleObject" Target="../embeddings/oleObject205.bin"/><Relationship Id="rId54" Type="http://schemas.openxmlformats.org/officeDocument/2006/relationships/image" Target="../media/image194.wmf"/><Relationship Id="rId62" Type="http://schemas.openxmlformats.org/officeDocument/2006/relationships/image" Target="../media/image198.wmf"/><Relationship Id="rId70" Type="http://schemas.openxmlformats.org/officeDocument/2006/relationships/image" Target="../media/image202.wmf"/><Relationship Id="rId75" Type="http://schemas.openxmlformats.org/officeDocument/2006/relationships/oleObject" Target="../embeddings/oleObject222.bin"/><Relationship Id="rId83" Type="http://schemas.openxmlformats.org/officeDocument/2006/relationships/oleObject" Target="../embeddings/oleObject22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0.wmf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28" Type="http://schemas.openxmlformats.org/officeDocument/2006/relationships/image" Target="../media/image181.wmf"/><Relationship Id="rId36" Type="http://schemas.openxmlformats.org/officeDocument/2006/relationships/image" Target="../media/image185.wmf"/><Relationship Id="rId49" Type="http://schemas.openxmlformats.org/officeDocument/2006/relationships/oleObject" Target="../embeddings/oleObject209.bin"/><Relationship Id="rId57" Type="http://schemas.openxmlformats.org/officeDocument/2006/relationships/oleObject" Target="../embeddings/oleObject213.bin"/><Relationship Id="rId10" Type="http://schemas.openxmlformats.org/officeDocument/2006/relationships/image" Target="../media/image172.wmf"/><Relationship Id="rId31" Type="http://schemas.openxmlformats.org/officeDocument/2006/relationships/oleObject" Target="../embeddings/oleObject200.bin"/><Relationship Id="rId44" Type="http://schemas.openxmlformats.org/officeDocument/2006/relationships/image" Target="../media/image189.wmf"/><Relationship Id="rId52" Type="http://schemas.openxmlformats.org/officeDocument/2006/relationships/image" Target="../media/image193.wmf"/><Relationship Id="rId60" Type="http://schemas.openxmlformats.org/officeDocument/2006/relationships/image" Target="../media/image197.wmf"/><Relationship Id="rId65" Type="http://schemas.openxmlformats.org/officeDocument/2006/relationships/oleObject" Target="../embeddings/oleObject217.bin"/><Relationship Id="rId73" Type="http://schemas.openxmlformats.org/officeDocument/2006/relationships/oleObject" Target="../embeddings/oleObject221.bin"/><Relationship Id="rId78" Type="http://schemas.openxmlformats.org/officeDocument/2006/relationships/image" Target="../media/image206.wmf"/><Relationship Id="rId81" Type="http://schemas.openxmlformats.org/officeDocument/2006/relationships/oleObject" Target="../embeddings/oleObject225.bin"/><Relationship Id="rId86" Type="http://schemas.openxmlformats.org/officeDocument/2006/relationships/image" Target="../media/image210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9.bin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6.wmf"/><Relationship Id="rId39" Type="http://schemas.openxmlformats.org/officeDocument/2006/relationships/oleObject" Target="../embeddings/oleObject204.bin"/><Relationship Id="rId34" Type="http://schemas.openxmlformats.org/officeDocument/2006/relationships/image" Target="../media/image184.wmf"/><Relationship Id="rId50" Type="http://schemas.openxmlformats.org/officeDocument/2006/relationships/image" Target="../media/image192.wmf"/><Relationship Id="rId55" Type="http://schemas.openxmlformats.org/officeDocument/2006/relationships/oleObject" Target="../embeddings/oleObject212.bin"/><Relationship Id="rId76" Type="http://schemas.openxmlformats.org/officeDocument/2006/relationships/image" Target="../media/image205.wmf"/><Relationship Id="rId7" Type="http://schemas.openxmlformats.org/officeDocument/2006/relationships/oleObject" Target="../embeddings/oleObject188.bin"/><Relationship Id="rId71" Type="http://schemas.openxmlformats.org/officeDocument/2006/relationships/oleObject" Target="../embeddings/oleObject220.bin"/><Relationship Id="rId2" Type="http://schemas.openxmlformats.org/officeDocument/2006/relationships/slideLayout" Target="../slideLayouts/slideLayout5.xml"/><Relationship Id="rId29" Type="http://schemas.openxmlformats.org/officeDocument/2006/relationships/oleObject" Target="../embeddings/oleObject199.bin"/><Relationship Id="rId24" Type="http://schemas.openxmlformats.org/officeDocument/2006/relationships/image" Target="../media/image179.wmf"/><Relationship Id="rId40" Type="http://schemas.openxmlformats.org/officeDocument/2006/relationships/image" Target="../media/image187.wmf"/><Relationship Id="rId45" Type="http://schemas.openxmlformats.org/officeDocument/2006/relationships/oleObject" Target="../embeddings/oleObject207.bin"/><Relationship Id="rId66" Type="http://schemas.openxmlformats.org/officeDocument/2006/relationships/image" Target="../media/image200.wmf"/><Relationship Id="rId61" Type="http://schemas.openxmlformats.org/officeDocument/2006/relationships/oleObject" Target="../embeddings/oleObject215.bin"/><Relationship Id="rId82" Type="http://schemas.openxmlformats.org/officeDocument/2006/relationships/image" Target="../media/image20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13.png"/><Relationship Id="rId9" Type="http://schemas.openxmlformats.org/officeDocument/2006/relationships/image" Target="../media/image2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16.png"/><Relationship Id="rId4" Type="http://schemas.openxmlformats.org/officeDocument/2006/relationships/image" Target="../media/image21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910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Fourier Transform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Transform (FT) is the equivalent of Fourier Series (FS) but it applies to continuous time signal which are non-periodic or aperiodic.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Fundamental difference is that the FT leads to a spectrum which is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continuous in frequency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but the FS leads to a spectrum which is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discrete in frequency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Continuous frequency implies that every single frequency component is present. Hence the spectrum is a continuous graph with frequency as the x-axis.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Discrete frequency implies that only some frequencies are present. Hence the spectrum is a set of discrete lines at the frequencies where the components have non-zero amplitudes. See slides 2-13 and 2-14.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355976" y="1196752"/>
            <a:ext cx="4454909" cy="1656184"/>
            <a:chOff x="4749126" y="1454440"/>
            <a:chExt cx="4061759" cy="1398496"/>
          </a:xfrm>
        </p:grpSpPr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4749126" y="1454440"/>
              <a:ext cx="3999337" cy="1398496"/>
              <a:chOff x="5615" y="5515"/>
              <a:chExt cx="5660" cy="1800"/>
            </a:xfrm>
          </p:grpSpPr>
          <p:sp>
            <p:nvSpPr>
              <p:cNvPr id="3" name="Freeform 23"/>
              <p:cNvSpPr>
                <a:spLocks/>
              </p:cNvSpPr>
              <p:nvPr/>
            </p:nvSpPr>
            <p:spPr bwMode="auto">
              <a:xfrm>
                <a:off x="5615" y="5731"/>
                <a:ext cx="5616" cy="1152"/>
              </a:xfrm>
              <a:custGeom>
                <a:avLst/>
                <a:gdLst>
                  <a:gd name="T0" fmla="*/ 0 w 5616"/>
                  <a:gd name="T1" fmla="*/ 1152 h 1152"/>
                  <a:gd name="T2" fmla="*/ 1008 w 5616"/>
                  <a:gd name="T3" fmla="*/ 1152 h 1152"/>
                  <a:gd name="T4" fmla="*/ 1008 w 5616"/>
                  <a:gd name="T5" fmla="*/ 720 h 1152"/>
                  <a:gd name="T6" fmla="*/ 2088 w 5616"/>
                  <a:gd name="T7" fmla="*/ 720 h 1152"/>
                  <a:gd name="T8" fmla="*/ 2088 w 5616"/>
                  <a:gd name="T9" fmla="*/ 0 h 1152"/>
                  <a:gd name="T10" fmla="*/ 3528 w 5616"/>
                  <a:gd name="T11" fmla="*/ 0 h 1152"/>
                  <a:gd name="T12" fmla="*/ 3528 w 5616"/>
                  <a:gd name="T13" fmla="*/ 720 h 1152"/>
                  <a:gd name="T14" fmla="*/ 4608 w 5616"/>
                  <a:gd name="T15" fmla="*/ 720 h 1152"/>
                  <a:gd name="T16" fmla="*/ 4608 w 5616"/>
                  <a:gd name="T17" fmla="*/ 1152 h 1152"/>
                  <a:gd name="T18" fmla="*/ 5616 w 56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16" h="1152">
                    <a:moveTo>
                      <a:pt x="0" y="1152"/>
                    </a:moveTo>
                    <a:lnTo>
                      <a:pt x="1008" y="1152"/>
                    </a:lnTo>
                    <a:lnTo>
                      <a:pt x="1008" y="720"/>
                    </a:lnTo>
                    <a:lnTo>
                      <a:pt x="2088" y="720"/>
                    </a:lnTo>
                    <a:lnTo>
                      <a:pt x="2088" y="0"/>
                    </a:lnTo>
                    <a:lnTo>
                      <a:pt x="3528" y="0"/>
                    </a:lnTo>
                    <a:lnTo>
                      <a:pt x="3528" y="720"/>
                    </a:lnTo>
                    <a:lnTo>
                      <a:pt x="4608" y="720"/>
                    </a:lnTo>
                    <a:lnTo>
                      <a:pt x="4608" y="1152"/>
                    </a:lnTo>
                    <a:lnTo>
                      <a:pt x="5616" y="1152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 dirty="0"/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5615" y="5515"/>
                <a:ext cx="5616" cy="1368"/>
                <a:chOff x="6523" y="6019"/>
                <a:chExt cx="5616" cy="1368"/>
              </a:xfrm>
            </p:grpSpPr>
            <p:sp>
              <p:nvSpPr>
                <p:cNvPr id="14" name="Line 22"/>
                <p:cNvSpPr>
                  <a:spLocks noChangeShapeType="1"/>
                </p:cNvSpPr>
                <p:nvPr/>
              </p:nvSpPr>
              <p:spPr bwMode="auto">
                <a:xfrm>
                  <a:off x="6523" y="7387"/>
                  <a:ext cx="56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331" y="6019"/>
                  <a:ext cx="0" cy="13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6" name="Line 20"/>
                <p:cNvSpPr>
                  <a:spLocks noChangeShapeType="1"/>
                </p:cNvSpPr>
                <p:nvPr/>
              </p:nvSpPr>
              <p:spPr bwMode="auto">
                <a:xfrm>
                  <a:off x="10195" y="6235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>
                  <a:off x="11203" y="6955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6263" y="5587"/>
                <a:ext cx="5012" cy="1728"/>
                <a:chOff x="6263" y="5587"/>
                <a:chExt cx="5012" cy="1728"/>
              </a:xfrm>
            </p:grpSpPr>
            <p:sp>
              <p:nvSpPr>
                <p:cNvPr id="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279" y="695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999" y="695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863" y="6955"/>
                  <a:ext cx="648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2.5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487" y="695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63" y="6955"/>
                  <a:ext cx="648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-2.5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655" y="6955"/>
                  <a:ext cx="62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727" y="623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727" y="5587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8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1501937"/>
                </p:ext>
              </p:extLst>
            </p:nvPr>
          </p:nvGraphicFramePr>
          <p:xfrm>
            <a:off x="8420360" y="2517297"/>
            <a:ext cx="3905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3" name="Equation" r:id="rId3" imgW="393359" imgH="215713" progId="Equation.DSMT4">
                    <p:embed/>
                  </p:oleObj>
                </mc:Choice>
                <mc:Fallback>
                  <p:oleObj name="Equation" r:id="rId3" imgW="393359" imgH="2157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0360" y="2517297"/>
                          <a:ext cx="390525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97828"/>
              </p:ext>
            </p:extLst>
          </p:nvPr>
        </p:nvGraphicFramePr>
        <p:xfrm>
          <a:off x="762000" y="1406525"/>
          <a:ext cx="32480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Equation" r:id="rId5" imgW="3251160" imgH="1320480" progId="Equation.DSMT4">
                  <p:embed/>
                </p:oleObj>
              </mc:Choice>
              <mc:Fallback>
                <p:oleObj name="Equation" r:id="rId5" imgW="3251160" imgH="1320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06525"/>
                        <a:ext cx="32480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64389"/>
              </p:ext>
            </p:extLst>
          </p:nvPr>
        </p:nvGraphicFramePr>
        <p:xfrm>
          <a:off x="3563888" y="3081015"/>
          <a:ext cx="3441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5" name="Equation" r:id="rId7" imgW="3441600" imgH="711000" progId="Equation.DSMT4">
                  <p:embed/>
                </p:oleObj>
              </mc:Choice>
              <mc:Fallback>
                <p:oleObj name="Equation" r:id="rId7" imgW="344160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081015"/>
                        <a:ext cx="34417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431707" y="3172906"/>
            <a:ext cx="303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</a:pPr>
            <a:r>
              <a:rPr lang="en-US" sz="20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i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x(t) 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may </a:t>
            </a:r>
            <a:r>
              <a:rPr lang="en-US" sz="20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be modeled as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369787" y="597169"/>
            <a:ext cx="4613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3-1 : Consider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given by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35686"/>
              </p:ext>
            </p:extLst>
          </p:nvPr>
        </p:nvGraphicFramePr>
        <p:xfrm>
          <a:off x="268288" y="4733925"/>
          <a:ext cx="86788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6" name="Equation" r:id="rId9" imgW="8889840" imgH="736560" progId="Equation.DSMT4">
                  <p:embed/>
                </p:oleObj>
              </mc:Choice>
              <mc:Fallback>
                <p:oleObj name="Equation" r:id="rId9" imgW="888984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733925"/>
                        <a:ext cx="8678862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396148" y="4149080"/>
            <a:ext cx="4036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Applying the LINEARITY property: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91950" y="5733256"/>
            <a:ext cx="5444346" cy="701055"/>
            <a:chOff x="2079982" y="5733256"/>
            <a:chExt cx="5444346" cy="701055"/>
          </a:xfrm>
        </p:grpSpPr>
        <p:grpSp>
          <p:nvGrpSpPr>
            <p:cNvPr id="27" name="Group 26"/>
            <p:cNvGrpSpPr/>
            <p:nvPr/>
          </p:nvGrpSpPr>
          <p:grpSpPr>
            <a:xfrm>
              <a:off x="3176632" y="5733256"/>
              <a:ext cx="4347696" cy="701055"/>
              <a:chOff x="3176632" y="5589240"/>
              <a:chExt cx="4464496" cy="845071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3176632" y="5589240"/>
                <a:ext cx="4464496" cy="845071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8596384"/>
                  </p:ext>
                </p:extLst>
              </p:nvPr>
            </p:nvGraphicFramePr>
            <p:xfrm>
              <a:off x="3264070" y="5661248"/>
              <a:ext cx="4192588" cy="760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07" name="Equation" r:id="rId11" imgW="3504960" imgH="634680" progId="Equation.DSMT4">
                      <p:embed/>
                    </p:oleObj>
                  </mc:Choice>
                  <mc:Fallback>
                    <p:oleObj name="Equation" r:id="rId11" imgW="3504960" imgH="634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070" y="5661248"/>
                            <a:ext cx="4192588" cy="760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TextBox 29"/>
            <p:cNvSpPr txBox="1"/>
            <p:nvPr/>
          </p:nvSpPr>
          <p:spPr>
            <a:xfrm>
              <a:off x="2079982" y="5877272"/>
              <a:ext cx="1051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Recall :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4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285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Property 2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(Scaling)</a:t>
            </a:r>
            <a:endParaRPr lang="en-SG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35724"/>
              </p:ext>
            </p:extLst>
          </p:nvPr>
        </p:nvGraphicFramePr>
        <p:xfrm>
          <a:off x="1206500" y="982663"/>
          <a:ext cx="2603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" name="Equation" r:id="rId3" imgW="2603160" imgH="749160" progId="Equation.DSMT4">
                  <p:embed/>
                </p:oleObj>
              </mc:Choice>
              <mc:Fallback>
                <p:oleObj name="Equation" r:id="rId3" imgW="2603160" imgH="749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982663"/>
                        <a:ext cx="26035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951"/>
              </p:ext>
            </p:extLst>
          </p:nvPr>
        </p:nvGraphicFramePr>
        <p:xfrm>
          <a:off x="552450" y="2266950"/>
          <a:ext cx="51387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" name="Equation" r:id="rId5" imgW="5143320" imgH="736560" progId="Equation.DSMT4">
                  <p:embed/>
                </p:oleObj>
              </mc:Choice>
              <mc:Fallback>
                <p:oleObj name="Equation" r:id="rId5" imgW="514332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266950"/>
                        <a:ext cx="513873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369787" y="1772816"/>
            <a:ext cx="461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3-2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Consider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FT pair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69786" y="3174816"/>
            <a:ext cx="5858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scaling property of the FT tells us that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98149"/>
              </p:ext>
            </p:extLst>
          </p:nvPr>
        </p:nvGraphicFramePr>
        <p:xfrm>
          <a:off x="1274763" y="3848100"/>
          <a:ext cx="54308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4" name="Equation" r:id="rId7" imgW="5435280" imgH="812520" progId="Equation.DSMT4">
                  <p:embed/>
                </p:oleObj>
              </mc:Choice>
              <mc:Fallback>
                <p:oleObj name="Equation" r:id="rId7" imgW="54352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848100"/>
                        <a:ext cx="54308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716016" y="4938787"/>
            <a:ext cx="4389438" cy="1442541"/>
            <a:chOff x="4719066" y="3066579"/>
            <a:chExt cx="4389438" cy="1442541"/>
          </a:xfrm>
        </p:grpSpPr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264656"/>
                </p:ext>
              </p:extLst>
            </p:nvPr>
          </p:nvGraphicFramePr>
          <p:xfrm>
            <a:off x="7735888" y="4198987"/>
            <a:ext cx="4826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5" name="Equation" r:id="rId9" imgW="482400" imgH="241200" progId="Equation.DSMT4">
                    <p:embed/>
                  </p:oleObj>
                </mc:Choice>
                <mc:Fallback>
                  <p:oleObj name="Equation" r:id="rId9" imgW="482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5888" y="4198987"/>
                          <a:ext cx="482600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420347"/>
                </p:ext>
              </p:extLst>
            </p:nvPr>
          </p:nvGraphicFramePr>
          <p:xfrm>
            <a:off x="5565775" y="4221088"/>
            <a:ext cx="6064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6" name="Equation" r:id="rId11" imgW="609480" imgH="241200" progId="Equation.DSMT4">
                    <p:embed/>
                  </p:oleObj>
                </mc:Choice>
                <mc:Fallback>
                  <p:oleObj name="Equation" r:id="rId11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5775" y="4221088"/>
                          <a:ext cx="6064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46090"/>
                </p:ext>
              </p:extLst>
            </p:nvPr>
          </p:nvGraphicFramePr>
          <p:xfrm>
            <a:off x="5980113" y="3066579"/>
            <a:ext cx="1916112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7" name="Equation" r:id="rId13" imgW="1904760" imgH="583920" progId="Equation.DSMT4">
                    <p:embed/>
                  </p:oleObj>
                </mc:Choice>
                <mc:Fallback>
                  <p:oleObj name="Equation" r:id="rId13" imgW="190476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0113" y="3066579"/>
                          <a:ext cx="1916112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3"/>
            <p:cNvGrpSpPr>
              <a:grpSpLocks/>
            </p:cNvGrpSpPr>
            <p:nvPr/>
          </p:nvGrpSpPr>
          <p:grpSpPr bwMode="auto">
            <a:xfrm>
              <a:off x="4719066" y="3531455"/>
              <a:ext cx="4389438" cy="977665"/>
              <a:chOff x="8395" y="2391"/>
              <a:chExt cx="6912" cy="1540"/>
            </a:xfrm>
          </p:grpSpPr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11635" y="2391"/>
                <a:ext cx="3672" cy="1540"/>
                <a:chOff x="11635" y="2391"/>
                <a:chExt cx="3672" cy="1540"/>
              </a:xfrm>
            </p:grpSpPr>
            <p:sp>
              <p:nvSpPr>
                <p:cNvPr id="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635" y="3498"/>
                  <a:ext cx="50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1" y="2391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A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515" y="3499"/>
                  <a:ext cx="7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Symbol" pitchFamily="18" charset="2"/>
                    </a:rPr>
                    <a:t></a:t>
                  </a:r>
                  <a:r>
                    <a:rPr kumimoji="0" lang="en-US" sz="16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 t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52" name="Group 4"/>
              <p:cNvGrpSpPr>
                <a:grpSpLocks/>
              </p:cNvGrpSpPr>
              <p:nvPr/>
            </p:nvGrpSpPr>
            <p:grpSpPr bwMode="auto">
              <a:xfrm>
                <a:off x="8395" y="2419"/>
                <a:ext cx="6912" cy="1007"/>
                <a:chOff x="8395" y="5371"/>
                <a:chExt cx="6912" cy="1007"/>
              </a:xfrm>
            </p:grpSpPr>
            <p:grpSp>
              <p:nvGrpSpPr>
                <p:cNvPr id="53" name="Group 6"/>
                <p:cNvGrpSpPr>
                  <a:grpSpLocks/>
                </p:cNvGrpSpPr>
                <p:nvPr/>
              </p:nvGrpSpPr>
              <p:grpSpPr bwMode="auto">
                <a:xfrm>
                  <a:off x="8395" y="5371"/>
                  <a:ext cx="6912" cy="1007"/>
                  <a:chOff x="8395" y="5371"/>
                  <a:chExt cx="6912" cy="1007"/>
                </a:xfrm>
              </p:grpSpPr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5371"/>
                    <a:ext cx="0" cy="10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395" y="6378"/>
                    <a:ext cx="691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3579" y="5515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54" name="Freeform 5"/>
                <p:cNvSpPr>
                  <a:spLocks/>
                </p:cNvSpPr>
                <p:nvPr/>
              </p:nvSpPr>
              <p:spPr bwMode="auto">
                <a:xfrm>
                  <a:off x="8395" y="5515"/>
                  <a:ext cx="6912" cy="863"/>
                </a:xfrm>
                <a:custGeom>
                  <a:avLst/>
                  <a:gdLst>
                    <a:gd name="T0" fmla="*/ 0 w 4896"/>
                    <a:gd name="T1" fmla="*/ 864 h 864"/>
                    <a:gd name="T2" fmla="*/ 1296 w 4896"/>
                    <a:gd name="T3" fmla="*/ 864 h 864"/>
                    <a:gd name="T4" fmla="*/ 1296 w 4896"/>
                    <a:gd name="T5" fmla="*/ 0 h 864"/>
                    <a:gd name="T6" fmla="*/ 3600 w 4896"/>
                    <a:gd name="T7" fmla="*/ 0 h 864"/>
                    <a:gd name="T8" fmla="*/ 3600 w 4896"/>
                    <a:gd name="T9" fmla="*/ 864 h 864"/>
                    <a:gd name="T10" fmla="*/ 4896 w 4896"/>
                    <a:gd name="T11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96" h="864">
                      <a:moveTo>
                        <a:pt x="0" y="864"/>
                      </a:moveTo>
                      <a:lnTo>
                        <a:pt x="1296" y="864"/>
                      </a:lnTo>
                      <a:lnTo>
                        <a:pt x="1296" y="0"/>
                      </a:lnTo>
                      <a:lnTo>
                        <a:pt x="3600" y="0"/>
                      </a:lnTo>
                      <a:lnTo>
                        <a:pt x="3600" y="864"/>
                      </a:lnTo>
                      <a:lnTo>
                        <a:pt x="4896" y="864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07504" y="4932437"/>
            <a:ext cx="4389438" cy="1448890"/>
            <a:chOff x="4167439" y="1381698"/>
            <a:chExt cx="4389438" cy="1448890"/>
          </a:xfrm>
        </p:grpSpPr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706473"/>
                </p:ext>
              </p:extLst>
            </p:nvPr>
          </p:nvGraphicFramePr>
          <p:xfrm>
            <a:off x="7253762" y="2558182"/>
            <a:ext cx="3429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8" name="Equation" r:id="rId15" imgW="342751" imgH="241195" progId="Equation.DSMT4">
                    <p:embed/>
                  </p:oleObj>
                </mc:Choice>
                <mc:Fallback>
                  <p:oleObj name="Equation" r:id="rId15" imgW="34275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762" y="2558182"/>
                          <a:ext cx="342900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967600"/>
                </p:ext>
              </p:extLst>
            </p:nvPr>
          </p:nvGraphicFramePr>
          <p:xfrm>
            <a:off x="5084479" y="2560557"/>
            <a:ext cx="466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9" name="Equation" r:id="rId17" imgW="469696" imgH="241195" progId="Equation.DSMT4">
                    <p:embed/>
                  </p:oleObj>
                </mc:Choice>
                <mc:Fallback>
                  <p:oleObj name="Equation" r:id="rId17" imgW="469696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479" y="2560557"/>
                          <a:ext cx="466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555712"/>
                </p:ext>
              </p:extLst>
            </p:nvPr>
          </p:nvGraphicFramePr>
          <p:xfrm>
            <a:off x="5517260" y="1381698"/>
            <a:ext cx="1738313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0" name="Equation" r:id="rId19" imgW="1726920" imgH="583920" progId="Equation.DSMT4">
                    <p:embed/>
                  </p:oleObj>
                </mc:Choice>
                <mc:Fallback>
                  <p:oleObj name="Equation" r:id="rId19" imgW="172692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7260" y="1381698"/>
                          <a:ext cx="1738313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" name="Group 3"/>
            <p:cNvGrpSpPr>
              <a:grpSpLocks/>
            </p:cNvGrpSpPr>
            <p:nvPr/>
          </p:nvGrpSpPr>
          <p:grpSpPr bwMode="auto">
            <a:xfrm>
              <a:off x="4167439" y="1852923"/>
              <a:ext cx="4389438" cy="977665"/>
              <a:chOff x="8395" y="2391"/>
              <a:chExt cx="6912" cy="1540"/>
            </a:xfrm>
          </p:grpSpPr>
          <p:grpSp>
            <p:nvGrpSpPr>
              <p:cNvPr id="66" name="Group 65"/>
              <p:cNvGrpSpPr>
                <a:grpSpLocks/>
              </p:cNvGrpSpPr>
              <p:nvPr/>
            </p:nvGrpSpPr>
            <p:grpSpPr bwMode="auto">
              <a:xfrm>
                <a:off x="9835" y="2391"/>
                <a:ext cx="5472" cy="1540"/>
                <a:chOff x="9835" y="2391"/>
                <a:chExt cx="5472" cy="1540"/>
              </a:xfrm>
            </p:grpSpPr>
            <p:sp>
              <p:nvSpPr>
                <p:cNvPr id="7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635" y="3498"/>
                  <a:ext cx="50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255" y="3498"/>
                  <a:ext cx="54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835" y="3498"/>
                  <a:ext cx="739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1" y="2391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A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515" y="3499"/>
                  <a:ext cx="7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Symbol" pitchFamily="18" charset="2"/>
                    </a:rPr>
                    <a:t></a:t>
                  </a:r>
                  <a:r>
                    <a:rPr kumimoji="0" lang="en-US" sz="16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 t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67" name="Group 4"/>
              <p:cNvGrpSpPr>
                <a:grpSpLocks/>
              </p:cNvGrpSpPr>
              <p:nvPr/>
            </p:nvGrpSpPr>
            <p:grpSpPr bwMode="auto">
              <a:xfrm>
                <a:off x="8395" y="2419"/>
                <a:ext cx="6912" cy="1007"/>
                <a:chOff x="8395" y="5371"/>
                <a:chExt cx="6912" cy="1007"/>
              </a:xfrm>
            </p:grpSpPr>
            <p:grpSp>
              <p:nvGrpSpPr>
                <p:cNvPr id="68" name="Group 6"/>
                <p:cNvGrpSpPr>
                  <a:grpSpLocks/>
                </p:cNvGrpSpPr>
                <p:nvPr/>
              </p:nvGrpSpPr>
              <p:grpSpPr bwMode="auto">
                <a:xfrm>
                  <a:off x="8395" y="5371"/>
                  <a:ext cx="6912" cy="1007"/>
                  <a:chOff x="8395" y="5371"/>
                  <a:chExt cx="6912" cy="1007"/>
                </a:xfrm>
              </p:grpSpPr>
              <p:sp>
                <p:nvSpPr>
                  <p:cNvPr id="70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5371"/>
                    <a:ext cx="0" cy="10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395" y="6378"/>
                    <a:ext cx="691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3579" y="5515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69" name="Freeform 5"/>
                <p:cNvSpPr>
                  <a:spLocks/>
                </p:cNvSpPr>
                <p:nvPr/>
              </p:nvSpPr>
              <p:spPr bwMode="auto">
                <a:xfrm>
                  <a:off x="8395" y="5515"/>
                  <a:ext cx="6912" cy="863"/>
                </a:xfrm>
                <a:custGeom>
                  <a:avLst/>
                  <a:gdLst>
                    <a:gd name="T0" fmla="*/ 0 w 4896"/>
                    <a:gd name="T1" fmla="*/ 864 h 864"/>
                    <a:gd name="T2" fmla="*/ 1296 w 4896"/>
                    <a:gd name="T3" fmla="*/ 864 h 864"/>
                    <a:gd name="T4" fmla="*/ 1296 w 4896"/>
                    <a:gd name="T5" fmla="*/ 0 h 864"/>
                    <a:gd name="T6" fmla="*/ 3600 w 4896"/>
                    <a:gd name="T7" fmla="*/ 0 h 864"/>
                    <a:gd name="T8" fmla="*/ 3600 w 4896"/>
                    <a:gd name="T9" fmla="*/ 864 h 864"/>
                    <a:gd name="T10" fmla="*/ 4896 w 4896"/>
                    <a:gd name="T11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96" h="864">
                      <a:moveTo>
                        <a:pt x="0" y="864"/>
                      </a:moveTo>
                      <a:lnTo>
                        <a:pt x="1296" y="864"/>
                      </a:lnTo>
                      <a:lnTo>
                        <a:pt x="1296" y="0"/>
                      </a:lnTo>
                      <a:lnTo>
                        <a:pt x="3600" y="0"/>
                      </a:lnTo>
                      <a:lnTo>
                        <a:pt x="3600" y="864"/>
                      </a:lnTo>
                      <a:lnTo>
                        <a:pt x="4896" y="864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6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08520" y="-171400"/>
            <a:ext cx="9144000" cy="5647853"/>
            <a:chOff x="0" y="457200"/>
            <a:chExt cx="9144000" cy="5647853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571118"/>
                </p:ext>
              </p:extLst>
            </p:nvPr>
          </p:nvGraphicFramePr>
          <p:xfrm>
            <a:off x="546100" y="3930650"/>
            <a:ext cx="825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2" name="Equation" r:id="rId3" imgW="825480" imgH="304560" progId="Equation.DSMT4">
                    <p:embed/>
                  </p:oleObj>
                </mc:Choice>
                <mc:Fallback>
                  <p:oleObj name="Equation" r:id="rId3" imgW="825480" imgH="304560" progId="Equation.DSMT4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00" y="3930650"/>
                          <a:ext cx="825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475446"/>
                </p:ext>
              </p:extLst>
            </p:nvPr>
          </p:nvGraphicFramePr>
          <p:xfrm>
            <a:off x="539552" y="5533136"/>
            <a:ext cx="101917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3" name="Equation" r:id="rId5" imgW="1015920" imgH="342720" progId="Equation.DSMT4">
                    <p:embed/>
                  </p:oleObj>
                </mc:Choice>
                <mc:Fallback>
                  <p:oleObj name="Equation" r:id="rId5" imgW="1015920" imgH="34272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5533136"/>
                          <a:ext cx="1019175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856517"/>
                </p:ext>
              </p:extLst>
            </p:nvPr>
          </p:nvGraphicFramePr>
          <p:xfrm>
            <a:off x="6911975" y="912813"/>
            <a:ext cx="64770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4" name="Equation" r:id="rId7" imgW="647640" imgH="380880" progId="Equation.DSMT4">
                    <p:embed/>
                  </p:oleObj>
                </mc:Choice>
                <mc:Fallback>
                  <p:oleObj name="Equation" r:id="rId7" imgW="647640" imgH="38088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1975" y="912813"/>
                          <a:ext cx="647700" cy="382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193880"/>
                </p:ext>
              </p:extLst>
            </p:nvPr>
          </p:nvGraphicFramePr>
          <p:xfrm>
            <a:off x="3373438" y="1035050"/>
            <a:ext cx="56832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5" name="Equation" r:id="rId9" imgW="571320" imgH="380880" progId="Equation.DSMT4">
                    <p:embed/>
                  </p:oleObj>
                </mc:Choice>
                <mc:Fallback>
                  <p:oleObj name="Equation" r:id="rId9" imgW="571320" imgH="3808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438" y="1035050"/>
                          <a:ext cx="568325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162951"/>
                </p:ext>
              </p:extLst>
            </p:nvPr>
          </p:nvGraphicFramePr>
          <p:xfrm>
            <a:off x="522288" y="2214563"/>
            <a:ext cx="8540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6" name="Equation" r:id="rId11" imgW="850680" imgH="304560" progId="Equation.DSMT4">
                    <p:embed/>
                  </p:oleObj>
                </mc:Choice>
                <mc:Fallback>
                  <p:oleObj name="Equation" r:id="rId11" imgW="85068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88" y="2214563"/>
                          <a:ext cx="8540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1947509" y="3645024"/>
              <a:ext cx="7040622" cy="873125"/>
              <a:chOff x="4795" y="7099"/>
              <a:chExt cx="11088" cy="1374"/>
            </a:xfrm>
          </p:grpSpPr>
          <p:grpSp>
            <p:nvGrpSpPr>
              <p:cNvPr id="11" name="Group 125"/>
              <p:cNvGrpSpPr>
                <a:grpSpLocks/>
              </p:cNvGrpSpPr>
              <p:nvPr/>
            </p:nvGrpSpPr>
            <p:grpSpPr bwMode="auto">
              <a:xfrm>
                <a:off x="11131" y="7099"/>
                <a:ext cx="4752" cy="1374"/>
                <a:chOff x="8539" y="8749"/>
                <a:chExt cx="4752" cy="1374"/>
              </a:xfrm>
            </p:grpSpPr>
            <p:sp>
              <p:nvSpPr>
                <p:cNvPr id="34" name="Freeform 146"/>
                <p:cNvSpPr>
                  <a:spLocks/>
                </p:cNvSpPr>
                <p:nvPr/>
              </p:nvSpPr>
              <p:spPr bwMode="auto">
                <a:xfrm>
                  <a:off x="8539" y="8749"/>
                  <a:ext cx="4010" cy="942"/>
                </a:xfrm>
                <a:custGeom>
                  <a:avLst/>
                  <a:gdLst>
                    <a:gd name="T0" fmla="*/ 59 w 4010"/>
                    <a:gd name="T1" fmla="*/ 842 h 942"/>
                    <a:gd name="T2" fmla="*/ 123 w 4010"/>
                    <a:gd name="T3" fmla="*/ 832 h 942"/>
                    <a:gd name="T4" fmla="*/ 188 w 4010"/>
                    <a:gd name="T5" fmla="*/ 814 h 942"/>
                    <a:gd name="T6" fmla="*/ 252 w 4010"/>
                    <a:gd name="T7" fmla="*/ 789 h 942"/>
                    <a:gd name="T8" fmla="*/ 316 w 4010"/>
                    <a:gd name="T9" fmla="*/ 760 h 942"/>
                    <a:gd name="T10" fmla="*/ 380 w 4010"/>
                    <a:gd name="T11" fmla="*/ 730 h 942"/>
                    <a:gd name="T12" fmla="*/ 444 w 4010"/>
                    <a:gd name="T13" fmla="*/ 704 h 942"/>
                    <a:gd name="T14" fmla="*/ 508 w 4010"/>
                    <a:gd name="T15" fmla="*/ 685 h 942"/>
                    <a:gd name="T16" fmla="*/ 573 w 4010"/>
                    <a:gd name="T17" fmla="*/ 674 h 942"/>
                    <a:gd name="T18" fmla="*/ 637 w 4010"/>
                    <a:gd name="T19" fmla="*/ 676 h 942"/>
                    <a:gd name="T20" fmla="*/ 701 w 4010"/>
                    <a:gd name="T21" fmla="*/ 692 h 942"/>
                    <a:gd name="T22" fmla="*/ 765 w 4010"/>
                    <a:gd name="T23" fmla="*/ 718 h 942"/>
                    <a:gd name="T24" fmla="*/ 829 w 4010"/>
                    <a:gd name="T25" fmla="*/ 755 h 942"/>
                    <a:gd name="T26" fmla="*/ 893 w 4010"/>
                    <a:gd name="T27" fmla="*/ 798 h 942"/>
                    <a:gd name="T28" fmla="*/ 958 w 4010"/>
                    <a:gd name="T29" fmla="*/ 843 h 942"/>
                    <a:gd name="T30" fmla="*/ 1022 w 4010"/>
                    <a:gd name="T31" fmla="*/ 885 h 942"/>
                    <a:gd name="T32" fmla="*/ 1086 w 4010"/>
                    <a:gd name="T33" fmla="*/ 919 h 942"/>
                    <a:gd name="T34" fmla="*/ 1150 w 4010"/>
                    <a:gd name="T35" fmla="*/ 939 h 942"/>
                    <a:gd name="T36" fmla="*/ 1214 w 4010"/>
                    <a:gd name="T37" fmla="*/ 939 h 942"/>
                    <a:gd name="T38" fmla="*/ 1278 w 4010"/>
                    <a:gd name="T39" fmla="*/ 917 h 942"/>
                    <a:gd name="T40" fmla="*/ 1343 w 4010"/>
                    <a:gd name="T41" fmla="*/ 873 h 942"/>
                    <a:gd name="T42" fmla="*/ 1407 w 4010"/>
                    <a:gd name="T43" fmla="*/ 806 h 942"/>
                    <a:gd name="T44" fmla="*/ 1471 w 4010"/>
                    <a:gd name="T45" fmla="*/ 716 h 942"/>
                    <a:gd name="T46" fmla="*/ 1535 w 4010"/>
                    <a:gd name="T47" fmla="*/ 611 h 942"/>
                    <a:gd name="T48" fmla="*/ 1599 w 4010"/>
                    <a:gd name="T49" fmla="*/ 497 h 942"/>
                    <a:gd name="T50" fmla="*/ 1664 w 4010"/>
                    <a:gd name="T51" fmla="*/ 377 h 942"/>
                    <a:gd name="T52" fmla="*/ 1728 w 4010"/>
                    <a:gd name="T53" fmla="*/ 264 h 942"/>
                    <a:gd name="T54" fmla="*/ 1792 w 4010"/>
                    <a:gd name="T55" fmla="*/ 164 h 942"/>
                    <a:gd name="T56" fmla="*/ 1856 w 4010"/>
                    <a:gd name="T57" fmla="*/ 82 h 942"/>
                    <a:gd name="T58" fmla="*/ 1920 w 4010"/>
                    <a:gd name="T59" fmla="*/ 28 h 942"/>
                    <a:gd name="T60" fmla="*/ 1984 w 4010"/>
                    <a:gd name="T61" fmla="*/ 1 h 942"/>
                    <a:gd name="T62" fmla="*/ 2049 w 4010"/>
                    <a:gd name="T63" fmla="*/ 8 h 942"/>
                    <a:gd name="T64" fmla="*/ 2113 w 4010"/>
                    <a:gd name="T65" fmla="*/ 45 h 942"/>
                    <a:gd name="T66" fmla="*/ 2177 w 4010"/>
                    <a:gd name="T67" fmla="*/ 110 h 942"/>
                    <a:gd name="T68" fmla="*/ 2241 w 4010"/>
                    <a:gd name="T69" fmla="*/ 199 h 942"/>
                    <a:gd name="T70" fmla="*/ 2305 w 4010"/>
                    <a:gd name="T71" fmla="*/ 306 h 942"/>
                    <a:gd name="T72" fmla="*/ 2369 w 4010"/>
                    <a:gd name="T73" fmla="*/ 422 h 942"/>
                    <a:gd name="T74" fmla="*/ 2434 w 4010"/>
                    <a:gd name="T75" fmla="*/ 540 h 942"/>
                    <a:gd name="T76" fmla="*/ 2498 w 4010"/>
                    <a:gd name="T77" fmla="*/ 653 h 942"/>
                    <a:gd name="T78" fmla="*/ 2562 w 4010"/>
                    <a:gd name="T79" fmla="*/ 752 h 942"/>
                    <a:gd name="T80" fmla="*/ 2626 w 4010"/>
                    <a:gd name="T81" fmla="*/ 834 h 942"/>
                    <a:gd name="T82" fmla="*/ 2690 w 4010"/>
                    <a:gd name="T83" fmla="*/ 893 h 942"/>
                    <a:gd name="T84" fmla="*/ 2754 w 4010"/>
                    <a:gd name="T85" fmla="*/ 928 h 942"/>
                    <a:gd name="T86" fmla="*/ 2819 w 4010"/>
                    <a:gd name="T87" fmla="*/ 942 h 942"/>
                    <a:gd name="T88" fmla="*/ 2883 w 4010"/>
                    <a:gd name="T89" fmla="*/ 933 h 942"/>
                    <a:gd name="T90" fmla="*/ 2947 w 4010"/>
                    <a:gd name="T91" fmla="*/ 908 h 942"/>
                    <a:gd name="T92" fmla="*/ 3011 w 4010"/>
                    <a:gd name="T93" fmla="*/ 871 h 942"/>
                    <a:gd name="T94" fmla="*/ 3075 w 4010"/>
                    <a:gd name="T95" fmla="*/ 826 h 942"/>
                    <a:gd name="T96" fmla="*/ 3139 w 4010"/>
                    <a:gd name="T97" fmla="*/ 781 h 942"/>
                    <a:gd name="T98" fmla="*/ 3204 w 4010"/>
                    <a:gd name="T99" fmla="*/ 740 h 942"/>
                    <a:gd name="T100" fmla="*/ 3268 w 4010"/>
                    <a:gd name="T101" fmla="*/ 707 h 942"/>
                    <a:gd name="T102" fmla="*/ 3332 w 4010"/>
                    <a:gd name="T103" fmla="*/ 684 h 942"/>
                    <a:gd name="T104" fmla="*/ 3396 w 4010"/>
                    <a:gd name="T105" fmla="*/ 674 h 942"/>
                    <a:gd name="T106" fmla="*/ 3460 w 4010"/>
                    <a:gd name="T107" fmla="*/ 678 h 942"/>
                    <a:gd name="T108" fmla="*/ 3524 w 4010"/>
                    <a:gd name="T109" fmla="*/ 692 h 942"/>
                    <a:gd name="T110" fmla="*/ 3589 w 4010"/>
                    <a:gd name="T111" fmla="*/ 713 h 942"/>
                    <a:gd name="T112" fmla="*/ 3653 w 4010"/>
                    <a:gd name="T113" fmla="*/ 741 h 942"/>
                    <a:gd name="T114" fmla="*/ 3717 w 4010"/>
                    <a:gd name="T115" fmla="*/ 770 h 942"/>
                    <a:gd name="T116" fmla="*/ 3781 w 4010"/>
                    <a:gd name="T117" fmla="*/ 798 h 942"/>
                    <a:gd name="T118" fmla="*/ 3845 w 4010"/>
                    <a:gd name="T119" fmla="*/ 821 h 942"/>
                    <a:gd name="T120" fmla="*/ 3909 w 4010"/>
                    <a:gd name="T121" fmla="*/ 837 h 942"/>
                    <a:gd name="T122" fmla="*/ 3974 w 4010"/>
                    <a:gd name="T123" fmla="*/ 843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010" h="942">
                      <a:moveTo>
                        <a:pt x="0" y="843"/>
                      </a:moveTo>
                      <a:lnTo>
                        <a:pt x="3" y="845"/>
                      </a:lnTo>
                      <a:lnTo>
                        <a:pt x="7" y="845"/>
                      </a:lnTo>
                      <a:lnTo>
                        <a:pt x="10" y="845"/>
                      </a:lnTo>
                      <a:lnTo>
                        <a:pt x="15" y="845"/>
                      </a:lnTo>
                      <a:lnTo>
                        <a:pt x="20" y="845"/>
                      </a:lnTo>
                      <a:lnTo>
                        <a:pt x="23" y="845"/>
                      </a:lnTo>
                      <a:lnTo>
                        <a:pt x="27" y="845"/>
                      </a:lnTo>
                      <a:lnTo>
                        <a:pt x="32" y="843"/>
                      </a:lnTo>
                      <a:lnTo>
                        <a:pt x="35" y="843"/>
                      </a:lnTo>
                      <a:lnTo>
                        <a:pt x="39" y="843"/>
                      </a:lnTo>
                      <a:lnTo>
                        <a:pt x="42" y="843"/>
                      </a:lnTo>
                      <a:lnTo>
                        <a:pt x="47" y="843"/>
                      </a:lnTo>
                      <a:lnTo>
                        <a:pt x="52" y="843"/>
                      </a:lnTo>
                      <a:lnTo>
                        <a:pt x="55" y="843"/>
                      </a:lnTo>
                      <a:lnTo>
                        <a:pt x="59" y="842"/>
                      </a:lnTo>
                      <a:lnTo>
                        <a:pt x="64" y="842"/>
                      </a:lnTo>
                      <a:lnTo>
                        <a:pt x="67" y="842"/>
                      </a:lnTo>
                      <a:lnTo>
                        <a:pt x="72" y="842"/>
                      </a:lnTo>
                      <a:lnTo>
                        <a:pt x="75" y="840"/>
                      </a:lnTo>
                      <a:lnTo>
                        <a:pt x="79" y="840"/>
                      </a:lnTo>
                      <a:lnTo>
                        <a:pt x="84" y="839"/>
                      </a:lnTo>
                      <a:lnTo>
                        <a:pt x="87" y="839"/>
                      </a:lnTo>
                      <a:lnTo>
                        <a:pt x="91" y="839"/>
                      </a:lnTo>
                      <a:lnTo>
                        <a:pt x="96" y="837"/>
                      </a:lnTo>
                      <a:lnTo>
                        <a:pt x="99" y="837"/>
                      </a:lnTo>
                      <a:lnTo>
                        <a:pt x="104" y="835"/>
                      </a:lnTo>
                      <a:lnTo>
                        <a:pt x="107" y="835"/>
                      </a:lnTo>
                      <a:lnTo>
                        <a:pt x="111" y="834"/>
                      </a:lnTo>
                      <a:lnTo>
                        <a:pt x="116" y="834"/>
                      </a:lnTo>
                      <a:lnTo>
                        <a:pt x="119" y="832"/>
                      </a:lnTo>
                      <a:lnTo>
                        <a:pt x="123" y="832"/>
                      </a:lnTo>
                      <a:lnTo>
                        <a:pt x="128" y="831"/>
                      </a:lnTo>
                      <a:lnTo>
                        <a:pt x="131" y="829"/>
                      </a:lnTo>
                      <a:lnTo>
                        <a:pt x="136" y="829"/>
                      </a:lnTo>
                      <a:lnTo>
                        <a:pt x="139" y="828"/>
                      </a:lnTo>
                      <a:lnTo>
                        <a:pt x="143" y="826"/>
                      </a:lnTo>
                      <a:lnTo>
                        <a:pt x="148" y="826"/>
                      </a:lnTo>
                      <a:lnTo>
                        <a:pt x="151" y="825"/>
                      </a:lnTo>
                      <a:lnTo>
                        <a:pt x="156" y="823"/>
                      </a:lnTo>
                      <a:lnTo>
                        <a:pt x="160" y="823"/>
                      </a:lnTo>
                      <a:lnTo>
                        <a:pt x="163" y="821"/>
                      </a:lnTo>
                      <a:lnTo>
                        <a:pt x="168" y="820"/>
                      </a:lnTo>
                      <a:lnTo>
                        <a:pt x="171" y="818"/>
                      </a:lnTo>
                      <a:lnTo>
                        <a:pt x="175" y="817"/>
                      </a:lnTo>
                      <a:lnTo>
                        <a:pt x="180" y="815"/>
                      </a:lnTo>
                      <a:lnTo>
                        <a:pt x="183" y="815"/>
                      </a:lnTo>
                      <a:lnTo>
                        <a:pt x="188" y="814"/>
                      </a:lnTo>
                      <a:lnTo>
                        <a:pt x="192" y="812"/>
                      </a:lnTo>
                      <a:lnTo>
                        <a:pt x="195" y="811"/>
                      </a:lnTo>
                      <a:lnTo>
                        <a:pt x="200" y="809"/>
                      </a:lnTo>
                      <a:lnTo>
                        <a:pt x="203" y="808"/>
                      </a:lnTo>
                      <a:lnTo>
                        <a:pt x="207" y="806"/>
                      </a:lnTo>
                      <a:lnTo>
                        <a:pt x="212" y="804"/>
                      </a:lnTo>
                      <a:lnTo>
                        <a:pt x="215" y="803"/>
                      </a:lnTo>
                      <a:lnTo>
                        <a:pt x="220" y="801"/>
                      </a:lnTo>
                      <a:lnTo>
                        <a:pt x="224" y="800"/>
                      </a:lnTo>
                      <a:lnTo>
                        <a:pt x="227" y="798"/>
                      </a:lnTo>
                      <a:lnTo>
                        <a:pt x="232" y="797"/>
                      </a:lnTo>
                      <a:lnTo>
                        <a:pt x="235" y="795"/>
                      </a:lnTo>
                      <a:lnTo>
                        <a:pt x="240" y="794"/>
                      </a:lnTo>
                      <a:lnTo>
                        <a:pt x="244" y="792"/>
                      </a:lnTo>
                      <a:lnTo>
                        <a:pt x="247" y="791"/>
                      </a:lnTo>
                      <a:lnTo>
                        <a:pt x="252" y="789"/>
                      </a:lnTo>
                      <a:lnTo>
                        <a:pt x="256" y="786"/>
                      </a:lnTo>
                      <a:lnTo>
                        <a:pt x="259" y="784"/>
                      </a:lnTo>
                      <a:lnTo>
                        <a:pt x="264" y="783"/>
                      </a:lnTo>
                      <a:lnTo>
                        <a:pt x="267" y="781"/>
                      </a:lnTo>
                      <a:lnTo>
                        <a:pt x="272" y="780"/>
                      </a:lnTo>
                      <a:lnTo>
                        <a:pt x="276" y="778"/>
                      </a:lnTo>
                      <a:lnTo>
                        <a:pt x="279" y="777"/>
                      </a:lnTo>
                      <a:lnTo>
                        <a:pt x="284" y="773"/>
                      </a:lnTo>
                      <a:lnTo>
                        <a:pt x="289" y="772"/>
                      </a:lnTo>
                      <a:lnTo>
                        <a:pt x="292" y="770"/>
                      </a:lnTo>
                      <a:lnTo>
                        <a:pt x="296" y="769"/>
                      </a:lnTo>
                      <a:lnTo>
                        <a:pt x="299" y="767"/>
                      </a:lnTo>
                      <a:lnTo>
                        <a:pt x="304" y="766"/>
                      </a:lnTo>
                      <a:lnTo>
                        <a:pt x="308" y="763"/>
                      </a:lnTo>
                      <a:lnTo>
                        <a:pt x="311" y="761"/>
                      </a:lnTo>
                      <a:lnTo>
                        <a:pt x="316" y="760"/>
                      </a:lnTo>
                      <a:lnTo>
                        <a:pt x="321" y="758"/>
                      </a:lnTo>
                      <a:lnTo>
                        <a:pt x="324" y="756"/>
                      </a:lnTo>
                      <a:lnTo>
                        <a:pt x="328" y="753"/>
                      </a:lnTo>
                      <a:lnTo>
                        <a:pt x="331" y="752"/>
                      </a:lnTo>
                      <a:lnTo>
                        <a:pt x="336" y="750"/>
                      </a:lnTo>
                      <a:lnTo>
                        <a:pt x="340" y="749"/>
                      </a:lnTo>
                      <a:lnTo>
                        <a:pt x="343" y="747"/>
                      </a:lnTo>
                      <a:lnTo>
                        <a:pt x="348" y="746"/>
                      </a:lnTo>
                      <a:lnTo>
                        <a:pt x="353" y="743"/>
                      </a:lnTo>
                      <a:lnTo>
                        <a:pt x="356" y="741"/>
                      </a:lnTo>
                      <a:lnTo>
                        <a:pt x="360" y="740"/>
                      </a:lnTo>
                      <a:lnTo>
                        <a:pt x="363" y="738"/>
                      </a:lnTo>
                      <a:lnTo>
                        <a:pt x="368" y="736"/>
                      </a:lnTo>
                      <a:lnTo>
                        <a:pt x="373" y="733"/>
                      </a:lnTo>
                      <a:lnTo>
                        <a:pt x="376" y="732"/>
                      </a:lnTo>
                      <a:lnTo>
                        <a:pt x="380" y="730"/>
                      </a:lnTo>
                      <a:lnTo>
                        <a:pt x="385" y="729"/>
                      </a:lnTo>
                      <a:lnTo>
                        <a:pt x="388" y="727"/>
                      </a:lnTo>
                      <a:lnTo>
                        <a:pt x="392" y="726"/>
                      </a:lnTo>
                      <a:lnTo>
                        <a:pt x="395" y="724"/>
                      </a:lnTo>
                      <a:lnTo>
                        <a:pt x="400" y="722"/>
                      </a:lnTo>
                      <a:lnTo>
                        <a:pt x="405" y="721"/>
                      </a:lnTo>
                      <a:lnTo>
                        <a:pt x="408" y="718"/>
                      </a:lnTo>
                      <a:lnTo>
                        <a:pt x="412" y="716"/>
                      </a:lnTo>
                      <a:lnTo>
                        <a:pt x="417" y="715"/>
                      </a:lnTo>
                      <a:lnTo>
                        <a:pt x="420" y="713"/>
                      </a:lnTo>
                      <a:lnTo>
                        <a:pt x="424" y="712"/>
                      </a:lnTo>
                      <a:lnTo>
                        <a:pt x="427" y="710"/>
                      </a:lnTo>
                      <a:lnTo>
                        <a:pt x="432" y="708"/>
                      </a:lnTo>
                      <a:lnTo>
                        <a:pt x="437" y="707"/>
                      </a:lnTo>
                      <a:lnTo>
                        <a:pt x="440" y="705"/>
                      </a:lnTo>
                      <a:lnTo>
                        <a:pt x="444" y="704"/>
                      </a:lnTo>
                      <a:lnTo>
                        <a:pt x="449" y="702"/>
                      </a:lnTo>
                      <a:lnTo>
                        <a:pt x="452" y="701"/>
                      </a:lnTo>
                      <a:lnTo>
                        <a:pt x="456" y="701"/>
                      </a:lnTo>
                      <a:lnTo>
                        <a:pt x="460" y="699"/>
                      </a:lnTo>
                      <a:lnTo>
                        <a:pt x="464" y="698"/>
                      </a:lnTo>
                      <a:lnTo>
                        <a:pt x="469" y="696"/>
                      </a:lnTo>
                      <a:lnTo>
                        <a:pt x="472" y="695"/>
                      </a:lnTo>
                      <a:lnTo>
                        <a:pt x="476" y="693"/>
                      </a:lnTo>
                      <a:lnTo>
                        <a:pt x="481" y="693"/>
                      </a:lnTo>
                      <a:lnTo>
                        <a:pt x="484" y="692"/>
                      </a:lnTo>
                      <a:lnTo>
                        <a:pt x="489" y="690"/>
                      </a:lnTo>
                      <a:lnTo>
                        <a:pt x="492" y="688"/>
                      </a:lnTo>
                      <a:lnTo>
                        <a:pt x="496" y="688"/>
                      </a:lnTo>
                      <a:lnTo>
                        <a:pt x="501" y="687"/>
                      </a:lnTo>
                      <a:lnTo>
                        <a:pt x="504" y="685"/>
                      </a:lnTo>
                      <a:lnTo>
                        <a:pt x="508" y="685"/>
                      </a:lnTo>
                      <a:lnTo>
                        <a:pt x="513" y="684"/>
                      </a:lnTo>
                      <a:lnTo>
                        <a:pt x="516" y="684"/>
                      </a:lnTo>
                      <a:lnTo>
                        <a:pt x="521" y="682"/>
                      </a:lnTo>
                      <a:lnTo>
                        <a:pt x="524" y="681"/>
                      </a:lnTo>
                      <a:lnTo>
                        <a:pt x="528" y="681"/>
                      </a:lnTo>
                      <a:lnTo>
                        <a:pt x="533" y="679"/>
                      </a:lnTo>
                      <a:lnTo>
                        <a:pt x="536" y="679"/>
                      </a:lnTo>
                      <a:lnTo>
                        <a:pt x="541" y="679"/>
                      </a:lnTo>
                      <a:lnTo>
                        <a:pt x="545" y="678"/>
                      </a:lnTo>
                      <a:lnTo>
                        <a:pt x="548" y="678"/>
                      </a:lnTo>
                      <a:lnTo>
                        <a:pt x="553" y="678"/>
                      </a:lnTo>
                      <a:lnTo>
                        <a:pt x="556" y="676"/>
                      </a:lnTo>
                      <a:lnTo>
                        <a:pt x="560" y="676"/>
                      </a:lnTo>
                      <a:lnTo>
                        <a:pt x="565" y="676"/>
                      </a:lnTo>
                      <a:lnTo>
                        <a:pt x="568" y="676"/>
                      </a:lnTo>
                      <a:lnTo>
                        <a:pt x="573" y="674"/>
                      </a:lnTo>
                      <a:lnTo>
                        <a:pt x="577" y="674"/>
                      </a:lnTo>
                      <a:lnTo>
                        <a:pt x="580" y="674"/>
                      </a:lnTo>
                      <a:lnTo>
                        <a:pt x="585" y="674"/>
                      </a:lnTo>
                      <a:lnTo>
                        <a:pt x="588" y="674"/>
                      </a:lnTo>
                      <a:lnTo>
                        <a:pt x="593" y="674"/>
                      </a:lnTo>
                      <a:lnTo>
                        <a:pt x="597" y="674"/>
                      </a:lnTo>
                      <a:lnTo>
                        <a:pt x="600" y="674"/>
                      </a:lnTo>
                      <a:lnTo>
                        <a:pt x="605" y="674"/>
                      </a:lnTo>
                      <a:lnTo>
                        <a:pt x="609" y="674"/>
                      </a:lnTo>
                      <a:lnTo>
                        <a:pt x="612" y="674"/>
                      </a:lnTo>
                      <a:lnTo>
                        <a:pt x="617" y="674"/>
                      </a:lnTo>
                      <a:lnTo>
                        <a:pt x="620" y="674"/>
                      </a:lnTo>
                      <a:lnTo>
                        <a:pt x="625" y="676"/>
                      </a:lnTo>
                      <a:lnTo>
                        <a:pt x="629" y="676"/>
                      </a:lnTo>
                      <a:lnTo>
                        <a:pt x="632" y="676"/>
                      </a:lnTo>
                      <a:lnTo>
                        <a:pt x="637" y="676"/>
                      </a:lnTo>
                      <a:lnTo>
                        <a:pt x="641" y="678"/>
                      </a:lnTo>
                      <a:lnTo>
                        <a:pt x="644" y="678"/>
                      </a:lnTo>
                      <a:lnTo>
                        <a:pt x="649" y="679"/>
                      </a:lnTo>
                      <a:lnTo>
                        <a:pt x="652" y="679"/>
                      </a:lnTo>
                      <a:lnTo>
                        <a:pt x="657" y="681"/>
                      </a:lnTo>
                      <a:lnTo>
                        <a:pt x="661" y="681"/>
                      </a:lnTo>
                      <a:lnTo>
                        <a:pt x="664" y="682"/>
                      </a:lnTo>
                      <a:lnTo>
                        <a:pt x="669" y="682"/>
                      </a:lnTo>
                      <a:lnTo>
                        <a:pt x="673" y="684"/>
                      </a:lnTo>
                      <a:lnTo>
                        <a:pt x="677" y="684"/>
                      </a:lnTo>
                      <a:lnTo>
                        <a:pt x="681" y="685"/>
                      </a:lnTo>
                      <a:lnTo>
                        <a:pt x="684" y="687"/>
                      </a:lnTo>
                      <a:lnTo>
                        <a:pt x="689" y="687"/>
                      </a:lnTo>
                      <a:lnTo>
                        <a:pt x="693" y="688"/>
                      </a:lnTo>
                      <a:lnTo>
                        <a:pt x="696" y="690"/>
                      </a:lnTo>
                      <a:lnTo>
                        <a:pt x="701" y="692"/>
                      </a:lnTo>
                      <a:lnTo>
                        <a:pt x="706" y="693"/>
                      </a:lnTo>
                      <a:lnTo>
                        <a:pt x="709" y="695"/>
                      </a:lnTo>
                      <a:lnTo>
                        <a:pt x="713" y="695"/>
                      </a:lnTo>
                      <a:lnTo>
                        <a:pt x="716" y="696"/>
                      </a:lnTo>
                      <a:lnTo>
                        <a:pt x="721" y="698"/>
                      </a:lnTo>
                      <a:lnTo>
                        <a:pt x="725" y="699"/>
                      </a:lnTo>
                      <a:lnTo>
                        <a:pt x="728" y="701"/>
                      </a:lnTo>
                      <a:lnTo>
                        <a:pt x="733" y="702"/>
                      </a:lnTo>
                      <a:lnTo>
                        <a:pt x="738" y="705"/>
                      </a:lnTo>
                      <a:lnTo>
                        <a:pt x="741" y="707"/>
                      </a:lnTo>
                      <a:lnTo>
                        <a:pt x="745" y="708"/>
                      </a:lnTo>
                      <a:lnTo>
                        <a:pt x="748" y="710"/>
                      </a:lnTo>
                      <a:lnTo>
                        <a:pt x="753" y="712"/>
                      </a:lnTo>
                      <a:lnTo>
                        <a:pt x="757" y="713"/>
                      </a:lnTo>
                      <a:lnTo>
                        <a:pt x="761" y="716"/>
                      </a:lnTo>
                      <a:lnTo>
                        <a:pt x="765" y="718"/>
                      </a:lnTo>
                      <a:lnTo>
                        <a:pt x="770" y="719"/>
                      </a:lnTo>
                      <a:lnTo>
                        <a:pt x="773" y="722"/>
                      </a:lnTo>
                      <a:lnTo>
                        <a:pt x="777" y="724"/>
                      </a:lnTo>
                      <a:lnTo>
                        <a:pt x="780" y="726"/>
                      </a:lnTo>
                      <a:lnTo>
                        <a:pt x="785" y="729"/>
                      </a:lnTo>
                      <a:lnTo>
                        <a:pt x="790" y="730"/>
                      </a:lnTo>
                      <a:lnTo>
                        <a:pt x="793" y="733"/>
                      </a:lnTo>
                      <a:lnTo>
                        <a:pt x="797" y="735"/>
                      </a:lnTo>
                      <a:lnTo>
                        <a:pt x="802" y="738"/>
                      </a:lnTo>
                      <a:lnTo>
                        <a:pt x="805" y="740"/>
                      </a:lnTo>
                      <a:lnTo>
                        <a:pt x="810" y="743"/>
                      </a:lnTo>
                      <a:lnTo>
                        <a:pt x="813" y="744"/>
                      </a:lnTo>
                      <a:lnTo>
                        <a:pt x="817" y="747"/>
                      </a:lnTo>
                      <a:lnTo>
                        <a:pt x="822" y="749"/>
                      </a:lnTo>
                      <a:lnTo>
                        <a:pt x="825" y="752"/>
                      </a:lnTo>
                      <a:lnTo>
                        <a:pt x="829" y="755"/>
                      </a:lnTo>
                      <a:lnTo>
                        <a:pt x="834" y="756"/>
                      </a:lnTo>
                      <a:lnTo>
                        <a:pt x="837" y="760"/>
                      </a:lnTo>
                      <a:lnTo>
                        <a:pt x="842" y="763"/>
                      </a:lnTo>
                      <a:lnTo>
                        <a:pt x="845" y="764"/>
                      </a:lnTo>
                      <a:lnTo>
                        <a:pt x="849" y="767"/>
                      </a:lnTo>
                      <a:lnTo>
                        <a:pt x="854" y="770"/>
                      </a:lnTo>
                      <a:lnTo>
                        <a:pt x="857" y="773"/>
                      </a:lnTo>
                      <a:lnTo>
                        <a:pt x="861" y="775"/>
                      </a:lnTo>
                      <a:lnTo>
                        <a:pt x="866" y="778"/>
                      </a:lnTo>
                      <a:lnTo>
                        <a:pt x="869" y="781"/>
                      </a:lnTo>
                      <a:lnTo>
                        <a:pt x="874" y="784"/>
                      </a:lnTo>
                      <a:lnTo>
                        <a:pt x="877" y="786"/>
                      </a:lnTo>
                      <a:lnTo>
                        <a:pt x="881" y="789"/>
                      </a:lnTo>
                      <a:lnTo>
                        <a:pt x="886" y="792"/>
                      </a:lnTo>
                      <a:lnTo>
                        <a:pt x="889" y="795"/>
                      </a:lnTo>
                      <a:lnTo>
                        <a:pt x="893" y="798"/>
                      </a:lnTo>
                      <a:lnTo>
                        <a:pt x="898" y="800"/>
                      </a:lnTo>
                      <a:lnTo>
                        <a:pt x="901" y="803"/>
                      </a:lnTo>
                      <a:lnTo>
                        <a:pt x="906" y="806"/>
                      </a:lnTo>
                      <a:lnTo>
                        <a:pt x="909" y="809"/>
                      </a:lnTo>
                      <a:lnTo>
                        <a:pt x="913" y="812"/>
                      </a:lnTo>
                      <a:lnTo>
                        <a:pt x="918" y="815"/>
                      </a:lnTo>
                      <a:lnTo>
                        <a:pt x="921" y="818"/>
                      </a:lnTo>
                      <a:lnTo>
                        <a:pt x="926" y="820"/>
                      </a:lnTo>
                      <a:lnTo>
                        <a:pt x="930" y="823"/>
                      </a:lnTo>
                      <a:lnTo>
                        <a:pt x="933" y="826"/>
                      </a:lnTo>
                      <a:lnTo>
                        <a:pt x="938" y="829"/>
                      </a:lnTo>
                      <a:lnTo>
                        <a:pt x="941" y="832"/>
                      </a:lnTo>
                      <a:lnTo>
                        <a:pt x="945" y="835"/>
                      </a:lnTo>
                      <a:lnTo>
                        <a:pt x="950" y="837"/>
                      </a:lnTo>
                      <a:lnTo>
                        <a:pt x="953" y="840"/>
                      </a:lnTo>
                      <a:lnTo>
                        <a:pt x="958" y="843"/>
                      </a:lnTo>
                      <a:lnTo>
                        <a:pt x="962" y="846"/>
                      </a:lnTo>
                      <a:lnTo>
                        <a:pt x="965" y="849"/>
                      </a:lnTo>
                      <a:lnTo>
                        <a:pt x="970" y="851"/>
                      </a:lnTo>
                      <a:lnTo>
                        <a:pt x="973" y="854"/>
                      </a:lnTo>
                      <a:lnTo>
                        <a:pt x="977" y="857"/>
                      </a:lnTo>
                      <a:lnTo>
                        <a:pt x="982" y="860"/>
                      </a:lnTo>
                      <a:lnTo>
                        <a:pt x="985" y="862"/>
                      </a:lnTo>
                      <a:lnTo>
                        <a:pt x="990" y="865"/>
                      </a:lnTo>
                      <a:lnTo>
                        <a:pt x="994" y="868"/>
                      </a:lnTo>
                      <a:lnTo>
                        <a:pt x="997" y="871"/>
                      </a:lnTo>
                      <a:lnTo>
                        <a:pt x="1002" y="873"/>
                      </a:lnTo>
                      <a:lnTo>
                        <a:pt x="1005" y="876"/>
                      </a:lnTo>
                      <a:lnTo>
                        <a:pt x="1010" y="879"/>
                      </a:lnTo>
                      <a:lnTo>
                        <a:pt x="1014" y="880"/>
                      </a:lnTo>
                      <a:lnTo>
                        <a:pt x="1017" y="883"/>
                      </a:lnTo>
                      <a:lnTo>
                        <a:pt x="1022" y="885"/>
                      </a:lnTo>
                      <a:lnTo>
                        <a:pt x="1026" y="888"/>
                      </a:lnTo>
                      <a:lnTo>
                        <a:pt x="1030" y="891"/>
                      </a:lnTo>
                      <a:lnTo>
                        <a:pt x="1034" y="893"/>
                      </a:lnTo>
                      <a:lnTo>
                        <a:pt x="1037" y="896"/>
                      </a:lnTo>
                      <a:lnTo>
                        <a:pt x="1042" y="897"/>
                      </a:lnTo>
                      <a:lnTo>
                        <a:pt x="1046" y="899"/>
                      </a:lnTo>
                      <a:lnTo>
                        <a:pt x="1049" y="902"/>
                      </a:lnTo>
                      <a:lnTo>
                        <a:pt x="1054" y="903"/>
                      </a:lnTo>
                      <a:lnTo>
                        <a:pt x="1058" y="907"/>
                      </a:lnTo>
                      <a:lnTo>
                        <a:pt x="1062" y="908"/>
                      </a:lnTo>
                      <a:lnTo>
                        <a:pt x="1066" y="910"/>
                      </a:lnTo>
                      <a:lnTo>
                        <a:pt x="1069" y="911"/>
                      </a:lnTo>
                      <a:lnTo>
                        <a:pt x="1074" y="914"/>
                      </a:lnTo>
                      <a:lnTo>
                        <a:pt x="1078" y="916"/>
                      </a:lnTo>
                      <a:lnTo>
                        <a:pt x="1081" y="917"/>
                      </a:lnTo>
                      <a:lnTo>
                        <a:pt x="1086" y="919"/>
                      </a:lnTo>
                      <a:lnTo>
                        <a:pt x="1091" y="920"/>
                      </a:lnTo>
                      <a:lnTo>
                        <a:pt x="1094" y="922"/>
                      </a:lnTo>
                      <a:lnTo>
                        <a:pt x="1098" y="924"/>
                      </a:lnTo>
                      <a:lnTo>
                        <a:pt x="1101" y="925"/>
                      </a:lnTo>
                      <a:lnTo>
                        <a:pt x="1106" y="927"/>
                      </a:lnTo>
                      <a:lnTo>
                        <a:pt x="1110" y="928"/>
                      </a:lnTo>
                      <a:lnTo>
                        <a:pt x="1114" y="930"/>
                      </a:lnTo>
                      <a:lnTo>
                        <a:pt x="1118" y="931"/>
                      </a:lnTo>
                      <a:lnTo>
                        <a:pt x="1123" y="933"/>
                      </a:lnTo>
                      <a:lnTo>
                        <a:pt x="1126" y="933"/>
                      </a:lnTo>
                      <a:lnTo>
                        <a:pt x="1130" y="934"/>
                      </a:lnTo>
                      <a:lnTo>
                        <a:pt x="1133" y="936"/>
                      </a:lnTo>
                      <a:lnTo>
                        <a:pt x="1138" y="936"/>
                      </a:lnTo>
                      <a:lnTo>
                        <a:pt x="1143" y="938"/>
                      </a:lnTo>
                      <a:lnTo>
                        <a:pt x="1146" y="938"/>
                      </a:lnTo>
                      <a:lnTo>
                        <a:pt x="1150" y="939"/>
                      </a:lnTo>
                      <a:lnTo>
                        <a:pt x="1155" y="939"/>
                      </a:lnTo>
                      <a:lnTo>
                        <a:pt x="1158" y="939"/>
                      </a:lnTo>
                      <a:lnTo>
                        <a:pt x="1162" y="941"/>
                      </a:lnTo>
                      <a:lnTo>
                        <a:pt x="1165" y="941"/>
                      </a:lnTo>
                      <a:lnTo>
                        <a:pt x="1170" y="941"/>
                      </a:lnTo>
                      <a:lnTo>
                        <a:pt x="1175" y="941"/>
                      </a:lnTo>
                      <a:lnTo>
                        <a:pt x="1178" y="942"/>
                      </a:lnTo>
                      <a:lnTo>
                        <a:pt x="1182" y="942"/>
                      </a:lnTo>
                      <a:lnTo>
                        <a:pt x="1187" y="942"/>
                      </a:lnTo>
                      <a:lnTo>
                        <a:pt x="1190" y="942"/>
                      </a:lnTo>
                      <a:lnTo>
                        <a:pt x="1194" y="941"/>
                      </a:lnTo>
                      <a:lnTo>
                        <a:pt x="1198" y="941"/>
                      </a:lnTo>
                      <a:lnTo>
                        <a:pt x="1202" y="941"/>
                      </a:lnTo>
                      <a:lnTo>
                        <a:pt x="1207" y="941"/>
                      </a:lnTo>
                      <a:lnTo>
                        <a:pt x="1210" y="941"/>
                      </a:lnTo>
                      <a:lnTo>
                        <a:pt x="1214" y="939"/>
                      </a:lnTo>
                      <a:lnTo>
                        <a:pt x="1219" y="939"/>
                      </a:lnTo>
                      <a:lnTo>
                        <a:pt x="1222" y="938"/>
                      </a:lnTo>
                      <a:lnTo>
                        <a:pt x="1227" y="938"/>
                      </a:lnTo>
                      <a:lnTo>
                        <a:pt x="1230" y="936"/>
                      </a:lnTo>
                      <a:lnTo>
                        <a:pt x="1234" y="934"/>
                      </a:lnTo>
                      <a:lnTo>
                        <a:pt x="1239" y="934"/>
                      </a:lnTo>
                      <a:lnTo>
                        <a:pt x="1242" y="933"/>
                      </a:lnTo>
                      <a:lnTo>
                        <a:pt x="1246" y="931"/>
                      </a:lnTo>
                      <a:lnTo>
                        <a:pt x="1251" y="930"/>
                      </a:lnTo>
                      <a:lnTo>
                        <a:pt x="1254" y="928"/>
                      </a:lnTo>
                      <a:lnTo>
                        <a:pt x="1259" y="927"/>
                      </a:lnTo>
                      <a:lnTo>
                        <a:pt x="1262" y="925"/>
                      </a:lnTo>
                      <a:lnTo>
                        <a:pt x="1266" y="924"/>
                      </a:lnTo>
                      <a:lnTo>
                        <a:pt x="1271" y="922"/>
                      </a:lnTo>
                      <a:lnTo>
                        <a:pt x="1274" y="920"/>
                      </a:lnTo>
                      <a:lnTo>
                        <a:pt x="1278" y="917"/>
                      </a:lnTo>
                      <a:lnTo>
                        <a:pt x="1283" y="916"/>
                      </a:lnTo>
                      <a:lnTo>
                        <a:pt x="1286" y="914"/>
                      </a:lnTo>
                      <a:lnTo>
                        <a:pt x="1291" y="911"/>
                      </a:lnTo>
                      <a:lnTo>
                        <a:pt x="1294" y="910"/>
                      </a:lnTo>
                      <a:lnTo>
                        <a:pt x="1298" y="907"/>
                      </a:lnTo>
                      <a:lnTo>
                        <a:pt x="1303" y="903"/>
                      </a:lnTo>
                      <a:lnTo>
                        <a:pt x="1306" y="902"/>
                      </a:lnTo>
                      <a:lnTo>
                        <a:pt x="1311" y="899"/>
                      </a:lnTo>
                      <a:lnTo>
                        <a:pt x="1315" y="896"/>
                      </a:lnTo>
                      <a:lnTo>
                        <a:pt x="1318" y="893"/>
                      </a:lnTo>
                      <a:lnTo>
                        <a:pt x="1323" y="890"/>
                      </a:lnTo>
                      <a:lnTo>
                        <a:pt x="1326" y="887"/>
                      </a:lnTo>
                      <a:lnTo>
                        <a:pt x="1330" y="883"/>
                      </a:lnTo>
                      <a:lnTo>
                        <a:pt x="1335" y="880"/>
                      </a:lnTo>
                      <a:lnTo>
                        <a:pt x="1338" y="877"/>
                      </a:lnTo>
                      <a:lnTo>
                        <a:pt x="1343" y="873"/>
                      </a:lnTo>
                      <a:lnTo>
                        <a:pt x="1347" y="869"/>
                      </a:lnTo>
                      <a:lnTo>
                        <a:pt x="1350" y="866"/>
                      </a:lnTo>
                      <a:lnTo>
                        <a:pt x="1355" y="862"/>
                      </a:lnTo>
                      <a:lnTo>
                        <a:pt x="1358" y="859"/>
                      </a:lnTo>
                      <a:lnTo>
                        <a:pt x="1363" y="854"/>
                      </a:lnTo>
                      <a:lnTo>
                        <a:pt x="1367" y="851"/>
                      </a:lnTo>
                      <a:lnTo>
                        <a:pt x="1370" y="846"/>
                      </a:lnTo>
                      <a:lnTo>
                        <a:pt x="1375" y="842"/>
                      </a:lnTo>
                      <a:lnTo>
                        <a:pt x="1379" y="839"/>
                      </a:lnTo>
                      <a:lnTo>
                        <a:pt x="1382" y="834"/>
                      </a:lnTo>
                      <a:lnTo>
                        <a:pt x="1387" y="829"/>
                      </a:lnTo>
                      <a:lnTo>
                        <a:pt x="1390" y="825"/>
                      </a:lnTo>
                      <a:lnTo>
                        <a:pt x="1395" y="820"/>
                      </a:lnTo>
                      <a:lnTo>
                        <a:pt x="1399" y="815"/>
                      </a:lnTo>
                      <a:lnTo>
                        <a:pt x="1402" y="811"/>
                      </a:lnTo>
                      <a:lnTo>
                        <a:pt x="1407" y="806"/>
                      </a:lnTo>
                      <a:lnTo>
                        <a:pt x="1411" y="800"/>
                      </a:lnTo>
                      <a:lnTo>
                        <a:pt x="1414" y="795"/>
                      </a:lnTo>
                      <a:lnTo>
                        <a:pt x="1419" y="791"/>
                      </a:lnTo>
                      <a:lnTo>
                        <a:pt x="1422" y="784"/>
                      </a:lnTo>
                      <a:lnTo>
                        <a:pt x="1427" y="780"/>
                      </a:lnTo>
                      <a:lnTo>
                        <a:pt x="1431" y="773"/>
                      </a:lnTo>
                      <a:lnTo>
                        <a:pt x="1434" y="769"/>
                      </a:lnTo>
                      <a:lnTo>
                        <a:pt x="1439" y="763"/>
                      </a:lnTo>
                      <a:lnTo>
                        <a:pt x="1444" y="758"/>
                      </a:lnTo>
                      <a:lnTo>
                        <a:pt x="1447" y="752"/>
                      </a:lnTo>
                      <a:lnTo>
                        <a:pt x="1451" y="746"/>
                      </a:lnTo>
                      <a:lnTo>
                        <a:pt x="1454" y="741"/>
                      </a:lnTo>
                      <a:lnTo>
                        <a:pt x="1459" y="735"/>
                      </a:lnTo>
                      <a:lnTo>
                        <a:pt x="1463" y="729"/>
                      </a:lnTo>
                      <a:lnTo>
                        <a:pt x="1466" y="722"/>
                      </a:lnTo>
                      <a:lnTo>
                        <a:pt x="1471" y="716"/>
                      </a:lnTo>
                      <a:lnTo>
                        <a:pt x="1476" y="710"/>
                      </a:lnTo>
                      <a:lnTo>
                        <a:pt x="1479" y="704"/>
                      </a:lnTo>
                      <a:lnTo>
                        <a:pt x="1483" y="698"/>
                      </a:lnTo>
                      <a:lnTo>
                        <a:pt x="1486" y="692"/>
                      </a:lnTo>
                      <a:lnTo>
                        <a:pt x="1491" y="685"/>
                      </a:lnTo>
                      <a:lnTo>
                        <a:pt x="1495" y="679"/>
                      </a:lnTo>
                      <a:lnTo>
                        <a:pt x="1498" y="673"/>
                      </a:lnTo>
                      <a:lnTo>
                        <a:pt x="1503" y="665"/>
                      </a:lnTo>
                      <a:lnTo>
                        <a:pt x="1508" y="659"/>
                      </a:lnTo>
                      <a:lnTo>
                        <a:pt x="1511" y="653"/>
                      </a:lnTo>
                      <a:lnTo>
                        <a:pt x="1515" y="645"/>
                      </a:lnTo>
                      <a:lnTo>
                        <a:pt x="1518" y="639"/>
                      </a:lnTo>
                      <a:lnTo>
                        <a:pt x="1523" y="633"/>
                      </a:lnTo>
                      <a:lnTo>
                        <a:pt x="1528" y="625"/>
                      </a:lnTo>
                      <a:lnTo>
                        <a:pt x="1531" y="619"/>
                      </a:lnTo>
                      <a:lnTo>
                        <a:pt x="1535" y="611"/>
                      </a:lnTo>
                      <a:lnTo>
                        <a:pt x="1540" y="605"/>
                      </a:lnTo>
                      <a:lnTo>
                        <a:pt x="1543" y="597"/>
                      </a:lnTo>
                      <a:lnTo>
                        <a:pt x="1547" y="591"/>
                      </a:lnTo>
                      <a:lnTo>
                        <a:pt x="1551" y="583"/>
                      </a:lnTo>
                      <a:lnTo>
                        <a:pt x="1555" y="577"/>
                      </a:lnTo>
                      <a:lnTo>
                        <a:pt x="1560" y="569"/>
                      </a:lnTo>
                      <a:lnTo>
                        <a:pt x="1563" y="561"/>
                      </a:lnTo>
                      <a:lnTo>
                        <a:pt x="1567" y="555"/>
                      </a:lnTo>
                      <a:lnTo>
                        <a:pt x="1572" y="548"/>
                      </a:lnTo>
                      <a:lnTo>
                        <a:pt x="1575" y="540"/>
                      </a:lnTo>
                      <a:lnTo>
                        <a:pt x="1579" y="534"/>
                      </a:lnTo>
                      <a:lnTo>
                        <a:pt x="1583" y="526"/>
                      </a:lnTo>
                      <a:lnTo>
                        <a:pt x="1587" y="518"/>
                      </a:lnTo>
                      <a:lnTo>
                        <a:pt x="1592" y="510"/>
                      </a:lnTo>
                      <a:lnTo>
                        <a:pt x="1595" y="504"/>
                      </a:lnTo>
                      <a:lnTo>
                        <a:pt x="1599" y="497"/>
                      </a:lnTo>
                      <a:lnTo>
                        <a:pt x="1604" y="489"/>
                      </a:lnTo>
                      <a:lnTo>
                        <a:pt x="1607" y="481"/>
                      </a:lnTo>
                      <a:lnTo>
                        <a:pt x="1612" y="473"/>
                      </a:lnTo>
                      <a:lnTo>
                        <a:pt x="1615" y="467"/>
                      </a:lnTo>
                      <a:lnTo>
                        <a:pt x="1619" y="459"/>
                      </a:lnTo>
                      <a:lnTo>
                        <a:pt x="1624" y="452"/>
                      </a:lnTo>
                      <a:lnTo>
                        <a:pt x="1627" y="444"/>
                      </a:lnTo>
                      <a:lnTo>
                        <a:pt x="1631" y="438"/>
                      </a:lnTo>
                      <a:lnTo>
                        <a:pt x="1636" y="430"/>
                      </a:lnTo>
                      <a:lnTo>
                        <a:pt x="1639" y="422"/>
                      </a:lnTo>
                      <a:lnTo>
                        <a:pt x="1644" y="414"/>
                      </a:lnTo>
                      <a:lnTo>
                        <a:pt x="1647" y="407"/>
                      </a:lnTo>
                      <a:lnTo>
                        <a:pt x="1651" y="401"/>
                      </a:lnTo>
                      <a:lnTo>
                        <a:pt x="1656" y="393"/>
                      </a:lnTo>
                      <a:lnTo>
                        <a:pt x="1659" y="385"/>
                      </a:lnTo>
                      <a:lnTo>
                        <a:pt x="1664" y="377"/>
                      </a:lnTo>
                      <a:lnTo>
                        <a:pt x="1668" y="371"/>
                      </a:lnTo>
                      <a:lnTo>
                        <a:pt x="1671" y="363"/>
                      </a:lnTo>
                      <a:lnTo>
                        <a:pt x="1676" y="356"/>
                      </a:lnTo>
                      <a:lnTo>
                        <a:pt x="1679" y="348"/>
                      </a:lnTo>
                      <a:lnTo>
                        <a:pt x="1683" y="342"/>
                      </a:lnTo>
                      <a:lnTo>
                        <a:pt x="1688" y="334"/>
                      </a:lnTo>
                      <a:lnTo>
                        <a:pt x="1691" y="328"/>
                      </a:lnTo>
                      <a:lnTo>
                        <a:pt x="1696" y="320"/>
                      </a:lnTo>
                      <a:lnTo>
                        <a:pt x="1700" y="312"/>
                      </a:lnTo>
                      <a:lnTo>
                        <a:pt x="1703" y="306"/>
                      </a:lnTo>
                      <a:lnTo>
                        <a:pt x="1708" y="298"/>
                      </a:lnTo>
                      <a:lnTo>
                        <a:pt x="1711" y="292"/>
                      </a:lnTo>
                      <a:lnTo>
                        <a:pt x="1715" y="285"/>
                      </a:lnTo>
                      <a:lnTo>
                        <a:pt x="1720" y="278"/>
                      </a:lnTo>
                      <a:lnTo>
                        <a:pt x="1723" y="271"/>
                      </a:lnTo>
                      <a:lnTo>
                        <a:pt x="1728" y="264"/>
                      </a:lnTo>
                      <a:lnTo>
                        <a:pt x="1732" y="258"/>
                      </a:lnTo>
                      <a:lnTo>
                        <a:pt x="1735" y="250"/>
                      </a:lnTo>
                      <a:lnTo>
                        <a:pt x="1740" y="244"/>
                      </a:lnTo>
                      <a:lnTo>
                        <a:pt x="1743" y="238"/>
                      </a:lnTo>
                      <a:lnTo>
                        <a:pt x="1748" y="230"/>
                      </a:lnTo>
                      <a:lnTo>
                        <a:pt x="1752" y="224"/>
                      </a:lnTo>
                      <a:lnTo>
                        <a:pt x="1755" y="218"/>
                      </a:lnTo>
                      <a:lnTo>
                        <a:pt x="1760" y="212"/>
                      </a:lnTo>
                      <a:lnTo>
                        <a:pt x="1764" y="206"/>
                      </a:lnTo>
                      <a:lnTo>
                        <a:pt x="1767" y="199"/>
                      </a:lnTo>
                      <a:lnTo>
                        <a:pt x="1772" y="193"/>
                      </a:lnTo>
                      <a:lnTo>
                        <a:pt x="1775" y="187"/>
                      </a:lnTo>
                      <a:lnTo>
                        <a:pt x="1780" y="181"/>
                      </a:lnTo>
                      <a:lnTo>
                        <a:pt x="1784" y="175"/>
                      </a:lnTo>
                      <a:lnTo>
                        <a:pt x="1787" y="170"/>
                      </a:lnTo>
                      <a:lnTo>
                        <a:pt x="1792" y="164"/>
                      </a:lnTo>
                      <a:lnTo>
                        <a:pt x="1796" y="158"/>
                      </a:lnTo>
                      <a:lnTo>
                        <a:pt x="1799" y="151"/>
                      </a:lnTo>
                      <a:lnTo>
                        <a:pt x="1804" y="147"/>
                      </a:lnTo>
                      <a:lnTo>
                        <a:pt x="1807" y="141"/>
                      </a:lnTo>
                      <a:lnTo>
                        <a:pt x="1812" y="136"/>
                      </a:lnTo>
                      <a:lnTo>
                        <a:pt x="1816" y="130"/>
                      </a:lnTo>
                      <a:lnTo>
                        <a:pt x="1819" y="125"/>
                      </a:lnTo>
                      <a:lnTo>
                        <a:pt x="1824" y="121"/>
                      </a:lnTo>
                      <a:lnTo>
                        <a:pt x="1828" y="114"/>
                      </a:lnTo>
                      <a:lnTo>
                        <a:pt x="1832" y="110"/>
                      </a:lnTo>
                      <a:lnTo>
                        <a:pt x="1836" y="105"/>
                      </a:lnTo>
                      <a:lnTo>
                        <a:pt x="1839" y="100"/>
                      </a:lnTo>
                      <a:lnTo>
                        <a:pt x="1844" y="96"/>
                      </a:lnTo>
                      <a:lnTo>
                        <a:pt x="1848" y="91"/>
                      </a:lnTo>
                      <a:lnTo>
                        <a:pt x="1851" y="87"/>
                      </a:lnTo>
                      <a:lnTo>
                        <a:pt x="1856" y="82"/>
                      </a:lnTo>
                      <a:lnTo>
                        <a:pt x="1861" y="79"/>
                      </a:lnTo>
                      <a:lnTo>
                        <a:pt x="1864" y="74"/>
                      </a:lnTo>
                      <a:lnTo>
                        <a:pt x="1868" y="69"/>
                      </a:lnTo>
                      <a:lnTo>
                        <a:pt x="1871" y="66"/>
                      </a:lnTo>
                      <a:lnTo>
                        <a:pt x="1876" y="62"/>
                      </a:lnTo>
                      <a:lnTo>
                        <a:pt x="1881" y="59"/>
                      </a:lnTo>
                      <a:lnTo>
                        <a:pt x="1884" y="54"/>
                      </a:lnTo>
                      <a:lnTo>
                        <a:pt x="1888" y="51"/>
                      </a:lnTo>
                      <a:lnTo>
                        <a:pt x="1893" y="48"/>
                      </a:lnTo>
                      <a:lnTo>
                        <a:pt x="1896" y="45"/>
                      </a:lnTo>
                      <a:lnTo>
                        <a:pt x="1900" y="42"/>
                      </a:lnTo>
                      <a:lnTo>
                        <a:pt x="1903" y="39"/>
                      </a:lnTo>
                      <a:lnTo>
                        <a:pt x="1908" y="35"/>
                      </a:lnTo>
                      <a:lnTo>
                        <a:pt x="1913" y="32"/>
                      </a:lnTo>
                      <a:lnTo>
                        <a:pt x="1916" y="29"/>
                      </a:lnTo>
                      <a:lnTo>
                        <a:pt x="1920" y="28"/>
                      </a:lnTo>
                      <a:lnTo>
                        <a:pt x="1925" y="25"/>
                      </a:lnTo>
                      <a:lnTo>
                        <a:pt x="1928" y="22"/>
                      </a:lnTo>
                      <a:lnTo>
                        <a:pt x="1932" y="20"/>
                      </a:lnTo>
                      <a:lnTo>
                        <a:pt x="1935" y="18"/>
                      </a:lnTo>
                      <a:lnTo>
                        <a:pt x="1940" y="15"/>
                      </a:lnTo>
                      <a:lnTo>
                        <a:pt x="1945" y="14"/>
                      </a:lnTo>
                      <a:lnTo>
                        <a:pt x="1948" y="12"/>
                      </a:lnTo>
                      <a:lnTo>
                        <a:pt x="1952" y="11"/>
                      </a:lnTo>
                      <a:lnTo>
                        <a:pt x="1957" y="9"/>
                      </a:lnTo>
                      <a:lnTo>
                        <a:pt x="1960" y="8"/>
                      </a:lnTo>
                      <a:lnTo>
                        <a:pt x="1965" y="6"/>
                      </a:lnTo>
                      <a:lnTo>
                        <a:pt x="1968" y="4"/>
                      </a:lnTo>
                      <a:lnTo>
                        <a:pt x="1972" y="4"/>
                      </a:lnTo>
                      <a:lnTo>
                        <a:pt x="1977" y="3"/>
                      </a:lnTo>
                      <a:lnTo>
                        <a:pt x="1980" y="1"/>
                      </a:lnTo>
                      <a:lnTo>
                        <a:pt x="1984" y="1"/>
                      </a:lnTo>
                      <a:lnTo>
                        <a:pt x="1989" y="1"/>
                      </a:lnTo>
                      <a:lnTo>
                        <a:pt x="1992" y="0"/>
                      </a:lnTo>
                      <a:lnTo>
                        <a:pt x="1997" y="0"/>
                      </a:lnTo>
                      <a:lnTo>
                        <a:pt x="2000" y="0"/>
                      </a:lnTo>
                      <a:lnTo>
                        <a:pt x="2004" y="0"/>
                      </a:lnTo>
                      <a:lnTo>
                        <a:pt x="2009" y="0"/>
                      </a:lnTo>
                      <a:lnTo>
                        <a:pt x="2012" y="0"/>
                      </a:lnTo>
                      <a:lnTo>
                        <a:pt x="2016" y="0"/>
                      </a:lnTo>
                      <a:lnTo>
                        <a:pt x="2021" y="1"/>
                      </a:lnTo>
                      <a:lnTo>
                        <a:pt x="2024" y="1"/>
                      </a:lnTo>
                      <a:lnTo>
                        <a:pt x="2029" y="1"/>
                      </a:lnTo>
                      <a:lnTo>
                        <a:pt x="2032" y="3"/>
                      </a:lnTo>
                      <a:lnTo>
                        <a:pt x="2036" y="4"/>
                      </a:lnTo>
                      <a:lnTo>
                        <a:pt x="2041" y="4"/>
                      </a:lnTo>
                      <a:lnTo>
                        <a:pt x="2044" y="6"/>
                      </a:lnTo>
                      <a:lnTo>
                        <a:pt x="2049" y="8"/>
                      </a:lnTo>
                      <a:lnTo>
                        <a:pt x="2053" y="9"/>
                      </a:lnTo>
                      <a:lnTo>
                        <a:pt x="2056" y="11"/>
                      </a:lnTo>
                      <a:lnTo>
                        <a:pt x="2061" y="12"/>
                      </a:lnTo>
                      <a:lnTo>
                        <a:pt x="2064" y="14"/>
                      </a:lnTo>
                      <a:lnTo>
                        <a:pt x="2068" y="15"/>
                      </a:lnTo>
                      <a:lnTo>
                        <a:pt x="2073" y="18"/>
                      </a:lnTo>
                      <a:lnTo>
                        <a:pt x="2076" y="20"/>
                      </a:lnTo>
                      <a:lnTo>
                        <a:pt x="2081" y="22"/>
                      </a:lnTo>
                      <a:lnTo>
                        <a:pt x="2085" y="25"/>
                      </a:lnTo>
                      <a:lnTo>
                        <a:pt x="2088" y="28"/>
                      </a:lnTo>
                      <a:lnTo>
                        <a:pt x="2093" y="29"/>
                      </a:lnTo>
                      <a:lnTo>
                        <a:pt x="2096" y="32"/>
                      </a:lnTo>
                      <a:lnTo>
                        <a:pt x="2101" y="35"/>
                      </a:lnTo>
                      <a:lnTo>
                        <a:pt x="2105" y="39"/>
                      </a:lnTo>
                      <a:lnTo>
                        <a:pt x="2108" y="42"/>
                      </a:lnTo>
                      <a:lnTo>
                        <a:pt x="2113" y="45"/>
                      </a:lnTo>
                      <a:lnTo>
                        <a:pt x="2117" y="48"/>
                      </a:lnTo>
                      <a:lnTo>
                        <a:pt x="2120" y="51"/>
                      </a:lnTo>
                      <a:lnTo>
                        <a:pt x="2125" y="54"/>
                      </a:lnTo>
                      <a:lnTo>
                        <a:pt x="2128" y="59"/>
                      </a:lnTo>
                      <a:lnTo>
                        <a:pt x="2133" y="62"/>
                      </a:lnTo>
                      <a:lnTo>
                        <a:pt x="2137" y="66"/>
                      </a:lnTo>
                      <a:lnTo>
                        <a:pt x="2140" y="69"/>
                      </a:lnTo>
                      <a:lnTo>
                        <a:pt x="2145" y="74"/>
                      </a:lnTo>
                      <a:lnTo>
                        <a:pt x="2149" y="79"/>
                      </a:lnTo>
                      <a:lnTo>
                        <a:pt x="2152" y="82"/>
                      </a:lnTo>
                      <a:lnTo>
                        <a:pt x="2157" y="87"/>
                      </a:lnTo>
                      <a:lnTo>
                        <a:pt x="2160" y="91"/>
                      </a:lnTo>
                      <a:lnTo>
                        <a:pt x="2165" y="96"/>
                      </a:lnTo>
                      <a:lnTo>
                        <a:pt x="2169" y="100"/>
                      </a:lnTo>
                      <a:lnTo>
                        <a:pt x="2172" y="105"/>
                      </a:lnTo>
                      <a:lnTo>
                        <a:pt x="2177" y="110"/>
                      </a:lnTo>
                      <a:lnTo>
                        <a:pt x="2182" y="114"/>
                      </a:lnTo>
                      <a:lnTo>
                        <a:pt x="2185" y="121"/>
                      </a:lnTo>
                      <a:lnTo>
                        <a:pt x="2189" y="125"/>
                      </a:lnTo>
                      <a:lnTo>
                        <a:pt x="2192" y="130"/>
                      </a:lnTo>
                      <a:lnTo>
                        <a:pt x="2197" y="136"/>
                      </a:lnTo>
                      <a:lnTo>
                        <a:pt x="2201" y="141"/>
                      </a:lnTo>
                      <a:lnTo>
                        <a:pt x="2204" y="147"/>
                      </a:lnTo>
                      <a:lnTo>
                        <a:pt x="2209" y="151"/>
                      </a:lnTo>
                      <a:lnTo>
                        <a:pt x="2214" y="158"/>
                      </a:lnTo>
                      <a:lnTo>
                        <a:pt x="2217" y="164"/>
                      </a:lnTo>
                      <a:lnTo>
                        <a:pt x="2221" y="170"/>
                      </a:lnTo>
                      <a:lnTo>
                        <a:pt x="2224" y="175"/>
                      </a:lnTo>
                      <a:lnTo>
                        <a:pt x="2229" y="181"/>
                      </a:lnTo>
                      <a:lnTo>
                        <a:pt x="2233" y="187"/>
                      </a:lnTo>
                      <a:lnTo>
                        <a:pt x="2236" y="193"/>
                      </a:lnTo>
                      <a:lnTo>
                        <a:pt x="2241" y="199"/>
                      </a:lnTo>
                      <a:lnTo>
                        <a:pt x="2246" y="206"/>
                      </a:lnTo>
                      <a:lnTo>
                        <a:pt x="2249" y="212"/>
                      </a:lnTo>
                      <a:lnTo>
                        <a:pt x="2253" y="218"/>
                      </a:lnTo>
                      <a:lnTo>
                        <a:pt x="2256" y="224"/>
                      </a:lnTo>
                      <a:lnTo>
                        <a:pt x="2261" y="230"/>
                      </a:lnTo>
                      <a:lnTo>
                        <a:pt x="2265" y="238"/>
                      </a:lnTo>
                      <a:lnTo>
                        <a:pt x="2269" y="244"/>
                      </a:lnTo>
                      <a:lnTo>
                        <a:pt x="2273" y="250"/>
                      </a:lnTo>
                      <a:lnTo>
                        <a:pt x="2278" y="258"/>
                      </a:lnTo>
                      <a:lnTo>
                        <a:pt x="2281" y="264"/>
                      </a:lnTo>
                      <a:lnTo>
                        <a:pt x="2285" y="271"/>
                      </a:lnTo>
                      <a:lnTo>
                        <a:pt x="2288" y="278"/>
                      </a:lnTo>
                      <a:lnTo>
                        <a:pt x="2293" y="285"/>
                      </a:lnTo>
                      <a:lnTo>
                        <a:pt x="2298" y="292"/>
                      </a:lnTo>
                      <a:lnTo>
                        <a:pt x="2301" y="298"/>
                      </a:lnTo>
                      <a:lnTo>
                        <a:pt x="2305" y="306"/>
                      </a:lnTo>
                      <a:lnTo>
                        <a:pt x="2310" y="312"/>
                      </a:lnTo>
                      <a:lnTo>
                        <a:pt x="2313" y="320"/>
                      </a:lnTo>
                      <a:lnTo>
                        <a:pt x="2317" y="328"/>
                      </a:lnTo>
                      <a:lnTo>
                        <a:pt x="2321" y="334"/>
                      </a:lnTo>
                      <a:lnTo>
                        <a:pt x="2325" y="342"/>
                      </a:lnTo>
                      <a:lnTo>
                        <a:pt x="2330" y="348"/>
                      </a:lnTo>
                      <a:lnTo>
                        <a:pt x="2333" y="356"/>
                      </a:lnTo>
                      <a:lnTo>
                        <a:pt x="2337" y="363"/>
                      </a:lnTo>
                      <a:lnTo>
                        <a:pt x="2342" y="371"/>
                      </a:lnTo>
                      <a:lnTo>
                        <a:pt x="2345" y="377"/>
                      </a:lnTo>
                      <a:lnTo>
                        <a:pt x="2349" y="385"/>
                      </a:lnTo>
                      <a:lnTo>
                        <a:pt x="2353" y="393"/>
                      </a:lnTo>
                      <a:lnTo>
                        <a:pt x="2357" y="401"/>
                      </a:lnTo>
                      <a:lnTo>
                        <a:pt x="2362" y="407"/>
                      </a:lnTo>
                      <a:lnTo>
                        <a:pt x="2365" y="414"/>
                      </a:lnTo>
                      <a:lnTo>
                        <a:pt x="2369" y="422"/>
                      </a:lnTo>
                      <a:lnTo>
                        <a:pt x="2374" y="430"/>
                      </a:lnTo>
                      <a:lnTo>
                        <a:pt x="2377" y="438"/>
                      </a:lnTo>
                      <a:lnTo>
                        <a:pt x="2382" y="444"/>
                      </a:lnTo>
                      <a:lnTo>
                        <a:pt x="2385" y="452"/>
                      </a:lnTo>
                      <a:lnTo>
                        <a:pt x="2389" y="459"/>
                      </a:lnTo>
                      <a:lnTo>
                        <a:pt x="2394" y="467"/>
                      </a:lnTo>
                      <a:lnTo>
                        <a:pt x="2397" y="473"/>
                      </a:lnTo>
                      <a:lnTo>
                        <a:pt x="2402" y="481"/>
                      </a:lnTo>
                      <a:lnTo>
                        <a:pt x="2406" y="489"/>
                      </a:lnTo>
                      <a:lnTo>
                        <a:pt x="2409" y="497"/>
                      </a:lnTo>
                      <a:lnTo>
                        <a:pt x="2414" y="504"/>
                      </a:lnTo>
                      <a:lnTo>
                        <a:pt x="2417" y="510"/>
                      </a:lnTo>
                      <a:lnTo>
                        <a:pt x="2421" y="518"/>
                      </a:lnTo>
                      <a:lnTo>
                        <a:pt x="2426" y="526"/>
                      </a:lnTo>
                      <a:lnTo>
                        <a:pt x="2429" y="534"/>
                      </a:lnTo>
                      <a:lnTo>
                        <a:pt x="2434" y="540"/>
                      </a:lnTo>
                      <a:lnTo>
                        <a:pt x="2438" y="548"/>
                      </a:lnTo>
                      <a:lnTo>
                        <a:pt x="2441" y="555"/>
                      </a:lnTo>
                      <a:lnTo>
                        <a:pt x="2446" y="561"/>
                      </a:lnTo>
                      <a:lnTo>
                        <a:pt x="2449" y="569"/>
                      </a:lnTo>
                      <a:lnTo>
                        <a:pt x="2453" y="577"/>
                      </a:lnTo>
                      <a:lnTo>
                        <a:pt x="2458" y="583"/>
                      </a:lnTo>
                      <a:lnTo>
                        <a:pt x="2461" y="591"/>
                      </a:lnTo>
                      <a:lnTo>
                        <a:pt x="2466" y="597"/>
                      </a:lnTo>
                      <a:lnTo>
                        <a:pt x="2470" y="605"/>
                      </a:lnTo>
                      <a:lnTo>
                        <a:pt x="2473" y="611"/>
                      </a:lnTo>
                      <a:lnTo>
                        <a:pt x="2478" y="619"/>
                      </a:lnTo>
                      <a:lnTo>
                        <a:pt x="2481" y="625"/>
                      </a:lnTo>
                      <a:lnTo>
                        <a:pt x="2486" y="633"/>
                      </a:lnTo>
                      <a:lnTo>
                        <a:pt x="2490" y="639"/>
                      </a:lnTo>
                      <a:lnTo>
                        <a:pt x="2493" y="645"/>
                      </a:lnTo>
                      <a:lnTo>
                        <a:pt x="2498" y="653"/>
                      </a:lnTo>
                      <a:lnTo>
                        <a:pt x="2502" y="659"/>
                      </a:lnTo>
                      <a:lnTo>
                        <a:pt x="2505" y="665"/>
                      </a:lnTo>
                      <a:lnTo>
                        <a:pt x="2510" y="673"/>
                      </a:lnTo>
                      <a:lnTo>
                        <a:pt x="2513" y="679"/>
                      </a:lnTo>
                      <a:lnTo>
                        <a:pt x="2518" y="685"/>
                      </a:lnTo>
                      <a:lnTo>
                        <a:pt x="2522" y="692"/>
                      </a:lnTo>
                      <a:lnTo>
                        <a:pt x="2525" y="698"/>
                      </a:lnTo>
                      <a:lnTo>
                        <a:pt x="2530" y="704"/>
                      </a:lnTo>
                      <a:lnTo>
                        <a:pt x="2534" y="710"/>
                      </a:lnTo>
                      <a:lnTo>
                        <a:pt x="2537" y="716"/>
                      </a:lnTo>
                      <a:lnTo>
                        <a:pt x="2542" y="722"/>
                      </a:lnTo>
                      <a:lnTo>
                        <a:pt x="2545" y="729"/>
                      </a:lnTo>
                      <a:lnTo>
                        <a:pt x="2550" y="735"/>
                      </a:lnTo>
                      <a:lnTo>
                        <a:pt x="2554" y="741"/>
                      </a:lnTo>
                      <a:lnTo>
                        <a:pt x="2557" y="746"/>
                      </a:lnTo>
                      <a:lnTo>
                        <a:pt x="2562" y="752"/>
                      </a:lnTo>
                      <a:lnTo>
                        <a:pt x="2566" y="758"/>
                      </a:lnTo>
                      <a:lnTo>
                        <a:pt x="2569" y="763"/>
                      </a:lnTo>
                      <a:lnTo>
                        <a:pt x="2574" y="769"/>
                      </a:lnTo>
                      <a:lnTo>
                        <a:pt x="2577" y="773"/>
                      </a:lnTo>
                      <a:lnTo>
                        <a:pt x="2582" y="780"/>
                      </a:lnTo>
                      <a:lnTo>
                        <a:pt x="2586" y="784"/>
                      </a:lnTo>
                      <a:lnTo>
                        <a:pt x="2589" y="791"/>
                      </a:lnTo>
                      <a:lnTo>
                        <a:pt x="2594" y="795"/>
                      </a:lnTo>
                      <a:lnTo>
                        <a:pt x="2599" y="800"/>
                      </a:lnTo>
                      <a:lnTo>
                        <a:pt x="2602" y="806"/>
                      </a:lnTo>
                      <a:lnTo>
                        <a:pt x="2606" y="811"/>
                      </a:lnTo>
                      <a:lnTo>
                        <a:pt x="2609" y="815"/>
                      </a:lnTo>
                      <a:lnTo>
                        <a:pt x="2614" y="820"/>
                      </a:lnTo>
                      <a:lnTo>
                        <a:pt x="2618" y="825"/>
                      </a:lnTo>
                      <a:lnTo>
                        <a:pt x="2622" y="829"/>
                      </a:lnTo>
                      <a:lnTo>
                        <a:pt x="2626" y="834"/>
                      </a:lnTo>
                      <a:lnTo>
                        <a:pt x="2631" y="839"/>
                      </a:lnTo>
                      <a:lnTo>
                        <a:pt x="2634" y="842"/>
                      </a:lnTo>
                      <a:lnTo>
                        <a:pt x="2638" y="846"/>
                      </a:lnTo>
                      <a:lnTo>
                        <a:pt x="2641" y="851"/>
                      </a:lnTo>
                      <a:lnTo>
                        <a:pt x="2646" y="854"/>
                      </a:lnTo>
                      <a:lnTo>
                        <a:pt x="2650" y="859"/>
                      </a:lnTo>
                      <a:lnTo>
                        <a:pt x="2654" y="862"/>
                      </a:lnTo>
                      <a:lnTo>
                        <a:pt x="2658" y="866"/>
                      </a:lnTo>
                      <a:lnTo>
                        <a:pt x="2663" y="869"/>
                      </a:lnTo>
                      <a:lnTo>
                        <a:pt x="2666" y="873"/>
                      </a:lnTo>
                      <a:lnTo>
                        <a:pt x="2670" y="877"/>
                      </a:lnTo>
                      <a:lnTo>
                        <a:pt x="2673" y="880"/>
                      </a:lnTo>
                      <a:lnTo>
                        <a:pt x="2678" y="883"/>
                      </a:lnTo>
                      <a:lnTo>
                        <a:pt x="2683" y="887"/>
                      </a:lnTo>
                      <a:lnTo>
                        <a:pt x="2686" y="890"/>
                      </a:lnTo>
                      <a:lnTo>
                        <a:pt x="2690" y="893"/>
                      </a:lnTo>
                      <a:lnTo>
                        <a:pt x="2695" y="896"/>
                      </a:lnTo>
                      <a:lnTo>
                        <a:pt x="2698" y="899"/>
                      </a:lnTo>
                      <a:lnTo>
                        <a:pt x="2702" y="902"/>
                      </a:lnTo>
                      <a:lnTo>
                        <a:pt x="2706" y="903"/>
                      </a:lnTo>
                      <a:lnTo>
                        <a:pt x="2710" y="907"/>
                      </a:lnTo>
                      <a:lnTo>
                        <a:pt x="2715" y="910"/>
                      </a:lnTo>
                      <a:lnTo>
                        <a:pt x="2718" y="911"/>
                      </a:lnTo>
                      <a:lnTo>
                        <a:pt x="2722" y="914"/>
                      </a:lnTo>
                      <a:lnTo>
                        <a:pt x="2727" y="916"/>
                      </a:lnTo>
                      <a:lnTo>
                        <a:pt x="2730" y="917"/>
                      </a:lnTo>
                      <a:lnTo>
                        <a:pt x="2735" y="920"/>
                      </a:lnTo>
                      <a:lnTo>
                        <a:pt x="2738" y="922"/>
                      </a:lnTo>
                      <a:lnTo>
                        <a:pt x="2742" y="924"/>
                      </a:lnTo>
                      <a:lnTo>
                        <a:pt x="2747" y="925"/>
                      </a:lnTo>
                      <a:lnTo>
                        <a:pt x="2750" y="927"/>
                      </a:lnTo>
                      <a:lnTo>
                        <a:pt x="2754" y="928"/>
                      </a:lnTo>
                      <a:lnTo>
                        <a:pt x="2759" y="930"/>
                      </a:lnTo>
                      <a:lnTo>
                        <a:pt x="2762" y="931"/>
                      </a:lnTo>
                      <a:lnTo>
                        <a:pt x="2767" y="933"/>
                      </a:lnTo>
                      <a:lnTo>
                        <a:pt x="2770" y="934"/>
                      </a:lnTo>
                      <a:lnTo>
                        <a:pt x="2774" y="934"/>
                      </a:lnTo>
                      <a:lnTo>
                        <a:pt x="2779" y="936"/>
                      </a:lnTo>
                      <a:lnTo>
                        <a:pt x="2782" y="938"/>
                      </a:lnTo>
                      <a:lnTo>
                        <a:pt x="2786" y="938"/>
                      </a:lnTo>
                      <a:lnTo>
                        <a:pt x="2791" y="939"/>
                      </a:lnTo>
                      <a:lnTo>
                        <a:pt x="2794" y="939"/>
                      </a:lnTo>
                      <a:lnTo>
                        <a:pt x="2799" y="941"/>
                      </a:lnTo>
                      <a:lnTo>
                        <a:pt x="2802" y="941"/>
                      </a:lnTo>
                      <a:lnTo>
                        <a:pt x="2806" y="941"/>
                      </a:lnTo>
                      <a:lnTo>
                        <a:pt x="2811" y="941"/>
                      </a:lnTo>
                      <a:lnTo>
                        <a:pt x="2814" y="941"/>
                      </a:lnTo>
                      <a:lnTo>
                        <a:pt x="2819" y="942"/>
                      </a:lnTo>
                      <a:lnTo>
                        <a:pt x="2823" y="942"/>
                      </a:lnTo>
                      <a:lnTo>
                        <a:pt x="2826" y="942"/>
                      </a:lnTo>
                      <a:lnTo>
                        <a:pt x="2831" y="942"/>
                      </a:lnTo>
                      <a:lnTo>
                        <a:pt x="2834" y="941"/>
                      </a:lnTo>
                      <a:lnTo>
                        <a:pt x="2838" y="941"/>
                      </a:lnTo>
                      <a:lnTo>
                        <a:pt x="2843" y="941"/>
                      </a:lnTo>
                      <a:lnTo>
                        <a:pt x="2846" y="941"/>
                      </a:lnTo>
                      <a:lnTo>
                        <a:pt x="2851" y="939"/>
                      </a:lnTo>
                      <a:lnTo>
                        <a:pt x="2855" y="939"/>
                      </a:lnTo>
                      <a:lnTo>
                        <a:pt x="2858" y="939"/>
                      </a:lnTo>
                      <a:lnTo>
                        <a:pt x="2863" y="938"/>
                      </a:lnTo>
                      <a:lnTo>
                        <a:pt x="2866" y="938"/>
                      </a:lnTo>
                      <a:lnTo>
                        <a:pt x="2870" y="936"/>
                      </a:lnTo>
                      <a:lnTo>
                        <a:pt x="2875" y="936"/>
                      </a:lnTo>
                      <a:lnTo>
                        <a:pt x="2878" y="934"/>
                      </a:lnTo>
                      <a:lnTo>
                        <a:pt x="2883" y="933"/>
                      </a:lnTo>
                      <a:lnTo>
                        <a:pt x="2887" y="933"/>
                      </a:lnTo>
                      <a:lnTo>
                        <a:pt x="2890" y="931"/>
                      </a:lnTo>
                      <a:lnTo>
                        <a:pt x="2895" y="930"/>
                      </a:lnTo>
                      <a:lnTo>
                        <a:pt x="2898" y="928"/>
                      </a:lnTo>
                      <a:lnTo>
                        <a:pt x="2903" y="927"/>
                      </a:lnTo>
                      <a:lnTo>
                        <a:pt x="2907" y="925"/>
                      </a:lnTo>
                      <a:lnTo>
                        <a:pt x="2910" y="924"/>
                      </a:lnTo>
                      <a:lnTo>
                        <a:pt x="2915" y="922"/>
                      </a:lnTo>
                      <a:lnTo>
                        <a:pt x="2919" y="920"/>
                      </a:lnTo>
                      <a:lnTo>
                        <a:pt x="2923" y="919"/>
                      </a:lnTo>
                      <a:lnTo>
                        <a:pt x="2927" y="917"/>
                      </a:lnTo>
                      <a:lnTo>
                        <a:pt x="2930" y="916"/>
                      </a:lnTo>
                      <a:lnTo>
                        <a:pt x="2935" y="914"/>
                      </a:lnTo>
                      <a:lnTo>
                        <a:pt x="2939" y="911"/>
                      </a:lnTo>
                      <a:lnTo>
                        <a:pt x="2942" y="910"/>
                      </a:lnTo>
                      <a:lnTo>
                        <a:pt x="2947" y="908"/>
                      </a:lnTo>
                      <a:lnTo>
                        <a:pt x="2952" y="907"/>
                      </a:lnTo>
                      <a:lnTo>
                        <a:pt x="2955" y="903"/>
                      </a:lnTo>
                      <a:lnTo>
                        <a:pt x="2959" y="902"/>
                      </a:lnTo>
                      <a:lnTo>
                        <a:pt x="2962" y="899"/>
                      </a:lnTo>
                      <a:lnTo>
                        <a:pt x="2967" y="897"/>
                      </a:lnTo>
                      <a:lnTo>
                        <a:pt x="2971" y="896"/>
                      </a:lnTo>
                      <a:lnTo>
                        <a:pt x="2974" y="893"/>
                      </a:lnTo>
                      <a:lnTo>
                        <a:pt x="2979" y="891"/>
                      </a:lnTo>
                      <a:lnTo>
                        <a:pt x="2984" y="888"/>
                      </a:lnTo>
                      <a:lnTo>
                        <a:pt x="2987" y="885"/>
                      </a:lnTo>
                      <a:lnTo>
                        <a:pt x="2991" y="883"/>
                      </a:lnTo>
                      <a:lnTo>
                        <a:pt x="2994" y="880"/>
                      </a:lnTo>
                      <a:lnTo>
                        <a:pt x="2999" y="879"/>
                      </a:lnTo>
                      <a:lnTo>
                        <a:pt x="3003" y="876"/>
                      </a:lnTo>
                      <a:lnTo>
                        <a:pt x="3006" y="873"/>
                      </a:lnTo>
                      <a:lnTo>
                        <a:pt x="3011" y="871"/>
                      </a:lnTo>
                      <a:lnTo>
                        <a:pt x="3016" y="868"/>
                      </a:lnTo>
                      <a:lnTo>
                        <a:pt x="3019" y="865"/>
                      </a:lnTo>
                      <a:lnTo>
                        <a:pt x="3023" y="862"/>
                      </a:lnTo>
                      <a:lnTo>
                        <a:pt x="3026" y="860"/>
                      </a:lnTo>
                      <a:lnTo>
                        <a:pt x="3031" y="857"/>
                      </a:lnTo>
                      <a:lnTo>
                        <a:pt x="3036" y="854"/>
                      </a:lnTo>
                      <a:lnTo>
                        <a:pt x="3039" y="851"/>
                      </a:lnTo>
                      <a:lnTo>
                        <a:pt x="3043" y="849"/>
                      </a:lnTo>
                      <a:lnTo>
                        <a:pt x="3048" y="846"/>
                      </a:lnTo>
                      <a:lnTo>
                        <a:pt x="3051" y="843"/>
                      </a:lnTo>
                      <a:lnTo>
                        <a:pt x="3055" y="840"/>
                      </a:lnTo>
                      <a:lnTo>
                        <a:pt x="3058" y="837"/>
                      </a:lnTo>
                      <a:lnTo>
                        <a:pt x="3063" y="835"/>
                      </a:lnTo>
                      <a:lnTo>
                        <a:pt x="3068" y="832"/>
                      </a:lnTo>
                      <a:lnTo>
                        <a:pt x="3071" y="829"/>
                      </a:lnTo>
                      <a:lnTo>
                        <a:pt x="3075" y="826"/>
                      </a:lnTo>
                      <a:lnTo>
                        <a:pt x="3080" y="823"/>
                      </a:lnTo>
                      <a:lnTo>
                        <a:pt x="3083" y="820"/>
                      </a:lnTo>
                      <a:lnTo>
                        <a:pt x="3087" y="818"/>
                      </a:lnTo>
                      <a:lnTo>
                        <a:pt x="3090" y="815"/>
                      </a:lnTo>
                      <a:lnTo>
                        <a:pt x="3095" y="812"/>
                      </a:lnTo>
                      <a:lnTo>
                        <a:pt x="3100" y="809"/>
                      </a:lnTo>
                      <a:lnTo>
                        <a:pt x="3103" y="806"/>
                      </a:lnTo>
                      <a:lnTo>
                        <a:pt x="3107" y="803"/>
                      </a:lnTo>
                      <a:lnTo>
                        <a:pt x="3112" y="800"/>
                      </a:lnTo>
                      <a:lnTo>
                        <a:pt x="3115" y="798"/>
                      </a:lnTo>
                      <a:lnTo>
                        <a:pt x="3120" y="795"/>
                      </a:lnTo>
                      <a:lnTo>
                        <a:pt x="3123" y="792"/>
                      </a:lnTo>
                      <a:lnTo>
                        <a:pt x="3127" y="789"/>
                      </a:lnTo>
                      <a:lnTo>
                        <a:pt x="3132" y="786"/>
                      </a:lnTo>
                      <a:lnTo>
                        <a:pt x="3135" y="784"/>
                      </a:lnTo>
                      <a:lnTo>
                        <a:pt x="3139" y="781"/>
                      </a:lnTo>
                      <a:lnTo>
                        <a:pt x="3144" y="778"/>
                      </a:lnTo>
                      <a:lnTo>
                        <a:pt x="3147" y="775"/>
                      </a:lnTo>
                      <a:lnTo>
                        <a:pt x="3152" y="773"/>
                      </a:lnTo>
                      <a:lnTo>
                        <a:pt x="3155" y="770"/>
                      </a:lnTo>
                      <a:lnTo>
                        <a:pt x="3159" y="767"/>
                      </a:lnTo>
                      <a:lnTo>
                        <a:pt x="3164" y="764"/>
                      </a:lnTo>
                      <a:lnTo>
                        <a:pt x="3167" y="763"/>
                      </a:lnTo>
                      <a:lnTo>
                        <a:pt x="3172" y="760"/>
                      </a:lnTo>
                      <a:lnTo>
                        <a:pt x="3176" y="756"/>
                      </a:lnTo>
                      <a:lnTo>
                        <a:pt x="3179" y="755"/>
                      </a:lnTo>
                      <a:lnTo>
                        <a:pt x="3184" y="752"/>
                      </a:lnTo>
                      <a:lnTo>
                        <a:pt x="3187" y="749"/>
                      </a:lnTo>
                      <a:lnTo>
                        <a:pt x="3191" y="747"/>
                      </a:lnTo>
                      <a:lnTo>
                        <a:pt x="3196" y="744"/>
                      </a:lnTo>
                      <a:lnTo>
                        <a:pt x="3199" y="743"/>
                      </a:lnTo>
                      <a:lnTo>
                        <a:pt x="3204" y="740"/>
                      </a:lnTo>
                      <a:lnTo>
                        <a:pt x="3208" y="738"/>
                      </a:lnTo>
                      <a:lnTo>
                        <a:pt x="3211" y="735"/>
                      </a:lnTo>
                      <a:lnTo>
                        <a:pt x="3216" y="733"/>
                      </a:lnTo>
                      <a:lnTo>
                        <a:pt x="3219" y="730"/>
                      </a:lnTo>
                      <a:lnTo>
                        <a:pt x="3223" y="729"/>
                      </a:lnTo>
                      <a:lnTo>
                        <a:pt x="3228" y="726"/>
                      </a:lnTo>
                      <a:lnTo>
                        <a:pt x="3231" y="724"/>
                      </a:lnTo>
                      <a:lnTo>
                        <a:pt x="3236" y="722"/>
                      </a:lnTo>
                      <a:lnTo>
                        <a:pt x="3240" y="719"/>
                      </a:lnTo>
                      <a:lnTo>
                        <a:pt x="3243" y="718"/>
                      </a:lnTo>
                      <a:lnTo>
                        <a:pt x="3248" y="716"/>
                      </a:lnTo>
                      <a:lnTo>
                        <a:pt x="3251" y="713"/>
                      </a:lnTo>
                      <a:lnTo>
                        <a:pt x="3256" y="712"/>
                      </a:lnTo>
                      <a:lnTo>
                        <a:pt x="3260" y="710"/>
                      </a:lnTo>
                      <a:lnTo>
                        <a:pt x="3263" y="708"/>
                      </a:lnTo>
                      <a:lnTo>
                        <a:pt x="3268" y="707"/>
                      </a:lnTo>
                      <a:lnTo>
                        <a:pt x="3272" y="705"/>
                      </a:lnTo>
                      <a:lnTo>
                        <a:pt x="3275" y="702"/>
                      </a:lnTo>
                      <a:lnTo>
                        <a:pt x="3280" y="701"/>
                      </a:lnTo>
                      <a:lnTo>
                        <a:pt x="3283" y="699"/>
                      </a:lnTo>
                      <a:lnTo>
                        <a:pt x="3288" y="698"/>
                      </a:lnTo>
                      <a:lnTo>
                        <a:pt x="3292" y="696"/>
                      </a:lnTo>
                      <a:lnTo>
                        <a:pt x="3295" y="695"/>
                      </a:lnTo>
                      <a:lnTo>
                        <a:pt x="3300" y="695"/>
                      </a:lnTo>
                      <a:lnTo>
                        <a:pt x="3304" y="693"/>
                      </a:lnTo>
                      <a:lnTo>
                        <a:pt x="3307" y="692"/>
                      </a:lnTo>
                      <a:lnTo>
                        <a:pt x="3312" y="690"/>
                      </a:lnTo>
                      <a:lnTo>
                        <a:pt x="3315" y="688"/>
                      </a:lnTo>
                      <a:lnTo>
                        <a:pt x="3320" y="687"/>
                      </a:lnTo>
                      <a:lnTo>
                        <a:pt x="3324" y="687"/>
                      </a:lnTo>
                      <a:lnTo>
                        <a:pt x="3327" y="685"/>
                      </a:lnTo>
                      <a:lnTo>
                        <a:pt x="3332" y="684"/>
                      </a:lnTo>
                      <a:lnTo>
                        <a:pt x="3337" y="684"/>
                      </a:lnTo>
                      <a:lnTo>
                        <a:pt x="3340" y="682"/>
                      </a:lnTo>
                      <a:lnTo>
                        <a:pt x="3344" y="682"/>
                      </a:lnTo>
                      <a:lnTo>
                        <a:pt x="3347" y="681"/>
                      </a:lnTo>
                      <a:lnTo>
                        <a:pt x="3352" y="681"/>
                      </a:lnTo>
                      <a:lnTo>
                        <a:pt x="3356" y="679"/>
                      </a:lnTo>
                      <a:lnTo>
                        <a:pt x="3360" y="679"/>
                      </a:lnTo>
                      <a:lnTo>
                        <a:pt x="3364" y="678"/>
                      </a:lnTo>
                      <a:lnTo>
                        <a:pt x="3369" y="678"/>
                      </a:lnTo>
                      <a:lnTo>
                        <a:pt x="3372" y="676"/>
                      </a:lnTo>
                      <a:lnTo>
                        <a:pt x="3376" y="676"/>
                      </a:lnTo>
                      <a:lnTo>
                        <a:pt x="3379" y="676"/>
                      </a:lnTo>
                      <a:lnTo>
                        <a:pt x="3384" y="676"/>
                      </a:lnTo>
                      <a:lnTo>
                        <a:pt x="3388" y="674"/>
                      </a:lnTo>
                      <a:lnTo>
                        <a:pt x="3392" y="674"/>
                      </a:lnTo>
                      <a:lnTo>
                        <a:pt x="3396" y="674"/>
                      </a:lnTo>
                      <a:lnTo>
                        <a:pt x="3401" y="674"/>
                      </a:lnTo>
                      <a:lnTo>
                        <a:pt x="3404" y="674"/>
                      </a:lnTo>
                      <a:lnTo>
                        <a:pt x="3408" y="674"/>
                      </a:lnTo>
                      <a:lnTo>
                        <a:pt x="3411" y="674"/>
                      </a:lnTo>
                      <a:lnTo>
                        <a:pt x="3416" y="674"/>
                      </a:lnTo>
                      <a:lnTo>
                        <a:pt x="3421" y="674"/>
                      </a:lnTo>
                      <a:lnTo>
                        <a:pt x="3424" y="674"/>
                      </a:lnTo>
                      <a:lnTo>
                        <a:pt x="3428" y="674"/>
                      </a:lnTo>
                      <a:lnTo>
                        <a:pt x="3433" y="674"/>
                      </a:lnTo>
                      <a:lnTo>
                        <a:pt x="3436" y="674"/>
                      </a:lnTo>
                      <a:lnTo>
                        <a:pt x="3440" y="676"/>
                      </a:lnTo>
                      <a:lnTo>
                        <a:pt x="3443" y="676"/>
                      </a:lnTo>
                      <a:lnTo>
                        <a:pt x="3448" y="676"/>
                      </a:lnTo>
                      <a:lnTo>
                        <a:pt x="3453" y="676"/>
                      </a:lnTo>
                      <a:lnTo>
                        <a:pt x="3456" y="678"/>
                      </a:lnTo>
                      <a:lnTo>
                        <a:pt x="3460" y="678"/>
                      </a:lnTo>
                      <a:lnTo>
                        <a:pt x="3465" y="678"/>
                      </a:lnTo>
                      <a:lnTo>
                        <a:pt x="3468" y="679"/>
                      </a:lnTo>
                      <a:lnTo>
                        <a:pt x="3473" y="679"/>
                      </a:lnTo>
                      <a:lnTo>
                        <a:pt x="3476" y="679"/>
                      </a:lnTo>
                      <a:lnTo>
                        <a:pt x="3480" y="681"/>
                      </a:lnTo>
                      <a:lnTo>
                        <a:pt x="3485" y="681"/>
                      </a:lnTo>
                      <a:lnTo>
                        <a:pt x="3488" y="682"/>
                      </a:lnTo>
                      <a:lnTo>
                        <a:pt x="3492" y="684"/>
                      </a:lnTo>
                      <a:lnTo>
                        <a:pt x="3497" y="684"/>
                      </a:lnTo>
                      <a:lnTo>
                        <a:pt x="3500" y="685"/>
                      </a:lnTo>
                      <a:lnTo>
                        <a:pt x="3505" y="685"/>
                      </a:lnTo>
                      <a:lnTo>
                        <a:pt x="3508" y="687"/>
                      </a:lnTo>
                      <a:lnTo>
                        <a:pt x="3512" y="688"/>
                      </a:lnTo>
                      <a:lnTo>
                        <a:pt x="3517" y="688"/>
                      </a:lnTo>
                      <a:lnTo>
                        <a:pt x="3520" y="690"/>
                      </a:lnTo>
                      <a:lnTo>
                        <a:pt x="3524" y="692"/>
                      </a:lnTo>
                      <a:lnTo>
                        <a:pt x="3529" y="693"/>
                      </a:lnTo>
                      <a:lnTo>
                        <a:pt x="3532" y="693"/>
                      </a:lnTo>
                      <a:lnTo>
                        <a:pt x="3537" y="695"/>
                      </a:lnTo>
                      <a:lnTo>
                        <a:pt x="3540" y="696"/>
                      </a:lnTo>
                      <a:lnTo>
                        <a:pt x="3544" y="698"/>
                      </a:lnTo>
                      <a:lnTo>
                        <a:pt x="3549" y="699"/>
                      </a:lnTo>
                      <a:lnTo>
                        <a:pt x="3552" y="701"/>
                      </a:lnTo>
                      <a:lnTo>
                        <a:pt x="3557" y="701"/>
                      </a:lnTo>
                      <a:lnTo>
                        <a:pt x="3561" y="702"/>
                      </a:lnTo>
                      <a:lnTo>
                        <a:pt x="3564" y="704"/>
                      </a:lnTo>
                      <a:lnTo>
                        <a:pt x="3569" y="705"/>
                      </a:lnTo>
                      <a:lnTo>
                        <a:pt x="3572" y="707"/>
                      </a:lnTo>
                      <a:lnTo>
                        <a:pt x="3576" y="708"/>
                      </a:lnTo>
                      <a:lnTo>
                        <a:pt x="3581" y="710"/>
                      </a:lnTo>
                      <a:lnTo>
                        <a:pt x="3584" y="712"/>
                      </a:lnTo>
                      <a:lnTo>
                        <a:pt x="3589" y="713"/>
                      </a:lnTo>
                      <a:lnTo>
                        <a:pt x="3593" y="715"/>
                      </a:lnTo>
                      <a:lnTo>
                        <a:pt x="3596" y="716"/>
                      </a:lnTo>
                      <a:lnTo>
                        <a:pt x="3601" y="718"/>
                      </a:lnTo>
                      <a:lnTo>
                        <a:pt x="3604" y="721"/>
                      </a:lnTo>
                      <a:lnTo>
                        <a:pt x="3608" y="722"/>
                      </a:lnTo>
                      <a:lnTo>
                        <a:pt x="3613" y="724"/>
                      </a:lnTo>
                      <a:lnTo>
                        <a:pt x="3616" y="726"/>
                      </a:lnTo>
                      <a:lnTo>
                        <a:pt x="3621" y="727"/>
                      </a:lnTo>
                      <a:lnTo>
                        <a:pt x="3625" y="729"/>
                      </a:lnTo>
                      <a:lnTo>
                        <a:pt x="3628" y="730"/>
                      </a:lnTo>
                      <a:lnTo>
                        <a:pt x="3633" y="732"/>
                      </a:lnTo>
                      <a:lnTo>
                        <a:pt x="3636" y="733"/>
                      </a:lnTo>
                      <a:lnTo>
                        <a:pt x="3641" y="736"/>
                      </a:lnTo>
                      <a:lnTo>
                        <a:pt x="3645" y="738"/>
                      </a:lnTo>
                      <a:lnTo>
                        <a:pt x="3648" y="740"/>
                      </a:lnTo>
                      <a:lnTo>
                        <a:pt x="3653" y="741"/>
                      </a:lnTo>
                      <a:lnTo>
                        <a:pt x="3657" y="743"/>
                      </a:lnTo>
                      <a:lnTo>
                        <a:pt x="3660" y="746"/>
                      </a:lnTo>
                      <a:lnTo>
                        <a:pt x="3665" y="747"/>
                      </a:lnTo>
                      <a:lnTo>
                        <a:pt x="3668" y="749"/>
                      </a:lnTo>
                      <a:lnTo>
                        <a:pt x="3673" y="750"/>
                      </a:lnTo>
                      <a:lnTo>
                        <a:pt x="3677" y="752"/>
                      </a:lnTo>
                      <a:lnTo>
                        <a:pt x="3680" y="753"/>
                      </a:lnTo>
                      <a:lnTo>
                        <a:pt x="3685" y="756"/>
                      </a:lnTo>
                      <a:lnTo>
                        <a:pt x="3689" y="758"/>
                      </a:lnTo>
                      <a:lnTo>
                        <a:pt x="3693" y="760"/>
                      </a:lnTo>
                      <a:lnTo>
                        <a:pt x="3697" y="761"/>
                      </a:lnTo>
                      <a:lnTo>
                        <a:pt x="3700" y="763"/>
                      </a:lnTo>
                      <a:lnTo>
                        <a:pt x="3705" y="766"/>
                      </a:lnTo>
                      <a:lnTo>
                        <a:pt x="3709" y="767"/>
                      </a:lnTo>
                      <a:lnTo>
                        <a:pt x="3712" y="769"/>
                      </a:lnTo>
                      <a:lnTo>
                        <a:pt x="3717" y="770"/>
                      </a:lnTo>
                      <a:lnTo>
                        <a:pt x="3721" y="772"/>
                      </a:lnTo>
                      <a:lnTo>
                        <a:pt x="3725" y="773"/>
                      </a:lnTo>
                      <a:lnTo>
                        <a:pt x="3729" y="777"/>
                      </a:lnTo>
                      <a:lnTo>
                        <a:pt x="3732" y="778"/>
                      </a:lnTo>
                      <a:lnTo>
                        <a:pt x="3737" y="780"/>
                      </a:lnTo>
                      <a:lnTo>
                        <a:pt x="3741" y="781"/>
                      </a:lnTo>
                      <a:lnTo>
                        <a:pt x="3744" y="783"/>
                      </a:lnTo>
                      <a:lnTo>
                        <a:pt x="3749" y="784"/>
                      </a:lnTo>
                      <a:lnTo>
                        <a:pt x="3754" y="786"/>
                      </a:lnTo>
                      <a:lnTo>
                        <a:pt x="3757" y="789"/>
                      </a:lnTo>
                      <a:lnTo>
                        <a:pt x="3761" y="791"/>
                      </a:lnTo>
                      <a:lnTo>
                        <a:pt x="3764" y="792"/>
                      </a:lnTo>
                      <a:lnTo>
                        <a:pt x="3769" y="794"/>
                      </a:lnTo>
                      <a:lnTo>
                        <a:pt x="3774" y="795"/>
                      </a:lnTo>
                      <a:lnTo>
                        <a:pt x="3777" y="797"/>
                      </a:lnTo>
                      <a:lnTo>
                        <a:pt x="3781" y="798"/>
                      </a:lnTo>
                      <a:lnTo>
                        <a:pt x="3786" y="800"/>
                      </a:lnTo>
                      <a:lnTo>
                        <a:pt x="3789" y="801"/>
                      </a:lnTo>
                      <a:lnTo>
                        <a:pt x="3793" y="803"/>
                      </a:lnTo>
                      <a:lnTo>
                        <a:pt x="3796" y="804"/>
                      </a:lnTo>
                      <a:lnTo>
                        <a:pt x="3801" y="806"/>
                      </a:lnTo>
                      <a:lnTo>
                        <a:pt x="3806" y="808"/>
                      </a:lnTo>
                      <a:lnTo>
                        <a:pt x="3809" y="809"/>
                      </a:lnTo>
                      <a:lnTo>
                        <a:pt x="3813" y="811"/>
                      </a:lnTo>
                      <a:lnTo>
                        <a:pt x="3818" y="812"/>
                      </a:lnTo>
                      <a:lnTo>
                        <a:pt x="3821" y="814"/>
                      </a:lnTo>
                      <a:lnTo>
                        <a:pt x="3825" y="815"/>
                      </a:lnTo>
                      <a:lnTo>
                        <a:pt x="3828" y="815"/>
                      </a:lnTo>
                      <a:lnTo>
                        <a:pt x="3833" y="817"/>
                      </a:lnTo>
                      <a:lnTo>
                        <a:pt x="3838" y="818"/>
                      </a:lnTo>
                      <a:lnTo>
                        <a:pt x="3841" y="820"/>
                      </a:lnTo>
                      <a:lnTo>
                        <a:pt x="3845" y="821"/>
                      </a:lnTo>
                      <a:lnTo>
                        <a:pt x="3850" y="823"/>
                      </a:lnTo>
                      <a:lnTo>
                        <a:pt x="3853" y="823"/>
                      </a:lnTo>
                      <a:lnTo>
                        <a:pt x="3858" y="825"/>
                      </a:lnTo>
                      <a:lnTo>
                        <a:pt x="3861" y="826"/>
                      </a:lnTo>
                      <a:lnTo>
                        <a:pt x="3865" y="826"/>
                      </a:lnTo>
                      <a:lnTo>
                        <a:pt x="3870" y="828"/>
                      </a:lnTo>
                      <a:lnTo>
                        <a:pt x="3873" y="829"/>
                      </a:lnTo>
                      <a:lnTo>
                        <a:pt x="3877" y="829"/>
                      </a:lnTo>
                      <a:lnTo>
                        <a:pt x="3882" y="831"/>
                      </a:lnTo>
                      <a:lnTo>
                        <a:pt x="3885" y="832"/>
                      </a:lnTo>
                      <a:lnTo>
                        <a:pt x="3890" y="832"/>
                      </a:lnTo>
                      <a:lnTo>
                        <a:pt x="3893" y="834"/>
                      </a:lnTo>
                      <a:lnTo>
                        <a:pt x="3897" y="834"/>
                      </a:lnTo>
                      <a:lnTo>
                        <a:pt x="3902" y="835"/>
                      </a:lnTo>
                      <a:lnTo>
                        <a:pt x="3905" y="835"/>
                      </a:lnTo>
                      <a:lnTo>
                        <a:pt x="3909" y="837"/>
                      </a:lnTo>
                      <a:lnTo>
                        <a:pt x="3914" y="837"/>
                      </a:lnTo>
                      <a:lnTo>
                        <a:pt x="3917" y="839"/>
                      </a:lnTo>
                      <a:lnTo>
                        <a:pt x="3922" y="839"/>
                      </a:lnTo>
                      <a:lnTo>
                        <a:pt x="3925" y="839"/>
                      </a:lnTo>
                      <a:lnTo>
                        <a:pt x="3929" y="840"/>
                      </a:lnTo>
                      <a:lnTo>
                        <a:pt x="3934" y="840"/>
                      </a:lnTo>
                      <a:lnTo>
                        <a:pt x="3937" y="842"/>
                      </a:lnTo>
                      <a:lnTo>
                        <a:pt x="3941" y="842"/>
                      </a:lnTo>
                      <a:lnTo>
                        <a:pt x="3946" y="842"/>
                      </a:lnTo>
                      <a:lnTo>
                        <a:pt x="3949" y="842"/>
                      </a:lnTo>
                      <a:lnTo>
                        <a:pt x="3954" y="843"/>
                      </a:lnTo>
                      <a:lnTo>
                        <a:pt x="3957" y="843"/>
                      </a:lnTo>
                      <a:lnTo>
                        <a:pt x="3961" y="843"/>
                      </a:lnTo>
                      <a:lnTo>
                        <a:pt x="3966" y="843"/>
                      </a:lnTo>
                      <a:lnTo>
                        <a:pt x="3969" y="843"/>
                      </a:lnTo>
                      <a:lnTo>
                        <a:pt x="3974" y="843"/>
                      </a:lnTo>
                      <a:lnTo>
                        <a:pt x="3978" y="843"/>
                      </a:lnTo>
                      <a:lnTo>
                        <a:pt x="3981" y="845"/>
                      </a:lnTo>
                      <a:lnTo>
                        <a:pt x="3986" y="845"/>
                      </a:lnTo>
                      <a:lnTo>
                        <a:pt x="3989" y="845"/>
                      </a:lnTo>
                      <a:lnTo>
                        <a:pt x="3994" y="845"/>
                      </a:lnTo>
                      <a:lnTo>
                        <a:pt x="3998" y="845"/>
                      </a:lnTo>
                      <a:lnTo>
                        <a:pt x="4001" y="845"/>
                      </a:lnTo>
                      <a:lnTo>
                        <a:pt x="4006" y="845"/>
                      </a:lnTo>
                      <a:lnTo>
                        <a:pt x="4010" y="843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grpSp>
              <p:nvGrpSpPr>
                <p:cNvPr id="35" name="Group 126"/>
                <p:cNvGrpSpPr>
                  <a:grpSpLocks/>
                </p:cNvGrpSpPr>
                <p:nvPr/>
              </p:nvGrpSpPr>
              <p:grpSpPr bwMode="auto">
                <a:xfrm>
                  <a:off x="8539" y="9547"/>
                  <a:ext cx="4752" cy="576"/>
                  <a:chOff x="8539" y="9547"/>
                  <a:chExt cx="4752" cy="576"/>
                </a:xfrm>
              </p:grpSpPr>
              <p:grpSp>
                <p:nvGrpSpPr>
                  <p:cNvPr id="3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8539" y="9547"/>
                    <a:ext cx="4032" cy="216"/>
                    <a:chOff x="8539" y="6595"/>
                    <a:chExt cx="4032" cy="360"/>
                  </a:xfrm>
                </p:grpSpPr>
                <p:sp>
                  <p:nvSpPr>
                    <p:cNvPr id="46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9" y="6595"/>
                      <a:ext cx="40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 dirty="0"/>
                    </a:p>
                  </p:txBody>
                </p:sp>
                <p:grpSp>
                  <p:nvGrpSpPr>
                    <p:cNvPr id="47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7" y="6595"/>
                      <a:ext cx="3456" cy="360"/>
                      <a:chOff x="6739" y="8683"/>
                      <a:chExt cx="3456" cy="360"/>
                    </a:xfrm>
                  </p:grpSpPr>
                  <p:sp>
                    <p:nvSpPr>
                      <p:cNvPr id="48" name="Line 1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39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49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15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50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91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51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67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52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043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53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619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54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195" y="8683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</p:grpSp>
              </p:grpSp>
              <p:sp>
                <p:nvSpPr>
                  <p:cNvPr id="37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1" y="9547"/>
                    <a:ext cx="720" cy="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  <a:r>
                      <a: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 </a:t>
                    </a:r>
                    <a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f</a:t>
                    </a:r>
                    <a:endPara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Symbol" pitchFamily="18" charset="2"/>
                    </a:endParaRPr>
                  </a:p>
                </p:txBody>
              </p:sp>
              <p:grpSp>
                <p:nvGrpSpPr>
                  <p:cNvPr id="3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8611" y="9763"/>
                    <a:ext cx="3888" cy="360"/>
                    <a:chOff x="8611" y="9835"/>
                    <a:chExt cx="3888" cy="360"/>
                  </a:xfrm>
                </p:grpSpPr>
                <p:sp>
                  <p:nvSpPr>
                    <p:cNvPr id="39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39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0" name="Text Box 1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11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7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2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63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5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4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91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5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67" y="9835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2" name="Group 103"/>
              <p:cNvGrpSpPr>
                <a:grpSpLocks/>
              </p:cNvGrpSpPr>
              <p:nvPr/>
            </p:nvGrpSpPr>
            <p:grpSpPr bwMode="auto">
              <a:xfrm>
                <a:off x="4795" y="7315"/>
                <a:ext cx="5904" cy="1152"/>
                <a:chOff x="2131" y="7171"/>
                <a:chExt cx="5904" cy="1152"/>
              </a:xfrm>
            </p:grpSpPr>
            <p:grpSp>
              <p:nvGrpSpPr>
                <p:cNvPr id="13" name="Group 105"/>
                <p:cNvGrpSpPr>
                  <a:grpSpLocks/>
                </p:cNvGrpSpPr>
                <p:nvPr/>
              </p:nvGrpSpPr>
              <p:grpSpPr bwMode="auto">
                <a:xfrm>
                  <a:off x="2131" y="7747"/>
                  <a:ext cx="5904" cy="576"/>
                  <a:chOff x="2491" y="10267"/>
                  <a:chExt cx="5904" cy="576"/>
                </a:xfrm>
              </p:grpSpPr>
              <p:sp>
                <p:nvSpPr>
                  <p:cNvPr id="15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5" y="10267"/>
                    <a:ext cx="720" cy="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  <a:r>
                      <a: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 </a:t>
                    </a:r>
                    <a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t</a:t>
                    </a:r>
                    <a:endPara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Symbol" pitchFamily="18" charset="2"/>
                    </a:endParaRPr>
                  </a:p>
                </p:txBody>
              </p:sp>
              <p:grpSp>
                <p:nvGrpSpPr>
                  <p:cNvPr id="16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2563" y="10483"/>
                    <a:ext cx="5040" cy="360"/>
                    <a:chOff x="2563" y="10483"/>
                    <a:chExt cx="5040" cy="360"/>
                  </a:xfrm>
                </p:grpSpPr>
                <p:sp>
                  <p:nvSpPr>
                    <p:cNvPr id="29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67" y="10483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0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3" y="10483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1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71" y="10483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-0.5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5" y="10483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3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71" y="10483"/>
                      <a:ext cx="43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491" y="10267"/>
                    <a:ext cx="5184" cy="216"/>
                    <a:chOff x="2491" y="10267"/>
                    <a:chExt cx="5184" cy="216"/>
                  </a:xfrm>
                </p:grpSpPr>
                <p:sp>
                  <p:nvSpPr>
                    <p:cNvPr id="18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1" y="10267"/>
                      <a:ext cx="51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 dirty="0"/>
                    </a:p>
                  </p:txBody>
                </p:sp>
                <p:grpSp>
                  <p:nvGrpSpPr>
                    <p:cNvPr id="19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9" y="10267"/>
                      <a:ext cx="4608" cy="216"/>
                      <a:chOff x="2779" y="10267"/>
                      <a:chExt cx="4608" cy="216"/>
                    </a:xfrm>
                  </p:grpSpPr>
                  <p:sp>
                    <p:nvSpPr>
                      <p:cNvPr id="20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55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1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31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2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07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3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83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4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59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5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35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6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11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7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87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sp>
                    <p:nvSpPr>
                      <p:cNvPr id="28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79" y="10267"/>
                        <a:ext cx="0" cy="2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</p:grpSp>
              </p:grpSp>
            </p:grpSp>
            <p:sp>
              <p:nvSpPr>
                <p:cNvPr id="14" name="Freeform 104"/>
                <p:cNvSpPr>
                  <a:spLocks/>
                </p:cNvSpPr>
                <p:nvPr/>
              </p:nvSpPr>
              <p:spPr bwMode="auto">
                <a:xfrm>
                  <a:off x="2131" y="7171"/>
                  <a:ext cx="5112" cy="576"/>
                </a:xfrm>
                <a:custGeom>
                  <a:avLst/>
                  <a:gdLst>
                    <a:gd name="T0" fmla="*/ 0 w 5112"/>
                    <a:gd name="T1" fmla="*/ 576 h 576"/>
                    <a:gd name="T2" fmla="*/ 1440 w 5112"/>
                    <a:gd name="T3" fmla="*/ 576 h 576"/>
                    <a:gd name="T4" fmla="*/ 1440 w 5112"/>
                    <a:gd name="T5" fmla="*/ 0 h 576"/>
                    <a:gd name="T6" fmla="*/ 3744 w 5112"/>
                    <a:gd name="T7" fmla="*/ 0 h 576"/>
                    <a:gd name="T8" fmla="*/ 3744 w 5112"/>
                    <a:gd name="T9" fmla="*/ 576 h 576"/>
                    <a:gd name="T10" fmla="*/ 5112 w 5112"/>
                    <a:gd name="T11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12" h="576">
                      <a:moveTo>
                        <a:pt x="0" y="576"/>
                      </a:moveTo>
                      <a:lnTo>
                        <a:pt x="1440" y="576"/>
                      </a:lnTo>
                      <a:lnTo>
                        <a:pt x="1440" y="0"/>
                      </a:lnTo>
                      <a:lnTo>
                        <a:pt x="3744" y="0"/>
                      </a:lnTo>
                      <a:lnTo>
                        <a:pt x="3744" y="576"/>
                      </a:lnTo>
                      <a:lnTo>
                        <a:pt x="5112" y="57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</p:grpSp>
        </p:grpSp>
        <p:grpSp>
          <p:nvGrpSpPr>
            <p:cNvPr id="56" name="Group 1"/>
            <p:cNvGrpSpPr>
              <a:grpSpLocks/>
            </p:cNvGrpSpPr>
            <p:nvPr/>
          </p:nvGrpSpPr>
          <p:grpSpPr bwMode="auto">
            <a:xfrm>
              <a:off x="323528" y="1439268"/>
              <a:ext cx="8640763" cy="1463675"/>
              <a:chOff x="2275" y="4147"/>
              <a:chExt cx="13608" cy="2304"/>
            </a:xfrm>
          </p:grpSpPr>
          <p:grpSp>
            <p:nvGrpSpPr>
              <p:cNvPr id="57" name="Group 4"/>
              <p:cNvGrpSpPr>
                <a:grpSpLocks/>
              </p:cNvGrpSpPr>
              <p:nvPr/>
            </p:nvGrpSpPr>
            <p:grpSpPr bwMode="auto">
              <a:xfrm>
                <a:off x="4795" y="4147"/>
                <a:ext cx="11088" cy="2304"/>
                <a:chOff x="4795" y="4430"/>
                <a:chExt cx="11088" cy="2304"/>
              </a:xfrm>
            </p:grpSpPr>
            <p:grpSp>
              <p:nvGrpSpPr>
                <p:cNvPr id="59" name="Group 27"/>
                <p:cNvGrpSpPr>
                  <a:grpSpLocks/>
                </p:cNvGrpSpPr>
                <p:nvPr/>
              </p:nvGrpSpPr>
              <p:grpSpPr bwMode="auto">
                <a:xfrm>
                  <a:off x="11131" y="4430"/>
                  <a:ext cx="4752" cy="2304"/>
                  <a:chOff x="8539" y="5011"/>
                  <a:chExt cx="4752" cy="2304"/>
                </a:xfrm>
              </p:grpSpPr>
              <p:grpSp>
                <p:nvGrpSpPr>
                  <p:cNvPr id="8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539" y="6595"/>
                    <a:ext cx="4752" cy="720"/>
                    <a:chOff x="8539" y="6595"/>
                    <a:chExt cx="4752" cy="720"/>
                  </a:xfrm>
                </p:grpSpPr>
                <p:grpSp>
                  <p:nvGrpSpPr>
                    <p:cNvPr id="84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39" y="6595"/>
                      <a:ext cx="4032" cy="360"/>
                      <a:chOff x="8539" y="6595"/>
                      <a:chExt cx="4032" cy="360"/>
                    </a:xfrm>
                  </p:grpSpPr>
                  <p:sp>
                    <p:nvSpPr>
                      <p:cNvPr id="94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539" y="6595"/>
                        <a:ext cx="403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grpSp>
                    <p:nvGrpSpPr>
                      <p:cNvPr id="95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27" y="6595"/>
                        <a:ext cx="3456" cy="360"/>
                        <a:chOff x="6739" y="8683"/>
                        <a:chExt cx="3456" cy="360"/>
                      </a:xfrm>
                    </p:grpSpPr>
                    <p:sp>
                      <p:nvSpPr>
                        <p:cNvPr id="96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739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9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15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98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91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99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67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00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043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0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619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02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195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</p:grpSp>
                </p:grpSp>
                <p:sp>
                  <p:nvSpPr>
                    <p:cNvPr id="85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71" y="6596"/>
                      <a:ext cx="720" cy="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p:txBody>
                </p:sp>
                <p:grpSp>
                  <p:nvGrpSpPr>
                    <p:cNvPr id="86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1" y="6955"/>
                      <a:ext cx="3888" cy="360"/>
                      <a:chOff x="8611" y="6955"/>
                      <a:chExt cx="3888" cy="360"/>
                    </a:xfrm>
                  </p:grpSpPr>
                  <p:sp>
                    <p:nvSpPr>
                      <p:cNvPr id="87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339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11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-3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9" name="Text Box 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87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-2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90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63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91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915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92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491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2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93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67" y="695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3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3" name="Freeform 28"/>
                  <p:cNvSpPr>
                    <a:spLocks/>
                  </p:cNvSpPr>
                  <p:nvPr/>
                </p:nvSpPr>
                <p:spPr bwMode="auto">
                  <a:xfrm>
                    <a:off x="8539" y="5011"/>
                    <a:ext cx="4014" cy="1944"/>
                  </a:xfrm>
                  <a:custGeom>
                    <a:avLst/>
                    <a:gdLst>
                      <a:gd name="T0" fmla="*/ 59 w 4014"/>
                      <a:gd name="T1" fmla="*/ 1488 h 1865"/>
                      <a:gd name="T2" fmla="*/ 124 w 4014"/>
                      <a:gd name="T3" fmla="*/ 1461 h 1865"/>
                      <a:gd name="T4" fmla="*/ 188 w 4014"/>
                      <a:gd name="T5" fmla="*/ 1465 h 1865"/>
                      <a:gd name="T6" fmla="*/ 252 w 4014"/>
                      <a:gd name="T7" fmla="*/ 1503 h 1865"/>
                      <a:gd name="T8" fmla="*/ 316 w 4014"/>
                      <a:gd name="T9" fmla="*/ 1560 h 1865"/>
                      <a:gd name="T10" fmla="*/ 380 w 4014"/>
                      <a:gd name="T11" fmla="*/ 1606 h 1865"/>
                      <a:gd name="T12" fmla="*/ 445 w 4014"/>
                      <a:gd name="T13" fmla="*/ 1622 h 1865"/>
                      <a:gd name="T14" fmla="*/ 509 w 4014"/>
                      <a:gd name="T15" fmla="*/ 1592 h 1865"/>
                      <a:gd name="T16" fmla="*/ 573 w 4014"/>
                      <a:gd name="T17" fmla="*/ 1533 h 1865"/>
                      <a:gd name="T18" fmla="*/ 637 w 4014"/>
                      <a:gd name="T19" fmla="*/ 1467 h 1865"/>
                      <a:gd name="T20" fmla="*/ 702 w 4014"/>
                      <a:gd name="T21" fmla="*/ 1427 h 1865"/>
                      <a:gd name="T22" fmla="*/ 766 w 4014"/>
                      <a:gd name="T23" fmla="*/ 1436 h 1865"/>
                      <a:gd name="T24" fmla="*/ 830 w 4014"/>
                      <a:gd name="T25" fmla="*/ 1496 h 1865"/>
                      <a:gd name="T26" fmla="*/ 894 w 4014"/>
                      <a:gd name="T27" fmla="*/ 1580 h 1865"/>
                      <a:gd name="T28" fmla="*/ 959 w 4014"/>
                      <a:gd name="T29" fmla="*/ 1651 h 1865"/>
                      <a:gd name="T30" fmla="*/ 1023 w 4014"/>
                      <a:gd name="T31" fmla="*/ 1672 h 1865"/>
                      <a:gd name="T32" fmla="*/ 1087 w 4014"/>
                      <a:gd name="T33" fmla="*/ 1625 h 1865"/>
                      <a:gd name="T34" fmla="*/ 1151 w 4014"/>
                      <a:gd name="T35" fmla="*/ 1523 h 1865"/>
                      <a:gd name="T36" fmla="*/ 1216 w 4014"/>
                      <a:gd name="T37" fmla="*/ 1410 h 1865"/>
                      <a:gd name="T38" fmla="*/ 1280 w 4014"/>
                      <a:gd name="T39" fmla="*/ 1341 h 1865"/>
                      <a:gd name="T40" fmla="*/ 1344 w 4014"/>
                      <a:gd name="T41" fmla="*/ 1358 h 1865"/>
                      <a:gd name="T42" fmla="*/ 1408 w 4014"/>
                      <a:gd name="T43" fmla="*/ 1470 h 1865"/>
                      <a:gd name="T44" fmla="*/ 1472 w 4014"/>
                      <a:gd name="T45" fmla="*/ 1643 h 1865"/>
                      <a:gd name="T46" fmla="*/ 1537 w 4014"/>
                      <a:gd name="T47" fmla="*/ 1802 h 1865"/>
                      <a:gd name="T48" fmla="*/ 1601 w 4014"/>
                      <a:gd name="T49" fmla="*/ 1865 h 1865"/>
                      <a:gd name="T50" fmla="*/ 1665 w 4014"/>
                      <a:gd name="T51" fmla="*/ 1763 h 1865"/>
                      <a:gd name="T52" fmla="*/ 1729 w 4014"/>
                      <a:gd name="T53" fmla="*/ 1479 h 1865"/>
                      <a:gd name="T54" fmla="*/ 1794 w 4014"/>
                      <a:gd name="T55" fmla="*/ 1056 h 1865"/>
                      <a:gd name="T56" fmla="*/ 1858 w 4014"/>
                      <a:gd name="T57" fmla="*/ 591 h 1865"/>
                      <a:gd name="T58" fmla="*/ 1922 w 4014"/>
                      <a:gd name="T59" fmla="*/ 208 h 1865"/>
                      <a:gd name="T60" fmla="*/ 1986 w 4014"/>
                      <a:gd name="T61" fmla="*/ 12 h 1865"/>
                      <a:gd name="T62" fmla="*/ 2051 w 4014"/>
                      <a:gd name="T63" fmla="*/ 59 h 1865"/>
                      <a:gd name="T64" fmla="*/ 2115 w 4014"/>
                      <a:gd name="T65" fmla="*/ 335 h 1865"/>
                      <a:gd name="T66" fmla="*/ 2179 w 4014"/>
                      <a:gd name="T67" fmla="*/ 763 h 1865"/>
                      <a:gd name="T68" fmla="*/ 2243 w 4014"/>
                      <a:gd name="T69" fmla="*/ 1226 h 1865"/>
                      <a:gd name="T70" fmla="*/ 2308 w 4014"/>
                      <a:gd name="T71" fmla="*/ 1605 h 1865"/>
                      <a:gd name="T72" fmla="*/ 2372 w 4014"/>
                      <a:gd name="T73" fmla="*/ 1822 h 1865"/>
                      <a:gd name="T74" fmla="*/ 2436 w 4014"/>
                      <a:gd name="T75" fmla="*/ 1858 h 1865"/>
                      <a:gd name="T76" fmla="*/ 2500 w 4014"/>
                      <a:gd name="T77" fmla="*/ 1750 h 1865"/>
                      <a:gd name="T78" fmla="*/ 2564 w 4014"/>
                      <a:gd name="T79" fmla="*/ 1575 h 1865"/>
                      <a:gd name="T80" fmla="*/ 2629 w 4014"/>
                      <a:gd name="T81" fmla="*/ 1418 h 1865"/>
                      <a:gd name="T82" fmla="*/ 2693 w 4014"/>
                      <a:gd name="T83" fmla="*/ 1339 h 1865"/>
                      <a:gd name="T84" fmla="*/ 2757 w 4014"/>
                      <a:gd name="T85" fmla="*/ 1359 h 1865"/>
                      <a:gd name="T86" fmla="*/ 2821 w 4014"/>
                      <a:gd name="T87" fmla="*/ 1451 h 1865"/>
                      <a:gd name="T88" fmla="*/ 2886 w 4014"/>
                      <a:gd name="T89" fmla="*/ 1565 h 1865"/>
                      <a:gd name="T90" fmla="*/ 2950 w 4014"/>
                      <a:gd name="T91" fmla="*/ 1649 h 1865"/>
                      <a:gd name="T92" fmla="*/ 3014 w 4014"/>
                      <a:gd name="T93" fmla="*/ 1671 h 1865"/>
                      <a:gd name="T94" fmla="*/ 3078 w 4014"/>
                      <a:gd name="T95" fmla="*/ 1628 h 1865"/>
                      <a:gd name="T96" fmla="*/ 3143 w 4014"/>
                      <a:gd name="T97" fmla="*/ 1548 h 1865"/>
                      <a:gd name="T98" fmla="*/ 3207 w 4014"/>
                      <a:gd name="T99" fmla="*/ 1468 h 1865"/>
                      <a:gd name="T100" fmla="*/ 3271 w 4014"/>
                      <a:gd name="T101" fmla="*/ 1427 h 1865"/>
                      <a:gd name="T102" fmla="*/ 3335 w 4014"/>
                      <a:gd name="T103" fmla="*/ 1436 h 1865"/>
                      <a:gd name="T104" fmla="*/ 3400 w 4014"/>
                      <a:gd name="T105" fmla="*/ 1490 h 1865"/>
                      <a:gd name="T106" fmla="*/ 3464 w 4014"/>
                      <a:gd name="T107" fmla="*/ 1557 h 1865"/>
                      <a:gd name="T108" fmla="*/ 3528 w 4014"/>
                      <a:gd name="T109" fmla="*/ 1608 h 1865"/>
                      <a:gd name="T110" fmla="*/ 3592 w 4014"/>
                      <a:gd name="T111" fmla="*/ 1620 h 1865"/>
                      <a:gd name="T112" fmla="*/ 3656 w 4014"/>
                      <a:gd name="T113" fmla="*/ 1592 h 1865"/>
                      <a:gd name="T114" fmla="*/ 3721 w 4014"/>
                      <a:gd name="T115" fmla="*/ 1539 h 1865"/>
                      <a:gd name="T116" fmla="*/ 3785 w 4014"/>
                      <a:gd name="T117" fmla="*/ 1487 h 1865"/>
                      <a:gd name="T118" fmla="*/ 3849 w 4014"/>
                      <a:gd name="T119" fmla="*/ 1459 h 1865"/>
                      <a:gd name="T120" fmla="*/ 3913 w 4014"/>
                      <a:gd name="T121" fmla="*/ 1467 h 1865"/>
                      <a:gd name="T122" fmla="*/ 3978 w 4014"/>
                      <a:gd name="T123" fmla="*/ 1505 h 18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014" h="1865">
                        <a:moveTo>
                          <a:pt x="0" y="1533"/>
                        </a:moveTo>
                        <a:lnTo>
                          <a:pt x="3" y="1530"/>
                        </a:lnTo>
                        <a:lnTo>
                          <a:pt x="7" y="1527"/>
                        </a:lnTo>
                        <a:lnTo>
                          <a:pt x="10" y="1523"/>
                        </a:lnTo>
                        <a:lnTo>
                          <a:pt x="15" y="1520"/>
                        </a:lnTo>
                        <a:lnTo>
                          <a:pt x="20" y="1517"/>
                        </a:lnTo>
                        <a:lnTo>
                          <a:pt x="23" y="1514"/>
                        </a:lnTo>
                        <a:lnTo>
                          <a:pt x="27" y="1511"/>
                        </a:lnTo>
                        <a:lnTo>
                          <a:pt x="32" y="1508"/>
                        </a:lnTo>
                        <a:lnTo>
                          <a:pt x="35" y="1505"/>
                        </a:lnTo>
                        <a:lnTo>
                          <a:pt x="39" y="1502"/>
                        </a:lnTo>
                        <a:lnTo>
                          <a:pt x="42" y="1499"/>
                        </a:lnTo>
                        <a:lnTo>
                          <a:pt x="47" y="1497"/>
                        </a:lnTo>
                        <a:lnTo>
                          <a:pt x="52" y="1494"/>
                        </a:lnTo>
                        <a:lnTo>
                          <a:pt x="55" y="1491"/>
                        </a:lnTo>
                        <a:lnTo>
                          <a:pt x="59" y="1488"/>
                        </a:lnTo>
                        <a:lnTo>
                          <a:pt x="64" y="1487"/>
                        </a:lnTo>
                        <a:lnTo>
                          <a:pt x="67" y="1484"/>
                        </a:lnTo>
                        <a:lnTo>
                          <a:pt x="72" y="1481"/>
                        </a:lnTo>
                        <a:lnTo>
                          <a:pt x="75" y="1479"/>
                        </a:lnTo>
                        <a:lnTo>
                          <a:pt x="79" y="1477"/>
                        </a:lnTo>
                        <a:lnTo>
                          <a:pt x="84" y="1474"/>
                        </a:lnTo>
                        <a:lnTo>
                          <a:pt x="87" y="1473"/>
                        </a:lnTo>
                        <a:lnTo>
                          <a:pt x="91" y="1471"/>
                        </a:lnTo>
                        <a:lnTo>
                          <a:pt x="96" y="1468"/>
                        </a:lnTo>
                        <a:lnTo>
                          <a:pt x="99" y="1467"/>
                        </a:lnTo>
                        <a:lnTo>
                          <a:pt x="104" y="1465"/>
                        </a:lnTo>
                        <a:lnTo>
                          <a:pt x="107" y="1464"/>
                        </a:lnTo>
                        <a:lnTo>
                          <a:pt x="111" y="1464"/>
                        </a:lnTo>
                        <a:lnTo>
                          <a:pt x="116" y="1462"/>
                        </a:lnTo>
                        <a:lnTo>
                          <a:pt x="119" y="1461"/>
                        </a:lnTo>
                        <a:lnTo>
                          <a:pt x="124" y="1461"/>
                        </a:lnTo>
                        <a:lnTo>
                          <a:pt x="128" y="1459"/>
                        </a:lnTo>
                        <a:lnTo>
                          <a:pt x="131" y="1459"/>
                        </a:lnTo>
                        <a:lnTo>
                          <a:pt x="136" y="1458"/>
                        </a:lnTo>
                        <a:lnTo>
                          <a:pt x="139" y="1458"/>
                        </a:lnTo>
                        <a:lnTo>
                          <a:pt x="144" y="1458"/>
                        </a:lnTo>
                        <a:lnTo>
                          <a:pt x="148" y="1458"/>
                        </a:lnTo>
                        <a:lnTo>
                          <a:pt x="151" y="1458"/>
                        </a:lnTo>
                        <a:lnTo>
                          <a:pt x="156" y="1458"/>
                        </a:lnTo>
                        <a:lnTo>
                          <a:pt x="160" y="1458"/>
                        </a:lnTo>
                        <a:lnTo>
                          <a:pt x="163" y="1459"/>
                        </a:lnTo>
                        <a:lnTo>
                          <a:pt x="168" y="1459"/>
                        </a:lnTo>
                        <a:lnTo>
                          <a:pt x="171" y="1461"/>
                        </a:lnTo>
                        <a:lnTo>
                          <a:pt x="176" y="1461"/>
                        </a:lnTo>
                        <a:lnTo>
                          <a:pt x="180" y="1462"/>
                        </a:lnTo>
                        <a:lnTo>
                          <a:pt x="183" y="1464"/>
                        </a:lnTo>
                        <a:lnTo>
                          <a:pt x="188" y="1465"/>
                        </a:lnTo>
                        <a:lnTo>
                          <a:pt x="192" y="1467"/>
                        </a:lnTo>
                        <a:lnTo>
                          <a:pt x="195" y="1468"/>
                        </a:lnTo>
                        <a:lnTo>
                          <a:pt x="200" y="1470"/>
                        </a:lnTo>
                        <a:lnTo>
                          <a:pt x="203" y="1471"/>
                        </a:lnTo>
                        <a:lnTo>
                          <a:pt x="208" y="1474"/>
                        </a:lnTo>
                        <a:lnTo>
                          <a:pt x="212" y="1476"/>
                        </a:lnTo>
                        <a:lnTo>
                          <a:pt x="215" y="1479"/>
                        </a:lnTo>
                        <a:lnTo>
                          <a:pt x="220" y="1481"/>
                        </a:lnTo>
                        <a:lnTo>
                          <a:pt x="224" y="1484"/>
                        </a:lnTo>
                        <a:lnTo>
                          <a:pt x="228" y="1487"/>
                        </a:lnTo>
                        <a:lnTo>
                          <a:pt x="232" y="1488"/>
                        </a:lnTo>
                        <a:lnTo>
                          <a:pt x="235" y="1491"/>
                        </a:lnTo>
                        <a:lnTo>
                          <a:pt x="240" y="1494"/>
                        </a:lnTo>
                        <a:lnTo>
                          <a:pt x="244" y="1497"/>
                        </a:lnTo>
                        <a:lnTo>
                          <a:pt x="247" y="1500"/>
                        </a:lnTo>
                        <a:lnTo>
                          <a:pt x="252" y="1503"/>
                        </a:lnTo>
                        <a:lnTo>
                          <a:pt x="257" y="1507"/>
                        </a:lnTo>
                        <a:lnTo>
                          <a:pt x="260" y="1510"/>
                        </a:lnTo>
                        <a:lnTo>
                          <a:pt x="264" y="1514"/>
                        </a:lnTo>
                        <a:lnTo>
                          <a:pt x="267" y="1517"/>
                        </a:lnTo>
                        <a:lnTo>
                          <a:pt x="272" y="1520"/>
                        </a:lnTo>
                        <a:lnTo>
                          <a:pt x="277" y="1523"/>
                        </a:lnTo>
                        <a:lnTo>
                          <a:pt x="280" y="1528"/>
                        </a:lnTo>
                        <a:lnTo>
                          <a:pt x="284" y="1531"/>
                        </a:lnTo>
                        <a:lnTo>
                          <a:pt x="289" y="1534"/>
                        </a:lnTo>
                        <a:lnTo>
                          <a:pt x="292" y="1539"/>
                        </a:lnTo>
                        <a:lnTo>
                          <a:pt x="296" y="1542"/>
                        </a:lnTo>
                        <a:lnTo>
                          <a:pt x="300" y="1545"/>
                        </a:lnTo>
                        <a:lnTo>
                          <a:pt x="304" y="1549"/>
                        </a:lnTo>
                        <a:lnTo>
                          <a:pt x="309" y="1553"/>
                        </a:lnTo>
                        <a:lnTo>
                          <a:pt x="312" y="1556"/>
                        </a:lnTo>
                        <a:lnTo>
                          <a:pt x="316" y="1560"/>
                        </a:lnTo>
                        <a:lnTo>
                          <a:pt x="321" y="1563"/>
                        </a:lnTo>
                        <a:lnTo>
                          <a:pt x="324" y="1566"/>
                        </a:lnTo>
                        <a:lnTo>
                          <a:pt x="329" y="1569"/>
                        </a:lnTo>
                        <a:lnTo>
                          <a:pt x="332" y="1574"/>
                        </a:lnTo>
                        <a:lnTo>
                          <a:pt x="336" y="1577"/>
                        </a:lnTo>
                        <a:lnTo>
                          <a:pt x="341" y="1580"/>
                        </a:lnTo>
                        <a:lnTo>
                          <a:pt x="344" y="1583"/>
                        </a:lnTo>
                        <a:lnTo>
                          <a:pt x="348" y="1586"/>
                        </a:lnTo>
                        <a:lnTo>
                          <a:pt x="353" y="1589"/>
                        </a:lnTo>
                        <a:lnTo>
                          <a:pt x="356" y="1592"/>
                        </a:lnTo>
                        <a:lnTo>
                          <a:pt x="361" y="1594"/>
                        </a:lnTo>
                        <a:lnTo>
                          <a:pt x="364" y="1597"/>
                        </a:lnTo>
                        <a:lnTo>
                          <a:pt x="368" y="1600"/>
                        </a:lnTo>
                        <a:lnTo>
                          <a:pt x="373" y="1602"/>
                        </a:lnTo>
                        <a:lnTo>
                          <a:pt x="376" y="1605"/>
                        </a:lnTo>
                        <a:lnTo>
                          <a:pt x="380" y="1606"/>
                        </a:lnTo>
                        <a:lnTo>
                          <a:pt x="385" y="1609"/>
                        </a:lnTo>
                        <a:lnTo>
                          <a:pt x="388" y="1611"/>
                        </a:lnTo>
                        <a:lnTo>
                          <a:pt x="393" y="1612"/>
                        </a:lnTo>
                        <a:lnTo>
                          <a:pt x="396" y="1614"/>
                        </a:lnTo>
                        <a:lnTo>
                          <a:pt x="400" y="1615"/>
                        </a:lnTo>
                        <a:lnTo>
                          <a:pt x="405" y="1617"/>
                        </a:lnTo>
                        <a:lnTo>
                          <a:pt x="408" y="1618"/>
                        </a:lnTo>
                        <a:lnTo>
                          <a:pt x="413" y="1618"/>
                        </a:lnTo>
                        <a:lnTo>
                          <a:pt x="417" y="1620"/>
                        </a:lnTo>
                        <a:lnTo>
                          <a:pt x="420" y="1620"/>
                        </a:lnTo>
                        <a:lnTo>
                          <a:pt x="425" y="1622"/>
                        </a:lnTo>
                        <a:lnTo>
                          <a:pt x="428" y="1622"/>
                        </a:lnTo>
                        <a:lnTo>
                          <a:pt x="432" y="1622"/>
                        </a:lnTo>
                        <a:lnTo>
                          <a:pt x="437" y="1622"/>
                        </a:lnTo>
                        <a:lnTo>
                          <a:pt x="440" y="1622"/>
                        </a:lnTo>
                        <a:lnTo>
                          <a:pt x="445" y="1622"/>
                        </a:lnTo>
                        <a:lnTo>
                          <a:pt x="449" y="1620"/>
                        </a:lnTo>
                        <a:lnTo>
                          <a:pt x="452" y="1620"/>
                        </a:lnTo>
                        <a:lnTo>
                          <a:pt x="457" y="1618"/>
                        </a:lnTo>
                        <a:lnTo>
                          <a:pt x="460" y="1618"/>
                        </a:lnTo>
                        <a:lnTo>
                          <a:pt x="465" y="1617"/>
                        </a:lnTo>
                        <a:lnTo>
                          <a:pt x="469" y="1615"/>
                        </a:lnTo>
                        <a:lnTo>
                          <a:pt x="472" y="1614"/>
                        </a:lnTo>
                        <a:lnTo>
                          <a:pt x="477" y="1612"/>
                        </a:lnTo>
                        <a:lnTo>
                          <a:pt x="482" y="1611"/>
                        </a:lnTo>
                        <a:lnTo>
                          <a:pt x="485" y="1608"/>
                        </a:lnTo>
                        <a:lnTo>
                          <a:pt x="489" y="1606"/>
                        </a:lnTo>
                        <a:lnTo>
                          <a:pt x="492" y="1603"/>
                        </a:lnTo>
                        <a:lnTo>
                          <a:pt x="497" y="1602"/>
                        </a:lnTo>
                        <a:lnTo>
                          <a:pt x="501" y="1599"/>
                        </a:lnTo>
                        <a:lnTo>
                          <a:pt x="504" y="1596"/>
                        </a:lnTo>
                        <a:lnTo>
                          <a:pt x="509" y="1592"/>
                        </a:lnTo>
                        <a:lnTo>
                          <a:pt x="514" y="1589"/>
                        </a:lnTo>
                        <a:lnTo>
                          <a:pt x="517" y="1586"/>
                        </a:lnTo>
                        <a:lnTo>
                          <a:pt x="521" y="1583"/>
                        </a:lnTo>
                        <a:lnTo>
                          <a:pt x="524" y="1580"/>
                        </a:lnTo>
                        <a:lnTo>
                          <a:pt x="529" y="1575"/>
                        </a:lnTo>
                        <a:lnTo>
                          <a:pt x="533" y="1572"/>
                        </a:lnTo>
                        <a:lnTo>
                          <a:pt x="537" y="1569"/>
                        </a:lnTo>
                        <a:lnTo>
                          <a:pt x="541" y="1565"/>
                        </a:lnTo>
                        <a:lnTo>
                          <a:pt x="546" y="1562"/>
                        </a:lnTo>
                        <a:lnTo>
                          <a:pt x="549" y="1557"/>
                        </a:lnTo>
                        <a:lnTo>
                          <a:pt x="553" y="1553"/>
                        </a:lnTo>
                        <a:lnTo>
                          <a:pt x="556" y="1549"/>
                        </a:lnTo>
                        <a:lnTo>
                          <a:pt x="561" y="1545"/>
                        </a:lnTo>
                        <a:lnTo>
                          <a:pt x="566" y="1540"/>
                        </a:lnTo>
                        <a:lnTo>
                          <a:pt x="569" y="1536"/>
                        </a:lnTo>
                        <a:lnTo>
                          <a:pt x="573" y="1533"/>
                        </a:lnTo>
                        <a:lnTo>
                          <a:pt x="578" y="1528"/>
                        </a:lnTo>
                        <a:lnTo>
                          <a:pt x="581" y="1523"/>
                        </a:lnTo>
                        <a:lnTo>
                          <a:pt x="585" y="1519"/>
                        </a:lnTo>
                        <a:lnTo>
                          <a:pt x="588" y="1514"/>
                        </a:lnTo>
                        <a:lnTo>
                          <a:pt x="593" y="1511"/>
                        </a:lnTo>
                        <a:lnTo>
                          <a:pt x="598" y="1507"/>
                        </a:lnTo>
                        <a:lnTo>
                          <a:pt x="601" y="1502"/>
                        </a:lnTo>
                        <a:lnTo>
                          <a:pt x="605" y="1497"/>
                        </a:lnTo>
                        <a:lnTo>
                          <a:pt x="610" y="1493"/>
                        </a:lnTo>
                        <a:lnTo>
                          <a:pt x="613" y="1490"/>
                        </a:lnTo>
                        <a:lnTo>
                          <a:pt x="618" y="1485"/>
                        </a:lnTo>
                        <a:lnTo>
                          <a:pt x="621" y="1481"/>
                        </a:lnTo>
                        <a:lnTo>
                          <a:pt x="625" y="1477"/>
                        </a:lnTo>
                        <a:lnTo>
                          <a:pt x="630" y="1473"/>
                        </a:lnTo>
                        <a:lnTo>
                          <a:pt x="633" y="1470"/>
                        </a:lnTo>
                        <a:lnTo>
                          <a:pt x="637" y="1467"/>
                        </a:lnTo>
                        <a:lnTo>
                          <a:pt x="642" y="1462"/>
                        </a:lnTo>
                        <a:lnTo>
                          <a:pt x="645" y="1459"/>
                        </a:lnTo>
                        <a:lnTo>
                          <a:pt x="650" y="1456"/>
                        </a:lnTo>
                        <a:lnTo>
                          <a:pt x="653" y="1453"/>
                        </a:lnTo>
                        <a:lnTo>
                          <a:pt x="657" y="1450"/>
                        </a:lnTo>
                        <a:lnTo>
                          <a:pt x="662" y="1447"/>
                        </a:lnTo>
                        <a:lnTo>
                          <a:pt x="665" y="1444"/>
                        </a:lnTo>
                        <a:lnTo>
                          <a:pt x="670" y="1441"/>
                        </a:lnTo>
                        <a:lnTo>
                          <a:pt x="674" y="1439"/>
                        </a:lnTo>
                        <a:lnTo>
                          <a:pt x="677" y="1436"/>
                        </a:lnTo>
                        <a:lnTo>
                          <a:pt x="682" y="1434"/>
                        </a:lnTo>
                        <a:lnTo>
                          <a:pt x="685" y="1433"/>
                        </a:lnTo>
                        <a:lnTo>
                          <a:pt x="689" y="1431"/>
                        </a:lnTo>
                        <a:lnTo>
                          <a:pt x="694" y="1430"/>
                        </a:lnTo>
                        <a:lnTo>
                          <a:pt x="697" y="1428"/>
                        </a:lnTo>
                        <a:lnTo>
                          <a:pt x="702" y="1427"/>
                        </a:lnTo>
                        <a:lnTo>
                          <a:pt x="706" y="1425"/>
                        </a:lnTo>
                        <a:lnTo>
                          <a:pt x="709" y="1425"/>
                        </a:lnTo>
                        <a:lnTo>
                          <a:pt x="714" y="1424"/>
                        </a:lnTo>
                        <a:lnTo>
                          <a:pt x="717" y="1424"/>
                        </a:lnTo>
                        <a:lnTo>
                          <a:pt x="722" y="1424"/>
                        </a:lnTo>
                        <a:lnTo>
                          <a:pt x="726" y="1424"/>
                        </a:lnTo>
                        <a:lnTo>
                          <a:pt x="729" y="1424"/>
                        </a:lnTo>
                        <a:lnTo>
                          <a:pt x="734" y="1425"/>
                        </a:lnTo>
                        <a:lnTo>
                          <a:pt x="738" y="1425"/>
                        </a:lnTo>
                        <a:lnTo>
                          <a:pt x="741" y="1427"/>
                        </a:lnTo>
                        <a:lnTo>
                          <a:pt x="746" y="1427"/>
                        </a:lnTo>
                        <a:lnTo>
                          <a:pt x="749" y="1428"/>
                        </a:lnTo>
                        <a:lnTo>
                          <a:pt x="754" y="1430"/>
                        </a:lnTo>
                        <a:lnTo>
                          <a:pt x="758" y="1431"/>
                        </a:lnTo>
                        <a:lnTo>
                          <a:pt x="761" y="1434"/>
                        </a:lnTo>
                        <a:lnTo>
                          <a:pt x="766" y="1436"/>
                        </a:lnTo>
                        <a:lnTo>
                          <a:pt x="770" y="1439"/>
                        </a:lnTo>
                        <a:lnTo>
                          <a:pt x="774" y="1441"/>
                        </a:lnTo>
                        <a:lnTo>
                          <a:pt x="778" y="1444"/>
                        </a:lnTo>
                        <a:lnTo>
                          <a:pt x="781" y="1447"/>
                        </a:lnTo>
                        <a:lnTo>
                          <a:pt x="786" y="1450"/>
                        </a:lnTo>
                        <a:lnTo>
                          <a:pt x="790" y="1453"/>
                        </a:lnTo>
                        <a:lnTo>
                          <a:pt x="793" y="1458"/>
                        </a:lnTo>
                        <a:lnTo>
                          <a:pt x="798" y="1461"/>
                        </a:lnTo>
                        <a:lnTo>
                          <a:pt x="803" y="1464"/>
                        </a:lnTo>
                        <a:lnTo>
                          <a:pt x="806" y="1468"/>
                        </a:lnTo>
                        <a:lnTo>
                          <a:pt x="810" y="1473"/>
                        </a:lnTo>
                        <a:lnTo>
                          <a:pt x="813" y="1477"/>
                        </a:lnTo>
                        <a:lnTo>
                          <a:pt x="818" y="1481"/>
                        </a:lnTo>
                        <a:lnTo>
                          <a:pt x="823" y="1485"/>
                        </a:lnTo>
                        <a:lnTo>
                          <a:pt x="826" y="1490"/>
                        </a:lnTo>
                        <a:lnTo>
                          <a:pt x="830" y="1496"/>
                        </a:lnTo>
                        <a:lnTo>
                          <a:pt x="835" y="1500"/>
                        </a:lnTo>
                        <a:lnTo>
                          <a:pt x="838" y="1505"/>
                        </a:lnTo>
                        <a:lnTo>
                          <a:pt x="842" y="1510"/>
                        </a:lnTo>
                        <a:lnTo>
                          <a:pt x="845" y="1516"/>
                        </a:lnTo>
                        <a:lnTo>
                          <a:pt x="850" y="1520"/>
                        </a:lnTo>
                        <a:lnTo>
                          <a:pt x="855" y="1527"/>
                        </a:lnTo>
                        <a:lnTo>
                          <a:pt x="858" y="1531"/>
                        </a:lnTo>
                        <a:lnTo>
                          <a:pt x="862" y="1537"/>
                        </a:lnTo>
                        <a:lnTo>
                          <a:pt x="867" y="1542"/>
                        </a:lnTo>
                        <a:lnTo>
                          <a:pt x="870" y="1548"/>
                        </a:lnTo>
                        <a:lnTo>
                          <a:pt x="875" y="1553"/>
                        </a:lnTo>
                        <a:lnTo>
                          <a:pt x="878" y="1559"/>
                        </a:lnTo>
                        <a:lnTo>
                          <a:pt x="882" y="1563"/>
                        </a:lnTo>
                        <a:lnTo>
                          <a:pt x="887" y="1569"/>
                        </a:lnTo>
                        <a:lnTo>
                          <a:pt x="890" y="1574"/>
                        </a:lnTo>
                        <a:lnTo>
                          <a:pt x="894" y="1580"/>
                        </a:lnTo>
                        <a:lnTo>
                          <a:pt x="899" y="1585"/>
                        </a:lnTo>
                        <a:lnTo>
                          <a:pt x="902" y="1591"/>
                        </a:lnTo>
                        <a:lnTo>
                          <a:pt x="907" y="1596"/>
                        </a:lnTo>
                        <a:lnTo>
                          <a:pt x="910" y="1600"/>
                        </a:lnTo>
                        <a:lnTo>
                          <a:pt x="914" y="1605"/>
                        </a:lnTo>
                        <a:lnTo>
                          <a:pt x="919" y="1611"/>
                        </a:lnTo>
                        <a:lnTo>
                          <a:pt x="922" y="1615"/>
                        </a:lnTo>
                        <a:lnTo>
                          <a:pt x="926" y="1620"/>
                        </a:lnTo>
                        <a:lnTo>
                          <a:pt x="931" y="1625"/>
                        </a:lnTo>
                        <a:lnTo>
                          <a:pt x="934" y="1628"/>
                        </a:lnTo>
                        <a:lnTo>
                          <a:pt x="939" y="1632"/>
                        </a:lnTo>
                        <a:lnTo>
                          <a:pt x="942" y="1637"/>
                        </a:lnTo>
                        <a:lnTo>
                          <a:pt x="946" y="1640"/>
                        </a:lnTo>
                        <a:lnTo>
                          <a:pt x="951" y="1644"/>
                        </a:lnTo>
                        <a:lnTo>
                          <a:pt x="954" y="1648"/>
                        </a:lnTo>
                        <a:lnTo>
                          <a:pt x="959" y="1651"/>
                        </a:lnTo>
                        <a:lnTo>
                          <a:pt x="963" y="1654"/>
                        </a:lnTo>
                        <a:lnTo>
                          <a:pt x="966" y="1657"/>
                        </a:lnTo>
                        <a:lnTo>
                          <a:pt x="971" y="1660"/>
                        </a:lnTo>
                        <a:lnTo>
                          <a:pt x="974" y="1661"/>
                        </a:lnTo>
                        <a:lnTo>
                          <a:pt x="978" y="1665"/>
                        </a:lnTo>
                        <a:lnTo>
                          <a:pt x="983" y="1666"/>
                        </a:lnTo>
                        <a:lnTo>
                          <a:pt x="986" y="1668"/>
                        </a:lnTo>
                        <a:lnTo>
                          <a:pt x="991" y="1669"/>
                        </a:lnTo>
                        <a:lnTo>
                          <a:pt x="995" y="1671"/>
                        </a:lnTo>
                        <a:lnTo>
                          <a:pt x="998" y="1671"/>
                        </a:lnTo>
                        <a:lnTo>
                          <a:pt x="1003" y="1672"/>
                        </a:lnTo>
                        <a:lnTo>
                          <a:pt x="1006" y="1672"/>
                        </a:lnTo>
                        <a:lnTo>
                          <a:pt x="1011" y="1672"/>
                        </a:lnTo>
                        <a:lnTo>
                          <a:pt x="1015" y="1672"/>
                        </a:lnTo>
                        <a:lnTo>
                          <a:pt x="1018" y="1672"/>
                        </a:lnTo>
                        <a:lnTo>
                          <a:pt x="1023" y="1672"/>
                        </a:lnTo>
                        <a:lnTo>
                          <a:pt x="1027" y="1671"/>
                        </a:lnTo>
                        <a:lnTo>
                          <a:pt x="1031" y="1669"/>
                        </a:lnTo>
                        <a:lnTo>
                          <a:pt x="1035" y="1668"/>
                        </a:lnTo>
                        <a:lnTo>
                          <a:pt x="1038" y="1666"/>
                        </a:lnTo>
                        <a:lnTo>
                          <a:pt x="1043" y="1665"/>
                        </a:lnTo>
                        <a:lnTo>
                          <a:pt x="1047" y="1661"/>
                        </a:lnTo>
                        <a:lnTo>
                          <a:pt x="1050" y="1660"/>
                        </a:lnTo>
                        <a:lnTo>
                          <a:pt x="1055" y="1657"/>
                        </a:lnTo>
                        <a:lnTo>
                          <a:pt x="1060" y="1654"/>
                        </a:lnTo>
                        <a:lnTo>
                          <a:pt x="1063" y="1649"/>
                        </a:lnTo>
                        <a:lnTo>
                          <a:pt x="1067" y="1646"/>
                        </a:lnTo>
                        <a:lnTo>
                          <a:pt x="1070" y="1643"/>
                        </a:lnTo>
                        <a:lnTo>
                          <a:pt x="1075" y="1638"/>
                        </a:lnTo>
                        <a:lnTo>
                          <a:pt x="1079" y="1634"/>
                        </a:lnTo>
                        <a:lnTo>
                          <a:pt x="1083" y="1629"/>
                        </a:lnTo>
                        <a:lnTo>
                          <a:pt x="1087" y="1625"/>
                        </a:lnTo>
                        <a:lnTo>
                          <a:pt x="1092" y="1620"/>
                        </a:lnTo>
                        <a:lnTo>
                          <a:pt x="1095" y="1614"/>
                        </a:lnTo>
                        <a:lnTo>
                          <a:pt x="1099" y="1609"/>
                        </a:lnTo>
                        <a:lnTo>
                          <a:pt x="1102" y="1603"/>
                        </a:lnTo>
                        <a:lnTo>
                          <a:pt x="1107" y="1597"/>
                        </a:lnTo>
                        <a:lnTo>
                          <a:pt x="1112" y="1591"/>
                        </a:lnTo>
                        <a:lnTo>
                          <a:pt x="1115" y="1585"/>
                        </a:lnTo>
                        <a:lnTo>
                          <a:pt x="1119" y="1579"/>
                        </a:lnTo>
                        <a:lnTo>
                          <a:pt x="1124" y="1572"/>
                        </a:lnTo>
                        <a:lnTo>
                          <a:pt x="1127" y="1565"/>
                        </a:lnTo>
                        <a:lnTo>
                          <a:pt x="1131" y="1559"/>
                        </a:lnTo>
                        <a:lnTo>
                          <a:pt x="1134" y="1551"/>
                        </a:lnTo>
                        <a:lnTo>
                          <a:pt x="1139" y="1545"/>
                        </a:lnTo>
                        <a:lnTo>
                          <a:pt x="1144" y="1537"/>
                        </a:lnTo>
                        <a:lnTo>
                          <a:pt x="1147" y="1531"/>
                        </a:lnTo>
                        <a:lnTo>
                          <a:pt x="1151" y="1523"/>
                        </a:lnTo>
                        <a:lnTo>
                          <a:pt x="1156" y="1516"/>
                        </a:lnTo>
                        <a:lnTo>
                          <a:pt x="1159" y="1508"/>
                        </a:lnTo>
                        <a:lnTo>
                          <a:pt x="1164" y="1502"/>
                        </a:lnTo>
                        <a:lnTo>
                          <a:pt x="1167" y="1494"/>
                        </a:lnTo>
                        <a:lnTo>
                          <a:pt x="1171" y="1487"/>
                        </a:lnTo>
                        <a:lnTo>
                          <a:pt x="1176" y="1479"/>
                        </a:lnTo>
                        <a:lnTo>
                          <a:pt x="1179" y="1473"/>
                        </a:lnTo>
                        <a:lnTo>
                          <a:pt x="1183" y="1465"/>
                        </a:lnTo>
                        <a:lnTo>
                          <a:pt x="1188" y="1458"/>
                        </a:lnTo>
                        <a:lnTo>
                          <a:pt x="1191" y="1451"/>
                        </a:lnTo>
                        <a:lnTo>
                          <a:pt x="1196" y="1444"/>
                        </a:lnTo>
                        <a:lnTo>
                          <a:pt x="1199" y="1438"/>
                        </a:lnTo>
                        <a:lnTo>
                          <a:pt x="1203" y="1430"/>
                        </a:lnTo>
                        <a:lnTo>
                          <a:pt x="1208" y="1424"/>
                        </a:lnTo>
                        <a:lnTo>
                          <a:pt x="1211" y="1418"/>
                        </a:lnTo>
                        <a:lnTo>
                          <a:pt x="1216" y="1410"/>
                        </a:lnTo>
                        <a:lnTo>
                          <a:pt x="1220" y="1404"/>
                        </a:lnTo>
                        <a:lnTo>
                          <a:pt x="1223" y="1399"/>
                        </a:lnTo>
                        <a:lnTo>
                          <a:pt x="1228" y="1393"/>
                        </a:lnTo>
                        <a:lnTo>
                          <a:pt x="1231" y="1387"/>
                        </a:lnTo>
                        <a:lnTo>
                          <a:pt x="1235" y="1382"/>
                        </a:lnTo>
                        <a:lnTo>
                          <a:pt x="1240" y="1376"/>
                        </a:lnTo>
                        <a:lnTo>
                          <a:pt x="1243" y="1372"/>
                        </a:lnTo>
                        <a:lnTo>
                          <a:pt x="1248" y="1367"/>
                        </a:lnTo>
                        <a:lnTo>
                          <a:pt x="1252" y="1362"/>
                        </a:lnTo>
                        <a:lnTo>
                          <a:pt x="1255" y="1359"/>
                        </a:lnTo>
                        <a:lnTo>
                          <a:pt x="1260" y="1355"/>
                        </a:lnTo>
                        <a:lnTo>
                          <a:pt x="1263" y="1352"/>
                        </a:lnTo>
                        <a:lnTo>
                          <a:pt x="1268" y="1349"/>
                        </a:lnTo>
                        <a:lnTo>
                          <a:pt x="1272" y="1346"/>
                        </a:lnTo>
                        <a:lnTo>
                          <a:pt x="1275" y="1343"/>
                        </a:lnTo>
                        <a:lnTo>
                          <a:pt x="1280" y="1341"/>
                        </a:lnTo>
                        <a:lnTo>
                          <a:pt x="1284" y="1339"/>
                        </a:lnTo>
                        <a:lnTo>
                          <a:pt x="1287" y="1338"/>
                        </a:lnTo>
                        <a:lnTo>
                          <a:pt x="1292" y="1336"/>
                        </a:lnTo>
                        <a:lnTo>
                          <a:pt x="1295" y="1336"/>
                        </a:lnTo>
                        <a:lnTo>
                          <a:pt x="1300" y="1336"/>
                        </a:lnTo>
                        <a:lnTo>
                          <a:pt x="1304" y="1336"/>
                        </a:lnTo>
                        <a:lnTo>
                          <a:pt x="1307" y="1336"/>
                        </a:lnTo>
                        <a:lnTo>
                          <a:pt x="1312" y="1338"/>
                        </a:lnTo>
                        <a:lnTo>
                          <a:pt x="1316" y="1338"/>
                        </a:lnTo>
                        <a:lnTo>
                          <a:pt x="1319" y="1339"/>
                        </a:lnTo>
                        <a:lnTo>
                          <a:pt x="1324" y="1343"/>
                        </a:lnTo>
                        <a:lnTo>
                          <a:pt x="1327" y="1344"/>
                        </a:lnTo>
                        <a:lnTo>
                          <a:pt x="1332" y="1347"/>
                        </a:lnTo>
                        <a:lnTo>
                          <a:pt x="1336" y="1350"/>
                        </a:lnTo>
                        <a:lnTo>
                          <a:pt x="1339" y="1353"/>
                        </a:lnTo>
                        <a:lnTo>
                          <a:pt x="1344" y="1358"/>
                        </a:lnTo>
                        <a:lnTo>
                          <a:pt x="1349" y="1362"/>
                        </a:lnTo>
                        <a:lnTo>
                          <a:pt x="1352" y="1367"/>
                        </a:lnTo>
                        <a:lnTo>
                          <a:pt x="1356" y="1372"/>
                        </a:lnTo>
                        <a:lnTo>
                          <a:pt x="1359" y="1378"/>
                        </a:lnTo>
                        <a:lnTo>
                          <a:pt x="1364" y="1384"/>
                        </a:lnTo>
                        <a:lnTo>
                          <a:pt x="1368" y="1390"/>
                        </a:lnTo>
                        <a:lnTo>
                          <a:pt x="1372" y="1396"/>
                        </a:lnTo>
                        <a:lnTo>
                          <a:pt x="1376" y="1404"/>
                        </a:lnTo>
                        <a:lnTo>
                          <a:pt x="1381" y="1410"/>
                        </a:lnTo>
                        <a:lnTo>
                          <a:pt x="1384" y="1418"/>
                        </a:lnTo>
                        <a:lnTo>
                          <a:pt x="1388" y="1427"/>
                        </a:lnTo>
                        <a:lnTo>
                          <a:pt x="1391" y="1434"/>
                        </a:lnTo>
                        <a:lnTo>
                          <a:pt x="1396" y="1442"/>
                        </a:lnTo>
                        <a:lnTo>
                          <a:pt x="1401" y="1451"/>
                        </a:lnTo>
                        <a:lnTo>
                          <a:pt x="1404" y="1461"/>
                        </a:lnTo>
                        <a:lnTo>
                          <a:pt x="1408" y="1470"/>
                        </a:lnTo>
                        <a:lnTo>
                          <a:pt x="1413" y="1481"/>
                        </a:lnTo>
                        <a:lnTo>
                          <a:pt x="1416" y="1490"/>
                        </a:lnTo>
                        <a:lnTo>
                          <a:pt x="1421" y="1500"/>
                        </a:lnTo>
                        <a:lnTo>
                          <a:pt x="1424" y="1510"/>
                        </a:lnTo>
                        <a:lnTo>
                          <a:pt x="1428" y="1520"/>
                        </a:lnTo>
                        <a:lnTo>
                          <a:pt x="1433" y="1531"/>
                        </a:lnTo>
                        <a:lnTo>
                          <a:pt x="1436" y="1542"/>
                        </a:lnTo>
                        <a:lnTo>
                          <a:pt x="1440" y="1553"/>
                        </a:lnTo>
                        <a:lnTo>
                          <a:pt x="1445" y="1563"/>
                        </a:lnTo>
                        <a:lnTo>
                          <a:pt x="1448" y="1575"/>
                        </a:lnTo>
                        <a:lnTo>
                          <a:pt x="1453" y="1586"/>
                        </a:lnTo>
                        <a:lnTo>
                          <a:pt x="1456" y="1597"/>
                        </a:lnTo>
                        <a:lnTo>
                          <a:pt x="1460" y="1609"/>
                        </a:lnTo>
                        <a:lnTo>
                          <a:pt x="1465" y="1620"/>
                        </a:lnTo>
                        <a:lnTo>
                          <a:pt x="1468" y="1631"/>
                        </a:lnTo>
                        <a:lnTo>
                          <a:pt x="1472" y="1643"/>
                        </a:lnTo>
                        <a:lnTo>
                          <a:pt x="1477" y="1654"/>
                        </a:lnTo>
                        <a:lnTo>
                          <a:pt x="1480" y="1665"/>
                        </a:lnTo>
                        <a:lnTo>
                          <a:pt x="1485" y="1677"/>
                        </a:lnTo>
                        <a:lnTo>
                          <a:pt x="1488" y="1687"/>
                        </a:lnTo>
                        <a:lnTo>
                          <a:pt x="1492" y="1698"/>
                        </a:lnTo>
                        <a:lnTo>
                          <a:pt x="1497" y="1709"/>
                        </a:lnTo>
                        <a:lnTo>
                          <a:pt x="1500" y="1720"/>
                        </a:lnTo>
                        <a:lnTo>
                          <a:pt x="1505" y="1730"/>
                        </a:lnTo>
                        <a:lnTo>
                          <a:pt x="1509" y="1740"/>
                        </a:lnTo>
                        <a:lnTo>
                          <a:pt x="1512" y="1750"/>
                        </a:lnTo>
                        <a:lnTo>
                          <a:pt x="1517" y="1760"/>
                        </a:lnTo>
                        <a:lnTo>
                          <a:pt x="1520" y="1769"/>
                        </a:lnTo>
                        <a:lnTo>
                          <a:pt x="1524" y="1778"/>
                        </a:lnTo>
                        <a:lnTo>
                          <a:pt x="1529" y="1787"/>
                        </a:lnTo>
                        <a:lnTo>
                          <a:pt x="1532" y="1795"/>
                        </a:lnTo>
                        <a:lnTo>
                          <a:pt x="1537" y="1802"/>
                        </a:lnTo>
                        <a:lnTo>
                          <a:pt x="1541" y="1810"/>
                        </a:lnTo>
                        <a:lnTo>
                          <a:pt x="1544" y="1818"/>
                        </a:lnTo>
                        <a:lnTo>
                          <a:pt x="1549" y="1824"/>
                        </a:lnTo>
                        <a:lnTo>
                          <a:pt x="1552" y="1832"/>
                        </a:lnTo>
                        <a:lnTo>
                          <a:pt x="1557" y="1836"/>
                        </a:lnTo>
                        <a:lnTo>
                          <a:pt x="1561" y="1842"/>
                        </a:lnTo>
                        <a:lnTo>
                          <a:pt x="1564" y="1847"/>
                        </a:lnTo>
                        <a:lnTo>
                          <a:pt x="1569" y="1851"/>
                        </a:lnTo>
                        <a:lnTo>
                          <a:pt x="1573" y="1855"/>
                        </a:lnTo>
                        <a:lnTo>
                          <a:pt x="1577" y="1858"/>
                        </a:lnTo>
                        <a:lnTo>
                          <a:pt x="1581" y="1861"/>
                        </a:lnTo>
                        <a:lnTo>
                          <a:pt x="1584" y="1864"/>
                        </a:lnTo>
                        <a:lnTo>
                          <a:pt x="1589" y="1865"/>
                        </a:lnTo>
                        <a:lnTo>
                          <a:pt x="1593" y="1865"/>
                        </a:lnTo>
                        <a:lnTo>
                          <a:pt x="1596" y="1865"/>
                        </a:lnTo>
                        <a:lnTo>
                          <a:pt x="1601" y="1865"/>
                        </a:lnTo>
                        <a:lnTo>
                          <a:pt x="1606" y="1864"/>
                        </a:lnTo>
                        <a:lnTo>
                          <a:pt x="1609" y="1862"/>
                        </a:lnTo>
                        <a:lnTo>
                          <a:pt x="1613" y="1859"/>
                        </a:lnTo>
                        <a:lnTo>
                          <a:pt x="1616" y="1856"/>
                        </a:lnTo>
                        <a:lnTo>
                          <a:pt x="1621" y="1853"/>
                        </a:lnTo>
                        <a:lnTo>
                          <a:pt x="1625" y="1848"/>
                        </a:lnTo>
                        <a:lnTo>
                          <a:pt x="1628" y="1844"/>
                        </a:lnTo>
                        <a:lnTo>
                          <a:pt x="1633" y="1838"/>
                        </a:lnTo>
                        <a:lnTo>
                          <a:pt x="1638" y="1830"/>
                        </a:lnTo>
                        <a:lnTo>
                          <a:pt x="1641" y="1822"/>
                        </a:lnTo>
                        <a:lnTo>
                          <a:pt x="1645" y="1815"/>
                        </a:lnTo>
                        <a:lnTo>
                          <a:pt x="1648" y="1806"/>
                        </a:lnTo>
                        <a:lnTo>
                          <a:pt x="1653" y="1796"/>
                        </a:lnTo>
                        <a:lnTo>
                          <a:pt x="1658" y="1786"/>
                        </a:lnTo>
                        <a:lnTo>
                          <a:pt x="1661" y="1775"/>
                        </a:lnTo>
                        <a:lnTo>
                          <a:pt x="1665" y="1763"/>
                        </a:lnTo>
                        <a:lnTo>
                          <a:pt x="1670" y="1750"/>
                        </a:lnTo>
                        <a:lnTo>
                          <a:pt x="1673" y="1737"/>
                        </a:lnTo>
                        <a:lnTo>
                          <a:pt x="1677" y="1723"/>
                        </a:lnTo>
                        <a:lnTo>
                          <a:pt x="1680" y="1709"/>
                        </a:lnTo>
                        <a:lnTo>
                          <a:pt x="1685" y="1694"/>
                        </a:lnTo>
                        <a:lnTo>
                          <a:pt x="1690" y="1677"/>
                        </a:lnTo>
                        <a:lnTo>
                          <a:pt x="1693" y="1660"/>
                        </a:lnTo>
                        <a:lnTo>
                          <a:pt x="1697" y="1643"/>
                        </a:lnTo>
                        <a:lnTo>
                          <a:pt x="1702" y="1625"/>
                        </a:lnTo>
                        <a:lnTo>
                          <a:pt x="1705" y="1605"/>
                        </a:lnTo>
                        <a:lnTo>
                          <a:pt x="1710" y="1586"/>
                        </a:lnTo>
                        <a:lnTo>
                          <a:pt x="1713" y="1566"/>
                        </a:lnTo>
                        <a:lnTo>
                          <a:pt x="1717" y="1545"/>
                        </a:lnTo>
                        <a:lnTo>
                          <a:pt x="1722" y="1523"/>
                        </a:lnTo>
                        <a:lnTo>
                          <a:pt x="1725" y="1502"/>
                        </a:lnTo>
                        <a:lnTo>
                          <a:pt x="1729" y="1479"/>
                        </a:lnTo>
                        <a:lnTo>
                          <a:pt x="1734" y="1456"/>
                        </a:lnTo>
                        <a:lnTo>
                          <a:pt x="1737" y="1431"/>
                        </a:lnTo>
                        <a:lnTo>
                          <a:pt x="1742" y="1408"/>
                        </a:lnTo>
                        <a:lnTo>
                          <a:pt x="1745" y="1382"/>
                        </a:lnTo>
                        <a:lnTo>
                          <a:pt x="1749" y="1358"/>
                        </a:lnTo>
                        <a:lnTo>
                          <a:pt x="1754" y="1332"/>
                        </a:lnTo>
                        <a:lnTo>
                          <a:pt x="1757" y="1306"/>
                        </a:lnTo>
                        <a:lnTo>
                          <a:pt x="1762" y="1280"/>
                        </a:lnTo>
                        <a:lnTo>
                          <a:pt x="1766" y="1252"/>
                        </a:lnTo>
                        <a:lnTo>
                          <a:pt x="1769" y="1226"/>
                        </a:lnTo>
                        <a:lnTo>
                          <a:pt x="1774" y="1198"/>
                        </a:lnTo>
                        <a:lnTo>
                          <a:pt x="1777" y="1171"/>
                        </a:lnTo>
                        <a:lnTo>
                          <a:pt x="1781" y="1142"/>
                        </a:lnTo>
                        <a:lnTo>
                          <a:pt x="1786" y="1114"/>
                        </a:lnTo>
                        <a:lnTo>
                          <a:pt x="1789" y="1085"/>
                        </a:lnTo>
                        <a:lnTo>
                          <a:pt x="1794" y="1056"/>
                        </a:lnTo>
                        <a:lnTo>
                          <a:pt x="1798" y="1027"/>
                        </a:lnTo>
                        <a:lnTo>
                          <a:pt x="1801" y="998"/>
                        </a:lnTo>
                        <a:lnTo>
                          <a:pt x="1806" y="969"/>
                        </a:lnTo>
                        <a:lnTo>
                          <a:pt x="1809" y="939"/>
                        </a:lnTo>
                        <a:lnTo>
                          <a:pt x="1814" y="910"/>
                        </a:lnTo>
                        <a:lnTo>
                          <a:pt x="1818" y="881"/>
                        </a:lnTo>
                        <a:lnTo>
                          <a:pt x="1821" y="850"/>
                        </a:lnTo>
                        <a:lnTo>
                          <a:pt x="1826" y="821"/>
                        </a:lnTo>
                        <a:lnTo>
                          <a:pt x="1830" y="792"/>
                        </a:lnTo>
                        <a:lnTo>
                          <a:pt x="1833" y="763"/>
                        </a:lnTo>
                        <a:lnTo>
                          <a:pt x="1838" y="734"/>
                        </a:lnTo>
                        <a:lnTo>
                          <a:pt x="1841" y="705"/>
                        </a:lnTo>
                        <a:lnTo>
                          <a:pt x="1846" y="677"/>
                        </a:lnTo>
                        <a:lnTo>
                          <a:pt x="1850" y="648"/>
                        </a:lnTo>
                        <a:lnTo>
                          <a:pt x="1853" y="621"/>
                        </a:lnTo>
                        <a:lnTo>
                          <a:pt x="1858" y="591"/>
                        </a:lnTo>
                        <a:lnTo>
                          <a:pt x="1862" y="564"/>
                        </a:lnTo>
                        <a:lnTo>
                          <a:pt x="1865" y="538"/>
                        </a:lnTo>
                        <a:lnTo>
                          <a:pt x="1870" y="510"/>
                        </a:lnTo>
                        <a:lnTo>
                          <a:pt x="1873" y="484"/>
                        </a:lnTo>
                        <a:lnTo>
                          <a:pt x="1878" y="458"/>
                        </a:lnTo>
                        <a:lnTo>
                          <a:pt x="1882" y="432"/>
                        </a:lnTo>
                        <a:lnTo>
                          <a:pt x="1885" y="407"/>
                        </a:lnTo>
                        <a:lnTo>
                          <a:pt x="1890" y="383"/>
                        </a:lnTo>
                        <a:lnTo>
                          <a:pt x="1895" y="358"/>
                        </a:lnTo>
                        <a:lnTo>
                          <a:pt x="1898" y="335"/>
                        </a:lnTo>
                        <a:lnTo>
                          <a:pt x="1902" y="312"/>
                        </a:lnTo>
                        <a:lnTo>
                          <a:pt x="1905" y="291"/>
                        </a:lnTo>
                        <a:lnTo>
                          <a:pt x="1910" y="269"/>
                        </a:lnTo>
                        <a:lnTo>
                          <a:pt x="1914" y="248"/>
                        </a:lnTo>
                        <a:lnTo>
                          <a:pt x="1918" y="228"/>
                        </a:lnTo>
                        <a:lnTo>
                          <a:pt x="1922" y="208"/>
                        </a:lnTo>
                        <a:lnTo>
                          <a:pt x="1927" y="190"/>
                        </a:lnTo>
                        <a:lnTo>
                          <a:pt x="1930" y="171"/>
                        </a:lnTo>
                        <a:lnTo>
                          <a:pt x="1934" y="155"/>
                        </a:lnTo>
                        <a:lnTo>
                          <a:pt x="1937" y="139"/>
                        </a:lnTo>
                        <a:lnTo>
                          <a:pt x="1942" y="124"/>
                        </a:lnTo>
                        <a:lnTo>
                          <a:pt x="1947" y="109"/>
                        </a:lnTo>
                        <a:lnTo>
                          <a:pt x="1950" y="95"/>
                        </a:lnTo>
                        <a:lnTo>
                          <a:pt x="1954" y="83"/>
                        </a:lnTo>
                        <a:lnTo>
                          <a:pt x="1959" y="70"/>
                        </a:lnTo>
                        <a:lnTo>
                          <a:pt x="1962" y="59"/>
                        </a:lnTo>
                        <a:lnTo>
                          <a:pt x="1967" y="49"/>
                        </a:lnTo>
                        <a:lnTo>
                          <a:pt x="1970" y="40"/>
                        </a:lnTo>
                        <a:lnTo>
                          <a:pt x="1974" y="32"/>
                        </a:lnTo>
                        <a:lnTo>
                          <a:pt x="1979" y="24"/>
                        </a:lnTo>
                        <a:lnTo>
                          <a:pt x="1982" y="18"/>
                        </a:lnTo>
                        <a:lnTo>
                          <a:pt x="1986" y="12"/>
                        </a:lnTo>
                        <a:lnTo>
                          <a:pt x="1991" y="7"/>
                        </a:lnTo>
                        <a:lnTo>
                          <a:pt x="1994" y="4"/>
                        </a:lnTo>
                        <a:lnTo>
                          <a:pt x="1999" y="1"/>
                        </a:lnTo>
                        <a:lnTo>
                          <a:pt x="2002" y="0"/>
                        </a:lnTo>
                        <a:lnTo>
                          <a:pt x="2006" y="0"/>
                        </a:lnTo>
                        <a:lnTo>
                          <a:pt x="2011" y="0"/>
                        </a:lnTo>
                        <a:lnTo>
                          <a:pt x="2014" y="1"/>
                        </a:lnTo>
                        <a:lnTo>
                          <a:pt x="2018" y="4"/>
                        </a:lnTo>
                        <a:lnTo>
                          <a:pt x="2023" y="7"/>
                        </a:lnTo>
                        <a:lnTo>
                          <a:pt x="2026" y="12"/>
                        </a:lnTo>
                        <a:lnTo>
                          <a:pt x="2031" y="18"/>
                        </a:lnTo>
                        <a:lnTo>
                          <a:pt x="2034" y="24"/>
                        </a:lnTo>
                        <a:lnTo>
                          <a:pt x="2038" y="32"/>
                        </a:lnTo>
                        <a:lnTo>
                          <a:pt x="2043" y="40"/>
                        </a:lnTo>
                        <a:lnTo>
                          <a:pt x="2046" y="49"/>
                        </a:lnTo>
                        <a:lnTo>
                          <a:pt x="2051" y="59"/>
                        </a:lnTo>
                        <a:lnTo>
                          <a:pt x="2055" y="70"/>
                        </a:lnTo>
                        <a:lnTo>
                          <a:pt x="2058" y="83"/>
                        </a:lnTo>
                        <a:lnTo>
                          <a:pt x="2063" y="95"/>
                        </a:lnTo>
                        <a:lnTo>
                          <a:pt x="2066" y="109"/>
                        </a:lnTo>
                        <a:lnTo>
                          <a:pt x="2070" y="124"/>
                        </a:lnTo>
                        <a:lnTo>
                          <a:pt x="2075" y="139"/>
                        </a:lnTo>
                        <a:lnTo>
                          <a:pt x="2078" y="155"/>
                        </a:lnTo>
                        <a:lnTo>
                          <a:pt x="2083" y="171"/>
                        </a:lnTo>
                        <a:lnTo>
                          <a:pt x="2087" y="190"/>
                        </a:lnTo>
                        <a:lnTo>
                          <a:pt x="2090" y="208"/>
                        </a:lnTo>
                        <a:lnTo>
                          <a:pt x="2095" y="228"/>
                        </a:lnTo>
                        <a:lnTo>
                          <a:pt x="2098" y="248"/>
                        </a:lnTo>
                        <a:lnTo>
                          <a:pt x="2103" y="269"/>
                        </a:lnTo>
                        <a:lnTo>
                          <a:pt x="2107" y="291"/>
                        </a:lnTo>
                        <a:lnTo>
                          <a:pt x="2110" y="312"/>
                        </a:lnTo>
                        <a:lnTo>
                          <a:pt x="2115" y="335"/>
                        </a:lnTo>
                        <a:lnTo>
                          <a:pt x="2119" y="358"/>
                        </a:lnTo>
                        <a:lnTo>
                          <a:pt x="2122" y="383"/>
                        </a:lnTo>
                        <a:lnTo>
                          <a:pt x="2127" y="407"/>
                        </a:lnTo>
                        <a:lnTo>
                          <a:pt x="2130" y="432"/>
                        </a:lnTo>
                        <a:lnTo>
                          <a:pt x="2135" y="458"/>
                        </a:lnTo>
                        <a:lnTo>
                          <a:pt x="2139" y="484"/>
                        </a:lnTo>
                        <a:lnTo>
                          <a:pt x="2142" y="510"/>
                        </a:lnTo>
                        <a:lnTo>
                          <a:pt x="2147" y="538"/>
                        </a:lnTo>
                        <a:lnTo>
                          <a:pt x="2152" y="564"/>
                        </a:lnTo>
                        <a:lnTo>
                          <a:pt x="2155" y="591"/>
                        </a:lnTo>
                        <a:lnTo>
                          <a:pt x="2159" y="621"/>
                        </a:lnTo>
                        <a:lnTo>
                          <a:pt x="2162" y="648"/>
                        </a:lnTo>
                        <a:lnTo>
                          <a:pt x="2167" y="677"/>
                        </a:lnTo>
                        <a:lnTo>
                          <a:pt x="2171" y="705"/>
                        </a:lnTo>
                        <a:lnTo>
                          <a:pt x="2174" y="734"/>
                        </a:lnTo>
                        <a:lnTo>
                          <a:pt x="2179" y="763"/>
                        </a:lnTo>
                        <a:lnTo>
                          <a:pt x="2184" y="792"/>
                        </a:lnTo>
                        <a:lnTo>
                          <a:pt x="2187" y="821"/>
                        </a:lnTo>
                        <a:lnTo>
                          <a:pt x="2191" y="850"/>
                        </a:lnTo>
                        <a:lnTo>
                          <a:pt x="2194" y="881"/>
                        </a:lnTo>
                        <a:lnTo>
                          <a:pt x="2199" y="910"/>
                        </a:lnTo>
                        <a:lnTo>
                          <a:pt x="2204" y="939"/>
                        </a:lnTo>
                        <a:lnTo>
                          <a:pt x="2207" y="969"/>
                        </a:lnTo>
                        <a:lnTo>
                          <a:pt x="2211" y="998"/>
                        </a:lnTo>
                        <a:lnTo>
                          <a:pt x="2216" y="1027"/>
                        </a:lnTo>
                        <a:lnTo>
                          <a:pt x="2219" y="1056"/>
                        </a:lnTo>
                        <a:lnTo>
                          <a:pt x="2223" y="1085"/>
                        </a:lnTo>
                        <a:lnTo>
                          <a:pt x="2226" y="1114"/>
                        </a:lnTo>
                        <a:lnTo>
                          <a:pt x="2231" y="1142"/>
                        </a:lnTo>
                        <a:lnTo>
                          <a:pt x="2236" y="1171"/>
                        </a:lnTo>
                        <a:lnTo>
                          <a:pt x="2239" y="1198"/>
                        </a:lnTo>
                        <a:lnTo>
                          <a:pt x="2243" y="1226"/>
                        </a:lnTo>
                        <a:lnTo>
                          <a:pt x="2248" y="1252"/>
                        </a:lnTo>
                        <a:lnTo>
                          <a:pt x="2251" y="1280"/>
                        </a:lnTo>
                        <a:lnTo>
                          <a:pt x="2255" y="1306"/>
                        </a:lnTo>
                        <a:lnTo>
                          <a:pt x="2259" y="1332"/>
                        </a:lnTo>
                        <a:lnTo>
                          <a:pt x="2263" y="1358"/>
                        </a:lnTo>
                        <a:lnTo>
                          <a:pt x="2268" y="1382"/>
                        </a:lnTo>
                        <a:lnTo>
                          <a:pt x="2271" y="1408"/>
                        </a:lnTo>
                        <a:lnTo>
                          <a:pt x="2275" y="1431"/>
                        </a:lnTo>
                        <a:lnTo>
                          <a:pt x="2280" y="1456"/>
                        </a:lnTo>
                        <a:lnTo>
                          <a:pt x="2283" y="1479"/>
                        </a:lnTo>
                        <a:lnTo>
                          <a:pt x="2288" y="1502"/>
                        </a:lnTo>
                        <a:lnTo>
                          <a:pt x="2291" y="1523"/>
                        </a:lnTo>
                        <a:lnTo>
                          <a:pt x="2295" y="1545"/>
                        </a:lnTo>
                        <a:lnTo>
                          <a:pt x="2300" y="1566"/>
                        </a:lnTo>
                        <a:lnTo>
                          <a:pt x="2303" y="1586"/>
                        </a:lnTo>
                        <a:lnTo>
                          <a:pt x="2308" y="1605"/>
                        </a:lnTo>
                        <a:lnTo>
                          <a:pt x="2312" y="1625"/>
                        </a:lnTo>
                        <a:lnTo>
                          <a:pt x="2315" y="1643"/>
                        </a:lnTo>
                        <a:lnTo>
                          <a:pt x="2320" y="1660"/>
                        </a:lnTo>
                        <a:lnTo>
                          <a:pt x="2323" y="1677"/>
                        </a:lnTo>
                        <a:lnTo>
                          <a:pt x="2327" y="1694"/>
                        </a:lnTo>
                        <a:lnTo>
                          <a:pt x="2332" y="1709"/>
                        </a:lnTo>
                        <a:lnTo>
                          <a:pt x="2335" y="1723"/>
                        </a:lnTo>
                        <a:lnTo>
                          <a:pt x="2340" y="1737"/>
                        </a:lnTo>
                        <a:lnTo>
                          <a:pt x="2344" y="1750"/>
                        </a:lnTo>
                        <a:lnTo>
                          <a:pt x="2347" y="1763"/>
                        </a:lnTo>
                        <a:lnTo>
                          <a:pt x="2352" y="1775"/>
                        </a:lnTo>
                        <a:lnTo>
                          <a:pt x="2355" y="1786"/>
                        </a:lnTo>
                        <a:lnTo>
                          <a:pt x="2360" y="1796"/>
                        </a:lnTo>
                        <a:lnTo>
                          <a:pt x="2364" y="1806"/>
                        </a:lnTo>
                        <a:lnTo>
                          <a:pt x="2367" y="1815"/>
                        </a:lnTo>
                        <a:lnTo>
                          <a:pt x="2372" y="1822"/>
                        </a:lnTo>
                        <a:lnTo>
                          <a:pt x="2376" y="1830"/>
                        </a:lnTo>
                        <a:lnTo>
                          <a:pt x="2379" y="1838"/>
                        </a:lnTo>
                        <a:lnTo>
                          <a:pt x="2384" y="1844"/>
                        </a:lnTo>
                        <a:lnTo>
                          <a:pt x="2387" y="1848"/>
                        </a:lnTo>
                        <a:lnTo>
                          <a:pt x="2392" y="1853"/>
                        </a:lnTo>
                        <a:lnTo>
                          <a:pt x="2396" y="1856"/>
                        </a:lnTo>
                        <a:lnTo>
                          <a:pt x="2399" y="1859"/>
                        </a:lnTo>
                        <a:lnTo>
                          <a:pt x="2404" y="1862"/>
                        </a:lnTo>
                        <a:lnTo>
                          <a:pt x="2408" y="1864"/>
                        </a:lnTo>
                        <a:lnTo>
                          <a:pt x="2411" y="1865"/>
                        </a:lnTo>
                        <a:lnTo>
                          <a:pt x="2416" y="1865"/>
                        </a:lnTo>
                        <a:lnTo>
                          <a:pt x="2419" y="1865"/>
                        </a:lnTo>
                        <a:lnTo>
                          <a:pt x="2424" y="1865"/>
                        </a:lnTo>
                        <a:lnTo>
                          <a:pt x="2428" y="1864"/>
                        </a:lnTo>
                        <a:lnTo>
                          <a:pt x="2431" y="1861"/>
                        </a:lnTo>
                        <a:lnTo>
                          <a:pt x="2436" y="1858"/>
                        </a:lnTo>
                        <a:lnTo>
                          <a:pt x="2441" y="1855"/>
                        </a:lnTo>
                        <a:lnTo>
                          <a:pt x="2444" y="1851"/>
                        </a:lnTo>
                        <a:lnTo>
                          <a:pt x="2448" y="1847"/>
                        </a:lnTo>
                        <a:lnTo>
                          <a:pt x="2451" y="1842"/>
                        </a:lnTo>
                        <a:lnTo>
                          <a:pt x="2456" y="1836"/>
                        </a:lnTo>
                        <a:lnTo>
                          <a:pt x="2460" y="1832"/>
                        </a:lnTo>
                        <a:lnTo>
                          <a:pt x="2464" y="1824"/>
                        </a:lnTo>
                        <a:lnTo>
                          <a:pt x="2468" y="1818"/>
                        </a:lnTo>
                        <a:lnTo>
                          <a:pt x="2473" y="1810"/>
                        </a:lnTo>
                        <a:lnTo>
                          <a:pt x="2476" y="1802"/>
                        </a:lnTo>
                        <a:lnTo>
                          <a:pt x="2480" y="1795"/>
                        </a:lnTo>
                        <a:lnTo>
                          <a:pt x="2483" y="1787"/>
                        </a:lnTo>
                        <a:lnTo>
                          <a:pt x="2488" y="1778"/>
                        </a:lnTo>
                        <a:lnTo>
                          <a:pt x="2493" y="1769"/>
                        </a:lnTo>
                        <a:lnTo>
                          <a:pt x="2496" y="1760"/>
                        </a:lnTo>
                        <a:lnTo>
                          <a:pt x="2500" y="1750"/>
                        </a:lnTo>
                        <a:lnTo>
                          <a:pt x="2505" y="1740"/>
                        </a:lnTo>
                        <a:lnTo>
                          <a:pt x="2508" y="1730"/>
                        </a:lnTo>
                        <a:lnTo>
                          <a:pt x="2513" y="1720"/>
                        </a:lnTo>
                        <a:lnTo>
                          <a:pt x="2516" y="1709"/>
                        </a:lnTo>
                        <a:lnTo>
                          <a:pt x="2520" y="1698"/>
                        </a:lnTo>
                        <a:lnTo>
                          <a:pt x="2525" y="1687"/>
                        </a:lnTo>
                        <a:lnTo>
                          <a:pt x="2528" y="1677"/>
                        </a:lnTo>
                        <a:lnTo>
                          <a:pt x="2532" y="1665"/>
                        </a:lnTo>
                        <a:lnTo>
                          <a:pt x="2537" y="1654"/>
                        </a:lnTo>
                        <a:lnTo>
                          <a:pt x="2540" y="1643"/>
                        </a:lnTo>
                        <a:lnTo>
                          <a:pt x="2545" y="1631"/>
                        </a:lnTo>
                        <a:lnTo>
                          <a:pt x="2548" y="1620"/>
                        </a:lnTo>
                        <a:lnTo>
                          <a:pt x="2552" y="1609"/>
                        </a:lnTo>
                        <a:lnTo>
                          <a:pt x="2557" y="1597"/>
                        </a:lnTo>
                        <a:lnTo>
                          <a:pt x="2560" y="1586"/>
                        </a:lnTo>
                        <a:lnTo>
                          <a:pt x="2564" y="1575"/>
                        </a:lnTo>
                        <a:lnTo>
                          <a:pt x="2569" y="1563"/>
                        </a:lnTo>
                        <a:lnTo>
                          <a:pt x="2572" y="1553"/>
                        </a:lnTo>
                        <a:lnTo>
                          <a:pt x="2577" y="1542"/>
                        </a:lnTo>
                        <a:lnTo>
                          <a:pt x="2580" y="1531"/>
                        </a:lnTo>
                        <a:lnTo>
                          <a:pt x="2584" y="1520"/>
                        </a:lnTo>
                        <a:lnTo>
                          <a:pt x="2589" y="1510"/>
                        </a:lnTo>
                        <a:lnTo>
                          <a:pt x="2592" y="1500"/>
                        </a:lnTo>
                        <a:lnTo>
                          <a:pt x="2597" y="1490"/>
                        </a:lnTo>
                        <a:lnTo>
                          <a:pt x="2601" y="1481"/>
                        </a:lnTo>
                        <a:lnTo>
                          <a:pt x="2604" y="1470"/>
                        </a:lnTo>
                        <a:lnTo>
                          <a:pt x="2609" y="1461"/>
                        </a:lnTo>
                        <a:lnTo>
                          <a:pt x="2612" y="1451"/>
                        </a:lnTo>
                        <a:lnTo>
                          <a:pt x="2616" y="1442"/>
                        </a:lnTo>
                        <a:lnTo>
                          <a:pt x="2621" y="1434"/>
                        </a:lnTo>
                        <a:lnTo>
                          <a:pt x="2624" y="1427"/>
                        </a:lnTo>
                        <a:lnTo>
                          <a:pt x="2629" y="1418"/>
                        </a:lnTo>
                        <a:lnTo>
                          <a:pt x="2633" y="1410"/>
                        </a:lnTo>
                        <a:lnTo>
                          <a:pt x="2636" y="1404"/>
                        </a:lnTo>
                        <a:lnTo>
                          <a:pt x="2641" y="1396"/>
                        </a:lnTo>
                        <a:lnTo>
                          <a:pt x="2644" y="1390"/>
                        </a:lnTo>
                        <a:lnTo>
                          <a:pt x="2649" y="1384"/>
                        </a:lnTo>
                        <a:lnTo>
                          <a:pt x="2653" y="1378"/>
                        </a:lnTo>
                        <a:lnTo>
                          <a:pt x="2656" y="1372"/>
                        </a:lnTo>
                        <a:lnTo>
                          <a:pt x="2661" y="1367"/>
                        </a:lnTo>
                        <a:lnTo>
                          <a:pt x="2665" y="1362"/>
                        </a:lnTo>
                        <a:lnTo>
                          <a:pt x="2668" y="1358"/>
                        </a:lnTo>
                        <a:lnTo>
                          <a:pt x="2673" y="1353"/>
                        </a:lnTo>
                        <a:lnTo>
                          <a:pt x="2676" y="1350"/>
                        </a:lnTo>
                        <a:lnTo>
                          <a:pt x="2681" y="1347"/>
                        </a:lnTo>
                        <a:lnTo>
                          <a:pt x="2685" y="1344"/>
                        </a:lnTo>
                        <a:lnTo>
                          <a:pt x="2688" y="1343"/>
                        </a:lnTo>
                        <a:lnTo>
                          <a:pt x="2693" y="1339"/>
                        </a:lnTo>
                        <a:lnTo>
                          <a:pt x="2698" y="1338"/>
                        </a:lnTo>
                        <a:lnTo>
                          <a:pt x="2701" y="1338"/>
                        </a:lnTo>
                        <a:lnTo>
                          <a:pt x="2705" y="1336"/>
                        </a:lnTo>
                        <a:lnTo>
                          <a:pt x="2708" y="1336"/>
                        </a:lnTo>
                        <a:lnTo>
                          <a:pt x="2713" y="1336"/>
                        </a:lnTo>
                        <a:lnTo>
                          <a:pt x="2717" y="1336"/>
                        </a:lnTo>
                        <a:lnTo>
                          <a:pt x="2720" y="1336"/>
                        </a:lnTo>
                        <a:lnTo>
                          <a:pt x="2725" y="1338"/>
                        </a:lnTo>
                        <a:lnTo>
                          <a:pt x="2730" y="1339"/>
                        </a:lnTo>
                        <a:lnTo>
                          <a:pt x="2733" y="1341"/>
                        </a:lnTo>
                        <a:lnTo>
                          <a:pt x="2737" y="1343"/>
                        </a:lnTo>
                        <a:lnTo>
                          <a:pt x="2740" y="1346"/>
                        </a:lnTo>
                        <a:lnTo>
                          <a:pt x="2745" y="1349"/>
                        </a:lnTo>
                        <a:lnTo>
                          <a:pt x="2749" y="1352"/>
                        </a:lnTo>
                        <a:lnTo>
                          <a:pt x="2753" y="1355"/>
                        </a:lnTo>
                        <a:lnTo>
                          <a:pt x="2757" y="1359"/>
                        </a:lnTo>
                        <a:lnTo>
                          <a:pt x="2762" y="1362"/>
                        </a:lnTo>
                        <a:lnTo>
                          <a:pt x="2765" y="1367"/>
                        </a:lnTo>
                        <a:lnTo>
                          <a:pt x="2769" y="1372"/>
                        </a:lnTo>
                        <a:lnTo>
                          <a:pt x="2772" y="1376"/>
                        </a:lnTo>
                        <a:lnTo>
                          <a:pt x="2777" y="1382"/>
                        </a:lnTo>
                        <a:lnTo>
                          <a:pt x="2782" y="1387"/>
                        </a:lnTo>
                        <a:lnTo>
                          <a:pt x="2785" y="1393"/>
                        </a:lnTo>
                        <a:lnTo>
                          <a:pt x="2789" y="1399"/>
                        </a:lnTo>
                        <a:lnTo>
                          <a:pt x="2794" y="1404"/>
                        </a:lnTo>
                        <a:lnTo>
                          <a:pt x="2797" y="1410"/>
                        </a:lnTo>
                        <a:lnTo>
                          <a:pt x="2801" y="1418"/>
                        </a:lnTo>
                        <a:lnTo>
                          <a:pt x="2805" y="1424"/>
                        </a:lnTo>
                        <a:lnTo>
                          <a:pt x="2809" y="1430"/>
                        </a:lnTo>
                        <a:lnTo>
                          <a:pt x="2814" y="1438"/>
                        </a:lnTo>
                        <a:lnTo>
                          <a:pt x="2817" y="1444"/>
                        </a:lnTo>
                        <a:lnTo>
                          <a:pt x="2821" y="1451"/>
                        </a:lnTo>
                        <a:lnTo>
                          <a:pt x="2826" y="1458"/>
                        </a:lnTo>
                        <a:lnTo>
                          <a:pt x="2829" y="1465"/>
                        </a:lnTo>
                        <a:lnTo>
                          <a:pt x="2834" y="1473"/>
                        </a:lnTo>
                        <a:lnTo>
                          <a:pt x="2837" y="1479"/>
                        </a:lnTo>
                        <a:lnTo>
                          <a:pt x="2841" y="1487"/>
                        </a:lnTo>
                        <a:lnTo>
                          <a:pt x="2846" y="1494"/>
                        </a:lnTo>
                        <a:lnTo>
                          <a:pt x="2849" y="1502"/>
                        </a:lnTo>
                        <a:lnTo>
                          <a:pt x="2854" y="1508"/>
                        </a:lnTo>
                        <a:lnTo>
                          <a:pt x="2858" y="1516"/>
                        </a:lnTo>
                        <a:lnTo>
                          <a:pt x="2861" y="1523"/>
                        </a:lnTo>
                        <a:lnTo>
                          <a:pt x="2866" y="1531"/>
                        </a:lnTo>
                        <a:lnTo>
                          <a:pt x="2869" y="1537"/>
                        </a:lnTo>
                        <a:lnTo>
                          <a:pt x="2873" y="1545"/>
                        </a:lnTo>
                        <a:lnTo>
                          <a:pt x="2878" y="1551"/>
                        </a:lnTo>
                        <a:lnTo>
                          <a:pt x="2881" y="1559"/>
                        </a:lnTo>
                        <a:lnTo>
                          <a:pt x="2886" y="1565"/>
                        </a:lnTo>
                        <a:lnTo>
                          <a:pt x="2890" y="1572"/>
                        </a:lnTo>
                        <a:lnTo>
                          <a:pt x="2893" y="1579"/>
                        </a:lnTo>
                        <a:lnTo>
                          <a:pt x="2898" y="1585"/>
                        </a:lnTo>
                        <a:lnTo>
                          <a:pt x="2901" y="1591"/>
                        </a:lnTo>
                        <a:lnTo>
                          <a:pt x="2906" y="1597"/>
                        </a:lnTo>
                        <a:lnTo>
                          <a:pt x="2910" y="1603"/>
                        </a:lnTo>
                        <a:lnTo>
                          <a:pt x="2913" y="1609"/>
                        </a:lnTo>
                        <a:lnTo>
                          <a:pt x="2918" y="1614"/>
                        </a:lnTo>
                        <a:lnTo>
                          <a:pt x="2922" y="1620"/>
                        </a:lnTo>
                        <a:lnTo>
                          <a:pt x="2925" y="1625"/>
                        </a:lnTo>
                        <a:lnTo>
                          <a:pt x="2930" y="1629"/>
                        </a:lnTo>
                        <a:lnTo>
                          <a:pt x="2933" y="1634"/>
                        </a:lnTo>
                        <a:lnTo>
                          <a:pt x="2938" y="1638"/>
                        </a:lnTo>
                        <a:lnTo>
                          <a:pt x="2942" y="1643"/>
                        </a:lnTo>
                        <a:lnTo>
                          <a:pt x="2945" y="1646"/>
                        </a:lnTo>
                        <a:lnTo>
                          <a:pt x="2950" y="1649"/>
                        </a:lnTo>
                        <a:lnTo>
                          <a:pt x="2954" y="1654"/>
                        </a:lnTo>
                        <a:lnTo>
                          <a:pt x="2957" y="1657"/>
                        </a:lnTo>
                        <a:lnTo>
                          <a:pt x="2962" y="1660"/>
                        </a:lnTo>
                        <a:lnTo>
                          <a:pt x="2965" y="1661"/>
                        </a:lnTo>
                        <a:lnTo>
                          <a:pt x="2970" y="1665"/>
                        </a:lnTo>
                        <a:lnTo>
                          <a:pt x="2974" y="1666"/>
                        </a:lnTo>
                        <a:lnTo>
                          <a:pt x="2977" y="1668"/>
                        </a:lnTo>
                        <a:lnTo>
                          <a:pt x="2982" y="1669"/>
                        </a:lnTo>
                        <a:lnTo>
                          <a:pt x="2987" y="1671"/>
                        </a:lnTo>
                        <a:lnTo>
                          <a:pt x="2990" y="1672"/>
                        </a:lnTo>
                        <a:lnTo>
                          <a:pt x="2994" y="1672"/>
                        </a:lnTo>
                        <a:lnTo>
                          <a:pt x="2997" y="1672"/>
                        </a:lnTo>
                        <a:lnTo>
                          <a:pt x="3002" y="1672"/>
                        </a:lnTo>
                        <a:lnTo>
                          <a:pt x="3006" y="1672"/>
                        </a:lnTo>
                        <a:lnTo>
                          <a:pt x="3009" y="1672"/>
                        </a:lnTo>
                        <a:lnTo>
                          <a:pt x="3014" y="1671"/>
                        </a:lnTo>
                        <a:lnTo>
                          <a:pt x="3019" y="1671"/>
                        </a:lnTo>
                        <a:lnTo>
                          <a:pt x="3022" y="1669"/>
                        </a:lnTo>
                        <a:lnTo>
                          <a:pt x="3026" y="1668"/>
                        </a:lnTo>
                        <a:lnTo>
                          <a:pt x="3029" y="1666"/>
                        </a:lnTo>
                        <a:lnTo>
                          <a:pt x="3034" y="1665"/>
                        </a:lnTo>
                        <a:lnTo>
                          <a:pt x="3039" y="1661"/>
                        </a:lnTo>
                        <a:lnTo>
                          <a:pt x="3042" y="1660"/>
                        </a:lnTo>
                        <a:lnTo>
                          <a:pt x="3046" y="1657"/>
                        </a:lnTo>
                        <a:lnTo>
                          <a:pt x="3051" y="1654"/>
                        </a:lnTo>
                        <a:lnTo>
                          <a:pt x="3054" y="1651"/>
                        </a:lnTo>
                        <a:lnTo>
                          <a:pt x="3058" y="1648"/>
                        </a:lnTo>
                        <a:lnTo>
                          <a:pt x="3062" y="1644"/>
                        </a:lnTo>
                        <a:lnTo>
                          <a:pt x="3066" y="1640"/>
                        </a:lnTo>
                        <a:lnTo>
                          <a:pt x="3071" y="1637"/>
                        </a:lnTo>
                        <a:lnTo>
                          <a:pt x="3074" y="1632"/>
                        </a:lnTo>
                        <a:lnTo>
                          <a:pt x="3078" y="1628"/>
                        </a:lnTo>
                        <a:lnTo>
                          <a:pt x="3083" y="1625"/>
                        </a:lnTo>
                        <a:lnTo>
                          <a:pt x="3086" y="1620"/>
                        </a:lnTo>
                        <a:lnTo>
                          <a:pt x="3091" y="1615"/>
                        </a:lnTo>
                        <a:lnTo>
                          <a:pt x="3094" y="1611"/>
                        </a:lnTo>
                        <a:lnTo>
                          <a:pt x="3098" y="1605"/>
                        </a:lnTo>
                        <a:lnTo>
                          <a:pt x="3103" y="1600"/>
                        </a:lnTo>
                        <a:lnTo>
                          <a:pt x="3106" y="1596"/>
                        </a:lnTo>
                        <a:lnTo>
                          <a:pt x="3110" y="1591"/>
                        </a:lnTo>
                        <a:lnTo>
                          <a:pt x="3115" y="1585"/>
                        </a:lnTo>
                        <a:lnTo>
                          <a:pt x="3118" y="1580"/>
                        </a:lnTo>
                        <a:lnTo>
                          <a:pt x="3123" y="1574"/>
                        </a:lnTo>
                        <a:lnTo>
                          <a:pt x="3126" y="1569"/>
                        </a:lnTo>
                        <a:lnTo>
                          <a:pt x="3130" y="1563"/>
                        </a:lnTo>
                        <a:lnTo>
                          <a:pt x="3135" y="1559"/>
                        </a:lnTo>
                        <a:lnTo>
                          <a:pt x="3138" y="1553"/>
                        </a:lnTo>
                        <a:lnTo>
                          <a:pt x="3143" y="1548"/>
                        </a:lnTo>
                        <a:lnTo>
                          <a:pt x="3147" y="1542"/>
                        </a:lnTo>
                        <a:lnTo>
                          <a:pt x="3150" y="1537"/>
                        </a:lnTo>
                        <a:lnTo>
                          <a:pt x="3155" y="1531"/>
                        </a:lnTo>
                        <a:lnTo>
                          <a:pt x="3158" y="1527"/>
                        </a:lnTo>
                        <a:lnTo>
                          <a:pt x="3162" y="1520"/>
                        </a:lnTo>
                        <a:lnTo>
                          <a:pt x="3167" y="1516"/>
                        </a:lnTo>
                        <a:lnTo>
                          <a:pt x="3170" y="1510"/>
                        </a:lnTo>
                        <a:lnTo>
                          <a:pt x="3175" y="1505"/>
                        </a:lnTo>
                        <a:lnTo>
                          <a:pt x="3179" y="1500"/>
                        </a:lnTo>
                        <a:lnTo>
                          <a:pt x="3182" y="1496"/>
                        </a:lnTo>
                        <a:lnTo>
                          <a:pt x="3187" y="1490"/>
                        </a:lnTo>
                        <a:lnTo>
                          <a:pt x="3190" y="1485"/>
                        </a:lnTo>
                        <a:lnTo>
                          <a:pt x="3195" y="1481"/>
                        </a:lnTo>
                        <a:lnTo>
                          <a:pt x="3199" y="1477"/>
                        </a:lnTo>
                        <a:lnTo>
                          <a:pt x="3202" y="1473"/>
                        </a:lnTo>
                        <a:lnTo>
                          <a:pt x="3207" y="1468"/>
                        </a:lnTo>
                        <a:lnTo>
                          <a:pt x="3211" y="1464"/>
                        </a:lnTo>
                        <a:lnTo>
                          <a:pt x="3214" y="1461"/>
                        </a:lnTo>
                        <a:lnTo>
                          <a:pt x="3219" y="1458"/>
                        </a:lnTo>
                        <a:lnTo>
                          <a:pt x="3222" y="1453"/>
                        </a:lnTo>
                        <a:lnTo>
                          <a:pt x="3227" y="1450"/>
                        </a:lnTo>
                        <a:lnTo>
                          <a:pt x="3231" y="1447"/>
                        </a:lnTo>
                        <a:lnTo>
                          <a:pt x="3234" y="1444"/>
                        </a:lnTo>
                        <a:lnTo>
                          <a:pt x="3239" y="1441"/>
                        </a:lnTo>
                        <a:lnTo>
                          <a:pt x="3244" y="1439"/>
                        </a:lnTo>
                        <a:lnTo>
                          <a:pt x="3247" y="1436"/>
                        </a:lnTo>
                        <a:lnTo>
                          <a:pt x="3251" y="1434"/>
                        </a:lnTo>
                        <a:lnTo>
                          <a:pt x="3254" y="1431"/>
                        </a:lnTo>
                        <a:lnTo>
                          <a:pt x="3259" y="1430"/>
                        </a:lnTo>
                        <a:lnTo>
                          <a:pt x="3263" y="1428"/>
                        </a:lnTo>
                        <a:lnTo>
                          <a:pt x="3266" y="1427"/>
                        </a:lnTo>
                        <a:lnTo>
                          <a:pt x="3271" y="1427"/>
                        </a:lnTo>
                        <a:lnTo>
                          <a:pt x="3276" y="1425"/>
                        </a:lnTo>
                        <a:lnTo>
                          <a:pt x="3279" y="1425"/>
                        </a:lnTo>
                        <a:lnTo>
                          <a:pt x="3283" y="1424"/>
                        </a:lnTo>
                        <a:lnTo>
                          <a:pt x="3286" y="1424"/>
                        </a:lnTo>
                        <a:lnTo>
                          <a:pt x="3291" y="1424"/>
                        </a:lnTo>
                        <a:lnTo>
                          <a:pt x="3295" y="1424"/>
                        </a:lnTo>
                        <a:lnTo>
                          <a:pt x="3299" y="1424"/>
                        </a:lnTo>
                        <a:lnTo>
                          <a:pt x="3303" y="1425"/>
                        </a:lnTo>
                        <a:lnTo>
                          <a:pt x="3308" y="1425"/>
                        </a:lnTo>
                        <a:lnTo>
                          <a:pt x="3311" y="1427"/>
                        </a:lnTo>
                        <a:lnTo>
                          <a:pt x="3315" y="1428"/>
                        </a:lnTo>
                        <a:lnTo>
                          <a:pt x="3318" y="1430"/>
                        </a:lnTo>
                        <a:lnTo>
                          <a:pt x="3323" y="1431"/>
                        </a:lnTo>
                        <a:lnTo>
                          <a:pt x="3328" y="1433"/>
                        </a:lnTo>
                        <a:lnTo>
                          <a:pt x="3331" y="1434"/>
                        </a:lnTo>
                        <a:lnTo>
                          <a:pt x="3335" y="1436"/>
                        </a:lnTo>
                        <a:lnTo>
                          <a:pt x="3340" y="1439"/>
                        </a:lnTo>
                        <a:lnTo>
                          <a:pt x="3343" y="1441"/>
                        </a:lnTo>
                        <a:lnTo>
                          <a:pt x="3347" y="1444"/>
                        </a:lnTo>
                        <a:lnTo>
                          <a:pt x="3351" y="1447"/>
                        </a:lnTo>
                        <a:lnTo>
                          <a:pt x="3355" y="1450"/>
                        </a:lnTo>
                        <a:lnTo>
                          <a:pt x="3360" y="1453"/>
                        </a:lnTo>
                        <a:lnTo>
                          <a:pt x="3363" y="1456"/>
                        </a:lnTo>
                        <a:lnTo>
                          <a:pt x="3367" y="1459"/>
                        </a:lnTo>
                        <a:lnTo>
                          <a:pt x="3372" y="1462"/>
                        </a:lnTo>
                        <a:lnTo>
                          <a:pt x="3375" y="1467"/>
                        </a:lnTo>
                        <a:lnTo>
                          <a:pt x="3380" y="1470"/>
                        </a:lnTo>
                        <a:lnTo>
                          <a:pt x="3383" y="1473"/>
                        </a:lnTo>
                        <a:lnTo>
                          <a:pt x="3387" y="1477"/>
                        </a:lnTo>
                        <a:lnTo>
                          <a:pt x="3392" y="1481"/>
                        </a:lnTo>
                        <a:lnTo>
                          <a:pt x="3395" y="1485"/>
                        </a:lnTo>
                        <a:lnTo>
                          <a:pt x="3400" y="1490"/>
                        </a:lnTo>
                        <a:lnTo>
                          <a:pt x="3404" y="1493"/>
                        </a:lnTo>
                        <a:lnTo>
                          <a:pt x="3407" y="1497"/>
                        </a:lnTo>
                        <a:lnTo>
                          <a:pt x="3412" y="1502"/>
                        </a:lnTo>
                        <a:lnTo>
                          <a:pt x="3415" y="1507"/>
                        </a:lnTo>
                        <a:lnTo>
                          <a:pt x="3419" y="1511"/>
                        </a:lnTo>
                        <a:lnTo>
                          <a:pt x="3424" y="1514"/>
                        </a:lnTo>
                        <a:lnTo>
                          <a:pt x="3427" y="1519"/>
                        </a:lnTo>
                        <a:lnTo>
                          <a:pt x="3432" y="1523"/>
                        </a:lnTo>
                        <a:lnTo>
                          <a:pt x="3436" y="1528"/>
                        </a:lnTo>
                        <a:lnTo>
                          <a:pt x="3439" y="1533"/>
                        </a:lnTo>
                        <a:lnTo>
                          <a:pt x="3444" y="1536"/>
                        </a:lnTo>
                        <a:lnTo>
                          <a:pt x="3447" y="1540"/>
                        </a:lnTo>
                        <a:lnTo>
                          <a:pt x="3452" y="1545"/>
                        </a:lnTo>
                        <a:lnTo>
                          <a:pt x="3456" y="1549"/>
                        </a:lnTo>
                        <a:lnTo>
                          <a:pt x="3459" y="1553"/>
                        </a:lnTo>
                        <a:lnTo>
                          <a:pt x="3464" y="1557"/>
                        </a:lnTo>
                        <a:lnTo>
                          <a:pt x="3468" y="1562"/>
                        </a:lnTo>
                        <a:lnTo>
                          <a:pt x="3471" y="1565"/>
                        </a:lnTo>
                        <a:lnTo>
                          <a:pt x="3476" y="1569"/>
                        </a:lnTo>
                        <a:lnTo>
                          <a:pt x="3479" y="1572"/>
                        </a:lnTo>
                        <a:lnTo>
                          <a:pt x="3484" y="1575"/>
                        </a:lnTo>
                        <a:lnTo>
                          <a:pt x="3488" y="1580"/>
                        </a:lnTo>
                        <a:lnTo>
                          <a:pt x="3491" y="1583"/>
                        </a:lnTo>
                        <a:lnTo>
                          <a:pt x="3496" y="1586"/>
                        </a:lnTo>
                        <a:lnTo>
                          <a:pt x="3500" y="1589"/>
                        </a:lnTo>
                        <a:lnTo>
                          <a:pt x="3503" y="1592"/>
                        </a:lnTo>
                        <a:lnTo>
                          <a:pt x="3508" y="1596"/>
                        </a:lnTo>
                        <a:lnTo>
                          <a:pt x="3511" y="1599"/>
                        </a:lnTo>
                        <a:lnTo>
                          <a:pt x="3516" y="1602"/>
                        </a:lnTo>
                        <a:lnTo>
                          <a:pt x="3520" y="1603"/>
                        </a:lnTo>
                        <a:lnTo>
                          <a:pt x="3523" y="1606"/>
                        </a:lnTo>
                        <a:lnTo>
                          <a:pt x="3528" y="1608"/>
                        </a:lnTo>
                        <a:lnTo>
                          <a:pt x="3532" y="1611"/>
                        </a:lnTo>
                        <a:lnTo>
                          <a:pt x="3536" y="1612"/>
                        </a:lnTo>
                        <a:lnTo>
                          <a:pt x="3540" y="1614"/>
                        </a:lnTo>
                        <a:lnTo>
                          <a:pt x="3543" y="1615"/>
                        </a:lnTo>
                        <a:lnTo>
                          <a:pt x="3548" y="1617"/>
                        </a:lnTo>
                        <a:lnTo>
                          <a:pt x="3552" y="1618"/>
                        </a:lnTo>
                        <a:lnTo>
                          <a:pt x="3555" y="1618"/>
                        </a:lnTo>
                        <a:lnTo>
                          <a:pt x="3560" y="1620"/>
                        </a:lnTo>
                        <a:lnTo>
                          <a:pt x="3565" y="1620"/>
                        </a:lnTo>
                        <a:lnTo>
                          <a:pt x="3568" y="1622"/>
                        </a:lnTo>
                        <a:lnTo>
                          <a:pt x="3572" y="1622"/>
                        </a:lnTo>
                        <a:lnTo>
                          <a:pt x="3575" y="1622"/>
                        </a:lnTo>
                        <a:lnTo>
                          <a:pt x="3580" y="1622"/>
                        </a:lnTo>
                        <a:lnTo>
                          <a:pt x="3585" y="1622"/>
                        </a:lnTo>
                        <a:lnTo>
                          <a:pt x="3588" y="1622"/>
                        </a:lnTo>
                        <a:lnTo>
                          <a:pt x="3592" y="1620"/>
                        </a:lnTo>
                        <a:lnTo>
                          <a:pt x="3597" y="1620"/>
                        </a:lnTo>
                        <a:lnTo>
                          <a:pt x="3600" y="1618"/>
                        </a:lnTo>
                        <a:lnTo>
                          <a:pt x="3604" y="1618"/>
                        </a:lnTo>
                        <a:lnTo>
                          <a:pt x="3608" y="1617"/>
                        </a:lnTo>
                        <a:lnTo>
                          <a:pt x="3612" y="1615"/>
                        </a:lnTo>
                        <a:lnTo>
                          <a:pt x="3617" y="1614"/>
                        </a:lnTo>
                        <a:lnTo>
                          <a:pt x="3620" y="1612"/>
                        </a:lnTo>
                        <a:lnTo>
                          <a:pt x="3624" y="1611"/>
                        </a:lnTo>
                        <a:lnTo>
                          <a:pt x="3629" y="1609"/>
                        </a:lnTo>
                        <a:lnTo>
                          <a:pt x="3632" y="1606"/>
                        </a:lnTo>
                        <a:lnTo>
                          <a:pt x="3637" y="1605"/>
                        </a:lnTo>
                        <a:lnTo>
                          <a:pt x="3640" y="1602"/>
                        </a:lnTo>
                        <a:lnTo>
                          <a:pt x="3644" y="1600"/>
                        </a:lnTo>
                        <a:lnTo>
                          <a:pt x="3649" y="1597"/>
                        </a:lnTo>
                        <a:lnTo>
                          <a:pt x="3652" y="1594"/>
                        </a:lnTo>
                        <a:lnTo>
                          <a:pt x="3656" y="1592"/>
                        </a:lnTo>
                        <a:lnTo>
                          <a:pt x="3661" y="1589"/>
                        </a:lnTo>
                        <a:lnTo>
                          <a:pt x="3664" y="1586"/>
                        </a:lnTo>
                        <a:lnTo>
                          <a:pt x="3669" y="1583"/>
                        </a:lnTo>
                        <a:lnTo>
                          <a:pt x="3672" y="1580"/>
                        </a:lnTo>
                        <a:lnTo>
                          <a:pt x="3676" y="1577"/>
                        </a:lnTo>
                        <a:lnTo>
                          <a:pt x="3681" y="1574"/>
                        </a:lnTo>
                        <a:lnTo>
                          <a:pt x="3684" y="1569"/>
                        </a:lnTo>
                        <a:lnTo>
                          <a:pt x="3688" y="1566"/>
                        </a:lnTo>
                        <a:lnTo>
                          <a:pt x="3693" y="1563"/>
                        </a:lnTo>
                        <a:lnTo>
                          <a:pt x="3696" y="1560"/>
                        </a:lnTo>
                        <a:lnTo>
                          <a:pt x="3701" y="1556"/>
                        </a:lnTo>
                        <a:lnTo>
                          <a:pt x="3704" y="1553"/>
                        </a:lnTo>
                        <a:lnTo>
                          <a:pt x="3708" y="1549"/>
                        </a:lnTo>
                        <a:lnTo>
                          <a:pt x="3713" y="1545"/>
                        </a:lnTo>
                        <a:lnTo>
                          <a:pt x="3716" y="1542"/>
                        </a:lnTo>
                        <a:lnTo>
                          <a:pt x="3721" y="1539"/>
                        </a:lnTo>
                        <a:lnTo>
                          <a:pt x="3725" y="1534"/>
                        </a:lnTo>
                        <a:lnTo>
                          <a:pt x="3728" y="1531"/>
                        </a:lnTo>
                        <a:lnTo>
                          <a:pt x="3733" y="1528"/>
                        </a:lnTo>
                        <a:lnTo>
                          <a:pt x="3736" y="1523"/>
                        </a:lnTo>
                        <a:lnTo>
                          <a:pt x="3741" y="1520"/>
                        </a:lnTo>
                        <a:lnTo>
                          <a:pt x="3745" y="1517"/>
                        </a:lnTo>
                        <a:lnTo>
                          <a:pt x="3748" y="1514"/>
                        </a:lnTo>
                        <a:lnTo>
                          <a:pt x="3753" y="1510"/>
                        </a:lnTo>
                        <a:lnTo>
                          <a:pt x="3757" y="1507"/>
                        </a:lnTo>
                        <a:lnTo>
                          <a:pt x="3760" y="1503"/>
                        </a:lnTo>
                        <a:lnTo>
                          <a:pt x="3765" y="1500"/>
                        </a:lnTo>
                        <a:lnTo>
                          <a:pt x="3768" y="1497"/>
                        </a:lnTo>
                        <a:lnTo>
                          <a:pt x="3773" y="1494"/>
                        </a:lnTo>
                        <a:lnTo>
                          <a:pt x="3777" y="1491"/>
                        </a:lnTo>
                        <a:lnTo>
                          <a:pt x="3780" y="1488"/>
                        </a:lnTo>
                        <a:lnTo>
                          <a:pt x="3785" y="1487"/>
                        </a:lnTo>
                        <a:lnTo>
                          <a:pt x="3790" y="1484"/>
                        </a:lnTo>
                        <a:lnTo>
                          <a:pt x="3793" y="1481"/>
                        </a:lnTo>
                        <a:lnTo>
                          <a:pt x="3797" y="1479"/>
                        </a:lnTo>
                        <a:lnTo>
                          <a:pt x="3800" y="1476"/>
                        </a:lnTo>
                        <a:lnTo>
                          <a:pt x="3805" y="1474"/>
                        </a:lnTo>
                        <a:lnTo>
                          <a:pt x="3809" y="1471"/>
                        </a:lnTo>
                        <a:lnTo>
                          <a:pt x="3812" y="1470"/>
                        </a:lnTo>
                        <a:lnTo>
                          <a:pt x="3817" y="1468"/>
                        </a:lnTo>
                        <a:lnTo>
                          <a:pt x="3822" y="1467"/>
                        </a:lnTo>
                        <a:lnTo>
                          <a:pt x="3825" y="1465"/>
                        </a:lnTo>
                        <a:lnTo>
                          <a:pt x="3829" y="1464"/>
                        </a:lnTo>
                        <a:lnTo>
                          <a:pt x="3832" y="1462"/>
                        </a:lnTo>
                        <a:lnTo>
                          <a:pt x="3837" y="1461"/>
                        </a:lnTo>
                        <a:lnTo>
                          <a:pt x="3841" y="1461"/>
                        </a:lnTo>
                        <a:lnTo>
                          <a:pt x="3845" y="1459"/>
                        </a:lnTo>
                        <a:lnTo>
                          <a:pt x="3849" y="1459"/>
                        </a:lnTo>
                        <a:lnTo>
                          <a:pt x="3854" y="1458"/>
                        </a:lnTo>
                        <a:lnTo>
                          <a:pt x="3857" y="1458"/>
                        </a:lnTo>
                        <a:lnTo>
                          <a:pt x="3861" y="1458"/>
                        </a:lnTo>
                        <a:lnTo>
                          <a:pt x="3864" y="1458"/>
                        </a:lnTo>
                        <a:lnTo>
                          <a:pt x="3869" y="1458"/>
                        </a:lnTo>
                        <a:lnTo>
                          <a:pt x="3874" y="1458"/>
                        </a:lnTo>
                        <a:lnTo>
                          <a:pt x="3877" y="1458"/>
                        </a:lnTo>
                        <a:lnTo>
                          <a:pt x="3881" y="1459"/>
                        </a:lnTo>
                        <a:lnTo>
                          <a:pt x="3886" y="1459"/>
                        </a:lnTo>
                        <a:lnTo>
                          <a:pt x="3889" y="1461"/>
                        </a:lnTo>
                        <a:lnTo>
                          <a:pt x="3893" y="1461"/>
                        </a:lnTo>
                        <a:lnTo>
                          <a:pt x="3896" y="1462"/>
                        </a:lnTo>
                        <a:lnTo>
                          <a:pt x="3901" y="1464"/>
                        </a:lnTo>
                        <a:lnTo>
                          <a:pt x="3906" y="1464"/>
                        </a:lnTo>
                        <a:lnTo>
                          <a:pt x="3909" y="1465"/>
                        </a:lnTo>
                        <a:lnTo>
                          <a:pt x="3913" y="1467"/>
                        </a:lnTo>
                        <a:lnTo>
                          <a:pt x="3918" y="1468"/>
                        </a:lnTo>
                        <a:lnTo>
                          <a:pt x="3921" y="1471"/>
                        </a:lnTo>
                        <a:lnTo>
                          <a:pt x="3926" y="1473"/>
                        </a:lnTo>
                        <a:lnTo>
                          <a:pt x="3929" y="1474"/>
                        </a:lnTo>
                        <a:lnTo>
                          <a:pt x="3933" y="1477"/>
                        </a:lnTo>
                        <a:lnTo>
                          <a:pt x="3938" y="1479"/>
                        </a:lnTo>
                        <a:lnTo>
                          <a:pt x="3941" y="1481"/>
                        </a:lnTo>
                        <a:lnTo>
                          <a:pt x="3945" y="1484"/>
                        </a:lnTo>
                        <a:lnTo>
                          <a:pt x="3950" y="1487"/>
                        </a:lnTo>
                        <a:lnTo>
                          <a:pt x="3953" y="1488"/>
                        </a:lnTo>
                        <a:lnTo>
                          <a:pt x="3958" y="1491"/>
                        </a:lnTo>
                        <a:lnTo>
                          <a:pt x="3961" y="1494"/>
                        </a:lnTo>
                        <a:lnTo>
                          <a:pt x="3965" y="1497"/>
                        </a:lnTo>
                        <a:lnTo>
                          <a:pt x="3970" y="1499"/>
                        </a:lnTo>
                        <a:lnTo>
                          <a:pt x="3973" y="1502"/>
                        </a:lnTo>
                        <a:lnTo>
                          <a:pt x="3978" y="1505"/>
                        </a:lnTo>
                        <a:lnTo>
                          <a:pt x="3982" y="1508"/>
                        </a:lnTo>
                        <a:lnTo>
                          <a:pt x="3985" y="1511"/>
                        </a:lnTo>
                        <a:lnTo>
                          <a:pt x="3990" y="1514"/>
                        </a:lnTo>
                        <a:lnTo>
                          <a:pt x="3993" y="1517"/>
                        </a:lnTo>
                        <a:lnTo>
                          <a:pt x="3998" y="1520"/>
                        </a:lnTo>
                        <a:lnTo>
                          <a:pt x="4002" y="1523"/>
                        </a:lnTo>
                        <a:lnTo>
                          <a:pt x="4005" y="1527"/>
                        </a:lnTo>
                        <a:lnTo>
                          <a:pt x="4010" y="1530"/>
                        </a:lnTo>
                        <a:lnTo>
                          <a:pt x="4014" y="1533"/>
                        </a:lnTo>
                      </a:path>
                    </a:pathLst>
                  </a:cu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</p:grpSp>
            <p:grpSp>
              <p:nvGrpSpPr>
                <p:cNvPr id="60" name="Group 5"/>
                <p:cNvGrpSpPr>
                  <a:grpSpLocks/>
                </p:cNvGrpSpPr>
                <p:nvPr/>
              </p:nvGrpSpPr>
              <p:grpSpPr bwMode="auto">
                <a:xfrm>
                  <a:off x="4795" y="5443"/>
                  <a:ext cx="5904" cy="1152"/>
                  <a:chOff x="2131" y="5299"/>
                  <a:chExt cx="5904" cy="1152"/>
                </a:xfrm>
              </p:grpSpPr>
              <p:grpSp>
                <p:nvGrpSpPr>
                  <p:cNvPr id="6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131" y="5875"/>
                    <a:ext cx="5904" cy="576"/>
                    <a:chOff x="2491" y="10267"/>
                    <a:chExt cx="5904" cy="576"/>
                  </a:xfrm>
                </p:grpSpPr>
                <p:sp>
                  <p:nvSpPr>
                    <p:cNvPr id="63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5" y="10267"/>
                      <a:ext cx="720" cy="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p:txBody>
                </p:sp>
                <p:grpSp>
                  <p:nvGrpSpPr>
                    <p:cNvPr id="6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3" y="10483"/>
                      <a:ext cx="5040" cy="360"/>
                      <a:chOff x="2563" y="10483"/>
                      <a:chExt cx="5040" cy="360"/>
                    </a:xfrm>
                  </p:grpSpPr>
                  <p:sp>
                    <p:nvSpPr>
                      <p:cNvPr id="77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67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8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63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9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71" y="10483"/>
                        <a:ext cx="72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-0.5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0" name="Text 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75" y="10483"/>
                        <a:ext cx="72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0.5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1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71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65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1" y="10267"/>
                      <a:ext cx="5184" cy="216"/>
                      <a:chOff x="2491" y="10267"/>
                      <a:chExt cx="5184" cy="216"/>
                    </a:xfrm>
                  </p:grpSpPr>
                  <p:sp>
                    <p:nvSpPr>
                      <p:cNvPr id="6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1" y="10267"/>
                        <a:ext cx="518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grpSp>
                    <p:nvGrpSpPr>
                      <p:cNvPr id="67" name="Group 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9" y="10267"/>
                        <a:ext cx="4608" cy="216"/>
                        <a:chOff x="2779" y="10267"/>
                        <a:chExt cx="4608" cy="216"/>
                      </a:xfrm>
                    </p:grpSpPr>
                    <p:sp>
                      <p:nvSpPr>
                        <p:cNvPr id="68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55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69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1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0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07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1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2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59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3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35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4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811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5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87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76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79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</p:grpSp>
                </p:grpSp>
              </p:grpSp>
              <p:sp>
                <p:nvSpPr>
                  <p:cNvPr id="62" name="Freeform 6"/>
                  <p:cNvSpPr>
                    <a:spLocks/>
                  </p:cNvSpPr>
                  <p:nvPr/>
                </p:nvSpPr>
                <p:spPr bwMode="auto">
                  <a:xfrm>
                    <a:off x="2131" y="5299"/>
                    <a:ext cx="5184" cy="576"/>
                  </a:xfrm>
                  <a:custGeom>
                    <a:avLst/>
                    <a:gdLst>
                      <a:gd name="T0" fmla="*/ 0 w 5184"/>
                      <a:gd name="T1" fmla="*/ 576 h 576"/>
                      <a:gd name="T2" fmla="*/ 288 w 5184"/>
                      <a:gd name="T3" fmla="*/ 576 h 576"/>
                      <a:gd name="T4" fmla="*/ 288 w 5184"/>
                      <a:gd name="T5" fmla="*/ 0 h 576"/>
                      <a:gd name="T6" fmla="*/ 4896 w 5184"/>
                      <a:gd name="T7" fmla="*/ 0 h 576"/>
                      <a:gd name="T8" fmla="*/ 4896 w 5184"/>
                      <a:gd name="T9" fmla="*/ 576 h 576"/>
                      <a:gd name="T10" fmla="*/ 5184 w 5184"/>
                      <a:gd name="T11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84" h="576">
                        <a:moveTo>
                          <a:pt x="0" y="576"/>
                        </a:moveTo>
                        <a:lnTo>
                          <a:pt x="288" y="576"/>
                        </a:lnTo>
                        <a:lnTo>
                          <a:pt x="288" y="0"/>
                        </a:lnTo>
                        <a:lnTo>
                          <a:pt x="4896" y="0"/>
                        </a:lnTo>
                        <a:lnTo>
                          <a:pt x="4896" y="576"/>
                        </a:lnTo>
                        <a:lnTo>
                          <a:pt x="5184" y="576"/>
                        </a:lnTo>
                      </a:path>
                    </a:pathLst>
                  </a:custGeom>
                  <a:noFill/>
                  <a:ln w="2540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58" name="Text Box 2"/>
              <p:cNvSpPr txBox="1">
                <a:spLocks noChangeArrowheads="1"/>
              </p:cNvSpPr>
              <p:nvPr/>
            </p:nvSpPr>
            <p:spPr bwMode="auto">
              <a:xfrm>
                <a:off x="2275" y="5016"/>
                <a:ext cx="160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SG" dirty="0"/>
              </a:p>
            </p:txBody>
          </p:sp>
        </p:grpSp>
        <p:grpSp>
          <p:nvGrpSpPr>
            <p:cNvPr id="103" name="Group 53"/>
            <p:cNvGrpSpPr>
              <a:grpSpLocks/>
            </p:cNvGrpSpPr>
            <p:nvPr/>
          </p:nvGrpSpPr>
          <p:grpSpPr bwMode="auto">
            <a:xfrm>
              <a:off x="438964" y="5373216"/>
              <a:ext cx="8594725" cy="731837"/>
              <a:chOff x="2347" y="8395"/>
              <a:chExt cx="13536" cy="1152"/>
            </a:xfrm>
          </p:grpSpPr>
          <p:grpSp>
            <p:nvGrpSpPr>
              <p:cNvPr id="104" name="Group 56"/>
              <p:cNvGrpSpPr>
                <a:grpSpLocks/>
              </p:cNvGrpSpPr>
              <p:nvPr/>
            </p:nvGrpSpPr>
            <p:grpSpPr bwMode="auto">
              <a:xfrm>
                <a:off x="4795" y="8395"/>
                <a:ext cx="11088" cy="1152"/>
                <a:chOff x="4795" y="9187"/>
                <a:chExt cx="11088" cy="1152"/>
              </a:xfrm>
            </p:grpSpPr>
            <p:grpSp>
              <p:nvGrpSpPr>
                <p:cNvPr id="106" name="Group 79"/>
                <p:cNvGrpSpPr>
                  <a:grpSpLocks/>
                </p:cNvGrpSpPr>
                <p:nvPr/>
              </p:nvGrpSpPr>
              <p:grpSpPr bwMode="auto">
                <a:xfrm>
                  <a:off x="11131" y="9360"/>
                  <a:ext cx="4752" cy="979"/>
                  <a:chOff x="8827" y="2736"/>
                  <a:chExt cx="4752" cy="979"/>
                </a:xfrm>
              </p:grpSpPr>
              <p:sp>
                <p:nvSpPr>
                  <p:cNvPr id="129" name="Freeform 100"/>
                  <p:cNvSpPr>
                    <a:spLocks/>
                  </p:cNvSpPr>
                  <p:nvPr/>
                </p:nvSpPr>
                <p:spPr bwMode="auto">
                  <a:xfrm>
                    <a:off x="8827" y="2736"/>
                    <a:ext cx="4014" cy="475"/>
                  </a:xfrm>
                  <a:custGeom>
                    <a:avLst/>
                    <a:gdLst>
                      <a:gd name="T0" fmla="*/ 59 w 4014"/>
                      <a:gd name="T1" fmla="*/ 450 h 475"/>
                      <a:gd name="T2" fmla="*/ 124 w 4014"/>
                      <a:gd name="T3" fmla="*/ 459 h 475"/>
                      <a:gd name="T4" fmla="*/ 188 w 4014"/>
                      <a:gd name="T5" fmla="*/ 466 h 475"/>
                      <a:gd name="T6" fmla="*/ 252 w 4014"/>
                      <a:gd name="T7" fmla="*/ 472 h 475"/>
                      <a:gd name="T8" fmla="*/ 316 w 4014"/>
                      <a:gd name="T9" fmla="*/ 475 h 475"/>
                      <a:gd name="T10" fmla="*/ 380 w 4014"/>
                      <a:gd name="T11" fmla="*/ 475 h 475"/>
                      <a:gd name="T12" fmla="*/ 445 w 4014"/>
                      <a:gd name="T13" fmla="*/ 473 h 475"/>
                      <a:gd name="T14" fmla="*/ 509 w 4014"/>
                      <a:gd name="T15" fmla="*/ 469 h 475"/>
                      <a:gd name="T16" fmla="*/ 573 w 4014"/>
                      <a:gd name="T17" fmla="*/ 461 h 475"/>
                      <a:gd name="T18" fmla="*/ 637 w 4014"/>
                      <a:gd name="T19" fmla="*/ 450 h 475"/>
                      <a:gd name="T20" fmla="*/ 702 w 4014"/>
                      <a:gd name="T21" fmla="*/ 436 h 475"/>
                      <a:gd name="T22" fmla="*/ 766 w 4014"/>
                      <a:gd name="T23" fmla="*/ 420 h 475"/>
                      <a:gd name="T24" fmla="*/ 830 w 4014"/>
                      <a:gd name="T25" fmla="*/ 400 h 475"/>
                      <a:gd name="T26" fmla="*/ 894 w 4014"/>
                      <a:gd name="T27" fmla="*/ 378 h 475"/>
                      <a:gd name="T28" fmla="*/ 959 w 4014"/>
                      <a:gd name="T29" fmla="*/ 355 h 475"/>
                      <a:gd name="T30" fmla="*/ 1023 w 4014"/>
                      <a:gd name="T31" fmla="*/ 328 h 475"/>
                      <a:gd name="T32" fmla="*/ 1087 w 4014"/>
                      <a:gd name="T33" fmla="*/ 300 h 475"/>
                      <a:gd name="T34" fmla="*/ 1151 w 4014"/>
                      <a:gd name="T35" fmla="*/ 270 h 475"/>
                      <a:gd name="T36" fmla="*/ 1216 w 4014"/>
                      <a:gd name="T37" fmla="*/ 241 h 475"/>
                      <a:gd name="T38" fmla="*/ 1280 w 4014"/>
                      <a:gd name="T39" fmla="*/ 211 h 475"/>
                      <a:gd name="T40" fmla="*/ 1344 w 4014"/>
                      <a:gd name="T41" fmla="*/ 181 h 475"/>
                      <a:gd name="T42" fmla="*/ 1408 w 4014"/>
                      <a:gd name="T43" fmla="*/ 153 h 475"/>
                      <a:gd name="T44" fmla="*/ 1472 w 4014"/>
                      <a:gd name="T45" fmla="*/ 125 h 475"/>
                      <a:gd name="T46" fmla="*/ 1537 w 4014"/>
                      <a:gd name="T47" fmla="*/ 98 h 475"/>
                      <a:gd name="T48" fmla="*/ 1601 w 4014"/>
                      <a:gd name="T49" fmla="*/ 75 h 475"/>
                      <a:gd name="T50" fmla="*/ 1665 w 4014"/>
                      <a:gd name="T51" fmla="*/ 55 h 475"/>
                      <a:gd name="T52" fmla="*/ 1729 w 4014"/>
                      <a:gd name="T53" fmla="*/ 36 h 475"/>
                      <a:gd name="T54" fmla="*/ 1794 w 4014"/>
                      <a:gd name="T55" fmla="*/ 22 h 475"/>
                      <a:gd name="T56" fmla="*/ 1858 w 4014"/>
                      <a:gd name="T57" fmla="*/ 11 h 475"/>
                      <a:gd name="T58" fmla="*/ 1922 w 4014"/>
                      <a:gd name="T59" fmla="*/ 3 h 475"/>
                      <a:gd name="T60" fmla="*/ 1986 w 4014"/>
                      <a:gd name="T61" fmla="*/ 0 h 475"/>
                      <a:gd name="T62" fmla="*/ 2051 w 4014"/>
                      <a:gd name="T63" fmla="*/ 2 h 475"/>
                      <a:gd name="T64" fmla="*/ 2115 w 4014"/>
                      <a:gd name="T65" fmla="*/ 6 h 475"/>
                      <a:gd name="T66" fmla="*/ 2179 w 4014"/>
                      <a:gd name="T67" fmla="*/ 14 h 475"/>
                      <a:gd name="T68" fmla="*/ 2243 w 4014"/>
                      <a:gd name="T69" fmla="*/ 26 h 475"/>
                      <a:gd name="T70" fmla="*/ 2308 w 4014"/>
                      <a:gd name="T71" fmla="*/ 42 h 475"/>
                      <a:gd name="T72" fmla="*/ 2372 w 4014"/>
                      <a:gd name="T73" fmla="*/ 62 h 475"/>
                      <a:gd name="T74" fmla="*/ 2436 w 4014"/>
                      <a:gd name="T75" fmla="*/ 84 h 475"/>
                      <a:gd name="T76" fmla="*/ 2500 w 4014"/>
                      <a:gd name="T77" fmla="*/ 109 h 475"/>
                      <a:gd name="T78" fmla="*/ 2564 w 4014"/>
                      <a:gd name="T79" fmla="*/ 136 h 475"/>
                      <a:gd name="T80" fmla="*/ 2629 w 4014"/>
                      <a:gd name="T81" fmla="*/ 164 h 475"/>
                      <a:gd name="T82" fmla="*/ 2693 w 4014"/>
                      <a:gd name="T83" fmla="*/ 192 h 475"/>
                      <a:gd name="T84" fmla="*/ 2757 w 4014"/>
                      <a:gd name="T85" fmla="*/ 222 h 475"/>
                      <a:gd name="T86" fmla="*/ 2821 w 4014"/>
                      <a:gd name="T87" fmla="*/ 253 h 475"/>
                      <a:gd name="T88" fmla="*/ 2886 w 4014"/>
                      <a:gd name="T89" fmla="*/ 281 h 475"/>
                      <a:gd name="T90" fmla="*/ 2950 w 4014"/>
                      <a:gd name="T91" fmla="*/ 311 h 475"/>
                      <a:gd name="T92" fmla="*/ 3014 w 4014"/>
                      <a:gd name="T93" fmla="*/ 338 h 475"/>
                      <a:gd name="T94" fmla="*/ 3078 w 4014"/>
                      <a:gd name="T95" fmla="*/ 364 h 475"/>
                      <a:gd name="T96" fmla="*/ 3143 w 4014"/>
                      <a:gd name="T97" fmla="*/ 388 h 475"/>
                      <a:gd name="T98" fmla="*/ 3207 w 4014"/>
                      <a:gd name="T99" fmla="*/ 408 h 475"/>
                      <a:gd name="T100" fmla="*/ 3271 w 4014"/>
                      <a:gd name="T101" fmla="*/ 427 h 475"/>
                      <a:gd name="T102" fmla="*/ 3335 w 4014"/>
                      <a:gd name="T103" fmla="*/ 442 h 475"/>
                      <a:gd name="T104" fmla="*/ 3400 w 4014"/>
                      <a:gd name="T105" fmla="*/ 455 h 475"/>
                      <a:gd name="T106" fmla="*/ 3464 w 4014"/>
                      <a:gd name="T107" fmla="*/ 464 h 475"/>
                      <a:gd name="T108" fmla="*/ 3528 w 4014"/>
                      <a:gd name="T109" fmla="*/ 470 h 475"/>
                      <a:gd name="T110" fmla="*/ 3592 w 4014"/>
                      <a:gd name="T111" fmla="*/ 475 h 475"/>
                      <a:gd name="T112" fmla="*/ 3656 w 4014"/>
                      <a:gd name="T113" fmla="*/ 475 h 475"/>
                      <a:gd name="T114" fmla="*/ 3721 w 4014"/>
                      <a:gd name="T115" fmla="*/ 473 h 475"/>
                      <a:gd name="T116" fmla="*/ 3785 w 4014"/>
                      <a:gd name="T117" fmla="*/ 470 h 475"/>
                      <a:gd name="T118" fmla="*/ 3849 w 4014"/>
                      <a:gd name="T119" fmla="*/ 464 h 475"/>
                      <a:gd name="T120" fmla="*/ 3913 w 4014"/>
                      <a:gd name="T121" fmla="*/ 456 h 475"/>
                      <a:gd name="T122" fmla="*/ 3978 w 4014"/>
                      <a:gd name="T123" fmla="*/ 447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014" h="475">
                        <a:moveTo>
                          <a:pt x="0" y="441"/>
                        </a:moveTo>
                        <a:lnTo>
                          <a:pt x="3" y="442"/>
                        </a:lnTo>
                        <a:lnTo>
                          <a:pt x="7" y="442"/>
                        </a:lnTo>
                        <a:lnTo>
                          <a:pt x="10" y="442"/>
                        </a:lnTo>
                        <a:lnTo>
                          <a:pt x="15" y="444"/>
                        </a:lnTo>
                        <a:lnTo>
                          <a:pt x="20" y="444"/>
                        </a:lnTo>
                        <a:lnTo>
                          <a:pt x="23" y="445"/>
                        </a:lnTo>
                        <a:lnTo>
                          <a:pt x="27" y="445"/>
                        </a:lnTo>
                        <a:lnTo>
                          <a:pt x="32" y="445"/>
                        </a:lnTo>
                        <a:lnTo>
                          <a:pt x="35" y="447"/>
                        </a:lnTo>
                        <a:lnTo>
                          <a:pt x="39" y="447"/>
                        </a:lnTo>
                        <a:lnTo>
                          <a:pt x="42" y="449"/>
                        </a:lnTo>
                        <a:lnTo>
                          <a:pt x="47" y="449"/>
                        </a:lnTo>
                        <a:lnTo>
                          <a:pt x="52" y="449"/>
                        </a:lnTo>
                        <a:lnTo>
                          <a:pt x="55" y="450"/>
                        </a:lnTo>
                        <a:lnTo>
                          <a:pt x="59" y="450"/>
                        </a:lnTo>
                        <a:lnTo>
                          <a:pt x="64" y="452"/>
                        </a:lnTo>
                        <a:lnTo>
                          <a:pt x="67" y="452"/>
                        </a:lnTo>
                        <a:lnTo>
                          <a:pt x="72" y="452"/>
                        </a:lnTo>
                        <a:lnTo>
                          <a:pt x="75" y="453"/>
                        </a:lnTo>
                        <a:lnTo>
                          <a:pt x="79" y="453"/>
                        </a:lnTo>
                        <a:lnTo>
                          <a:pt x="84" y="453"/>
                        </a:lnTo>
                        <a:lnTo>
                          <a:pt x="87" y="455"/>
                        </a:lnTo>
                        <a:lnTo>
                          <a:pt x="91" y="455"/>
                        </a:lnTo>
                        <a:lnTo>
                          <a:pt x="96" y="455"/>
                        </a:lnTo>
                        <a:lnTo>
                          <a:pt x="99" y="456"/>
                        </a:lnTo>
                        <a:lnTo>
                          <a:pt x="104" y="456"/>
                        </a:lnTo>
                        <a:lnTo>
                          <a:pt x="107" y="456"/>
                        </a:lnTo>
                        <a:lnTo>
                          <a:pt x="111" y="458"/>
                        </a:lnTo>
                        <a:lnTo>
                          <a:pt x="116" y="458"/>
                        </a:lnTo>
                        <a:lnTo>
                          <a:pt x="119" y="458"/>
                        </a:lnTo>
                        <a:lnTo>
                          <a:pt x="124" y="459"/>
                        </a:lnTo>
                        <a:lnTo>
                          <a:pt x="128" y="459"/>
                        </a:lnTo>
                        <a:lnTo>
                          <a:pt x="131" y="459"/>
                        </a:lnTo>
                        <a:lnTo>
                          <a:pt x="136" y="461"/>
                        </a:lnTo>
                        <a:lnTo>
                          <a:pt x="139" y="461"/>
                        </a:lnTo>
                        <a:lnTo>
                          <a:pt x="144" y="461"/>
                        </a:lnTo>
                        <a:lnTo>
                          <a:pt x="148" y="463"/>
                        </a:lnTo>
                        <a:lnTo>
                          <a:pt x="151" y="463"/>
                        </a:lnTo>
                        <a:lnTo>
                          <a:pt x="156" y="463"/>
                        </a:lnTo>
                        <a:lnTo>
                          <a:pt x="160" y="464"/>
                        </a:lnTo>
                        <a:lnTo>
                          <a:pt x="163" y="464"/>
                        </a:lnTo>
                        <a:lnTo>
                          <a:pt x="168" y="464"/>
                        </a:lnTo>
                        <a:lnTo>
                          <a:pt x="171" y="464"/>
                        </a:lnTo>
                        <a:lnTo>
                          <a:pt x="176" y="466"/>
                        </a:lnTo>
                        <a:lnTo>
                          <a:pt x="180" y="466"/>
                        </a:lnTo>
                        <a:lnTo>
                          <a:pt x="183" y="466"/>
                        </a:lnTo>
                        <a:lnTo>
                          <a:pt x="188" y="466"/>
                        </a:lnTo>
                        <a:lnTo>
                          <a:pt x="192" y="467"/>
                        </a:lnTo>
                        <a:lnTo>
                          <a:pt x="195" y="467"/>
                        </a:lnTo>
                        <a:lnTo>
                          <a:pt x="200" y="467"/>
                        </a:lnTo>
                        <a:lnTo>
                          <a:pt x="203" y="467"/>
                        </a:lnTo>
                        <a:lnTo>
                          <a:pt x="208" y="469"/>
                        </a:lnTo>
                        <a:lnTo>
                          <a:pt x="212" y="469"/>
                        </a:lnTo>
                        <a:lnTo>
                          <a:pt x="215" y="469"/>
                        </a:lnTo>
                        <a:lnTo>
                          <a:pt x="220" y="469"/>
                        </a:lnTo>
                        <a:lnTo>
                          <a:pt x="224" y="469"/>
                        </a:lnTo>
                        <a:lnTo>
                          <a:pt x="228" y="470"/>
                        </a:lnTo>
                        <a:lnTo>
                          <a:pt x="232" y="470"/>
                        </a:lnTo>
                        <a:lnTo>
                          <a:pt x="235" y="470"/>
                        </a:lnTo>
                        <a:lnTo>
                          <a:pt x="240" y="470"/>
                        </a:lnTo>
                        <a:lnTo>
                          <a:pt x="244" y="470"/>
                        </a:lnTo>
                        <a:lnTo>
                          <a:pt x="247" y="472"/>
                        </a:lnTo>
                        <a:lnTo>
                          <a:pt x="252" y="472"/>
                        </a:lnTo>
                        <a:lnTo>
                          <a:pt x="257" y="472"/>
                        </a:lnTo>
                        <a:lnTo>
                          <a:pt x="260" y="472"/>
                        </a:lnTo>
                        <a:lnTo>
                          <a:pt x="264" y="472"/>
                        </a:lnTo>
                        <a:lnTo>
                          <a:pt x="267" y="472"/>
                        </a:lnTo>
                        <a:lnTo>
                          <a:pt x="272" y="473"/>
                        </a:lnTo>
                        <a:lnTo>
                          <a:pt x="277" y="473"/>
                        </a:lnTo>
                        <a:lnTo>
                          <a:pt x="280" y="473"/>
                        </a:lnTo>
                        <a:lnTo>
                          <a:pt x="284" y="473"/>
                        </a:lnTo>
                        <a:lnTo>
                          <a:pt x="289" y="473"/>
                        </a:lnTo>
                        <a:lnTo>
                          <a:pt x="292" y="473"/>
                        </a:lnTo>
                        <a:lnTo>
                          <a:pt x="296" y="473"/>
                        </a:lnTo>
                        <a:lnTo>
                          <a:pt x="300" y="473"/>
                        </a:lnTo>
                        <a:lnTo>
                          <a:pt x="304" y="475"/>
                        </a:lnTo>
                        <a:lnTo>
                          <a:pt x="309" y="475"/>
                        </a:lnTo>
                        <a:lnTo>
                          <a:pt x="312" y="475"/>
                        </a:lnTo>
                        <a:lnTo>
                          <a:pt x="316" y="475"/>
                        </a:lnTo>
                        <a:lnTo>
                          <a:pt x="321" y="475"/>
                        </a:lnTo>
                        <a:lnTo>
                          <a:pt x="324" y="475"/>
                        </a:lnTo>
                        <a:lnTo>
                          <a:pt x="329" y="475"/>
                        </a:lnTo>
                        <a:lnTo>
                          <a:pt x="332" y="475"/>
                        </a:lnTo>
                        <a:lnTo>
                          <a:pt x="336" y="475"/>
                        </a:lnTo>
                        <a:lnTo>
                          <a:pt x="341" y="475"/>
                        </a:lnTo>
                        <a:lnTo>
                          <a:pt x="344" y="475"/>
                        </a:lnTo>
                        <a:lnTo>
                          <a:pt x="348" y="475"/>
                        </a:lnTo>
                        <a:lnTo>
                          <a:pt x="353" y="475"/>
                        </a:lnTo>
                        <a:lnTo>
                          <a:pt x="356" y="475"/>
                        </a:lnTo>
                        <a:lnTo>
                          <a:pt x="361" y="475"/>
                        </a:lnTo>
                        <a:lnTo>
                          <a:pt x="364" y="475"/>
                        </a:lnTo>
                        <a:lnTo>
                          <a:pt x="368" y="475"/>
                        </a:lnTo>
                        <a:lnTo>
                          <a:pt x="373" y="475"/>
                        </a:lnTo>
                        <a:lnTo>
                          <a:pt x="376" y="475"/>
                        </a:lnTo>
                        <a:lnTo>
                          <a:pt x="380" y="475"/>
                        </a:lnTo>
                        <a:lnTo>
                          <a:pt x="385" y="475"/>
                        </a:lnTo>
                        <a:lnTo>
                          <a:pt x="388" y="475"/>
                        </a:lnTo>
                        <a:lnTo>
                          <a:pt x="393" y="475"/>
                        </a:lnTo>
                        <a:lnTo>
                          <a:pt x="396" y="475"/>
                        </a:lnTo>
                        <a:lnTo>
                          <a:pt x="400" y="475"/>
                        </a:lnTo>
                        <a:lnTo>
                          <a:pt x="405" y="475"/>
                        </a:lnTo>
                        <a:lnTo>
                          <a:pt x="408" y="475"/>
                        </a:lnTo>
                        <a:lnTo>
                          <a:pt x="413" y="475"/>
                        </a:lnTo>
                        <a:lnTo>
                          <a:pt x="417" y="475"/>
                        </a:lnTo>
                        <a:lnTo>
                          <a:pt x="420" y="475"/>
                        </a:lnTo>
                        <a:lnTo>
                          <a:pt x="425" y="475"/>
                        </a:lnTo>
                        <a:lnTo>
                          <a:pt x="428" y="473"/>
                        </a:lnTo>
                        <a:lnTo>
                          <a:pt x="432" y="473"/>
                        </a:lnTo>
                        <a:lnTo>
                          <a:pt x="437" y="473"/>
                        </a:lnTo>
                        <a:lnTo>
                          <a:pt x="440" y="473"/>
                        </a:lnTo>
                        <a:lnTo>
                          <a:pt x="445" y="473"/>
                        </a:lnTo>
                        <a:lnTo>
                          <a:pt x="449" y="473"/>
                        </a:lnTo>
                        <a:lnTo>
                          <a:pt x="452" y="473"/>
                        </a:lnTo>
                        <a:lnTo>
                          <a:pt x="457" y="473"/>
                        </a:lnTo>
                        <a:lnTo>
                          <a:pt x="460" y="472"/>
                        </a:lnTo>
                        <a:lnTo>
                          <a:pt x="465" y="472"/>
                        </a:lnTo>
                        <a:lnTo>
                          <a:pt x="469" y="472"/>
                        </a:lnTo>
                        <a:lnTo>
                          <a:pt x="472" y="472"/>
                        </a:lnTo>
                        <a:lnTo>
                          <a:pt x="477" y="472"/>
                        </a:lnTo>
                        <a:lnTo>
                          <a:pt x="482" y="472"/>
                        </a:lnTo>
                        <a:lnTo>
                          <a:pt x="485" y="470"/>
                        </a:lnTo>
                        <a:lnTo>
                          <a:pt x="489" y="470"/>
                        </a:lnTo>
                        <a:lnTo>
                          <a:pt x="492" y="470"/>
                        </a:lnTo>
                        <a:lnTo>
                          <a:pt x="497" y="470"/>
                        </a:lnTo>
                        <a:lnTo>
                          <a:pt x="501" y="469"/>
                        </a:lnTo>
                        <a:lnTo>
                          <a:pt x="504" y="469"/>
                        </a:lnTo>
                        <a:lnTo>
                          <a:pt x="509" y="469"/>
                        </a:lnTo>
                        <a:lnTo>
                          <a:pt x="514" y="469"/>
                        </a:lnTo>
                        <a:lnTo>
                          <a:pt x="517" y="467"/>
                        </a:lnTo>
                        <a:lnTo>
                          <a:pt x="521" y="467"/>
                        </a:lnTo>
                        <a:lnTo>
                          <a:pt x="524" y="467"/>
                        </a:lnTo>
                        <a:lnTo>
                          <a:pt x="529" y="467"/>
                        </a:lnTo>
                        <a:lnTo>
                          <a:pt x="533" y="466"/>
                        </a:lnTo>
                        <a:lnTo>
                          <a:pt x="537" y="466"/>
                        </a:lnTo>
                        <a:lnTo>
                          <a:pt x="541" y="466"/>
                        </a:lnTo>
                        <a:lnTo>
                          <a:pt x="546" y="464"/>
                        </a:lnTo>
                        <a:lnTo>
                          <a:pt x="549" y="464"/>
                        </a:lnTo>
                        <a:lnTo>
                          <a:pt x="553" y="464"/>
                        </a:lnTo>
                        <a:lnTo>
                          <a:pt x="556" y="463"/>
                        </a:lnTo>
                        <a:lnTo>
                          <a:pt x="561" y="463"/>
                        </a:lnTo>
                        <a:lnTo>
                          <a:pt x="566" y="463"/>
                        </a:lnTo>
                        <a:lnTo>
                          <a:pt x="569" y="461"/>
                        </a:lnTo>
                        <a:lnTo>
                          <a:pt x="573" y="461"/>
                        </a:lnTo>
                        <a:lnTo>
                          <a:pt x="578" y="461"/>
                        </a:lnTo>
                        <a:lnTo>
                          <a:pt x="581" y="459"/>
                        </a:lnTo>
                        <a:lnTo>
                          <a:pt x="585" y="459"/>
                        </a:lnTo>
                        <a:lnTo>
                          <a:pt x="588" y="458"/>
                        </a:lnTo>
                        <a:lnTo>
                          <a:pt x="593" y="458"/>
                        </a:lnTo>
                        <a:lnTo>
                          <a:pt x="598" y="458"/>
                        </a:lnTo>
                        <a:lnTo>
                          <a:pt x="601" y="456"/>
                        </a:lnTo>
                        <a:lnTo>
                          <a:pt x="605" y="456"/>
                        </a:lnTo>
                        <a:lnTo>
                          <a:pt x="610" y="455"/>
                        </a:lnTo>
                        <a:lnTo>
                          <a:pt x="613" y="455"/>
                        </a:lnTo>
                        <a:lnTo>
                          <a:pt x="618" y="453"/>
                        </a:lnTo>
                        <a:lnTo>
                          <a:pt x="621" y="453"/>
                        </a:lnTo>
                        <a:lnTo>
                          <a:pt x="625" y="453"/>
                        </a:lnTo>
                        <a:lnTo>
                          <a:pt x="630" y="452"/>
                        </a:lnTo>
                        <a:lnTo>
                          <a:pt x="633" y="452"/>
                        </a:lnTo>
                        <a:lnTo>
                          <a:pt x="637" y="450"/>
                        </a:lnTo>
                        <a:lnTo>
                          <a:pt x="642" y="450"/>
                        </a:lnTo>
                        <a:lnTo>
                          <a:pt x="645" y="449"/>
                        </a:lnTo>
                        <a:lnTo>
                          <a:pt x="650" y="449"/>
                        </a:lnTo>
                        <a:lnTo>
                          <a:pt x="653" y="447"/>
                        </a:lnTo>
                        <a:lnTo>
                          <a:pt x="657" y="447"/>
                        </a:lnTo>
                        <a:lnTo>
                          <a:pt x="662" y="445"/>
                        </a:lnTo>
                        <a:lnTo>
                          <a:pt x="665" y="444"/>
                        </a:lnTo>
                        <a:lnTo>
                          <a:pt x="670" y="444"/>
                        </a:lnTo>
                        <a:lnTo>
                          <a:pt x="674" y="442"/>
                        </a:lnTo>
                        <a:lnTo>
                          <a:pt x="677" y="442"/>
                        </a:lnTo>
                        <a:lnTo>
                          <a:pt x="682" y="441"/>
                        </a:lnTo>
                        <a:lnTo>
                          <a:pt x="685" y="441"/>
                        </a:lnTo>
                        <a:lnTo>
                          <a:pt x="689" y="439"/>
                        </a:lnTo>
                        <a:lnTo>
                          <a:pt x="694" y="438"/>
                        </a:lnTo>
                        <a:lnTo>
                          <a:pt x="697" y="438"/>
                        </a:lnTo>
                        <a:lnTo>
                          <a:pt x="702" y="436"/>
                        </a:lnTo>
                        <a:lnTo>
                          <a:pt x="706" y="436"/>
                        </a:lnTo>
                        <a:lnTo>
                          <a:pt x="709" y="434"/>
                        </a:lnTo>
                        <a:lnTo>
                          <a:pt x="714" y="433"/>
                        </a:lnTo>
                        <a:lnTo>
                          <a:pt x="717" y="433"/>
                        </a:lnTo>
                        <a:lnTo>
                          <a:pt x="722" y="431"/>
                        </a:lnTo>
                        <a:lnTo>
                          <a:pt x="726" y="431"/>
                        </a:lnTo>
                        <a:lnTo>
                          <a:pt x="729" y="430"/>
                        </a:lnTo>
                        <a:lnTo>
                          <a:pt x="734" y="428"/>
                        </a:lnTo>
                        <a:lnTo>
                          <a:pt x="738" y="428"/>
                        </a:lnTo>
                        <a:lnTo>
                          <a:pt x="741" y="427"/>
                        </a:lnTo>
                        <a:lnTo>
                          <a:pt x="746" y="425"/>
                        </a:lnTo>
                        <a:lnTo>
                          <a:pt x="749" y="423"/>
                        </a:lnTo>
                        <a:lnTo>
                          <a:pt x="754" y="423"/>
                        </a:lnTo>
                        <a:lnTo>
                          <a:pt x="758" y="422"/>
                        </a:lnTo>
                        <a:lnTo>
                          <a:pt x="761" y="420"/>
                        </a:lnTo>
                        <a:lnTo>
                          <a:pt x="766" y="420"/>
                        </a:lnTo>
                        <a:lnTo>
                          <a:pt x="770" y="419"/>
                        </a:lnTo>
                        <a:lnTo>
                          <a:pt x="774" y="417"/>
                        </a:lnTo>
                        <a:lnTo>
                          <a:pt x="778" y="416"/>
                        </a:lnTo>
                        <a:lnTo>
                          <a:pt x="781" y="416"/>
                        </a:lnTo>
                        <a:lnTo>
                          <a:pt x="786" y="414"/>
                        </a:lnTo>
                        <a:lnTo>
                          <a:pt x="790" y="413"/>
                        </a:lnTo>
                        <a:lnTo>
                          <a:pt x="793" y="411"/>
                        </a:lnTo>
                        <a:lnTo>
                          <a:pt x="798" y="411"/>
                        </a:lnTo>
                        <a:lnTo>
                          <a:pt x="803" y="409"/>
                        </a:lnTo>
                        <a:lnTo>
                          <a:pt x="806" y="408"/>
                        </a:lnTo>
                        <a:lnTo>
                          <a:pt x="810" y="406"/>
                        </a:lnTo>
                        <a:lnTo>
                          <a:pt x="813" y="405"/>
                        </a:lnTo>
                        <a:lnTo>
                          <a:pt x="818" y="405"/>
                        </a:lnTo>
                        <a:lnTo>
                          <a:pt x="823" y="403"/>
                        </a:lnTo>
                        <a:lnTo>
                          <a:pt x="826" y="402"/>
                        </a:lnTo>
                        <a:lnTo>
                          <a:pt x="830" y="400"/>
                        </a:lnTo>
                        <a:lnTo>
                          <a:pt x="835" y="399"/>
                        </a:lnTo>
                        <a:lnTo>
                          <a:pt x="838" y="399"/>
                        </a:lnTo>
                        <a:lnTo>
                          <a:pt x="842" y="397"/>
                        </a:lnTo>
                        <a:lnTo>
                          <a:pt x="845" y="395"/>
                        </a:lnTo>
                        <a:lnTo>
                          <a:pt x="850" y="394"/>
                        </a:lnTo>
                        <a:lnTo>
                          <a:pt x="855" y="392"/>
                        </a:lnTo>
                        <a:lnTo>
                          <a:pt x="858" y="391"/>
                        </a:lnTo>
                        <a:lnTo>
                          <a:pt x="862" y="389"/>
                        </a:lnTo>
                        <a:lnTo>
                          <a:pt x="867" y="388"/>
                        </a:lnTo>
                        <a:lnTo>
                          <a:pt x="870" y="388"/>
                        </a:lnTo>
                        <a:lnTo>
                          <a:pt x="875" y="386"/>
                        </a:lnTo>
                        <a:lnTo>
                          <a:pt x="878" y="384"/>
                        </a:lnTo>
                        <a:lnTo>
                          <a:pt x="882" y="383"/>
                        </a:lnTo>
                        <a:lnTo>
                          <a:pt x="887" y="381"/>
                        </a:lnTo>
                        <a:lnTo>
                          <a:pt x="890" y="380"/>
                        </a:lnTo>
                        <a:lnTo>
                          <a:pt x="894" y="378"/>
                        </a:lnTo>
                        <a:lnTo>
                          <a:pt x="899" y="377"/>
                        </a:lnTo>
                        <a:lnTo>
                          <a:pt x="902" y="375"/>
                        </a:lnTo>
                        <a:lnTo>
                          <a:pt x="907" y="373"/>
                        </a:lnTo>
                        <a:lnTo>
                          <a:pt x="910" y="372"/>
                        </a:lnTo>
                        <a:lnTo>
                          <a:pt x="914" y="370"/>
                        </a:lnTo>
                        <a:lnTo>
                          <a:pt x="919" y="369"/>
                        </a:lnTo>
                        <a:lnTo>
                          <a:pt x="922" y="369"/>
                        </a:lnTo>
                        <a:lnTo>
                          <a:pt x="926" y="367"/>
                        </a:lnTo>
                        <a:lnTo>
                          <a:pt x="931" y="366"/>
                        </a:lnTo>
                        <a:lnTo>
                          <a:pt x="934" y="364"/>
                        </a:lnTo>
                        <a:lnTo>
                          <a:pt x="939" y="363"/>
                        </a:lnTo>
                        <a:lnTo>
                          <a:pt x="942" y="361"/>
                        </a:lnTo>
                        <a:lnTo>
                          <a:pt x="946" y="359"/>
                        </a:lnTo>
                        <a:lnTo>
                          <a:pt x="951" y="358"/>
                        </a:lnTo>
                        <a:lnTo>
                          <a:pt x="954" y="356"/>
                        </a:lnTo>
                        <a:lnTo>
                          <a:pt x="959" y="355"/>
                        </a:lnTo>
                        <a:lnTo>
                          <a:pt x="963" y="353"/>
                        </a:lnTo>
                        <a:lnTo>
                          <a:pt x="966" y="352"/>
                        </a:lnTo>
                        <a:lnTo>
                          <a:pt x="971" y="350"/>
                        </a:lnTo>
                        <a:lnTo>
                          <a:pt x="974" y="349"/>
                        </a:lnTo>
                        <a:lnTo>
                          <a:pt x="978" y="345"/>
                        </a:lnTo>
                        <a:lnTo>
                          <a:pt x="983" y="344"/>
                        </a:lnTo>
                        <a:lnTo>
                          <a:pt x="986" y="342"/>
                        </a:lnTo>
                        <a:lnTo>
                          <a:pt x="991" y="341"/>
                        </a:lnTo>
                        <a:lnTo>
                          <a:pt x="995" y="339"/>
                        </a:lnTo>
                        <a:lnTo>
                          <a:pt x="998" y="338"/>
                        </a:lnTo>
                        <a:lnTo>
                          <a:pt x="1003" y="336"/>
                        </a:lnTo>
                        <a:lnTo>
                          <a:pt x="1006" y="334"/>
                        </a:lnTo>
                        <a:lnTo>
                          <a:pt x="1011" y="333"/>
                        </a:lnTo>
                        <a:lnTo>
                          <a:pt x="1015" y="331"/>
                        </a:lnTo>
                        <a:lnTo>
                          <a:pt x="1018" y="330"/>
                        </a:lnTo>
                        <a:lnTo>
                          <a:pt x="1023" y="328"/>
                        </a:lnTo>
                        <a:lnTo>
                          <a:pt x="1027" y="327"/>
                        </a:lnTo>
                        <a:lnTo>
                          <a:pt x="1031" y="325"/>
                        </a:lnTo>
                        <a:lnTo>
                          <a:pt x="1035" y="323"/>
                        </a:lnTo>
                        <a:lnTo>
                          <a:pt x="1038" y="320"/>
                        </a:lnTo>
                        <a:lnTo>
                          <a:pt x="1043" y="319"/>
                        </a:lnTo>
                        <a:lnTo>
                          <a:pt x="1047" y="317"/>
                        </a:lnTo>
                        <a:lnTo>
                          <a:pt x="1050" y="316"/>
                        </a:lnTo>
                        <a:lnTo>
                          <a:pt x="1055" y="314"/>
                        </a:lnTo>
                        <a:lnTo>
                          <a:pt x="1060" y="313"/>
                        </a:lnTo>
                        <a:lnTo>
                          <a:pt x="1063" y="311"/>
                        </a:lnTo>
                        <a:lnTo>
                          <a:pt x="1067" y="309"/>
                        </a:lnTo>
                        <a:lnTo>
                          <a:pt x="1070" y="308"/>
                        </a:lnTo>
                        <a:lnTo>
                          <a:pt x="1075" y="305"/>
                        </a:lnTo>
                        <a:lnTo>
                          <a:pt x="1079" y="303"/>
                        </a:lnTo>
                        <a:lnTo>
                          <a:pt x="1083" y="302"/>
                        </a:lnTo>
                        <a:lnTo>
                          <a:pt x="1087" y="300"/>
                        </a:lnTo>
                        <a:lnTo>
                          <a:pt x="1092" y="298"/>
                        </a:lnTo>
                        <a:lnTo>
                          <a:pt x="1095" y="297"/>
                        </a:lnTo>
                        <a:lnTo>
                          <a:pt x="1099" y="295"/>
                        </a:lnTo>
                        <a:lnTo>
                          <a:pt x="1102" y="292"/>
                        </a:lnTo>
                        <a:lnTo>
                          <a:pt x="1107" y="291"/>
                        </a:lnTo>
                        <a:lnTo>
                          <a:pt x="1112" y="289"/>
                        </a:lnTo>
                        <a:lnTo>
                          <a:pt x="1115" y="288"/>
                        </a:lnTo>
                        <a:lnTo>
                          <a:pt x="1119" y="286"/>
                        </a:lnTo>
                        <a:lnTo>
                          <a:pt x="1124" y="284"/>
                        </a:lnTo>
                        <a:lnTo>
                          <a:pt x="1127" y="281"/>
                        </a:lnTo>
                        <a:lnTo>
                          <a:pt x="1131" y="280"/>
                        </a:lnTo>
                        <a:lnTo>
                          <a:pt x="1134" y="278"/>
                        </a:lnTo>
                        <a:lnTo>
                          <a:pt x="1139" y="277"/>
                        </a:lnTo>
                        <a:lnTo>
                          <a:pt x="1144" y="275"/>
                        </a:lnTo>
                        <a:lnTo>
                          <a:pt x="1147" y="273"/>
                        </a:lnTo>
                        <a:lnTo>
                          <a:pt x="1151" y="270"/>
                        </a:lnTo>
                        <a:lnTo>
                          <a:pt x="1156" y="269"/>
                        </a:lnTo>
                        <a:lnTo>
                          <a:pt x="1159" y="267"/>
                        </a:lnTo>
                        <a:lnTo>
                          <a:pt x="1164" y="266"/>
                        </a:lnTo>
                        <a:lnTo>
                          <a:pt x="1167" y="264"/>
                        </a:lnTo>
                        <a:lnTo>
                          <a:pt x="1171" y="263"/>
                        </a:lnTo>
                        <a:lnTo>
                          <a:pt x="1176" y="259"/>
                        </a:lnTo>
                        <a:lnTo>
                          <a:pt x="1179" y="258"/>
                        </a:lnTo>
                        <a:lnTo>
                          <a:pt x="1183" y="256"/>
                        </a:lnTo>
                        <a:lnTo>
                          <a:pt x="1188" y="255"/>
                        </a:lnTo>
                        <a:lnTo>
                          <a:pt x="1191" y="253"/>
                        </a:lnTo>
                        <a:lnTo>
                          <a:pt x="1196" y="250"/>
                        </a:lnTo>
                        <a:lnTo>
                          <a:pt x="1199" y="248"/>
                        </a:lnTo>
                        <a:lnTo>
                          <a:pt x="1203" y="247"/>
                        </a:lnTo>
                        <a:lnTo>
                          <a:pt x="1208" y="245"/>
                        </a:lnTo>
                        <a:lnTo>
                          <a:pt x="1211" y="244"/>
                        </a:lnTo>
                        <a:lnTo>
                          <a:pt x="1216" y="241"/>
                        </a:lnTo>
                        <a:lnTo>
                          <a:pt x="1220" y="239"/>
                        </a:lnTo>
                        <a:lnTo>
                          <a:pt x="1223" y="237"/>
                        </a:lnTo>
                        <a:lnTo>
                          <a:pt x="1228" y="236"/>
                        </a:lnTo>
                        <a:lnTo>
                          <a:pt x="1231" y="234"/>
                        </a:lnTo>
                        <a:lnTo>
                          <a:pt x="1235" y="231"/>
                        </a:lnTo>
                        <a:lnTo>
                          <a:pt x="1240" y="230"/>
                        </a:lnTo>
                        <a:lnTo>
                          <a:pt x="1243" y="228"/>
                        </a:lnTo>
                        <a:lnTo>
                          <a:pt x="1248" y="227"/>
                        </a:lnTo>
                        <a:lnTo>
                          <a:pt x="1252" y="225"/>
                        </a:lnTo>
                        <a:lnTo>
                          <a:pt x="1255" y="222"/>
                        </a:lnTo>
                        <a:lnTo>
                          <a:pt x="1260" y="220"/>
                        </a:lnTo>
                        <a:lnTo>
                          <a:pt x="1263" y="219"/>
                        </a:lnTo>
                        <a:lnTo>
                          <a:pt x="1268" y="217"/>
                        </a:lnTo>
                        <a:lnTo>
                          <a:pt x="1272" y="216"/>
                        </a:lnTo>
                        <a:lnTo>
                          <a:pt x="1275" y="212"/>
                        </a:lnTo>
                        <a:lnTo>
                          <a:pt x="1280" y="211"/>
                        </a:lnTo>
                        <a:lnTo>
                          <a:pt x="1284" y="209"/>
                        </a:lnTo>
                        <a:lnTo>
                          <a:pt x="1287" y="208"/>
                        </a:lnTo>
                        <a:lnTo>
                          <a:pt x="1292" y="206"/>
                        </a:lnTo>
                        <a:lnTo>
                          <a:pt x="1295" y="203"/>
                        </a:lnTo>
                        <a:lnTo>
                          <a:pt x="1300" y="202"/>
                        </a:lnTo>
                        <a:lnTo>
                          <a:pt x="1304" y="200"/>
                        </a:lnTo>
                        <a:lnTo>
                          <a:pt x="1307" y="198"/>
                        </a:lnTo>
                        <a:lnTo>
                          <a:pt x="1312" y="197"/>
                        </a:lnTo>
                        <a:lnTo>
                          <a:pt x="1316" y="195"/>
                        </a:lnTo>
                        <a:lnTo>
                          <a:pt x="1319" y="192"/>
                        </a:lnTo>
                        <a:lnTo>
                          <a:pt x="1324" y="191"/>
                        </a:lnTo>
                        <a:lnTo>
                          <a:pt x="1327" y="189"/>
                        </a:lnTo>
                        <a:lnTo>
                          <a:pt x="1332" y="187"/>
                        </a:lnTo>
                        <a:lnTo>
                          <a:pt x="1336" y="186"/>
                        </a:lnTo>
                        <a:lnTo>
                          <a:pt x="1339" y="183"/>
                        </a:lnTo>
                        <a:lnTo>
                          <a:pt x="1344" y="181"/>
                        </a:lnTo>
                        <a:lnTo>
                          <a:pt x="1349" y="180"/>
                        </a:lnTo>
                        <a:lnTo>
                          <a:pt x="1352" y="178"/>
                        </a:lnTo>
                        <a:lnTo>
                          <a:pt x="1356" y="177"/>
                        </a:lnTo>
                        <a:lnTo>
                          <a:pt x="1359" y="175"/>
                        </a:lnTo>
                        <a:lnTo>
                          <a:pt x="1364" y="172"/>
                        </a:lnTo>
                        <a:lnTo>
                          <a:pt x="1368" y="170"/>
                        </a:lnTo>
                        <a:lnTo>
                          <a:pt x="1372" y="169"/>
                        </a:lnTo>
                        <a:lnTo>
                          <a:pt x="1376" y="167"/>
                        </a:lnTo>
                        <a:lnTo>
                          <a:pt x="1381" y="166"/>
                        </a:lnTo>
                        <a:lnTo>
                          <a:pt x="1384" y="164"/>
                        </a:lnTo>
                        <a:lnTo>
                          <a:pt x="1388" y="161"/>
                        </a:lnTo>
                        <a:lnTo>
                          <a:pt x="1391" y="159"/>
                        </a:lnTo>
                        <a:lnTo>
                          <a:pt x="1396" y="158"/>
                        </a:lnTo>
                        <a:lnTo>
                          <a:pt x="1401" y="156"/>
                        </a:lnTo>
                        <a:lnTo>
                          <a:pt x="1404" y="155"/>
                        </a:lnTo>
                        <a:lnTo>
                          <a:pt x="1408" y="153"/>
                        </a:lnTo>
                        <a:lnTo>
                          <a:pt x="1413" y="152"/>
                        </a:lnTo>
                        <a:lnTo>
                          <a:pt x="1416" y="148"/>
                        </a:lnTo>
                        <a:lnTo>
                          <a:pt x="1421" y="147"/>
                        </a:lnTo>
                        <a:lnTo>
                          <a:pt x="1424" y="145"/>
                        </a:lnTo>
                        <a:lnTo>
                          <a:pt x="1428" y="144"/>
                        </a:lnTo>
                        <a:lnTo>
                          <a:pt x="1433" y="142"/>
                        </a:lnTo>
                        <a:lnTo>
                          <a:pt x="1436" y="141"/>
                        </a:lnTo>
                        <a:lnTo>
                          <a:pt x="1440" y="139"/>
                        </a:lnTo>
                        <a:lnTo>
                          <a:pt x="1445" y="137"/>
                        </a:lnTo>
                        <a:lnTo>
                          <a:pt x="1448" y="136"/>
                        </a:lnTo>
                        <a:lnTo>
                          <a:pt x="1453" y="133"/>
                        </a:lnTo>
                        <a:lnTo>
                          <a:pt x="1456" y="131"/>
                        </a:lnTo>
                        <a:lnTo>
                          <a:pt x="1460" y="130"/>
                        </a:lnTo>
                        <a:lnTo>
                          <a:pt x="1465" y="128"/>
                        </a:lnTo>
                        <a:lnTo>
                          <a:pt x="1468" y="126"/>
                        </a:lnTo>
                        <a:lnTo>
                          <a:pt x="1472" y="125"/>
                        </a:lnTo>
                        <a:lnTo>
                          <a:pt x="1477" y="123"/>
                        </a:lnTo>
                        <a:lnTo>
                          <a:pt x="1480" y="122"/>
                        </a:lnTo>
                        <a:lnTo>
                          <a:pt x="1485" y="120"/>
                        </a:lnTo>
                        <a:lnTo>
                          <a:pt x="1488" y="119"/>
                        </a:lnTo>
                        <a:lnTo>
                          <a:pt x="1492" y="117"/>
                        </a:lnTo>
                        <a:lnTo>
                          <a:pt x="1497" y="116"/>
                        </a:lnTo>
                        <a:lnTo>
                          <a:pt x="1500" y="114"/>
                        </a:lnTo>
                        <a:lnTo>
                          <a:pt x="1505" y="112"/>
                        </a:lnTo>
                        <a:lnTo>
                          <a:pt x="1509" y="111"/>
                        </a:lnTo>
                        <a:lnTo>
                          <a:pt x="1512" y="109"/>
                        </a:lnTo>
                        <a:lnTo>
                          <a:pt x="1517" y="108"/>
                        </a:lnTo>
                        <a:lnTo>
                          <a:pt x="1520" y="105"/>
                        </a:lnTo>
                        <a:lnTo>
                          <a:pt x="1524" y="103"/>
                        </a:lnTo>
                        <a:lnTo>
                          <a:pt x="1529" y="102"/>
                        </a:lnTo>
                        <a:lnTo>
                          <a:pt x="1532" y="100"/>
                        </a:lnTo>
                        <a:lnTo>
                          <a:pt x="1537" y="98"/>
                        </a:lnTo>
                        <a:lnTo>
                          <a:pt x="1541" y="97"/>
                        </a:lnTo>
                        <a:lnTo>
                          <a:pt x="1544" y="95"/>
                        </a:lnTo>
                        <a:lnTo>
                          <a:pt x="1549" y="95"/>
                        </a:lnTo>
                        <a:lnTo>
                          <a:pt x="1552" y="94"/>
                        </a:lnTo>
                        <a:lnTo>
                          <a:pt x="1557" y="92"/>
                        </a:lnTo>
                        <a:lnTo>
                          <a:pt x="1561" y="91"/>
                        </a:lnTo>
                        <a:lnTo>
                          <a:pt x="1564" y="89"/>
                        </a:lnTo>
                        <a:lnTo>
                          <a:pt x="1569" y="87"/>
                        </a:lnTo>
                        <a:lnTo>
                          <a:pt x="1573" y="86"/>
                        </a:lnTo>
                        <a:lnTo>
                          <a:pt x="1577" y="84"/>
                        </a:lnTo>
                        <a:lnTo>
                          <a:pt x="1581" y="83"/>
                        </a:lnTo>
                        <a:lnTo>
                          <a:pt x="1584" y="81"/>
                        </a:lnTo>
                        <a:lnTo>
                          <a:pt x="1589" y="80"/>
                        </a:lnTo>
                        <a:lnTo>
                          <a:pt x="1593" y="78"/>
                        </a:lnTo>
                        <a:lnTo>
                          <a:pt x="1596" y="76"/>
                        </a:lnTo>
                        <a:lnTo>
                          <a:pt x="1601" y="75"/>
                        </a:lnTo>
                        <a:lnTo>
                          <a:pt x="1606" y="73"/>
                        </a:lnTo>
                        <a:lnTo>
                          <a:pt x="1609" y="73"/>
                        </a:lnTo>
                        <a:lnTo>
                          <a:pt x="1613" y="72"/>
                        </a:lnTo>
                        <a:lnTo>
                          <a:pt x="1616" y="70"/>
                        </a:lnTo>
                        <a:lnTo>
                          <a:pt x="1621" y="69"/>
                        </a:lnTo>
                        <a:lnTo>
                          <a:pt x="1625" y="67"/>
                        </a:lnTo>
                        <a:lnTo>
                          <a:pt x="1628" y="66"/>
                        </a:lnTo>
                        <a:lnTo>
                          <a:pt x="1633" y="64"/>
                        </a:lnTo>
                        <a:lnTo>
                          <a:pt x="1638" y="64"/>
                        </a:lnTo>
                        <a:lnTo>
                          <a:pt x="1641" y="62"/>
                        </a:lnTo>
                        <a:lnTo>
                          <a:pt x="1645" y="61"/>
                        </a:lnTo>
                        <a:lnTo>
                          <a:pt x="1648" y="59"/>
                        </a:lnTo>
                        <a:lnTo>
                          <a:pt x="1653" y="58"/>
                        </a:lnTo>
                        <a:lnTo>
                          <a:pt x="1658" y="56"/>
                        </a:lnTo>
                        <a:lnTo>
                          <a:pt x="1661" y="56"/>
                        </a:lnTo>
                        <a:lnTo>
                          <a:pt x="1665" y="55"/>
                        </a:lnTo>
                        <a:lnTo>
                          <a:pt x="1670" y="53"/>
                        </a:lnTo>
                        <a:lnTo>
                          <a:pt x="1673" y="52"/>
                        </a:lnTo>
                        <a:lnTo>
                          <a:pt x="1677" y="52"/>
                        </a:lnTo>
                        <a:lnTo>
                          <a:pt x="1680" y="50"/>
                        </a:lnTo>
                        <a:lnTo>
                          <a:pt x="1685" y="48"/>
                        </a:lnTo>
                        <a:lnTo>
                          <a:pt x="1690" y="47"/>
                        </a:lnTo>
                        <a:lnTo>
                          <a:pt x="1693" y="47"/>
                        </a:lnTo>
                        <a:lnTo>
                          <a:pt x="1697" y="45"/>
                        </a:lnTo>
                        <a:lnTo>
                          <a:pt x="1702" y="44"/>
                        </a:lnTo>
                        <a:lnTo>
                          <a:pt x="1705" y="42"/>
                        </a:lnTo>
                        <a:lnTo>
                          <a:pt x="1710" y="42"/>
                        </a:lnTo>
                        <a:lnTo>
                          <a:pt x="1713" y="41"/>
                        </a:lnTo>
                        <a:lnTo>
                          <a:pt x="1717" y="39"/>
                        </a:lnTo>
                        <a:lnTo>
                          <a:pt x="1722" y="39"/>
                        </a:lnTo>
                        <a:lnTo>
                          <a:pt x="1725" y="37"/>
                        </a:lnTo>
                        <a:lnTo>
                          <a:pt x="1729" y="36"/>
                        </a:lnTo>
                        <a:lnTo>
                          <a:pt x="1734" y="36"/>
                        </a:lnTo>
                        <a:lnTo>
                          <a:pt x="1737" y="34"/>
                        </a:lnTo>
                        <a:lnTo>
                          <a:pt x="1742" y="33"/>
                        </a:lnTo>
                        <a:lnTo>
                          <a:pt x="1745" y="33"/>
                        </a:lnTo>
                        <a:lnTo>
                          <a:pt x="1749" y="31"/>
                        </a:lnTo>
                        <a:lnTo>
                          <a:pt x="1754" y="31"/>
                        </a:lnTo>
                        <a:lnTo>
                          <a:pt x="1757" y="30"/>
                        </a:lnTo>
                        <a:lnTo>
                          <a:pt x="1762" y="28"/>
                        </a:lnTo>
                        <a:lnTo>
                          <a:pt x="1766" y="28"/>
                        </a:lnTo>
                        <a:lnTo>
                          <a:pt x="1769" y="26"/>
                        </a:lnTo>
                        <a:lnTo>
                          <a:pt x="1774" y="26"/>
                        </a:lnTo>
                        <a:lnTo>
                          <a:pt x="1777" y="25"/>
                        </a:lnTo>
                        <a:lnTo>
                          <a:pt x="1781" y="25"/>
                        </a:lnTo>
                        <a:lnTo>
                          <a:pt x="1786" y="23"/>
                        </a:lnTo>
                        <a:lnTo>
                          <a:pt x="1789" y="22"/>
                        </a:lnTo>
                        <a:lnTo>
                          <a:pt x="1794" y="22"/>
                        </a:lnTo>
                        <a:lnTo>
                          <a:pt x="1798" y="20"/>
                        </a:lnTo>
                        <a:lnTo>
                          <a:pt x="1801" y="20"/>
                        </a:lnTo>
                        <a:lnTo>
                          <a:pt x="1806" y="19"/>
                        </a:lnTo>
                        <a:lnTo>
                          <a:pt x="1809" y="19"/>
                        </a:lnTo>
                        <a:lnTo>
                          <a:pt x="1814" y="17"/>
                        </a:lnTo>
                        <a:lnTo>
                          <a:pt x="1818" y="17"/>
                        </a:lnTo>
                        <a:lnTo>
                          <a:pt x="1821" y="17"/>
                        </a:lnTo>
                        <a:lnTo>
                          <a:pt x="1826" y="16"/>
                        </a:lnTo>
                        <a:lnTo>
                          <a:pt x="1830" y="16"/>
                        </a:lnTo>
                        <a:lnTo>
                          <a:pt x="1833" y="14"/>
                        </a:lnTo>
                        <a:lnTo>
                          <a:pt x="1838" y="14"/>
                        </a:lnTo>
                        <a:lnTo>
                          <a:pt x="1841" y="12"/>
                        </a:lnTo>
                        <a:lnTo>
                          <a:pt x="1846" y="12"/>
                        </a:lnTo>
                        <a:lnTo>
                          <a:pt x="1850" y="12"/>
                        </a:lnTo>
                        <a:lnTo>
                          <a:pt x="1853" y="11"/>
                        </a:lnTo>
                        <a:lnTo>
                          <a:pt x="1858" y="11"/>
                        </a:lnTo>
                        <a:lnTo>
                          <a:pt x="1862" y="9"/>
                        </a:lnTo>
                        <a:lnTo>
                          <a:pt x="1865" y="9"/>
                        </a:lnTo>
                        <a:lnTo>
                          <a:pt x="1870" y="9"/>
                        </a:lnTo>
                        <a:lnTo>
                          <a:pt x="1873" y="8"/>
                        </a:lnTo>
                        <a:lnTo>
                          <a:pt x="1878" y="8"/>
                        </a:lnTo>
                        <a:lnTo>
                          <a:pt x="1882" y="8"/>
                        </a:lnTo>
                        <a:lnTo>
                          <a:pt x="1885" y="8"/>
                        </a:lnTo>
                        <a:lnTo>
                          <a:pt x="1890" y="6"/>
                        </a:lnTo>
                        <a:lnTo>
                          <a:pt x="1895" y="6"/>
                        </a:lnTo>
                        <a:lnTo>
                          <a:pt x="1898" y="6"/>
                        </a:lnTo>
                        <a:lnTo>
                          <a:pt x="1902" y="5"/>
                        </a:lnTo>
                        <a:lnTo>
                          <a:pt x="1905" y="5"/>
                        </a:lnTo>
                        <a:lnTo>
                          <a:pt x="1910" y="5"/>
                        </a:lnTo>
                        <a:lnTo>
                          <a:pt x="1914" y="5"/>
                        </a:lnTo>
                        <a:lnTo>
                          <a:pt x="1918" y="3"/>
                        </a:lnTo>
                        <a:lnTo>
                          <a:pt x="1922" y="3"/>
                        </a:lnTo>
                        <a:lnTo>
                          <a:pt x="1927" y="3"/>
                        </a:lnTo>
                        <a:lnTo>
                          <a:pt x="1930" y="3"/>
                        </a:lnTo>
                        <a:lnTo>
                          <a:pt x="1934" y="3"/>
                        </a:lnTo>
                        <a:lnTo>
                          <a:pt x="1937" y="2"/>
                        </a:lnTo>
                        <a:lnTo>
                          <a:pt x="1942" y="2"/>
                        </a:lnTo>
                        <a:lnTo>
                          <a:pt x="1947" y="2"/>
                        </a:lnTo>
                        <a:lnTo>
                          <a:pt x="1950" y="2"/>
                        </a:lnTo>
                        <a:lnTo>
                          <a:pt x="1954" y="2"/>
                        </a:lnTo>
                        <a:lnTo>
                          <a:pt x="1959" y="2"/>
                        </a:lnTo>
                        <a:lnTo>
                          <a:pt x="1962" y="2"/>
                        </a:lnTo>
                        <a:lnTo>
                          <a:pt x="1967" y="2"/>
                        </a:lnTo>
                        <a:lnTo>
                          <a:pt x="1970" y="0"/>
                        </a:lnTo>
                        <a:lnTo>
                          <a:pt x="1974" y="0"/>
                        </a:lnTo>
                        <a:lnTo>
                          <a:pt x="1979" y="0"/>
                        </a:lnTo>
                        <a:lnTo>
                          <a:pt x="1982" y="0"/>
                        </a:lnTo>
                        <a:lnTo>
                          <a:pt x="1986" y="0"/>
                        </a:lnTo>
                        <a:lnTo>
                          <a:pt x="1991" y="0"/>
                        </a:lnTo>
                        <a:lnTo>
                          <a:pt x="1994" y="0"/>
                        </a:lnTo>
                        <a:lnTo>
                          <a:pt x="1999" y="0"/>
                        </a:lnTo>
                        <a:lnTo>
                          <a:pt x="2002" y="0"/>
                        </a:lnTo>
                        <a:lnTo>
                          <a:pt x="2006" y="0"/>
                        </a:lnTo>
                        <a:lnTo>
                          <a:pt x="2011" y="0"/>
                        </a:lnTo>
                        <a:lnTo>
                          <a:pt x="2014" y="0"/>
                        </a:lnTo>
                        <a:lnTo>
                          <a:pt x="2018" y="0"/>
                        </a:lnTo>
                        <a:lnTo>
                          <a:pt x="2023" y="0"/>
                        </a:lnTo>
                        <a:lnTo>
                          <a:pt x="2026" y="0"/>
                        </a:lnTo>
                        <a:lnTo>
                          <a:pt x="2031" y="0"/>
                        </a:lnTo>
                        <a:lnTo>
                          <a:pt x="2034" y="0"/>
                        </a:lnTo>
                        <a:lnTo>
                          <a:pt x="2038" y="0"/>
                        </a:lnTo>
                        <a:lnTo>
                          <a:pt x="2043" y="0"/>
                        </a:lnTo>
                        <a:lnTo>
                          <a:pt x="2046" y="2"/>
                        </a:lnTo>
                        <a:lnTo>
                          <a:pt x="2051" y="2"/>
                        </a:lnTo>
                        <a:lnTo>
                          <a:pt x="2055" y="2"/>
                        </a:lnTo>
                        <a:lnTo>
                          <a:pt x="2058" y="2"/>
                        </a:lnTo>
                        <a:lnTo>
                          <a:pt x="2063" y="2"/>
                        </a:lnTo>
                        <a:lnTo>
                          <a:pt x="2066" y="2"/>
                        </a:lnTo>
                        <a:lnTo>
                          <a:pt x="2070" y="2"/>
                        </a:lnTo>
                        <a:lnTo>
                          <a:pt x="2075" y="2"/>
                        </a:lnTo>
                        <a:lnTo>
                          <a:pt x="2078" y="3"/>
                        </a:lnTo>
                        <a:lnTo>
                          <a:pt x="2083" y="3"/>
                        </a:lnTo>
                        <a:lnTo>
                          <a:pt x="2087" y="3"/>
                        </a:lnTo>
                        <a:lnTo>
                          <a:pt x="2090" y="3"/>
                        </a:lnTo>
                        <a:lnTo>
                          <a:pt x="2095" y="3"/>
                        </a:lnTo>
                        <a:lnTo>
                          <a:pt x="2098" y="5"/>
                        </a:lnTo>
                        <a:lnTo>
                          <a:pt x="2103" y="5"/>
                        </a:lnTo>
                        <a:lnTo>
                          <a:pt x="2107" y="5"/>
                        </a:lnTo>
                        <a:lnTo>
                          <a:pt x="2110" y="5"/>
                        </a:lnTo>
                        <a:lnTo>
                          <a:pt x="2115" y="6"/>
                        </a:lnTo>
                        <a:lnTo>
                          <a:pt x="2119" y="6"/>
                        </a:lnTo>
                        <a:lnTo>
                          <a:pt x="2122" y="6"/>
                        </a:lnTo>
                        <a:lnTo>
                          <a:pt x="2127" y="8"/>
                        </a:lnTo>
                        <a:lnTo>
                          <a:pt x="2130" y="8"/>
                        </a:lnTo>
                        <a:lnTo>
                          <a:pt x="2135" y="8"/>
                        </a:lnTo>
                        <a:lnTo>
                          <a:pt x="2139" y="8"/>
                        </a:lnTo>
                        <a:lnTo>
                          <a:pt x="2142" y="9"/>
                        </a:lnTo>
                        <a:lnTo>
                          <a:pt x="2147" y="9"/>
                        </a:lnTo>
                        <a:lnTo>
                          <a:pt x="2152" y="9"/>
                        </a:lnTo>
                        <a:lnTo>
                          <a:pt x="2155" y="11"/>
                        </a:lnTo>
                        <a:lnTo>
                          <a:pt x="2159" y="11"/>
                        </a:lnTo>
                        <a:lnTo>
                          <a:pt x="2162" y="12"/>
                        </a:lnTo>
                        <a:lnTo>
                          <a:pt x="2167" y="12"/>
                        </a:lnTo>
                        <a:lnTo>
                          <a:pt x="2171" y="12"/>
                        </a:lnTo>
                        <a:lnTo>
                          <a:pt x="2174" y="14"/>
                        </a:lnTo>
                        <a:lnTo>
                          <a:pt x="2179" y="14"/>
                        </a:lnTo>
                        <a:lnTo>
                          <a:pt x="2184" y="16"/>
                        </a:lnTo>
                        <a:lnTo>
                          <a:pt x="2187" y="16"/>
                        </a:lnTo>
                        <a:lnTo>
                          <a:pt x="2191" y="17"/>
                        </a:lnTo>
                        <a:lnTo>
                          <a:pt x="2194" y="17"/>
                        </a:lnTo>
                        <a:lnTo>
                          <a:pt x="2199" y="17"/>
                        </a:lnTo>
                        <a:lnTo>
                          <a:pt x="2204" y="19"/>
                        </a:lnTo>
                        <a:lnTo>
                          <a:pt x="2207" y="19"/>
                        </a:lnTo>
                        <a:lnTo>
                          <a:pt x="2211" y="20"/>
                        </a:lnTo>
                        <a:lnTo>
                          <a:pt x="2216" y="20"/>
                        </a:lnTo>
                        <a:lnTo>
                          <a:pt x="2219" y="22"/>
                        </a:lnTo>
                        <a:lnTo>
                          <a:pt x="2223" y="22"/>
                        </a:lnTo>
                        <a:lnTo>
                          <a:pt x="2226" y="23"/>
                        </a:lnTo>
                        <a:lnTo>
                          <a:pt x="2231" y="25"/>
                        </a:lnTo>
                        <a:lnTo>
                          <a:pt x="2236" y="25"/>
                        </a:lnTo>
                        <a:lnTo>
                          <a:pt x="2239" y="26"/>
                        </a:lnTo>
                        <a:lnTo>
                          <a:pt x="2243" y="26"/>
                        </a:lnTo>
                        <a:lnTo>
                          <a:pt x="2248" y="28"/>
                        </a:lnTo>
                        <a:lnTo>
                          <a:pt x="2251" y="28"/>
                        </a:lnTo>
                        <a:lnTo>
                          <a:pt x="2255" y="30"/>
                        </a:lnTo>
                        <a:lnTo>
                          <a:pt x="2259" y="31"/>
                        </a:lnTo>
                        <a:lnTo>
                          <a:pt x="2263" y="31"/>
                        </a:lnTo>
                        <a:lnTo>
                          <a:pt x="2268" y="33"/>
                        </a:lnTo>
                        <a:lnTo>
                          <a:pt x="2271" y="33"/>
                        </a:lnTo>
                        <a:lnTo>
                          <a:pt x="2275" y="34"/>
                        </a:lnTo>
                        <a:lnTo>
                          <a:pt x="2280" y="36"/>
                        </a:lnTo>
                        <a:lnTo>
                          <a:pt x="2283" y="36"/>
                        </a:lnTo>
                        <a:lnTo>
                          <a:pt x="2288" y="37"/>
                        </a:lnTo>
                        <a:lnTo>
                          <a:pt x="2291" y="39"/>
                        </a:lnTo>
                        <a:lnTo>
                          <a:pt x="2295" y="39"/>
                        </a:lnTo>
                        <a:lnTo>
                          <a:pt x="2300" y="41"/>
                        </a:lnTo>
                        <a:lnTo>
                          <a:pt x="2303" y="42"/>
                        </a:lnTo>
                        <a:lnTo>
                          <a:pt x="2308" y="42"/>
                        </a:lnTo>
                        <a:lnTo>
                          <a:pt x="2312" y="44"/>
                        </a:lnTo>
                        <a:lnTo>
                          <a:pt x="2315" y="45"/>
                        </a:lnTo>
                        <a:lnTo>
                          <a:pt x="2320" y="47"/>
                        </a:lnTo>
                        <a:lnTo>
                          <a:pt x="2323" y="47"/>
                        </a:lnTo>
                        <a:lnTo>
                          <a:pt x="2327" y="48"/>
                        </a:lnTo>
                        <a:lnTo>
                          <a:pt x="2332" y="50"/>
                        </a:lnTo>
                        <a:lnTo>
                          <a:pt x="2335" y="52"/>
                        </a:lnTo>
                        <a:lnTo>
                          <a:pt x="2340" y="52"/>
                        </a:lnTo>
                        <a:lnTo>
                          <a:pt x="2344" y="53"/>
                        </a:lnTo>
                        <a:lnTo>
                          <a:pt x="2347" y="55"/>
                        </a:lnTo>
                        <a:lnTo>
                          <a:pt x="2352" y="56"/>
                        </a:lnTo>
                        <a:lnTo>
                          <a:pt x="2355" y="56"/>
                        </a:lnTo>
                        <a:lnTo>
                          <a:pt x="2360" y="58"/>
                        </a:lnTo>
                        <a:lnTo>
                          <a:pt x="2364" y="59"/>
                        </a:lnTo>
                        <a:lnTo>
                          <a:pt x="2367" y="61"/>
                        </a:lnTo>
                        <a:lnTo>
                          <a:pt x="2372" y="62"/>
                        </a:lnTo>
                        <a:lnTo>
                          <a:pt x="2376" y="64"/>
                        </a:lnTo>
                        <a:lnTo>
                          <a:pt x="2379" y="64"/>
                        </a:lnTo>
                        <a:lnTo>
                          <a:pt x="2384" y="66"/>
                        </a:lnTo>
                        <a:lnTo>
                          <a:pt x="2387" y="67"/>
                        </a:lnTo>
                        <a:lnTo>
                          <a:pt x="2392" y="69"/>
                        </a:lnTo>
                        <a:lnTo>
                          <a:pt x="2396" y="70"/>
                        </a:lnTo>
                        <a:lnTo>
                          <a:pt x="2399" y="72"/>
                        </a:lnTo>
                        <a:lnTo>
                          <a:pt x="2404" y="73"/>
                        </a:lnTo>
                        <a:lnTo>
                          <a:pt x="2408" y="73"/>
                        </a:lnTo>
                        <a:lnTo>
                          <a:pt x="2411" y="75"/>
                        </a:lnTo>
                        <a:lnTo>
                          <a:pt x="2416" y="76"/>
                        </a:lnTo>
                        <a:lnTo>
                          <a:pt x="2419" y="78"/>
                        </a:lnTo>
                        <a:lnTo>
                          <a:pt x="2424" y="80"/>
                        </a:lnTo>
                        <a:lnTo>
                          <a:pt x="2428" y="81"/>
                        </a:lnTo>
                        <a:lnTo>
                          <a:pt x="2431" y="83"/>
                        </a:lnTo>
                        <a:lnTo>
                          <a:pt x="2436" y="84"/>
                        </a:lnTo>
                        <a:lnTo>
                          <a:pt x="2441" y="86"/>
                        </a:lnTo>
                        <a:lnTo>
                          <a:pt x="2444" y="87"/>
                        </a:lnTo>
                        <a:lnTo>
                          <a:pt x="2448" y="89"/>
                        </a:lnTo>
                        <a:lnTo>
                          <a:pt x="2451" y="91"/>
                        </a:lnTo>
                        <a:lnTo>
                          <a:pt x="2456" y="92"/>
                        </a:lnTo>
                        <a:lnTo>
                          <a:pt x="2460" y="94"/>
                        </a:lnTo>
                        <a:lnTo>
                          <a:pt x="2464" y="95"/>
                        </a:lnTo>
                        <a:lnTo>
                          <a:pt x="2468" y="95"/>
                        </a:lnTo>
                        <a:lnTo>
                          <a:pt x="2473" y="97"/>
                        </a:lnTo>
                        <a:lnTo>
                          <a:pt x="2476" y="98"/>
                        </a:lnTo>
                        <a:lnTo>
                          <a:pt x="2480" y="100"/>
                        </a:lnTo>
                        <a:lnTo>
                          <a:pt x="2483" y="102"/>
                        </a:lnTo>
                        <a:lnTo>
                          <a:pt x="2488" y="103"/>
                        </a:lnTo>
                        <a:lnTo>
                          <a:pt x="2493" y="105"/>
                        </a:lnTo>
                        <a:lnTo>
                          <a:pt x="2496" y="108"/>
                        </a:lnTo>
                        <a:lnTo>
                          <a:pt x="2500" y="109"/>
                        </a:lnTo>
                        <a:lnTo>
                          <a:pt x="2505" y="111"/>
                        </a:lnTo>
                        <a:lnTo>
                          <a:pt x="2508" y="112"/>
                        </a:lnTo>
                        <a:lnTo>
                          <a:pt x="2513" y="114"/>
                        </a:lnTo>
                        <a:lnTo>
                          <a:pt x="2516" y="116"/>
                        </a:lnTo>
                        <a:lnTo>
                          <a:pt x="2520" y="117"/>
                        </a:lnTo>
                        <a:lnTo>
                          <a:pt x="2525" y="119"/>
                        </a:lnTo>
                        <a:lnTo>
                          <a:pt x="2528" y="120"/>
                        </a:lnTo>
                        <a:lnTo>
                          <a:pt x="2532" y="122"/>
                        </a:lnTo>
                        <a:lnTo>
                          <a:pt x="2537" y="123"/>
                        </a:lnTo>
                        <a:lnTo>
                          <a:pt x="2540" y="125"/>
                        </a:lnTo>
                        <a:lnTo>
                          <a:pt x="2545" y="126"/>
                        </a:lnTo>
                        <a:lnTo>
                          <a:pt x="2548" y="128"/>
                        </a:lnTo>
                        <a:lnTo>
                          <a:pt x="2552" y="130"/>
                        </a:lnTo>
                        <a:lnTo>
                          <a:pt x="2557" y="131"/>
                        </a:lnTo>
                        <a:lnTo>
                          <a:pt x="2560" y="133"/>
                        </a:lnTo>
                        <a:lnTo>
                          <a:pt x="2564" y="136"/>
                        </a:lnTo>
                        <a:lnTo>
                          <a:pt x="2569" y="137"/>
                        </a:lnTo>
                        <a:lnTo>
                          <a:pt x="2572" y="139"/>
                        </a:lnTo>
                        <a:lnTo>
                          <a:pt x="2577" y="141"/>
                        </a:lnTo>
                        <a:lnTo>
                          <a:pt x="2580" y="142"/>
                        </a:lnTo>
                        <a:lnTo>
                          <a:pt x="2584" y="144"/>
                        </a:lnTo>
                        <a:lnTo>
                          <a:pt x="2589" y="145"/>
                        </a:lnTo>
                        <a:lnTo>
                          <a:pt x="2592" y="147"/>
                        </a:lnTo>
                        <a:lnTo>
                          <a:pt x="2597" y="148"/>
                        </a:lnTo>
                        <a:lnTo>
                          <a:pt x="2601" y="152"/>
                        </a:lnTo>
                        <a:lnTo>
                          <a:pt x="2604" y="153"/>
                        </a:lnTo>
                        <a:lnTo>
                          <a:pt x="2609" y="155"/>
                        </a:lnTo>
                        <a:lnTo>
                          <a:pt x="2612" y="156"/>
                        </a:lnTo>
                        <a:lnTo>
                          <a:pt x="2616" y="158"/>
                        </a:lnTo>
                        <a:lnTo>
                          <a:pt x="2621" y="159"/>
                        </a:lnTo>
                        <a:lnTo>
                          <a:pt x="2624" y="161"/>
                        </a:lnTo>
                        <a:lnTo>
                          <a:pt x="2629" y="164"/>
                        </a:lnTo>
                        <a:lnTo>
                          <a:pt x="2633" y="166"/>
                        </a:lnTo>
                        <a:lnTo>
                          <a:pt x="2636" y="167"/>
                        </a:lnTo>
                        <a:lnTo>
                          <a:pt x="2641" y="169"/>
                        </a:lnTo>
                        <a:lnTo>
                          <a:pt x="2644" y="170"/>
                        </a:lnTo>
                        <a:lnTo>
                          <a:pt x="2649" y="172"/>
                        </a:lnTo>
                        <a:lnTo>
                          <a:pt x="2653" y="175"/>
                        </a:lnTo>
                        <a:lnTo>
                          <a:pt x="2656" y="177"/>
                        </a:lnTo>
                        <a:lnTo>
                          <a:pt x="2661" y="178"/>
                        </a:lnTo>
                        <a:lnTo>
                          <a:pt x="2665" y="180"/>
                        </a:lnTo>
                        <a:lnTo>
                          <a:pt x="2668" y="181"/>
                        </a:lnTo>
                        <a:lnTo>
                          <a:pt x="2673" y="183"/>
                        </a:lnTo>
                        <a:lnTo>
                          <a:pt x="2676" y="186"/>
                        </a:lnTo>
                        <a:lnTo>
                          <a:pt x="2681" y="187"/>
                        </a:lnTo>
                        <a:lnTo>
                          <a:pt x="2685" y="189"/>
                        </a:lnTo>
                        <a:lnTo>
                          <a:pt x="2688" y="191"/>
                        </a:lnTo>
                        <a:lnTo>
                          <a:pt x="2693" y="192"/>
                        </a:lnTo>
                        <a:lnTo>
                          <a:pt x="2698" y="195"/>
                        </a:lnTo>
                        <a:lnTo>
                          <a:pt x="2701" y="197"/>
                        </a:lnTo>
                        <a:lnTo>
                          <a:pt x="2705" y="198"/>
                        </a:lnTo>
                        <a:lnTo>
                          <a:pt x="2708" y="200"/>
                        </a:lnTo>
                        <a:lnTo>
                          <a:pt x="2713" y="202"/>
                        </a:lnTo>
                        <a:lnTo>
                          <a:pt x="2717" y="203"/>
                        </a:lnTo>
                        <a:lnTo>
                          <a:pt x="2720" y="206"/>
                        </a:lnTo>
                        <a:lnTo>
                          <a:pt x="2725" y="208"/>
                        </a:lnTo>
                        <a:lnTo>
                          <a:pt x="2730" y="209"/>
                        </a:lnTo>
                        <a:lnTo>
                          <a:pt x="2733" y="211"/>
                        </a:lnTo>
                        <a:lnTo>
                          <a:pt x="2737" y="212"/>
                        </a:lnTo>
                        <a:lnTo>
                          <a:pt x="2740" y="216"/>
                        </a:lnTo>
                        <a:lnTo>
                          <a:pt x="2745" y="217"/>
                        </a:lnTo>
                        <a:lnTo>
                          <a:pt x="2749" y="219"/>
                        </a:lnTo>
                        <a:lnTo>
                          <a:pt x="2753" y="220"/>
                        </a:lnTo>
                        <a:lnTo>
                          <a:pt x="2757" y="222"/>
                        </a:lnTo>
                        <a:lnTo>
                          <a:pt x="2762" y="225"/>
                        </a:lnTo>
                        <a:lnTo>
                          <a:pt x="2765" y="227"/>
                        </a:lnTo>
                        <a:lnTo>
                          <a:pt x="2769" y="228"/>
                        </a:lnTo>
                        <a:lnTo>
                          <a:pt x="2772" y="230"/>
                        </a:lnTo>
                        <a:lnTo>
                          <a:pt x="2777" y="231"/>
                        </a:lnTo>
                        <a:lnTo>
                          <a:pt x="2782" y="234"/>
                        </a:lnTo>
                        <a:lnTo>
                          <a:pt x="2785" y="236"/>
                        </a:lnTo>
                        <a:lnTo>
                          <a:pt x="2789" y="237"/>
                        </a:lnTo>
                        <a:lnTo>
                          <a:pt x="2794" y="239"/>
                        </a:lnTo>
                        <a:lnTo>
                          <a:pt x="2797" y="241"/>
                        </a:lnTo>
                        <a:lnTo>
                          <a:pt x="2801" y="244"/>
                        </a:lnTo>
                        <a:lnTo>
                          <a:pt x="2805" y="245"/>
                        </a:lnTo>
                        <a:lnTo>
                          <a:pt x="2809" y="247"/>
                        </a:lnTo>
                        <a:lnTo>
                          <a:pt x="2814" y="248"/>
                        </a:lnTo>
                        <a:lnTo>
                          <a:pt x="2817" y="250"/>
                        </a:lnTo>
                        <a:lnTo>
                          <a:pt x="2821" y="253"/>
                        </a:lnTo>
                        <a:lnTo>
                          <a:pt x="2826" y="255"/>
                        </a:lnTo>
                        <a:lnTo>
                          <a:pt x="2829" y="256"/>
                        </a:lnTo>
                        <a:lnTo>
                          <a:pt x="2834" y="258"/>
                        </a:lnTo>
                        <a:lnTo>
                          <a:pt x="2837" y="259"/>
                        </a:lnTo>
                        <a:lnTo>
                          <a:pt x="2841" y="263"/>
                        </a:lnTo>
                        <a:lnTo>
                          <a:pt x="2846" y="264"/>
                        </a:lnTo>
                        <a:lnTo>
                          <a:pt x="2849" y="266"/>
                        </a:lnTo>
                        <a:lnTo>
                          <a:pt x="2854" y="267"/>
                        </a:lnTo>
                        <a:lnTo>
                          <a:pt x="2858" y="269"/>
                        </a:lnTo>
                        <a:lnTo>
                          <a:pt x="2861" y="270"/>
                        </a:lnTo>
                        <a:lnTo>
                          <a:pt x="2866" y="273"/>
                        </a:lnTo>
                        <a:lnTo>
                          <a:pt x="2869" y="275"/>
                        </a:lnTo>
                        <a:lnTo>
                          <a:pt x="2873" y="277"/>
                        </a:lnTo>
                        <a:lnTo>
                          <a:pt x="2878" y="278"/>
                        </a:lnTo>
                        <a:lnTo>
                          <a:pt x="2881" y="280"/>
                        </a:lnTo>
                        <a:lnTo>
                          <a:pt x="2886" y="281"/>
                        </a:lnTo>
                        <a:lnTo>
                          <a:pt x="2890" y="284"/>
                        </a:lnTo>
                        <a:lnTo>
                          <a:pt x="2893" y="286"/>
                        </a:lnTo>
                        <a:lnTo>
                          <a:pt x="2898" y="288"/>
                        </a:lnTo>
                        <a:lnTo>
                          <a:pt x="2901" y="289"/>
                        </a:lnTo>
                        <a:lnTo>
                          <a:pt x="2906" y="291"/>
                        </a:lnTo>
                        <a:lnTo>
                          <a:pt x="2910" y="292"/>
                        </a:lnTo>
                        <a:lnTo>
                          <a:pt x="2913" y="295"/>
                        </a:lnTo>
                        <a:lnTo>
                          <a:pt x="2918" y="297"/>
                        </a:lnTo>
                        <a:lnTo>
                          <a:pt x="2922" y="298"/>
                        </a:lnTo>
                        <a:lnTo>
                          <a:pt x="2925" y="300"/>
                        </a:lnTo>
                        <a:lnTo>
                          <a:pt x="2930" y="302"/>
                        </a:lnTo>
                        <a:lnTo>
                          <a:pt x="2933" y="303"/>
                        </a:lnTo>
                        <a:lnTo>
                          <a:pt x="2938" y="305"/>
                        </a:lnTo>
                        <a:lnTo>
                          <a:pt x="2942" y="308"/>
                        </a:lnTo>
                        <a:lnTo>
                          <a:pt x="2945" y="309"/>
                        </a:lnTo>
                        <a:lnTo>
                          <a:pt x="2950" y="311"/>
                        </a:lnTo>
                        <a:lnTo>
                          <a:pt x="2954" y="313"/>
                        </a:lnTo>
                        <a:lnTo>
                          <a:pt x="2957" y="314"/>
                        </a:lnTo>
                        <a:lnTo>
                          <a:pt x="2962" y="316"/>
                        </a:lnTo>
                        <a:lnTo>
                          <a:pt x="2965" y="317"/>
                        </a:lnTo>
                        <a:lnTo>
                          <a:pt x="2970" y="319"/>
                        </a:lnTo>
                        <a:lnTo>
                          <a:pt x="2974" y="320"/>
                        </a:lnTo>
                        <a:lnTo>
                          <a:pt x="2977" y="323"/>
                        </a:lnTo>
                        <a:lnTo>
                          <a:pt x="2982" y="325"/>
                        </a:lnTo>
                        <a:lnTo>
                          <a:pt x="2987" y="327"/>
                        </a:lnTo>
                        <a:lnTo>
                          <a:pt x="2990" y="328"/>
                        </a:lnTo>
                        <a:lnTo>
                          <a:pt x="2994" y="330"/>
                        </a:lnTo>
                        <a:lnTo>
                          <a:pt x="2997" y="331"/>
                        </a:lnTo>
                        <a:lnTo>
                          <a:pt x="3002" y="333"/>
                        </a:lnTo>
                        <a:lnTo>
                          <a:pt x="3006" y="334"/>
                        </a:lnTo>
                        <a:lnTo>
                          <a:pt x="3009" y="336"/>
                        </a:lnTo>
                        <a:lnTo>
                          <a:pt x="3014" y="338"/>
                        </a:lnTo>
                        <a:lnTo>
                          <a:pt x="3019" y="339"/>
                        </a:lnTo>
                        <a:lnTo>
                          <a:pt x="3022" y="341"/>
                        </a:lnTo>
                        <a:lnTo>
                          <a:pt x="3026" y="342"/>
                        </a:lnTo>
                        <a:lnTo>
                          <a:pt x="3029" y="344"/>
                        </a:lnTo>
                        <a:lnTo>
                          <a:pt x="3034" y="345"/>
                        </a:lnTo>
                        <a:lnTo>
                          <a:pt x="3039" y="349"/>
                        </a:lnTo>
                        <a:lnTo>
                          <a:pt x="3042" y="350"/>
                        </a:lnTo>
                        <a:lnTo>
                          <a:pt x="3046" y="352"/>
                        </a:lnTo>
                        <a:lnTo>
                          <a:pt x="3051" y="353"/>
                        </a:lnTo>
                        <a:lnTo>
                          <a:pt x="3054" y="355"/>
                        </a:lnTo>
                        <a:lnTo>
                          <a:pt x="3058" y="356"/>
                        </a:lnTo>
                        <a:lnTo>
                          <a:pt x="3062" y="358"/>
                        </a:lnTo>
                        <a:lnTo>
                          <a:pt x="3066" y="359"/>
                        </a:lnTo>
                        <a:lnTo>
                          <a:pt x="3071" y="361"/>
                        </a:lnTo>
                        <a:lnTo>
                          <a:pt x="3074" y="363"/>
                        </a:lnTo>
                        <a:lnTo>
                          <a:pt x="3078" y="364"/>
                        </a:lnTo>
                        <a:lnTo>
                          <a:pt x="3083" y="366"/>
                        </a:lnTo>
                        <a:lnTo>
                          <a:pt x="3086" y="367"/>
                        </a:lnTo>
                        <a:lnTo>
                          <a:pt x="3091" y="369"/>
                        </a:lnTo>
                        <a:lnTo>
                          <a:pt x="3094" y="369"/>
                        </a:lnTo>
                        <a:lnTo>
                          <a:pt x="3098" y="370"/>
                        </a:lnTo>
                        <a:lnTo>
                          <a:pt x="3103" y="372"/>
                        </a:lnTo>
                        <a:lnTo>
                          <a:pt x="3106" y="373"/>
                        </a:lnTo>
                        <a:lnTo>
                          <a:pt x="3110" y="375"/>
                        </a:lnTo>
                        <a:lnTo>
                          <a:pt x="3115" y="377"/>
                        </a:lnTo>
                        <a:lnTo>
                          <a:pt x="3118" y="378"/>
                        </a:lnTo>
                        <a:lnTo>
                          <a:pt x="3123" y="380"/>
                        </a:lnTo>
                        <a:lnTo>
                          <a:pt x="3126" y="381"/>
                        </a:lnTo>
                        <a:lnTo>
                          <a:pt x="3130" y="383"/>
                        </a:lnTo>
                        <a:lnTo>
                          <a:pt x="3135" y="384"/>
                        </a:lnTo>
                        <a:lnTo>
                          <a:pt x="3138" y="386"/>
                        </a:lnTo>
                        <a:lnTo>
                          <a:pt x="3143" y="388"/>
                        </a:lnTo>
                        <a:lnTo>
                          <a:pt x="3147" y="388"/>
                        </a:lnTo>
                        <a:lnTo>
                          <a:pt x="3150" y="389"/>
                        </a:lnTo>
                        <a:lnTo>
                          <a:pt x="3155" y="391"/>
                        </a:lnTo>
                        <a:lnTo>
                          <a:pt x="3158" y="392"/>
                        </a:lnTo>
                        <a:lnTo>
                          <a:pt x="3162" y="394"/>
                        </a:lnTo>
                        <a:lnTo>
                          <a:pt x="3167" y="395"/>
                        </a:lnTo>
                        <a:lnTo>
                          <a:pt x="3170" y="397"/>
                        </a:lnTo>
                        <a:lnTo>
                          <a:pt x="3175" y="399"/>
                        </a:lnTo>
                        <a:lnTo>
                          <a:pt x="3179" y="399"/>
                        </a:lnTo>
                        <a:lnTo>
                          <a:pt x="3182" y="400"/>
                        </a:lnTo>
                        <a:lnTo>
                          <a:pt x="3187" y="402"/>
                        </a:lnTo>
                        <a:lnTo>
                          <a:pt x="3190" y="403"/>
                        </a:lnTo>
                        <a:lnTo>
                          <a:pt x="3195" y="405"/>
                        </a:lnTo>
                        <a:lnTo>
                          <a:pt x="3199" y="405"/>
                        </a:lnTo>
                        <a:lnTo>
                          <a:pt x="3202" y="406"/>
                        </a:lnTo>
                        <a:lnTo>
                          <a:pt x="3207" y="408"/>
                        </a:lnTo>
                        <a:lnTo>
                          <a:pt x="3211" y="409"/>
                        </a:lnTo>
                        <a:lnTo>
                          <a:pt x="3214" y="411"/>
                        </a:lnTo>
                        <a:lnTo>
                          <a:pt x="3219" y="411"/>
                        </a:lnTo>
                        <a:lnTo>
                          <a:pt x="3222" y="413"/>
                        </a:lnTo>
                        <a:lnTo>
                          <a:pt x="3227" y="414"/>
                        </a:lnTo>
                        <a:lnTo>
                          <a:pt x="3231" y="416"/>
                        </a:lnTo>
                        <a:lnTo>
                          <a:pt x="3234" y="416"/>
                        </a:lnTo>
                        <a:lnTo>
                          <a:pt x="3239" y="417"/>
                        </a:lnTo>
                        <a:lnTo>
                          <a:pt x="3244" y="419"/>
                        </a:lnTo>
                        <a:lnTo>
                          <a:pt x="3247" y="420"/>
                        </a:lnTo>
                        <a:lnTo>
                          <a:pt x="3251" y="420"/>
                        </a:lnTo>
                        <a:lnTo>
                          <a:pt x="3254" y="422"/>
                        </a:lnTo>
                        <a:lnTo>
                          <a:pt x="3259" y="423"/>
                        </a:lnTo>
                        <a:lnTo>
                          <a:pt x="3263" y="423"/>
                        </a:lnTo>
                        <a:lnTo>
                          <a:pt x="3266" y="425"/>
                        </a:lnTo>
                        <a:lnTo>
                          <a:pt x="3271" y="427"/>
                        </a:lnTo>
                        <a:lnTo>
                          <a:pt x="3276" y="428"/>
                        </a:lnTo>
                        <a:lnTo>
                          <a:pt x="3279" y="428"/>
                        </a:lnTo>
                        <a:lnTo>
                          <a:pt x="3283" y="430"/>
                        </a:lnTo>
                        <a:lnTo>
                          <a:pt x="3286" y="431"/>
                        </a:lnTo>
                        <a:lnTo>
                          <a:pt x="3291" y="431"/>
                        </a:lnTo>
                        <a:lnTo>
                          <a:pt x="3295" y="433"/>
                        </a:lnTo>
                        <a:lnTo>
                          <a:pt x="3299" y="433"/>
                        </a:lnTo>
                        <a:lnTo>
                          <a:pt x="3303" y="434"/>
                        </a:lnTo>
                        <a:lnTo>
                          <a:pt x="3308" y="436"/>
                        </a:lnTo>
                        <a:lnTo>
                          <a:pt x="3311" y="436"/>
                        </a:lnTo>
                        <a:lnTo>
                          <a:pt x="3315" y="438"/>
                        </a:lnTo>
                        <a:lnTo>
                          <a:pt x="3318" y="438"/>
                        </a:lnTo>
                        <a:lnTo>
                          <a:pt x="3323" y="439"/>
                        </a:lnTo>
                        <a:lnTo>
                          <a:pt x="3328" y="441"/>
                        </a:lnTo>
                        <a:lnTo>
                          <a:pt x="3331" y="441"/>
                        </a:lnTo>
                        <a:lnTo>
                          <a:pt x="3335" y="442"/>
                        </a:lnTo>
                        <a:lnTo>
                          <a:pt x="3340" y="442"/>
                        </a:lnTo>
                        <a:lnTo>
                          <a:pt x="3343" y="444"/>
                        </a:lnTo>
                        <a:lnTo>
                          <a:pt x="3347" y="444"/>
                        </a:lnTo>
                        <a:lnTo>
                          <a:pt x="3351" y="445"/>
                        </a:lnTo>
                        <a:lnTo>
                          <a:pt x="3355" y="447"/>
                        </a:lnTo>
                        <a:lnTo>
                          <a:pt x="3360" y="447"/>
                        </a:lnTo>
                        <a:lnTo>
                          <a:pt x="3363" y="449"/>
                        </a:lnTo>
                        <a:lnTo>
                          <a:pt x="3367" y="449"/>
                        </a:lnTo>
                        <a:lnTo>
                          <a:pt x="3372" y="450"/>
                        </a:lnTo>
                        <a:lnTo>
                          <a:pt x="3375" y="450"/>
                        </a:lnTo>
                        <a:lnTo>
                          <a:pt x="3380" y="452"/>
                        </a:lnTo>
                        <a:lnTo>
                          <a:pt x="3383" y="452"/>
                        </a:lnTo>
                        <a:lnTo>
                          <a:pt x="3387" y="453"/>
                        </a:lnTo>
                        <a:lnTo>
                          <a:pt x="3392" y="453"/>
                        </a:lnTo>
                        <a:lnTo>
                          <a:pt x="3395" y="453"/>
                        </a:lnTo>
                        <a:lnTo>
                          <a:pt x="3400" y="455"/>
                        </a:lnTo>
                        <a:lnTo>
                          <a:pt x="3404" y="455"/>
                        </a:lnTo>
                        <a:lnTo>
                          <a:pt x="3407" y="456"/>
                        </a:lnTo>
                        <a:lnTo>
                          <a:pt x="3412" y="456"/>
                        </a:lnTo>
                        <a:lnTo>
                          <a:pt x="3415" y="458"/>
                        </a:lnTo>
                        <a:lnTo>
                          <a:pt x="3419" y="458"/>
                        </a:lnTo>
                        <a:lnTo>
                          <a:pt x="3424" y="458"/>
                        </a:lnTo>
                        <a:lnTo>
                          <a:pt x="3427" y="459"/>
                        </a:lnTo>
                        <a:lnTo>
                          <a:pt x="3432" y="459"/>
                        </a:lnTo>
                        <a:lnTo>
                          <a:pt x="3436" y="461"/>
                        </a:lnTo>
                        <a:lnTo>
                          <a:pt x="3439" y="461"/>
                        </a:lnTo>
                        <a:lnTo>
                          <a:pt x="3444" y="461"/>
                        </a:lnTo>
                        <a:lnTo>
                          <a:pt x="3447" y="463"/>
                        </a:lnTo>
                        <a:lnTo>
                          <a:pt x="3452" y="463"/>
                        </a:lnTo>
                        <a:lnTo>
                          <a:pt x="3456" y="463"/>
                        </a:lnTo>
                        <a:lnTo>
                          <a:pt x="3459" y="464"/>
                        </a:lnTo>
                        <a:lnTo>
                          <a:pt x="3464" y="464"/>
                        </a:lnTo>
                        <a:lnTo>
                          <a:pt x="3468" y="464"/>
                        </a:lnTo>
                        <a:lnTo>
                          <a:pt x="3471" y="466"/>
                        </a:lnTo>
                        <a:lnTo>
                          <a:pt x="3476" y="466"/>
                        </a:lnTo>
                        <a:lnTo>
                          <a:pt x="3479" y="466"/>
                        </a:lnTo>
                        <a:lnTo>
                          <a:pt x="3484" y="467"/>
                        </a:lnTo>
                        <a:lnTo>
                          <a:pt x="3488" y="467"/>
                        </a:lnTo>
                        <a:lnTo>
                          <a:pt x="3491" y="467"/>
                        </a:lnTo>
                        <a:lnTo>
                          <a:pt x="3496" y="467"/>
                        </a:lnTo>
                        <a:lnTo>
                          <a:pt x="3500" y="469"/>
                        </a:lnTo>
                        <a:lnTo>
                          <a:pt x="3503" y="469"/>
                        </a:lnTo>
                        <a:lnTo>
                          <a:pt x="3508" y="469"/>
                        </a:lnTo>
                        <a:lnTo>
                          <a:pt x="3511" y="469"/>
                        </a:lnTo>
                        <a:lnTo>
                          <a:pt x="3516" y="470"/>
                        </a:lnTo>
                        <a:lnTo>
                          <a:pt x="3520" y="470"/>
                        </a:lnTo>
                        <a:lnTo>
                          <a:pt x="3523" y="470"/>
                        </a:lnTo>
                        <a:lnTo>
                          <a:pt x="3528" y="470"/>
                        </a:lnTo>
                        <a:lnTo>
                          <a:pt x="3532" y="472"/>
                        </a:lnTo>
                        <a:lnTo>
                          <a:pt x="3536" y="472"/>
                        </a:lnTo>
                        <a:lnTo>
                          <a:pt x="3540" y="472"/>
                        </a:lnTo>
                        <a:lnTo>
                          <a:pt x="3543" y="472"/>
                        </a:lnTo>
                        <a:lnTo>
                          <a:pt x="3548" y="472"/>
                        </a:lnTo>
                        <a:lnTo>
                          <a:pt x="3552" y="472"/>
                        </a:lnTo>
                        <a:lnTo>
                          <a:pt x="3555" y="473"/>
                        </a:lnTo>
                        <a:lnTo>
                          <a:pt x="3560" y="473"/>
                        </a:lnTo>
                        <a:lnTo>
                          <a:pt x="3565" y="473"/>
                        </a:lnTo>
                        <a:lnTo>
                          <a:pt x="3568" y="473"/>
                        </a:lnTo>
                        <a:lnTo>
                          <a:pt x="3572" y="473"/>
                        </a:lnTo>
                        <a:lnTo>
                          <a:pt x="3575" y="473"/>
                        </a:lnTo>
                        <a:lnTo>
                          <a:pt x="3580" y="473"/>
                        </a:lnTo>
                        <a:lnTo>
                          <a:pt x="3585" y="473"/>
                        </a:lnTo>
                        <a:lnTo>
                          <a:pt x="3588" y="475"/>
                        </a:lnTo>
                        <a:lnTo>
                          <a:pt x="3592" y="475"/>
                        </a:lnTo>
                        <a:lnTo>
                          <a:pt x="3597" y="475"/>
                        </a:lnTo>
                        <a:lnTo>
                          <a:pt x="3600" y="475"/>
                        </a:lnTo>
                        <a:lnTo>
                          <a:pt x="3604" y="475"/>
                        </a:lnTo>
                        <a:lnTo>
                          <a:pt x="3608" y="475"/>
                        </a:lnTo>
                        <a:lnTo>
                          <a:pt x="3612" y="475"/>
                        </a:lnTo>
                        <a:lnTo>
                          <a:pt x="3617" y="475"/>
                        </a:lnTo>
                        <a:lnTo>
                          <a:pt x="3620" y="475"/>
                        </a:lnTo>
                        <a:lnTo>
                          <a:pt x="3624" y="475"/>
                        </a:lnTo>
                        <a:lnTo>
                          <a:pt x="3629" y="475"/>
                        </a:lnTo>
                        <a:lnTo>
                          <a:pt x="3632" y="475"/>
                        </a:lnTo>
                        <a:lnTo>
                          <a:pt x="3637" y="475"/>
                        </a:lnTo>
                        <a:lnTo>
                          <a:pt x="3640" y="475"/>
                        </a:lnTo>
                        <a:lnTo>
                          <a:pt x="3644" y="475"/>
                        </a:lnTo>
                        <a:lnTo>
                          <a:pt x="3649" y="475"/>
                        </a:lnTo>
                        <a:lnTo>
                          <a:pt x="3652" y="475"/>
                        </a:lnTo>
                        <a:lnTo>
                          <a:pt x="3656" y="475"/>
                        </a:lnTo>
                        <a:lnTo>
                          <a:pt x="3661" y="475"/>
                        </a:lnTo>
                        <a:lnTo>
                          <a:pt x="3664" y="475"/>
                        </a:lnTo>
                        <a:lnTo>
                          <a:pt x="3669" y="475"/>
                        </a:lnTo>
                        <a:lnTo>
                          <a:pt x="3672" y="475"/>
                        </a:lnTo>
                        <a:lnTo>
                          <a:pt x="3676" y="475"/>
                        </a:lnTo>
                        <a:lnTo>
                          <a:pt x="3681" y="475"/>
                        </a:lnTo>
                        <a:lnTo>
                          <a:pt x="3684" y="475"/>
                        </a:lnTo>
                        <a:lnTo>
                          <a:pt x="3688" y="475"/>
                        </a:lnTo>
                        <a:lnTo>
                          <a:pt x="3693" y="475"/>
                        </a:lnTo>
                        <a:lnTo>
                          <a:pt x="3696" y="475"/>
                        </a:lnTo>
                        <a:lnTo>
                          <a:pt x="3701" y="475"/>
                        </a:lnTo>
                        <a:lnTo>
                          <a:pt x="3704" y="475"/>
                        </a:lnTo>
                        <a:lnTo>
                          <a:pt x="3708" y="475"/>
                        </a:lnTo>
                        <a:lnTo>
                          <a:pt x="3713" y="473"/>
                        </a:lnTo>
                        <a:lnTo>
                          <a:pt x="3716" y="473"/>
                        </a:lnTo>
                        <a:lnTo>
                          <a:pt x="3721" y="473"/>
                        </a:lnTo>
                        <a:lnTo>
                          <a:pt x="3725" y="473"/>
                        </a:lnTo>
                        <a:lnTo>
                          <a:pt x="3728" y="473"/>
                        </a:lnTo>
                        <a:lnTo>
                          <a:pt x="3733" y="473"/>
                        </a:lnTo>
                        <a:lnTo>
                          <a:pt x="3736" y="473"/>
                        </a:lnTo>
                        <a:lnTo>
                          <a:pt x="3741" y="473"/>
                        </a:lnTo>
                        <a:lnTo>
                          <a:pt x="3745" y="472"/>
                        </a:lnTo>
                        <a:lnTo>
                          <a:pt x="3748" y="472"/>
                        </a:lnTo>
                        <a:lnTo>
                          <a:pt x="3753" y="472"/>
                        </a:lnTo>
                        <a:lnTo>
                          <a:pt x="3757" y="472"/>
                        </a:lnTo>
                        <a:lnTo>
                          <a:pt x="3760" y="472"/>
                        </a:lnTo>
                        <a:lnTo>
                          <a:pt x="3765" y="472"/>
                        </a:lnTo>
                        <a:lnTo>
                          <a:pt x="3768" y="470"/>
                        </a:lnTo>
                        <a:lnTo>
                          <a:pt x="3773" y="470"/>
                        </a:lnTo>
                        <a:lnTo>
                          <a:pt x="3777" y="470"/>
                        </a:lnTo>
                        <a:lnTo>
                          <a:pt x="3780" y="470"/>
                        </a:lnTo>
                        <a:lnTo>
                          <a:pt x="3785" y="470"/>
                        </a:lnTo>
                        <a:lnTo>
                          <a:pt x="3790" y="469"/>
                        </a:lnTo>
                        <a:lnTo>
                          <a:pt x="3793" y="469"/>
                        </a:lnTo>
                        <a:lnTo>
                          <a:pt x="3797" y="469"/>
                        </a:lnTo>
                        <a:lnTo>
                          <a:pt x="3800" y="469"/>
                        </a:lnTo>
                        <a:lnTo>
                          <a:pt x="3805" y="469"/>
                        </a:lnTo>
                        <a:lnTo>
                          <a:pt x="3809" y="467"/>
                        </a:lnTo>
                        <a:lnTo>
                          <a:pt x="3812" y="467"/>
                        </a:lnTo>
                        <a:lnTo>
                          <a:pt x="3817" y="467"/>
                        </a:lnTo>
                        <a:lnTo>
                          <a:pt x="3822" y="467"/>
                        </a:lnTo>
                        <a:lnTo>
                          <a:pt x="3825" y="466"/>
                        </a:lnTo>
                        <a:lnTo>
                          <a:pt x="3829" y="466"/>
                        </a:lnTo>
                        <a:lnTo>
                          <a:pt x="3832" y="466"/>
                        </a:lnTo>
                        <a:lnTo>
                          <a:pt x="3837" y="466"/>
                        </a:lnTo>
                        <a:lnTo>
                          <a:pt x="3841" y="464"/>
                        </a:lnTo>
                        <a:lnTo>
                          <a:pt x="3845" y="464"/>
                        </a:lnTo>
                        <a:lnTo>
                          <a:pt x="3849" y="464"/>
                        </a:lnTo>
                        <a:lnTo>
                          <a:pt x="3854" y="464"/>
                        </a:lnTo>
                        <a:lnTo>
                          <a:pt x="3857" y="463"/>
                        </a:lnTo>
                        <a:lnTo>
                          <a:pt x="3861" y="463"/>
                        </a:lnTo>
                        <a:lnTo>
                          <a:pt x="3864" y="463"/>
                        </a:lnTo>
                        <a:lnTo>
                          <a:pt x="3869" y="461"/>
                        </a:lnTo>
                        <a:lnTo>
                          <a:pt x="3874" y="461"/>
                        </a:lnTo>
                        <a:lnTo>
                          <a:pt x="3877" y="461"/>
                        </a:lnTo>
                        <a:lnTo>
                          <a:pt x="3881" y="459"/>
                        </a:lnTo>
                        <a:lnTo>
                          <a:pt x="3886" y="459"/>
                        </a:lnTo>
                        <a:lnTo>
                          <a:pt x="3889" y="459"/>
                        </a:lnTo>
                        <a:lnTo>
                          <a:pt x="3893" y="458"/>
                        </a:lnTo>
                        <a:lnTo>
                          <a:pt x="3896" y="458"/>
                        </a:lnTo>
                        <a:lnTo>
                          <a:pt x="3901" y="458"/>
                        </a:lnTo>
                        <a:lnTo>
                          <a:pt x="3906" y="456"/>
                        </a:lnTo>
                        <a:lnTo>
                          <a:pt x="3909" y="456"/>
                        </a:lnTo>
                        <a:lnTo>
                          <a:pt x="3913" y="456"/>
                        </a:lnTo>
                        <a:lnTo>
                          <a:pt x="3918" y="455"/>
                        </a:lnTo>
                        <a:lnTo>
                          <a:pt x="3921" y="455"/>
                        </a:lnTo>
                        <a:lnTo>
                          <a:pt x="3926" y="455"/>
                        </a:lnTo>
                        <a:lnTo>
                          <a:pt x="3929" y="453"/>
                        </a:lnTo>
                        <a:lnTo>
                          <a:pt x="3933" y="453"/>
                        </a:lnTo>
                        <a:lnTo>
                          <a:pt x="3938" y="453"/>
                        </a:lnTo>
                        <a:lnTo>
                          <a:pt x="3941" y="452"/>
                        </a:lnTo>
                        <a:lnTo>
                          <a:pt x="3945" y="452"/>
                        </a:lnTo>
                        <a:lnTo>
                          <a:pt x="3950" y="452"/>
                        </a:lnTo>
                        <a:lnTo>
                          <a:pt x="3953" y="450"/>
                        </a:lnTo>
                        <a:lnTo>
                          <a:pt x="3958" y="450"/>
                        </a:lnTo>
                        <a:lnTo>
                          <a:pt x="3961" y="449"/>
                        </a:lnTo>
                        <a:lnTo>
                          <a:pt x="3965" y="449"/>
                        </a:lnTo>
                        <a:lnTo>
                          <a:pt x="3970" y="449"/>
                        </a:lnTo>
                        <a:lnTo>
                          <a:pt x="3973" y="447"/>
                        </a:lnTo>
                        <a:lnTo>
                          <a:pt x="3978" y="447"/>
                        </a:lnTo>
                        <a:lnTo>
                          <a:pt x="3982" y="445"/>
                        </a:lnTo>
                        <a:lnTo>
                          <a:pt x="3985" y="445"/>
                        </a:lnTo>
                        <a:lnTo>
                          <a:pt x="3990" y="445"/>
                        </a:lnTo>
                        <a:lnTo>
                          <a:pt x="3993" y="444"/>
                        </a:lnTo>
                        <a:lnTo>
                          <a:pt x="3998" y="444"/>
                        </a:lnTo>
                        <a:lnTo>
                          <a:pt x="4002" y="442"/>
                        </a:lnTo>
                        <a:lnTo>
                          <a:pt x="4005" y="442"/>
                        </a:lnTo>
                        <a:lnTo>
                          <a:pt x="4010" y="442"/>
                        </a:lnTo>
                        <a:lnTo>
                          <a:pt x="4014" y="441"/>
                        </a:lnTo>
                      </a:path>
                    </a:pathLst>
                  </a:cu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  <p:grpSp>
                <p:nvGrpSpPr>
                  <p:cNvPr id="13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8827" y="3139"/>
                    <a:ext cx="4752" cy="576"/>
                    <a:chOff x="8827" y="3139"/>
                    <a:chExt cx="4752" cy="576"/>
                  </a:xfrm>
                </p:grpSpPr>
                <p:grpSp>
                  <p:nvGrpSpPr>
                    <p:cNvPr id="131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7" y="3139"/>
                      <a:ext cx="4032" cy="216"/>
                      <a:chOff x="8539" y="6595"/>
                      <a:chExt cx="4032" cy="360"/>
                    </a:xfrm>
                  </p:grpSpPr>
                  <p:sp>
                    <p:nvSpPr>
                      <p:cNvPr id="141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539" y="6595"/>
                        <a:ext cx="403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grpSp>
                    <p:nvGrpSpPr>
                      <p:cNvPr id="142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27" y="6595"/>
                        <a:ext cx="3456" cy="360"/>
                        <a:chOff x="6739" y="8683"/>
                        <a:chExt cx="3456" cy="360"/>
                      </a:xfrm>
                    </p:grpSpPr>
                    <p:sp>
                      <p:nvSpPr>
                        <p:cNvPr id="143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739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4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15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5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91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6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67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7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043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8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619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49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195" y="868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</p:grpSp>
                </p:grpSp>
                <p:sp>
                  <p:nvSpPr>
                    <p:cNvPr id="132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59" y="3139"/>
                      <a:ext cx="720" cy="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p:txBody>
                </p:sp>
                <p:grpSp>
                  <p:nvGrpSpPr>
                    <p:cNvPr id="13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99" y="3355"/>
                      <a:ext cx="3888" cy="360"/>
                      <a:chOff x="8611" y="9835"/>
                      <a:chExt cx="3888" cy="360"/>
                    </a:xfrm>
                  </p:grpSpPr>
                  <p:sp>
                    <p:nvSpPr>
                      <p:cNvPr id="134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339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5" name="Text Box 8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11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-3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6" name="Text Box 8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87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-2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7" name="Text Box 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63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8" name="Text Box 8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915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9" name="Text Box 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491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2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0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67" y="9835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3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7" name="Group 57"/>
                <p:cNvGrpSpPr>
                  <a:grpSpLocks/>
                </p:cNvGrpSpPr>
                <p:nvPr/>
              </p:nvGrpSpPr>
              <p:grpSpPr bwMode="auto">
                <a:xfrm>
                  <a:off x="4795" y="9187"/>
                  <a:ext cx="5904" cy="1152"/>
                  <a:chOff x="2131" y="9187"/>
                  <a:chExt cx="5904" cy="1152"/>
                </a:xfrm>
              </p:grpSpPr>
              <p:grpSp>
                <p:nvGrpSpPr>
                  <p:cNvPr id="108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131" y="9763"/>
                    <a:ext cx="5904" cy="576"/>
                    <a:chOff x="2491" y="10267"/>
                    <a:chExt cx="5904" cy="576"/>
                  </a:xfrm>
                </p:grpSpPr>
                <p:sp>
                  <p:nvSpPr>
                    <p:cNvPr id="110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5" y="10267"/>
                      <a:ext cx="720" cy="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p:txBody>
                </p:sp>
                <p:grpSp>
                  <p:nvGrpSpPr>
                    <p:cNvPr id="111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3" y="10483"/>
                      <a:ext cx="5040" cy="360"/>
                      <a:chOff x="2563" y="10483"/>
                      <a:chExt cx="5040" cy="360"/>
                    </a:xfrm>
                  </p:grpSpPr>
                  <p:sp>
                    <p:nvSpPr>
                      <p:cNvPr id="124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67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63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6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71" y="10483"/>
                        <a:ext cx="72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-0.5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7" name="Text Box 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75" y="10483"/>
                        <a:ext cx="72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0.5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28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71" y="10483"/>
                        <a:ext cx="432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2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1" y="10267"/>
                      <a:ext cx="5184" cy="216"/>
                      <a:chOff x="2491" y="10267"/>
                      <a:chExt cx="5184" cy="216"/>
                    </a:xfrm>
                  </p:grpSpPr>
                  <p:sp>
                    <p:nvSpPr>
                      <p:cNvPr id="113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1" y="10267"/>
                        <a:ext cx="518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 dirty="0"/>
                      </a:p>
                    </p:txBody>
                  </p:sp>
                  <p:grpSp>
                    <p:nvGrpSpPr>
                      <p:cNvPr id="114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9" y="10267"/>
                        <a:ext cx="4608" cy="216"/>
                        <a:chOff x="2779" y="10267"/>
                        <a:chExt cx="4608" cy="216"/>
                      </a:xfrm>
                    </p:grpSpPr>
                    <p:sp>
                      <p:nvSpPr>
                        <p:cNvPr id="115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55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1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1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17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07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18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83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19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59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20" name="Line 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35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21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811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22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87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  <p:sp>
                      <p:nvSpPr>
                        <p:cNvPr id="123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79" y="10267"/>
                          <a:ext cx="0" cy="2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 dirty="0"/>
                        </a:p>
                      </p:txBody>
                    </p:sp>
                  </p:grpSp>
                </p:grpSp>
              </p:grpSp>
              <p:sp>
                <p:nvSpPr>
                  <p:cNvPr id="109" name="Freeform 58"/>
                  <p:cNvSpPr>
                    <a:spLocks/>
                  </p:cNvSpPr>
                  <p:nvPr/>
                </p:nvSpPr>
                <p:spPr bwMode="auto">
                  <a:xfrm>
                    <a:off x="2131" y="9187"/>
                    <a:ext cx="5184" cy="576"/>
                  </a:xfrm>
                  <a:custGeom>
                    <a:avLst/>
                    <a:gdLst>
                      <a:gd name="T0" fmla="*/ 0 w 5184"/>
                      <a:gd name="T1" fmla="*/ 576 h 576"/>
                      <a:gd name="T2" fmla="*/ 2016 w 5184"/>
                      <a:gd name="T3" fmla="*/ 576 h 576"/>
                      <a:gd name="T4" fmla="*/ 2016 w 5184"/>
                      <a:gd name="T5" fmla="*/ 0 h 576"/>
                      <a:gd name="T6" fmla="*/ 3168 w 5184"/>
                      <a:gd name="T7" fmla="*/ 0 h 576"/>
                      <a:gd name="T8" fmla="*/ 3168 w 5184"/>
                      <a:gd name="T9" fmla="*/ 576 h 576"/>
                      <a:gd name="T10" fmla="*/ 5184 w 5184"/>
                      <a:gd name="T11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84" h="576">
                        <a:moveTo>
                          <a:pt x="0" y="576"/>
                        </a:moveTo>
                        <a:lnTo>
                          <a:pt x="2016" y="576"/>
                        </a:lnTo>
                        <a:lnTo>
                          <a:pt x="2016" y="0"/>
                        </a:lnTo>
                        <a:lnTo>
                          <a:pt x="3168" y="0"/>
                        </a:lnTo>
                        <a:lnTo>
                          <a:pt x="3168" y="576"/>
                        </a:lnTo>
                        <a:lnTo>
                          <a:pt x="5184" y="576"/>
                        </a:lnTo>
                      </a:path>
                    </a:pathLst>
                  </a:custGeom>
                  <a:noFill/>
                  <a:ln w="2540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105" name="Text Box 54"/>
              <p:cNvSpPr txBox="1">
                <a:spLocks noChangeArrowheads="1"/>
              </p:cNvSpPr>
              <p:nvPr/>
            </p:nvSpPr>
            <p:spPr bwMode="auto">
              <a:xfrm>
                <a:off x="2347" y="8724"/>
                <a:ext cx="160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SG" dirty="0"/>
              </a:p>
            </p:txBody>
          </p:sp>
        </p:grp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dirty="0"/>
            </a:p>
          </p:txBody>
        </p:sp>
        <p:sp>
          <p:nvSpPr>
            <p:cNvPr id="156" name="Rectangle 197"/>
            <p:cNvSpPr>
              <a:spLocks noChangeArrowheads="1"/>
            </p:cNvSpPr>
            <p:nvPr/>
          </p:nvSpPr>
          <p:spPr bwMode="auto">
            <a:xfrm>
              <a:off x="0" y="215265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</a:tabLst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57" name="Object 1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070590"/>
                </p:ext>
              </p:extLst>
            </p:nvPr>
          </p:nvGraphicFramePr>
          <p:xfrm>
            <a:off x="639763" y="1196752"/>
            <a:ext cx="612775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7" name="Equation" r:id="rId13" imgW="609480" imgH="241200" progId="Equation.DSMT4">
                    <p:embed/>
                  </p:oleObj>
                </mc:Choice>
                <mc:Fallback>
                  <p:oleObj name="Equation" r:id="rId13" imgW="60948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63" y="1196752"/>
                          <a:ext cx="612775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" name="Rectangle 158"/>
          <p:cNvSpPr/>
          <p:nvPr/>
        </p:nvSpPr>
        <p:spPr>
          <a:xfrm>
            <a:off x="215008" y="581745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Wide pulses are called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narrowband (in terms of frequencies)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pulses.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hangingPunct="0"/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Narrow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pulses are called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wideband (in terms of frequencies)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pulses.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28346" y="680011"/>
            <a:ext cx="646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94167"/>
              </p:ext>
            </p:extLst>
          </p:nvPr>
        </p:nvGraphicFramePr>
        <p:xfrm>
          <a:off x="3216275" y="901700"/>
          <a:ext cx="2087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Equation" r:id="rId3" imgW="2082600" imgH="393480" progId="Equation.DSMT4">
                  <p:embed/>
                </p:oleObj>
              </mc:Choice>
              <mc:Fallback>
                <p:oleObj name="Equation" r:id="rId3" imgW="208260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01700"/>
                        <a:ext cx="20875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34495" y="404664"/>
            <a:ext cx="2842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3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(Duality)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5279"/>
              </p:ext>
            </p:extLst>
          </p:nvPr>
        </p:nvGraphicFramePr>
        <p:xfrm>
          <a:off x="1547664" y="2064282"/>
          <a:ext cx="2200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5" imgW="2197080" imgH="380880" progId="Equation.DSMT4">
                  <p:embed/>
                </p:oleObj>
              </mc:Choice>
              <mc:Fallback>
                <p:oleObj name="Equation" r:id="rId5" imgW="2197080" imgH="3808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4282"/>
                        <a:ext cx="22002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76605"/>
              </p:ext>
            </p:extLst>
          </p:nvPr>
        </p:nvGraphicFramePr>
        <p:xfrm>
          <a:off x="179512" y="3861048"/>
          <a:ext cx="52276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7" imgW="5232240" imgH="736560" progId="Equation.DSMT4">
                  <p:embed/>
                </p:oleObj>
              </mc:Choice>
              <mc:Fallback>
                <p:oleObj name="Equation" r:id="rId7" imgW="523224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61048"/>
                        <a:ext cx="52276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536" y="2633314"/>
            <a:ext cx="4642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5029200" algn="ctr"/>
              </a:tabLst>
            </a:pPr>
            <a:r>
              <a:rPr lang="en-US" sz="2000" dirty="0">
                <a:latin typeface="Tahoma" pitchFamily="34" charset="0"/>
                <a:ea typeface="Times New Roman" pitchFamily="18" charset="0"/>
                <a:cs typeface="Tahoma" pitchFamily="34" charset="0"/>
              </a:rPr>
              <a:t>w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here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Times New Roman" pitchFamily="18" charset="0"/>
                <a:cs typeface="Tahoma" pitchFamily="34" charset="0"/>
              </a:rPr>
              <a:t>a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and</a:t>
            </a:r>
            <a:r>
              <a:rPr kumimoji="0" lang="en-US" sz="20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</a:t>
            </a:r>
            <a:r>
              <a:rPr kumimoji="0" lang="en-US" sz="20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are positive constants</a:t>
            </a: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28600" y="9525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22860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0" y="17430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0" y="23526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0" y="32670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0" y="4181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0" y="50958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0" y="60102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334495" y="1484784"/>
            <a:ext cx="5527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3-3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Consider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sinc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function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914594" y="1066186"/>
            <a:ext cx="4049894" cy="2491341"/>
            <a:chOff x="4448438" y="1743075"/>
            <a:chExt cx="4049894" cy="2491341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893737"/>
                </p:ext>
              </p:extLst>
            </p:nvPr>
          </p:nvGraphicFramePr>
          <p:xfrm>
            <a:off x="6162768" y="1743075"/>
            <a:ext cx="466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7" name="Equation" r:id="rId9" imgW="469696" imgH="330057" progId="Equation.DSMT4">
                    <p:embed/>
                  </p:oleObj>
                </mc:Choice>
                <mc:Fallback>
                  <p:oleObj name="Equation" r:id="rId9" imgW="469696" imgH="330057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2768" y="1743075"/>
                          <a:ext cx="466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627396"/>
                </p:ext>
              </p:extLst>
            </p:nvPr>
          </p:nvGraphicFramePr>
          <p:xfrm>
            <a:off x="6651696" y="3749386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8" name="Equation" r:id="rId11" imgW="304668" imgH="457002" progId="Equation.DSMT4">
                    <p:embed/>
                  </p:oleObj>
                </mc:Choice>
                <mc:Fallback>
                  <p:oleObj name="Equation" r:id="rId11" imgW="304668" imgH="45700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1696" y="3749386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0084008"/>
                </p:ext>
              </p:extLst>
            </p:nvPr>
          </p:nvGraphicFramePr>
          <p:xfrm>
            <a:off x="6693651" y="2332307"/>
            <a:ext cx="161925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9" name="Equation" r:id="rId13" imgW="164957" imgH="152268" progId="Equation.DSMT4">
                    <p:embed/>
                  </p:oleObj>
                </mc:Choice>
                <mc:Fallback>
                  <p:oleObj name="Equation" r:id="rId13" imgW="164957" imgH="15226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3651" y="2332307"/>
                          <a:ext cx="161925" cy="15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743035"/>
                </p:ext>
              </p:extLst>
            </p:nvPr>
          </p:nvGraphicFramePr>
          <p:xfrm>
            <a:off x="5008918" y="3724275"/>
            <a:ext cx="3333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0" name="Equation" r:id="rId15" imgW="330200" imgH="457200" progId="Equation.DSMT4">
                    <p:embed/>
                  </p:oleObj>
                </mc:Choice>
                <mc:Fallback>
                  <p:oleObj name="Equation" r:id="rId15" imgW="330200" imgH="457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918" y="3724275"/>
                          <a:ext cx="3333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966037"/>
                </p:ext>
              </p:extLst>
            </p:nvPr>
          </p:nvGraphicFramePr>
          <p:xfrm>
            <a:off x="7731681" y="3731053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1" name="Equation" r:id="rId17" imgW="304668" imgH="457002" progId="Equation.DSMT4">
                    <p:embed/>
                  </p:oleObj>
                </mc:Choice>
                <mc:Fallback>
                  <p:oleObj name="Equation" r:id="rId17" imgW="304668" imgH="45700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1681" y="3731053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909145"/>
                </p:ext>
              </p:extLst>
            </p:nvPr>
          </p:nvGraphicFramePr>
          <p:xfrm>
            <a:off x="4499834" y="3724275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2" name="Equation" r:id="rId19" imgW="431800" imgH="457200" progId="Equation.DSMT4">
                    <p:embed/>
                  </p:oleObj>
                </mc:Choice>
                <mc:Fallback>
                  <p:oleObj name="Equation" r:id="rId19" imgW="431800" imgH="45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834" y="3724275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5771024"/>
                </p:ext>
              </p:extLst>
            </p:nvPr>
          </p:nvGraphicFramePr>
          <p:xfrm>
            <a:off x="7280604" y="3777216"/>
            <a:ext cx="2000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3" name="Equation" r:id="rId21" imgW="203112" imgH="457002" progId="Equation.DSMT4">
                    <p:embed/>
                  </p:oleObj>
                </mc:Choice>
                <mc:Fallback>
                  <p:oleObj name="Equation" r:id="rId21" imgW="203112" imgH="45700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604" y="3777216"/>
                          <a:ext cx="2000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826848"/>
                </p:ext>
              </p:extLst>
            </p:nvPr>
          </p:nvGraphicFramePr>
          <p:xfrm>
            <a:off x="5647626" y="3693968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4" name="Equation" r:id="rId23" imgW="431800" imgH="457200" progId="Equation.DSMT4">
                    <p:embed/>
                  </p:oleObj>
                </mc:Choice>
                <mc:Fallback>
                  <p:oleObj name="Equation" r:id="rId23" imgW="4318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7626" y="3693968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4499834" y="2135332"/>
              <a:ext cx="3784336" cy="1721253"/>
              <a:chOff x="10161" y="3211"/>
              <a:chExt cx="5959" cy="1361"/>
            </a:xfrm>
          </p:grpSpPr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10161" y="4291"/>
                <a:ext cx="59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3003" y="3211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32" name="Group 28"/>
              <p:cNvGrpSpPr>
                <a:grpSpLocks/>
              </p:cNvGrpSpPr>
              <p:nvPr/>
            </p:nvGrpSpPr>
            <p:grpSpPr bwMode="auto">
              <a:xfrm>
                <a:off x="10502" y="4212"/>
                <a:ext cx="4988" cy="360"/>
                <a:chOff x="6462" y="8683"/>
                <a:chExt cx="3989" cy="360"/>
              </a:xfrm>
            </p:grpSpPr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6462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5" name="Line 34"/>
                <p:cNvSpPr>
                  <a:spLocks noChangeShapeType="1"/>
                </p:cNvSpPr>
                <p:nvPr/>
              </p:nvSpPr>
              <p:spPr bwMode="auto">
                <a:xfrm>
                  <a:off x="7096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6" name="Line 33"/>
                <p:cNvSpPr>
                  <a:spLocks noChangeShapeType="1"/>
                </p:cNvSpPr>
                <p:nvPr/>
              </p:nvSpPr>
              <p:spPr bwMode="auto">
                <a:xfrm>
                  <a:off x="7822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8467" y="8683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" name="Line 31"/>
                <p:cNvSpPr>
                  <a:spLocks noChangeShapeType="1"/>
                </p:cNvSpPr>
                <p:nvPr/>
              </p:nvSpPr>
              <p:spPr bwMode="auto">
                <a:xfrm>
                  <a:off x="9091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auto">
                <a:xfrm>
                  <a:off x="9817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auto">
                <a:xfrm>
                  <a:off x="10451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13147" y="3427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4448438" y="2352675"/>
              <a:ext cx="3732160" cy="1436394"/>
            </a:xfrm>
            <a:custGeom>
              <a:avLst/>
              <a:gdLst>
                <a:gd name="T0" fmla="*/ 59 w 4010"/>
                <a:gd name="T1" fmla="*/ 841 h 941"/>
                <a:gd name="T2" fmla="*/ 123 w 4010"/>
                <a:gd name="T3" fmla="*/ 831 h 941"/>
                <a:gd name="T4" fmla="*/ 188 w 4010"/>
                <a:gd name="T5" fmla="*/ 813 h 941"/>
                <a:gd name="T6" fmla="*/ 252 w 4010"/>
                <a:gd name="T7" fmla="*/ 788 h 941"/>
                <a:gd name="T8" fmla="*/ 316 w 4010"/>
                <a:gd name="T9" fmla="*/ 759 h 941"/>
                <a:gd name="T10" fmla="*/ 380 w 4010"/>
                <a:gd name="T11" fmla="*/ 729 h 941"/>
                <a:gd name="T12" fmla="*/ 444 w 4010"/>
                <a:gd name="T13" fmla="*/ 703 h 941"/>
                <a:gd name="T14" fmla="*/ 508 w 4010"/>
                <a:gd name="T15" fmla="*/ 685 h 941"/>
                <a:gd name="T16" fmla="*/ 573 w 4010"/>
                <a:gd name="T17" fmla="*/ 674 h 941"/>
                <a:gd name="T18" fmla="*/ 637 w 4010"/>
                <a:gd name="T19" fmla="*/ 675 h 941"/>
                <a:gd name="T20" fmla="*/ 701 w 4010"/>
                <a:gd name="T21" fmla="*/ 691 h 941"/>
                <a:gd name="T22" fmla="*/ 765 w 4010"/>
                <a:gd name="T23" fmla="*/ 717 h 941"/>
                <a:gd name="T24" fmla="*/ 829 w 4010"/>
                <a:gd name="T25" fmla="*/ 754 h 941"/>
                <a:gd name="T26" fmla="*/ 893 w 4010"/>
                <a:gd name="T27" fmla="*/ 797 h 941"/>
                <a:gd name="T28" fmla="*/ 958 w 4010"/>
                <a:gd name="T29" fmla="*/ 842 h 941"/>
                <a:gd name="T30" fmla="*/ 1022 w 4010"/>
                <a:gd name="T31" fmla="*/ 884 h 941"/>
                <a:gd name="T32" fmla="*/ 1086 w 4010"/>
                <a:gd name="T33" fmla="*/ 918 h 941"/>
                <a:gd name="T34" fmla="*/ 1150 w 4010"/>
                <a:gd name="T35" fmla="*/ 938 h 941"/>
                <a:gd name="T36" fmla="*/ 1214 w 4010"/>
                <a:gd name="T37" fmla="*/ 938 h 941"/>
                <a:gd name="T38" fmla="*/ 1278 w 4010"/>
                <a:gd name="T39" fmla="*/ 916 h 941"/>
                <a:gd name="T40" fmla="*/ 1343 w 4010"/>
                <a:gd name="T41" fmla="*/ 872 h 941"/>
                <a:gd name="T42" fmla="*/ 1407 w 4010"/>
                <a:gd name="T43" fmla="*/ 805 h 941"/>
                <a:gd name="T44" fmla="*/ 1471 w 4010"/>
                <a:gd name="T45" fmla="*/ 715 h 941"/>
                <a:gd name="T46" fmla="*/ 1535 w 4010"/>
                <a:gd name="T47" fmla="*/ 610 h 941"/>
                <a:gd name="T48" fmla="*/ 1599 w 4010"/>
                <a:gd name="T49" fmla="*/ 496 h 941"/>
                <a:gd name="T50" fmla="*/ 1664 w 4010"/>
                <a:gd name="T51" fmla="*/ 377 h 941"/>
                <a:gd name="T52" fmla="*/ 1728 w 4010"/>
                <a:gd name="T53" fmla="*/ 264 h 941"/>
                <a:gd name="T54" fmla="*/ 1792 w 4010"/>
                <a:gd name="T55" fmla="*/ 164 h 941"/>
                <a:gd name="T56" fmla="*/ 1856 w 4010"/>
                <a:gd name="T57" fmla="*/ 82 h 941"/>
                <a:gd name="T58" fmla="*/ 1920 w 4010"/>
                <a:gd name="T59" fmla="*/ 28 h 941"/>
                <a:gd name="T60" fmla="*/ 1984 w 4010"/>
                <a:gd name="T61" fmla="*/ 1 h 941"/>
                <a:gd name="T62" fmla="*/ 2049 w 4010"/>
                <a:gd name="T63" fmla="*/ 8 h 941"/>
                <a:gd name="T64" fmla="*/ 2113 w 4010"/>
                <a:gd name="T65" fmla="*/ 45 h 941"/>
                <a:gd name="T66" fmla="*/ 2177 w 4010"/>
                <a:gd name="T67" fmla="*/ 110 h 941"/>
                <a:gd name="T68" fmla="*/ 2241 w 4010"/>
                <a:gd name="T69" fmla="*/ 199 h 941"/>
                <a:gd name="T70" fmla="*/ 2305 w 4010"/>
                <a:gd name="T71" fmla="*/ 306 h 941"/>
                <a:gd name="T72" fmla="*/ 2369 w 4010"/>
                <a:gd name="T73" fmla="*/ 422 h 941"/>
                <a:gd name="T74" fmla="*/ 2434 w 4010"/>
                <a:gd name="T75" fmla="*/ 539 h 941"/>
                <a:gd name="T76" fmla="*/ 2498 w 4010"/>
                <a:gd name="T77" fmla="*/ 652 h 941"/>
                <a:gd name="T78" fmla="*/ 2562 w 4010"/>
                <a:gd name="T79" fmla="*/ 751 h 941"/>
                <a:gd name="T80" fmla="*/ 2626 w 4010"/>
                <a:gd name="T81" fmla="*/ 833 h 941"/>
                <a:gd name="T82" fmla="*/ 2690 w 4010"/>
                <a:gd name="T83" fmla="*/ 892 h 941"/>
                <a:gd name="T84" fmla="*/ 2754 w 4010"/>
                <a:gd name="T85" fmla="*/ 927 h 941"/>
                <a:gd name="T86" fmla="*/ 2819 w 4010"/>
                <a:gd name="T87" fmla="*/ 941 h 941"/>
                <a:gd name="T88" fmla="*/ 2883 w 4010"/>
                <a:gd name="T89" fmla="*/ 932 h 941"/>
                <a:gd name="T90" fmla="*/ 2947 w 4010"/>
                <a:gd name="T91" fmla="*/ 907 h 941"/>
                <a:gd name="T92" fmla="*/ 3011 w 4010"/>
                <a:gd name="T93" fmla="*/ 870 h 941"/>
                <a:gd name="T94" fmla="*/ 3075 w 4010"/>
                <a:gd name="T95" fmla="*/ 825 h 941"/>
                <a:gd name="T96" fmla="*/ 3139 w 4010"/>
                <a:gd name="T97" fmla="*/ 780 h 941"/>
                <a:gd name="T98" fmla="*/ 3204 w 4010"/>
                <a:gd name="T99" fmla="*/ 739 h 941"/>
                <a:gd name="T100" fmla="*/ 3268 w 4010"/>
                <a:gd name="T101" fmla="*/ 706 h 941"/>
                <a:gd name="T102" fmla="*/ 3332 w 4010"/>
                <a:gd name="T103" fmla="*/ 683 h 941"/>
                <a:gd name="T104" fmla="*/ 3396 w 4010"/>
                <a:gd name="T105" fmla="*/ 674 h 941"/>
                <a:gd name="T106" fmla="*/ 3460 w 4010"/>
                <a:gd name="T107" fmla="*/ 677 h 941"/>
                <a:gd name="T108" fmla="*/ 3524 w 4010"/>
                <a:gd name="T109" fmla="*/ 691 h 941"/>
                <a:gd name="T110" fmla="*/ 3589 w 4010"/>
                <a:gd name="T111" fmla="*/ 712 h 941"/>
                <a:gd name="T112" fmla="*/ 3653 w 4010"/>
                <a:gd name="T113" fmla="*/ 740 h 941"/>
                <a:gd name="T114" fmla="*/ 3717 w 4010"/>
                <a:gd name="T115" fmla="*/ 770 h 941"/>
                <a:gd name="T116" fmla="*/ 3781 w 4010"/>
                <a:gd name="T117" fmla="*/ 797 h 941"/>
                <a:gd name="T118" fmla="*/ 3845 w 4010"/>
                <a:gd name="T119" fmla="*/ 821 h 941"/>
                <a:gd name="T120" fmla="*/ 3909 w 4010"/>
                <a:gd name="T121" fmla="*/ 836 h 941"/>
                <a:gd name="T122" fmla="*/ 3974 w 4010"/>
                <a:gd name="T123" fmla="*/ 842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0" h="941">
                  <a:moveTo>
                    <a:pt x="0" y="842"/>
                  </a:moveTo>
                  <a:lnTo>
                    <a:pt x="3" y="844"/>
                  </a:lnTo>
                  <a:lnTo>
                    <a:pt x="7" y="844"/>
                  </a:lnTo>
                  <a:lnTo>
                    <a:pt x="10" y="844"/>
                  </a:lnTo>
                  <a:lnTo>
                    <a:pt x="15" y="844"/>
                  </a:lnTo>
                  <a:lnTo>
                    <a:pt x="20" y="844"/>
                  </a:lnTo>
                  <a:lnTo>
                    <a:pt x="23" y="844"/>
                  </a:lnTo>
                  <a:lnTo>
                    <a:pt x="27" y="844"/>
                  </a:lnTo>
                  <a:lnTo>
                    <a:pt x="32" y="842"/>
                  </a:lnTo>
                  <a:lnTo>
                    <a:pt x="35" y="842"/>
                  </a:lnTo>
                  <a:lnTo>
                    <a:pt x="39" y="842"/>
                  </a:lnTo>
                  <a:lnTo>
                    <a:pt x="42" y="842"/>
                  </a:lnTo>
                  <a:lnTo>
                    <a:pt x="47" y="842"/>
                  </a:lnTo>
                  <a:lnTo>
                    <a:pt x="52" y="842"/>
                  </a:lnTo>
                  <a:lnTo>
                    <a:pt x="55" y="842"/>
                  </a:lnTo>
                  <a:lnTo>
                    <a:pt x="59" y="841"/>
                  </a:lnTo>
                  <a:lnTo>
                    <a:pt x="64" y="841"/>
                  </a:lnTo>
                  <a:lnTo>
                    <a:pt x="67" y="841"/>
                  </a:lnTo>
                  <a:lnTo>
                    <a:pt x="72" y="841"/>
                  </a:lnTo>
                  <a:lnTo>
                    <a:pt x="75" y="839"/>
                  </a:lnTo>
                  <a:lnTo>
                    <a:pt x="79" y="839"/>
                  </a:lnTo>
                  <a:lnTo>
                    <a:pt x="84" y="838"/>
                  </a:lnTo>
                  <a:lnTo>
                    <a:pt x="87" y="838"/>
                  </a:lnTo>
                  <a:lnTo>
                    <a:pt x="91" y="838"/>
                  </a:lnTo>
                  <a:lnTo>
                    <a:pt x="96" y="836"/>
                  </a:lnTo>
                  <a:lnTo>
                    <a:pt x="99" y="836"/>
                  </a:lnTo>
                  <a:lnTo>
                    <a:pt x="104" y="834"/>
                  </a:lnTo>
                  <a:lnTo>
                    <a:pt x="107" y="834"/>
                  </a:lnTo>
                  <a:lnTo>
                    <a:pt x="111" y="833"/>
                  </a:lnTo>
                  <a:lnTo>
                    <a:pt x="116" y="833"/>
                  </a:lnTo>
                  <a:lnTo>
                    <a:pt x="119" y="831"/>
                  </a:lnTo>
                  <a:lnTo>
                    <a:pt x="123" y="831"/>
                  </a:lnTo>
                  <a:lnTo>
                    <a:pt x="128" y="830"/>
                  </a:lnTo>
                  <a:lnTo>
                    <a:pt x="131" y="828"/>
                  </a:lnTo>
                  <a:lnTo>
                    <a:pt x="136" y="828"/>
                  </a:lnTo>
                  <a:lnTo>
                    <a:pt x="139" y="827"/>
                  </a:lnTo>
                  <a:lnTo>
                    <a:pt x="143" y="825"/>
                  </a:lnTo>
                  <a:lnTo>
                    <a:pt x="148" y="825"/>
                  </a:lnTo>
                  <a:lnTo>
                    <a:pt x="151" y="824"/>
                  </a:lnTo>
                  <a:lnTo>
                    <a:pt x="156" y="822"/>
                  </a:lnTo>
                  <a:lnTo>
                    <a:pt x="160" y="822"/>
                  </a:lnTo>
                  <a:lnTo>
                    <a:pt x="163" y="821"/>
                  </a:lnTo>
                  <a:lnTo>
                    <a:pt x="168" y="819"/>
                  </a:lnTo>
                  <a:lnTo>
                    <a:pt x="171" y="818"/>
                  </a:lnTo>
                  <a:lnTo>
                    <a:pt x="175" y="816"/>
                  </a:lnTo>
                  <a:lnTo>
                    <a:pt x="180" y="814"/>
                  </a:lnTo>
                  <a:lnTo>
                    <a:pt x="183" y="814"/>
                  </a:lnTo>
                  <a:lnTo>
                    <a:pt x="188" y="813"/>
                  </a:lnTo>
                  <a:lnTo>
                    <a:pt x="192" y="811"/>
                  </a:lnTo>
                  <a:lnTo>
                    <a:pt x="195" y="810"/>
                  </a:lnTo>
                  <a:lnTo>
                    <a:pt x="200" y="808"/>
                  </a:lnTo>
                  <a:lnTo>
                    <a:pt x="203" y="807"/>
                  </a:lnTo>
                  <a:lnTo>
                    <a:pt x="207" y="805"/>
                  </a:lnTo>
                  <a:lnTo>
                    <a:pt x="212" y="804"/>
                  </a:lnTo>
                  <a:lnTo>
                    <a:pt x="215" y="802"/>
                  </a:lnTo>
                  <a:lnTo>
                    <a:pt x="220" y="800"/>
                  </a:lnTo>
                  <a:lnTo>
                    <a:pt x="224" y="799"/>
                  </a:lnTo>
                  <a:lnTo>
                    <a:pt x="227" y="797"/>
                  </a:lnTo>
                  <a:lnTo>
                    <a:pt x="232" y="796"/>
                  </a:lnTo>
                  <a:lnTo>
                    <a:pt x="235" y="794"/>
                  </a:lnTo>
                  <a:lnTo>
                    <a:pt x="240" y="793"/>
                  </a:lnTo>
                  <a:lnTo>
                    <a:pt x="244" y="791"/>
                  </a:lnTo>
                  <a:lnTo>
                    <a:pt x="247" y="790"/>
                  </a:lnTo>
                  <a:lnTo>
                    <a:pt x="252" y="788"/>
                  </a:lnTo>
                  <a:lnTo>
                    <a:pt x="256" y="785"/>
                  </a:lnTo>
                  <a:lnTo>
                    <a:pt x="259" y="784"/>
                  </a:lnTo>
                  <a:lnTo>
                    <a:pt x="264" y="782"/>
                  </a:lnTo>
                  <a:lnTo>
                    <a:pt x="267" y="780"/>
                  </a:lnTo>
                  <a:lnTo>
                    <a:pt x="272" y="779"/>
                  </a:lnTo>
                  <a:lnTo>
                    <a:pt x="276" y="777"/>
                  </a:lnTo>
                  <a:lnTo>
                    <a:pt x="279" y="776"/>
                  </a:lnTo>
                  <a:lnTo>
                    <a:pt x="284" y="773"/>
                  </a:lnTo>
                  <a:lnTo>
                    <a:pt x="289" y="771"/>
                  </a:lnTo>
                  <a:lnTo>
                    <a:pt x="292" y="770"/>
                  </a:lnTo>
                  <a:lnTo>
                    <a:pt x="296" y="768"/>
                  </a:lnTo>
                  <a:lnTo>
                    <a:pt x="299" y="767"/>
                  </a:lnTo>
                  <a:lnTo>
                    <a:pt x="304" y="765"/>
                  </a:lnTo>
                  <a:lnTo>
                    <a:pt x="308" y="762"/>
                  </a:lnTo>
                  <a:lnTo>
                    <a:pt x="311" y="760"/>
                  </a:lnTo>
                  <a:lnTo>
                    <a:pt x="316" y="759"/>
                  </a:lnTo>
                  <a:lnTo>
                    <a:pt x="321" y="757"/>
                  </a:lnTo>
                  <a:lnTo>
                    <a:pt x="324" y="756"/>
                  </a:lnTo>
                  <a:lnTo>
                    <a:pt x="328" y="753"/>
                  </a:lnTo>
                  <a:lnTo>
                    <a:pt x="331" y="751"/>
                  </a:lnTo>
                  <a:lnTo>
                    <a:pt x="336" y="749"/>
                  </a:lnTo>
                  <a:lnTo>
                    <a:pt x="340" y="748"/>
                  </a:lnTo>
                  <a:lnTo>
                    <a:pt x="343" y="746"/>
                  </a:lnTo>
                  <a:lnTo>
                    <a:pt x="348" y="745"/>
                  </a:lnTo>
                  <a:lnTo>
                    <a:pt x="353" y="742"/>
                  </a:lnTo>
                  <a:lnTo>
                    <a:pt x="356" y="740"/>
                  </a:lnTo>
                  <a:lnTo>
                    <a:pt x="360" y="739"/>
                  </a:lnTo>
                  <a:lnTo>
                    <a:pt x="363" y="737"/>
                  </a:lnTo>
                  <a:lnTo>
                    <a:pt x="368" y="736"/>
                  </a:lnTo>
                  <a:lnTo>
                    <a:pt x="373" y="733"/>
                  </a:lnTo>
                  <a:lnTo>
                    <a:pt x="376" y="731"/>
                  </a:lnTo>
                  <a:lnTo>
                    <a:pt x="380" y="729"/>
                  </a:lnTo>
                  <a:lnTo>
                    <a:pt x="385" y="728"/>
                  </a:lnTo>
                  <a:lnTo>
                    <a:pt x="388" y="726"/>
                  </a:lnTo>
                  <a:lnTo>
                    <a:pt x="392" y="725"/>
                  </a:lnTo>
                  <a:lnTo>
                    <a:pt x="395" y="723"/>
                  </a:lnTo>
                  <a:lnTo>
                    <a:pt x="400" y="722"/>
                  </a:lnTo>
                  <a:lnTo>
                    <a:pt x="405" y="720"/>
                  </a:lnTo>
                  <a:lnTo>
                    <a:pt x="408" y="717"/>
                  </a:lnTo>
                  <a:lnTo>
                    <a:pt x="412" y="715"/>
                  </a:lnTo>
                  <a:lnTo>
                    <a:pt x="417" y="714"/>
                  </a:lnTo>
                  <a:lnTo>
                    <a:pt x="420" y="712"/>
                  </a:lnTo>
                  <a:lnTo>
                    <a:pt x="424" y="711"/>
                  </a:lnTo>
                  <a:lnTo>
                    <a:pt x="427" y="709"/>
                  </a:lnTo>
                  <a:lnTo>
                    <a:pt x="432" y="708"/>
                  </a:lnTo>
                  <a:lnTo>
                    <a:pt x="437" y="706"/>
                  </a:lnTo>
                  <a:lnTo>
                    <a:pt x="440" y="705"/>
                  </a:lnTo>
                  <a:lnTo>
                    <a:pt x="444" y="703"/>
                  </a:lnTo>
                  <a:lnTo>
                    <a:pt x="449" y="702"/>
                  </a:lnTo>
                  <a:lnTo>
                    <a:pt x="452" y="700"/>
                  </a:lnTo>
                  <a:lnTo>
                    <a:pt x="456" y="700"/>
                  </a:lnTo>
                  <a:lnTo>
                    <a:pt x="460" y="699"/>
                  </a:lnTo>
                  <a:lnTo>
                    <a:pt x="464" y="697"/>
                  </a:lnTo>
                  <a:lnTo>
                    <a:pt x="469" y="695"/>
                  </a:lnTo>
                  <a:lnTo>
                    <a:pt x="472" y="694"/>
                  </a:lnTo>
                  <a:lnTo>
                    <a:pt x="476" y="692"/>
                  </a:lnTo>
                  <a:lnTo>
                    <a:pt x="481" y="692"/>
                  </a:lnTo>
                  <a:lnTo>
                    <a:pt x="484" y="691"/>
                  </a:lnTo>
                  <a:lnTo>
                    <a:pt x="489" y="689"/>
                  </a:lnTo>
                  <a:lnTo>
                    <a:pt x="492" y="688"/>
                  </a:lnTo>
                  <a:lnTo>
                    <a:pt x="496" y="688"/>
                  </a:lnTo>
                  <a:lnTo>
                    <a:pt x="501" y="686"/>
                  </a:lnTo>
                  <a:lnTo>
                    <a:pt x="504" y="685"/>
                  </a:lnTo>
                  <a:lnTo>
                    <a:pt x="508" y="685"/>
                  </a:lnTo>
                  <a:lnTo>
                    <a:pt x="513" y="683"/>
                  </a:lnTo>
                  <a:lnTo>
                    <a:pt x="516" y="683"/>
                  </a:lnTo>
                  <a:lnTo>
                    <a:pt x="521" y="682"/>
                  </a:lnTo>
                  <a:lnTo>
                    <a:pt x="524" y="680"/>
                  </a:lnTo>
                  <a:lnTo>
                    <a:pt x="528" y="680"/>
                  </a:lnTo>
                  <a:lnTo>
                    <a:pt x="533" y="678"/>
                  </a:lnTo>
                  <a:lnTo>
                    <a:pt x="536" y="678"/>
                  </a:lnTo>
                  <a:lnTo>
                    <a:pt x="541" y="678"/>
                  </a:lnTo>
                  <a:lnTo>
                    <a:pt x="545" y="677"/>
                  </a:lnTo>
                  <a:lnTo>
                    <a:pt x="548" y="677"/>
                  </a:lnTo>
                  <a:lnTo>
                    <a:pt x="553" y="677"/>
                  </a:lnTo>
                  <a:lnTo>
                    <a:pt x="556" y="675"/>
                  </a:lnTo>
                  <a:lnTo>
                    <a:pt x="560" y="675"/>
                  </a:lnTo>
                  <a:lnTo>
                    <a:pt x="565" y="675"/>
                  </a:lnTo>
                  <a:lnTo>
                    <a:pt x="568" y="675"/>
                  </a:lnTo>
                  <a:lnTo>
                    <a:pt x="573" y="674"/>
                  </a:lnTo>
                  <a:lnTo>
                    <a:pt x="577" y="674"/>
                  </a:lnTo>
                  <a:lnTo>
                    <a:pt x="580" y="674"/>
                  </a:lnTo>
                  <a:lnTo>
                    <a:pt x="585" y="674"/>
                  </a:lnTo>
                  <a:lnTo>
                    <a:pt x="588" y="674"/>
                  </a:lnTo>
                  <a:lnTo>
                    <a:pt x="593" y="674"/>
                  </a:lnTo>
                  <a:lnTo>
                    <a:pt x="597" y="674"/>
                  </a:lnTo>
                  <a:lnTo>
                    <a:pt x="600" y="674"/>
                  </a:lnTo>
                  <a:lnTo>
                    <a:pt x="605" y="674"/>
                  </a:lnTo>
                  <a:lnTo>
                    <a:pt x="609" y="674"/>
                  </a:lnTo>
                  <a:lnTo>
                    <a:pt x="612" y="674"/>
                  </a:lnTo>
                  <a:lnTo>
                    <a:pt x="617" y="674"/>
                  </a:lnTo>
                  <a:lnTo>
                    <a:pt x="620" y="674"/>
                  </a:lnTo>
                  <a:lnTo>
                    <a:pt x="625" y="675"/>
                  </a:lnTo>
                  <a:lnTo>
                    <a:pt x="629" y="675"/>
                  </a:lnTo>
                  <a:lnTo>
                    <a:pt x="632" y="675"/>
                  </a:lnTo>
                  <a:lnTo>
                    <a:pt x="637" y="675"/>
                  </a:lnTo>
                  <a:lnTo>
                    <a:pt x="641" y="677"/>
                  </a:lnTo>
                  <a:lnTo>
                    <a:pt x="644" y="677"/>
                  </a:lnTo>
                  <a:lnTo>
                    <a:pt x="649" y="678"/>
                  </a:lnTo>
                  <a:lnTo>
                    <a:pt x="652" y="678"/>
                  </a:lnTo>
                  <a:lnTo>
                    <a:pt x="657" y="680"/>
                  </a:lnTo>
                  <a:lnTo>
                    <a:pt x="661" y="680"/>
                  </a:lnTo>
                  <a:lnTo>
                    <a:pt x="664" y="682"/>
                  </a:lnTo>
                  <a:lnTo>
                    <a:pt x="669" y="682"/>
                  </a:lnTo>
                  <a:lnTo>
                    <a:pt x="673" y="683"/>
                  </a:lnTo>
                  <a:lnTo>
                    <a:pt x="677" y="683"/>
                  </a:lnTo>
                  <a:lnTo>
                    <a:pt x="681" y="685"/>
                  </a:lnTo>
                  <a:lnTo>
                    <a:pt x="684" y="686"/>
                  </a:lnTo>
                  <a:lnTo>
                    <a:pt x="689" y="686"/>
                  </a:lnTo>
                  <a:lnTo>
                    <a:pt x="693" y="688"/>
                  </a:lnTo>
                  <a:lnTo>
                    <a:pt x="696" y="689"/>
                  </a:lnTo>
                  <a:lnTo>
                    <a:pt x="701" y="691"/>
                  </a:lnTo>
                  <a:lnTo>
                    <a:pt x="706" y="692"/>
                  </a:lnTo>
                  <a:lnTo>
                    <a:pt x="709" y="694"/>
                  </a:lnTo>
                  <a:lnTo>
                    <a:pt x="713" y="694"/>
                  </a:lnTo>
                  <a:lnTo>
                    <a:pt x="716" y="695"/>
                  </a:lnTo>
                  <a:lnTo>
                    <a:pt x="721" y="697"/>
                  </a:lnTo>
                  <a:lnTo>
                    <a:pt x="725" y="699"/>
                  </a:lnTo>
                  <a:lnTo>
                    <a:pt x="728" y="700"/>
                  </a:lnTo>
                  <a:lnTo>
                    <a:pt x="733" y="702"/>
                  </a:lnTo>
                  <a:lnTo>
                    <a:pt x="738" y="705"/>
                  </a:lnTo>
                  <a:lnTo>
                    <a:pt x="741" y="706"/>
                  </a:lnTo>
                  <a:lnTo>
                    <a:pt x="745" y="708"/>
                  </a:lnTo>
                  <a:lnTo>
                    <a:pt x="748" y="709"/>
                  </a:lnTo>
                  <a:lnTo>
                    <a:pt x="753" y="711"/>
                  </a:lnTo>
                  <a:lnTo>
                    <a:pt x="757" y="712"/>
                  </a:lnTo>
                  <a:lnTo>
                    <a:pt x="761" y="715"/>
                  </a:lnTo>
                  <a:lnTo>
                    <a:pt x="765" y="717"/>
                  </a:lnTo>
                  <a:lnTo>
                    <a:pt x="770" y="719"/>
                  </a:lnTo>
                  <a:lnTo>
                    <a:pt x="773" y="722"/>
                  </a:lnTo>
                  <a:lnTo>
                    <a:pt x="777" y="723"/>
                  </a:lnTo>
                  <a:lnTo>
                    <a:pt x="780" y="725"/>
                  </a:lnTo>
                  <a:lnTo>
                    <a:pt x="785" y="728"/>
                  </a:lnTo>
                  <a:lnTo>
                    <a:pt x="790" y="729"/>
                  </a:lnTo>
                  <a:lnTo>
                    <a:pt x="793" y="733"/>
                  </a:lnTo>
                  <a:lnTo>
                    <a:pt x="797" y="734"/>
                  </a:lnTo>
                  <a:lnTo>
                    <a:pt x="802" y="737"/>
                  </a:lnTo>
                  <a:lnTo>
                    <a:pt x="805" y="739"/>
                  </a:lnTo>
                  <a:lnTo>
                    <a:pt x="810" y="742"/>
                  </a:lnTo>
                  <a:lnTo>
                    <a:pt x="813" y="743"/>
                  </a:lnTo>
                  <a:lnTo>
                    <a:pt x="817" y="746"/>
                  </a:lnTo>
                  <a:lnTo>
                    <a:pt x="822" y="748"/>
                  </a:lnTo>
                  <a:lnTo>
                    <a:pt x="825" y="751"/>
                  </a:lnTo>
                  <a:lnTo>
                    <a:pt x="829" y="754"/>
                  </a:lnTo>
                  <a:lnTo>
                    <a:pt x="834" y="756"/>
                  </a:lnTo>
                  <a:lnTo>
                    <a:pt x="837" y="759"/>
                  </a:lnTo>
                  <a:lnTo>
                    <a:pt x="842" y="762"/>
                  </a:lnTo>
                  <a:lnTo>
                    <a:pt x="845" y="763"/>
                  </a:lnTo>
                  <a:lnTo>
                    <a:pt x="849" y="767"/>
                  </a:lnTo>
                  <a:lnTo>
                    <a:pt x="854" y="770"/>
                  </a:lnTo>
                  <a:lnTo>
                    <a:pt x="857" y="773"/>
                  </a:lnTo>
                  <a:lnTo>
                    <a:pt x="861" y="774"/>
                  </a:lnTo>
                  <a:lnTo>
                    <a:pt x="866" y="777"/>
                  </a:lnTo>
                  <a:lnTo>
                    <a:pt x="869" y="780"/>
                  </a:lnTo>
                  <a:lnTo>
                    <a:pt x="874" y="784"/>
                  </a:lnTo>
                  <a:lnTo>
                    <a:pt x="877" y="785"/>
                  </a:lnTo>
                  <a:lnTo>
                    <a:pt x="881" y="788"/>
                  </a:lnTo>
                  <a:lnTo>
                    <a:pt x="886" y="791"/>
                  </a:lnTo>
                  <a:lnTo>
                    <a:pt x="889" y="794"/>
                  </a:lnTo>
                  <a:lnTo>
                    <a:pt x="893" y="797"/>
                  </a:lnTo>
                  <a:lnTo>
                    <a:pt x="898" y="799"/>
                  </a:lnTo>
                  <a:lnTo>
                    <a:pt x="901" y="802"/>
                  </a:lnTo>
                  <a:lnTo>
                    <a:pt x="906" y="805"/>
                  </a:lnTo>
                  <a:lnTo>
                    <a:pt x="909" y="808"/>
                  </a:lnTo>
                  <a:lnTo>
                    <a:pt x="913" y="811"/>
                  </a:lnTo>
                  <a:lnTo>
                    <a:pt x="918" y="814"/>
                  </a:lnTo>
                  <a:lnTo>
                    <a:pt x="921" y="818"/>
                  </a:lnTo>
                  <a:lnTo>
                    <a:pt x="926" y="819"/>
                  </a:lnTo>
                  <a:lnTo>
                    <a:pt x="930" y="822"/>
                  </a:lnTo>
                  <a:lnTo>
                    <a:pt x="933" y="825"/>
                  </a:lnTo>
                  <a:lnTo>
                    <a:pt x="938" y="828"/>
                  </a:lnTo>
                  <a:lnTo>
                    <a:pt x="941" y="831"/>
                  </a:lnTo>
                  <a:lnTo>
                    <a:pt x="945" y="834"/>
                  </a:lnTo>
                  <a:lnTo>
                    <a:pt x="950" y="836"/>
                  </a:lnTo>
                  <a:lnTo>
                    <a:pt x="953" y="839"/>
                  </a:lnTo>
                  <a:lnTo>
                    <a:pt x="958" y="842"/>
                  </a:lnTo>
                  <a:lnTo>
                    <a:pt x="962" y="845"/>
                  </a:lnTo>
                  <a:lnTo>
                    <a:pt x="965" y="848"/>
                  </a:lnTo>
                  <a:lnTo>
                    <a:pt x="970" y="850"/>
                  </a:lnTo>
                  <a:lnTo>
                    <a:pt x="973" y="853"/>
                  </a:lnTo>
                  <a:lnTo>
                    <a:pt x="977" y="856"/>
                  </a:lnTo>
                  <a:lnTo>
                    <a:pt x="982" y="859"/>
                  </a:lnTo>
                  <a:lnTo>
                    <a:pt x="985" y="861"/>
                  </a:lnTo>
                  <a:lnTo>
                    <a:pt x="990" y="864"/>
                  </a:lnTo>
                  <a:lnTo>
                    <a:pt x="994" y="867"/>
                  </a:lnTo>
                  <a:lnTo>
                    <a:pt x="997" y="870"/>
                  </a:lnTo>
                  <a:lnTo>
                    <a:pt x="1002" y="872"/>
                  </a:lnTo>
                  <a:lnTo>
                    <a:pt x="1005" y="875"/>
                  </a:lnTo>
                  <a:lnTo>
                    <a:pt x="1010" y="878"/>
                  </a:lnTo>
                  <a:lnTo>
                    <a:pt x="1014" y="879"/>
                  </a:lnTo>
                  <a:lnTo>
                    <a:pt x="1017" y="882"/>
                  </a:lnTo>
                  <a:lnTo>
                    <a:pt x="1022" y="884"/>
                  </a:lnTo>
                  <a:lnTo>
                    <a:pt x="1026" y="887"/>
                  </a:lnTo>
                  <a:lnTo>
                    <a:pt x="1030" y="890"/>
                  </a:lnTo>
                  <a:lnTo>
                    <a:pt x="1034" y="892"/>
                  </a:lnTo>
                  <a:lnTo>
                    <a:pt x="1037" y="895"/>
                  </a:lnTo>
                  <a:lnTo>
                    <a:pt x="1042" y="896"/>
                  </a:lnTo>
                  <a:lnTo>
                    <a:pt x="1046" y="898"/>
                  </a:lnTo>
                  <a:lnTo>
                    <a:pt x="1049" y="901"/>
                  </a:lnTo>
                  <a:lnTo>
                    <a:pt x="1054" y="903"/>
                  </a:lnTo>
                  <a:lnTo>
                    <a:pt x="1058" y="906"/>
                  </a:lnTo>
                  <a:lnTo>
                    <a:pt x="1062" y="907"/>
                  </a:lnTo>
                  <a:lnTo>
                    <a:pt x="1066" y="909"/>
                  </a:lnTo>
                  <a:lnTo>
                    <a:pt x="1069" y="910"/>
                  </a:lnTo>
                  <a:lnTo>
                    <a:pt x="1074" y="913"/>
                  </a:lnTo>
                  <a:lnTo>
                    <a:pt x="1078" y="915"/>
                  </a:lnTo>
                  <a:lnTo>
                    <a:pt x="1081" y="916"/>
                  </a:lnTo>
                  <a:lnTo>
                    <a:pt x="1086" y="918"/>
                  </a:lnTo>
                  <a:lnTo>
                    <a:pt x="1091" y="919"/>
                  </a:lnTo>
                  <a:lnTo>
                    <a:pt x="1094" y="921"/>
                  </a:lnTo>
                  <a:lnTo>
                    <a:pt x="1098" y="923"/>
                  </a:lnTo>
                  <a:lnTo>
                    <a:pt x="1101" y="924"/>
                  </a:lnTo>
                  <a:lnTo>
                    <a:pt x="1106" y="926"/>
                  </a:lnTo>
                  <a:lnTo>
                    <a:pt x="1110" y="927"/>
                  </a:lnTo>
                  <a:lnTo>
                    <a:pt x="1114" y="929"/>
                  </a:lnTo>
                  <a:lnTo>
                    <a:pt x="1118" y="930"/>
                  </a:lnTo>
                  <a:lnTo>
                    <a:pt x="1123" y="932"/>
                  </a:lnTo>
                  <a:lnTo>
                    <a:pt x="1126" y="932"/>
                  </a:lnTo>
                  <a:lnTo>
                    <a:pt x="1130" y="933"/>
                  </a:lnTo>
                  <a:lnTo>
                    <a:pt x="1133" y="935"/>
                  </a:lnTo>
                  <a:lnTo>
                    <a:pt x="1138" y="935"/>
                  </a:lnTo>
                  <a:lnTo>
                    <a:pt x="1143" y="937"/>
                  </a:lnTo>
                  <a:lnTo>
                    <a:pt x="1146" y="937"/>
                  </a:lnTo>
                  <a:lnTo>
                    <a:pt x="1150" y="938"/>
                  </a:lnTo>
                  <a:lnTo>
                    <a:pt x="1155" y="938"/>
                  </a:lnTo>
                  <a:lnTo>
                    <a:pt x="1158" y="938"/>
                  </a:lnTo>
                  <a:lnTo>
                    <a:pt x="1162" y="940"/>
                  </a:lnTo>
                  <a:lnTo>
                    <a:pt x="1165" y="940"/>
                  </a:lnTo>
                  <a:lnTo>
                    <a:pt x="1170" y="940"/>
                  </a:lnTo>
                  <a:lnTo>
                    <a:pt x="1175" y="940"/>
                  </a:lnTo>
                  <a:lnTo>
                    <a:pt x="1178" y="941"/>
                  </a:lnTo>
                  <a:lnTo>
                    <a:pt x="1182" y="941"/>
                  </a:lnTo>
                  <a:lnTo>
                    <a:pt x="1187" y="941"/>
                  </a:lnTo>
                  <a:lnTo>
                    <a:pt x="1190" y="941"/>
                  </a:lnTo>
                  <a:lnTo>
                    <a:pt x="1194" y="940"/>
                  </a:lnTo>
                  <a:lnTo>
                    <a:pt x="1198" y="940"/>
                  </a:lnTo>
                  <a:lnTo>
                    <a:pt x="1202" y="940"/>
                  </a:lnTo>
                  <a:lnTo>
                    <a:pt x="1207" y="940"/>
                  </a:lnTo>
                  <a:lnTo>
                    <a:pt x="1210" y="940"/>
                  </a:lnTo>
                  <a:lnTo>
                    <a:pt x="1214" y="938"/>
                  </a:lnTo>
                  <a:lnTo>
                    <a:pt x="1219" y="938"/>
                  </a:lnTo>
                  <a:lnTo>
                    <a:pt x="1222" y="937"/>
                  </a:lnTo>
                  <a:lnTo>
                    <a:pt x="1227" y="937"/>
                  </a:lnTo>
                  <a:lnTo>
                    <a:pt x="1230" y="935"/>
                  </a:lnTo>
                  <a:lnTo>
                    <a:pt x="1234" y="933"/>
                  </a:lnTo>
                  <a:lnTo>
                    <a:pt x="1239" y="933"/>
                  </a:lnTo>
                  <a:lnTo>
                    <a:pt x="1242" y="932"/>
                  </a:lnTo>
                  <a:lnTo>
                    <a:pt x="1246" y="930"/>
                  </a:lnTo>
                  <a:lnTo>
                    <a:pt x="1251" y="929"/>
                  </a:lnTo>
                  <a:lnTo>
                    <a:pt x="1254" y="927"/>
                  </a:lnTo>
                  <a:lnTo>
                    <a:pt x="1259" y="926"/>
                  </a:lnTo>
                  <a:lnTo>
                    <a:pt x="1262" y="924"/>
                  </a:lnTo>
                  <a:lnTo>
                    <a:pt x="1266" y="923"/>
                  </a:lnTo>
                  <a:lnTo>
                    <a:pt x="1271" y="921"/>
                  </a:lnTo>
                  <a:lnTo>
                    <a:pt x="1274" y="919"/>
                  </a:lnTo>
                  <a:lnTo>
                    <a:pt x="1278" y="916"/>
                  </a:lnTo>
                  <a:lnTo>
                    <a:pt x="1283" y="915"/>
                  </a:lnTo>
                  <a:lnTo>
                    <a:pt x="1286" y="913"/>
                  </a:lnTo>
                  <a:lnTo>
                    <a:pt x="1291" y="910"/>
                  </a:lnTo>
                  <a:lnTo>
                    <a:pt x="1294" y="909"/>
                  </a:lnTo>
                  <a:lnTo>
                    <a:pt x="1298" y="906"/>
                  </a:lnTo>
                  <a:lnTo>
                    <a:pt x="1303" y="903"/>
                  </a:lnTo>
                  <a:lnTo>
                    <a:pt x="1306" y="901"/>
                  </a:lnTo>
                  <a:lnTo>
                    <a:pt x="1311" y="898"/>
                  </a:lnTo>
                  <a:lnTo>
                    <a:pt x="1315" y="895"/>
                  </a:lnTo>
                  <a:lnTo>
                    <a:pt x="1318" y="892"/>
                  </a:lnTo>
                  <a:lnTo>
                    <a:pt x="1323" y="889"/>
                  </a:lnTo>
                  <a:lnTo>
                    <a:pt x="1326" y="886"/>
                  </a:lnTo>
                  <a:lnTo>
                    <a:pt x="1330" y="882"/>
                  </a:lnTo>
                  <a:lnTo>
                    <a:pt x="1335" y="879"/>
                  </a:lnTo>
                  <a:lnTo>
                    <a:pt x="1338" y="876"/>
                  </a:lnTo>
                  <a:lnTo>
                    <a:pt x="1343" y="872"/>
                  </a:lnTo>
                  <a:lnTo>
                    <a:pt x="1347" y="869"/>
                  </a:lnTo>
                  <a:lnTo>
                    <a:pt x="1350" y="865"/>
                  </a:lnTo>
                  <a:lnTo>
                    <a:pt x="1355" y="861"/>
                  </a:lnTo>
                  <a:lnTo>
                    <a:pt x="1358" y="858"/>
                  </a:lnTo>
                  <a:lnTo>
                    <a:pt x="1363" y="853"/>
                  </a:lnTo>
                  <a:lnTo>
                    <a:pt x="1367" y="850"/>
                  </a:lnTo>
                  <a:lnTo>
                    <a:pt x="1370" y="845"/>
                  </a:lnTo>
                  <a:lnTo>
                    <a:pt x="1375" y="841"/>
                  </a:lnTo>
                  <a:lnTo>
                    <a:pt x="1379" y="838"/>
                  </a:lnTo>
                  <a:lnTo>
                    <a:pt x="1382" y="833"/>
                  </a:lnTo>
                  <a:lnTo>
                    <a:pt x="1387" y="828"/>
                  </a:lnTo>
                  <a:lnTo>
                    <a:pt x="1390" y="824"/>
                  </a:lnTo>
                  <a:lnTo>
                    <a:pt x="1395" y="819"/>
                  </a:lnTo>
                  <a:lnTo>
                    <a:pt x="1399" y="814"/>
                  </a:lnTo>
                  <a:lnTo>
                    <a:pt x="1402" y="810"/>
                  </a:lnTo>
                  <a:lnTo>
                    <a:pt x="1407" y="805"/>
                  </a:lnTo>
                  <a:lnTo>
                    <a:pt x="1411" y="799"/>
                  </a:lnTo>
                  <a:lnTo>
                    <a:pt x="1414" y="794"/>
                  </a:lnTo>
                  <a:lnTo>
                    <a:pt x="1419" y="790"/>
                  </a:lnTo>
                  <a:lnTo>
                    <a:pt x="1422" y="784"/>
                  </a:lnTo>
                  <a:lnTo>
                    <a:pt x="1427" y="779"/>
                  </a:lnTo>
                  <a:lnTo>
                    <a:pt x="1431" y="773"/>
                  </a:lnTo>
                  <a:lnTo>
                    <a:pt x="1434" y="768"/>
                  </a:lnTo>
                  <a:lnTo>
                    <a:pt x="1439" y="762"/>
                  </a:lnTo>
                  <a:lnTo>
                    <a:pt x="1444" y="757"/>
                  </a:lnTo>
                  <a:lnTo>
                    <a:pt x="1447" y="751"/>
                  </a:lnTo>
                  <a:lnTo>
                    <a:pt x="1451" y="745"/>
                  </a:lnTo>
                  <a:lnTo>
                    <a:pt x="1454" y="740"/>
                  </a:lnTo>
                  <a:lnTo>
                    <a:pt x="1459" y="734"/>
                  </a:lnTo>
                  <a:lnTo>
                    <a:pt x="1463" y="728"/>
                  </a:lnTo>
                  <a:lnTo>
                    <a:pt x="1466" y="722"/>
                  </a:lnTo>
                  <a:lnTo>
                    <a:pt x="1471" y="715"/>
                  </a:lnTo>
                  <a:lnTo>
                    <a:pt x="1476" y="709"/>
                  </a:lnTo>
                  <a:lnTo>
                    <a:pt x="1479" y="703"/>
                  </a:lnTo>
                  <a:lnTo>
                    <a:pt x="1483" y="697"/>
                  </a:lnTo>
                  <a:lnTo>
                    <a:pt x="1486" y="691"/>
                  </a:lnTo>
                  <a:lnTo>
                    <a:pt x="1491" y="685"/>
                  </a:lnTo>
                  <a:lnTo>
                    <a:pt x="1495" y="678"/>
                  </a:lnTo>
                  <a:lnTo>
                    <a:pt x="1498" y="672"/>
                  </a:lnTo>
                  <a:lnTo>
                    <a:pt x="1503" y="664"/>
                  </a:lnTo>
                  <a:lnTo>
                    <a:pt x="1508" y="658"/>
                  </a:lnTo>
                  <a:lnTo>
                    <a:pt x="1511" y="652"/>
                  </a:lnTo>
                  <a:lnTo>
                    <a:pt x="1515" y="644"/>
                  </a:lnTo>
                  <a:lnTo>
                    <a:pt x="1518" y="638"/>
                  </a:lnTo>
                  <a:lnTo>
                    <a:pt x="1523" y="632"/>
                  </a:lnTo>
                  <a:lnTo>
                    <a:pt x="1528" y="624"/>
                  </a:lnTo>
                  <a:lnTo>
                    <a:pt x="1531" y="618"/>
                  </a:lnTo>
                  <a:lnTo>
                    <a:pt x="1535" y="610"/>
                  </a:lnTo>
                  <a:lnTo>
                    <a:pt x="1540" y="604"/>
                  </a:lnTo>
                  <a:lnTo>
                    <a:pt x="1543" y="596"/>
                  </a:lnTo>
                  <a:lnTo>
                    <a:pt x="1547" y="590"/>
                  </a:lnTo>
                  <a:lnTo>
                    <a:pt x="1551" y="583"/>
                  </a:lnTo>
                  <a:lnTo>
                    <a:pt x="1555" y="576"/>
                  </a:lnTo>
                  <a:lnTo>
                    <a:pt x="1560" y="569"/>
                  </a:lnTo>
                  <a:lnTo>
                    <a:pt x="1563" y="561"/>
                  </a:lnTo>
                  <a:lnTo>
                    <a:pt x="1567" y="555"/>
                  </a:lnTo>
                  <a:lnTo>
                    <a:pt x="1572" y="547"/>
                  </a:lnTo>
                  <a:lnTo>
                    <a:pt x="1575" y="539"/>
                  </a:lnTo>
                  <a:lnTo>
                    <a:pt x="1579" y="533"/>
                  </a:lnTo>
                  <a:lnTo>
                    <a:pt x="1583" y="525"/>
                  </a:lnTo>
                  <a:lnTo>
                    <a:pt x="1587" y="518"/>
                  </a:lnTo>
                  <a:lnTo>
                    <a:pt x="1592" y="510"/>
                  </a:lnTo>
                  <a:lnTo>
                    <a:pt x="1595" y="504"/>
                  </a:lnTo>
                  <a:lnTo>
                    <a:pt x="1599" y="496"/>
                  </a:lnTo>
                  <a:lnTo>
                    <a:pt x="1604" y="488"/>
                  </a:lnTo>
                  <a:lnTo>
                    <a:pt x="1607" y="481"/>
                  </a:lnTo>
                  <a:lnTo>
                    <a:pt x="1612" y="473"/>
                  </a:lnTo>
                  <a:lnTo>
                    <a:pt x="1615" y="467"/>
                  </a:lnTo>
                  <a:lnTo>
                    <a:pt x="1619" y="459"/>
                  </a:lnTo>
                  <a:lnTo>
                    <a:pt x="1624" y="451"/>
                  </a:lnTo>
                  <a:lnTo>
                    <a:pt x="1627" y="443"/>
                  </a:lnTo>
                  <a:lnTo>
                    <a:pt x="1631" y="437"/>
                  </a:lnTo>
                  <a:lnTo>
                    <a:pt x="1636" y="430"/>
                  </a:lnTo>
                  <a:lnTo>
                    <a:pt x="1639" y="422"/>
                  </a:lnTo>
                  <a:lnTo>
                    <a:pt x="1644" y="414"/>
                  </a:lnTo>
                  <a:lnTo>
                    <a:pt x="1647" y="406"/>
                  </a:lnTo>
                  <a:lnTo>
                    <a:pt x="1651" y="400"/>
                  </a:lnTo>
                  <a:lnTo>
                    <a:pt x="1656" y="392"/>
                  </a:lnTo>
                  <a:lnTo>
                    <a:pt x="1659" y="385"/>
                  </a:lnTo>
                  <a:lnTo>
                    <a:pt x="1664" y="377"/>
                  </a:lnTo>
                  <a:lnTo>
                    <a:pt x="1668" y="371"/>
                  </a:lnTo>
                  <a:lnTo>
                    <a:pt x="1671" y="363"/>
                  </a:lnTo>
                  <a:lnTo>
                    <a:pt x="1676" y="355"/>
                  </a:lnTo>
                  <a:lnTo>
                    <a:pt x="1679" y="348"/>
                  </a:lnTo>
                  <a:lnTo>
                    <a:pt x="1683" y="341"/>
                  </a:lnTo>
                  <a:lnTo>
                    <a:pt x="1688" y="334"/>
                  </a:lnTo>
                  <a:lnTo>
                    <a:pt x="1691" y="327"/>
                  </a:lnTo>
                  <a:lnTo>
                    <a:pt x="1696" y="320"/>
                  </a:lnTo>
                  <a:lnTo>
                    <a:pt x="1700" y="312"/>
                  </a:lnTo>
                  <a:lnTo>
                    <a:pt x="1703" y="306"/>
                  </a:lnTo>
                  <a:lnTo>
                    <a:pt x="1708" y="298"/>
                  </a:lnTo>
                  <a:lnTo>
                    <a:pt x="1711" y="292"/>
                  </a:lnTo>
                  <a:lnTo>
                    <a:pt x="1715" y="284"/>
                  </a:lnTo>
                  <a:lnTo>
                    <a:pt x="1720" y="278"/>
                  </a:lnTo>
                  <a:lnTo>
                    <a:pt x="1723" y="270"/>
                  </a:lnTo>
                  <a:lnTo>
                    <a:pt x="1728" y="264"/>
                  </a:lnTo>
                  <a:lnTo>
                    <a:pt x="1732" y="258"/>
                  </a:lnTo>
                  <a:lnTo>
                    <a:pt x="1735" y="250"/>
                  </a:lnTo>
                  <a:lnTo>
                    <a:pt x="1740" y="244"/>
                  </a:lnTo>
                  <a:lnTo>
                    <a:pt x="1743" y="238"/>
                  </a:lnTo>
                  <a:lnTo>
                    <a:pt x="1748" y="230"/>
                  </a:lnTo>
                  <a:lnTo>
                    <a:pt x="1752" y="224"/>
                  </a:lnTo>
                  <a:lnTo>
                    <a:pt x="1755" y="218"/>
                  </a:lnTo>
                  <a:lnTo>
                    <a:pt x="1760" y="212"/>
                  </a:lnTo>
                  <a:lnTo>
                    <a:pt x="1764" y="205"/>
                  </a:lnTo>
                  <a:lnTo>
                    <a:pt x="1767" y="199"/>
                  </a:lnTo>
                  <a:lnTo>
                    <a:pt x="1772" y="193"/>
                  </a:lnTo>
                  <a:lnTo>
                    <a:pt x="1775" y="187"/>
                  </a:lnTo>
                  <a:lnTo>
                    <a:pt x="1780" y="181"/>
                  </a:lnTo>
                  <a:lnTo>
                    <a:pt x="1784" y="174"/>
                  </a:lnTo>
                  <a:lnTo>
                    <a:pt x="1787" y="170"/>
                  </a:lnTo>
                  <a:lnTo>
                    <a:pt x="1792" y="164"/>
                  </a:lnTo>
                  <a:lnTo>
                    <a:pt x="1796" y="157"/>
                  </a:lnTo>
                  <a:lnTo>
                    <a:pt x="1799" y="151"/>
                  </a:lnTo>
                  <a:lnTo>
                    <a:pt x="1804" y="147"/>
                  </a:lnTo>
                  <a:lnTo>
                    <a:pt x="1807" y="141"/>
                  </a:lnTo>
                  <a:lnTo>
                    <a:pt x="1812" y="136"/>
                  </a:lnTo>
                  <a:lnTo>
                    <a:pt x="1816" y="130"/>
                  </a:lnTo>
                  <a:lnTo>
                    <a:pt x="1819" y="125"/>
                  </a:lnTo>
                  <a:lnTo>
                    <a:pt x="1824" y="120"/>
                  </a:lnTo>
                  <a:lnTo>
                    <a:pt x="1828" y="114"/>
                  </a:lnTo>
                  <a:lnTo>
                    <a:pt x="1832" y="110"/>
                  </a:lnTo>
                  <a:lnTo>
                    <a:pt x="1836" y="105"/>
                  </a:lnTo>
                  <a:lnTo>
                    <a:pt x="1839" y="100"/>
                  </a:lnTo>
                  <a:lnTo>
                    <a:pt x="1844" y="96"/>
                  </a:lnTo>
                  <a:lnTo>
                    <a:pt x="1848" y="91"/>
                  </a:lnTo>
                  <a:lnTo>
                    <a:pt x="1851" y="86"/>
                  </a:lnTo>
                  <a:lnTo>
                    <a:pt x="1856" y="82"/>
                  </a:lnTo>
                  <a:lnTo>
                    <a:pt x="1861" y="79"/>
                  </a:lnTo>
                  <a:lnTo>
                    <a:pt x="1864" y="74"/>
                  </a:lnTo>
                  <a:lnTo>
                    <a:pt x="1868" y="69"/>
                  </a:lnTo>
                  <a:lnTo>
                    <a:pt x="1871" y="66"/>
                  </a:lnTo>
                  <a:lnTo>
                    <a:pt x="1876" y="62"/>
                  </a:lnTo>
                  <a:lnTo>
                    <a:pt x="1881" y="59"/>
                  </a:lnTo>
                  <a:lnTo>
                    <a:pt x="1884" y="54"/>
                  </a:lnTo>
                  <a:lnTo>
                    <a:pt x="1888" y="51"/>
                  </a:lnTo>
                  <a:lnTo>
                    <a:pt x="1893" y="48"/>
                  </a:lnTo>
                  <a:lnTo>
                    <a:pt x="1896" y="45"/>
                  </a:lnTo>
                  <a:lnTo>
                    <a:pt x="1900" y="41"/>
                  </a:lnTo>
                  <a:lnTo>
                    <a:pt x="1903" y="38"/>
                  </a:lnTo>
                  <a:lnTo>
                    <a:pt x="1908" y="35"/>
                  </a:lnTo>
                  <a:lnTo>
                    <a:pt x="1913" y="32"/>
                  </a:lnTo>
                  <a:lnTo>
                    <a:pt x="1916" y="29"/>
                  </a:lnTo>
                  <a:lnTo>
                    <a:pt x="1920" y="28"/>
                  </a:lnTo>
                  <a:lnTo>
                    <a:pt x="1925" y="25"/>
                  </a:lnTo>
                  <a:lnTo>
                    <a:pt x="1928" y="22"/>
                  </a:lnTo>
                  <a:lnTo>
                    <a:pt x="1932" y="20"/>
                  </a:lnTo>
                  <a:lnTo>
                    <a:pt x="1935" y="18"/>
                  </a:lnTo>
                  <a:lnTo>
                    <a:pt x="1940" y="15"/>
                  </a:lnTo>
                  <a:lnTo>
                    <a:pt x="1945" y="14"/>
                  </a:lnTo>
                  <a:lnTo>
                    <a:pt x="1948" y="12"/>
                  </a:lnTo>
                  <a:lnTo>
                    <a:pt x="1952" y="11"/>
                  </a:lnTo>
                  <a:lnTo>
                    <a:pt x="1957" y="9"/>
                  </a:lnTo>
                  <a:lnTo>
                    <a:pt x="1960" y="8"/>
                  </a:lnTo>
                  <a:lnTo>
                    <a:pt x="1965" y="6"/>
                  </a:lnTo>
                  <a:lnTo>
                    <a:pt x="1968" y="4"/>
                  </a:lnTo>
                  <a:lnTo>
                    <a:pt x="1972" y="4"/>
                  </a:lnTo>
                  <a:lnTo>
                    <a:pt x="1977" y="3"/>
                  </a:lnTo>
                  <a:lnTo>
                    <a:pt x="1980" y="1"/>
                  </a:lnTo>
                  <a:lnTo>
                    <a:pt x="1984" y="1"/>
                  </a:lnTo>
                  <a:lnTo>
                    <a:pt x="1989" y="1"/>
                  </a:lnTo>
                  <a:lnTo>
                    <a:pt x="1992" y="0"/>
                  </a:lnTo>
                  <a:lnTo>
                    <a:pt x="1997" y="0"/>
                  </a:lnTo>
                  <a:lnTo>
                    <a:pt x="2000" y="0"/>
                  </a:lnTo>
                  <a:lnTo>
                    <a:pt x="2004" y="0"/>
                  </a:lnTo>
                  <a:lnTo>
                    <a:pt x="2009" y="0"/>
                  </a:lnTo>
                  <a:lnTo>
                    <a:pt x="2012" y="0"/>
                  </a:lnTo>
                  <a:lnTo>
                    <a:pt x="2016" y="0"/>
                  </a:lnTo>
                  <a:lnTo>
                    <a:pt x="2021" y="1"/>
                  </a:lnTo>
                  <a:lnTo>
                    <a:pt x="2024" y="1"/>
                  </a:lnTo>
                  <a:lnTo>
                    <a:pt x="2029" y="1"/>
                  </a:lnTo>
                  <a:lnTo>
                    <a:pt x="2032" y="3"/>
                  </a:lnTo>
                  <a:lnTo>
                    <a:pt x="2036" y="4"/>
                  </a:lnTo>
                  <a:lnTo>
                    <a:pt x="2041" y="4"/>
                  </a:lnTo>
                  <a:lnTo>
                    <a:pt x="2044" y="6"/>
                  </a:lnTo>
                  <a:lnTo>
                    <a:pt x="2049" y="8"/>
                  </a:lnTo>
                  <a:lnTo>
                    <a:pt x="2053" y="9"/>
                  </a:lnTo>
                  <a:lnTo>
                    <a:pt x="2056" y="11"/>
                  </a:lnTo>
                  <a:lnTo>
                    <a:pt x="2061" y="12"/>
                  </a:lnTo>
                  <a:lnTo>
                    <a:pt x="2064" y="14"/>
                  </a:lnTo>
                  <a:lnTo>
                    <a:pt x="2068" y="15"/>
                  </a:lnTo>
                  <a:lnTo>
                    <a:pt x="2073" y="18"/>
                  </a:lnTo>
                  <a:lnTo>
                    <a:pt x="2076" y="20"/>
                  </a:lnTo>
                  <a:lnTo>
                    <a:pt x="2081" y="22"/>
                  </a:lnTo>
                  <a:lnTo>
                    <a:pt x="2085" y="25"/>
                  </a:lnTo>
                  <a:lnTo>
                    <a:pt x="2088" y="28"/>
                  </a:lnTo>
                  <a:lnTo>
                    <a:pt x="2093" y="29"/>
                  </a:lnTo>
                  <a:lnTo>
                    <a:pt x="2096" y="32"/>
                  </a:lnTo>
                  <a:lnTo>
                    <a:pt x="2101" y="35"/>
                  </a:lnTo>
                  <a:lnTo>
                    <a:pt x="2105" y="38"/>
                  </a:lnTo>
                  <a:lnTo>
                    <a:pt x="2108" y="41"/>
                  </a:lnTo>
                  <a:lnTo>
                    <a:pt x="2113" y="45"/>
                  </a:lnTo>
                  <a:lnTo>
                    <a:pt x="2117" y="48"/>
                  </a:lnTo>
                  <a:lnTo>
                    <a:pt x="2120" y="51"/>
                  </a:lnTo>
                  <a:lnTo>
                    <a:pt x="2125" y="54"/>
                  </a:lnTo>
                  <a:lnTo>
                    <a:pt x="2128" y="59"/>
                  </a:lnTo>
                  <a:lnTo>
                    <a:pt x="2133" y="62"/>
                  </a:lnTo>
                  <a:lnTo>
                    <a:pt x="2137" y="66"/>
                  </a:lnTo>
                  <a:lnTo>
                    <a:pt x="2140" y="69"/>
                  </a:lnTo>
                  <a:lnTo>
                    <a:pt x="2145" y="74"/>
                  </a:lnTo>
                  <a:lnTo>
                    <a:pt x="2149" y="79"/>
                  </a:lnTo>
                  <a:lnTo>
                    <a:pt x="2152" y="82"/>
                  </a:lnTo>
                  <a:lnTo>
                    <a:pt x="2157" y="86"/>
                  </a:lnTo>
                  <a:lnTo>
                    <a:pt x="2160" y="91"/>
                  </a:lnTo>
                  <a:lnTo>
                    <a:pt x="2165" y="96"/>
                  </a:lnTo>
                  <a:lnTo>
                    <a:pt x="2169" y="100"/>
                  </a:lnTo>
                  <a:lnTo>
                    <a:pt x="2172" y="105"/>
                  </a:lnTo>
                  <a:lnTo>
                    <a:pt x="2177" y="110"/>
                  </a:lnTo>
                  <a:lnTo>
                    <a:pt x="2182" y="114"/>
                  </a:lnTo>
                  <a:lnTo>
                    <a:pt x="2185" y="120"/>
                  </a:lnTo>
                  <a:lnTo>
                    <a:pt x="2189" y="125"/>
                  </a:lnTo>
                  <a:lnTo>
                    <a:pt x="2192" y="130"/>
                  </a:lnTo>
                  <a:lnTo>
                    <a:pt x="2197" y="136"/>
                  </a:lnTo>
                  <a:lnTo>
                    <a:pt x="2201" y="141"/>
                  </a:lnTo>
                  <a:lnTo>
                    <a:pt x="2204" y="147"/>
                  </a:lnTo>
                  <a:lnTo>
                    <a:pt x="2209" y="151"/>
                  </a:lnTo>
                  <a:lnTo>
                    <a:pt x="2214" y="157"/>
                  </a:lnTo>
                  <a:lnTo>
                    <a:pt x="2217" y="164"/>
                  </a:lnTo>
                  <a:lnTo>
                    <a:pt x="2221" y="170"/>
                  </a:lnTo>
                  <a:lnTo>
                    <a:pt x="2224" y="174"/>
                  </a:lnTo>
                  <a:lnTo>
                    <a:pt x="2229" y="181"/>
                  </a:lnTo>
                  <a:lnTo>
                    <a:pt x="2233" y="187"/>
                  </a:lnTo>
                  <a:lnTo>
                    <a:pt x="2236" y="193"/>
                  </a:lnTo>
                  <a:lnTo>
                    <a:pt x="2241" y="199"/>
                  </a:lnTo>
                  <a:lnTo>
                    <a:pt x="2246" y="205"/>
                  </a:lnTo>
                  <a:lnTo>
                    <a:pt x="2249" y="212"/>
                  </a:lnTo>
                  <a:lnTo>
                    <a:pt x="2253" y="218"/>
                  </a:lnTo>
                  <a:lnTo>
                    <a:pt x="2256" y="224"/>
                  </a:lnTo>
                  <a:lnTo>
                    <a:pt x="2261" y="230"/>
                  </a:lnTo>
                  <a:lnTo>
                    <a:pt x="2265" y="238"/>
                  </a:lnTo>
                  <a:lnTo>
                    <a:pt x="2269" y="244"/>
                  </a:lnTo>
                  <a:lnTo>
                    <a:pt x="2273" y="250"/>
                  </a:lnTo>
                  <a:lnTo>
                    <a:pt x="2278" y="258"/>
                  </a:lnTo>
                  <a:lnTo>
                    <a:pt x="2281" y="264"/>
                  </a:lnTo>
                  <a:lnTo>
                    <a:pt x="2285" y="270"/>
                  </a:lnTo>
                  <a:lnTo>
                    <a:pt x="2288" y="278"/>
                  </a:lnTo>
                  <a:lnTo>
                    <a:pt x="2293" y="284"/>
                  </a:lnTo>
                  <a:lnTo>
                    <a:pt x="2298" y="292"/>
                  </a:lnTo>
                  <a:lnTo>
                    <a:pt x="2301" y="298"/>
                  </a:lnTo>
                  <a:lnTo>
                    <a:pt x="2305" y="306"/>
                  </a:lnTo>
                  <a:lnTo>
                    <a:pt x="2310" y="312"/>
                  </a:lnTo>
                  <a:lnTo>
                    <a:pt x="2313" y="320"/>
                  </a:lnTo>
                  <a:lnTo>
                    <a:pt x="2317" y="327"/>
                  </a:lnTo>
                  <a:lnTo>
                    <a:pt x="2321" y="334"/>
                  </a:lnTo>
                  <a:lnTo>
                    <a:pt x="2325" y="341"/>
                  </a:lnTo>
                  <a:lnTo>
                    <a:pt x="2330" y="348"/>
                  </a:lnTo>
                  <a:lnTo>
                    <a:pt x="2333" y="355"/>
                  </a:lnTo>
                  <a:lnTo>
                    <a:pt x="2337" y="363"/>
                  </a:lnTo>
                  <a:lnTo>
                    <a:pt x="2342" y="371"/>
                  </a:lnTo>
                  <a:lnTo>
                    <a:pt x="2345" y="377"/>
                  </a:lnTo>
                  <a:lnTo>
                    <a:pt x="2349" y="385"/>
                  </a:lnTo>
                  <a:lnTo>
                    <a:pt x="2353" y="392"/>
                  </a:lnTo>
                  <a:lnTo>
                    <a:pt x="2357" y="400"/>
                  </a:lnTo>
                  <a:lnTo>
                    <a:pt x="2362" y="406"/>
                  </a:lnTo>
                  <a:lnTo>
                    <a:pt x="2365" y="414"/>
                  </a:lnTo>
                  <a:lnTo>
                    <a:pt x="2369" y="422"/>
                  </a:lnTo>
                  <a:lnTo>
                    <a:pt x="2374" y="430"/>
                  </a:lnTo>
                  <a:lnTo>
                    <a:pt x="2377" y="437"/>
                  </a:lnTo>
                  <a:lnTo>
                    <a:pt x="2382" y="443"/>
                  </a:lnTo>
                  <a:lnTo>
                    <a:pt x="2385" y="451"/>
                  </a:lnTo>
                  <a:lnTo>
                    <a:pt x="2389" y="459"/>
                  </a:lnTo>
                  <a:lnTo>
                    <a:pt x="2394" y="467"/>
                  </a:lnTo>
                  <a:lnTo>
                    <a:pt x="2397" y="473"/>
                  </a:lnTo>
                  <a:lnTo>
                    <a:pt x="2402" y="481"/>
                  </a:lnTo>
                  <a:lnTo>
                    <a:pt x="2406" y="488"/>
                  </a:lnTo>
                  <a:lnTo>
                    <a:pt x="2409" y="496"/>
                  </a:lnTo>
                  <a:lnTo>
                    <a:pt x="2414" y="504"/>
                  </a:lnTo>
                  <a:lnTo>
                    <a:pt x="2417" y="510"/>
                  </a:lnTo>
                  <a:lnTo>
                    <a:pt x="2421" y="518"/>
                  </a:lnTo>
                  <a:lnTo>
                    <a:pt x="2426" y="525"/>
                  </a:lnTo>
                  <a:lnTo>
                    <a:pt x="2429" y="533"/>
                  </a:lnTo>
                  <a:lnTo>
                    <a:pt x="2434" y="539"/>
                  </a:lnTo>
                  <a:lnTo>
                    <a:pt x="2438" y="547"/>
                  </a:lnTo>
                  <a:lnTo>
                    <a:pt x="2441" y="555"/>
                  </a:lnTo>
                  <a:lnTo>
                    <a:pt x="2446" y="561"/>
                  </a:lnTo>
                  <a:lnTo>
                    <a:pt x="2449" y="569"/>
                  </a:lnTo>
                  <a:lnTo>
                    <a:pt x="2453" y="576"/>
                  </a:lnTo>
                  <a:lnTo>
                    <a:pt x="2458" y="583"/>
                  </a:lnTo>
                  <a:lnTo>
                    <a:pt x="2461" y="590"/>
                  </a:lnTo>
                  <a:lnTo>
                    <a:pt x="2466" y="596"/>
                  </a:lnTo>
                  <a:lnTo>
                    <a:pt x="2470" y="604"/>
                  </a:lnTo>
                  <a:lnTo>
                    <a:pt x="2473" y="610"/>
                  </a:lnTo>
                  <a:lnTo>
                    <a:pt x="2478" y="618"/>
                  </a:lnTo>
                  <a:lnTo>
                    <a:pt x="2481" y="624"/>
                  </a:lnTo>
                  <a:lnTo>
                    <a:pt x="2486" y="632"/>
                  </a:lnTo>
                  <a:lnTo>
                    <a:pt x="2490" y="638"/>
                  </a:lnTo>
                  <a:lnTo>
                    <a:pt x="2493" y="644"/>
                  </a:lnTo>
                  <a:lnTo>
                    <a:pt x="2498" y="652"/>
                  </a:lnTo>
                  <a:lnTo>
                    <a:pt x="2502" y="658"/>
                  </a:lnTo>
                  <a:lnTo>
                    <a:pt x="2505" y="664"/>
                  </a:lnTo>
                  <a:lnTo>
                    <a:pt x="2510" y="672"/>
                  </a:lnTo>
                  <a:lnTo>
                    <a:pt x="2513" y="678"/>
                  </a:lnTo>
                  <a:lnTo>
                    <a:pt x="2518" y="685"/>
                  </a:lnTo>
                  <a:lnTo>
                    <a:pt x="2522" y="691"/>
                  </a:lnTo>
                  <a:lnTo>
                    <a:pt x="2525" y="697"/>
                  </a:lnTo>
                  <a:lnTo>
                    <a:pt x="2530" y="703"/>
                  </a:lnTo>
                  <a:lnTo>
                    <a:pt x="2534" y="709"/>
                  </a:lnTo>
                  <a:lnTo>
                    <a:pt x="2537" y="715"/>
                  </a:lnTo>
                  <a:lnTo>
                    <a:pt x="2542" y="722"/>
                  </a:lnTo>
                  <a:lnTo>
                    <a:pt x="2545" y="728"/>
                  </a:lnTo>
                  <a:lnTo>
                    <a:pt x="2550" y="734"/>
                  </a:lnTo>
                  <a:lnTo>
                    <a:pt x="2554" y="740"/>
                  </a:lnTo>
                  <a:lnTo>
                    <a:pt x="2557" y="745"/>
                  </a:lnTo>
                  <a:lnTo>
                    <a:pt x="2562" y="751"/>
                  </a:lnTo>
                  <a:lnTo>
                    <a:pt x="2566" y="757"/>
                  </a:lnTo>
                  <a:lnTo>
                    <a:pt x="2569" y="762"/>
                  </a:lnTo>
                  <a:lnTo>
                    <a:pt x="2574" y="768"/>
                  </a:lnTo>
                  <a:lnTo>
                    <a:pt x="2577" y="773"/>
                  </a:lnTo>
                  <a:lnTo>
                    <a:pt x="2582" y="779"/>
                  </a:lnTo>
                  <a:lnTo>
                    <a:pt x="2586" y="784"/>
                  </a:lnTo>
                  <a:lnTo>
                    <a:pt x="2589" y="790"/>
                  </a:lnTo>
                  <a:lnTo>
                    <a:pt x="2594" y="794"/>
                  </a:lnTo>
                  <a:lnTo>
                    <a:pt x="2599" y="799"/>
                  </a:lnTo>
                  <a:lnTo>
                    <a:pt x="2602" y="805"/>
                  </a:lnTo>
                  <a:lnTo>
                    <a:pt x="2606" y="810"/>
                  </a:lnTo>
                  <a:lnTo>
                    <a:pt x="2609" y="814"/>
                  </a:lnTo>
                  <a:lnTo>
                    <a:pt x="2614" y="819"/>
                  </a:lnTo>
                  <a:lnTo>
                    <a:pt x="2618" y="824"/>
                  </a:lnTo>
                  <a:lnTo>
                    <a:pt x="2622" y="828"/>
                  </a:lnTo>
                  <a:lnTo>
                    <a:pt x="2626" y="833"/>
                  </a:lnTo>
                  <a:lnTo>
                    <a:pt x="2631" y="838"/>
                  </a:lnTo>
                  <a:lnTo>
                    <a:pt x="2634" y="841"/>
                  </a:lnTo>
                  <a:lnTo>
                    <a:pt x="2638" y="845"/>
                  </a:lnTo>
                  <a:lnTo>
                    <a:pt x="2641" y="850"/>
                  </a:lnTo>
                  <a:lnTo>
                    <a:pt x="2646" y="853"/>
                  </a:lnTo>
                  <a:lnTo>
                    <a:pt x="2650" y="858"/>
                  </a:lnTo>
                  <a:lnTo>
                    <a:pt x="2654" y="861"/>
                  </a:lnTo>
                  <a:lnTo>
                    <a:pt x="2658" y="865"/>
                  </a:lnTo>
                  <a:lnTo>
                    <a:pt x="2663" y="869"/>
                  </a:lnTo>
                  <a:lnTo>
                    <a:pt x="2666" y="872"/>
                  </a:lnTo>
                  <a:lnTo>
                    <a:pt x="2670" y="876"/>
                  </a:lnTo>
                  <a:lnTo>
                    <a:pt x="2673" y="879"/>
                  </a:lnTo>
                  <a:lnTo>
                    <a:pt x="2678" y="882"/>
                  </a:lnTo>
                  <a:lnTo>
                    <a:pt x="2683" y="886"/>
                  </a:lnTo>
                  <a:lnTo>
                    <a:pt x="2686" y="889"/>
                  </a:lnTo>
                  <a:lnTo>
                    <a:pt x="2690" y="892"/>
                  </a:lnTo>
                  <a:lnTo>
                    <a:pt x="2695" y="895"/>
                  </a:lnTo>
                  <a:lnTo>
                    <a:pt x="2698" y="898"/>
                  </a:lnTo>
                  <a:lnTo>
                    <a:pt x="2702" y="901"/>
                  </a:lnTo>
                  <a:lnTo>
                    <a:pt x="2706" y="903"/>
                  </a:lnTo>
                  <a:lnTo>
                    <a:pt x="2710" y="906"/>
                  </a:lnTo>
                  <a:lnTo>
                    <a:pt x="2715" y="909"/>
                  </a:lnTo>
                  <a:lnTo>
                    <a:pt x="2718" y="910"/>
                  </a:lnTo>
                  <a:lnTo>
                    <a:pt x="2722" y="913"/>
                  </a:lnTo>
                  <a:lnTo>
                    <a:pt x="2727" y="915"/>
                  </a:lnTo>
                  <a:lnTo>
                    <a:pt x="2730" y="916"/>
                  </a:lnTo>
                  <a:lnTo>
                    <a:pt x="2735" y="919"/>
                  </a:lnTo>
                  <a:lnTo>
                    <a:pt x="2738" y="921"/>
                  </a:lnTo>
                  <a:lnTo>
                    <a:pt x="2742" y="923"/>
                  </a:lnTo>
                  <a:lnTo>
                    <a:pt x="2747" y="924"/>
                  </a:lnTo>
                  <a:lnTo>
                    <a:pt x="2750" y="926"/>
                  </a:lnTo>
                  <a:lnTo>
                    <a:pt x="2754" y="927"/>
                  </a:lnTo>
                  <a:lnTo>
                    <a:pt x="2759" y="929"/>
                  </a:lnTo>
                  <a:lnTo>
                    <a:pt x="2762" y="930"/>
                  </a:lnTo>
                  <a:lnTo>
                    <a:pt x="2767" y="932"/>
                  </a:lnTo>
                  <a:lnTo>
                    <a:pt x="2770" y="933"/>
                  </a:lnTo>
                  <a:lnTo>
                    <a:pt x="2774" y="933"/>
                  </a:lnTo>
                  <a:lnTo>
                    <a:pt x="2779" y="935"/>
                  </a:lnTo>
                  <a:lnTo>
                    <a:pt x="2782" y="937"/>
                  </a:lnTo>
                  <a:lnTo>
                    <a:pt x="2786" y="937"/>
                  </a:lnTo>
                  <a:lnTo>
                    <a:pt x="2791" y="938"/>
                  </a:lnTo>
                  <a:lnTo>
                    <a:pt x="2794" y="938"/>
                  </a:lnTo>
                  <a:lnTo>
                    <a:pt x="2799" y="940"/>
                  </a:lnTo>
                  <a:lnTo>
                    <a:pt x="2802" y="940"/>
                  </a:lnTo>
                  <a:lnTo>
                    <a:pt x="2806" y="940"/>
                  </a:lnTo>
                  <a:lnTo>
                    <a:pt x="2811" y="940"/>
                  </a:lnTo>
                  <a:lnTo>
                    <a:pt x="2814" y="940"/>
                  </a:lnTo>
                  <a:lnTo>
                    <a:pt x="2819" y="941"/>
                  </a:lnTo>
                  <a:lnTo>
                    <a:pt x="2823" y="941"/>
                  </a:lnTo>
                  <a:lnTo>
                    <a:pt x="2826" y="941"/>
                  </a:lnTo>
                  <a:lnTo>
                    <a:pt x="2831" y="941"/>
                  </a:lnTo>
                  <a:lnTo>
                    <a:pt x="2834" y="940"/>
                  </a:lnTo>
                  <a:lnTo>
                    <a:pt x="2838" y="940"/>
                  </a:lnTo>
                  <a:lnTo>
                    <a:pt x="2843" y="940"/>
                  </a:lnTo>
                  <a:lnTo>
                    <a:pt x="2846" y="940"/>
                  </a:lnTo>
                  <a:lnTo>
                    <a:pt x="2851" y="938"/>
                  </a:lnTo>
                  <a:lnTo>
                    <a:pt x="2855" y="938"/>
                  </a:lnTo>
                  <a:lnTo>
                    <a:pt x="2858" y="938"/>
                  </a:lnTo>
                  <a:lnTo>
                    <a:pt x="2863" y="937"/>
                  </a:lnTo>
                  <a:lnTo>
                    <a:pt x="2866" y="937"/>
                  </a:lnTo>
                  <a:lnTo>
                    <a:pt x="2870" y="935"/>
                  </a:lnTo>
                  <a:lnTo>
                    <a:pt x="2875" y="935"/>
                  </a:lnTo>
                  <a:lnTo>
                    <a:pt x="2878" y="933"/>
                  </a:lnTo>
                  <a:lnTo>
                    <a:pt x="2883" y="932"/>
                  </a:lnTo>
                  <a:lnTo>
                    <a:pt x="2887" y="932"/>
                  </a:lnTo>
                  <a:lnTo>
                    <a:pt x="2890" y="930"/>
                  </a:lnTo>
                  <a:lnTo>
                    <a:pt x="2895" y="929"/>
                  </a:lnTo>
                  <a:lnTo>
                    <a:pt x="2898" y="927"/>
                  </a:lnTo>
                  <a:lnTo>
                    <a:pt x="2903" y="926"/>
                  </a:lnTo>
                  <a:lnTo>
                    <a:pt x="2907" y="924"/>
                  </a:lnTo>
                  <a:lnTo>
                    <a:pt x="2910" y="923"/>
                  </a:lnTo>
                  <a:lnTo>
                    <a:pt x="2915" y="921"/>
                  </a:lnTo>
                  <a:lnTo>
                    <a:pt x="2919" y="919"/>
                  </a:lnTo>
                  <a:lnTo>
                    <a:pt x="2923" y="918"/>
                  </a:lnTo>
                  <a:lnTo>
                    <a:pt x="2927" y="916"/>
                  </a:lnTo>
                  <a:lnTo>
                    <a:pt x="2930" y="915"/>
                  </a:lnTo>
                  <a:lnTo>
                    <a:pt x="2935" y="913"/>
                  </a:lnTo>
                  <a:lnTo>
                    <a:pt x="2939" y="910"/>
                  </a:lnTo>
                  <a:lnTo>
                    <a:pt x="2942" y="909"/>
                  </a:lnTo>
                  <a:lnTo>
                    <a:pt x="2947" y="907"/>
                  </a:lnTo>
                  <a:lnTo>
                    <a:pt x="2952" y="906"/>
                  </a:lnTo>
                  <a:lnTo>
                    <a:pt x="2955" y="903"/>
                  </a:lnTo>
                  <a:lnTo>
                    <a:pt x="2959" y="901"/>
                  </a:lnTo>
                  <a:lnTo>
                    <a:pt x="2962" y="898"/>
                  </a:lnTo>
                  <a:lnTo>
                    <a:pt x="2967" y="896"/>
                  </a:lnTo>
                  <a:lnTo>
                    <a:pt x="2971" y="895"/>
                  </a:lnTo>
                  <a:lnTo>
                    <a:pt x="2974" y="892"/>
                  </a:lnTo>
                  <a:lnTo>
                    <a:pt x="2979" y="890"/>
                  </a:lnTo>
                  <a:lnTo>
                    <a:pt x="2984" y="887"/>
                  </a:lnTo>
                  <a:lnTo>
                    <a:pt x="2987" y="884"/>
                  </a:lnTo>
                  <a:lnTo>
                    <a:pt x="2991" y="882"/>
                  </a:lnTo>
                  <a:lnTo>
                    <a:pt x="2994" y="879"/>
                  </a:lnTo>
                  <a:lnTo>
                    <a:pt x="2999" y="878"/>
                  </a:lnTo>
                  <a:lnTo>
                    <a:pt x="3003" y="875"/>
                  </a:lnTo>
                  <a:lnTo>
                    <a:pt x="3006" y="872"/>
                  </a:lnTo>
                  <a:lnTo>
                    <a:pt x="3011" y="870"/>
                  </a:lnTo>
                  <a:lnTo>
                    <a:pt x="3016" y="867"/>
                  </a:lnTo>
                  <a:lnTo>
                    <a:pt x="3019" y="864"/>
                  </a:lnTo>
                  <a:lnTo>
                    <a:pt x="3023" y="861"/>
                  </a:lnTo>
                  <a:lnTo>
                    <a:pt x="3026" y="859"/>
                  </a:lnTo>
                  <a:lnTo>
                    <a:pt x="3031" y="856"/>
                  </a:lnTo>
                  <a:lnTo>
                    <a:pt x="3036" y="853"/>
                  </a:lnTo>
                  <a:lnTo>
                    <a:pt x="3039" y="850"/>
                  </a:lnTo>
                  <a:lnTo>
                    <a:pt x="3043" y="848"/>
                  </a:lnTo>
                  <a:lnTo>
                    <a:pt x="3048" y="845"/>
                  </a:lnTo>
                  <a:lnTo>
                    <a:pt x="3051" y="842"/>
                  </a:lnTo>
                  <a:lnTo>
                    <a:pt x="3055" y="839"/>
                  </a:lnTo>
                  <a:lnTo>
                    <a:pt x="3058" y="836"/>
                  </a:lnTo>
                  <a:lnTo>
                    <a:pt x="3063" y="834"/>
                  </a:lnTo>
                  <a:lnTo>
                    <a:pt x="3068" y="831"/>
                  </a:lnTo>
                  <a:lnTo>
                    <a:pt x="3071" y="828"/>
                  </a:lnTo>
                  <a:lnTo>
                    <a:pt x="3075" y="825"/>
                  </a:lnTo>
                  <a:lnTo>
                    <a:pt x="3080" y="822"/>
                  </a:lnTo>
                  <a:lnTo>
                    <a:pt x="3083" y="819"/>
                  </a:lnTo>
                  <a:lnTo>
                    <a:pt x="3087" y="818"/>
                  </a:lnTo>
                  <a:lnTo>
                    <a:pt x="3090" y="814"/>
                  </a:lnTo>
                  <a:lnTo>
                    <a:pt x="3095" y="811"/>
                  </a:lnTo>
                  <a:lnTo>
                    <a:pt x="3100" y="808"/>
                  </a:lnTo>
                  <a:lnTo>
                    <a:pt x="3103" y="805"/>
                  </a:lnTo>
                  <a:lnTo>
                    <a:pt x="3107" y="802"/>
                  </a:lnTo>
                  <a:lnTo>
                    <a:pt x="3112" y="799"/>
                  </a:lnTo>
                  <a:lnTo>
                    <a:pt x="3115" y="797"/>
                  </a:lnTo>
                  <a:lnTo>
                    <a:pt x="3120" y="794"/>
                  </a:lnTo>
                  <a:lnTo>
                    <a:pt x="3123" y="791"/>
                  </a:lnTo>
                  <a:lnTo>
                    <a:pt x="3127" y="788"/>
                  </a:lnTo>
                  <a:lnTo>
                    <a:pt x="3132" y="785"/>
                  </a:lnTo>
                  <a:lnTo>
                    <a:pt x="3135" y="784"/>
                  </a:lnTo>
                  <a:lnTo>
                    <a:pt x="3139" y="780"/>
                  </a:lnTo>
                  <a:lnTo>
                    <a:pt x="3144" y="777"/>
                  </a:lnTo>
                  <a:lnTo>
                    <a:pt x="3147" y="774"/>
                  </a:lnTo>
                  <a:lnTo>
                    <a:pt x="3152" y="773"/>
                  </a:lnTo>
                  <a:lnTo>
                    <a:pt x="3155" y="770"/>
                  </a:lnTo>
                  <a:lnTo>
                    <a:pt x="3159" y="767"/>
                  </a:lnTo>
                  <a:lnTo>
                    <a:pt x="3164" y="763"/>
                  </a:lnTo>
                  <a:lnTo>
                    <a:pt x="3167" y="762"/>
                  </a:lnTo>
                  <a:lnTo>
                    <a:pt x="3172" y="759"/>
                  </a:lnTo>
                  <a:lnTo>
                    <a:pt x="3176" y="756"/>
                  </a:lnTo>
                  <a:lnTo>
                    <a:pt x="3179" y="754"/>
                  </a:lnTo>
                  <a:lnTo>
                    <a:pt x="3184" y="751"/>
                  </a:lnTo>
                  <a:lnTo>
                    <a:pt x="3187" y="748"/>
                  </a:lnTo>
                  <a:lnTo>
                    <a:pt x="3191" y="746"/>
                  </a:lnTo>
                  <a:lnTo>
                    <a:pt x="3196" y="743"/>
                  </a:lnTo>
                  <a:lnTo>
                    <a:pt x="3199" y="742"/>
                  </a:lnTo>
                  <a:lnTo>
                    <a:pt x="3204" y="739"/>
                  </a:lnTo>
                  <a:lnTo>
                    <a:pt x="3208" y="737"/>
                  </a:lnTo>
                  <a:lnTo>
                    <a:pt x="3211" y="734"/>
                  </a:lnTo>
                  <a:lnTo>
                    <a:pt x="3216" y="733"/>
                  </a:lnTo>
                  <a:lnTo>
                    <a:pt x="3219" y="729"/>
                  </a:lnTo>
                  <a:lnTo>
                    <a:pt x="3223" y="728"/>
                  </a:lnTo>
                  <a:lnTo>
                    <a:pt x="3228" y="725"/>
                  </a:lnTo>
                  <a:lnTo>
                    <a:pt x="3231" y="723"/>
                  </a:lnTo>
                  <a:lnTo>
                    <a:pt x="3236" y="722"/>
                  </a:lnTo>
                  <a:lnTo>
                    <a:pt x="3240" y="719"/>
                  </a:lnTo>
                  <a:lnTo>
                    <a:pt x="3243" y="717"/>
                  </a:lnTo>
                  <a:lnTo>
                    <a:pt x="3248" y="715"/>
                  </a:lnTo>
                  <a:lnTo>
                    <a:pt x="3251" y="712"/>
                  </a:lnTo>
                  <a:lnTo>
                    <a:pt x="3256" y="711"/>
                  </a:lnTo>
                  <a:lnTo>
                    <a:pt x="3260" y="709"/>
                  </a:lnTo>
                  <a:lnTo>
                    <a:pt x="3263" y="708"/>
                  </a:lnTo>
                  <a:lnTo>
                    <a:pt x="3268" y="706"/>
                  </a:lnTo>
                  <a:lnTo>
                    <a:pt x="3272" y="705"/>
                  </a:lnTo>
                  <a:lnTo>
                    <a:pt x="3275" y="702"/>
                  </a:lnTo>
                  <a:lnTo>
                    <a:pt x="3280" y="700"/>
                  </a:lnTo>
                  <a:lnTo>
                    <a:pt x="3283" y="699"/>
                  </a:lnTo>
                  <a:lnTo>
                    <a:pt x="3288" y="697"/>
                  </a:lnTo>
                  <a:lnTo>
                    <a:pt x="3292" y="695"/>
                  </a:lnTo>
                  <a:lnTo>
                    <a:pt x="3295" y="694"/>
                  </a:lnTo>
                  <a:lnTo>
                    <a:pt x="3300" y="694"/>
                  </a:lnTo>
                  <a:lnTo>
                    <a:pt x="3304" y="692"/>
                  </a:lnTo>
                  <a:lnTo>
                    <a:pt x="3307" y="691"/>
                  </a:lnTo>
                  <a:lnTo>
                    <a:pt x="3312" y="689"/>
                  </a:lnTo>
                  <a:lnTo>
                    <a:pt x="3315" y="688"/>
                  </a:lnTo>
                  <a:lnTo>
                    <a:pt x="3320" y="686"/>
                  </a:lnTo>
                  <a:lnTo>
                    <a:pt x="3324" y="686"/>
                  </a:lnTo>
                  <a:lnTo>
                    <a:pt x="3327" y="685"/>
                  </a:lnTo>
                  <a:lnTo>
                    <a:pt x="3332" y="683"/>
                  </a:lnTo>
                  <a:lnTo>
                    <a:pt x="3337" y="683"/>
                  </a:lnTo>
                  <a:lnTo>
                    <a:pt x="3340" y="682"/>
                  </a:lnTo>
                  <a:lnTo>
                    <a:pt x="3344" y="682"/>
                  </a:lnTo>
                  <a:lnTo>
                    <a:pt x="3347" y="680"/>
                  </a:lnTo>
                  <a:lnTo>
                    <a:pt x="3352" y="680"/>
                  </a:lnTo>
                  <a:lnTo>
                    <a:pt x="3356" y="678"/>
                  </a:lnTo>
                  <a:lnTo>
                    <a:pt x="3360" y="678"/>
                  </a:lnTo>
                  <a:lnTo>
                    <a:pt x="3364" y="677"/>
                  </a:lnTo>
                  <a:lnTo>
                    <a:pt x="3369" y="677"/>
                  </a:lnTo>
                  <a:lnTo>
                    <a:pt x="3372" y="675"/>
                  </a:lnTo>
                  <a:lnTo>
                    <a:pt x="3376" y="675"/>
                  </a:lnTo>
                  <a:lnTo>
                    <a:pt x="3379" y="675"/>
                  </a:lnTo>
                  <a:lnTo>
                    <a:pt x="3384" y="675"/>
                  </a:lnTo>
                  <a:lnTo>
                    <a:pt x="3388" y="674"/>
                  </a:lnTo>
                  <a:lnTo>
                    <a:pt x="3392" y="674"/>
                  </a:lnTo>
                  <a:lnTo>
                    <a:pt x="3396" y="674"/>
                  </a:lnTo>
                  <a:lnTo>
                    <a:pt x="3401" y="674"/>
                  </a:lnTo>
                  <a:lnTo>
                    <a:pt x="3404" y="674"/>
                  </a:lnTo>
                  <a:lnTo>
                    <a:pt x="3408" y="674"/>
                  </a:lnTo>
                  <a:lnTo>
                    <a:pt x="3411" y="674"/>
                  </a:lnTo>
                  <a:lnTo>
                    <a:pt x="3416" y="674"/>
                  </a:lnTo>
                  <a:lnTo>
                    <a:pt x="3421" y="674"/>
                  </a:lnTo>
                  <a:lnTo>
                    <a:pt x="3424" y="674"/>
                  </a:lnTo>
                  <a:lnTo>
                    <a:pt x="3428" y="674"/>
                  </a:lnTo>
                  <a:lnTo>
                    <a:pt x="3433" y="674"/>
                  </a:lnTo>
                  <a:lnTo>
                    <a:pt x="3436" y="674"/>
                  </a:lnTo>
                  <a:lnTo>
                    <a:pt x="3440" y="675"/>
                  </a:lnTo>
                  <a:lnTo>
                    <a:pt x="3443" y="675"/>
                  </a:lnTo>
                  <a:lnTo>
                    <a:pt x="3448" y="675"/>
                  </a:lnTo>
                  <a:lnTo>
                    <a:pt x="3453" y="675"/>
                  </a:lnTo>
                  <a:lnTo>
                    <a:pt x="3456" y="677"/>
                  </a:lnTo>
                  <a:lnTo>
                    <a:pt x="3460" y="677"/>
                  </a:lnTo>
                  <a:lnTo>
                    <a:pt x="3465" y="677"/>
                  </a:lnTo>
                  <a:lnTo>
                    <a:pt x="3468" y="678"/>
                  </a:lnTo>
                  <a:lnTo>
                    <a:pt x="3473" y="678"/>
                  </a:lnTo>
                  <a:lnTo>
                    <a:pt x="3476" y="678"/>
                  </a:lnTo>
                  <a:lnTo>
                    <a:pt x="3480" y="680"/>
                  </a:lnTo>
                  <a:lnTo>
                    <a:pt x="3485" y="680"/>
                  </a:lnTo>
                  <a:lnTo>
                    <a:pt x="3488" y="682"/>
                  </a:lnTo>
                  <a:lnTo>
                    <a:pt x="3492" y="683"/>
                  </a:lnTo>
                  <a:lnTo>
                    <a:pt x="3497" y="683"/>
                  </a:lnTo>
                  <a:lnTo>
                    <a:pt x="3500" y="685"/>
                  </a:lnTo>
                  <a:lnTo>
                    <a:pt x="3505" y="685"/>
                  </a:lnTo>
                  <a:lnTo>
                    <a:pt x="3508" y="686"/>
                  </a:lnTo>
                  <a:lnTo>
                    <a:pt x="3512" y="688"/>
                  </a:lnTo>
                  <a:lnTo>
                    <a:pt x="3517" y="688"/>
                  </a:lnTo>
                  <a:lnTo>
                    <a:pt x="3520" y="689"/>
                  </a:lnTo>
                  <a:lnTo>
                    <a:pt x="3524" y="691"/>
                  </a:lnTo>
                  <a:lnTo>
                    <a:pt x="3529" y="692"/>
                  </a:lnTo>
                  <a:lnTo>
                    <a:pt x="3532" y="692"/>
                  </a:lnTo>
                  <a:lnTo>
                    <a:pt x="3537" y="694"/>
                  </a:lnTo>
                  <a:lnTo>
                    <a:pt x="3540" y="695"/>
                  </a:lnTo>
                  <a:lnTo>
                    <a:pt x="3544" y="697"/>
                  </a:lnTo>
                  <a:lnTo>
                    <a:pt x="3549" y="699"/>
                  </a:lnTo>
                  <a:lnTo>
                    <a:pt x="3552" y="700"/>
                  </a:lnTo>
                  <a:lnTo>
                    <a:pt x="3557" y="700"/>
                  </a:lnTo>
                  <a:lnTo>
                    <a:pt x="3561" y="702"/>
                  </a:lnTo>
                  <a:lnTo>
                    <a:pt x="3564" y="703"/>
                  </a:lnTo>
                  <a:lnTo>
                    <a:pt x="3569" y="705"/>
                  </a:lnTo>
                  <a:lnTo>
                    <a:pt x="3572" y="706"/>
                  </a:lnTo>
                  <a:lnTo>
                    <a:pt x="3576" y="708"/>
                  </a:lnTo>
                  <a:lnTo>
                    <a:pt x="3581" y="709"/>
                  </a:lnTo>
                  <a:lnTo>
                    <a:pt x="3584" y="711"/>
                  </a:lnTo>
                  <a:lnTo>
                    <a:pt x="3589" y="712"/>
                  </a:lnTo>
                  <a:lnTo>
                    <a:pt x="3593" y="714"/>
                  </a:lnTo>
                  <a:lnTo>
                    <a:pt x="3596" y="715"/>
                  </a:lnTo>
                  <a:lnTo>
                    <a:pt x="3601" y="717"/>
                  </a:lnTo>
                  <a:lnTo>
                    <a:pt x="3604" y="720"/>
                  </a:lnTo>
                  <a:lnTo>
                    <a:pt x="3608" y="722"/>
                  </a:lnTo>
                  <a:lnTo>
                    <a:pt x="3613" y="723"/>
                  </a:lnTo>
                  <a:lnTo>
                    <a:pt x="3616" y="725"/>
                  </a:lnTo>
                  <a:lnTo>
                    <a:pt x="3621" y="726"/>
                  </a:lnTo>
                  <a:lnTo>
                    <a:pt x="3625" y="728"/>
                  </a:lnTo>
                  <a:lnTo>
                    <a:pt x="3628" y="729"/>
                  </a:lnTo>
                  <a:lnTo>
                    <a:pt x="3633" y="731"/>
                  </a:lnTo>
                  <a:lnTo>
                    <a:pt x="3636" y="733"/>
                  </a:lnTo>
                  <a:lnTo>
                    <a:pt x="3641" y="736"/>
                  </a:lnTo>
                  <a:lnTo>
                    <a:pt x="3645" y="737"/>
                  </a:lnTo>
                  <a:lnTo>
                    <a:pt x="3648" y="739"/>
                  </a:lnTo>
                  <a:lnTo>
                    <a:pt x="3653" y="740"/>
                  </a:lnTo>
                  <a:lnTo>
                    <a:pt x="3657" y="742"/>
                  </a:lnTo>
                  <a:lnTo>
                    <a:pt x="3660" y="745"/>
                  </a:lnTo>
                  <a:lnTo>
                    <a:pt x="3665" y="746"/>
                  </a:lnTo>
                  <a:lnTo>
                    <a:pt x="3668" y="748"/>
                  </a:lnTo>
                  <a:lnTo>
                    <a:pt x="3673" y="749"/>
                  </a:lnTo>
                  <a:lnTo>
                    <a:pt x="3677" y="751"/>
                  </a:lnTo>
                  <a:lnTo>
                    <a:pt x="3680" y="753"/>
                  </a:lnTo>
                  <a:lnTo>
                    <a:pt x="3685" y="756"/>
                  </a:lnTo>
                  <a:lnTo>
                    <a:pt x="3689" y="757"/>
                  </a:lnTo>
                  <a:lnTo>
                    <a:pt x="3693" y="759"/>
                  </a:lnTo>
                  <a:lnTo>
                    <a:pt x="3697" y="760"/>
                  </a:lnTo>
                  <a:lnTo>
                    <a:pt x="3700" y="762"/>
                  </a:lnTo>
                  <a:lnTo>
                    <a:pt x="3705" y="765"/>
                  </a:lnTo>
                  <a:lnTo>
                    <a:pt x="3709" y="767"/>
                  </a:lnTo>
                  <a:lnTo>
                    <a:pt x="3712" y="768"/>
                  </a:lnTo>
                  <a:lnTo>
                    <a:pt x="3717" y="770"/>
                  </a:lnTo>
                  <a:lnTo>
                    <a:pt x="3721" y="771"/>
                  </a:lnTo>
                  <a:lnTo>
                    <a:pt x="3725" y="773"/>
                  </a:lnTo>
                  <a:lnTo>
                    <a:pt x="3729" y="776"/>
                  </a:lnTo>
                  <a:lnTo>
                    <a:pt x="3732" y="777"/>
                  </a:lnTo>
                  <a:lnTo>
                    <a:pt x="3737" y="779"/>
                  </a:lnTo>
                  <a:lnTo>
                    <a:pt x="3741" y="780"/>
                  </a:lnTo>
                  <a:lnTo>
                    <a:pt x="3744" y="782"/>
                  </a:lnTo>
                  <a:lnTo>
                    <a:pt x="3749" y="784"/>
                  </a:lnTo>
                  <a:lnTo>
                    <a:pt x="3754" y="785"/>
                  </a:lnTo>
                  <a:lnTo>
                    <a:pt x="3757" y="788"/>
                  </a:lnTo>
                  <a:lnTo>
                    <a:pt x="3761" y="790"/>
                  </a:lnTo>
                  <a:lnTo>
                    <a:pt x="3764" y="791"/>
                  </a:lnTo>
                  <a:lnTo>
                    <a:pt x="3769" y="793"/>
                  </a:lnTo>
                  <a:lnTo>
                    <a:pt x="3774" y="794"/>
                  </a:lnTo>
                  <a:lnTo>
                    <a:pt x="3777" y="796"/>
                  </a:lnTo>
                  <a:lnTo>
                    <a:pt x="3781" y="797"/>
                  </a:lnTo>
                  <a:lnTo>
                    <a:pt x="3786" y="799"/>
                  </a:lnTo>
                  <a:lnTo>
                    <a:pt x="3789" y="800"/>
                  </a:lnTo>
                  <a:lnTo>
                    <a:pt x="3793" y="802"/>
                  </a:lnTo>
                  <a:lnTo>
                    <a:pt x="3796" y="804"/>
                  </a:lnTo>
                  <a:lnTo>
                    <a:pt x="3801" y="805"/>
                  </a:lnTo>
                  <a:lnTo>
                    <a:pt x="3806" y="807"/>
                  </a:lnTo>
                  <a:lnTo>
                    <a:pt x="3809" y="808"/>
                  </a:lnTo>
                  <a:lnTo>
                    <a:pt x="3813" y="810"/>
                  </a:lnTo>
                  <a:lnTo>
                    <a:pt x="3818" y="811"/>
                  </a:lnTo>
                  <a:lnTo>
                    <a:pt x="3821" y="813"/>
                  </a:lnTo>
                  <a:lnTo>
                    <a:pt x="3825" y="814"/>
                  </a:lnTo>
                  <a:lnTo>
                    <a:pt x="3828" y="814"/>
                  </a:lnTo>
                  <a:lnTo>
                    <a:pt x="3833" y="816"/>
                  </a:lnTo>
                  <a:lnTo>
                    <a:pt x="3838" y="818"/>
                  </a:lnTo>
                  <a:lnTo>
                    <a:pt x="3841" y="819"/>
                  </a:lnTo>
                  <a:lnTo>
                    <a:pt x="3845" y="821"/>
                  </a:lnTo>
                  <a:lnTo>
                    <a:pt x="3850" y="822"/>
                  </a:lnTo>
                  <a:lnTo>
                    <a:pt x="3853" y="822"/>
                  </a:lnTo>
                  <a:lnTo>
                    <a:pt x="3858" y="824"/>
                  </a:lnTo>
                  <a:lnTo>
                    <a:pt x="3861" y="825"/>
                  </a:lnTo>
                  <a:lnTo>
                    <a:pt x="3865" y="825"/>
                  </a:lnTo>
                  <a:lnTo>
                    <a:pt x="3870" y="827"/>
                  </a:lnTo>
                  <a:lnTo>
                    <a:pt x="3873" y="828"/>
                  </a:lnTo>
                  <a:lnTo>
                    <a:pt x="3877" y="828"/>
                  </a:lnTo>
                  <a:lnTo>
                    <a:pt x="3882" y="830"/>
                  </a:lnTo>
                  <a:lnTo>
                    <a:pt x="3885" y="831"/>
                  </a:lnTo>
                  <a:lnTo>
                    <a:pt x="3890" y="831"/>
                  </a:lnTo>
                  <a:lnTo>
                    <a:pt x="3893" y="833"/>
                  </a:lnTo>
                  <a:lnTo>
                    <a:pt x="3897" y="833"/>
                  </a:lnTo>
                  <a:lnTo>
                    <a:pt x="3902" y="834"/>
                  </a:lnTo>
                  <a:lnTo>
                    <a:pt x="3905" y="834"/>
                  </a:lnTo>
                  <a:lnTo>
                    <a:pt x="3909" y="836"/>
                  </a:lnTo>
                  <a:lnTo>
                    <a:pt x="3914" y="836"/>
                  </a:lnTo>
                  <a:lnTo>
                    <a:pt x="3917" y="838"/>
                  </a:lnTo>
                  <a:lnTo>
                    <a:pt x="3922" y="838"/>
                  </a:lnTo>
                  <a:lnTo>
                    <a:pt x="3925" y="838"/>
                  </a:lnTo>
                  <a:lnTo>
                    <a:pt x="3929" y="839"/>
                  </a:lnTo>
                  <a:lnTo>
                    <a:pt x="3934" y="839"/>
                  </a:lnTo>
                  <a:lnTo>
                    <a:pt x="3937" y="841"/>
                  </a:lnTo>
                  <a:lnTo>
                    <a:pt x="3941" y="841"/>
                  </a:lnTo>
                  <a:lnTo>
                    <a:pt x="3946" y="841"/>
                  </a:lnTo>
                  <a:lnTo>
                    <a:pt x="3949" y="841"/>
                  </a:lnTo>
                  <a:lnTo>
                    <a:pt x="3954" y="842"/>
                  </a:lnTo>
                  <a:lnTo>
                    <a:pt x="3957" y="842"/>
                  </a:lnTo>
                  <a:lnTo>
                    <a:pt x="3961" y="842"/>
                  </a:lnTo>
                  <a:lnTo>
                    <a:pt x="3966" y="842"/>
                  </a:lnTo>
                  <a:lnTo>
                    <a:pt x="3969" y="842"/>
                  </a:lnTo>
                  <a:lnTo>
                    <a:pt x="3974" y="842"/>
                  </a:lnTo>
                  <a:lnTo>
                    <a:pt x="3978" y="842"/>
                  </a:lnTo>
                  <a:lnTo>
                    <a:pt x="3981" y="844"/>
                  </a:lnTo>
                  <a:lnTo>
                    <a:pt x="3986" y="844"/>
                  </a:lnTo>
                  <a:lnTo>
                    <a:pt x="3989" y="844"/>
                  </a:lnTo>
                  <a:lnTo>
                    <a:pt x="3994" y="844"/>
                  </a:lnTo>
                  <a:lnTo>
                    <a:pt x="3998" y="844"/>
                  </a:lnTo>
                  <a:lnTo>
                    <a:pt x="4001" y="844"/>
                  </a:lnTo>
                  <a:lnTo>
                    <a:pt x="4006" y="844"/>
                  </a:lnTo>
                  <a:lnTo>
                    <a:pt x="4010" y="842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484489"/>
                </p:ext>
              </p:extLst>
            </p:nvPr>
          </p:nvGraphicFramePr>
          <p:xfrm>
            <a:off x="8070007" y="3181764"/>
            <a:ext cx="428325" cy="259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5" name="Equation" r:id="rId25" imgW="393359" imgH="215713" progId="Equation.DSMT4">
                    <p:embed/>
                  </p:oleObj>
                </mc:Choice>
                <mc:Fallback>
                  <p:oleObj name="Equation" r:id="rId25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0007" y="3181764"/>
                          <a:ext cx="428325" cy="259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/>
        </p:nvSpPr>
        <p:spPr>
          <a:xfrm>
            <a:off x="228600" y="3388804"/>
            <a:ext cx="441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Starting with the FT pair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6102" y="4941168"/>
            <a:ext cx="5172001" cy="627062"/>
            <a:chOff x="336102" y="5373216"/>
            <a:chExt cx="5172001" cy="627062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346190"/>
                </p:ext>
              </p:extLst>
            </p:nvPr>
          </p:nvGraphicFramePr>
          <p:xfrm>
            <a:off x="1597360" y="5591492"/>
            <a:ext cx="830262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6" name="Equation" r:id="rId27" imgW="825480" imgH="241200" progId="Equation.DSMT4">
                    <p:embed/>
                  </p:oleObj>
                </mc:Choice>
                <mc:Fallback>
                  <p:oleObj name="Equation" r:id="rId27" imgW="825480" imgH="2412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360" y="5591492"/>
                          <a:ext cx="830262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22662"/>
                </p:ext>
              </p:extLst>
            </p:nvPr>
          </p:nvGraphicFramePr>
          <p:xfrm>
            <a:off x="2933775" y="5373216"/>
            <a:ext cx="846137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7" name="Equation" r:id="rId29" imgW="850680" imgH="622080" progId="Equation.DSMT4">
                    <p:embed/>
                  </p:oleObj>
                </mc:Choice>
                <mc:Fallback>
                  <p:oleObj name="Equation" r:id="rId29" imgW="850680" imgH="62208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75" y="5373216"/>
                          <a:ext cx="846137" cy="627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36102" y="5477162"/>
              <a:ext cx="5172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Substitute            and           , we get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79050"/>
              </p:ext>
            </p:extLst>
          </p:nvPr>
        </p:nvGraphicFramePr>
        <p:xfrm>
          <a:off x="251520" y="5716588"/>
          <a:ext cx="556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Equation" r:id="rId31" imgW="5562360" imgH="736560" progId="Equation.DSMT4">
                  <p:embed/>
                </p:oleObj>
              </mc:Choice>
              <mc:Fallback>
                <p:oleObj name="Equation" r:id="rId31" imgW="5562360" imgH="73656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716588"/>
                        <a:ext cx="5562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02483"/>
              </p:ext>
            </p:extLst>
          </p:nvPr>
        </p:nvGraphicFramePr>
        <p:xfrm>
          <a:off x="6084168" y="5445224"/>
          <a:ext cx="30464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Equation" r:id="rId33" imgW="1739880" imgH="431640" progId="Equation.3">
                  <p:embed/>
                </p:oleObj>
              </mc:Choice>
              <mc:Fallback>
                <p:oleObj name="Equation" r:id="rId33" imgW="17398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84168" y="5445224"/>
                        <a:ext cx="30464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89934" y="3996809"/>
            <a:ext cx="22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Duality Property</a:t>
            </a:r>
            <a:endParaRPr lang="en-S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92424"/>
              </p:ext>
            </p:extLst>
          </p:nvPr>
        </p:nvGraphicFramePr>
        <p:xfrm>
          <a:off x="6210300" y="4457700"/>
          <a:ext cx="288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35" imgW="1650960" imgH="431640" progId="Equation.3">
                  <p:embed/>
                </p:oleObj>
              </mc:Choice>
              <mc:Fallback>
                <p:oleObj name="Equation" r:id="rId35" imgW="16509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457700"/>
                        <a:ext cx="2889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Down Arrow 20"/>
          <p:cNvSpPr/>
          <p:nvPr/>
        </p:nvSpPr>
        <p:spPr bwMode="auto">
          <a:xfrm>
            <a:off x="7524328" y="5045114"/>
            <a:ext cx="322445" cy="40011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12160" y="3996809"/>
            <a:ext cx="3131840" cy="224206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20486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Hence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30105"/>
              </p:ext>
            </p:extLst>
          </p:nvPr>
        </p:nvGraphicFramePr>
        <p:xfrm>
          <a:off x="1071563" y="1196975"/>
          <a:ext cx="5676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9" name="Equation" r:id="rId3" imgW="5676840" imgH="736560" progId="Equation.DSMT4">
                  <p:embed/>
                </p:oleObj>
              </mc:Choice>
              <mc:Fallback>
                <p:oleObj name="Equation" r:id="rId3" imgW="5676840" imgH="73656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196975"/>
                        <a:ext cx="5676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52056"/>
              </p:ext>
            </p:extLst>
          </p:nvPr>
        </p:nvGraphicFramePr>
        <p:xfrm>
          <a:off x="1403648" y="2216919"/>
          <a:ext cx="57054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0" name="Equation" r:id="rId5" imgW="5702040" imgH="711000" progId="Equation.DSMT4">
                  <p:embed/>
                </p:oleObj>
              </mc:Choice>
              <mc:Fallback>
                <p:oleObj name="Equation" r:id="rId5" imgW="570204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16919"/>
                        <a:ext cx="5705475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7936" y="701080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Applying the duality property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59632" y="2060848"/>
            <a:ext cx="5976664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520" y="3457939"/>
            <a:ext cx="4049894" cy="2491341"/>
            <a:chOff x="4448438" y="1743075"/>
            <a:chExt cx="4049894" cy="249134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707170"/>
                </p:ext>
              </p:extLst>
            </p:nvPr>
          </p:nvGraphicFramePr>
          <p:xfrm>
            <a:off x="6162768" y="1743075"/>
            <a:ext cx="466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1" name="Equation" r:id="rId7" imgW="469696" imgH="330057" progId="Equation.DSMT4">
                    <p:embed/>
                  </p:oleObj>
                </mc:Choice>
                <mc:Fallback>
                  <p:oleObj name="Equation" r:id="rId7" imgW="469696" imgH="3300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2768" y="1743075"/>
                          <a:ext cx="466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608741"/>
                </p:ext>
              </p:extLst>
            </p:nvPr>
          </p:nvGraphicFramePr>
          <p:xfrm>
            <a:off x="6651696" y="3749386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2" name="Equation" r:id="rId9" imgW="304668" imgH="457002" progId="Equation.DSMT4">
                    <p:embed/>
                  </p:oleObj>
                </mc:Choice>
                <mc:Fallback>
                  <p:oleObj name="Equation" r:id="rId9" imgW="304668" imgH="457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1696" y="3749386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347876"/>
                </p:ext>
              </p:extLst>
            </p:nvPr>
          </p:nvGraphicFramePr>
          <p:xfrm>
            <a:off x="6693651" y="2332307"/>
            <a:ext cx="161925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3" name="Equation" r:id="rId11" imgW="164957" imgH="152268" progId="Equation.DSMT4">
                    <p:embed/>
                  </p:oleObj>
                </mc:Choice>
                <mc:Fallback>
                  <p:oleObj name="Equation" r:id="rId11" imgW="164957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3651" y="2332307"/>
                          <a:ext cx="161925" cy="15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403354"/>
                </p:ext>
              </p:extLst>
            </p:nvPr>
          </p:nvGraphicFramePr>
          <p:xfrm>
            <a:off x="5008918" y="3724275"/>
            <a:ext cx="3333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4" name="Equation" r:id="rId13" imgW="330200" imgH="457200" progId="Equation.DSMT4">
                    <p:embed/>
                  </p:oleObj>
                </mc:Choice>
                <mc:Fallback>
                  <p:oleObj name="Equation" r:id="rId13" imgW="330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918" y="3724275"/>
                          <a:ext cx="3333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270202"/>
                </p:ext>
              </p:extLst>
            </p:nvPr>
          </p:nvGraphicFramePr>
          <p:xfrm>
            <a:off x="7731681" y="3731053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5" name="Equation" r:id="rId15" imgW="304668" imgH="457002" progId="Equation.DSMT4">
                    <p:embed/>
                  </p:oleObj>
                </mc:Choice>
                <mc:Fallback>
                  <p:oleObj name="Equation" r:id="rId15" imgW="304668" imgH="457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1681" y="3731053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983130"/>
                </p:ext>
              </p:extLst>
            </p:nvPr>
          </p:nvGraphicFramePr>
          <p:xfrm>
            <a:off x="4499834" y="3724275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6" name="Equation" r:id="rId17" imgW="431800" imgH="457200" progId="Equation.DSMT4">
                    <p:embed/>
                  </p:oleObj>
                </mc:Choice>
                <mc:Fallback>
                  <p:oleObj name="Equation" r:id="rId17" imgW="4318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834" y="3724275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526368"/>
                </p:ext>
              </p:extLst>
            </p:nvPr>
          </p:nvGraphicFramePr>
          <p:xfrm>
            <a:off x="7280604" y="3777216"/>
            <a:ext cx="2000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7" name="Equation" r:id="rId19" imgW="203112" imgH="457002" progId="Equation.DSMT4">
                    <p:embed/>
                  </p:oleObj>
                </mc:Choice>
                <mc:Fallback>
                  <p:oleObj name="Equation" r:id="rId19" imgW="203112" imgH="457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604" y="3777216"/>
                          <a:ext cx="2000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070823"/>
                </p:ext>
              </p:extLst>
            </p:nvPr>
          </p:nvGraphicFramePr>
          <p:xfrm>
            <a:off x="5647626" y="3693968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8" name="Equation" r:id="rId21" imgW="431800" imgH="457200" progId="Equation.DSMT4">
                    <p:embed/>
                  </p:oleObj>
                </mc:Choice>
                <mc:Fallback>
                  <p:oleObj name="Equation" r:id="rId21" imgW="4318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7626" y="3693968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4499834" y="2135332"/>
              <a:ext cx="3784336" cy="1721253"/>
              <a:chOff x="10161" y="3211"/>
              <a:chExt cx="5959" cy="1361"/>
            </a:xfrm>
          </p:grpSpPr>
          <p:sp>
            <p:nvSpPr>
              <p:cNvPr id="20" name="Line 37"/>
              <p:cNvSpPr>
                <a:spLocks noChangeShapeType="1"/>
              </p:cNvSpPr>
              <p:nvPr/>
            </p:nvSpPr>
            <p:spPr bwMode="auto">
              <a:xfrm>
                <a:off x="10161" y="4291"/>
                <a:ext cx="59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13003" y="3211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0502" y="4212"/>
                <a:ext cx="4988" cy="360"/>
                <a:chOff x="6462" y="8683"/>
                <a:chExt cx="3989" cy="360"/>
              </a:xfrm>
            </p:grpSpPr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6462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" name="Line 34"/>
                <p:cNvSpPr>
                  <a:spLocks noChangeShapeType="1"/>
                </p:cNvSpPr>
                <p:nvPr/>
              </p:nvSpPr>
              <p:spPr bwMode="auto">
                <a:xfrm>
                  <a:off x="7096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Line 33"/>
                <p:cNvSpPr>
                  <a:spLocks noChangeShapeType="1"/>
                </p:cNvSpPr>
                <p:nvPr/>
              </p:nvSpPr>
              <p:spPr bwMode="auto">
                <a:xfrm>
                  <a:off x="7822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7" name="Line 32"/>
                <p:cNvSpPr>
                  <a:spLocks noChangeShapeType="1"/>
                </p:cNvSpPr>
                <p:nvPr/>
              </p:nvSpPr>
              <p:spPr bwMode="auto">
                <a:xfrm>
                  <a:off x="8467" y="8683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Line 31"/>
                <p:cNvSpPr>
                  <a:spLocks noChangeShapeType="1"/>
                </p:cNvSpPr>
                <p:nvPr/>
              </p:nvSpPr>
              <p:spPr bwMode="auto">
                <a:xfrm>
                  <a:off x="9091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Line 30"/>
                <p:cNvSpPr>
                  <a:spLocks noChangeShapeType="1"/>
                </p:cNvSpPr>
                <p:nvPr/>
              </p:nvSpPr>
              <p:spPr bwMode="auto">
                <a:xfrm>
                  <a:off x="9817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Line 29"/>
                <p:cNvSpPr>
                  <a:spLocks noChangeShapeType="1"/>
                </p:cNvSpPr>
                <p:nvPr/>
              </p:nvSpPr>
              <p:spPr bwMode="auto">
                <a:xfrm>
                  <a:off x="10451" y="8762"/>
                  <a:ext cx="0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13147" y="3427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4448438" y="2352675"/>
              <a:ext cx="3732160" cy="1436394"/>
            </a:xfrm>
            <a:custGeom>
              <a:avLst/>
              <a:gdLst>
                <a:gd name="T0" fmla="*/ 59 w 4010"/>
                <a:gd name="T1" fmla="*/ 841 h 941"/>
                <a:gd name="T2" fmla="*/ 123 w 4010"/>
                <a:gd name="T3" fmla="*/ 831 h 941"/>
                <a:gd name="T4" fmla="*/ 188 w 4010"/>
                <a:gd name="T5" fmla="*/ 813 h 941"/>
                <a:gd name="T6" fmla="*/ 252 w 4010"/>
                <a:gd name="T7" fmla="*/ 788 h 941"/>
                <a:gd name="T8" fmla="*/ 316 w 4010"/>
                <a:gd name="T9" fmla="*/ 759 h 941"/>
                <a:gd name="T10" fmla="*/ 380 w 4010"/>
                <a:gd name="T11" fmla="*/ 729 h 941"/>
                <a:gd name="T12" fmla="*/ 444 w 4010"/>
                <a:gd name="T13" fmla="*/ 703 h 941"/>
                <a:gd name="T14" fmla="*/ 508 w 4010"/>
                <a:gd name="T15" fmla="*/ 685 h 941"/>
                <a:gd name="T16" fmla="*/ 573 w 4010"/>
                <a:gd name="T17" fmla="*/ 674 h 941"/>
                <a:gd name="T18" fmla="*/ 637 w 4010"/>
                <a:gd name="T19" fmla="*/ 675 h 941"/>
                <a:gd name="T20" fmla="*/ 701 w 4010"/>
                <a:gd name="T21" fmla="*/ 691 h 941"/>
                <a:gd name="T22" fmla="*/ 765 w 4010"/>
                <a:gd name="T23" fmla="*/ 717 h 941"/>
                <a:gd name="T24" fmla="*/ 829 w 4010"/>
                <a:gd name="T25" fmla="*/ 754 h 941"/>
                <a:gd name="T26" fmla="*/ 893 w 4010"/>
                <a:gd name="T27" fmla="*/ 797 h 941"/>
                <a:gd name="T28" fmla="*/ 958 w 4010"/>
                <a:gd name="T29" fmla="*/ 842 h 941"/>
                <a:gd name="T30" fmla="*/ 1022 w 4010"/>
                <a:gd name="T31" fmla="*/ 884 h 941"/>
                <a:gd name="T32" fmla="*/ 1086 w 4010"/>
                <a:gd name="T33" fmla="*/ 918 h 941"/>
                <a:gd name="T34" fmla="*/ 1150 w 4010"/>
                <a:gd name="T35" fmla="*/ 938 h 941"/>
                <a:gd name="T36" fmla="*/ 1214 w 4010"/>
                <a:gd name="T37" fmla="*/ 938 h 941"/>
                <a:gd name="T38" fmla="*/ 1278 w 4010"/>
                <a:gd name="T39" fmla="*/ 916 h 941"/>
                <a:gd name="T40" fmla="*/ 1343 w 4010"/>
                <a:gd name="T41" fmla="*/ 872 h 941"/>
                <a:gd name="T42" fmla="*/ 1407 w 4010"/>
                <a:gd name="T43" fmla="*/ 805 h 941"/>
                <a:gd name="T44" fmla="*/ 1471 w 4010"/>
                <a:gd name="T45" fmla="*/ 715 h 941"/>
                <a:gd name="T46" fmla="*/ 1535 w 4010"/>
                <a:gd name="T47" fmla="*/ 610 h 941"/>
                <a:gd name="T48" fmla="*/ 1599 w 4010"/>
                <a:gd name="T49" fmla="*/ 496 h 941"/>
                <a:gd name="T50" fmla="*/ 1664 w 4010"/>
                <a:gd name="T51" fmla="*/ 377 h 941"/>
                <a:gd name="T52" fmla="*/ 1728 w 4010"/>
                <a:gd name="T53" fmla="*/ 264 h 941"/>
                <a:gd name="T54" fmla="*/ 1792 w 4010"/>
                <a:gd name="T55" fmla="*/ 164 h 941"/>
                <a:gd name="T56" fmla="*/ 1856 w 4010"/>
                <a:gd name="T57" fmla="*/ 82 h 941"/>
                <a:gd name="T58" fmla="*/ 1920 w 4010"/>
                <a:gd name="T59" fmla="*/ 28 h 941"/>
                <a:gd name="T60" fmla="*/ 1984 w 4010"/>
                <a:gd name="T61" fmla="*/ 1 h 941"/>
                <a:gd name="T62" fmla="*/ 2049 w 4010"/>
                <a:gd name="T63" fmla="*/ 8 h 941"/>
                <a:gd name="T64" fmla="*/ 2113 w 4010"/>
                <a:gd name="T65" fmla="*/ 45 h 941"/>
                <a:gd name="T66" fmla="*/ 2177 w 4010"/>
                <a:gd name="T67" fmla="*/ 110 h 941"/>
                <a:gd name="T68" fmla="*/ 2241 w 4010"/>
                <a:gd name="T69" fmla="*/ 199 h 941"/>
                <a:gd name="T70" fmla="*/ 2305 w 4010"/>
                <a:gd name="T71" fmla="*/ 306 h 941"/>
                <a:gd name="T72" fmla="*/ 2369 w 4010"/>
                <a:gd name="T73" fmla="*/ 422 h 941"/>
                <a:gd name="T74" fmla="*/ 2434 w 4010"/>
                <a:gd name="T75" fmla="*/ 539 h 941"/>
                <a:gd name="T76" fmla="*/ 2498 w 4010"/>
                <a:gd name="T77" fmla="*/ 652 h 941"/>
                <a:gd name="T78" fmla="*/ 2562 w 4010"/>
                <a:gd name="T79" fmla="*/ 751 h 941"/>
                <a:gd name="T80" fmla="*/ 2626 w 4010"/>
                <a:gd name="T81" fmla="*/ 833 h 941"/>
                <a:gd name="T82" fmla="*/ 2690 w 4010"/>
                <a:gd name="T83" fmla="*/ 892 h 941"/>
                <a:gd name="T84" fmla="*/ 2754 w 4010"/>
                <a:gd name="T85" fmla="*/ 927 h 941"/>
                <a:gd name="T86" fmla="*/ 2819 w 4010"/>
                <a:gd name="T87" fmla="*/ 941 h 941"/>
                <a:gd name="T88" fmla="*/ 2883 w 4010"/>
                <a:gd name="T89" fmla="*/ 932 h 941"/>
                <a:gd name="T90" fmla="*/ 2947 w 4010"/>
                <a:gd name="T91" fmla="*/ 907 h 941"/>
                <a:gd name="T92" fmla="*/ 3011 w 4010"/>
                <a:gd name="T93" fmla="*/ 870 h 941"/>
                <a:gd name="T94" fmla="*/ 3075 w 4010"/>
                <a:gd name="T95" fmla="*/ 825 h 941"/>
                <a:gd name="T96" fmla="*/ 3139 w 4010"/>
                <a:gd name="T97" fmla="*/ 780 h 941"/>
                <a:gd name="T98" fmla="*/ 3204 w 4010"/>
                <a:gd name="T99" fmla="*/ 739 h 941"/>
                <a:gd name="T100" fmla="*/ 3268 w 4010"/>
                <a:gd name="T101" fmla="*/ 706 h 941"/>
                <a:gd name="T102" fmla="*/ 3332 w 4010"/>
                <a:gd name="T103" fmla="*/ 683 h 941"/>
                <a:gd name="T104" fmla="*/ 3396 w 4010"/>
                <a:gd name="T105" fmla="*/ 674 h 941"/>
                <a:gd name="T106" fmla="*/ 3460 w 4010"/>
                <a:gd name="T107" fmla="*/ 677 h 941"/>
                <a:gd name="T108" fmla="*/ 3524 w 4010"/>
                <a:gd name="T109" fmla="*/ 691 h 941"/>
                <a:gd name="T110" fmla="*/ 3589 w 4010"/>
                <a:gd name="T111" fmla="*/ 712 h 941"/>
                <a:gd name="T112" fmla="*/ 3653 w 4010"/>
                <a:gd name="T113" fmla="*/ 740 h 941"/>
                <a:gd name="T114" fmla="*/ 3717 w 4010"/>
                <a:gd name="T115" fmla="*/ 770 h 941"/>
                <a:gd name="T116" fmla="*/ 3781 w 4010"/>
                <a:gd name="T117" fmla="*/ 797 h 941"/>
                <a:gd name="T118" fmla="*/ 3845 w 4010"/>
                <a:gd name="T119" fmla="*/ 821 h 941"/>
                <a:gd name="T120" fmla="*/ 3909 w 4010"/>
                <a:gd name="T121" fmla="*/ 836 h 941"/>
                <a:gd name="T122" fmla="*/ 3974 w 4010"/>
                <a:gd name="T123" fmla="*/ 842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0" h="941">
                  <a:moveTo>
                    <a:pt x="0" y="842"/>
                  </a:moveTo>
                  <a:lnTo>
                    <a:pt x="3" y="844"/>
                  </a:lnTo>
                  <a:lnTo>
                    <a:pt x="7" y="844"/>
                  </a:lnTo>
                  <a:lnTo>
                    <a:pt x="10" y="844"/>
                  </a:lnTo>
                  <a:lnTo>
                    <a:pt x="15" y="844"/>
                  </a:lnTo>
                  <a:lnTo>
                    <a:pt x="20" y="844"/>
                  </a:lnTo>
                  <a:lnTo>
                    <a:pt x="23" y="844"/>
                  </a:lnTo>
                  <a:lnTo>
                    <a:pt x="27" y="844"/>
                  </a:lnTo>
                  <a:lnTo>
                    <a:pt x="32" y="842"/>
                  </a:lnTo>
                  <a:lnTo>
                    <a:pt x="35" y="842"/>
                  </a:lnTo>
                  <a:lnTo>
                    <a:pt x="39" y="842"/>
                  </a:lnTo>
                  <a:lnTo>
                    <a:pt x="42" y="842"/>
                  </a:lnTo>
                  <a:lnTo>
                    <a:pt x="47" y="842"/>
                  </a:lnTo>
                  <a:lnTo>
                    <a:pt x="52" y="842"/>
                  </a:lnTo>
                  <a:lnTo>
                    <a:pt x="55" y="842"/>
                  </a:lnTo>
                  <a:lnTo>
                    <a:pt x="59" y="841"/>
                  </a:lnTo>
                  <a:lnTo>
                    <a:pt x="64" y="841"/>
                  </a:lnTo>
                  <a:lnTo>
                    <a:pt x="67" y="841"/>
                  </a:lnTo>
                  <a:lnTo>
                    <a:pt x="72" y="841"/>
                  </a:lnTo>
                  <a:lnTo>
                    <a:pt x="75" y="839"/>
                  </a:lnTo>
                  <a:lnTo>
                    <a:pt x="79" y="839"/>
                  </a:lnTo>
                  <a:lnTo>
                    <a:pt x="84" y="838"/>
                  </a:lnTo>
                  <a:lnTo>
                    <a:pt x="87" y="838"/>
                  </a:lnTo>
                  <a:lnTo>
                    <a:pt x="91" y="838"/>
                  </a:lnTo>
                  <a:lnTo>
                    <a:pt x="96" y="836"/>
                  </a:lnTo>
                  <a:lnTo>
                    <a:pt x="99" y="836"/>
                  </a:lnTo>
                  <a:lnTo>
                    <a:pt x="104" y="834"/>
                  </a:lnTo>
                  <a:lnTo>
                    <a:pt x="107" y="834"/>
                  </a:lnTo>
                  <a:lnTo>
                    <a:pt x="111" y="833"/>
                  </a:lnTo>
                  <a:lnTo>
                    <a:pt x="116" y="833"/>
                  </a:lnTo>
                  <a:lnTo>
                    <a:pt x="119" y="831"/>
                  </a:lnTo>
                  <a:lnTo>
                    <a:pt x="123" y="831"/>
                  </a:lnTo>
                  <a:lnTo>
                    <a:pt x="128" y="830"/>
                  </a:lnTo>
                  <a:lnTo>
                    <a:pt x="131" y="828"/>
                  </a:lnTo>
                  <a:lnTo>
                    <a:pt x="136" y="828"/>
                  </a:lnTo>
                  <a:lnTo>
                    <a:pt x="139" y="827"/>
                  </a:lnTo>
                  <a:lnTo>
                    <a:pt x="143" y="825"/>
                  </a:lnTo>
                  <a:lnTo>
                    <a:pt x="148" y="825"/>
                  </a:lnTo>
                  <a:lnTo>
                    <a:pt x="151" y="824"/>
                  </a:lnTo>
                  <a:lnTo>
                    <a:pt x="156" y="822"/>
                  </a:lnTo>
                  <a:lnTo>
                    <a:pt x="160" y="822"/>
                  </a:lnTo>
                  <a:lnTo>
                    <a:pt x="163" y="821"/>
                  </a:lnTo>
                  <a:lnTo>
                    <a:pt x="168" y="819"/>
                  </a:lnTo>
                  <a:lnTo>
                    <a:pt x="171" y="818"/>
                  </a:lnTo>
                  <a:lnTo>
                    <a:pt x="175" y="816"/>
                  </a:lnTo>
                  <a:lnTo>
                    <a:pt x="180" y="814"/>
                  </a:lnTo>
                  <a:lnTo>
                    <a:pt x="183" y="814"/>
                  </a:lnTo>
                  <a:lnTo>
                    <a:pt x="188" y="813"/>
                  </a:lnTo>
                  <a:lnTo>
                    <a:pt x="192" y="811"/>
                  </a:lnTo>
                  <a:lnTo>
                    <a:pt x="195" y="810"/>
                  </a:lnTo>
                  <a:lnTo>
                    <a:pt x="200" y="808"/>
                  </a:lnTo>
                  <a:lnTo>
                    <a:pt x="203" y="807"/>
                  </a:lnTo>
                  <a:lnTo>
                    <a:pt x="207" y="805"/>
                  </a:lnTo>
                  <a:lnTo>
                    <a:pt x="212" y="804"/>
                  </a:lnTo>
                  <a:lnTo>
                    <a:pt x="215" y="802"/>
                  </a:lnTo>
                  <a:lnTo>
                    <a:pt x="220" y="800"/>
                  </a:lnTo>
                  <a:lnTo>
                    <a:pt x="224" y="799"/>
                  </a:lnTo>
                  <a:lnTo>
                    <a:pt x="227" y="797"/>
                  </a:lnTo>
                  <a:lnTo>
                    <a:pt x="232" y="796"/>
                  </a:lnTo>
                  <a:lnTo>
                    <a:pt x="235" y="794"/>
                  </a:lnTo>
                  <a:lnTo>
                    <a:pt x="240" y="793"/>
                  </a:lnTo>
                  <a:lnTo>
                    <a:pt x="244" y="791"/>
                  </a:lnTo>
                  <a:lnTo>
                    <a:pt x="247" y="790"/>
                  </a:lnTo>
                  <a:lnTo>
                    <a:pt x="252" y="788"/>
                  </a:lnTo>
                  <a:lnTo>
                    <a:pt x="256" y="785"/>
                  </a:lnTo>
                  <a:lnTo>
                    <a:pt x="259" y="784"/>
                  </a:lnTo>
                  <a:lnTo>
                    <a:pt x="264" y="782"/>
                  </a:lnTo>
                  <a:lnTo>
                    <a:pt x="267" y="780"/>
                  </a:lnTo>
                  <a:lnTo>
                    <a:pt x="272" y="779"/>
                  </a:lnTo>
                  <a:lnTo>
                    <a:pt x="276" y="777"/>
                  </a:lnTo>
                  <a:lnTo>
                    <a:pt x="279" y="776"/>
                  </a:lnTo>
                  <a:lnTo>
                    <a:pt x="284" y="773"/>
                  </a:lnTo>
                  <a:lnTo>
                    <a:pt x="289" y="771"/>
                  </a:lnTo>
                  <a:lnTo>
                    <a:pt x="292" y="770"/>
                  </a:lnTo>
                  <a:lnTo>
                    <a:pt x="296" y="768"/>
                  </a:lnTo>
                  <a:lnTo>
                    <a:pt x="299" y="767"/>
                  </a:lnTo>
                  <a:lnTo>
                    <a:pt x="304" y="765"/>
                  </a:lnTo>
                  <a:lnTo>
                    <a:pt x="308" y="762"/>
                  </a:lnTo>
                  <a:lnTo>
                    <a:pt x="311" y="760"/>
                  </a:lnTo>
                  <a:lnTo>
                    <a:pt x="316" y="759"/>
                  </a:lnTo>
                  <a:lnTo>
                    <a:pt x="321" y="757"/>
                  </a:lnTo>
                  <a:lnTo>
                    <a:pt x="324" y="756"/>
                  </a:lnTo>
                  <a:lnTo>
                    <a:pt x="328" y="753"/>
                  </a:lnTo>
                  <a:lnTo>
                    <a:pt x="331" y="751"/>
                  </a:lnTo>
                  <a:lnTo>
                    <a:pt x="336" y="749"/>
                  </a:lnTo>
                  <a:lnTo>
                    <a:pt x="340" y="748"/>
                  </a:lnTo>
                  <a:lnTo>
                    <a:pt x="343" y="746"/>
                  </a:lnTo>
                  <a:lnTo>
                    <a:pt x="348" y="745"/>
                  </a:lnTo>
                  <a:lnTo>
                    <a:pt x="353" y="742"/>
                  </a:lnTo>
                  <a:lnTo>
                    <a:pt x="356" y="740"/>
                  </a:lnTo>
                  <a:lnTo>
                    <a:pt x="360" y="739"/>
                  </a:lnTo>
                  <a:lnTo>
                    <a:pt x="363" y="737"/>
                  </a:lnTo>
                  <a:lnTo>
                    <a:pt x="368" y="736"/>
                  </a:lnTo>
                  <a:lnTo>
                    <a:pt x="373" y="733"/>
                  </a:lnTo>
                  <a:lnTo>
                    <a:pt x="376" y="731"/>
                  </a:lnTo>
                  <a:lnTo>
                    <a:pt x="380" y="729"/>
                  </a:lnTo>
                  <a:lnTo>
                    <a:pt x="385" y="728"/>
                  </a:lnTo>
                  <a:lnTo>
                    <a:pt x="388" y="726"/>
                  </a:lnTo>
                  <a:lnTo>
                    <a:pt x="392" y="725"/>
                  </a:lnTo>
                  <a:lnTo>
                    <a:pt x="395" y="723"/>
                  </a:lnTo>
                  <a:lnTo>
                    <a:pt x="400" y="722"/>
                  </a:lnTo>
                  <a:lnTo>
                    <a:pt x="405" y="720"/>
                  </a:lnTo>
                  <a:lnTo>
                    <a:pt x="408" y="717"/>
                  </a:lnTo>
                  <a:lnTo>
                    <a:pt x="412" y="715"/>
                  </a:lnTo>
                  <a:lnTo>
                    <a:pt x="417" y="714"/>
                  </a:lnTo>
                  <a:lnTo>
                    <a:pt x="420" y="712"/>
                  </a:lnTo>
                  <a:lnTo>
                    <a:pt x="424" y="711"/>
                  </a:lnTo>
                  <a:lnTo>
                    <a:pt x="427" y="709"/>
                  </a:lnTo>
                  <a:lnTo>
                    <a:pt x="432" y="708"/>
                  </a:lnTo>
                  <a:lnTo>
                    <a:pt x="437" y="706"/>
                  </a:lnTo>
                  <a:lnTo>
                    <a:pt x="440" y="705"/>
                  </a:lnTo>
                  <a:lnTo>
                    <a:pt x="444" y="703"/>
                  </a:lnTo>
                  <a:lnTo>
                    <a:pt x="449" y="702"/>
                  </a:lnTo>
                  <a:lnTo>
                    <a:pt x="452" y="700"/>
                  </a:lnTo>
                  <a:lnTo>
                    <a:pt x="456" y="700"/>
                  </a:lnTo>
                  <a:lnTo>
                    <a:pt x="460" y="699"/>
                  </a:lnTo>
                  <a:lnTo>
                    <a:pt x="464" y="697"/>
                  </a:lnTo>
                  <a:lnTo>
                    <a:pt x="469" y="695"/>
                  </a:lnTo>
                  <a:lnTo>
                    <a:pt x="472" y="694"/>
                  </a:lnTo>
                  <a:lnTo>
                    <a:pt x="476" y="692"/>
                  </a:lnTo>
                  <a:lnTo>
                    <a:pt x="481" y="692"/>
                  </a:lnTo>
                  <a:lnTo>
                    <a:pt x="484" y="691"/>
                  </a:lnTo>
                  <a:lnTo>
                    <a:pt x="489" y="689"/>
                  </a:lnTo>
                  <a:lnTo>
                    <a:pt x="492" y="688"/>
                  </a:lnTo>
                  <a:lnTo>
                    <a:pt x="496" y="688"/>
                  </a:lnTo>
                  <a:lnTo>
                    <a:pt x="501" y="686"/>
                  </a:lnTo>
                  <a:lnTo>
                    <a:pt x="504" y="685"/>
                  </a:lnTo>
                  <a:lnTo>
                    <a:pt x="508" y="685"/>
                  </a:lnTo>
                  <a:lnTo>
                    <a:pt x="513" y="683"/>
                  </a:lnTo>
                  <a:lnTo>
                    <a:pt x="516" y="683"/>
                  </a:lnTo>
                  <a:lnTo>
                    <a:pt x="521" y="682"/>
                  </a:lnTo>
                  <a:lnTo>
                    <a:pt x="524" y="680"/>
                  </a:lnTo>
                  <a:lnTo>
                    <a:pt x="528" y="680"/>
                  </a:lnTo>
                  <a:lnTo>
                    <a:pt x="533" y="678"/>
                  </a:lnTo>
                  <a:lnTo>
                    <a:pt x="536" y="678"/>
                  </a:lnTo>
                  <a:lnTo>
                    <a:pt x="541" y="678"/>
                  </a:lnTo>
                  <a:lnTo>
                    <a:pt x="545" y="677"/>
                  </a:lnTo>
                  <a:lnTo>
                    <a:pt x="548" y="677"/>
                  </a:lnTo>
                  <a:lnTo>
                    <a:pt x="553" y="677"/>
                  </a:lnTo>
                  <a:lnTo>
                    <a:pt x="556" y="675"/>
                  </a:lnTo>
                  <a:lnTo>
                    <a:pt x="560" y="675"/>
                  </a:lnTo>
                  <a:lnTo>
                    <a:pt x="565" y="675"/>
                  </a:lnTo>
                  <a:lnTo>
                    <a:pt x="568" y="675"/>
                  </a:lnTo>
                  <a:lnTo>
                    <a:pt x="573" y="674"/>
                  </a:lnTo>
                  <a:lnTo>
                    <a:pt x="577" y="674"/>
                  </a:lnTo>
                  <a:lnTo>
                    <a:pt x="580" y="674"/>
                  </a:lnTo>
                  <a:lnTo>
                    <a:pt x="585" y="674"/>
                  </a:lnTo>
                  <a:lnTo>
                    <a:pt x="588" y="674"/>
                  </a:lnTo>
                  <a:lnTo>
                    <a:pt x="593" y="674"/>
                  </a:lnTo>
                  <a:lnTo>
                    <a:pt x="597" y="674"/>
                  </a:lnTo>
                  <a:lnTo>
                    <a:pt x="600" y="674"/>
                  </a:lnTo>
                  <a:lnTo>
                    <a:pt x="605" y="674"/>
                  </a:lnTo>
                  <a:lnTo>
                    <a:pt x="609" y="674"/>
                  </a:lnTo>
                  <a:lnTo>
                    <a:pt x="612" y="674"/>
                  </a:lnTo>
                  <a:lnTo>
                    <a:pt x="617" y="674"/>
                  </a:lnTo>
                  <a:lnTo>
                    <a:pt x="620" y="674"/>
                  </a:lnTo>
                  <a:lnTo>
                    <a:pt x="625" y="675"/>
                  </a:lnTo>
                  <a:lnTo>
                    <a:pt x="629" y="675"/>
                  </a:lnTo>
                  <a:lnTo>
                    <a:pt x="632" y="675"/>
                  </a:lnTo>
                  <a:lnTo>
                    <a:pt x="637" y="675"/>
                  </a:lnTo>
                  <a:lnTo>
                    <a:pt x="641" y="677"/>
                  </a:lnTo>
                  <a:lnTo>
                    <a:pt x="644" y="677"/>
                  </a:lnTo>
                  <a:lnTo>
                    <a:pt x="649" y="678"/>
                  </a:lnTo>
                  <a:lnTo>
                    <a:pt x="652" y="678"/>
                  </a:lnTo>
                  <a:lnTo>
                    <a:pt x="657" y="680"/>
                  </a:lnTo>
                  <a:lnTo>
                    <a:pt x="661" y="680"/>
                  </a:lnTo>
                  <a:lnTo>
                    <a:pt x="664" y="682"/>
                  </a:lnTo>
                  <a:lnTo>
                    <a:pt x="669" y="682"/>
                  </a:lnTo>
                  <a:lnTo>
                    <a:pt x="673" y="683"/>
                  </a:lnTo>
                  <a:lnTo>
                    <a:pt x="677" y="683"/>
                  </a:lnTo>
                  <a:lnTo>
                    <a:pt x="681" y="685"/>
                  </a:lnTo>
                  <a:lnTo>
                    <a:pt x="684" y="686"/>
                  </a:lnTo>
                  <a:lnTo>
                    <a:pt x="689" y="686"/>
                  </a:lnTo>
                  <a:lnTo>
                    <a:pt x="693" y="688"/>
                  </a:lnTo>
                  <a:lnTo>
                    <a:pt x="696" y="689"/>
                  </a:lnTo>
                  <a:lnTo>
                    <a:pt x="701" y="691"/>
                  </a:lnTo>
                  <a:lnTo>
                    <a:pt x="706" y="692"/>
                  </a:lnTo>
                  <a:lnTo>
                    <a:pt x="709" y="694"/>
                  </a:lnTo>
                  <a:lnTo>
                    <a:pt x="713" y="694"/>
                  </a:lnTo>
                  <a:lnTo>
                    <a:pt x="716" y="695"/>
                  </a:lnTo>
                  <a:lnTo>
                    <a:pt x="721" y="697"/>
                  </a:lnTo>
                  <a:lnTo>
                    <a:pt x="725" y="699"/>
                  </a:lnTo>
                  <a:lnTo>
                    <a:pt x="728" y="700"/>
                  </a:lnTo>
                  <a:lnTo>
                    <a:pt x="733" y="702"/>
                  </a:lnTo>
                  <a:lnTo>
                    <a:pt x="738" y="705"/>
                  </a:lnTo>
                  <a:lnTo>
                    <a:pt x="741" y="706"/>
                  </a:lnTo>
                  <a:lnTo>
                    <a:pt x="745" y="708"/>
                  </a:lnTo>
                  <a:lnTo>
                    <a:pt x="748" y="709"/>
                  </a:lnTo>
                  <a:lnTo>
                    <a:pt x="753" y="711"/>
                  </a:lnTo>
                  <a:lnTo>
                    <a:pt x="757" y="712"/>
                  </a:lnTo>
                  <a:lnTo>
                    <a:pt x="761" y="715"/>
                  </a:lnTo>
                  <a:lnTo>
                    <a:pt x="765" y="717"/>
                  </a:lnTo>
                  <a:lnTo>
                    <a:pt x="770" y="719"/>
                  </a:lnTo>
                  <a:lnTo>
                    <a:pt x="773" y="722"/>
                  </a:lnTo>
                  <a:lnTo>
                    <a:pt x="777" y="723"/>
                  </a:lnTo>
                  <a:lnTo>
                    <a:pt x="780" y="725"/>
                  </a:lnTo>
                  <a:lnTo>
                    <a:pt x="785" y="728"/>
                  </a:lnTo>
                  <a:lnTo>
                    <a:pt x="790" y="729"/>
                  </a:lnTo>
                  <a:lnTo>
                    <a:pt x="793" y="733"/>
                  </a:lnTo>
                  <a:lnTo>
                    <a:pt x="797" y="734"/>
                  </a:lnTo>
                  <a:lnTo>
                    <a:pt x="802" y="737"/>
                  </a:lnTo>
                  <a:lnTo>
                    <a:pt x="805" y="739"/>
                  </a:lnTo>
                  <a:lnTo>
                    <a:pt x="810" y="742"/>
                  </a:lnTo>
                  <a:lnTo>
                    <a:pt x="813" y="743"/>
                  </a:lnTo>
                  <a:lnTo>
                    <a:pt x="817" y="746"/>
                  </a:lnTo>
                  <a:lnTo>
                    <a:pt x="822" y="748"/>
                  </a:lnTo>
                  <a:lnTo>
                    <a:pt x="825" y="751"/>
                  </a:lnTo>
                  <a:lnTo>
                    <a:pt x="829" y="754"/>
                  </a:lnTo>
                  <a:lnTo>
                    <a:pt x="834" y="756"/>
                  </a:lnTo>
                  <a:lnTo>
                    <a:pt x="837" y="759"/>
                  </a:lnTo>
                  <a:lnTo>
                    <a:pt x="842" y="762"/>
                  </a:lnTo>
                  <a:lnTo>
                    <a:pt x="845" y="763"/>
                  </a:lnTo>
                  <a:lnTo>
                    <a:pt x="849" y="767"/>
                  </a:lnTo>
                  <a:lnTo>
                    <a:pt x="854" y="770"/>
                  </a:lnTo>
                  <a:lnTo>
                    <a:pt x="857" y="773"/>
                  </a:lnTo>
                  <a:lnTo>
                    <a:pt x="861" y="774"/>
                  </a:lnTo>
                  <a:lnTo>
                    <a:pt x="866" y="777"/>
                  </a:lnTo>
                  <a:lnTo>
                    <a:pt x="869" y="780"/>
                  </a:lnTo>
                  <a:lnTo>
                    <a:pt x="874" y="784"/>
                  </a:lnTo>
                  <a:lnTo>
                    <a:pt x="877" y="785"/>
                  </a:lnTo>
                  <a:lnTo>
                    <a:pt x="881" y="788"/>
                  </a:lnTo>
                  <a:lnTo>
                    <a:pt x="886" y="791"/>
                  </a:lnTo>
                  <a:lnTo>
                    <a:pt x="889" y="794"/>
                  </a:lnTo>
                  <a:lnTo>
                    <a:pt x="893" y="797"/>
                  </a:lnTo>
                  <a:lnTo>
                    <a:pt x="898" y="799"/>
                  </a:lnTo>
                  <a:lnTo>
                    <a:pt x="901" y="802"/>
                  </a:lnTo>
                  <a:lnTo>
                    <a:pt x="906" y="805"/>
                  </a:lnTo>
                  <a:lnTo>
                    <a:pt x="909" y="808"/>
                  </a:lnTo>
                  <a:lnTo>
                    <a:pt x="913" y="811"/>
                  </a:lnTo>
                  <a:lnTo>
                    <a:pt x="918" y="814"/>
                  </a:lnTo>
                  <a:lnTo>
                    <a:pt x="921" y="818"/>
                  </a:lnTo>
                  <a:lnTo>
                    <a:pt x="926" y="819"/>
                  </a:lnTo>
                  <a:lnTo>
                    <a:pt x="930" y="822"/>
                  </a:lnTo>
                  <a:lnTo>
                    <a:pt x="933" y="825"/>
                  </a:lnTo>
                  <a:lnTo>
                    <a:pt x="938" y="828"/>
                  </a:lnTo>
                  <a:lnTo>
                    <a:pt x="941" y="831"/>
                  </a:lnTo>
                  <a:lnTo>
                    <a:pt x="945" y="834"/>
                  </a:lnTo>
                  <a:lnTo>
                    <a:pt x="950" y="836"/>
                  </a:lnTo>
                  <a:lnTo>
                    <a:pt x="953" y="839"/>
                  </a:lnTo>
                  <a:lnTo>
                    <a:pt x="958" y="842"/>
                  </a:lnTo>
                  <a:lnTo>
                    <a:pt x="962" y="845"/>
                  </a:lnTo>
                  <a:lnTo>
                    <a:pt x="965" y="848"/>
                  </a:lnTo>
                  <a:lnTo>
                    <a:pt x="970" y="850"/>
                  </a:lnTo>
                  <a:lnTo>
                    <a:pt x="973" y="853"/>
                  </a:lnTo>
                  <a:lnTo>
                    <a:pt x="977" y="856"/>
                  </a:lnTo>
                  <a:lnTo>
                    <a:pt x="982" y="859"/>
                  </a:lnTo>
                  <a:lnTo>
                    <a:pt x="985" y="861"/>
                  </a:lnTo>
                  <a:lnTo>
                    <a:pt x="990" y="864"/>
                  </a:lnTo>
                  <a:lnTo>
                    <a:pt x="994" y="867"/>
                  </a:lnTo>
                  <a:lnTo>
                    <a:pt x="997" y="870"/>
                  </a:lnTo>
                  <a:lnTo>
                    <a:pt x="1002" y="872"/>
                  </a:lnTo>
                  <a:lnTo>
                    <a:pt x="1005" y="875"/>
                  </a:lnTo>
                  <a:lnTo>
                    <a:pt x="1010" y="878"/>
                  </a:lnTo>
                  <a:lnTo>
                    <a:pt x="1014" y="879"/>
                  </a:lnTo>
                  <a:lnTo>
                    <a:pt x="1017" y="882"/>
                  </a:lnTo>
                  <a:lnTo>
                    <a:pt x="1022" y="884"/>
                  </a:lnTo>
                  <a:lnTo>
                    <a:pt x="1026" y="887"/>
                  </a:lnTo>
                  <a:lnTo>
                    <a:pt x="1030" y="890"/>
                  </a:lnTo>
                  <a:lnTo>
                    <a:pt x="1034" y="892"/>
                  </a:lnTo>
                  <a:lnTo>
                    <a:pt x="1037" y="895"/>
                  </a:lnTo>
                  <a:lnTo>
                    <a:pt x="1042" y="896"/>
                  </a:lnTo>
                  <a:lnTo>
                    <a:pt x="1046" y="898"/>
                  </a:lnTo>
                  <a:lnTo>
                    <a:pt x="1049" y="901"/>
                  </a:lnTo>
                  <a:lnTo>
                    <a:pt x="1054" y="903"/>
                  </a:lnTo>
                  <a:lnTo>
                    <a:pt x="1058" y="906"/>
                  </a:lnTo>
                  <a:lnTo>
                    <a:pt x="1062" y="907"/>
                  </a:lnTo>
                  <a:lnTo>
                    <a:pt x="1066" y="909"/>
                  </a:lnTo>
                  <a:lnTo>
                    <a:pt x="1069" y="910"/>
                  </a:lnTo>
                  <a:lnTo>
                    <a:pt x="1074" y="913"/>
                  </a:lnTo>
                  <a:lnTo>
                    <a:pt x="1078" y="915"/>
                  </a:lnTo>
                  <a:lnTo>
                    <a:pt x="1081" y="916"/>
                  </a:lnTo>
                  <a:lnTo>
                    <a:pt x="1086" y="918"/>
                  </a:lnTo>
                  <a:lnTo>
                    <a:pt x="1091" y="919"/>
                  </a:lnTo>
                  <a:lnTo>
                    <a:pt x="1094" y="921"/>
                  </a:lnTo>
                  <a:lnTo>
                    <a:pt x="1098" y="923"/>
                  </a:lnTo>
                  <a:lnTo>
                    <a:pt x="1101" y="924"/>
                  </a:lnTo>
                  <a:lnTo>
                    <a:pt x="1106" y="926"/>
                  </a:lnTo>
                  <a:lnTo>
                    <a:pt x="1110" y="927"/>
                  </a:lnTo>
                  <a:lnTo>
                    <a:pt x="1114" y="929"/>
                  </a:lnTo>
                  <a:lnTo>
                    <a:pt x="1118" y="930"/>
                  </a:lnTo>
                  <a:lnTo>
                    <a:pt x="1123" y="932"/>
                  </a:lnTo>
                  <a:lnTo>
                    <a:pt x="1126" y="932"/>
                  </a:lnTo>
                  <a:lnTo>
                    <a:pt x="1130" y="933"/>
                  </a:lnTo>
                  <a:lnTo>
                    <a:pt x="1133" y="935"/>
                  </a:lnTo>
                  <a:lnTo>
                    <a:pt x="1138" y="935"/>
                  </a:lnTo>
                  <a:lnTo>
                    <a:pt x="1143" y="937"/>
                  </a:lnTo>
                  <a:lnTo>
                    <a:pt x="1146" y="937"/>
                  </a:lnTo>
                  <a:lnTo>
                    <a:pt x="1150" y="938"/>
                  </a:lnTo>
                  <a:lnTo>
                    <a:pt x="1155" y="938"/>
                  </a:lnTo>
                  <a:lnTo>
                    <a:pt x="1158" y="938"/>
                  </a:lnTo>
                  <a:lnTo>
                    <a:pt x="1162" y="940"/>
                  </a:lnTo>
                  <a:lnTo>
                    <a:pt x="1165" y="940"/>
                  </a:lnTo>
                  <a:lnTo>
                    <a:pt x="1170" y="940"/>
                  </a:lnTo>
                  <a:lnTo>
                    <a:pt x="1175" y="940"/>
                  </a:lnTo>
                  <a:lnTo>
                    <a:pt x="1178" y="941"/>
                  </a:lnTo>
                  <a:lnTo>
                    <a:pt x="1182" y="941"/>
                  </a:lnTo>
                  <a:lnTo>
                    <a:pt x="1187" y="941"/>
                  </a:lnTo>
                  <a:lnTo>
                    <a:pt x="1190" y="941"/>
                  </a:lnTo>
                  <a:lnTo>
                    <a:pt x="1194" y="940"/>
                  </a:lnTo>
                  <a:lnTo>
                    <a:pt x="1198" y="940"/>
                  </a:lnTo>
                  <a:lnTo>
                    <a:pt x="1202" y="940"/>
                  </a:lnTo>
                  <a:lnTo>
                    <a:pt x="1207" y="940"/>
                  </a:lnTo>
                  <a:lnTo>
                    <a:pt x="1210" y="940"/>
                  </a:lnTo>
                  <a:lnTo>
                    <a:pt x="1214" y="938"/>
                  </a:lnTo>
                  <a:lnTo>
                    <a:pt x="1219" y="938"/>
                  </a:lnTo>
                  <a:lnTo>
                    <a:pt x="1222" y="937"/>
                  </a:lnTo>
                  <a:lnTo>
                    <a:pt x="1227" y="937"/>
                  </a:lnTo>
                  <a:lnTo>
                    <a:pt x="1230" y="935"/>
                  </a:lnTo>
                  <a:lnTo>
                    <a:pt x="1234" y="933"/>
                  </a:lnTo>
                  <a:lnTo>
                    <a:pt x="1239" y="933"/>
                  </a:lnTo>
                  <a:lnTo>
                    <a:pt x="1242" y="932"/>
                  </a:lnTo>
                  <a:lnTo>
                    <a:pt x="1246" y="930"/>
                  </a:lnTo>
                  <a:lnTo>
                    <a:pt x="1251" y="929"/>
                  </a:lnTo>
                  <a:lnTo>
                    <a:pt x="1254" y="927"/>
                  </a:lnTo>
                  <a:lnTo>
                    <a:pt x="1259" y="926"/>
                  </a:lnTo>
                  <a:lnTo>
                    <a:pt x="1262" y="924"/>
                  </a:lnTo>
                  <a:lnTo>
                    <a:pt x="1266" y="923"/>
                  </a:lnTo>
                  <a:lnTo>
                    <a:pt x="1271" y="921"/>
                  </a:lnTo>
                  <a:lnTo>
                    <a:pt x="1274" y="919"/>
                  </a:lnTo>
                  <a:lnTo>
                    <a:pt x="1278" y="916"/>
                  </a:lnTo>
                  <a:lnTo>
                    <a:pt x="1283" y="915"/>
                  </a:lnTo>
                  <a:lnTo>
                    <a:pt x="1286" y="913"/>
                  </a:lnTo>
                  <a:lnTo>
                    <a:pt x="1291" y="910"/>
                  </a:lnTo>
                  <a:lnTo>
                    <a:pt x="1294" y="909"/>
                  </a:lnTo>
                  <a:lnTo>
                    <a:pt x="1298" y="906"/>
                  </a:lnTo>
                  <a:lnTo>
                    <a:pt x="1303" y="903"/>
                  </a:lnTo>
                  <a:lnTo>
                    <a:pt x="1306" y="901"/>
                  </a:lnTo>
                  <a:lnTo>
                    <a:pt x="1311" y="898"/>
                  </a:lnTo>
                  <a:lnTo>
                    <a:pt x="1315" y="895"/>
                  </a:lnTo>
                  <a:lnTo>
                    <a:pt x="1318" y="892"/>
                  </a:lnTo>
                  <a:lnTo>
                    <a:pt x="1323" y="889"/>
                  </a:lnTo>
                  <a:lnTo>
                    <a:pt x="1326" y="886"/>
                  </a:lnTo>
                  <a:lnTo>
                    <a:pt x="1330" y="882"/>
                  </a:lnTo>
                  <a:lnTo>
                    <a:pt x="1335" y="879"/>
                  </a:lnTo>
                  <a:lnTo>
                    <a:pt x="1338" y="876"/>
                  </a:lnTo>
                  <a:lnTo>
                    <a:pt x="1343" y="872"/>
                  </a:lnTo>
                  <a:lnTo>
                    <a:pt x="1347" y="869"/>
                  </a:lnTo>
                  <a:lnTo>
                    <a:pt x="1350" y="865"/>
                  </a:lnTo>
                  <a:lnTo>
                    <a:pt x="1355" y="861"/>
                  </a:lnTo>
                  <a:lnTo>
                    <a:pt x="1358" y="858"/>
                  </a:lnTo>
                  <a:lnTo>
                    <a:pt x="1363" y="853"/>
                  </a:lnTo>
                  <a:lnTo>
                    <a:pt x="1367" y="850"/>
                  </a:lnTo>
                  <a:lnTo>
                    <a:pt x="1370" y="845"/>
                  </a:lnTo>
                  <a:lnTo>
                    <a:pt x="1375" y="841"/>
                  </a:lnTo>
                  <a:lnTo>
                    <a:pt x="1379" y="838"/>
                  </a:lnTo>
                  <a:lnTo>
                    <a:pt x="1382" y="833"/>
                  </a:lnTo>
                  <a:lnTo>
                    <a:pt x="1387" y="828"/>
                  </a:lnTo>
                  <a:lnTo>
                    <a:pt x="1390" y="824"/>
                  </a:lnTo>
                  <a:lnTo>
                    <a:pt x="1395" y="819"/>
                  </a:lnTo>
                  <a:lnTo>
                    <a:pt x="1399" y="814"/>
                  </a:lnTo>
                  <a:lnTo>
                    <a:pt x="1402" y="810"/>
                  </a:lnTo>
                  <a:lnTo>
                    <a:pt x="1407" y="805"/>
                  </a:lnTo>
                  <a:lnTo>
                    <a:pt x="1411" y="799"/>
                  </a:lnTo>
                  <a:lnTo>
                    <a:pt x="1414" y="794"/>
                  </a:lnTo>
                  <a:lnTo>
                    <a:pt x="1419" y="790"/>
                  </a:lnTo>
                  <a:lnTo>
                    <a:pt x="1422" y="784"/>
                  </a:lnTo>
                  <a:lnTo>
                    <a:pt x="1427" y="779"/>
                  </a:lnTo>
                  <a:lnTo>
                    <a:pt x="1431" y="773"/>
                  </a:lnTo>
                  <a:lnTo>
                    <a:pt x="1434" y="768"/>
                  </a:lnTo>
                  <a:lnTo>
                    <a:pt x="1439" y="762"/>
                  </a:lnTo>
                  <a:lnTo>
                    <a:pt x="1444" y="757"/>
                  </a:lnTo>
                  <a:lnTo>
                    <a:pt x="1447" y="751"/>
                  </a:lnTo>
                  <a:lnTo>
                    <a:pt x="1451" y="745"/>
                  </a:lnTo>
                  <a:lnTo>
                    <a:pt x="1454" y="740"/>
                  </a:lnTo>
                  <a:lnTo>
                    <a:pt x="1459" y="734"/>
                  </a:lnTo>
                  <a:lnTo>
                    <a:pt x="1463" y="728"/>
                  </a:lnTo>
                  <a:lnTo>
                    <a:pt x="1466" y="722"/>
                  </a:lnTo>
                  <a:lnTo>
                    <a:pt x="1471" y="715"/>
                  </a:lnTo>
                  <a:lnTo>
                    <a:pt x="1476" y="709"/>
                  </a:lnTo>
                  <a:lnTo>
                    <a:pt x="1479" y="703"/>
                  </a:lnTo>
                  <a:lnTo>
                    <a:pt x="1483" y="697"/>
                  </a:lnTo>
                  <a:lnTo>
                    <a:pt x="1486" y="691"/>
                  </a:lnTo>
                  <a:lnTo>
                    <a:pt x="1491" y="685"/>
                  </a:lnTo>
                  <a:lnTo>
                    <a:pt x="1495" y="678"/>
                  </a:lnTo>
                  <a:lnTo>
                    <a:pt x="1498" y="672"/>
                  </a:lnTo>
                  <a:lnTo>
                    <a:pt x="1503" y="664"/>
                  </a:lnTo>
                  <a:lnTo>
                    <a:pt x="1508" y="658"/>
                  </a:lnTo>
                  <a:lnTo>
                    <a:pt x="1511" y="652"/>
                  </a:lnTo>
                  <a:lnTo>
                    <a:pt x="1515" y="644"/>
                  </a:lnTo>
                  <a:lnTo>
                    <a:pt x="1518" y="638"/>
                  </a:lnTo>
                  <a:lnTo>
                    <a:pt x="1523" y="632"/>
                  </a:lnTo>
                  <a:lnTo>
                    <a:pt x="1528" y="624"/>
                  </a:lnTo>
                  <a:lnTo>
                    <a:pt x="1531" y="618"/>
                  </a:lnTo>
                  <a:lnTo>
                    <a:pt x="1535" y="610"/>
                  </a:lnTo>
                  <a:lnTo>
                    <a:pt x="1540" y="604"/>
                  </a:lnTo>
                  <a:lnTo>
                    <a:pt x="1543" y="596"/>
                  </a:lnTo>
                  <a:lnTo>
                    <a:pt x="1547" y="590"/>
                  </a:lnTo>
                  <a:lnTo>
                    <a:pt x="1551" y="583"/>
                  </a:lnTo>
                  <a:lnTo>
                    <a:pt x="1555" y="576"/>
                  </a:lnTo>
                  <a:lnTo>
                    <a:pt x="1560" y="569"/>
                  </a:lnTo>
                  <a:lnTo>
                    <a:pt x="1563" y="561"/>
                  </a:lnTo>
                  <a:lnTo>
                    <a:pt x="1567" y="555"/>
                  </a:lnTo>
                  <a:lnTo>
                    <a:pt x="1572" y="547"/>
                  </a:lnTo>
                  <a:lnTo>
                    <a:pt x="1575" y="539"/>
                  </a:lnTo>
                  <a:lnTo>
                    <a:pt x="1579" y="533"/>
                  </a:lnTo>
                  <a:lnTo>
                    <a:pt x="1583" y="525"/>
                  </a:lnTo>
                  <a:lnTo>
                    <a:pt x="1587" y="518"/>
                  </a:lnTo>
                  <a:lnTo>
                    <a:pt x="1592" y="510"/>
                  </a:lnTo>
                  <a:lnTo>
                    <a:pt x="1595" y="504"/>
                  </a:lnTo>
                  <a:lnTo>
                    <a:pt x="1599" y="496"/>
                  </a:lnTo>
                  <a:lnTo>
                    <a:pt x="1604" y="488"/>
                  </a:lnTo>
                  <a:lnTo>
                    <a:pt x="1607" y="481"/>
                  </a:lnTo>
                  <a:lnTo>
                    <a:pt x="1612" y="473"/>
                  </a:lnTo>
                  <a:lnTo>
                    <a:pt x="1615" y="467"/>
                  </a:lnTo>
                  <a:lnTo>
                    <a:pt x="1619" y="459"/>
                  </a:lnTo>
                  <a:lnTo>
                    <a:pt x="1624" y="451"/>
                  </a:lnTo>
                  <a:lnTo>
                    <a:pt x="1627" y="443"/>
                  </a:lnTo>
                  <a:lnTo>
                    <a:pt x="1631" y="437"/>
                  </a:lnTo>
                  <a:lnTo>
                    <a:pt x="1636" y="430"/>
                  </a:lnTo>
                  <a:lnTo>
                    <a:pt x="1639" y="422"/>
                  </a:lnTo>
                  <a:lnTo>
                    <a:pt x="1644" y="414"/>
                  </a:lnTo>
                  <a:lnTo>
                    <a:pt x="1647" y="406"/>
                  </a:lnTo>
                  <a:lnTo>
                    <a:pt x="1651" y="400"/>
                  </a:lnTo>
                  <a:lnTo>
                    <a:pt x="1656" y="392"/>
                  </a:lnTo>
                  <a:lnTo>
                    <a:pt x="1659" y="385"/>
                  </a:lnTo>
                  <a:lnTo>
                    <a:pt x="1664" y="377"/>
                  </a:lnTo>
                  <a:lnTo>
                    <a:pt x="1668" y="371"/>
                  </a:lnTo>
                  <a:lnTo>
                    <a:pt x="1671" y="363"/>
                  </a:lnTo>
                  <a:lnTo>
                    <a:pt x="1676" y="355"/>
                  </a:lnTo>
                  <a:lnTo>
                    <a:pt x="1679" y="348"/>
                  </a:lnTo>
                  <a:lnTo>
                    <a:pt x="1683" y="341"/>
                  </a:lnTo>
                  <a:lnTo>
                    <a:pt x="1688" y="334"/>
                  </a:lnTo>
                  <a:lnTo>
                    <a:pt x="1691" y="327"/>
                  </a:lnTo>
                  <a:lnTo>
                    <a:pt x="1696" y="320"/>
                  </a:lnTo>
                  <a:lnTo>
                    <a:pt x="1700" y="312"/>
                  </a:lnTo>
                  <a:lnTo>
                    <a:pt x="1703" y="306"/>
                  </a:lnTo>
                  <a:lnTo>
                    <a:pt x="1708" y="298"/>
                  </a:lnTo>
                  <a:lnTo>
                    <a:pt x="1711" y="292"/>
                  </a:lnTo>
                  <a:lnTo>
                    <a:pt x="1715" y="284"/>
                  </a:lnTo>
                  <a:lnTo>
                    <a:pt x="1720" y="278"/>
                  </a:lnTo>
                  <a:lnTo>
                    <a:pt x="1723" y="270"/>
                  </a:lnTo>
                  <a:lnTo>
                    <a:pt x="1728" y="264"/>
                  </a:lnTo>
                  <a:lnTo>
                    <a:pt x="1732" y="258"/>
                  </a:lnTo>
                  <a:lnTo>
                    <a:pt x="1735" y="250"/>
                  </a:lnTo>
                  <a:lnTo>
                    <a:pt x="1740" y="244"/>
                  </a:lnTo>
                  <a:lnTo>
                    <a:pt x="1743" y="238"/>
                  </a:lnTo>
                  <a:lnTo>
                    <a:pt x="1748" y="230"/>
                  </a:lnTo>
                  <a:lnTo>
                    <a:pt x="1752" y="224"/>
                  </a:lnTo>
                  <a:lnTo>
                    <a:pt x="1755" y="218"/>
                  </a:lnTo>
                  <a:lnTo>
                    <a:pt x="1760" y="212"/>
                  </a:lnTo>
                  <a:lnTo>
                    <a:pt x="1764" y="205"/>
                  </a:lnTo>
                  <a:lnTo>
                    <a:pt x="1767" y="199"/>
                  </a:lnTo>
                  <a:lnTo>
                    <a:pt x="1772" y="193"/>
                  </a:lnTo>
                  <a:lnTo>
                    <a:pt x="1775" y="187"/>
                  </a:lnTo>
                  <a:lnTo>
                    <a:pt x="1780" y="181"/>
                  </a:lnTo>
                  <a:lnTo>
                    <a:pt x="1784" y="174"/>
                  </a:lnTo>
                  <a:lnTo>
                    <a:pt x="1787" y="170"/>
                  </a:lnTo>
                  <a:lnTo>
                    <a:pt x="1792" y="164"/>
                  </a:lnTo>
                  <a:lnTo>
                    <a:pt x="1796" y="157"/>
                  </a:lnTo>
                  <a:lnTo>
                    <a:pt x="1799" y="151"/>
                  </a:lnTo>
                  <a:lnTo>
                    <a:pt x="1804" y="147"/>
                  </a:lnTo>
                  <a:lnTo>
                    <a:pt x="1807" y="141"/>
                  </a:lnTo>
                  <a:lnTo>
                    <a:pt x="1812" y="136"/>
                  </a:lnTo>
                  <a:lnTo>
                    <a:pt x="1816" y="130"/>
                  </a:lnTo>
                  <a:lnTo>
                    <a:pt x="1819" y="125"/>
                  </a:lnTo>
                  <a:lnTo>
                    <a:pt x="1824" y="120"/>
                  </a:lnTo>
                  <a:lnTo>
                    <a:pt x="1828" y="114"/>
                  </a:lnTo>
                  <a:lnTo>
                    <a:pt x="1832" y="110"/>
                  </a:lnTo>
                  <a:lnTo>
                    <a:pt x="1836" y="105"/>
                  </a:lnTo>
                  <a:lnTo>
                    <a:pt x="1839" y="100"/>
                  </a:lnTo>
                  <a:lnTo>
                    <a:pt x="1844" y="96"/>
                  </a:lnTo>
                  <a:lnTo>
                    <a:pt x="1848" y="91"/>
                  </a:lnTo>
                  <a:lnTo>
                    <a:pt x="1851" y="86"/>
                  </a:lnTo>
                  <a:lnTo>
                    <a:pt x="1856" y="82"/>
                  </a:lnTo>
                  <a:lnTo>
                    <a:pt x="1861" y="79"/>
                  </a:lnTo>
                  <a:lnTo>
                    <a:pt x="1864" y="74"/>
                  </a:lnTo>
                  <a:lnTo>
                    <a:pt x="1868" y="69"/>
                  </a:lnTo>
                  <a:lnTo>
                    <a:pt x="1871" y="66"/>
                  </a:lnTo>
                  <a:lnTo>
                    <a:pt x="1876" y="62"/>
                  </a:lnTo>
                  <a:lnTo>
                    <a:pt x="1881" y="59"/>
                  </a:lnTo>
                  <a:lnTo>
                    <a:pt x="1884" y="54"/>
                  </a:lnTo>
                  <a:lnTo>
                    <a:pt x="1888" y="51"/>
                  </a:lnTo>
                  <a:lnTo>
                    <a:pt x="1893" y="48"/>
                  </a:lnTo>
                  <a:lnTo>
                    <a:pt x="1896" y="45"/>
                  </a:lnTo>
                  <a:lnTo>
                    <a:pt x="1900" y="41"/>
                  </a:lnTo>
                  <a:lnTo>
                    <a:pt x="1903" y="38"/>
                  </a:lnTo>
                  <a:lnTo>
                    <a:pt x="1908" y="35"/>
                  </a:lnTo>
                  <a:lnTo>
                    <a:pt x="1913" y="32"/>
                  </a:lnTo>
                  <a:lnTo>
                    <a:pt x="1916" y="29"/>
                  </a:lnTo>
                  <a:lnTo>
                    <a:pt x="1920" y="28"/>
                  </a:lnTo>
                  <a:lnTo>
                    <a:pt x="1925" y="25"/>
                  </a:lnTo>
                  <a:lnTo>
                    <a:pt x="1928" y="22"/>
                  </a:lnTo>
                  <a:lnTo>
                    <a:pt x="1932" y="20"/>
                  </a:lnTo>
                  <a:lnTo>
                    <a:pt x="1935" y="18"/>
                  </a:lnTo>
                  <a:lnTo>
                    <a:pt x="1940" y="15"/>
                  </a:lnTo>
                  <a:lnTo>
                    <a:pt x="1945" y="14"/>
                  </a:lnTo>
                  <a:lnTo>
                    <a:pt x="1948" y="12"/>
                  </a:lnTo>
                  <a:lnTo>
                    <a:pt x="1952" y="11"/>
                  </a:lnTo>
                  <a:lnTo>
                    <a:pt x="1957" y="9"/>
                  </a:lnTo>
                  <a:lnTo>
                    <a:pt x="1960" y="8"/>
                  </a:lnTo>
                  <a:lnTo>
                    <a:pt x="1965" y="6"/>
                  </a:lnTo>
                  <a:lnTo>
                    <a:pt x="1968" y="4"/>
                  </a:lnTo>
                  <a:lnTo>
                    <a:pt x="1972" y="4"/>
                  </a:lnTo>
                  <a:lnTo>
                    <a:pt x="1977" y="3"/>
                  </a:lnTo>
                  <a:lnTo>
                    <a:pt x="1980" y="1"/>
                  </a:lnTo>
                  <a:lnTo>
                    <a:pt x="1984" y="1"/>
                  </a:lnTo>
                  <a:lnTo>
                    <a:pt x="1989" y="1"/>
                  </a:lnTo>
                  <a:lnTo>
                    <a:pt x="1992" y="0"/>
                  </a:lnTo>
                  <a:lnTo>
                    <a:pt x="1997" y="0"/>
                  </a:lnTo>
                  <a:lnTo>
                    <a:pt x="2000" y="0"/>
                  </a:lnTo>
                  <a:lnTo>
                    <a:pt x="2004" y="0"/>
                  </a:lnTo>
                  <a:lnTo>
                    <a:pt x="2009" y="0"/>
                  </a:lnTo>
                  <a:lnTo>
                    <a:pt x="2012" y="0"/>
                  </a:lnTo>
                  <a:lnTo>
                    <a:pt x="2016" y="0"/>
                  </a:lnTo>
                  <a:lnTo>
                    <a:pt x="2021" y="1"/>
                  </a:lnTo>
                  <a:lnTo>
                    <a:pt x="2024" y="1"/>
                  </a:lnTo>
                  <a:lnTo>
                    <a:pt x="2029" y="1"/>
                  </a:lnTo>
                  <a:lnTo>
                    <a:pt x="2032" y="3"/>
                  </a:lnTo>
                  <a:lnTo>
                    <a:pt x="2036" y="4"/>
                  </a:lnTo>
                  <a:lnTo>
                    <a:pt x="2041" y="4"/>
                  </a:lnTo>
                  <a:lnTo>
                    <a:pt x="2044" y="6"/>
                  </a:lnTo>
                  <a:lnTo>
                    <a:pt x="2049" y="8"/>
                  </a:lnTo>
                  <a:lnTo>
                    <a:pt x="2053" y="9"/>
                  </a:lnTo>
                  <a:lnTo>
                    <a:pt x="2056" y="11"/>
                  </a:lnTo>
                  <a:lnTo>
                    <a:pt x="2061" y="12"/>
                  </a:lnTo>
                  <a:lnTo>
                    <a:pt x="2064" y="14"/>
                  </a:lnTo>
                  <a:lnTo>
                    <a:pt x="2068" y="15"/>
                  </a:lnTo>
                  <a:lnTo>
                    <a:pt x="2073" y="18"/>
                  </a:lnTo>
                  <a:lnTo>
                    <a:pt x="2076" y="20"/>
                  </a:lnTo>
                  <a:lnTo>
                    <a:pt x="2081" y="22"/>
                  </a:lnTo>
                  <a:lnTo>
                    <a:pt x="2085" y="25"/>
                  </a:lnTo>
                  <a:lnTo>
                    <a:pt x="2088" y="28"/>
                  </a:lnTo>
                  <a:lnTo>
                    <a:pt x="2093" y="29"/>
                  </a:lnTo>
                  <a:lnTo>
                    <a:pt x="2096" y="32"/>
                  </a:lnTo>
                  <a:lnTo>
                    <a:pt x="2101" y="35"/>
                  </a:lnTo>
                  <a:lnTo>
                    <a:pt x="2105" y="38"/>
                  </a:lnTo>
                  <a:lnTo>
                    <a:pt x="2108" y="41"/>
                  </a:lnTo>
                  <a:lnTo>
                    <a:pt x="2113" y="45"/>
                  </a:lnTo>
                  <a:lnTo>
                    <a:pt x="2117" y="48"/>
                  </a:lnTo>
                  <a:lnTo>
                    <a:pt x="2120" y="51"/>
                  </a:lnTo>
                  <a:lnTo>
                    <a:pt x="2125" y="54"/>
                  </a:lnTo>
                  <a:lnTo>
                    <a:pt x="2128" y="59"/>
                  </a:lnTo>
                  <a:lnTo>
                    <a:pt x="2133" y="62"/>
                  </a:lnTo>
                  <a:lnTo>
                    <a:pt x="2137" y="66"/>
                  </a:lnTo>
                  <a:lnTo>
                    <a:pt x="2140" y="69"/>
                  </a:lnTo>
                  <a:lnTo>
                    <a:pt x="2145" y="74"/>
                  </a:lnTo>
                  <a:lnTo>
                    <a:pt x="2149" y="79"/>
                  </a:lnTo>
                  <a:lnTo>
                    <a:pt x="2152" y="82"/>
                  </a:lnTo>
                  <a:lnTo>
                    <a:pt x="2157" y="86"/>
                  </a:lnTo>
                  <a:lnTo>
                    <a:pt x="2160" y="91"/>
                  </a:lnTo>
                  <a:lnTo>
                    <a:pt x="2165" y="96"/>
                  </a:lnTo>
                  <a:lnTo>
                    <a:pt x="2169" y="100"/>
                  </a:lnTo>
                  <a:lnTo>
                    <a:pt x="2172" y="105"/>
                  </a:lnTo>
                  <a:lnTo>
                    <a:pt x="2177" y="110"/>
                  </a:lnTo>
                  <a:lnTo>
                    <a:pt x="2182" y="114"/>
                  </a:lnTo>
                  <a:lnTo>
                    <a:pt x="2185" y="120"/>
                  </a:lnTo>
                  <a:lnTo>
                    <a:pt x="2189" y="125"/>
                  </a:lnTo>
                  <a:lnTo>
                    <a:pt x="2192" y="130"/>
                  </a:lnTo>
                  <a:lnTo>
                    <a:pt x="2197" y="136"/>
                  </a:lnTo>
                  <a:lnTo>
                    <a:pt x="2201" y="141"/>
                  </a:lnTo>
                  <a:lnTo>
                    <a:pt x="2204" y="147"/>
                  </a:lnTo>
                  <a:lnTo>
                    <a:pt x="2209" y="151"/>
                  </a:lnTo>
                  <a:lnTo>
                    <a:pt x="2214" y="157"/>
                  </a:lnTo>
                  <a:lnTo>
                    <a:pt x="2217" y="164"/>
                  </a:lnTo>
                  <a:lnTo>
                    <a:pt x="2221" y="170"/>
                  </a:lnTo>
                  <a:lnTo>
                    <a:pt x="2224" y="174"/>
                  </a:lnTo>
                  <a:lnTo>
                    <a:pt x="2229" y="181"/>
                  </a:lnTo>
                  <a:lnTo>
                    <a:pt x="2233" y="187"/>
                  </a:lnTo>
                  <a:lnTo>
                    <a:pt x="2236" y="193"/>
                  </a:lnTo>
                  <a:lnTo>
                    <a:pt x="2241" y="199"/>
                  </a:lnTo>
                  <a:lnTo>
                    <a:pt x="2246" y="205"/>
                  </a:lnTo>
                  <a:lnTo>
                    <a:pt x="2249" y="212"/>
                  </a:lnTo>
                  <a:lnTo>
                    <a:pt x="2253" y="218"/>
                  </a:lnTo>
                  <a:lnTo>
                    <a:pt x="2256" y="224"/>
                  </a:lnTo>
                  <a:lnTo>
                    <a:pt x="2261" y="230"/>
                  </a:lnTo>
                  <a:lnTo>
                    <a:pt x="2265" y="238"/>
                  </a:lnTo>
                  <a:lnTo>
                    <a:pt x="2269" y="244"/>
                  </a:lnTo>
                  <a:lnTo>
                    <a:pt x="2273" y="250"/>
                  </a:lnTo>
                  <a:lnTo>
                    <a:pt x="2278" y="258"/>
                  </a:lnTo>
                  <a:lnTo>
                    <a:pt x="2281" y="264"/>
                  </a:lnTo>
                  <a:lnTo>
                    <a:pt x="2285" y="270"/>
                  </a:lnTo>
                  <a:lnTo>
                    <a:pt x="2288" y="278"/>
                  </a:lnTo>
                  <a:lnTo>
                    <a:pt x="2293" y="284"/>
                  </a:lnTo>
                  <a:lnTo>
                    <a:pt x="2298" y="292"/>
                  </a:lnTo>
                  <a:lnTo>
                    <a:pt x="2301" y="298"/>
                  </a:lnTo>
                  <a:lnTo>
                    <a:pt x="2305" y="306"/>
                  </a:lnTo>
                  <a:lnTo>
                    <a:pt x="2310" y="312"/>
                  </a:lnTo>
                  <a:lnTo>
                    <a:pt x="2313" y="320"/>
                  </a:lnTo>
                  <a:lnTo>
                    <a:pt x="2317" y="327"/>
                  </a:lnTo>
                  <a:lnTo>
                    <a:pt x="2321" y="334"/>
                  </a:lnTo>
                  <a:lnTo>
                    <a:pt x="2325" y="341"/>
                  </a:lnTo>
                  <a:lnTo>
                    <a:pt x="2330" y="348"/>
                  </a:lnTo>
                  <a:lnTo>
                    <a:pt x="2333" y="355"/>
                  </a:lnTo>
                  <a:lnTo>
                    <a:pt x="2337" y="363"/>
                  </a:lnTo>
                  <a:lnTo>
                    <a:pt x="2342" y="371"/>
                  </a:lnTo>
                  <a:lnTo>
                    <a:pt x="2345" y="377"/>
                  </a:lnTo>
                  <a:lnTo>
                    <a:pt x="2349" y="385"/>
                  </a:lnTo>
                  <a:lnTo>
                    <a:pt x="2353" y="392"/>
                  </a:lnTo>
                  <a:lnTo>
                    <a:pt x="2357" y="400"/>
                  </a:lnTo>
                  <a:lnTo>
                    <a:pt x="2362" y="406"/>
                  </a:lnTo>
                  <a:lnTo>
                    <a:pt x="2365" y="414"/>
                  </a:lnTo>
                  <a:lnTo>
                    <a:pt x="2369" y="422"/>
                  </a:lnTo>
                  <a:lnTo>
                    <a:pt x="2374" y="430"/>
                  </a:lnTo>
                  <a:lnTo>
                    <a:pt x="2377" y="437"/>
                  </a:lnTo>
                  <a:lnTo>
                    <a:pt x="2382" y="443"/>
                  </a:lnTo>
                  <a:lnTo>
                    <a:pt x="2385" y="451"/>
                  </a:lnTo>
                  <a:lnTo>
                    <a:pt x="2389" y="459"/>
                  </a:lnTo>
                  <a:lnTo>
                    <a:pt x="2394" y="467"/>
                  </a:lnTo>
                  <a:lnTo>
                    <a:pt x="2397" y="473"/>
                  </a:lnTo>
                  <a:lnTo>
                    <a:pt x="2402" y="481"/>
                  </a:lnTo>
                  <a:lnTo>
                    <a:pt x="2406" y="488"/>
                  </a:lnTo>
                  <a:lnTo>
                    <a:pt x="2409" y="496"/>
                  </a:lnTo>
                  <a:lnTo>
                    <a:pt x="2414" y="504"/>
                  </a:lnTo>
                  <a:lnTo>
                    <a:pt x="2417" y="510"/>
                  </a:lnTo>
                  <a:lnTo>
                    <a:pt x="2421" y="518"/>
                  </a:lnTo>
                  <a:lnTo>
                    <a:pt x="2426" y="525"/>
                  </a:lnTo>
                  <a:lnTo>
                    <a:pt x="2429" y="533"/>
                  </a:lnTo>
                  <a:lnTo>
                    <a:pt x="2434" y="539"/>
                  </a:lnTo>
                  <a:lnTo>
                    <a:pt x="2438" y="547"/>
                  </a:lnTo>
                  <a:lnTo>
                    <a:pt x="2441" y="555"/>
                  </a:lnTo>
                  <a:lnTo>
                    <a:pt x="2446" y="561"/>
                  </a:lnTo>
                  <a:lnTo>
                    <a:pt x="2449" y="569"/>
                  </a:lnTo>
                  <a:lnTo>
                    <a:pt x="2453" y="576"/>
                  </a:lnTo>
                  <a:lnTo>
                    <a:pt x="2458" y="583"/>
                  </a:lnTo>
                  <a:lnTo>
                    <a:pt x="2461" y="590"/>
                  </a:lnTo>
                  <a:lnTo>
                    <a:pt x="2466" y="596"/>
                  </a:lnTo>
                  <a:lnTo>
                    <a:pt x="2470" y="604"/>
                  </a:lnTo>
                  <a:lnTo>
                    <a:pt x="2473" y="610"/>
                  </a:lnTo>
                  <a:lnTo>
                    <a:pt x="2478" y="618"/>
                  </a:lnTo>
                  <a:lnTo>
                    <a:pt x="2481" y="624"/>
                  </a:lnTo>
                  <a:lnTo>
                    <a:pt x="2486" y="632"/>
                  </a:lnTo>
                  <a:lnTo>
                    <a:pt x="2490" y="638"/>
                  </a:lnTo>
                  <a:lnTo>
                    <a:pt x="2493" y="644"/>
                  </a:lnTo>
                  <a:lnTo>
                    <a:pt x="2498" y="652"/>
                  </a:lnTo>
                  <a:lnTo>
                    <a:pt x="2502" y="658"/>
                  </a:lnTo>
                  <a:lnTo>
                    <a:pt x="2505" y="664"/>
                  </a:lnTo>
                  <a:lnTo>
                    <a:pt x="2510" y="672"/>
                  </a:lnTo>
                  <a:lnTo>
                    <a:pt x="2513" y="678"/>
                  </a:lnTo>
                  <a:lnTo>
                    <a:pt x="2518" y="685"/>
                  </a:lnTo>
                  <a:lnTo>
                    <a:pt x="2522" y="691"/>
                  </a:lnTo>
                  <a:lnTo>
                    <a:pt x="2525" y="697"/>
                  </a:lnTo>
                  <a:lnTo>
                    <a:pt x="2530" y="703"/>
                  </a:lnTo>
                  <a:lnTo>
                    <a:pt x="2534" y="709"/>
                  </a:lnTo>
                  <a:lnTo>
                    <a:pt x="2537" y="715"/>
                  </a:lnTo>
                  <a:lnTo>
                    <a:pt x="2542" y="722"/>
                  </a:lnTo>
                  <a:lnTo>
                    <a:pt x="2545" y="728"/>
                  </a:lnTo>
                  <a:lnTo>
                    <a:pt x="2550" y="734"/>
                  </a:lnTo>
                  <a:lnTo>
                    <a:pt x="2554" y="740"/>
                  </a:lnTo>
                  <a:lnTo>
                    <a:pt x="2557" y="745"/>
                  </a:lnTo>
                  <a:lnTo>
                    <a:pt x="2562" y="751"/>
                  </a:lnTo>
                  <a:lnTo>
                    <a:pt x="2566" y="757"/>
                  </a:lnTo>
                  <a:lnTo>
                    <a:pt x="2569" y="762"/>
                  </a:lnTo>
                  <a:lnTo>
                    <a:pt x="2574" y="768"/>
                  </a:lnTo>
                  <a:lnTo>
                    <a:pt x="2577" y="773"/>
                  </a:lnTo>
                  <a:lnTo>
                    <a:pt x="2582" y="779"/>
                  </a:lnTo>
                  <a:lnTo>
                    <a:pt x="2586" y="784"/>
                  </a:lnTo>
                  <a:lnTo>
                    <a:pt x="2589" y="790"/>
                  </a:lnTo>
                  <a:lnTo>
                    <a:pt x="2594" y="794"/>
                  </a:lnTo>
                  <a:lnTo>
                    <a:pt x="2599" y="799"/>
                  </a:lnTo>
                  <a:lnTo>
                    <a:pt x="2602" y="805"/>
                  </a:lnTo>
                  <a:lnTo>
                    <a:pt x="2606" y="810"/>
                  </a:lnTo>
                  <a:lnTo>
                    <a:pt x="2609" y="814"/>
                  </a:lnTo>
                  <a:lnTo>
                    <a:pt x="2614" y="819"/>
                  </a:lnTo>
                  <a:lnTo>
                    <a:pt x="2618" y="824"/>
                  </a:lnTo>
                  <a:lnTo>
                    <a:pt x="2622" y="828"/>
                  </a:lnTo>
                  <a:lnTo>
                    <a:pt x="2626" y="833"/>
                  </a:lnTo>
                  <a:lnTo>
                    <a:pt x="2631" y="838"/>
                  </a:lnTo>
                  <a:lnTo>
                    <a:pt x="2634" y="841"/>
                  </a:lnTo>
                  <a:lnTo>
                    <a:pt x="2638" y="845"/>
                  </a:lnTo>
                  <a:lnTo>
                    <a:pt x="2641" y="850"/>
                  </a:lnTo>
                  <a:lnTo>
                    <a:pt x="2646" y="853"/>
                  </a:lnTo>
                  <a:lnTo>
                    <a:pt x="2650" y="858"/>
                  </a:lnTo>
                  <a:lnTo>
                    <a:pt x="2654" y="861"/>
                  </a:lnTo>
                  <a:lnTo>
                    <a:pt x="2658" y="865"/>
                  </a:lnTo>
                  <a:lnTo>
                    <a:pt x="2663" y="869"/>
                  </a:lnTo>
                  <a:lnTo>
                    <a:pt x="2666" y="872"/>
                  </a:lnTo>
                  <a:lnTo>
                    <a:pt x="2670" y="876"/>
                  </a:lnTo>
                  <a:lnTo>
                    <a:pt x="2673" y="879"/>
                  </a:lnTo>
                  <a:lnTo>
                    <a:pt x="2678" y="882"/>
                  </a:lnTo>
                  <a:lnTo>
                    <a:pt x="2683" y="886"/>
                  </a:lnTo>
                  <a:lnTo>
                    <a:pt x="2686" y="889"/>
                  </a:lnTo>
                  <a:lnTo>
                    <a:pt x="2690" y="892"/>
                  </a:lnTo>
                  <a:lnTo>
                    <a:pt x="2695" y="895"/>
                  </a:lnTo>
                  <a:lnTo>
                    <a:pt x="2698" y="898"/>
                  </a:lnTo>
                  <a:lnTo>
                    <a:pt x="2702" y="901"/>
                  </a:lnTo>
                  <a:lnTo>
                    <a:pt x="2706" y="903"/>
                  </a:lnTo>
                  <a:lnTo>
                    <a:pt x="2710" y="906"/>
                  </a:lnTo>
                  <a:lnTo>
                    <a:pt x="2715" y="909"/>
                  </a:lnTo>
                  <a:lnTo>
                    <a:pt x="2718" y="910"/>
                  </a:lnTo>
                  <a:lnTo>
                    <a:pt x="2722" y="913"/>
                  </a:lnTo>
                  <a:lnTo>
                    <a:pt x="2727" y="915"/>
                  </a:lnTo>
                  <a:lnTo>
                    <a:pt x="2730" y="916"/>
                  </a:lnTo>
                  <a:lnTo>
                    <a:pt x="2735" y="919"/>
                  </a:lnTo>
                  <a:lnTo>
                    <a:pt x="2738" y="921"/>
                  </a:lnTo>
                  <a:lnTo>
                    <a:pt x="2742" y="923"/>
                  </a:lnTo>
                  <a:lnTo>
                    <a:pt x="2747" y="924"/>
                  </a:lnTo>
                  <a:lnTo>
                    <a:pt x="2750" y="926"/>
                  </a:lnTo>
                  <a:lnTo>
                    <a:pt x="2754" y="927"/>
                  </a:lnTo>
                  <a:lnTo>
                    <a:pt x="2759" y="929"/>
                  </a:lnTo>
                  <a:lnTo>
                    <a:pt x="2762" y="930"/>
                  </a:lnTo>
                  <a:lnTo>
                    <a:pt x="2767" y="932"/>
                  </a:lnTo>
                  <a:lnTo>
                    <a:pt x="2770" y="933"/>
                  </a:lnTo>
                  <a:lnTo>
                    <a:pt x="2774" y="933"/>
                  </a:lnTo>
                  <a:lnTo>
                    <a:pt x="2779" y="935"/>
                  </a:lnTo>
                  <a:lnTo>
                    <a:pt x="2782" y="937"/>
                  </a:lnTo>
                  <a:lnTo>
                    <a:pt x="2786" y="937"/>
                  </a:lnTo>
                  <a:lnTo>
                    <a:pt x="2791" y="938"/>
                  </a:lnTo>
                  <a:lnTo>
                    <a:pt x="2794" y="938"/>
                  </a:lnTo>
                  <a:lnTo>
                    <a:pt x="2799" y="940"/>
                  </a:lnTo>
                  <a:lnTo>
                    <a:pt x="2802" y="940"/>
                  </a:lnTo>
                  <a:lnTo>
                    <a:pt x="2806" y="940"/>
                  </a:lnTo>
                  <a:lnTo>
                    <a:pt x="2811" y="940"/>
                  </a:lnTo>
                  <a:lnTo>
                    <a:pt x="2814" y="940"/>
                  </a:lnTo>
                  <a:lnTo>
                    <a:pt x="2819" y="941"/>
                  </a:lnTo>
                  <a:lnTo>
                    <a:pt x="2823" y="941"/>
                  </a:lnTo>
                  <a:lnTo>
                    <a:pt x="2826" y="941"/>
                  </a:lnTo>
                  <a:lnTo>
                    <a:pt x="2831" y="941"/>
                  </a:lnTo>
                  <a:lnTo>
                    <a:pt x="2834" y="940"/>
                  </a:lnTo>
                  <a:lnTo>
                    <a:pt x="2838" y="940"/>
                  </a:lnTo>
                  <a:lnTo>
                    <a:pt x="2843" y="940"/>
                  </a:lnTo>
                  <a:lnTo>
                    <a:pt x="2846" y="940"/>
                  </a:lnTo>
                  <a:lnTo>
                    <a:pt x="2851" y="938"/>
                  </a:lnTo>
                  <a:lnTo>
                    <a:pt x="2855" y="938"/>
                  </a:lnTo>
                  <a:lnTo>
                    <a:pt x="2858" y="938"/>
                  </a:lnTo>
                  <a:lnTo>
                    <a:pt x="2863" y="937"/>
                  </a:lnTo>
                  <a:lnTo>
                    <a:pt x="2866" y="937"/>
                  </a:lnTo>
                  <a:lnTo>
                    <a:pt x="2870" y="935"/>
                  </a:lnTo>
                  <a:lnTo>
                    <a:pt x="2875" y="935"/>
                  </a:lnTo>
                  <a:lnTo>
                    <a:pt x="2878" y="933"/>
                  </a:lnTo>
                  <a:lnTo>
                    <a:pt x="2883" y="932"/>
                  </a:lnTo>
                  <a:lnTo>
                    <a:pt x="2887" y="932"/>
                  </a:lnTo>
                  <a:lnTo>
                    <a:pt x="2890" y="930"/>
                  </a:lnTo>
                  <a:lnTo>
                    <a:pt x="2895" y="929"/>
                  </a:lnTo>
                  <a:lnTo>
                    <a:pt x="2898" y="927"/>
                  </a:lnTo>
                  <a:lnTo>
                    <a:pt x="2903" y="926"/>
                  </a:lnTo>
                  <a:lnTo>
                    <a:pt x="2907" y="924"/>
                  </a:lnTo>
                  <a:lnTo>
                    <a:pt x="2910" y="923"/>
                  </a:lnTo>
                  <a:lnTo>
                    <a:pt x="2915" y="921"/>
                  </a:lnTo>
                  <a:lnTo>
                    <a:pt x="2919" y="919"/>
                  </a:lnTo>
                  <a:lnTo>
                    <a:pt x="2923" y="918"/>
                  </a:lnTo>
                  <a:lnTo>
                    <a:pt x="2927" y="916"/>
                  </a:lnTo>
                  <a:lnTo>
                    <a:pt x="2930" y="915"/>
                  </a:lnTo>
                  <a:lnTo>
                    <a:pt x="2935" y="913"/>
                  </a:lnTo>
                  <a:lnTo>
                    <a:pt x="2939" y="910"/>
                  </a:lnTo>
                  <a:lnTo>
                    <a:pt x="2942" y="909"/>
                  </a:lnTo>
                  <a:lnTo>
                    <a:pt x="2947" y="907"/>
                  </a:lnTo>
                  <a:lnTo>
                    <a:pt x="2952" y="906"/>
                  </a:lnTo>
                  <a:lnTo>
                    <a:pt x="2955" y="903"/>
                  </a:lnTo>
                  <a:lnTo>
                    <a:pt x="2959" y="901"/>
                  </a:lnTo>
                  <a:lnTo>
                    <a:pt x="2962" y="898"/>
                  </a:lnTo>
                  <a:lnTo>
                    <a:pt x="2967" y="896"/>
                  </a:lnTo>
                  <a:lnTo>
                    <a:pt x="2971" y="895"/>
                  </a:lnTo>
                  <a:lnTo>
                    <a:pt x="2974" y="892"/>
                  </a:lnTo>
                  <a:lnTo>
                    <a:pt x="2979" y="890"/>
                  </a:lnTo>
                  <a:lnTo>
                    <a:pt x="2984" y="887"/>
                  </a:lnTo>
                  <a:lnTo>
                    <a:pt x="2987" y="884"/>
                  </a:lnTo>
                  <a:lnTo>
                    <a:pt x="2991" y="882"/>
                  </a:lnTo>
                  <a:lnTo>
                    <a:pt x="2994" y="879"/>
                  </a:lnTo>
                  <a:lnTo>
                    <a:pt x="2999" y="878"/>
                  </a:lnTo>
                  <a:lnTo>
                    <a:pt x="3003" y="875"/>
                  </a:lnTo>
                  <a:lnTo>
                    <a:pt x="3006" y="872"/>
                  </a:lnTo>
                  <a:lnTo>
                    <a:pt x="3011" y="870"/>
                  </a:lnTo>
                  <a:lnTo>
                    <a:pt x="3016" y="867"/>
                  </a:lnTo>
                  <a:lnTo>
                    <a:pt x="3019" y="864"/>
                  </a:lnTo>
                  <a:lnTo>
                    <a:pt x="3023" y="861"/>
                  </a:lnTo>
                  <a:lnTo>
                    <a:pt x="3026" y="859"/>
                  </a:lnTo>
                  <a:lnTo>
                    <a:pt x="3031" y="856"/>
                  </a:lnTo>
                  <a:lnTo>
                    <a:pt x="3036" y="853"/>
                  </a:lnTo>
                  <a:lnTo>
                    <a:pt x="3039" y="850"/>
                  </a:lnTo>
                  <a:lnTo>
                    <a:pt x="3043" y="848"/>
                  </a:lnTo>
                  <a:lnTo>
                    <a:pt x="3048" y="845"/>
                  </a:lnTo>
                  <a:lnTo>
                    <a:pt x="3051" y="842"/>
                  </a:lnTo>
                  <a:lnTo>
                    <a:pt x="3055" y="839"/>
                  </a:lnTo>
                  <a:lnTo>
                    <a:pt x="3058" y="836"/>
                  </a:lnTo>
                  <a:lnTo>
                    <a:pt x="3063" y="834"/>
                  </a:lnTo>
                  <a:lnTo>
                    <a:pt x="3068" y="831"/>
                  </a:lnTo>
                  <a:lnTo>
                    <a:pt x="3071" y="828"/>
                  </a:lnTo>
                  <a:lnTo>
                    <a:pt x="3075" y="825"/>
                  </a:lnTo>
                  <a:lnTo>
                    <a:pt x="3080" y="822"/>
                  </a:lnTo>
                  <a:lnTo>
                    <a:pt x="3083" y="819"/>
                  </a:lnTo>
                  <a:lnTo>
                    <a:pt x="3087" y="818"/>
                  </a:lnTo>
                  <a:lnTo>
                    <a:pt x="3090" y="814"/>
                  </a:lnTo>
                  <a:lnTo>
                    <a:pt x="3095" y="811"/>
                  </a:lnTo>
                  <a:lnTo>
                    <a:pt x="3100" y="808"/>
                  </a:lnTo>
                  <a:lnTo>
                    <a:pt x="3103" y="805"/>
                  </a:lnTo>
                  <a:lnTo>
                    <a:pt x="3107" y="802"/>
                  </a:lnTo>
                  <a:lnTo>
                    <a:pt x="3112" y="799"/>
                  </a:lnTo>
                  <a:lnTo>
                    <a:pt x="3115" y="797"/>
                  </a:lnTo>
                  <a:lnTo>
                    <a:pt x="3120" y="794"/>
                  </a:lnTo>
                  <a:lnTo>
                    <a:pt x="3123" y="791"/>
                  </a:lnTo>
                  <a:lnTo>
                    <a:pt x="3127" y="788"/>
                  </a:lnTo>
                  <a:lnTo>
                    <a:pt x="3132" y="785"/>
                  </a:lnTo>
                  <a:lnTo>
                    <a:pt x="3135" y="784"/>
                  </a:lnTo>
                  <a:lnTo>
                    <a:pt x="3139" y="780"/>
                  </a:lnTo>
                  <a:lnTo>
                    <a:pt x="3144" y="777"/>
                  </a:lnTo>
                  <a:lnTo>
                    <a:pt x="3147" y="774"/>
                  </a:lnTo>
                  <a:lnTo>
                    <a:pt x="3152" y="773"/>
                  </a:lnTo>
                  <a:lnTo>
                    <a:pt x="3155" y="770"/>
                  </a:lnTo>
                  <a:lnTo>
                    <a:pt x="3159" y="767"/>
                  </a:lnTo>
                  <a:lnTo>
                    <a:pt x="3164" y="763"/>
                  </a:lnTo>
                  <a:lnTo>
                    <a:pt x="3167" y="762"/>
                  </a:lnTo>
                  <a:lnTo>
                    <a:pt x="3172" y="759"/>
                  </a:lnTo>
                  <a:lnTo>
                    <a:pt x="3176" y="756"/>
                  </a:lnTo>
                  <a:lnTo>
                    <a:pt x="3179" y="754"/>
                  </a:lnTo>
                  <a:lnTo>
                    <a:pt x="3184" y="751"/>
                  </a:lnTo>
                  <a:lnTo>
                    <a:pt x="3187" y="748"/>
                  </a:lnTo>
                  <a:lnTo>
                    <a:pt x="3191" y="746"/>
                  </a:lnTo>
                  <a:lnTo>
                    <a:pt x="3196" y="743"/>
                  </a:lnTo>
                  <a:lnTo>
                    <a:pt x="3199" y="742"/>
                  </a:lnTo>
                  <a:lnTo>
                    <a:pt x="3204" y="739"/>
                  </a:lnTo>
                  <a:lnTo>
                    <a:pt x="3208" y="737"/>
                  </a:lnTo>
                  <a:lnTo>
                    <a:pt x="3211" y="734"/>
                  </a:lnTo>
                  <a:lnTo>
                    <a:pt x="3216" y="733"/>
                  </a:lnTo>
                  <a:lnTo>
                    <a:pt x="3219" y="729"/>
                  </a:lnTo>
                  <a:lnTo>
                    <a:pt x="3223" y="728"/>
                  </a:lnTo>
                  <a:lnTo>
                    <a:pt x="3228" y="725"/>
                  </a:lnTo>
                  <a:lnTo>
                    <a:pt x="3231" y="723"/>
                  </a:lnTo>
                  <a:lnTo>
                    <a:pt x="3236" y="722"/>
                  </a:lnTo>
                  <a:lnTo>
                    <a:pt x="3240" y="719"/>
                  </a:lnTo>
                  <a:lnTo>
                    <a:pt x="3243" y="717"/>
                  </a:lnTo>
                  <a:lnTo>
                    <a:pt x="3248" y="715"/>
                  </a:lnTo>
                  <a:lnTo>
                    <a:pt x="3251" y="712"/>
                  </a:lnTo>
                  <a:lnTo>
                    <a:pt x="3256" y="711"/>
                  </a:lnTo>
                  <a:lnTo>
                    <a:pt x="3260" y="709"/>
                  </a:lnTo>
                  <a:lnTo>
                    <a:pt x="3263" y="708"/>
                  </a:lnTo>
                  <a:lnTo>
                    <a:pt x="3268" y="706"/>
                  </a:lnTo>
                  <a:lnTo>
                    <a:pt x="3272" y="705"/>
                  </a:lnTo>
                  <a:lnTo>
                    <a:pt x="3275" y="702"/>
                  </a:lnTo>
                  <a:lnTo>
                    <a:pt x="3280" y="700"/>
                  </a:lnTo>
                  <a:lnTo>
                    <a:pt x="3283" y="699"/>
                  </a:lnTo>
                  <a:lnTo>
                    <a:pt x="3288" y="697"/>
                  </a:lnTo>
                  <a:lnTo>
                    <a:pt x="3292" y="695"/>
                  </a:lnTo>
                  <a:lnTo>
                    <a:pt x="3295" y="694"/>
                  </a:lnTo>
                  <a:lnTo>
                    <a:pt x="3300" y="694"/>
                  </a:lnTo>
                  <a:lnTo>
                    <a:pt x="3304" y="692"/>
                  </a:lnTo>
                  <a:lnTo>
                    <a:pt x="3307" y="691"/>
                  </a:lnTo>
                  <a:lnTo>
                    <a:pt x="3312" y="689"/>
                  </a:lnTo>
                  <a:lnTo>
                    <a:pt x="3315" y="688"/>
                  </a:lnTo>
                  <a:lnTo>
                    <a:pt x="3320" y="686"/>
                  </a:lnTo>
                  <a:lnTo>
                    <a:pt x="3324" y="686"/>
                  </a:lnTo>
                  <a:lnTo>
                    <a:pt x="3327" y="685"/>
                  </a:lnTo>
                  <a:lnTo>
                    <a:pt x="3332" y="683"/>
                  </a:lnTo>
                  <a:lnTo>
                    <a:pt x="3337" y="683"/>
                  </a:lnTo>
                  <a:lnTo>
                    <a:pt x="3340" y="682"/>
                  </a:lnTo>
                  <a:lnTo>
                    <a:pt x="3344" y="682"/>
                  </a:lnTo>
                  <a:lnTo>
                    <a:pt x="3347" y="680"/>
                  </a:lnTo>
                  <a:lnTo>
                    <a:pt x="3352" y="680"/>
                  </a:lnTo>
                  <a:lnTo>
                    <a:pt x="3356" y="678"/>
                  </a:lnTo>
                  <a:lnTo>
                    <a:pt x="3360" y="678"/>
                  </a:lnTo>
                  <a:lnTo>
                    <a:pt x="3364" y="677"/>
                  </a:lnTo>
                  <a:lnTo>
                    <a:pt x="3369" y="677"/>
                  </a:lnTo>
                  <a:lnTo>
                    <a:pt x="3372" y="675"/>
                  </a:lnTo>
                  <a:lnTo>
                    <a:pt x="3376" y="675"/>
                  </a:lnTo>
                  <a:lnTo>
                    <a:pt x="3379" y="675"/>
                  </a:lnTo>
                  <a:lnTo>
                    <a:pt x="3384" y="675"/>
                  </a:lnTo>
                  <a:lnTo>
                    <a:pt x="3388" y="674"/>
                  </a:lnTo>
                  <a:lnTo>
                    <a:pt x="3392" y="674"/>
                  </a:lnTo>
                  <a:lnTo>
                    <a:pt x="3396" y="674"/>
                  </a:lnTo>
                  <a:lnTo>
                    <a:pt x="3401" y="674"/>
                  </a:lnTo>
                  <a:lnTo>
                    <a:pt x="3404" y="674"/>
                  </a:lnTo>
                  <a:lnTo>
                    <a:pt x="3408" y="674"/>
                  </a:lnTo>
                  <a:lnTo>
                    <a:pt x="3411" y="674"/>
                  </a:lnTo>
                  <a:lnTo>
                    <a:pt x="3416" y="674"/>
                  </a:lnTo>
                  <a:lnTo>
                    <a:pt x="3421" y="674"/>
                  </a:lnTo>
                  <a:lnTo>
                    <a:pt x="3424" y="674"/>
                  </a:lnTo>
                  <a:lnTo>
                    <a:pt x="3428" y="674"/>
                  </a:lnTo>
                  <a:lnTo>
                    <a:pt x="3433" y="674"/>
                  </a:lnTo>
                  <a:lnTo>
                    <a:pt x="3436" y="674"/>
                  </a:lnTo>
                  <a:lnTo>
                    <a:pt x="3440" y="675"/>
                  </a:lnTo>
                  <a:lnTo>
                    <a:pt x="3443" y="675"/>
                  </a:lnTo>
                  <a:lnTo>
                    <a:pt x="3448" y="675"/>
                  </a:lnTo>
                  <a:lnTo>
                    <a:pt x="3453" y="675"/>
                  </a:lnTo>
                  <a:lnTo>
                    <a:pt x="3456" y="677"/>
                  </a:lnTo>
                  <a:lnTo>
                    <a:pt x="3460" y="677"/>
                  </a:lnTo>
                  <a:lnTo>
                    <a:pt x="3465" y="677"/>
                  </a:lnTo>
                  <a:lnTo>
                    <a:pt x="3468" y="678"/>
                  </a:lnTo>
                  <a:lnTo>
                    <a:pt x="3473" y="678"/>
                  </a:lnTo>
                  <a:lnTo>
                    <a:pt x="3476" y="678"/>
                  </a:lnTo>
                  <a:lnTo>
                    <a:pt x="3480" y="680"/>
                  </a:lnTo>
                  <a:lnTo>
                    <a:pt x="3485" y="680"/>
                  </a:lnTo>
                  <a:lnTo>
                    <a:pt x="3488" y="682"/>
                  </a:lnTo>
                  <a:lnTo>
                    <a:pt x="3492" y="683"/>
                  </a:lnTo>
                  <a:lnTo>
                    <a:pt x="3497" y="683"/>
                  </a:lnTo>
                  <a:lnTo>
                    <a:pt x="3500" y="685"/>
                  </a:lnTo>
                  <a:lnTo>
                    <a:pt x="3505" y="685"/>
                  </a:lnTo>
                  <a:lnTo>
                    <a:pt x="3508" y="686"/>
                  </a:lnTo>
                  <a:lnTo>
                    <a:pt x="3512" y="688"/>
                  </a:lnTo>
                  <a:lnTo>
                    <a:pt x="3517" y="688"/>
                  </a:lnTo>
                  <a:lnTo>
                    <a:pt x="3520" y="689"/>
                  </a:lnTo>
                  <a:lnTo>
                    <a:pt x="3524" y="691"/>
                  </a:lnTo>
                  <a:lnTo>
                    <a:pt x="3529" y="692"/>
                  </a:lnTo>
                  <a:lnTo>
                    <a:pt x="3532" y="692"/>
                  </a:lnTo>
                  <a:lnTo>
                    <a:pt x="3537" y="694"/>
                  </a:lnTo>
                  <a:lnTo>
                    <a:pt x="3540" y="695"/>
                  </a:lnTo>
                  <a:lnTo>
                    <a:pt x="3544" y="697"/>
                  </a:lnTo>
                  <a:lnTo>
                    <a:pt x="3549" y="699"/>
                  </a:lnTo>
                  <a:lnTo>
                    <a:pt x="3552" y="700"/>
                  </a:lnTo>
                  <a:lnTo>
                    <a:pt x="3557" y="700"/>
                  </a:lnTo>
                  <a:lnTo>
                    <a:pt x="3561" y="702"/>
                  </a:lnTo>
                  <a:lnTo>
                    <a:pt x="3564" y="703"/>
                  </a:lnTo>
                  <a:lnTo>
                    <a:pt x="3569" y="705"/>
                  </a:lnTo>
                  <a:lnTo>
                    <a:pt x="3572" y="706"/>
                  </a:lnTo>
                  <a:lnTo>
                    <a:pt x="3576" y="708"/>
                  </a:lnTo>
                  <a:lnTo>
                    <a:pt x="3581" y="709"/>
                  </a:lnTo>
                  <a:lnTo>
                    <a:pt x="3584" y="711"/>
                  </a:lnTo>
                  <a:lnTo>
                    <a:pt x="3589" y="712"/>
                  </a:lnTo>
                  <a:lnTo>
                    <a:pt x="3593" y="714"/>
                  </a:lnTo>
                  <a:lnTo>
                    <a:pt x="3596" y="715"/>
                  </a:lnTo>
                  <a:lnTo>
                    <a:pt x="3601" y="717"/>
                  </a:lnTo>
                  <a:lnTo>
                    <a:pt x="3604" y="720"/>
                  </a:lnTo>
                  <a:lnTo>
                    <a:pt x="3608" y="722"/>
                  </a:lnTo>
                  <a:lnTo>
                    <a:pt x="3613" y="723"/>
                  </a:lnTo>
                  <a:lnTo>
                    <a:pt x="3616" y="725"/>
                  </a:lnTo>
                  <a:lnTo>
                    <a:pt x="3621" y="726"/>
                  </a:lnTo>
                  <a:lnTo>
                    <a:pt x="3625" y="728"/>
                  </a:lnTo>
                  <a:lnTo>
                    <a:pt x="3628" y="729"/>
                  </a:lnTo>
                  <a:lnTo>
                    <a:pt x="3633" y="731"/>
                  </a:lnTo>
                  <a:lnTo>
                    <a:pt x="3636" y="733"/>
                  </a:lnTo>
                  <a:lnTo>
                    <a:pt x="3641" y="736"/>
                  </a:lnTo>
                  <a:lnTo>
                    <a:pt x="3645" y="737"/>
                  </a:lnTo>
                  <a:lnTo>
                    <a:pt x="3648" y="739"/>
                  </a:lnTo>
                  <a:lnTo>
                    <a:pt x="3653" y="740"/>
                  </a:lnTo>
                  <a:lnTo>
                    <a:pt x="3657" y="742"/>
                  </a:lnTo>
                  <a:lnTo>
                    <a:pt x="3660" y="745"/>
                  </a:lnTo>
                  <a:lnTo>
                    <a:pt x="3665" y="746"/>
                  </a:lnTo>
                  <a:lnTo>
                    <a:pt x="3668" y="748"/>
                  </a:lnTo>
                  <a:lnTo>
                    <a:pt x="3673" y="749"/>
                  </a:lnTo>
                  <a:lnTo>
                    <a:pt x="3677" y="751"/>
                  </a:lnTo>
                  <a:lnTo>
                    <a:pt x="3680" y="753"/>
                  </a:lnTo>
                  <a:lnTo>
                    <a:pt x="3685" y="756"/>
                  </a:lnTo>
                  <a:lnTo>
                    <a:pt x="3689" y="757"/>
                  </a:lnTo>
                  <a:lnTo>
                    <a:pt x="3693" y="759"/>
                  </a:lnTo>
                  <a:lnTo>
                    <a:pt x="3697" y="760"/>
                  </a:lnTo>
                  <a:lnTo>
                    <a:pt x="3700" y="762"/>
                  </a:lnTo>
                  <a:lnTo>
                    <a:pt x="3705" y="765"/>
                  </a:lnTo>
                  <a:lnTo>
                    <a:pt x="3709" y="767"/>
                  </a:lnTo>
                  <a:lnTo>
                    <a:pt x="3712" y="768"/>
                  </a:lnTo>
                  <a:lnTo>
                    <a:pt x="3717" y="770"/>
                  </a:lnTo>
                  <a:lnTo>
                    <a:pt x="3721" y="771"/>
                  </a:lnTo>
                  <a:lnTo>
                    <a:pt x="3725" y="773"/>
                  </a:lnTo>
                  <a:lnTo>
                    <a:pt x="3729" y="776"/>
                  </a:lnTo>
                  <a:lnTo>
                    <a:pt x="3732" y="777"/>
                  </a:lnTo>
                  <a:lnTo>
                    <a:pt x="3737" y="779"/>
                  </a:lnTo>
                  <a:lnTo>
                    <a:pt x="3741" y="780"/>
                  </a:lnTo>
                  <a:lnTo>
                    <a:pt x="3744" y="782"/>
                  </a:lnTo>
                  <a:lnTo>
                    <a:pt x="3749" y="784"/>
                  </a:lnTo>
                  <a:lnTo>
                    <a:pt x="3754" y="785"/>
                  </a:lnTo>
                  <a:lnTo>
                    <a:pt x="3757" y="788"/>
                  </a:lnTo>
                  <a:lnTo>
                    <a:pt x="3761" y="790"/>
                  </a:lnTo>
                  <a:lnTo>
                    <a:pt x="3764" y="791"/>
                  </a:lnTo>
                  <a:lnTo>
                    <a:pt x="3769" y="793"/>
                  </a:lnTo>
                  <a:lnTo>
                    <a:pt x="3774" y="794"/>
                  </a:lnTo>
                  <a:lnTo>
                    <a:pt x="3777" y="796"/>
                  </a:lnTo>
                  <a:lnTo>
                    <a:pt x="3781" y="797"/>
                  </a:lnTo>
                  <a:lnTo>
                    <a:pt x="3786" y="799"/>
                  </a:lnTo>
                  <a:lnTo>
                    <a:pt x="3789" y="800"/>
                  </a:lnTo>
                  <a:lnTo>
                    <a:pt x="3793" y="802"/>
                  </a:lnTo>
                  <a:lnTo>
                    <a:pt x="3796" y="804"/>
                  </a:lnTo>
                  <a:lnTo>
                    <a:pt x="3801" y="805"/>
                  </a:lnTo>
                  <a:lnTo>
                    <a:pt x="3806" y="807"/>
                  </a:lnTo>
                  <a:lnTo>
                    <a:pt x="3809" y="808"/>
                  </a:lnTo>
                  <a:lnTo>
                    <a:pt x="3813" y="810"/>
                  </a:lnTo>
                  <a:lnTo>
                    <a:pt x="3818" y="811"/>
                  </a:lnTo>
                  <a:lnTo>
                    <a:pt x="3821" y="813"/>
                  </a:lnTo>
                  <a:lnTo>
                    <a:pt x="3825" y="814"/>
                  </a:lnTo>
                  <a:lnTo>
                    <a:pt x="3828" y="814"/>
                  </a:lnTo>
                  <a:lnTo>
                    <a:pt x="3833" y="816"/>
                  </a:lnTo>
                  <a:lnTo>
                    <a:pt x="3838" y="818"/>
                  </a:lnTo>
                  <a:lnTo>
                    <a:pt x="3841" y="819"/>
                  </a:lnTo>
                  <a:lnTo>
                    <a:pt x="3845" y="821"/>
                  </a:lnTo>
                  <a:lnTo>
                    <a:pt x="3850" y="822"/>
                  </a:lnTo>
                  <a:lnTo>
                    <a:pt x="3853" y="822"/>
                  </a:lnTo>
                  <a:lnTo>
                    <a:pt x="3858" y="824"/>
                  </a:lnTo>
                  <a:lnTo>
                    <a:pt x="3861" y="825"/>
                  </a:lnTo>
                  <a:lnTo>
                    <a:pt x="3865" y="825"/>
                  </a:lnTo>
                  <a:lnTo>
                    <a:pt x="3870" y="827"/>
                  </a:lnTo>
                  <a:lnTo>
                    <a:pt x="3873" y="828"/>
                  </a:lnTo>
                  <a:lnTo>
                    <a:pt x="3877" y="828"/>
                  </a:lnTo>
                  <a:lnTo>
                    <a:pt x="3882" y="830"/>
                  </a:lnTo>
                  <a:lnTo>
                    <a:pt x="3885" y="831"/>
                  </a:lnTo>
                  <a:lnTo>
                    <a:pt x="3890" y="831"/>
                  </a:lnTo>
                  <a:lnTo>
                    <a:pt x="3893" y="833"/>
                  </a:lnTo>
                  <a:lnTo>
                    <a:pt x="3897" y="833"/>
                  </a:lnTo>
                  <a:lnTo>
                    <a:pt x="3902" y="834"/>
                  </a:lnTo>
                  <a:lnTo>
                    <a:pt x="3905" y="834"/>
                  </a:lnTo>
                  <a:lnTo>
                    <a:pt x="3909" y="836"/>
                  </a:lnTo>
                  <a:lnTo>
                    <a:pt x="3914" y="836"/>
                  </a:lnTo>
                  <a:lnTo>
                    <a:pt x="3917" y="838"/>
                  </a:lnTo>
                  <a:lnTo>
                    <a:pt x="3922" y="838"/>
                  </a:lnTo>
                  <a:lnTo>
                    <a:pt x="3925" y="838"/>
                  </a:lnTo>
                  <a:lnTo>
                    <a:pt x="3929" y="839"/>
                  </a:lnTo>
                  <a:lnTo>
                    <a:pt x="3934" y="839"/>
                  </a:lnTo>
                  <a:lnTo>
                    <a:pt x="3937" y="841"/>
                  </a:lnTo>
                  <a:lnTo>
                    <a:pt x="3941" y="841"/>
                  </a:lnTo>
                  <a:lnTo>
                    <a:pt x="3946" y="841"/>
                  </a:lnTo>
                  <a:lnTo>
                    <a:pt x="3949" y="841"/>
                  </a:lnTo>
                  <a:lnTo>
                    <a:pt x="3954" y="842"/>
                  </a:lnTo>
                  <a:lnTo>
                    <a:pt x="3957" y="842"/>
                  </a:lnTo>
                  <a:lnTo>
                    <a:pt x="3961" y="842"/>
                  </a:lnTo>
                  <a:lnTo>
                    <a:pt x="3966" y="842"/>
                  </a:lnTo>
                  <a:lnTo>
                    <a:pt x="3969" y="842"/>
                  </a:lnTo>
                  <a:lnTo>
                    <a:pt x="3974" y="842"/>
                  </a:lnTo>
                  <a:lnTo>
                    <a:pt x="3978" y="842"/>
                  </a:lnTo>
                  <a:lnTo>
                    <a:pt x="3981" y="844"/>
                  </a:lnTo>
                  <a:lnTo>
                    <a:pt x="3986" y="844"/>
                  </a:lnTo>
                  <a:lnTo>
                    <a:pt x="3989" y="844"/>
                  </a:lnTo>
                  <a:lnTo>
                    <a:pt x="3994" y="844"/>
                  </a:lnTo>
                  <a:lnTo>
                    <a:pt x="3998" y="844"/>
                  </a:lnTo>
                  <a:lnTo>
                    <a:pt x="4001" y="844"/>
                  </a:lnTo>
                  <a:lnTo>
                    <a:pt x="4006" y="844"/>
                  </a:lnTo>
                  <a:lnTo>
                    <a:pt x="4010" y="842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039884"/>
                </p:ext>
              </p:extLst>
            </p:nvPr>
          </p:nvGraphicFramePr>
          <p:xfrm>
            <a:off x="8070007" y="3181764"/>
            <a:ext cx="428325" cy="259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79" name="Equation" r:id="rId23" imgW="393359" imgH="215713" progId="Equation.DSMT4">
                    <p:embed/>
                  </p:oleObj>
                </mc:Choice>
                <mc:Fallback>
                  <p:oleObj name="Equation" r:id="rId23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0007" y="3181764"/>
                          <a:ext cx="428325" cy="259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0294"/>
            <a:ext cx="4320480" cy="231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823070"/>
              </p:ext>
            </p:extLst>
          </p:nvPr>
        </p:nvGraphicFramePr>
        <p:xfrm>
          <a:off x="4305300" y="4246563"/>
          <a:ext cx="5318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0" name="Equation" r:id="rId26" imgW="317160" imgH="203040" progId="Equation.DSMT4">
                  <p:embed/>
                </p:oleObj>
              </mc:Choice>
              <mc:Fallback>
                <p:oleObj name="Equation" r:id="rId26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05300" y="4246563"/>
                        <a:ext cx="531813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4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495" y="404664"/>
            <a:ext cx="3805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</a:t>
            </a:r>
            <a:r>
              <a:rPr lang="en-US" sz="2000" b="1" i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(Time Shifting)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13714"/>
              </p:ext>
            </p:extLst>
          </p:nvPr>
        </p:nvGraphicFramePr>
        <p:xfrm>
          <a:off x="1855788" y="1016000"/>
          <a:ext cx="4216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name="Equation" r:id="rId3" imgW="4216320" imgH="393480" progId="Equation.DSMT4">
                  <p:embed/>
                </p:oleObj>
              </mc:Choice>
              <mc:Fallback>
                <p:oleObj name="Equation" r:id="rId3" imgW="42163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1016000"/>
                        <a:ext cx="4216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34494" y="1628800"/>
            <a:ext cx="8341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3-4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 a normalized Gaussian pulse with FT pair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9985"/>
              </p:ext>
            </p:extLst>
          </p:nvPr>
        </p:nvGraphicFramePr>
        <p:xfrm>
          <a:off x="1077913" y="2060575"/>
          <a:ext cx="6391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Equation" r:id="rId5" imgW="6387840" imgH="583920" progId="Equation.DSMT4">
                  <p:embed/>
                </p:oleObj>
              </mc:Choice>
              <mc:Fallback>
                <p:oleObj name="Equation" r:id="rId5" imgW="6387840" imgH="583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060575"/>
                        <a:ext cx="63912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9512" y="2852936"/>
            <a:ext cx="8856984" cy="1661840"/>
            <a:chOff x="179512" y="3645024"/>
            <a:chExt cx="8856984" cy="166184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645024"/>
              <a:ext cx="4176464" cy="160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717032"/>
              <a:ext cx="4176464" cy="158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140678"/>
                </p:ext>
              </p:extLst>
            </p:nvPr>
          </p:nvGraphicFramePr>
          <p:xfrm>
            <a:off x="4378325" y="4140126"/>
            <a:ext cx="531813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8" name="Equation" r:id="rId9" imgW="317160" imgH="203040" progId="Equation.DSMT4">
                    <p:embed/>
                  </p:oleObj>
                </mc:Choice>
                <mc:Fallback>
                  <p:oleObj name="Equation" r:id="rId9" imgW="317160" imgH="2030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325" y="4140126"/>
                          <a:ext cx="531813" cy="34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12842"/>
              </p:ext>
            </p:extLst>
          </p:nvPr>
        </p:nvGraphicFramePr>
        <p:xfrm>
          <a:off x="1071563" y="5078413"/>
          <a:ext cx="61388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Equation" r:id="rId11" imgW="6134040" imgH="812520" progId="Equation.DSMT4">
                  <p:embed/>
                </p:oleObj>
              </mc:Choice>
              <mc:Fallback>
                <p:oleObj name="Equation" r:id="rId11" imgW="61340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78413"/>
                        <a:ext cx="61388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5527" y="4509120"/>
            <a:ext cx="584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Applying the time shifting property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31743"/>
              </p:ext>
            </p:extLst>
          </p:nvPr>
        </p:nvGraphicFramePr>
        <p:xfrm>
          <a:off x="2267744" y="6021288"/>
          <a:ext cx="435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Equation" r:id="rId13" imgW="4356000" imgH="507960" progId="Equation.DSMT4">
                  <p:embed/>
                </p:oleObj>
              </mc:Choice>
              <mc:Fallback>
                <p:oleObj name="Equation" r:id="rId13" imgW="4356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7744" y="6021288"/>
                        <a:ext cx="4356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69366"/>
              </p:ext>
            </p:extLst>
          </p:nvPr>
        </p:nvGraphicFramePr>
        <p:xfrm>
          <a:off x="7989888" y="3387725"/>
          <a:ext cx="914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15" imgW="914400" imgH="266400" progId="Equation.DSMT4">
                  <p:embed/>
                </p:oleObj>
              </mc:Choice>
              <mc:Fallback>
                <p:oleObj name="Equation" r:id="rId15" imgW="914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89888" y="3387725"/>
                        <a:ext cx="914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051" y="3212976"/>
            <a:ext cx="8944438" cy="3106266"/>
            <a:chOff x="20051" y="3212976"/>
            <a:chExt cx="8944438" cy="3106266"/>
          </a:xfrm>
        </p:grpSpPr>
        <p:grpSp>
          <p:nvGrpSpPr>
            <p:cNvPr id="3" name="Group 2"/>
            <p:cNvGrpSpPr/>
            <p:nvPr/>
          </p:nvGrpSpPr>
          <p:grpSpPr>
            <a:xfrm>
              <a:off x="5076057" y="3212976"/>
              <a:ext cx="3888432" cy="3106266"/>
              <a:chOff x="5239681" y="3573016"/>
              <a:chExt cx="3724807" cy="2890242"/>
            </a:xfrm>
          </p:grpSpPr>
          <p:pic>
            <p:nvPicPr>
              <p:cNvPr id="4915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9681" y="3573016"/>
                <a:ext cx="3724807" cy="1406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161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5157192"/>
                <a:ext cx="3543507" cy="1306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1" y="4286537"/>
              <a:ext cx="4351369" cy="160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459420"/>
                </p:ext>
              </p:extLst>
            </p:nvPr>
          </p:nvGraphicFramePr>
          <p:xfrm>
            <a:off x="4305300" y="4708525"/>
            <a:ext cx="5318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9" name="Equation" r:id="rId6" imgW="317160" imgH="203040" progId="Equation.DSMT4">
                    <p:embed/>
                  </p:oleObj>
                </mc:Choice>
                <mc:Fallback>
                  <p:oleObj name="Equation" r:id="rId6" imgW="3171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300" y="4708525"/>
                          <a:ext cx="531813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107504" y="1268760"/>
            <a:ext cx="8928992" cy="1602450"/>
            <a:chOff x="107504" y="1844824"/>
            <a:chExt cx="8928992" cy="1602450"/>
          </a:xfrm>
        </p:grpSpPr>
        <p:pic>
          <p:nvPicPr>
            <p:cNvPr id="4915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127" y="1844824"/>
              <a:ext cx="4351369" cy="160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844824"/>
              <a:ext cx="4176464" cy="160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07904" y="2132856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 shifting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707904" y="2646049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64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495" y="404664"/>
            <a:ext cx="4597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</a:t>
            </a:r>
            <a:r>
              <a:rPr lang="en-US" sz="2000" b="1" i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(Frequency Shifting)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47032"/>
              </p:ext>
            </p:extLst>
          </p:nvPr>
        </p:nvGraphicFramePr>
        <p:xfrm>
          <a:off x="1243013" y="1020763"/>
          <a:ext cx="4064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3" imgW="4063680" imgH="393480" progId="Equation.DSMT4">
                  <p:embed/>
                </p:oleObj>
              </mc:Choice>
              <mc:Fallback>
                <p:oleObj name="Equation" r:id="rId3" imgW="40636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020763"/>
                        <a:ext cx="40640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334494" y="1937459"/>
            <a:ext cx="8341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3-5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 a normalized Gaussian pulse with FT pair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17937"/>
              </p:ext>
            </p:extLst>
          </p:nvPr>
        </p:nvGraphicFramePr>
        <p:xfrm>
          <a:off x="1077913" y="2554288"/>
          <a:ext cx="6391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5" imgW="6387840" imgH="583920" progId="Equation.DSMT4">
                  <p:embed/>
                </p:oleObj>
              </mc:Choice>
              <mc:Fallback>
                <p:oleObj name="Equation" r:id="rId5" imgW="6387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554288"/>
                        <a:ext cx="63912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5527" y="3676962"/>
            <a:ext cx="584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Applying the frequency shifting property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90953"/>
              </p:ext>
            </p:extLst>
          </p:nvPr>
        </p:nvGraphicFramePr>
        <p:xfrm>
          <a:off x="1550988" y="4286250"/>
          <a:ext cx="60420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7" imgW="6045120" imgH="812520" progId="Equation.DSMT4">
                  <p:embed/>
                </p:oleObj>
              </mc:Choice>
              <mc:Fallback>
                <p:oleObj name="Equation" r:id="rId7" imgW="604512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286250"/>
                        <a:ext cx="60420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10315"/>
              </p:ext>
            </p:extLst>
          </p:nvPr>
        </p:nvGraphicFramePr>
        <p:xfrm>
          <a:off x="2843808" y="5441280"/>
          <a:ext cx="344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9" imgW="3441600" imgH="507960" progId="Equation.DSMT4">
                  <p:embed/>
                </p:oleObj>
              </mc:Choice>
              <mc:Fallback>
                <p:oleObj name="Equation" r:id="rId9" imgW="3441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5441280"/>
                        <a:ext cx="3441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6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68960"/>
            <a:ext cx="90010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56" y="1052736"/>
            <a:ext cx="4035632" cy="14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08720"/>
            <a:ext cx="4287758" cy="163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47864" y="119675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Frequency shifting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35896" y="1709945"/>
            <a:ext cx="16561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1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495" y="764704"/>
            <a:ext cx="6973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6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(Differentiation in Time Domain)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04110"/>
              </p:ext>
            </p:extLst>
          </p:nvPr>
        </p:nvGraphicFramePr>
        <p:xfrm>
          <a:off x="2392363" y="1212850"/>
          <a:ext cx="2857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name="Equation" r:id="rId3" imgW="2857320" imgH="634680" progId="Equation.DSMT4">
                  <p:embed/>
                </p:oleObj>
              </mc:Choice>
              <mc:Fallback>
                <p:oleObj name="Equation" r:id="rId3" imgW="285732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212850"/>
                        <a:ext cx="28575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34494" y="2596842"/>
            <a:ext cx="8341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3-6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 a normalized Gaussian pulse.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73758"/>
              </p:ext>
            </p:extLst>
          </p:nvPr>
        </p:nvGraphicFramePr>
        <p:xfrm>
          <a:off x="90488" y="3292475"/>
          <a:ext cx="89693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Equation" r:id="rId5" imgW="8966160" imgH="1434960" progId="Equation.DSMT4">
                  <p:embed/>
                </p:oleObj>
              </mc:Choice>
              <mc:Fallback>
                <p:oleObj name="Equation" r:id="rId5" imgW="8966160" imgH="1434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92475"/>
                        <a:ext cx="8969375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6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528" y="476672"/>
            <a:ext cx="7416824" cy="1631216"/>
            <a:chOff x="395536" y="692696"/>
            <a:chExt cx="7416824" cy="1631216"/>
          </a:xfrm>
        </p:grpSpPr>
        <p:sp>
          <p:nvSpPr>
            <p:cNvPr id="2" name="TextBox 1"/>
            <p:cNvSpPr txBox="1"/>
            <p:nvPr/>
          </p:nvSpPr>
          <p:spPr>
            <a:xfrm>
              <a:off x="395536" y="692696"/>
              <a:ext cx="74168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Let         be an aperiodic signal with a spectrum or frequency domain model denoted by        or         where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  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and </a:t>
              </a:r>
              <a:r>
                <a:rPr lang="en-US" sz="2000" dirty="0" smtClean="0">
                  <a:latin typeface="Symbol" pitchFamily="18" charset="2"/>
                  <a:ea typeface="Tahoma" pitchFamily="34" charset="0"/>
                  <a:cs typeface="Tahoma" pitchFamily="34" charset="0"/>
                </a:rPr>
                <a:t>w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represents frequencies in Hz and rad/s respectively.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The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Fourier Transform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is defined by : 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954863"/>
                </p:ext>
              </p:extLst>
            </p:nvPr>
          </p:nvGraphicFramePr>
          <p:xfrm>
            <a:off x="899592" y="735236"/>
            <a:ext cx="533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9" name="Equation" r:id="rId3" imgW="533160" imgH="317160" progId="Equation.DSMT4">
                    <p:embed/>
                  </p:oleObj>
                </mc:Choice>
                <mc:Fallback>
                  <p:oleObj name="Equation" r:id="rId3" imgW="5331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9592" y="735236"/>
                          <a:ext cx="5334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434368"/>
                </p:ext>
              </p:extLst>
            </p:nvPr>
          </p:nvGraphicFramePr>
          <p:xfrm>
            <a:off x="3419872" y="1046163"/>
            <a:ext cx="571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0" name="Equation" r:id="rId5" imgW="571320" imgH="317160" progId="Equation.DSMT4">
                    <p:embed/>
                  </p:oleObj>
                </mc:Choice>
                <mc:Fallback>
                  <p:oleObj name="Equation" r:id="rId5" imgW="57132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1046163"/>
                          <a:ext cx="5715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4419"/>
                </p:ext>
              </p:extLst>
            </p:nvPr>
          </p:nvGraphicFramePr>
          <p:xfrm>
            <a:off x="4335140" y="1023268"/>
            <a:ext cx="596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1" name="Equation" r:id="rId7" imgW="596880" imgH="317160" progId="Equation.DSMT4">
                    <p:embed/>
                  </p:oleObj>
                </mc:Choice>
                <mc:Fallback>
                  <p:oleObj name="Equation" r:id="rId7" imgW="5968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140" y="1023268"/>
                          <a:ext cx="5969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33865"/>
              </p:ext>
            </p:extLst>
          </p:nvPr>
        </p:nvGraphicFramePr>
        <p:xfrm>
          <a:off x="1022350" y="2276475"/>
          <a:ext cx="709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tion" r:id="rId9" imgW="7099200" imgH="723600" progId="Equation.DSMT4">
                  <p:embed/>
                </p:oleObj>
              </mc:Choice>
              <mc:Fallback>
                <p:oleObj name="Equation" r:id="rId9" imgW="70992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2350" y="2276475"/>
                        <a:ext cx="7099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9512" y="3140968"/>
            <a:ext cx="8820472" cy="400110"/>
            <a:chOff x="323528" y="3356992"/>
            <a:chExt cx="88204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3356992"/>
              <a:ext cx="8820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To reconstruct the signal        from        or       , the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inverse FT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is applied :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422779"/>
                </p:ext>
              </p:extLst>
            </p:nvPr>
          </p:nvGraphicFramePr>
          <p:xfrm>
            <a:off x="3203848" y="3429000"/>
            <a:ext cx="533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3" name="Equation" r:id="rId11" imgW="533160" imgH="317160" progId="Equation.DSMT4">
                    <p:embed/>
                  </p:oleObj>
                </mc:Choice>
                <mc:Fallback>
                  <p:oleObj name="Equation" r:id="rId11" imgW="5331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03848" y="3429000"/>
                          <a:ext cx="5334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150625"/>
                </p:ext>
              </p:extLst>
            </p:nvPr>
          </p:nvGraphicFramePr>
          <p:xfrm>
            <a:off x="4360540" y="3393435"/>
            <a:ext cx="571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4" name="Equation" r:id="rId13" imgW="571320" imgH="317160" progId="Equation.DSMT4">
                    <p:embed/>
                  </p:oleObj>
                </mc:Choice>
                <mc:Fallback>
                  <p:oleObj name="Equation" r:id="rId13" imgW="57132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540" y="3393435"/>
                          <a:ext cx="5715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731412"/>
                </p:ext>
              </p:extLst>
            </p:nvPr>
          </p:nvGraphicFramePr>
          <p:xfrm>
            <a:off x="5199236" y="3399532"/>
            <a:ext cx="596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5" name="Equation" r:id="rId15" imgW="596880" imgH="317160" progId="Equation.DSMT4">
                    <p:embed/>
                  </p:oleObj>
                </mc:Choice>
                <mc:Fallback>
                  <p:oleObj name="Equation" r:id="rId15" imgW="5968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236" y="3399532"/>
                          <a:ext cx="5969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65442"/>
              </p:ext>
            </p:extLst>
          </p:nvPr>
        </p:nvGraphicFramePr>
        <p:xfrm>
          <a:off x="749300" y="3713163"/>
          <a:ext cx="765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tion" r:id="rId17" imgW="7657920" imgH="723600" progId="Equation.DSMT4">
                  <p:embed/>
                </p:oleObj>
              </mc:Choice>
              <mc:Fallback>
                <p:oleObj name="Equation" r:id="rId17" imgW="76579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13163"/>
                        <a:ext cx="765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4869160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Notation : We use small cap to denote the time signal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 big caps are used to denote its corresponding Fourier Transform </a:t>
            </a:r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X(f)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516257"/>
              </p:ext>
            </p:extLst>
          </p:nvPr>
        </p:nvGraphicFramePr>
        <p:xfrm>
          <a:off x="2843808" y="6021288"/>
          <a:ext cx="275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19" imgW="2755800" imgH="317160" progId="Equation.DSMT4">
                  <p:embed/>
                </p:oleObj>
              </mc:Choice>
              <mc:Fallback>
                <p:oleObj name="Equation" r:id="rId19" imgW="275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3808" y="6021288"/>
                        <a:ext cx="2755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24128" y="598121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 pair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" y="1268760"/>
            <a:ext cx="9045904" cy="30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98618"/>
              </p:ext>
            </p:extLst>
          </p:nvPr>
        </p:nvGraphicFramePr>
        <p:xfrm>
          <a:off x="1546225" y="5094288"/>
          <a:ext cx="6384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4" imgW="6387840" imgH="711000" progId="Equation.DSMT4">
                  <p:embed/>
                </p:oleObj>
              </mc:Choice>
              <mc:Fallback>
                <p:oleObj name="Equation" r:id="rId4" imgW="638784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094288"/>
                        <a:ext cx="63849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495" y="548680"/>
            <a:ext cx="6973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</a:t>
            </a:r>
            <a:r>
              <a:rPr lang="en-US" sz="2000" b="1" i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(Integration in Time Domain)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960119"/>
              </p:ext>
            </p:extLst>
          </p:nvPr>
        </p:nvGraphicFramePr>
        <p:xfrm>
          <a:off x="1223963" y="1335088"/>
          <a:ext cx="519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0" name="Equation" r:id="rId3" imgW="5194080" imgH="888840" progId="Equation.DSMT4">
                  <p:embed/>
                </p:oleObj>
              </mc:Choice>
              <mc:Fallback>
                <p:oleObj name="Equation" r:id="rId3" imgW="519408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335088"/>
                        <a:ext cx="5194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27584" y="2454721"/>
            <a:ext cx="6264696" cy="830263"/>
            <a:chOff x="827584" y="2454721"/>
            <a:chExt cx="6264696" cy="830263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478497"/>
                </p:ext>
              </p:extLst>
            </p:nvPr>
          </p:nvGraphicFramePr>
          <p:xfrm>
            <a:off x="1631283" y="2454721"/>
            <a:ext cx="2225675" cy="830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61" name="Equation" r:id="rId5" imgW="2222280" imgH="825480" progId="Equation.DSMT4">
                    <p:embed/>
                  </p:oleObj>
                </mc:Choice>
                <mc:Fallback>
                  <p:oleObj name="Equation" r:id="rId5" imgW="2222280" imgH="825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283" y="2454721"/>
                          <a:ext cx="2225675" cy="830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827584" y="2636912"/>
              <a:ext cx="6264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w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here                            is the average value of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x(t)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7584" y="378904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X(0)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0, then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46141"/>
              </p:ext>
            </p:extLst>
          </p:nvPr>
        </p:nvGraphicFramePr>
        <p:xfrm>
          <a:off x="2967038" y="3529013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2" name="Equation" r:id="rId7" imgW="3568680" imgH="888840" progId="Equation.DSMT4">
                  <p:embed/>
                </p:oleObj>
              </mc:Choice>
              <mc:Fallback>
                <p:oleObj name="Equation" r:id="rId7" imgW="356868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529013"/>
                        <a:ext cx="356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47924"/>
              </p:ext>
            </p:extLst>
          </p:nvPr>
        </p:nvGraphicFramePr>
        <p:xfrm>
          <a:off x="31228" y="1268760"/>
          <a:ext cx="9000581" cy="137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3" imgW="9385200" imgH="1434960" progId="Equation.DSMT4">
                  <p:embed/>
                </p:oleObj>
              </mc:Choice>
              <mc:Fallback>
                <p:oleObj name="Equation" r:id="rId3" imgW="9385200" imgH="1434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8" y="1268760"/>
                        <a:ext cx="9000581" cy="1373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51520" y="404664"/>
            <a:ext cx="68407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3-7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 the 2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derivative of an inverted normalized Gaussian pulse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" y="2780928"/>
            <a:ext cx="898203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79545"/>
              </p:ext>
            </p:extLst>
          </p:nvPr>
        </p:nvGraphicFramePr>
        <p:xfrm>
          <a:off x="1593875" y="5810523"/>
          <a:ext cx="57864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" name="Equation" r:id="rId6" imgW="5790960" imgH="863280" progId="Equation.DSMT4">
                  <p:embed/>
                </p:oleObj>
              </mc:Choice>
              <mc:Fallback>
                <p:oleObj name="Equation" r:id="rId6" imgW="5790960" imgH="863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75" y="5810523"/>
                        <a:ext cx="578643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7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495" y="404664"/>
            <a:ext cx="6973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8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(Multiplication in Time Domain)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2018"/>
              </p:ext>
            </p:extLst>
          </p:nvPr>
        </p:nvGraphicFramePr>
        <p:xfrm>
          <a:off x="1430338" y="830263"/>
          <a:ext cx="47831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Equation" r:id="rId3" imgW="4787640" imgH="838080" progId="Equation.DSMT4">
                  <p:embed/>
                </p:oleObj>
              </mc:Choice>
              <mc:Fallback>
                <p:oleObj name="Equation" r:id="rId3" imgW="478764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830263"/>
                        <a:ext cx="4783137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51520" y="1772816"/>
            <a:ext cx="8712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3-8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Multiplication of 2 signals often found in multiplier or mixer circuits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65"/>
          <a:stretch/>
        </p:blipFill>
        <p:spPr bwMode="auto">
          <a:xfrm>
            <a:off x="785813" y="2420888"/>
            <a:ext cx="7570787" cy="183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23611"/>
              </p:ext>
            </p:extLst>
          </p:nvPr>
        </p:nvGraphicFramePr>
        <p:xfrm>
          <a:off x="3635375" y="4149080"/>
          <a:ext cx="52038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Equation" r:id="rId6" imgW="5206680" imgH="1231560" progId="Equation.DSMT4">
                  <p:embed/>
                </p:oleObj>
              </mc:Choice>
              <mc:Fallback>
                <p:oleObj name="Equation" r:id="rId6" imgW="5206680" imgH="1231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149080"/>
                        <a:ext cx="5203825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614628"/>
              </p:ext>
            </p:extLst>
          </p:nvPr>
        </p:nvGraphicFramePr>
        <p:xfrm>
          <a:off x="852488" y="4415979"/>
          <a:ext cx="21431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Equation" r:id="rId8" imgW="2145960" imgH="380880" progId="Equation.DSMT4">
                  <p:embed/>
                </p:oleObj>
              </mc:Choice>
              <mc:Fallback>
                <p:oleObj name="Equation" r:id="rId8" imgW="214596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415979"/>
                        <a:ext cx="21431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20356"/>
              </p:ext>
            </p:extLst>
          </p:nvPr>
        </p:nvGraphicFramePr>
        <p:xfrm>
          <a:off x="539552" y="5229200"/>
          <a:ext cx="19526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Equation" r:id="rId10" imgW="1955520" imgH="1295280" progId="Equation.DSMT4">
                  <p:embed/>
                </p:oleObj>
              </mc:Choice>
              <mc:Fallback>
                <p:oleObj name="Equation" r:id="rId10" imgW="1955520" imgH="1295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29200"/>
                        <a:ext cx="19526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569318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are Fourier Transform pairs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34495" y="404664"/>
            <a:ext cx="6973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Property </a:t>
            </a:r>
            <a:r>
              <a:rPr lang="en-US" sz="2000" b="1" i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9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</a:t>
            </a:r>
            <a:r>
              <a:rPr lang="en-US" sz="20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(Convolution in Time Domain)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42954"/>
              </p:ext>
            </p:extLst>
          </p:nvPr>
        </p:nvGraphicFramePr>
        <p:xfrm>
          <a:off x="1174750" y="969963"/>
          <a:ext cx="47672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9" name="Equation" r:id="rId3" imgW="4762440" imgH="838080" progId="Equation.DSMT4">
                  <p:embed/>
                </p:oleObj>
              </mc:Choice>
              <mc:Fallback>
                <p:oleObj name="Equation" r:id="rId3" imgW="476244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969963"/>
                        <a:ext cx="476726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51520" y="1772816"/>
            <a:ext cx="8712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3-9</a:t>
            </a: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Useful for studying certain classes of systems (linear time invariant (LTI) systems)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467544" y="2905288"/>
            <a:ext cx="8352928" cy="1747848"/>
            <a:chOff x="785814" y="2974057"/>
            <a:chExt cx="7779146" cy="1542525"/>
          </a:xfrm>
        </p:grpSpPr>
        <p:pic>
          <p:nvPicPr>
            <p:cNvPr id="5735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74" b="39346"/>
            <a:stretch/>
          </p:blipFill>
          <p:spPr bwMode="auto">
            <a:xfrm>
              <a:off x="785814" y="2974057"/>
              <a:ext cx="7277531" cy="154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265357"/>
                </p:ext>
              </p:extLst>
            </p:nvPr>
          </p:nvGraphicFramePr>
          <p:xfrm>
            <a:off x="8079185" y="3284984"/>
            <a:ext cx="4857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0" name="Equation" r:id="rId6" imgW="482391" imgH="330057" progId="Equation.DSMT4">
                    <p:embed/>
                  </p:oleObj>
                </mc:Choice>
                <mc:Fallback>
                  <p:oleObj name="Equation" r:id="rId6" imgW="482391" imgH="33005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9185" y="3284984"/>
                          <a:ext cx="48577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38068"/>
              </p:ext>
            </p:extLst>
          </p:nvPr>
        </p:nvGraphicFramePr>
        <p:xfrm>
          <a:off x="327273" y="4581128"/>
          <a:ext cx="46767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1" name="Equation" r:id="rId8" imgW="4673520" imgH="1231560" progId="Equation.DSMT4">
                  <p:embed/>
                </p:oleObj>
              </mc:Choice>
              <mc:Fallback>
                <p:oleObj name="Equation" r:id="rId8" imgW="4673520" imgH="1231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73" y="4581128"/>
                        <a:ext cx="4676775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677874"/>
              </p:ext>
            </p:extLst>
          </p:nvPr>
        </p:nvGraphicFramePr>
        <p:xfrm>
          <a:off x="5972175" y="4772025"/>
          <a:ext cx="2092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2" name="Equation" r:id="rId10" imgW="2095200" imgH="380880" progId="Equation.DSMT4">
                  <p:embed/>
                </p:oleObj>
              </mc:Choice>
              <mc:Fallback>
                <p:oleObj name="Equation" r:id="rId10" imgW="209520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772025"/>
                        <a:ext cx="20923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61485"/>
              </p:ext>
            </p:extLst>
          </p:nvPr>
        </p:nvGraphicFramePr>
        <p:xfrm>
          <a:off x="7156450" y="5229200"/>
          <a:ext cx="18383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3" name="Equation" r:id="rId12" imgW="1841400" imgH="1320480" progId="Equation.DSMT4">
                  <p:embed/>
                </p:oleObj>
              </mc:Choice>
              <mc:Fallback>
                <p:oleObj name="Equation" r:id="rId12" imgW="1841400" imgH="1320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229200"/>
                        <a:ext cx="18383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11960" y="593377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Transform pairs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262817" y="620688"/>
            <a:ext cx="87129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 demonstrate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the significance of convolution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Consider the convolution of two time domain functions 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59244"/>
              </p:ext>
            </p:extLst>
          </p:nvPr>
        </p:nvGraphicFramePr>
        <p:xfrm>
          <a:off x="584200" y="5085184"/>
          <a:ext cx="31369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0" name="Equation" r:id="rId3" imgW="3136680" imgH="736560" progId="Equation.DSMT4">
                  <p:embed/>
                </p:oleObj>
              </mc:Choice>
              <mc:Fallback>
                <p:oleObj name="Equation" r:id="rId3" imgW="313668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085184"/>
                        <a:ext cx="31369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471775"/>
              </p:ext>
            </p:extLst>
          </p:nvPr>
        </p:nvGraphicFramePr>
        <p:xfrm>
          <a:off x="925513" y="3501008"/>
          <a:ext cx="24288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1" name="Equation" r:id="rId5" imgW="2425680" imgH="736560" progId="Equation.DSMT4">
                  <p:embed/>
                </p:oleObj>
              </mc:Choice>
              <mc:Fallback>
                <p:oleObj name="Equation" r:id="rId5" imgW="2425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501008"/>
                        <a:ext cx="24288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78411"/>
              </p:ext>
            </p:extLst>
          </p:nvPr>
        </p:nvGraphicFramePr>
        <p:xfrm>
          <a:off x="2884488" y="1700213"/>
          <a:ext cx="280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2" name="Equation" r:id="rId7" imgW="2806560" imgH="825480" progId="Equation.DSMT4">
                  <p:embed/>
                </p:oleObj>
              </mc:Choice>
              <mc:Fallback>
                <p:oleObj name="Equation" r:id="rId7" imgW="28065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4488" y="1700213"/>
                        <a:ext cx="28067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4042682" y="4869160"/>
            <a:ext cx="4683309" cy="920750"/>
            <a:chOff x="4042682" y="5085184"/>
            <a:chExt cx="4683309" cy="920750"/>
          </a:xfrm>
        </p:grpSpPr>
        <p:grpSp>
          <p:nvGrpSpPr>
            <p:cNvPr id="6" name="Group 5"/>
            <p:cNvGrpSpPr/>
            <p:nvPr/>
          </p:nvGrpSpPr>
          <p:grpSpPr>
            <a:xfrm>
              <a:off x="4042682" y="5085184"/>
              <a:ext cx="4683309" cy="920750"/>
              <a:chOff x="4139952" y="1006475"/>
              <a:chExt cx="4683309" cy="920750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864691"/>
                  </p:ext>
                </p:extLst>
              </p:nvPr>
            </p:nvGraphicFramePr>
            <p:xfrm>
              <a:off x="8413686" y="1654547"/>
              <a:ext cx="409575" cy="219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3" name="Equation" r:id="rId9" imgW="406048" imgH="215713" progId="Equation.DSMT4">
                      <p:embed/>
                    </p:oleObj>
                  </mc:Choice>
                  <mc:Fallback>
                    <p:oleObj name="Equation" r:id="rId9" imgW="406048" imgH="2157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13686" y="1654547"/>
                            <a:ext cx="409575" cy="219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4139952" y="1006475"/>
                <a:ext cx="4481142" cy="920750"/>
                <a:chOff x="8107" y="9249"/>
                <a:chExt cx="7056" cy="1450"/>
              </a:xfrm>
            </p:grpSpPr>
            <p:sp>
              <p:nvSpPr>
                <p:cNvPr id="9" name="AutoShape 81"/>
                <p:cNvSpPr>
                  <a:spLocks/>
                </p:cNvSpPr>
                <p:nvPr/>
              </p:nvSpPr>
              <p:spPr bwMode="auto">
                <a:xfrm>
                  <a:off x="8107" y="9259"/>
                  <a:ext cx="288" cy="14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25400">
                  <a:solidFill>
                    <a:srgbClr val="FF99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10" name="Group 68"/>
                <p:cNvGrpSpPr>
                  <a:grpSpLocks/>
                </p:cNvGrpSpPr>
                <p:nvPr/>
              </p:nvGrpSpPr>
              <p:grpSpPr bwMode="auto">
                <a:xfrm>
                  <a:off x="9734" y="9249"/>
                  <a:ext cx="5429" cy="1440"/>
                  <a:chOff x="9734" y="9331"/>
                  <a:chExt cx="5429" cy="1440"/>
                </a:xfrm>
              </p:grpSpPr>
              <p:grpSp>
                <p:nvGrpSpPr>
                  <p:cNvPr id="11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9734" y="9331"/>
                    <a:ext cx="5429" cy="1008"/>
                    <a:chOff x="9374" y="2203"/>
                    <a:chExt cx="5429" cy="864"/>
                  </a:xfrm>
                </p:grpSpPr>
                <p:sp>
                  <p:nvSpPr>
                    <p:cNvPr id="20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74" y="3067"/>
                      <a:ext cx="542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" name="Line 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851" y="2203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111" y="9403"/>
                    <a:ext cx="1972" cy="1368"/>
                    <a:chOff x="12111" y="9403"/>
                    <a:chExt cx="1972" cy="1368"/>
                  </a:xfrm>
                </p:grpSpPr>
                <p:sp>
                  <p:nvSpPr>
                    <p:cNvPr id="1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27" y="9619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5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7" y="9403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795" y="10411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en-US" sz="18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11" y="10411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cxnSp>
          <p:nvCxnSpPr>
            <p:cNvPr id="41" name="Straight Connector 40"/>
            <p:cNvCxnSpPr/>
            <p:nvPr/>
          </p:nvCxnSpPr>
          <p:spPr bwMode="auto">
            <a:xfrm>
              <a:off x="6649061" y="5268064"/>
              <a:ext cx="1031232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680293" y="5725264"/>
              <a:ext cx="86879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649060" y="5245204"/>
              <a:ext cx="5081" cy="4800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5075961" y="5725264"/>
              <a:ext cx="15731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067944" y="3356992"/>
            <a:ext cx="4886324" cy="941388"/>
            <a:chOff x="4067944" y="3501008"/>
            <a:chExt cx="4886324" cy="941388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4067944" y="3501008"/>
              <a:ext cx="4886324" cy="941388"/>
              <a:chOff x="8107" y="7466"/>
              <a:chExt cx="7694" cy="1483"/>
            </a:xfrm>
          </p:grpSpPr>
          <p:sp>
            <p:nvSpPr>
              <p:cNvPr id="24" name="AutoShape 18"/>
              <p:cNvSpPr>
                <a:spLocks/>
              </p:cNvSpPr>
              <p:nvPr/>
            </p:nvSpPr>
            <p:spPr bwMode="auto">
              <a:xfrm>
                <a:off x="8107" y="7467"/>
                <a:ext cx="288" cy="14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5" name="Group 3"/>
              <p:cNvGrpSpPr>
                <a:grpSpLocks/>
              </p:cNvGrpSpPr>
              <p:nvPr/>
            </p:nvGrpSpPr>
            <p:grpSpPr bwMode="auto">
              <a:xfrm>
                <a:off x="9468" y="7466"/>
                <a:ext cx="6333" cy="1483"/>
                <a:chOff x="9468" y="7387"/>
                <a:chExt cx="6333" cy="1483"/>
              </a:xfrm>
            </p:grpSpPr>
            <p:grpSp>
              <p:nvGrpSpPr>
                <p:cNvPr id="26" name="Group 15"/>
                <p:cNvGrpSpPr>
                  <a:grpSpLocks/>
                </p:cNvGrpSpPr>
                <p:nvPr/>
              </p:nvGrpSpPr>
              <p:grpSpPr bwMode="auto">
                <a:xfrm>
                  <a:off x="9468" y="7387"/>
                  <a:ext cx="5695" cy="1008"/>
                  <a:chOff x="9108" y="2203"/>
                  <a:chExt cx="5695" cy="864"/>
                </a:xfrm>
              </p:grpSpPr>
              <p:sp>
                <p:nvSpPr>
                  <p:cNvPr id="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108" y="3067"/>
                    <a:ext cx="56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2203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7" name="Group 5"/>
                <p:cNvGrpSpPr>
                  <a:grpSpLocks/>
                </p:cNvGrpSpPr>
                <p:nvPr/>
              </p:nvGrpSpPr>
              <p:grpSpPr bwMode="auto">
                <a:xfrm>
                  <a:off x="10968" y="7459"/>
                  <a:ext cx="4833" cy="1411"/>
                  <a:chOff x="10968" y="7459"/>
                  <a:chExt cx="4833" cy="1411"/>
                </a:xfrm>
              </p:grpSpPr>
              <p:sp>
                <p:nvSpPr>
                  <p:cNvPr id="2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3880" y="7675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40" y="7459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1" y="8467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0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68" y="8491"/>
                    <a:ext cx="660" cy="3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63" y="8491"/>
                    <a:ext cx="63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4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7" y="8467"/>
                    <a:ext cx="540" cy="3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grpSp>
          <p:nvGrpSpPr>
            <p:cNvPr id="59" name="Group 58"/>
            <p:cNvGrpSpPr/>
            <p:nvPr/>
          </p:nvGrpSpPr>
          <p:grpSpPr>
            <a:xfrm>
              <a:off x="4633589" y="3674465"/>
              <a:ext cx="4058272" cy="751981"/>
              <a:chOff x="4633589" y="3690415"/>
              <a:chExt cx="4058272" cy="751981"/>
            </a:xfrm>
          </p:grpSpPr>
          <p:graphicFrame>
            <p:nvGraphicFramePr>
              <p:cNvPr id="37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9334137"/>
                  </p:ext>
                </p:extLst>
              </p:nvPr>
            </p:nvGraphicFramePr>
            <p:xfrm>
              <a:off x="7613352" y="4237038"/>
              <a:ext cx="127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4" name="Equation" r:id="rId11" imgW="126720" imgH="203040" progId="Equation.DSMT4">
                      <p:embed/>
                    </p:oleObj>
                  </mc:Choice>
                  <mc:Fallback>
                    <p:oleObj name="Equation" r:id="rId11" imgW="12672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613352" y="4237038"/>
                            <a:ext cx="127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7051303"/>
                  </p:ext>
                </p:extLst>
              </p:nvPr>
            </p:nvGraphicFramePr>
            <p:xfrm>
              <a:off x="5508104" y="4227513"/>
              <a:ext cx="25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5" name="Equation" r:id="rId13" imgW="253800" imgH="203040" progId="Equation.DSMT4">
                      <p:embed/>
                    </p:oleObj>
                  </mc:Choice>
                  <mc:Fallback>
                    <p:oleObj name="Equation" r:id="rId13" imgW="253800" imgH="20304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8104" y="4227513"/>
                            <a:ext cx="2540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9" name="Straight Connector 48"/>
              <p:cNvCxnSpPr/>
              <p:nvPr/>
            </p:nvCxnSpPr>
            <p:spPr bwMode="auto">
              <a:xfrm flipV="1">
                <a:off x="5652120" y="3713268"/>
                <a:ext cx="0" cy="4570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652120" y="3738266"/>
                <a:ext cx="200291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7668344" y="3690415"/>
                <a:ext cx="0" cy="47989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7197748" y="4170314"/>
                <a:ext cx="132607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4633589" y="4170314"/>
                <a:ext cx="101853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58" name="Object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9800149"/>
                  </p:ext>
                </p:extLst>
              </p:nvPr>
            </p:nvGraphicFramePr>
            <p:xfrm>
              <a:off x="8282286" y="4223321"/>
              <a:ext cx="409575" cy="219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6" name="Equation" r:id="rId15" imgW="406048" imgH="215713" progId="Equation.DSMT4">
                      <p:embed/>
                    </p:oleObj>
                  </mc:Choice>
                  <mc:Fallback>
                    <p:oleObj name="Equation" r:id="rId15" imgW="406048" imgH="2157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2286" y="4223321"/>
                            <a:ext cx="409575" cy="219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556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075961" y="1052736"/>
            <a:ext cx="3650527" cy="914400"/>
            <a:chOff x="5075961" y="5085184"/>
            <a:chExt cx="3650527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5075962" y="5085184"/>
              <a:ext cx="3650526" cy="914400"/>
              <a:chOff x="5173232" y="1006475"/>
              <a:chExt cx="3650526" cy="914400"/>
            </a:xfrm>
          </p:grpSpPr>
          <p:graphicFrame>
            <p:nvGraphicFramePr>
              <p:cNvPr id="64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388040"/>
                  </p:ext>
                </p:extLst>
              </p:nvPr>
            </p:nvGraphicFramePr>
            <p:xfrm>
              <a:off x="8414183" y="1673002"/>
              <a:ext cx="409575" cy="180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1" name="Equation" r:id="rId3" imgW="406080" imgH="177480" progId="Equation.DSMT4">
                      <p:embed/>
                    </p:oleObj>
                  </mc:Choice>
                  <mc:Fallback>
                    <p:oleObj name="Equation" r:id="rId3" imgW="4060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14183" y="1673002"/>
                            <a:ext cx="409575" cy="1809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7" name="Group 68"/>
              <p:cNvGrpSpPr>
                <a:grpSpLocks/>
              </p:cNvGrpSpPr>
              <p:nvPr/>
            </p:nvGrpSpPr>
            <p:grpSpPr bwMode="auto">
              <a:xfrm>
                <a:off x="5173232" y="1006475"/>
                <a:ext cx="3447863" cy="914400"/>
                <a:chOff x="9734" y="9331"/>
                <a:chExt cx="5429" cy="1440"/>
              </a:xfrm>
            </p:grpSpPr>
            <p:grpSp>
              <p:nvGrpSpPr>
                <p:cNvPr id="68" name="Group 78"/>
                <p:cNvGrpSpPr>
                  <a:grpSpLocks/>
                </p:cNvGrpSpPr>
                <p:nvPr/>
              </p:nvGrpSpPr>
              <p:grpSpPr bwMode="auto">
                <a:xfrm>
                  <a:off x="9734" y="9331"/>
                  <a:ext cx="5429" cy="1008"/>
                  <a:chOff x="9374" y="2203"/>
                  <a:chExt cx="5429" cy="864"/>
                </a:xfrm>
              </p:grpSpPr>
              <p:sp>
                <p:nvSpPr>
                  <p:cNvPr id="7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9374" y="3067"/>
                    <a:ext cx="542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2203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69" name="Group 70"/>
                <p:cNvGrpSpPr>
                  <a:grpSpLocks/>
                </p:cNvGrpSpPr>
                <p:nvPr/>
              </p:nvGrpSpPr>
              <p:grpSpPr bwMode="auto">
                <a:xfrm>
                  <a:off x="12111" y="9403"/>
                  <a:ext cx="1972" cy="1368"/>
                  <a:chOff x="12111" y="9403"/>
                  <a:chExt cx="1972" cy="1368"/>
                </a:xfrm>
              </p:grpSpPr>
              <p:sp>
                <p:nvSpPr>
                  <p:cNvPr id="7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2427" y="9619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1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7" y="9403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2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5" y="10411"/>
                    <a:ext cx="288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400" dirty="0">
                        <a:latin typeface="Tahoma" pitchFamily="34" charset="0"/>
                        <a:cs typeface="Tahoma" pitchFamily="34" charset="0"/>
                      </a:rPr>
                      <a:t>1</a:t>
                    </a:r>
                    <a:endParaRPr kumimoji="0" lang="en-US" sz="1800" b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1" y="10411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0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cxnSp>
          <p:nvCxnSpPr>
            <p:cNvPr id="60" name="Straight Connector 59"/>
            <p:cNvCxnSpPr/>
            <p:nvPr/>
          </p:nvCxnSpPr>
          <p:spPr bwMode="auto">
            <a:xfrm>
              <a:off x="6649061" y="5268064"/>
              <a:ext cx="1031232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680293" y="5725264"/>
              <a:ext cx="86879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649060" y="5245204"/>
              <a:ext cx="5081" cy="4800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5075961" y="5725264"/>
              <a:ext cx="15731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80313"/>
              </p:ext>
            </p:extLst>
          </p:nvPr>
        </p:nvGraphicFramePr>
        <p:xfrm>
          <a:off x="6376764" y="722536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2" name="Equation" r:id="rId5" imgW="571320" imgH="330120" progId="Equation.DSMT4">
                  <p:embed/>
                </p:oleObj>
              </mc:Choice>
              <mc:Fallback>
                <p:oleObj name="Equation" r:id="rId5" imgW="571320" imgH="33012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764" y="722536"/>
                        <a:ext cx="571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622575" y="2378075"/>
            <a:ext cx="3650527" cy="1245245"/>
            <a:chOff x="622575" y="2378075"/>
            <a:chExt cx="3650527" cy="1245245"/>
          </a:xfrm>
        </p:grpSpPr>
        <p:grpSp>
          <p:nvGrpSpPr>
            <p:cNvPr id="79" name="Group 78"/>
            <p:cNvGrpSpPr/>
            <p:nvPr/>
          </p:nvGrpSpPr>
          <p:grpSpPr>
            <a:xfrm>
              <a:off x="622575" y="2708920"/>
              <a:ext cx="3650527" cy="914400"/>
              <a:chOff x="5075961" y="5085184"/>
              <a:chExt cx="3650527" cy="9144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5075962" y="5085184"/>
                <a:ext cx="3650526" cy="914400"/>
                <a:chOff x="5173232" y="1006475"/>
                <a:chExt cx="3650526" cy="914400"/>
              </a:xfrm>
            </p:grpSpPr>
            <p:graphicFrame>
              <p:nvGraphicFramePr>
                <p:cNvPr id="85" name="Object 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7230186"/>
                    </p:ext>
                  </p:extLst>
                </p:nvPr>
              </p:nvGraphicFramePr>
              <p:xfrm>
                <a:off x="8414183" y="1673002"/>
                <a:ext cx="409575" cy="1809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143" name="Equation" r:id="rId7" imgW="406080" imgH="177480" progId="Equation.DSMT4">
                        <p:embed/>
                      </p:oleObj>
                    </mc:Choice>
                    <mc:Fallback>
                      <p:oleObj name="Equation" r:id="rId7" imgW="40608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14183" y="1673002"/>
                              <a:ext cx="409575" cy="1809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86" name="Group 68"/>
                <p:cNvGrpSpPr>
                  <a:grpSpLocks/>
                </p:cNvGrpSpPr>
                <p:nvPr/>
              </p:nvGrpSpPr>
              <p:grpSpPr bwMode="auto">
                <a:xfrm>
                  <a:off x="5173232" y="1006475"/>
                  <a:ext cx="3447863" cy="914400"/>
                  <a:chOff x="9734" y="9331"/>
                  <a:chExt cx="5429" cy="1440"/>
                </a:xfrm>
              </p:grpSpPr>
              <p:grpSp>
                <p:nvGrpSpPr>
                  <p:cNvPr id="87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9734" y="9331"/>
                    <a:ext cx="5429" cy="1008"/>
                    <a:chOff x="9374" y="2203"/>
                    <a:chExt cx="5429" cy="864"/>
                  </a:xfrm>
                </p:grpSpPr>
                <p:sp>
                  <p:nvSpPr>
                    <p:cNvPr id="93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74" y="3067"/>
                      <a:ext cx="542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4" name="Line 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851" y="2203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88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0397" y="9403"/>
                    <a:ext cx="2606" cy="1368"/>
                    <a:chOff x="10397" y="9403"/>
                    <a:chExt cx="2606" cy="1368"/>
                  </a:xfrm>
                </p:grpSpPr>
                <p:sp>
                  <p:nvSpPr>
                    <p:cNvPr id="89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27" y="9619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0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7" y="9403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1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97" y="10411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latin typeface="Tahoma" pitchFamily="34" charset="0"/>
                          <a:cs typeface="Tahoma" pitchFamily="34" charset="0"/>
                        </a:rPr>
                        <a:t>-1</a:t>
                      </a:r>
                      <a:endParaRPr kumimoji="0" lang="en-US" sz="18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2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11" y="10411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5617890" y="5268064"/>
                <a:ext cx="1031232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6649060" y="5725264"/>
                <a:ext cx="19000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6649060" y="5245204"/>
                <a:ext cx="5081" cy="4800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flipH="1">
                <a:off x="5075961" y="5725264"/>
                <a:ext cx="58038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638885"/>
                </p:ext>
              </p:extLst>
            </p:nvPr>
          </p:nvGraphicFramePr>
          <p:xfrm>
            <a:off x="1847850" y="2378075"/>
            <a:ext cx="723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44" name="Equation" r:id="rId9" imgW="723600" imgH="330120" progId="Equation.DSMT4">
                    <p:embed/>
                  </p:oleObj>
                </mc:Choice>
                <mc:Fallback>
                  <p:oleObj name="Equation" r:id="rId9" imgW="723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850" y="2378075"/>
                          <a:ext cx="723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" name="Group 117"/>
          <p:cNvGrpSpPr/>
          <p:nvPr/>
        </p:nvGrpSpPr>
        <p:grpSpPr>
          <a:xfrm>
            <a:off x="4644008" y="2327275"/>
            <a:ext cx="4248472" cy="1245741"/>
            <a:chOff x="4355976" y="2327275"/>
            <a:chExt cx="4248472" cy="1245741"/>
          </a:xfrm>
        </p:grpSpPr>
        <p:grpSp>
          <p:nvGrpSpPr>
            <p:cNvPr id="99" name="Group 98"/>
            <p:cNvGrpSpPr/>
            <p:nvPr/>
          </p:nvGrpSpPr>
          <p:grpSpPr>
            <a:xfrm>
              <a:off x="4355976" y="2327275"/>
              <a:ext cx="4248472" cy="1245741"/>
              <a:chOff x="24630" y="2377579"/>
              <a:chExt cx="4248472" cy="124574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630" y="2708920"/>
                <a:ext cx="4248472" cy="914400"/>
                <a:chOff x="4478016" y="5085184"/>
                <a:chExt cx="4248472" cy="914400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4837805" y="5085184"/>
                  <a:ext cx="3888683" cy="914400"/>
                  <a:chOff x="4935075" y="1006475"/>
                  <a:chExt cx="3888683" cy="914400"/>
                </a:xfrm>
              </p:grpSpPr>
              <p:graphicFrame>
                <p:nvGraphicFramePr>
                  <p:cNvPr id="107" name="Object 10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07755751"/>
                      </p:ext>
                    </p:extLst>
                  </p:nvPr>
                </p:nvGraphicFramePr>
                <p:xfrm>
                  <a:off x="8414183" y="1673002"/>
                  <a:ext cx="409575" cy="1809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1145" name="Equation" r:id="rId11" imgW="406080" imgH="177480" progId="Equation.DSMT4">
                          <p:embed/>
                        </p:oleObj>
                      </mc:Choice>
                      <mc:Fallback>
                        <p:oleObj name="Equation" r:id="rId11" imgW="40608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14183" y="1673002"/>
                                <a:ext cx="409575" cy="1809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0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935075" y="1006475"/>
                    <a:ext cx="3686018" cy="914400"/>
                    <a:chOff x="9359" y="9331"/>
                    <a:chExt cx="5804" cy="1440"/>
                  </a:xfrm>
                </p:grpSpPr>
                <p:grpSp>
                  <p:nvGrpSpPr>
                    <p:cNvPr id="109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4" y="9331"/>
                      <a:ext cx="5429" cy="1008"/>
                      <a:chOff x="9374" y="2203"/>
                      <a:chExt cx="5429" cy="864"/>
                    </a:xfrm>
                  </p:grpSpPr>
                  <p:sp>
                    <p:nvSpPr>
                      <p:cNvPr id="115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374" y="3067"/>
                        <a:ext cx="5429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16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110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9" y="9403"/>
                      <a:ext cx="3411" cy="1368"/>
                      <a:chOff x="9359" y="9403"/>
                      <a:chExt cx="3411" cy="1368"/>
                    </a:xfrm>
                  </p:grpSpPr>
                  <p:sp>
                    <p:nvSpPr>
                      <p:cNvPr id="111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194" y="9619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12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554" y="9403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13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359" y="10418"/>
                        <a:ext cx="951" cy="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1400" dirty="0" smtClean="0">
                            <a:latin typeface="Tahoma" pitchFamily="34" charset="0"/>
                            <a:cs typeface="Tahoma" pitchFamily="34" charset="0"/>
                          </a:rPr>
                          <a:t>-1+t</a:t>
                        </a:r>
                        <a:endParaRPr kumimoji="0" 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14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10411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03" name="Straight Connector 102"/>
                <p:cNvCxnSpPr/>
                <p:nvPr/>
              </p:nvCxnSpPr>
              <p:spPr bwMode="auto">
                <a:xfrm flipH="1">
                  <a:off x="5019945" y="5268064"/>
                  <a:ext cx="1031232" cy="4572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6051115" y="5725264"/>
                  <a:ext cx="190002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6051115" y="5245204"/>
                  <a:ext cx="5081" cy="4800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>
                  <a:off x="4478016" y="5725264"/>
                  <a:ext cx="580383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8281472"/>
                  </p:ext>
                </p:extLst>
              </p:nvPr>
            </p:nvGraphicFramePr>
            <p:xfrm>
              <a:off x="1732904" y="2377579"/>
              <a:ext cx="9525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6" name="Equation" r:id="rId12" imgW="952200" imgH="330120" progId="Equation.DSMT4">
                      <p:embed/>
                    </p:oleObj>
                  </mc:Choice>
                  <mc:Fallback>
                    <p:oleObj name="Equation" r:id="rId12" imgW="9522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2904" y="2377579"/>
                            <a:ext cx="9525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7" name="Text Box 75"/>
            <p:cNvSpPr txBox="1">
              <a:spLocks noChangeArrowheads="1"/>
            </p:cNvSpPr>
            <p:nvPr/>
          </p:nvSpPr>
          <p:spPr bwMode="auto">
            <a:xfrm>
              <a:off x="5926203" y="3356992"/>
              <a:ext cx="301981" cy="18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t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95536" y="4962912"/>
            <a:ext cx="4248472" cy="1245840"/>
            <a:chOff x="4355976" y="2327176"/>
            <a:chExt cx="4248472" cy="1245840"/>
          </a:xfrm>
        </p:grpSpPr>
        <p:grpSp>
          <p:nvGrpSpPr>
            <p:cNvPr id="120" name="Group 119"/>
            <p:cNvGrpSpPr/>
            <p:nvPr/>
          </p:nvGrpSpPr>
          <p:grpSpPr>
            <a:xfrm>
              <a:off x="4355976" y="2327176"/>
              <a:ext cx="4248472" cy="1245840"/>
              <a:chOff x="24630" y="2377480"/>
              <a:chExt cx="4248472" cy="1245840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4630" y="2708920"/>
                <a:ext cx="4248472" cy="914400"/>
                <a:chOff x="4478016" y="5085184"/>
                <a:chExt cx="4248472" cy="914400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837805" y="5085184"/>
                  <a:ext cx="3888683" cy="914400"/>
                  <a:chOff x="4935075" y="1006475"/>
                  <a:chExt cx="3888683" cy="914400"/>
                </a:xfrm>
              </p:grpSpPr>
              <p:graphicFrame>
                <p:nvGraphicFramePr>
                  <p:cNvPr id="129" name="Object 12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92162864"/>
                      </p:ext>
                    </p:extLst>
                  </p:nvPr>
                </p:nvGraphicFramePr>
                <p:xfrm>
                  <a:off x="8414183" y="1673002"/>
                  <a:ext cx="409575" cy="1809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1147" name="Equation" r:id="rId14" imgW="406080" imgH="177480" progId="Equation.DSMT4">
                          <p:embed/>
                        </p:oleObj>
                      </mc:Choice>
                      <mc:Fallback>
                        <p:oleObj name="Equation" r:id="rId14" imgW="40608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14183" y="1673002"/>
                                <a:ext cx="409575" cy="1809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3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935075" y="1006475"/>
                    <a:ext cx="3686018" cy="914400"/>
                    <a:chOff x="9359" y="9331"/>
                    <a:chExt cx="5804" cy="1440"/>
                  </a:xfrm>
                </p:grpSpPr>
                <p:grpSp>
                  <p:nvGrpSpPr>
                    <p:cNvPr id="13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4" y="9331"/>
                      <a:ext cx="5429" cy="1008"/>
                      <a:chOff x="9374" y="2203"/>
                      <a:chExt cx="5429" cy="864"/>
                    </a:xfrm>
                  </p:grpSpPr>
                  <p:sp>
                    <p:nvSpPr>
                      <p:cNvPr id="13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374" y="3067"/>
                        <a:ext cx="5429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8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132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9" y="9403"/>
                      <a:ext cx="3411" cy="1368"/>
                      <a:chOff x="9359" y="9403"/>
                      <a:chExt cx="3411" cy="1368"/>
                    </a:xfrm>
                  </p:grpSpPr>
                  <p:sp>
                    <p:nvSpPr>
                      <p:cNvPr id="13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194" y="9619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4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554" y="9403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5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359" y="10418"/>
                        <a:ext cx="951" cy="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1400" dirty="0" smtClean="0">
                            <a:latin typeface="Tahoma" pitchFamily="34" charset="0"/>
                            <a:cs typeface="Tahoma" pitchFamily="34" charset="0"/>
                          </a:rPr>
                          <a:t>-3</a:t>
                        </a:r>
                        <a:endParaRPr kumimoji="0" 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6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10411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25" name="Straight Connector 124"/>
                <p:cNvCxnSpPr/>
                <p:nvPr/>
              </p:nvCxnSpPr>
              <p:spPr bwMode="auto">
                <a:xfrm flipH="1">
                  <a:off x="5019945" y="5268064"/>
                  <a:ext cx="1031232" cy="4572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>
                  <a:off x="6051115" y="5725264"/>
                  <a:ext cx="190002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>
                  <a:off x="6051115" y="5245204"/>
                  <a:ext cx="5081" cy="4800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 flipH="1">
                  <a:off x="4478016" y="5725264"/>
                  <a:ext cx="580383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aphicFrame>
            <p:nvGraphicFramePr>
              <p:cNvPr id="123" name="Object 1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3771116"/>
                  </p:ext>
                </p:extLst>
              </p:nvPr>
            </p:nvGraphicFramePr>
            <p:xfrm>
              <a:off x="1656332" y="2377480"/>
              <a:ext cx="11049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8" name="Equation" r:id="rId15" imgW="1104840" imgH="330120" progId="Equation.DSMT4">
                      <p:embed/>
                    </p:oleObj>
                  </mc:Choice>
                  <mc:Fallback>
                    <p:oleObj name="Equation" r:id="rId15" imgW="110484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332" y="2377480"/>
                            <a:ext cx="11049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1" name="Text Box 75"/>
            <p:cNvSpPr txBox="1">
              <a:spLocks noChangeArrowheads="1"/>
            </p:cNvSpPr>
            <p:nvPr/>
          </p:nvSpPr>
          <p:spPr bwMode="auto">
            <a:xfrm>
              <a:off x="5854195" y="3344416"/>
              <a:ext cx="301981" cy="18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-2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220072" y="4991487"/>
            <a:ext cx="3650527" cy="1245825"/>
            <a:chOff x="4953921" y="2327191"/>
            <a:chExt cx="3650527" cy="1245825"/>
          </a:xfrm>
        </p:grpSpPr>
        <p:grpSp>
          <p:nvGrpSpPr>
            <p:cNvPr id="140" name="Group 139"/>
            <p:cNvGrpSpPr/>
            <p:nvPr/>
          </p:nvGrpSpPr>
          <p:grpSpPr>
            <a:xfrm>
              <a:off x="4953921" y="2327191"/>
              <a:ext cx="3650527" cy="1245825"/>
              <a:chOff x="622575" y="2377495"/>
              <a:chExt cx="3650527" cy="1245825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2575" y="2708920"/>
                <a:ext cx="3650527" cy="914400"/>
                <a:chOff x="5075961" y="5085184"/>
                <a:chExt cx="3650527" cy="914400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5075961" y="5085184"/>
                  <a:ext cx="3650527" cy="914400"/>
                  <a:chOff x="5173231" y="1006475"/>
                  <a:chExt cx="3650527" cy="914400"/>
                </a:xfrm>
              </p:grpSpPr>
              <p:graphicFrame>
                <p:nvGraphicFramePr>
                  <p:cNvPr id="149" name="Object 14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6529107"/>
                      </p:ext>
                    </p:extLst>
                  </p:nvPr>
                </p:nvGraphicFramePr>
                <p:xfrm>
                  <a:off x="8414183" y="1673002"/>
                  <a:ext cx="409575" cy="1809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1149" name="Equation" r:id="rId17" imgW="406080" imgH="177480" progId="Equation.DSMT4">
                          <p:embed/>
                        </p:oleObj>
                      </mc:Choice>
                      <mc:Fallback>
                        <p:oleObj name="Equation" r:id="rId17" imgW="40608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14183" y="1673002"/>
                                <a:ext cx="409575" cy="1809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5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5173231" y="1006475"/>
                    <a:ext cx="3447862" cy="914400"/>
                    <a:chOff x="9734" y="9331"/>
                    <a:chExt cx="5429" cy="1440"/>
                  </a:xfrm>
                </p:grpSpPr>
                <p:grpSp>
                  <p:nvGrpSpPr>
                    <p:cNvPr id="15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4" y="9331"/>
                      <a:ext cx="5429" cy="1008"/>
                      <a:chOff x="9374" y="2203"/>
                      <a:chExt cx="5429" cy="864"/>
                    </a:xfrm>
                  </p:grpSpPr>
                  <p:sp>
                    <p:nvSpPr>
                      <p:cNvPr id="15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374" y="3067"/>
                        <a:ext cx="5429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58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152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11" y="9403"/>
                      <a:ext cx="1330" cy="1368"/>
                      <a:chOff x="12111" y="9403"/>
                      <a:chExt cx="1330" cy="1368"/>
                    </a:xfrm>
                  </p:grpSpPr>
                  <p:sp>
                    <p:nvSpPr>
                      <p:cNvPr id="15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194" y="9619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54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554" y="9403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55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778" y="10411"/>
                        <a:ext cx="663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1400" dirty="0"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56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10411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45" name="Straight Connector 144"/>
                <p:cNvCxnSpPr/>
                <p:nvPr/>
              </p:nvCxnSpPr>
              <p:spPr bwMode="auto">
                <a:xfrm flipH="1">
                  <a:off x="7047184" y="5250944"/>
                  <a:ext cx="1031232" cy="4743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>
                  <a:off x="5126088" y="5725264"/>
                  <a:ext cx="190002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 bwMode="auto">
                <a:xfrm>
                  <a:off x="8073335" y="5245204"/>
                  <a:ext cx="5081" cy="4800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 flipH="1">
                  <a:off x="8074097" y="5725264"/>
                  <a:ext cx="580383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aphicFrame>
            <p:nvGraphicFramePr>
              <p:cNvPr id="143" name="Object 1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345867"/>
                  </p:ext>
                </p:extLst>
              </p:nvPr>
            </p:nvGraphicFramePr>
            <p:xfrm>
              <a:off x="1726753" y="2377495"/>
              <a:ext cx="965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50" name="Equation" r:id="rId18" imgW="965160" imgH="330120" progId="Equation.DSMT4">
                      <p:embed/>
                    </p:oleObj>
                  </mc:Choice>
                  <mc:Fallback>
                    <p:oleObj name="Equation" r:id="rId18" imgW="9651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6753" y="2377495"/>
                            <a:ext cx="9652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Text Box 75"/>
            <p:cNvSpPr txBox="1">
              <a:spLocks noChangeArrowheads="1"/>
            </p:cNvSpPr>
            <p:nvPr/>
          </p:nvSpPr>
          <p:spPr bwMode="auto">
            <a:xfrm>
              <a:off x="7805385" y="3358029"/>
              <a:ext cx="301981" cy="18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2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395536" y="4221088"/>
            <a:ext cx="59696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Illustration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sz="2000" i="1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(t-</a:t>
            </a:r>
            <a:r>
              <a:rPr lang="en-US" sz="2000" i="1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t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for values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=-2 and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=2 :</a:t>
            </a:r>
            <a:endParaRPr kumimoji="0" lang="en-US" sz="20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683568" y="1047452"/>
            <a:ext cx="4320679" cy="941388"/>
            <a:chOff x="4633589" y="3501008"/>
            <a:chExt cx="4320679" cy="941388"/>
          </a:xfrm>
        </p:grpSpPr>
        <p:grpSp>
          <p:nvGrpSpPr>
            <p:cNvPr id="174" name="Group 3"/>
            <p:cNvGrpSpPr>
              <a:grpSpLocks/>
            </p:cNvGrpSpPr>
            <p:nvPr/>
          </p:nvGrpSpPr>
          <p:grpSpPr bwMode="auto">
            <a:xfrm>
              <a:off x="4932291" y="3501008"/>
              <a:ext cx="4021977" cy="941388"/>
              <a:chOff x="9468" y="7387"/>
              <a:chExt cx="6333" cy="1483"/>
            </a:xfrm>
          </p:grpSpPr>
          <p:grpSp>
            <p:nvGrpSpPr>
              <p:cNvPr id="175" name="Group 15"/>
              <p:cNvGrpSpPr>
                <a:grpSpLocks/>
              </p:cNvGrpSpPr>
              <p:nvPr/>
            </p:nvGrpSpPr>
            <p:grpSpPr bwMode="auto">
              <a:xfrm>
                <a:off x="9468" y="7387"/>
                <a:ext cx="5695" cy="1008"/>
                <a:chOff x="9108" y="2203"/>
                <a:chExt cx="5695" cy="864"/>
              </a:xfrm>
            </p:grpSpPr>
            <p:sp>
              <p:nvSpPr>
                <p:cNvPr id="183" name="Line 17"/>
                <p:cNvSpPr>
                  <a:spLocks noChangeShapeType="1"/>
                </p:cNvSpPr>
                <p:nvPr/>
              </p:nvSpPr>
              <p:spPr bwMode="auto">
                <a:xfrm>
                  <a:off x="9108" y="3067"/>
                  <a:ext cx="56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8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1851" y="2203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76" name="Group 5"/>
              <p:cNvGrpSpPr>
                <a:grpSpLocks/>
              </p:cNvGrpSpPr>
              <p:nvPr/>
            </p:nvGrpSpPr>
            <p:grpSpPr bwMode="auto">
              <a:xfrm>
                <a:off x="10968" y="7459"/>
                <a:ext cx="4833" cy="1411"/>
                <a:chOff x="10968" y="7459"/>
                <a:chExt cx="4833" cy="1411"/>
              </a:xfrm>
            </p:grpSpPr>
            <p:sp>
              <p:nvSpPr>
                <p:cNvPr id="177" name="Line 14"/>
                <p:cNvSpPr>
                  <a:spLocks noChangeShapeType="1"/>
                </p:cNvSpPr>
                <p:nvPr/>
              </p:nvSpPr>
              <p:spPr bwMode="auto">
                <a:xfrm>
                  <a:off x="13880" y="7675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7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240" y="7459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111" y="8467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968" y="8491"/>
                  <a:ext cx="66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163" y="8491"/>
                  <a:ext cx="638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8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787" y="8467"/>
                  <a:ext cx="54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>
              <a:off x="4633589" y="3674465"/>
              <a:ext cx="4058272" cy="751981"/>
              <a:chOff x="4633589" y="3690415"/>
              <a:chExt cx="4058272" cy="751981"/>
            </a:xfrm>
          </p:grpSpPr>
          <p:graphicFrame>
            <p:nvGraphicFramePr>
              <p:cNvPr id="165" name="Object 1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514267"/>
                  </p:ext>
                </p:extLst>
              </p:nvPr>
            </p:nvGraphicFramePr>
            <p:xfrm>
              <a:off x="7613352" y="4237038"/>
              <a:ext cx="127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51" name="Equation" r:id="rId20" imgW="126720" imgH="203040" progId="Equation.DSMT4">
                      <p:embed/>
                    </p:oleObj>
                  </mc:Choice>
                  <mc:Fallback>
                    <p:oleObj name="Equation" r:id="rId20" imgW="12672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7613352" y="4237038"/>
                            <a:ext cx="127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2856774"/>
                  </p:ext>
                </p:extLst>
              </p:nvPr>
            </p:nvGraphicFramePr>
            <p:xfrm>
              <a:off x="5508104" y="4227513"/>
              <a:ext cx="25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52" name="Equation" r:id="rId22" imgW="253800" imgH="203040" progId="Equation.DSMT4">
                      <p:embed/>
                    </p:oleObj>
                  </mc:Choice>
                  <mc:Fallback>
                    <p:oleObj name="Equation" r:id="rId22" imgW="253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8104" y="4227513"/>
                            <a:ext cx="2540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7" name="Straight Connector 166"/>
              <p:cNvCxnSpPr/>
              <p:nvPr/>
            </p:nvCxnSpPr>
            <p:spPr bwMode="auto">
              <a:xfrm flipV="1">
                <a:off x="5652120" y="3713268"/>
                <a:ext cx="0" cy="4570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Straight Connector 167"/>
              <p:cNvCxnSpPr/>
              <p:nvPr/>
            </p:nvCxnSpPr>
            <p:spPr bwMode="auto">
              <a:xfrm>
                <a:off x="5652120" y="3738266"/>
                <a:ext cx="200291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Connector 168"/>
              <p:cNvCxnSpPr/>
              <p:nvPr/>
            </p:nvCxnSpPr>
            <p:spPr bwMode="auto">
              <a:xfrm>
                <a:off x="7668344" y="3690415"/>
                <a:ext cx="0" cy="47989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Connector 169"/>
              <p:cNvCxnSpPr/>
              <p:nvPr/>
            </p:nvCxnSpPr>
            <p:spPr bwMode="auto">
              <a:xfrm>
                <a:off x="7197748" y="4170314"/>
                <a:ext cx="132607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Connector 170"/>
              <p:cNvCxnSpPr/>
              <p:nvPr/>
            </p:nvCxnSpPr>
            <p:spPr bwMode="auto">
              <a:xfrm>
                <a:off x="4633589" y="4170314"/>
                <a:ext cx="101853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172" name="Object 1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597211"/>
                  </p:ext>
                </p:extLst>
              </p:nvPr>
            </p:nvGraphicFramePr>
            <p:xfrm>
              <a:off x="8282286" y="4223321"/>
              <a:ext cx="409575" cy="219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53" name="Equation" r:id="rId24" imgW="406048" imgH="215713" progId="Equation.DSMT4">
                      <p:embed/>
                    </p:oleObj>
                  </mc:Choice>
                  <mc:Fallback>
                    <p:oleObj name="Equation" r:id="rId24" imgW="406048" imgH="2157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2286" y="4223321"/>
                            <a:ext cx="409575" cy="219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85" name="Object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30789"/>
              </p:ext>
            </p:extLst>
          </p:nvPr>
        </p:nvGraphicFramePr>
        <p:xfrm>
          <a:off x="2449513" y="717550"/>
          <a:ext cx="55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54" name="Equation" r:id="rId26" imgW="558720" imgH="330120" progId="Equation.DSMT4">
                  <p:embed/>
                </p:oleObj>
              </mc:Choice>
              <mc:Fallback>
                <p:oleObj name="Equation" r:id="rId26" imgW="558720" imgH="33012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717550"/>
                        <a:ext cx="558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07504" y="620688"/>
            <a:ext cx="5850379" cy="1275221"/>
            <a:chOff x="1087413" y="848990"/>
            <a:chExt cx="5850379" cy="1275221"/>
          </a:xfrm>
        </p:grpSpPr>
        <p:grpSp>
          <p:nvGrpSpPr>
            <p:cNvPr id="2" name="Group 1"/>
            <p:cNvGrpSpPr/>
            <p:nvPr/>
          </p:nvGrpSpPr>
          <p:grpSpPr>
            <a:xfrm>
              <a:off x="1087413" y="848990"/>
              <a:ext cx="5850379" cy="1271588"/>
              <a:chOff x="-1278380" y="717252"/>
              <a:chExt cx="5850379" cy="127158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-1278380" y="1047452"/>
                <a:ext cx="5850379" cy="941388"/>
                <a:chOff x="3103888" y="3501008"/>
                <a:chExt cx="5850379" cy="941388"/>
              </a:xfrm>
            </p:grpSpPr>
            <p:grpSp>
              <p:nvGrpSpPr>
                <p:cNvPr id="5" name="Group 3"/>
                <p:cNvGrpSpPr>
                  <a:grpSpLocks/>
                </p:cNvGrpSpPr>
                <p:nvPr/>
              </p:nvGrpSpPr>
              <p:grpSpPr bwMode="auto">
                <a:xfrm>
                  <a:off x="3103888" y="3501008"/>
                  <a:ext cx="5850379" cy="941388"/>
                  <a:chOff x="6589" y="7387"/>
                  <a:chExt cx="9212" cy="1483"/>
                </a:xfrm>
              </p:grpSpPr>
              <p:grpSp>
                <p:nvGrpSpPr>
                  <p:cNvPr id="1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589" y="7387"/>
                    <a:ext cx="8574" cy="1049"/>
                    <a:chOff x="6229" y="2203"/>
                    <a:chExt cx="8574" cy="899"/>
                  </a:xfrm>
                </p:grpSpPr>
                <p:sp>
                  <p:nvSpPr>
                    <p:cNvPr id="23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29" y="3067"/>
                      <a:ext cx="8574" cy="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851" y="2203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0968" y="7459"/>
                    <a:ext cx="4833" cy="1411"/>
                    <a:chOff x="10968" y="7459"/>
                    <a:chExt cx="4833" cy="1411"/>
                  </a:xfrm>
                </p:grpSpPr>
                <p:sp>
                  <p:nvSpPr>
                    <p:cNvPr id="1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19" y="7675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579" y="7459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11" y="8467"/>
                      <a:ext cx="216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68" y="8491"/>
                      <a:ext cx="660" cy="3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163" y="8491"/>
                      <a:ext cx="638" cy="3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7" y="8467"/>
                      <a:ext cx="540" cy="3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5075961" y="3697318"/>
                  <a:ext cx="3616370" cy="726970"/>
                  <a:chOff x="5075961" y="3713268"/>
                  <a:chExt cx="3616370" cy="726970"/>
                </a:xfrm>
              </p:grpSpPr>
              <p:graphicFrame>
                <p:nvGraphicFramePr>
                  <p:cNvPr id="7" name="Object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77046731"/>
                      </p:ext>
                    </p:extLst>
                  </p:nvPr>
                </p:nvGraphicFramePr>
                <p:xfrm>
                  <a:off x="7173913" y="4237038"/>
                  <a:ext cx="1270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483" name="Equation" r:id="rId3" imgW="126720" imgH="203040" progId="Equation.DSMT4">
                          <p:embed/>
                        </p:oleObj>
                      </mc:Choice>
                      <mc:Fallback>
                        <p:oleObj name="Equation" r:id="rId3" imgW="12672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73913" y="4237038"/>
                                <a:ext cx="127000" cy="203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" name="Object 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5096632"/>
                      </p:ext>
                    </p:extLst>
                  </p:nvPr>
                </p:nvGraphicFramePr>
                <p:xfrm>
                  <a:off x="5948363" y="4227513"/>
                  <a:ext cx="2540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484" name="Equation" r:id="rId5" imgW="253800" imgH="203040" progId="Equation.DSMT4">
                          <p:embed/>
                        </p:oleObj>
                      </mc:Choice>
                      <mc:Fallback>
                        <p:oleObj name="Equation" r:id="rId5" imgW="253800" imgH="2030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48363" y="4227513"/>
                                <a:ext cx="254000" cy="203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9" name="Straight Connector 8"/>
                  <p:cNvCxnSpPr/>
                  <p:nvPr/>
                </p:nvCxnSpPr>
                <p:spPr bwMode="auto">
                  <a:xfrm flipV="1">
                    <a:off x="6094492" y="3713268"/>
                    <a:ext cx="0" cy="45704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6080638" y="3738266"/>
                    <a:ext cx="111711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7211602" y="3738266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7197748" y="4170314"/>
                    <a:ext cx="132607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5075961" y="4170314"/>
                    <a:ext cx="1018531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aphicFrame>
                <p:nvGraphicFramePr>
                  <p:cNvPr id="14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18423184"/>
                      </p:ext>
                    </p:extLst>
                  </p:nvPr>
                </p:nvGraphicFramePr>
                <p:xfrm>
                  <a:off x="8282756" y="4242744"/>
                  <a:ext cx="409575" cy="1809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485" name="Equation" r:id="rId7" imgW="406080" imgH="177480" progId="Equation.DSMT4">
                          <p:embed/>
                        </p:oleObj>
                      </mc:Choice>
                      <mc:Fallback>
                        <p:oleObj name="Equation" r:id="rId7" imgW="40608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82756" y="4242744"/>
                                <a:ext cx="409575" cy="1809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0799169"/>
                  </p:ext>
                </p:extLst>
              </p:nvPr>
            </p:nvGraphicFramePr>
            <p:xfrm>
              <a:off x="1977525" y="717252"/>
              <a:ext cx="558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86" name="Equation" r:id="rId9" imgW="558720" imgH="330120" progId="Equation.DSMT4">
                      <p:embed/>
                    </p:oleObj>
                  </mc:Choice>
                  <mc:Fallback>
                    <p:oleObj name="Equation" r:id="rId9" imgW="55872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77525" y="717252"/>
                            <a:ext cx="558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5" name="Straight Connector 44"/>
            <p:cNvCxnSpPr/>
            <p:nvPr/>
          </p:nvCxnSpPr>
          <p:spPr bwMode="auto">
            <a:xfrm flipH="1">
              <a:off x="2072853" y="1387624"/>
              <a:ext cx="1031232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3104023" y="1825801"/>
              <a:ext cx="2077250" cy="674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4023" y="1364764"/>
              <a:ext cx="5081" cy="4800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1530924" y="1844824"/>
              <a:ext cx="58038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175066"/>
                </p:ext>
              </p:extLst>
            </p:nvPr>
          </p:nvGraphicFramePr>
          <p:xfrm>
            <a:off x="2664257" y="1059795"/>
            <a:ext cx="952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87" name="Equation" r:id="rId11" imgW="952200" imgH="330120" progId="Equation.DSMT4">
                    <p:embed/>
                  </p:oleObj>
                </mc:Choice>
                <mc:Fallback>
                  <p:oleObj name="Equation" r:id="rId11" imgW="952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257" y="1059795"/>
                          <a:ext cx="952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75"/>
            <p:cNvSpPr txBox="1">
              <a:spLocks noChangeArrowheads="1"/>
            </p:cNvSpPr>
            <p:nvPr/>
          </p:nvSpPr>
          <p:spPr bwMode="auto">
            <a:xfrm>
              <a:off x="2962330" y="1879994"/>
              <a:ext cx="301981" cy="18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t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1809325" y="1900056"/>
              <a:ext cx="603963" cy="2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-1+t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04351"/>
              </p:ext>
            </p:extLst>
          </p:nvPr>
        </p:nvGraphicFramePr>
        <p:xfrm>
          <a:off x="5979765" y="1061653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8" name="Equation" r:id="rId13" imgW="2958840" imgH="330120" progId="Equation.DSMT4">
                  <p:embed/>
                </p:oleObj>
              </mc:Choice>
              <mc:Fallback>
                <p:oleObj name="Equation" r:id="rId13" imgW="295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9765" y="1061653"/>
                        <a:ext cx="2959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Isosceles Triangle 115"/>
          <p:cNvSpPr/>
          <p:nvPr/>
        </p:nvSpPr>
        <p:spPr bwMode="auto">
          <a:xfrm>
            <a:off x="1982421" y="2645873"/>
            <a:ext cx="616519" cy="254515"/>
          </a:xfrm>
          <a:prstGeom prst="triangle">
            <a:avLst>
              <a:gd name="adj" fmla="val 98929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2025750" y="2887889"/>
            <a:ext cx="573190" cy="2159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4633" y="2132856"/>
            <a:ext cx="8631863" cy="1275221"/>
            <a:chOff x="404633" y="2132856"/>
            <a:chExt cx="8631863" cy="1275221"/>
          </a:xfrm>
        </p:grpSpPr>
        <p:grpSp>
          <p:nvGrpSpPr>
            <p:cNvPr id="59" name="Group 58"/>
            <p:cNvGrpSpPr/>
            <p:nvPr/>
          </p:nvGrpSpPr>
          <p:grpSpPr>
            <a:xfrm>
              <a:off x="404633" y="2132856"/>
              <a:ext cx="4743431" cy="1275221"/>
              <a:chOff x="2194364" y="848990"/>
              <a:chExt cx="4743431" cy="127522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194364" y="848990"/>
                <a:ext cx="4743431" cy="1271587"/>
                <a:chOff x="-171429" y="717252"/>
                <a:chExt cx="4743431" cy="1271587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-171429" y="1048086"/>
                  <a:ext cx="4743431" cy="940753"/>
                  <a:chOff x="4210839" y="3501642"/>
                  <a:chExt cx="4743431" cy="940753"/>
                </a:xfrm>
              </p:grpSpPr>
              <p:grpSp>
                <p:nvGrpSpPr>
                  <p:cNvPr id="70" name="Group 3"/>
                  <p:cNvGrpSpPr>
                    <a:grpSpLocks/>
                  </p:cNvGrpSpPr>
                  <p:nvPr/>
                </p:nvGrpSpPr>
                <p:grpSpPr bwMode="auto">
                  <a:xfrm>
                    <a:off x="4210839" y="3501642"/>
                    <a:ext cx="4743431" cy="940753"/>
                    <a:chOff x="8332" y="7388"/>
                    <a:chExt cx="7469" cy="1482"/>
                  </a:xfrm>
                </p:grpSpPr>
                <p:grpSp>
                  <p:nvGrpSpPr>
                    <p:cNvPr id="8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32" y="7388"/>
                      <a:ext cx="6975" cy="1019"/>
                      <a:chOff x="7972" y="2203"/>
                      <a:chExt cx="6975" cy="873"/>
                    </a:xfrm>
                  </p:grpSpPr>
                  <p:sp>
                    <p:nvSpPr>
                      <p:cNvPr id="88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972" y="3067"/>
                        <a:ext cx="6975" cy="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8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81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68" y="7459"/>
                      <a:ext cx="4833" cy="1411"/>
                      <a:chOff x="10968" y="7459"/>
                      <a:chExt cx="4833" cy="1411"/>
                    </a:xfrm>
                  </p:grpSpPr>
                  <p:sp>
                    <p:nvSpPr>
                      <p:cNvPr id="8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760" y="7675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83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120" y="7459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4" name="Text Box 1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8467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5" name="Text 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968" y="8491"/>
                        <a:ext cx="660" cy="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86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163" y="8491"/>
                        <a:ext cx="638" cy="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87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787" y="8467"/>
                        <a:ext cx="540" cy="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5075961" y="3697318"/>
                    <a:ext cx="3616370" cy="726970"/>
                    <a:chOff x="5075961" y="3713268"/>
                    <a:chExt cx="3616370" cy="726970"/>
                  </a:xfrm>
                </p:grpSpPr>
                <p:graphicFrame>
                  <p:nvGraphicFramePr>
                    <p:cNvPr id="72" name="Object 7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44175957"/>
                        </p:ext>
                      </p:extLst>
                    </p:nvPr>
                  </p:nvGraphicFramePr>
                  <p:xfrm>
                    <a:off x="7531126" y="4237038"/>
                    <a:ext cx="127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89" name="Equation" r:id="rId15" imgW="126720" imgH="203040" progId="Equation.DSMT4">
                            <p:embed/>
                          </p:oleObj>
                        </mc:Choice>
                        <mc:Fallback>
                          <p:oleObj name="Equation" r:id="rId15" imgW="126720" imgH="20304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531126" y="4237038"/>
                                  <a:ext cx="1270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3" name="Object 7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92338362"/>
                        </p:ext>
                      </p:extLst>
                    </p:nvPr>
                  </p:nvGraphicFramePr>
                  <p:xfrm>
                    <a:off x="5747942" y="4227513"/>
                    <a:ext cx="254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90" name="Equation" r:id="rId16" imgW="253800" imgH="203040" progId="Equation.DSMT4">
                            <p:embed/>
                          </p:oleObj>
                        </mc:Choice>
                        <mc:Fallback>
                          <p:oleObj name="Equation" r:id="rId16" imgW="253800" imgH="20304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747942" y="4227513"/>
                                  <a:ext cx="254000" cy="2032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74" name="Straight Connector 73"/>
                    <p:cNvCxnSpPr/>
                    <p:nvPr/>
                  </p:nvCxnSpPr>
                  <p:spPr bwMode="auto">
                    <a:xfrm flipV="1">
                      <a:off x="5857926" y="3713268"/>
                      <a:ext cx="0" cy="4570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5" name="Straight Connector 74"/>
                    <p:cNvCxnSpPr/>
                    <p:nvPr/>
                  </p:nvCxnSpPr>
                  <p:spPr bwMode="auto">
                    <a:xfrm>
                      <a:off x="5857926" y="3731829"/>
                      <a:ext cx="1728192" cy="643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6" name="Straight Connector 75"/>
                    <p:cNvCxnSpPr/>
                    <p:nvPr/>
                  </p:nvCxnSpPr>
                  <p:spPr bwMode="auto">
                    <a:xfrm>
                      <a:off x="7586118" y="3738266"/>
                      <a:ext cx="0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7" name="Straight Connector 76"/>
                    <p:cNvCxnSpPr/>
                    <p:nvPr/>
                  </p:nvCxnSpPr>
                  <p:spPr bwMode="auto">
                    <a:xfrm>
                      <a:off x="7197748" y="4170314"/>
                      <a:ext cx="132607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8" name="Straight Connector 77"/>
                    <p:cNvCxnSpPr/>
                    <p:nvPr/>
                  </p:nvCxnSpPr>
                  <p:spPr bwMode="auto">
                    <a:xfrm>
                      <a:off x="5075961" y="4170314"/>
                      <a:ext cx="1018531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graphicFrame>
                  <p:nvGraphicFramePr>
                    <p:cNvPr id="79" name="Object 7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562119169"/>
                        </p:ext>
                      </p:extLst>
                    </p:nvPr>
                  </p:nvGraphicFramePr>
                  <p:xfrm>
                    <a:off x="8282756" y="4242744"/>
                    <a:ext cx="409575" cy="1809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91" name="Equation" r:id="rId17" imgW="406080" imgH="177480" progId="Equation.DSMT4">
                            <p:embed/>
                          </p:oleObj>
                        </mc:Choice>
                        <mc:Fallback>
                          <p:oleObj name="Equation" r:id="rId17" imgW="406080" imgH="1774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282756" y="4242744"/>
                                  <a:ext cx="409575" cy="1809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69" name="Object 6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47158703"/>
                    </p:ext>
                  </p:extLst>
                </p:nvPr>
              </p:nvGraphicFramePr>
              <p:xfrm>
                <a:off x="1977525" y="717252"/>
                <a:ext cx="558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92" name="Equation" r:id="rId18" imgW="558720" imgH="330120" progId="Equation.DSMT4">
                        <p:embed/>
                      </p:oleObj>
                    </mc:Choice>
                    <mc:Fallback>
                      <p:oleObj name="Equation" r:id="rId18" imgW="55872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7525" y="717252"/>
                              <a:ext cx="5588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1" name="Straight Connector 60"/>
              <p:cNvCxnSpPr/>
              <p:nvPr/>
            </p:nvCxnSpPr>
            <p:spPr bwMode="auto">
              <a:xfrm flipH="1">
                <a:off x="3349298" y="1387624"/>
                <a:ext cx="1031232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flipV="1">
                <a:off x="4380468" y="1825801"/>
                <a:ext cx="2077250" cy="67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4380468" y="1364764"/>
                <a:ext cx="5081" cy="4800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2807369" y="1844824"/>
                <a:ext cx="58038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65" name="Object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3515191"/>
                  </p:ext>
                </p:extLst>
              </p:nvPr>
            </p:nvGraphicFramePr>
            <p:xfrm>
              <a:off x="2480294" y="1238870"/>
              <a:ext cx="1320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93" name="Equation" r:id="rId20" imgW="1320480" imgH="330120" progId="Equation.DSMT4">
                      <p:embed/>
                    </p:oleObj>
                  </mc:Choice>
                  <mc:Fallback>
                    <p:oleObj name="Equation" r:id="rId20" imgW="132048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294" y="1238870"/>
                            <a:ext cx="13208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" name="Text Box 75"/>
              <p:cNvSpPr txBox="1">
                <a:spLocks noChangeArrowheads="1"/>
              </p:cNvSpPr>
              <p:nvPr/>
            </p:nvSpPr>
            <p:spPr bwMode="auto">
              <a:xfrm>
                <a:off x="4201491" y="1857102"/>
                <a:ext cx="501029" cy="186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Tahoma" pitchFamily="34" charset="0"/>
                    <a:cs typeface="Tahoma" pitchFamily="34" charset="0"/>
                  </a:rPr>
                  <a:t>-0.5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Text Box 75"/>
              <p:cNvSpPr txBox="1">
                <a:spLocks noChangeArrowheads="1"/>
              </p:cNvSpPr>
              <p:nvPr/>
            </p:nvSpPr>
            <p:spPr bwMode="auto">
              <a:xfrm>
                <a:off x="3211518" y="1900056"/>
                <a:ext cx="603963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Tahoma" pitchFamily="34" charset="0"/>
                    <a:cs typeface="Tahoma" pitchFamily="34" charset="0"/>
                  </a:rPr>
                  <a:t>-1.5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955611"/>
                </p:ext>
              </p:extLst>
            </p:nvPr>
          </p:nvGraphicFramePr>
          <p:xfrm>
            <a:off x="4870896" y="2411289"/>
            <a:ext cx="41656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4" name="Equation" r:id="rId22" imgW="4165560" imgH="825480" progId="Equation.DSMT4">
                    <p:embed/>
                  </p:oleObj>
                </mc:Choice>
                <mc:Fallback>
                  <p:oleObj name="Equation" r:id="rId22" imgW="4165560" imgH="8254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896" y="2411289"/>
                          <a:ext cx="41656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Isosceles Triangle 24"/>
          <p:cNvSpPr/>
          <p:nvPr/>
        </p:nvSpPr>
        <p:spPr bwMode="auto">
          <a:xfrm>
            <a:off x="2083820" y="4127930"/>
            <a:ext cx="963129" cy="400835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7033" y="3573016"/>
            <a:ext cx="8077380" cy="1271587"/>
            <a:chOff x="557033" y="3645024"/>
            <a:chExt cx="8077380" cy="1271587"/>
          </a:xfrm>
        </p:grpSpPr>
        <p:grpSp>
          <p:nvGrpSpPr>
            <p:cNvPr id="119" name="Group 118"/>
            <p:cNvGrpSpPr/>
            <p:nvPr/>
          </p:nvGrpSpPr>
          <p:grpSpPr>
            <a:xfrm>
              <a:off x="557033" y="3645024"/>
              <a:ext cx="4743431" cy="1271587"/>
              <a:chOff x="2194364" y="848990"/>
              <a:chExt cx="4743431" cy="127158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194364" y="848990"/>
                <a:ext cx="4743431" cy="1271587"/>
                <a:chOff x="-171429" y="717252"/>
                <a:chExt cx="4743431" cy="1271587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-171429" y="1048086"/>
                  <a:ext cx="4743431" cy="940753"/>
                  <a:chOff x="4210839" y="3501642"/>
                  <a:chExt cx="4743431" cy="940753"/>
                </a:xfrm>
              </p:grpSpPr>
              <p:grpSp>
                <p:nvGrpSpPr>
                  <p:cNvPr id="130" name="Group 3"/>
                  <p:cNvGrpSpPr>
                    <a:grpSpLocks/>
                  </p:cNvGrpSpPr>
                  <p:nvPr/>
                </p:nvGrpSpPr>
                <p:grpSpPr bwMode="auto">
                  <a:xfrm>
                    <a:off x="4210839" y="3501642"/>
                    <a:ext cx="4743431" cy="940753"/>
                    <a:chOff x="8332" y="7388"/>
                    <a:chExt cx="7469" cy="1482"/>
                  </a:xfrm>
                </p:grpSpPr>
                <p:grpSp>
                  <p:nvGrpSpPr>
                    <p:cNvPr id="14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32" y="7388"/>
                      <a:ext cx="6975" cy="1019"/>
                      <a:chOff x="7972" y="2203"/>
                      <a:chExt cx="6975" cy="873"/>
                    </a:xfrm>
                  </p:grpSpPr>
                  <p:sp>
                    <p:nvSpPr>
                      <p:cNvPr id="148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972" y="3067"/>
                        <a:ext cx="6975" cy="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141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68" y="7459"/>
                      <a:ext cx="4833" cy="1411"/>
                      <a:chOff x="10968" y="7459"/>
                      <a:chExt cx="4833" cy="1411"/>
                    </a:xfrm>
                  </p:grpSpPr>
                  <p:sp>
                    <p:nvSpPr>
                      <p:cNvPr id="14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859" y="7741"/>
                        <a:ext cx="22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3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211" y="7459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4" name="Text Box 1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8467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5" name="Text 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968" y="8491"/>
                        <a:ext cx="660" cy="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6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163" y="8491"/>
                        <a:ext cx="638" cy="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7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787" y="8467"/>
                        <a:ext cx="540" cy="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5075961" y="3697318"/>
                    <a:ext cx="3616370" cy="726970"/>
                    <a:chOff x="5075961" y="3713268"/>
                    <a:chExt cx="3616370" cy="726970"/>
                  </a:xfrm>
                </p:grpSpPr>
                <p:graphicFrame>
                  <p:nvGraphicFramePr>
                    <p:cNvPr id="132" name="Object 13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65426908"/>
                        </p:ext>
                      </p:extLst>
                    </p:nvPr>
                  </p:nvGraphicFramePr>
                  <p:xfrm>
                    <a:off x="7594750" y="4237038"/>
                    <a:ext cx="127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95" name="Equation" r:id="rId24" imgW="126720" imgH="203040" progId="Equation.DSMT4">
                            <p:embed/>
                          </p:oleObj>
                        </mc:Choice>
                        <mc:Fallback>
                          <p:oleObj name="Equation" r:id="rId24" imgW="126720" imgH="20304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594750" y="4237038"/>
                                  <a:ext cx="1270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33" name="Object 13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52322416"/>
                        </p:ext>
                      </p:extLst>
                    </p:nvPr>
                  </p:nvGraphicFramePr>
                  <p:xfrm>
                    <a:off x="5561510" y="4227513"/>
                    <a:ext cx="254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96" name="Equation" r:id="rId25" imgW="253800" imgH="203040" progId="Equation.DSMT4">
                            <p:embed/>
                          </p:oleObj>
                        </mc:Choice>
                        <mc:Fallback>
                          <p:oleObj name="Equation" r:id="rId25" imgW="253800" imgH="20304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561510" y="4227513"/>
                                  <a:ext cx="254000" cy="2032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134" name="Straight Connector 133"/>
                    <p:cNvCxnSpPr/>
                    <p:nvPr/>
                  </p:nvCxnSpPr>
                  <p:spPr bwMode="auto">
                    <a:xfrm flipV="1">
                      <a:off x="5705526" y="3713268"/>
                      <a:ext cx="0" cy="4570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 bwMode="auto">
                    <a:xfrm>
                      <a:off x="5705526" y="3738266"/>
                      <a:ext cx="1944216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 bwMode="auto">
                    <a:xfrm>
                      <a:off x="7649742" y="3738266"/>
                      <a:ext cx="0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 bwMode="auto">
                    <a:xfrm>
                      <a:off x="7197748" y="4170314"/>
                      <a:ext cx="132607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8" name="Straight Connector 137"/>
                    <p:cNvCxnSpPr/>
                    <p:nvPr/>
                  </p:nvCxnSpPr>
                  <p:spPr bwMode="auto">
                    <a:xfrm>
                      <a:off x="5075961" y="4170314"/>
                      <a:ext cx="1018531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graphicFrame>
                  <p:nvGraphicFramePr>
                    <p:cNvPr id="139" name="Object 13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00561170"/>
                        </p:ext>
                      </p:extLst>
                    </p:nvPr>
                  </p:nvGraphicFramePr>
                  <p:xfrm>
                    <a:off x="8282756" y="4242744"/>
                    <a:ext cx="409575" cy="1809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497" name="Equation" r:id="rId26" imgW="406080" imgH="177480" progId="Equation.DSMT4">
                            <p:embed/>
                          </p:oleObj>
                        </mc:Choice>
                        <mc:Fallback>
                          <p:oleObj name="Equation" r:id="rId26" imgW="406080" imgH="1774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282756" y="4242744"/>
                                  <a:ext cx="409575" cy="1809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129" name="Object 1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6918293"/>
                    </p:ext>
                  </p:extLst>
                </p:nvPr>
              </p:nvGraphicFramePr>
              <p:xfrm>
                <a:off x="1977525" y="717252"/>
                <a:ext cx="558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98" name="Equation" r:id="rId27" imgW="558720" imgH="330120" progId="Equation.DSMT4">
                        <p:embed/>
                      </p:oleObj>
                    </mc:Choice>
                    <mc:Fallback>
                      <p:oleObj name="Equation" r:id="rId27" imgW="55872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7525" y="717252"/>
                              <a:ext cx="5588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21" name="Straight Connector 120"/>
              <p:cNvCxnSpPr/>
              <p:nvPr/>
            </p:nvCxnSpPr>
            <p:spPr bwMode="auto">
              <a:xfrm flipH="1">
                <a:off x="3660912" y="1403904"/>
                <a:ext cx="1018287" cy="4409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V="1">
                <a:off x="4708145" y="1820002"/>
                <a:ext cx="2027058" cy="125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679199" y="1364764"/>
                <a:ext cx="5081" cy="4800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807370" y="1844824"/>
                <a:ext cx="855711" cy="613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125" name="Object 1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309897"/>
                  </p:ext>
                </p:extLst>
              </p:nvPr>
            </p:nvGraphicFramePr>
            <p:xfrm>
              <a:off x="2893143" y="1239428"/>
              <a:ext cx="7239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99" name="Equation" r:id="rId29" imgW="723600" imgH="330120" progId="Equation.DSMT4">
                      <p:embed/>
                    </p:oleObj>
                  </mc:Choice>
                  <mc:Fallback>
                    <p:oleObj name="Equation" r:id="rId29" imgW="7236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3143" y="1239428"/>
                            <a:ext cx="7239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521221"/>
                </p:ext>
              </p:extLst>
            </p:nvPr>
          </p:nvGraphicFramePr>
          <p:xfrm>
            <a:off x="5434013" y="3921162"/>
            <a:ext cx="32004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0" name="Equation" r:id="rId31" imgW="3200400" imgH="825480" progId="Equation.DSMT4">
                    <p:embed/>
                  </p:oleObj>
                </mc:Choice>
                <mc:Fallback>
                  <p:oleObj name="Equation" r:id="rId31" imgW="3200400" imgH="82548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13" y="3921162"/>
                          <a:ext cx="32004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4"/>
          <p:cNvGrpSpPr/>
          <p:nvPr/>
        </p:nvGrpSpPr>
        <p:grpSpPr>
          <a:xfrm>
            <a:off x="467544" y="5109741"/>
            <a:ext cx="8608888" cy="1254547"/>
            <a:chOff x="467544" y="5109741"/>
            <a:chExt cx="8608888" cy="1254547"/>
          </a:xfrm>
        </p:grpSpPr>
        <p:grpSp>
          <p:nvGrpSpPr>
            <p:cNvPr id="34" name="Group 33"/>
            <p:cNvGrpSpPr/>
            <p:nvPr/>
          </p:nvGrpSpPr>
          <p:grpSpPr>
            <a:xfrm>
              <a:off x="467544" y="5109741"/>
              <a:ext cx="4743431" cy="1253480"/>
              <a:chOff x="683568" y="5109741"/>
              <a:chExt cx="4743431" cy="125348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83568" y="5109741"/>
                <a:ext cx="4743431" cy="1253480"/>
                <a:chOff x="2194364" y="848990"/>
                <a:chExt cx="4743431" cy="125348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194364" y="848990"/>
                  <a:ext cx="4743431" cy="1253480"/>
                  <a:chOff x="-171429" y="717252"/>
                  <a:chExt cx="4743431" cy="125348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-171429" y="1048085"/>
                    <a:ext cx="4743431" cy="922647"/>
                    <a:chOff x="4210839" y="3501641"/>
                    <a:chExt cx="4743431" cy="922647"/>
                  </a:xfrm>
                </p:grpSpPr>
                <p:grpSp>
                  <p:nvGrpSpPr>
                    <p:cNvPr id="108" name="Group 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10839" y="3501641"/>
                      <a:ext cx="4743431" cy="916631"/>
                      <a:chOff x="8332" y="7388"/>
                      <a:chExt cx="7469" cy="1444"/>
                    </a:xfrm>
                  </p:grpSpPr>
                  <p:grpSp>
                    <p:nvGrpSpPr>
                      <p:cNvPr id="150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32" y="7388"/>
                        <a:ext cx="6975" cy="1019"/>
                        <a:chOff x="7972" y="2203"/>
                        <a:chExt cx="6975" cy="873"/>
                      </a:xfrm>
                    </p:grpSpPr>
                    <p:sp>
                      <p:nvSpPr>
                        <p:cNvPr id="158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972" y="3067"/>
                          <a:ext cx="6975" cy="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9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851" y="2203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  <p:grpSp>
                    <p:nvGrpSpPr>
                      <p:cNvPr id="151" name="Group 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111" y="7459"/>
                        <a:ext cx="3690" cy="1373"/>
                        <a:chOff x="12111" y="7459"/>
                        <a:chExt cx="3690" cy="1373"/>
                      </a:xfrm>
                    </p:grpSpPr>
                    <p:sp>
                      <p:nvSpPr>
                        <p:cNvPr id="152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3859" y="7741"/>
                          <a:ext cx="22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3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1" y="7459"/>
                          <a:ext cx="2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Times New Roman" pitchFamily="18" charset="0"/>
                              <a:cs typeface="Tahoma" pitchFamily="34" charset="0"/>
                            </a:rPr>
                            <a:t>1</a:t>
                          </a:r>
                          <a:endParaRPr kumimoji="0" 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154" name="Text Box 1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111" y="8467"/>
                          <a:ext cx="2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156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63" y="8491"/>
                          <a:ext cx="63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5075961" y="3697318"/>
                      <a:ext cx="3616370" cy="726970"/>
                      <a:chOff x="5075961" y="3713268"/>
                      <a:chExt cx="3616370" cy="726970"/>
                    </a:xfrm>
                  </p:grpSpPr>
                  <p:graphicFrame>
                    <p:nvGraphicFramePr>
                      <p:cNvPr id="110" name="Object 109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70354254"/>
                          </p:ext>
                        </p:extLst>
                      </p:nvPr>
                    </p:nvGraphicFramePr>
                    <p:xfrm>
                      <a:off x="7594750" y="4237038"/>
                      <a:ext cx="127000" cy="20320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72501" name="Equation" r:id="rId33" imgW="126720" imgH="203040" progId="Equation.DSMT4">
                              <p:embed/>
                            </p:oleObj>
                          </mc:Choice>
                          <mc:Fallback>
                            <p:oleObj name="Equation" r:id="rId33" imgW="126720" imgH="203040" progId="Equation.DSMT4">
                              <p:embed/>
                              <p:pic>
                                <p:nvPicPr>
                                  <p:cNvPr id="0" name=""/>
                                  <p:cNvPicPr/>
                                  <p:nvPr/>
                                </p:nvPicPr>
                                <p:blipFill>
                                  <a:blip r:embed="rId4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94750" y="4237038"/>
                                    <a:ext cx="127000" cy="2032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11" name="Object 110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4174906"/>
                          </p:ext>
                        </p:extLst>
                      </p:nvPr>
                    </p:nvGraphicFramePr>
                    <p:xfrm>
                      <a:off x="5561510" y="4227513"/>
                      <a:ext cx="254000" cy="20320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72502" name="Equation" r:id="rId34" imgW="253800" imgH="203040" progId="Equation.DSMT4">
                              <p:embed/>
                            </p:oleObj>
                          </mc:Choice>
                          <mc:Fallback>
                            <p:oleObj name="Equation" r:id="rId34" imgW="253800" imgH="20304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561510" y="4227513"/>
                                    <a:ext cx="254000" cy="2032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cxnSp>
                    <p:nvCxnSpPr>
                      <p:cNvPr id="112" name="Straight Connector 111"/>
                      <p:cNvCxnSpPr/>
                      <p:nvPr/>
                    </p:nvCxnSpPr>
                    <p:spPr bwMode="auto">
                      <a:xfrm flipV="1">
                        <a:off x="5705526" y="3713268"/>
                        <a:ext cx="0" cy="457046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13" name="Straight Connector 112"/>
                      <p:cNvCxnSpPr/>
                      <p:nvPr/>
                    </p:nvCxnSpPr>
                    <p:spPr bwMode="auto">
                      <a:xfrm>
                        <a:off x="5705526" y="3738266"/>
                        <a:ext cx="1944216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14" name="Straight Connector 113"/>
                      <p:cNvCxnSpPr/>
                      <p:nvPr/>
                    </p:nvCxnSpPr>
                    <p:spPr bwMode="auto">
                      <a:xfrm>
                        <a:off x="7649742" y="3738266"/>
                        <a:ext cx="0" cy="432048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 bwMode="auto">
                      <a:xfrm>
                        <a:off x="7197748" y="4170314"/>
                        <a:ext cx="1326075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26" name="Straight Connector 125"/>
                      <p:cNvCxnSpPr/>
                      <p:nvPr/>
                    </p:nvCxnSpPr>
                    <p:spPr bwMode="auto">
                      <a:xfrm>
                        <a:off x="5075961" y="4170314"/>
                        <a:ext cx="1018531" cy="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00B05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graphicFrame>
                    <p:nvGraphicFramePr>
                      <p:cNvPr id="127" name="Object 126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515878973"/>
                          </p:ext>
                        </p:extLst>
                      </p:nvPr>
                    </p:nvGraphicFramePr>
                    <p:xfrm>
                      <a:off x="8282756" y="4242744"/>
                      <a:ext cx="409575" cy="18097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72503" name="Equation" r:id="rId35" imgW="406080" imgH="177480" progId="Equation.DSMT4">
                              <p:embed/>
                            </p:oleObj>
                          </mc:Choice>
                          <mc:Fallback>
                            <p:oleObj name="Equation" r:id="rId35" imgW="406080" imgH="17748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8282756" y="4242744"/>
                                    <a:ext cx="409575" cy="1809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  <p:graphicFrame>
                <p:nvGraphicFramePr>
                  <p:cNvPr id="107" name="Object 10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51638425"/>
                      </p:ext>
                    </p:extLst>
                  </p:nvPr>
                </p:nvGraphicFramePr>
                <p:xfrm>
                  <a:off x="1977525" y="717252"/>
                  <a:ext cx="5588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504" name="Equation" r:id="rId36" imgW="558720" imgH="330120" progId="Equation.DSMT4">
                          <p:embed/>
                        </p:oleObj>
                      </mc:Choice>
                      <mc:Fallback>
                        <p:oleObj name="Equation" r:id="rId36" imgW="558720" imgH="330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77525" y="717252"/>
                                <a:ext cx="558800" cy="330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101" name="Straight Connector 100"/>
                <p:cNvCxnSpPr/>
                <p:nvPr/>
              </p:nvCxnSpPr>
              <p:spPr bwMode="auto">
                <a:xfrm flipH="1">
                  <a:off x="4089595" y="1387624"/>
                  <a:ext cx="1031232" cy="4572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5127740" y="1820002"/>
                  <a:ext cx="1607463" cy="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5115746" y="1364764"/>
                  <a:ext cx="5081" cy="4800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 flipH="1">
                  <a:off x="2807373" y="1844826"/>
                  <a:ext cx="1297041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aphicFrame>
              <p:nvGraphicFramePr>
                <p:cNvPr id="105" name="Object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1514237"/>
                    </p:ext>
                  </p:extLst>
                </p:nvPr>
              </p:nvGraphicFramePr>
              <p:xfrm>
                <a:off x="2384523" y="1358329"/>
                <a:ext cx="11811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505" name="Equation" r:id="rId37" imgW="1180800" imgH="330120" progId="Equation.DSMT4">
                        <p:embed/>
                      </p:oleObj>
                    </mc:Choice>
                    <mc:Fallback>
                      <p:oleObj name="Equation" r:id="rId37" imgW="1180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4523" y="1358329"/>
                              <a:ext cx="11811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0" name="Isosceles Triangle 159"/>
              <p:cNvSpPr/>
              <p:nvPr/>
            </p:nvSpPr>
            <p:spPr bwMode="auto">
              <a:xfrm>
                <a:off x="2627784" y="5658620"/>
                <a:ext cx="993637" cy="42880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  <p:graphicFrame>
          <p:nvGraphicFramePr>
            <p:cNvPr id="161" name="Object 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313010"/>
                </p:ext>
              </p:extLst>
            </p:nvPr>
          </p:nvGraphicFramePr>
          <p:xfrm>
            <a:off x="4860032" y="5386388"/>
            <a:ext cx="42164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6" name="Equation" r:id="rId39" imgW="4216320" imgH="825480" progId="Equation.DSMT4">
                    <p:embed/>
                  </p:oleObj>
                </mc:Choice>
                <mc:Fallback>
                  <p:oleObj name="Equation" r:id="rId39" imgW="4216320" imgH="825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86388"/>
                          <a:ext cx="42164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1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572849"/>
                </p:ext>
              </p:extLst>
            </p:nvPr>
          </p:nvGraphicFramePr>
          <p:xfrm>
            <a:off x="3203848" y="6148388"/>
            <a:ext cx="317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7" name="Equation" r:id="rId41" imgW="317160" imgH="215640" progId="Equation.DSMT4">
                    <p:embed/>
                  </p:oleObj>
                </mc:Choice>
                <mc:Fallback>
                  <p:oleObj name="Equation" r:id="rId41" imgW="31716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203848" y="6148388"/>
                          <a:ext cx="3175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Box 35"/>
          <p:cNvSpPr txBox="1"/>
          <p:nvPr/>
        </p:nvSpPr>
        <p:spPr>
          <a:xfrm>
            <a:off x="107504" y="220578"/>
            <a:ext cx="3927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Demonstration of convolution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37395"/>
              </p:ext>
            </p:extLst>
          </p:nvPr>
        </p:nvGraphicFramePr>
        <p:xfrm>
          <a:off x="6013772" y="1484784"/>
          <a:ext cx="2741148" cy="80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8" name="Equation" r:id="rId43" imgW="2806560" imgH="825480" progId="Equation.DSMT4">
                  <p:embed/>
                </p:oleObj>
              </mc:Choice>
              <mc:Fallback>
                <p:oleObj name="Equation" r:id="rId43" imgW="2806560" imgH="825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772" y="1484784"/>
                        <a:ext cx="2741148" cy="806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1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79512" y="692696"/>
            <a:ext cx="8846120" cy="1254547"/>
            <a:chOff x="179512" y="980728"/>
            <a:chExt cx="8846120" cy="1254547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52258"/>
                </p:ext>
              </p:extLst>
            </p:nvPr>
          </p:nvGraphicFramePr>
          <p:xfrm>
            <a:off x="4860032" y="1307356"/>
            <a:ext cx="41656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00" name="Equation" r:id="rId3" imgW="4165560" imgH="825480" progId="Equation.DSMT4">
                    <p:embed/>
                  </p:oleObj>
                </mc:Choice>
                <mc:Fallback>
                  <p:oleObj name="Equation" r:id="rId3" imgW="4165560" imgH="825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1307356"/>
                          <a:ext cx="41656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35"/>
            <p:cNvGrpSpPr/>
            <p:nvPr/>
          </p:nvGrpSpPr>
          <p:grpSpPr>
            <a:xfrm>
              <a:off x="179512" y="980728"/>
              <a:ext cx="4743431" cy="1254547"/>
              <a:chOff x="467544" y="1196752"/>
              <a:chExt cx="4743431" cy="125454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67544" y="1196752"/>
                <a:ext cx="4743431" cy="1253480"/>
                <a:chOff x="683568" y="5109741"/>
                <a:chExt cx="4743431" cy="125348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83568" y="5109741"/>
                  <a:ext cx="4743431" cy="1253480"/>
                  <a:chOff x="2194364" y="848990"/>
                  <a:chExt cx="4743431" cy="125348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194364" y="848990"/>
                    <a:ext cx="4743431" cy="1253480"/>
                    <a:chOff x="-171429" y="717252"/>
                    <a:chExt cx="4743431" cy="12534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-171429" y="1048085"/>
                      <a:ext cx="4743431" cy="922647"/>
                      <a:chOff x="4210839" y="3501641"/>
                      <a:chExt cx="4743431" cy="922647"/>
                    </a:xfrm>
                  </p:grpSpPr>
                  <p:grpSp>
                    <p:nvGrpSpPr>
                      <p:cNvPr id="16" name="Group 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10839" y="3501641"/>
                        <a:ext cx="4743431" cy="916631"/>
                        <a:chOff x="8332" y="7388"/>
                        <a:chExt cx="7469" cy="1444"/>
                      </a:xfrm>
                    </p:grpSpPr>
                    <p:grpSp>
                      <p:nvGrpSpPr>
                        <p:cNvPr id="26" name="Group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332" y="7388"/>
                          <a:ext cx="6975" cy="1019"/>
                          <a:chOff x="7972" y="2203"/>
                          <a:chExt cx="6975" cy="873"/>
                        </a:xfrm>
                      </p:grpSpPr>
                      <p:sp>
                        <p:nvSpPr>
                          <p:cNvPr id="32" name="Line 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972" y="3067"/>
                            <a:ext cx="6975" cy="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33" name="Line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851" y="2203"/>
                            <a:ext cx="0" cy="86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27" name="Group 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111" y="7459"/>
                          <a:ext cx="3690" cy="1373"/>
                          <a:chOff x="12111" y="7459"/>
                          <a:chExt cx="3690" cy="1373"/>
                        </a:xfrm>
                      </p:grpSpPr>
                      <p:sp>
                        <p:nvSpPr>
                          <p:cNvPr id="28" name="Line 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3859" y="7741"/>
                            <a:ext cx="22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9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211" y="7459"/>
                            <a:ext cx="21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0" tIns="0" rIns="0" bIns="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ahoma" pitchFamily="34" charset="0"/>
                                <a:ea typeface="Times New Roman" pitchFamily="18" charset="0"/>
                                <a:cs typeface="Tahoma" pitchFamily="34" charset="0"/>
                              </a:rPr>
                              <a:t>1</a:t>
                            </a:r>
                            <a:endPara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0" name="Text Box 1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111" y="8467"/>
                            <a:ext cx="21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0" tIns="0" rIns="0" bIns="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1" name="Text Box 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163" y="8491"/>
                            <a:ext cx="63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none" lIns="0" tIns="0" rIns="0" bIns="0" numCol="1" anchor="t" anchorCtr="0" compatLnSpc="1">
                            <a:prstTxWarp prst="textNoShape">
                              <a:avLst/>
                            </a:prstTxWarp>
                            <a:spAutoFit/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</p:grpSp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5075961" y="3697318"/>
                        <a:ext cx="3815398" cy="726970"/>
                        <a:chOff x="5075961" y="3713268"/>
                        <a:chExt cx="3815398" cy="726970"/>
                      </a:xfrm>
                    </p:grpSpPr>
                    <p:graphicFrame>
                      <p:nvGraphicFramePr>
                        <p:cNvPr id="18" name="Object 17"/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855701331"/>
                            </p:ext>
                          </p:extLst>
                        </p:nvPr>
                      </p:nvGraphicFramePr>
                      <p:xfrm>
                        <a:off x="7594750" y="4237038"/>
                        <a:ext cx="127000" cy="2032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74201" name="Equation" r:id="rId5" imgW="126720" imgH="203040" progId="Equation.DSMT4">
                                <p:embed/>
                              </p:oleObj>
                            </mc:Choice>
                            <mc:Fallback>
                              <p:oleObj name="Equation" r:id="rId5" imgW="126720" imgH="203040" progId="Equation.DSMT4">
                                <p:embed/>
                                <p:pic>
                                  <p:nvPicPr>
                                    <p:cNvPr id="0" name=""/>
                                    <p:cNvPicPr/>
                                    <p:nvPr/>
                                  </p:nvPicPr>
                                  <p:blipFill>
                                    <a:blip r:embed="rId6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7594750" y="4237038"/>
                                      <a:ext cx="127000" cy="2032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19" name="Object 18"/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623628712"/>
                            </p:ext>
                          </p:extLst>
                        </p:nvPr>
                      </p:nvGraphicFramePr>
                      <p:xfrm>
                        <a:off x="5561510" y="4227513"/>
                        <a:ext cx="254000" cy="2032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74202" name="Equation" r:id="rId7" imgW="253800" imgH="203040" progId="Equation.DSMT4">
                                <p:embed/>
                              </p:oleObj>
                            </mc:Choice>
                            <mc:Fallback>
                              <p:oleObj name="Equation" r:id="rId7" imgW="253800" imgH="203040" progId="Equation.DSMT4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5561510" y="4227513"/>
                                      <a:ext cx="254000" cy="20320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cxnSp>
                      <p:nvCxnSpPr>
                        <p:cNvPr id="20" name="Straight Connector 19"/>
                        <p:cNvCxnSpPr/>
                        <p:nvPr/>
                      </p:nvCxnSpPr>
                      <p:spPr bwMode="auto">
                        <a:xfrm flipV="1">
                          <a:off x="5705526" y="3713268"/>
                          <a:ext cx="0" cy="457046"/>
                        </a:xfrm>
                        <a:prstGeom prst="line">
                          <a:avLst/>
                        </a:prstGeom>
                        <a:solidFill>
                          <a:schemeClr val="accent1"/>
                        </a:solidFill>
                        <a:ln w="28575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 bwMode="auto">
                        <a:xfrm>
                          <a:off x="5705526" y="3738266"/>
                          <a:ext cx="1944216" cy="0"/>
                        </a:xfrm>
                        <a:prstGeom prst="line">
                          <a:avLst/>
                        </a:prstGeom>
                        <a:solidFill>
                          <a:schemeClr val="accent1"/>
                        </a:solidFill>
                        <a:ln w="28575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 bwMode="auto">
                        <a:xfrm>
                          <a:off x="7649742" y="3738266"/>
                          <a:ext cx="0" cy="432048"/>
                        </a:xfrm>
                        <a:prstGeom prst="line">
                          <a:avLst/>
                        </a:prstGeom>
                        <a:solidFill>
                          <a:schemeClr val="accent1"/>
                        </a:solidFill>
                        <a:ln w="28575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23" name="Straight Connector 22"/>
                        <p:cNvCxnSpPr/>
                        <p:nvPr/>
                      </p:nvCxnSpPr>
                      <p:spPr bwMode="auto">
                        <a:xfrm>
                          <a:off x="7197748" y="4170314"/>
                          <a:ext cx="1326075" cy="0"/>
                        </a:xfrm>
                        <a:prstGeom prst="line">
                          <a:avLst/>
                        </a:prstGeom>
                        <a:solidFill>
                          <a:schemeClr val="accent1"/>
                        </a:solidFill>
                        <a:ln w="28575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24" name="Straight Connector 23"/>
                        <p:cNvCxnSpPr/>
                        <p:nvPr/>
                      </p:nvCxnSpPr>
                      <p:spPr bwMode="auto">
                        <a:xfrm>
                          <a:off x="5075961" y="4170314"/>
                          <a:ext cx="1018531" cy="0"/>
                        </a:xfrm>
                        <a:prstGeom prst="line">
                          <a:avLst/>
                        </a:prstGeom>
                        <a:solidFill>
                          <a:schemeClr val="accent1"/>
                        </a:solidFill>
                        <a:ln w="28575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aphicFrame>
                      <p:nvGraphicFramePr>
                        <p:cNvPr id="25" name="Object 24"/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455927238"/>
                            </p:ext>
                          </p:extLst>
                        </p:nvPr>
                      </p:nvGraphicFramePr>
                      <p:xfrm>
                        <a:off x="8481784" y="4242744"/>
                        <a:ext cx="409575" cy="180975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74203" name="Equation" r:id="rId9" imgW="406080" imgH="177480" progId="Equation.DSMT4">
                                <p:embed/>
                              </p:oleObj>
                            </mc:Choice>
                            <mc:Fallback>
                              <p:oleObj name="Equation" r:id="rId9" imgW="406080" imgH="177480" progId="Equation.DSMT4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0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8481784" y="4242744"/>
                                      <a:ext cx="409575" cy="18097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aphicFrame>
                  <p:nvGraphicFramePr>
                    <p:cNvPr id="15" name="Object 1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01844315"/>
                        </p:ext>
                      </p:extLst>
                    </p:nvPr>
                  </p:nvGraphicFramePr>
                  <p:xfrm>
                    <a:off x="1977525" y="717252"/>
                    <a:ext cx="558800" cy="330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204" name="Equation" r:id="rId11" imgW="558720" imgH="330120" progId="Equation.DSMT4">
                            <p:embed/>
                          </p:oleObj>
                        </mc:Choice>
                        <mc:Fallback>
                          <p:oleObj name="Equation" r:id="rId11" imgW="558720" imgH="33012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977525" y="717252"/>
                                  <a:ext cx="5588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9" name="Straight Connector 8"/>
                  <p:cNvCxnSpPr/>
                  <p:nvPr/>
                </p:nvCxnSpPr>
                <p:spPr bwMode="auto">
                  <a:xfrm flipH="1">
                    <a:off x="5123572" y="1387624"/>
                    <a:ext cx="1031232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5127740" y="1820002"/>
                    <a:ext cx="1607463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6149723" y="1353046"/>
                    <a:ext cx="5081" cy="4800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 flipH="1">
                    <a:off x="2807374" y="1820001"/>
                    <a:ext cx="2353794" cy="2482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aphicFrame>
                <p:nvGraphicFramePr>
                  <p:cNvPr id="13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242384"/>
                      </p:ext>
                    </p:extLst>
                  </p:nvPr>
                </p:nvGraphicFramePr>
                <p:xfrm>
                  <a:off x="2396745" y="1358801"/>
                  <a:ext cx="11557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205" name="Equation" r:id="rId13" imgW="1155600" imgH="330120" progId="Equation.DSMT4">
                          <p:embed/>
                        </p:oleObj>
                      </mc:Choice>
                      <mc:Fallback>
                        <p:oleObj name="Equation" r:id="rId13" imgW="1155600" imgH="33012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96745" y="1358801"/>
                                <a:ext cx="1155700" cy="330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" name="Isosceles Triangle 6"/>
                <p:cNvSpPr/>
                <p:nvPr/>
              </p:nvSpPr>
              <p:spPr bwMode="auto">
                <a:xfrm>
                  <a:off x="3650372" y="5877273"/>
                  <a:ext cx="472100" cy="21014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6167991"/>
                  </p:ext>
                </p:extLst>
              </p:nvPr>
            </p:nvGraphicFramePr>
            <p:xfrm>
              <a:off x="3203848" y="2235399"/>
              <a:ext cx="3175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06" name="Equation" r:id="rId15" imgW="317160" imgH="215640" progId="Equation.DSMT4">
                      <p:embed/>
                    </p:oleObj>
                  </mc:Choice>
                  <mc:Fallback>
                    <p:oleObj name="Equation" r:id="rId15" imgW="31716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203848" y="2235399"/>
                            <a:ext cx="3175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6599320"/>
                  </p:ext>
                </p:extLst>
              </p:nvPr>
            </p:nvGraphicFramePr>
            <p:xfrm>
              <a:off x="4270375" y="2212975"/>
              <a:ext cx="3048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07" name="Equation" r:id="rId17" imgW="304560" imgH="215640" progId="Equation.DSMT4">
                      <p:embed/>
                    </p:oleObj>
                  </mc:Choice>
                  <mc:Fallback>
                    <p:oleObj name="Equation" r:id="rId17" imgW="30456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270375" y="2212975"/>
                            <a:ext cx="3048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" name="Group 36"/>
          <p:cNvGrpSpPr/>
          <p:nvPr/>
        </p:nvGrpSpPr>
        <p:grpSpPr>
          <a:xfrm>
            <a:off x="35496" y="2420888"/>
            <a:ext cx="5231742" cy="1253480"/>
            <a:chOff x="467544" y="1196752"/>
            <a:chExt cx="5231742" cy="1253480"/>
          </a:xfrm>
        </p:grpSpPr>
        <p:grpSp>
          <p:nvGrpSpPr>
            <p:cNvPr id="41" name="Group 40"/>
            <p:cNvGrpSpPr/>
            <p:nvPr/>
          </p:nvGrpSpPr>
          <p:grpSpPr>
            <a:xfrm>
              <a:off x="467544" y="1196752"/>
              <a:ext cx="5231742" cy="1253480"/>
              <a:chOff x="2194364" y="848990"/>
              <a:chExt cx="5231742" cy="125348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94364" y="848990"/>
                <a:ext cx="5231742" cy="1253480"/>
                <a:chOff x="-171429" y="717252"/>
                <a:chExt cx="5231742" cy="125348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-171429" y="1048085"/>
                  <a:ext cx="5231742" cy="922647"/>
                  <a:chOff x="4210839" y="3501641"/>
                  <a:chExt cx="5231742" cy="922647"/>
                </a:xfrm>
              </p:grpSpPr>
              <p:grpSp>
                <p:nvGrpSpPr>
                  <p:cNvPr id="51" name="Group 3"/>
                  <p:cNvGrpSpPr>
                    <a:grpSpLocks/>
                  </p:cNvGrpSpPr>
                  <p:nvPr/>
                </p:nvGrpSpPr>
                <p:grpSpPr bwMode="auto">
                  <a:xfrm>
                    <a:off x="4210839" y="3501641"/>
                    <a:ext cx="4743431" cy="916631"/>
                    <a:chOff x="8332" y="7388"/>
                    <a:chExt cx="7469" cy="1444"/>
                  </a:xfrm>
                </p:grpSpPr>
                <p:grpSp>
                  <p:nvGrpSpPr>
                    <p:cNvPr id="6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32" y="7388"/>
                      <a:ext cx="6975" cy="1019"/>
                      <a:chOff x="7972" y="2203"/>
                      <a:chExt cx="6975" cy="873"/>
                    </a:xfrm>
                  </p:grpSpPr>
                  <p:sp>
                    <p:nvSpPr>
                      <p:cNvPr id="67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972" y="3067"/>
                        <a:ext cx="6975" cy="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68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51" y="2203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62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11" y="7459"/>
                      <a:ext cx="3690" cy="1373"/>
                      <a:chOff x="12111" y="7459"/>
                      <a:chExt cx="3690" cy="1373"/>
                    </a:xfrm>
                  </p:grpSpPr>
                  <p:sp>
                    <p:nvSpPr>
                      <p:cNvPr id="63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859" y="7741"/>
                        <a:ext cx="22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64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211" y="7459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imes New Roman" pitchFamily="18" charset="0"/>
                            <a:cs typeface="Tahoma" pitchFamily="34" charset="0"/>
                          </a:rPr>
                          <a:t>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5" name="Text Box 1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11" y="8467"/>
                        <a:ext cx="216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6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163" y="8491"/>
                        <a:ext cx="638" cy="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5075961" y="3697318"/>
                    <a:ext cx="4366620" cy="726970"/>
                    <a:chOff x="5075961" y="3713268"/>
                    <a:chExt cx="4366620" cy="726970"/>
                  </a:xfrm>
                </p:grpSpPr>
                <p:graphicFrame>
                  <p:nvGraphicFramePr>
                    <p:cNvPr id="53" name="Object 5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42079271"/>
                        </p:ext>
                      </p:extLst>
                    </p:nvPr>
                  </p:nvGraphicFramePr>
                  <p:xfrm>
                    <a:off x="7594750" y="4237038"/>
                    <a:ext cx="127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208" name="Equation" r:id="rId19" imgW="126720" imgH="203040" progId="Equation.DSMT4">
                            <p:embed/>
                          </p:oleObj>
                        </mc:Choice>
                        <mc:Fallback>
                          <p:oleObj name="Equation" r:id="rId19" imgW="126720" imgH="20304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594750" y="4237038"/>
                                  <a:ext cx="1270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4" name="Object 5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89684763"/>
                        </p:ext>
                      </p:extLst>
                    </p:nvPr>
                  </p:nvGraphicFramePr>
                  <p:xfrm>
                    <a:off x="5561510" y="4227513"/>
                    <a:ext cx="2540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209" name="Equation" r:id="rId20" imgW="253800" imgH="203040" progId="Equation.DSMT4">
                            <p:embed/>
                          </p:oleObj>
                        </mc:Choice>
                        <mc:Fallback>
                          <p:oleObj name="Equation" r:id="rId20" imgW="253800" imgH="20304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561510" y="4227513"/>
                                  <a:ext cx="254000" cy="2032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55" name="Straight Connector 54"/>
                    <p:cNvCxnSpPr/>
                    <p:nvPr/>
                  </p:nvCxnSpPr>
                  <p:spPr bwMode="auto">
                    <a:xfrm flipV="1">
                      <a:off x="5705526" y="3713268"/>
                      <a:ext cx="0" cy="4570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5705526" y="3738266"/>
                      <a:ext cx="1944216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7649742" y="3738266"/>
                      <a:ext cx="0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 bwMode="auto">
                    <a:xfrm>
                      <a:off x="7197748" y="4170314"/>
                      <a:ext cx="132607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>
                      <a:off x="5075961" y="4170314"/>
                      <a:ext cx="1018531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graphicFrame>
                  <p:nvGraphicFramePr>
                    <p:cNvPr id="60" name="Object 5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40281830"/>
                        </p:ext>
                      </p:extLst>
                    </p:nvPr>
                  </p:nvGraphicFramePr>
                  <p:xfrm>
                    <a:off x="9033006" y="4242744"/>
                    <a:ext cx="409575" cy="1809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210" name="Equation" r:id="rId21" imgW="406080" imgH="177480" progId="Equation.DSMT4">
                            <p:embed/>
                          </p:oleObj>
                        </mc:Choice>
                        <mc:Fallback>
                          <p:oleObj name="Equation" r:id="rId21" imgW="406080" imgH="1774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033006" y="4242744"/>
                                  <a:ext cx="409575" cy="1809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50" name="Object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47141013"/>
                    </p:ext>
                  </p:extLst>
                </p:nvPr>
              </p:nvGraphicFramePr>
              <p:xfrm>
                <a:off x="1977525" y="717252"/>
                <a:ext cx="558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211" name="Equation" r:id="rId22" imgW="558720" imgH="330120" progId="Equation.DSMT4">
                        <p:embed/>
                      </p:oleObj>
                    </mc:Choice>
                    <mc:Fallback>
                      <p:oleObj name="Equation" r:id="rId22" imgW="558720" imgH="3301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7525" y="717252"/>
                              <a:ext cx="5588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5592832" y="1387624"/>
                <a:ext cx="1031232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6624064" y="1820001"/>
                <a:ext cx="658026" cy="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6634018" y="1353046"/>
                <a:ext cx="5081" cy="4800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2807374" y="1833106"/>
                <a:ext cx="2825893" cy="117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48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025174"/>
                  </p:ext>
                </p:extLst>
              </p:nvPr>
            </p:nvGraphicFramePr>
            <p:xfrm>
              <a:off x="2492677" y="1358702"/>
              <a:ext cx="965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12" name="Equation" r:id="rId23" imgW="965160" imgH="330120" progId="Equation.DSMT4">
                      <p:embed/>
                    </p:oleObj>
                  </mc:Choice>
                  <mc:Fallback>
                    <p:oleObj name="Equation" r:id="rId23" imgW="9651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677" y="1358702"/>
                            <a:ext cx="9652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721973"/>
                </p:ext>
              </p:extLst>
            </p:nvPr>
          </p:nvGraphicFramePr>
          <p:xfrm>
            <a:off x="4966382" y="2219226"/>
            <a:ext cx="152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13" name="Equation" r:id="rId25" imgW="152280" imgH="203040" progId="Equation.DSMT4">
                    <p:embed/>
                  </p:oleObj>
                </mc:Choice>
                <mc:Fallback>
                  <p:oleObj name="Equation" r:id="rId25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66382" y="2219226"/>
                          <a:ext cx="152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7945"/>
              </p:ext>
            </p:extLst>
          </p:nvPr>
        </p:nvGraphicFramePr>
        <p:xfrm>
          <a:off x="4932040" y="2636912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4" name="Equation" r:id="rId27" imgW="4089240" imgH="825480" progId="Equation.DSMT4">
                  <p:embed/>
                </p:oleObj>
              </mc:Choice>
              <mc:Fallback>
                <p:oleObj name="Equation" r:id="rId27" imgW="40892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6912"/>
                        <a:ext cx="408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r="6534"/>
          <a:stretch/>
        </p:blipFill>
        <p:spPr>
          <a:xfrm>
            <a:off x="395536" y="3909532"/>
            <a:ext cx="4474716" cy="247179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196842" y="4077072"/>
            <a:ext cx="290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Final convolution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40215"/>
              </p:ext>
            </p:extLst>
          </p:nvPr>
        </p:nvGraphicFramePr>
        <p:xfrm>
          <a:off x="5437708" y="4365104"/>
          <a:ext cx="280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5" name="Equation" r:id="rId30" imgW="2806560" imgH="825480" progId="Equation.DSMT4">
                  <p:embed/>
                </p:oleObj>
              </mc:Choice>
              <mc:Fallback>
                <p:oleObj name="Equation" r:id="rId30" imgW="2806560" imgH="825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708" y="4365104"/>
                        <a:ext cx="280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5076056" y="5229200"/>
            <a:ext cx="402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Convolution is tedious in time domain but can be dealt with easily in frequency domain. Will see this in the 2</a:t>
            </a:r>
            <a:r>
              <a:rPr lang="en-US" sz="2000" baseline="30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half of sem.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67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Fourier Transforms of Commonly Encountered Signals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1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DC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131286"/>
              </p:ext>
            </p:extLst>
          </p:nvPr>
        </p:nvGraphicFramePr>
        <p:xfrm>
          <a:off x="2679204" y="1166049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Equation" r:id="rId3" imgW="1028520" imgH="317160" progId="Equation.DSMT4">
                  <p:embed/>
                </p:oleObj>
              </mc:Choice>
              <mc:Fallback>
                <p:oleObj name="Equation" r:id="rId3" imgW="1028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9204" y="1166049"/>
                        <a:ext cx="1028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369491"/>
              </p:ext>
            </p:extLst>
          </p:nvPr>
        </p:nvGraphicFramePr>
        <p:xfrm>
          <a:off x="179512" y="1844824"/>
          <a:ext cx="57959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Equation" r:id="rId5" imgW="5790960" imgH="1091880" progId="Equation.DSMT4">
                  <p:embed/>
                </p:oleObj>
              </mc:Choice>
              <mc:Fallback>
                <p:oleObj name="Equation" r:id="rId5" imgW="5790960" imgH="1091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44824"/>
                        <a:ext cx="5795962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36" y="1859285"/>
            <a:ext cx="2971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41094"/>
              </p:ext>
            </p:extLst>
          </p:nvPr>
        </p:nvGraphicFramePr>
        <p:xfrm>
          <a:off x="3806825" y="3789040"/>
          <a:ext cx="2730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Equation" r:id="rId8" imgW="2730240" imgH="406080" progId="Equation.DSMT4">
                  <p:embed/>
                </p:oleObj>
              </mc:Choice>
              <mc:Fallback>
                <p:oleObj name="Equation" r:id="rId8" imgW="27302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789040"/>
                        <a:ext cx="27305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5132" y="3789040"/>
            <a:ext cx="367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2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Exponential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97426"/>
              </p:ext>
            </p:extLst>
          </p:nvPr>
        </p:nvGraphicFramePr>
        <p:xfrm>
          <a:off x="192088" y="4789488"/>
          <a:ext cx="576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Equation" r:id="rId10" imgW="5765760" imgH="812520" progId="Equation.DSMT4">
                  <p:embed/>
                </p:oleObj>
              </mc:Choice>
              <mc:Fallback>
                <p:oleObj name="Equation" r:id="rId10" imgW="576576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4789488"/>
                        <a:ext cx="5765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54" y="4509120"/>
            <a:ext cx="2952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5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3528" y="466857"/>
            <a:ext cx="6480720" cy="707886"/>
            <a:chOff x="179512" y="548680"/>
            <a:chExt cx="6480720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179512" y="548680"/>
              <a:ext cx="6480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Example 2-2 : Determine the spectrum of the rectangular pulse,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236643"/>
                </p:ext>
              </p:extLst>
            </p:nvPr>
          </p:nvGraphicFramePr>
          <p:xfrm>
            <a:off x="2339752" y="902623"/>
            <a:ext cx="48895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4" name="Equation" r:id="rId3" imgW="431640" imgH="304560" progId="Equation.DSMT4">
                    <p:embed/>
                  </p:oleObj>
                </mc:Choice>
                <mc:Fallback>
                  <p:oleObj name="Equation" r:id="rId3" imgW="4316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9752" y="902623"/>
                          <a:ext cx="488950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18669"/>
              </p:ext>
            </p:extLst>
          </p:nvPr>
        </p:nvGraphicFramePr>
        <p:xfrm>
          <a:off x="276225" y="1408113"/>
          <a:ext cx="37306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Equation" r:id="rId5" imgW="3733560" imgH="863280" progId="Equation.DSMT4">
                  <p:embed/>
                </p:oleObj>
              </mc:Choice>
              <mc:Fallback>
                <p:oleObj name="Equation" r:id="rId5" imgW="3733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1408113"/>
                        <a:ext cx="373062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167439" y="1196752"/>
            <a:ext cx="4389438" cy="1325562"/>
            <a:chOff x="4167439" y="1505027"/>
            <a:chExt cx="4389438" cy="132556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9238"/>
                </p:ext>
              </p:extLst>
            </p:nvPr>
          </p:nvGraphicFramePr>
          <p:xfrm>
            <a:off x="7253762" y="2558182"/>
            <a:ext cx="3429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6" name="Equation" r:id="rId7" imgW="342751" imgH="241195" progId="Equation.DSMT4">
                    <p:embed/>
                  </p:oleObj>
                </mc:Choice>
                <mc:Fallback>
                  <p:oleObj name="Equation" r:id="rId7" imgW="34275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762" y="2558182"/>
                          <a:ext cx="342900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277374"/>
                </p:ext>
              </p:extLst>
            </p:nvPr>
          </p:nvGraphicFramePr>
          <p:xfrm>
            <a:off x="5084479" y="2560557"/>
            <a:ext cx="466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7" name="Equation" r:id="rId9" imgW="469696" imgH="241195" progId="Equation.DSMT4">
                    <p:embed/>
                  </p:oleObj>
                </mc:Choice>
                <mc:Fallback>
                  <p:oleObj name="Equation" r:id="rId9" imgW="469696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479" y="2560557"/>
                          <a:ext cx="466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622506"/>
                </p:ext>
              </p:extLst>
            </p:nvPr>
          </p:nvGraphicFramePr>
          <p:xfrm>
            <a:off x="6123081" y="1513242"/>
            <a:ext cx="5238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8" name="Equation" r:id="rId11" imgW="520474" imgH="317362" progId="Equation.DSMT4">
                    <p:embed/>
                  </p:oleObj>
                </mc:Choice>
                <mc:Fallback>
                  <p:oleObj name="Equation" r:id="rId11" imgW="520474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081" y="1513242"/>
                          <a:ext cx="5238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4167439" y="1505027"/>
              <a:ext cx="4389438" cy="1325562"/>
              <a:chOff x="8395" y="1843"/>
              <a:chExt cx="6912" cy="2088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835" y="1843"/>
                <a:ext cx="5472" cy="2088"/>
                <a:chOff x="9835" y="1843"/>
                <a:chExt cx="5472" cy="2088"/>
              </a:xfrm>
            </p:grpSpPr>
            <p:sp>
              <p:nvSpPr>
                <p:cNvPr id="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635" y="3498"/>
                  <a:ext cx="50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255" y="3498"/>
                  <a:ext cx="54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835" y="3498"/>
                  <a:ext cx="739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1" y="2391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A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515" y="3499"/>
                  <a:ext cx="7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Symbol" pitchFamily="18" charset="2"/>
                    </a:rPr>
                    <a:t></a:t>
                  </a:r>
                  <a:r>
                    <a:rPr kumimoji="0" lang="en-US" sz="16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 t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491" y="1843"/>
                  <a:ext cx="739" cy="5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2" name="Group 4"/>
              <p:cNvGrpSpPr>
                <a:grpSpLocks/>
              </p:cNvGrpSpPr>
              <p:nvPr/>
            </p:nvGrpSpPr>
            <p:grpSpPr bwMode="auto">
              <a:xfrm>
                <a:off x="8395" y="2419"/>
                <a:ext cx="6912" cy="1007"/>
                <a:chOff x="8395" y="5371"/>
                <a:chExt cx="6912" cy="1007"/>
              </a:xfrm>
            </p:grpSpPr>
            <p:grpSp>
              <p:nvGrpSpPr>
                <p:cNvPr id="13" name="Group 6"/>
                <p:cNvGrpSpPr>
                  <a:grpSpLocks/>
                </p:cNvGrpSpPr>
                <p:nvPr/>
              </p:nvGrpSpPr>
              <p:grpSpPr bwMode="auto">
                <a:xfrm>
                  <a:off x="8395" y="5371"/>
                  <a:ext cx="6912" cy="1007"/>
                  <a:chOff x="8395" y="5371"/>
                  <a:chExt cx="6912" cy="1007"/>
                </a:xfrm>
              </p:grpSpPr>
              <p:sp>
                <p:nvSpPr>
                  <p:cNvPr id="1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5371"/>
                    <a:ext cx="0" cy="10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395" y="6378"/>
                    <a:ext cx="691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3579" y="5515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8395" y="5515"/>
                  <a:ext cx="6912" cy="863"/>
                </a:xfrm>
                <a:custGeom>
                  <a:avLst/>
                  <a:gdLst>
                    <a:gd name="T0" fmla="*/ 0 w 4896"/>
                    <a:gd name="T1" fmla="*/ 864 h 864"/>
                    <a:gd name="T2" fmla="*/ 1296 w 4896"/>
                    <a:gd name="T3" fmla="*/ 864 h 864"/>
                    <a:gd name="T4" fmla="*/ 1296 w 4896"/>
                    <a:gd name="T5" fmla="*/ 0 h 864"/>
                    <a:gd name="T6" fmla="*/ 3600 w 4896"/>
                    <a:gd name="T7" fmla="*/ 0 h 864"/>
                    <a:gd name="T8" fmla="*/ 3600 w 4896"/>
                    <a:gd name="T9" fmla="*/ 864 h 864"/>
                    <a:gd name="T10" fmla="*/ 4896 w 4896"/>
                    <a:gd name="T11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96" h="864">
                      <a:moveTo>
                        <a:pt x="0" y="864"/>
                      </a:moveTo>
                      <a:lnTo>
                        <a:pt x="1296" y="864"/>
                      </a:lnTo>
                      <a:lnTo>
                        <a:pt x="1296" y="0"/>
                      </a:lnTo>
                      <a:lnTo>
                        <a:pt x="3600" y="0"/>
                      </a:lnTo>
                      <a:lnTo>
                        <a:pt x="3600" y="864"/>
                      </a:lnTo>
                      <a:lnTo>
                        <a:pt x="4896" y="864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0" y="6953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13906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4572000" y="4365104"/>
            <a:ext cx="4464496" cy="845071"/>
            <a:chOff x="4572000" y="4365104"/>
            <a:chExt cx="4464496" cy="84507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572000" y="4365104"/>
              <a:ext cx="4464496" cy="8450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133275"/>
                </p:ext>
              </p:extLst>
            </p:nvPr>
          </p:nvGraphicFramePr>
          <p:xfrm>
            <a:off x="4708525" y="4433888"/>
            <a:ext cx="4192588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9" name="Equation" r:id="rId13" imgW="3504960" imgH="634680" progId="Equation.DSMT4">
                    <p:embed/>
                  </p:oleObj>
                </mc:Choice>
                <mc:Fallback>
                  <p:oleObj name="Equation" r:id="rId13" imgW="350496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525" y="4433888"/>
                          <a:ext cx="4192588" cy="760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61461"/>
              </p:ext>
            </p:extLst>
          </p:nvPr>
        </p:nvGraphicFramePr>
        <p:xfrm>
          <a:off x="684213" y="3284538"/>
          <a:ext cx="3195637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Equation" r:id="rId15" imgW="2857320" imgH="2692080" progId="Equation.DSMT4">
                  <p:embed/>
                </p:oleObj>
              </mc:Choice>
              <mc:Fallback>
                <p:oleObj name="Equation" r:id="rId15" imgW="2857320" imgH="269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3195637" cy="30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79512" y="2668850"/>
            <a:ext cx="4999372" cy="426276"/>
            <a:chOff x="323528" y="2668850"/>
            <a:chExt cx="4999372" cy="426276"/>
          </a:xfrm>
        </p:grpSpPr>
        <p:grpSp>
          <p:nvGrpSpPr>
            <p:cNvPr id="40" name="Group 39"/>
            <p:cNvGrpSpPr/>
            <p:nvPr/>
          </p:nvGrpSpPr>
          <p:grpSpPr>
            <a:xfrm>
              <a:off x="323528" y="2695016"/>
              <a:ext cx="4993026" cy="400110"/>
              <a:chOff x="323528" y="2695016"/>
              <a:chExt cx="4993026" cy="400110"/>
            </a:xfrm>
          </p:grpSpPr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7232944"/>
                  </p:ext>
                </p:extLst>
              </p:nvPr>
            </p:nvGraphicFramePr>
            <p:xfrm>
              <a:off x="3529211" y="2708920"/>
              <a:ext cx="46672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81" name="Equation" r:id="rId17" imgW="469696" imgH="330057" progId="Equation.DSMT4">
                      <p:embed/>
                    </p:oleObj>
                  </mc:Choice>
                  <mc:Fallback>
                    <p:oleObj name="Equation" r:id="rId17" imgW="469696" imgH="3300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9211" y="2708920"/>
                            <a:ext cx="466725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323528" y="2695016"/>
                <a:ext cx="499302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457056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685800" algn="l"/>
                  </a:tabLst>
                </a:pPr>
                <a:r>
                  <a:rPr kumimoji="0" lang="en-US" sz="20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The Fourier transform of        </a:t>
                </a:r>
                <a:endParaRPr kumimoji="0" lang="en-US" sz="20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851920" y="2668850"/>
              <a:ext cx="14709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85800" algn="l"/>
                </a:tabLst>
              </a:pPr>
              <a:r>
                <a:rPr kumimoji="0" lang="en-US" sz="20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is given by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0" y="475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  <a:tab pos="5029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6554" y="3861048"/>
            <a:ext cx="285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Fourier Transform pair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32" y="692696"/>
            <a:ext cx="367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3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Cosine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85168"/>
              </p:ext>
            </p:extLst>
          </p:nvPr>
        </p:nvGraphicFramePr>
        <p:xfrm>
          <a:off x="3179365" y="690563"/>
          <a:ext cx="2544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3" imgW="2539800" imgH="406080" progId="Equation.DSMT4">
                  <p:embed/>
                </p:oleObj>
              </mc:Choice>
              <mc:Fallback>
                <p:oleObj name="Equation" r:id="rId3" imgW="253980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365" y="690563"/>
                        <a:ext cx="25447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9609"/>
              </p:ext>
            </p:extLst>
          </p:nvPr>
        </p:nvGraphicFramePr>
        <p:xfrm>
          <a:off x="796925" y="1557338"/>
          <a:ext cx="7218363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5" imgW="7213320" imgH="1447560" progId="Equation.DSMT4">
                  <p:embed/>
                </p:oleObj>
              </mc:Choice>
              <mc:Fallback>
                <p:oleObj name="Equation" r:id="rId5" imgW="7213320" imgH="1447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557338"/>
                        <a:ext cx="7218363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45185"/>
            <a:ext cx="4076904" cy="182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1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32" y="478805"/>
            <a:ext cx="367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4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Sine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589425"/>
              </p:ext>
            </p:extLst>
          </p:nvPr>
        </p:nvGraphicFramePr>
        <p:xfrm>
          <a:off x="2887588" y="476672"/>
          <a:ext cx="2476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3" imgW="2476440" imgH="406080" progId="Equation.DSMT4">
                  <p:embed/>
                </p:oleObj>
              </mc:Choice>
              <mc:Fallback>
                <p:oleObj name="Equation" r:id="rId3" imgW="247644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588" y="476672"/>
                        <a:ext cx="24765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41090"/>
              </p:ext>
            </p:extLst>
          </p:nvPr>
        </p:nvGraphicFramePr>
        <p:xfrm>
          <a:off x="908050" y="1052513"/>
          <a:ext cx="73279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5" imgW="7327800" imgH="3174840" progId="Equation.DSMT4">
                  <p:embed/>
                </p:oleObj>
              </mc:Choice>
              <mc:Fallback>
                <p:oleObj name="Equation" r:id="rId5" imgW="7327800" imgH="3174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52513"/>
                        <a:ext cx="7327900" cy="317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483768" y="4509120"/>
            <a:ext cx="4024309" cy="1826593"/>
            <a:chOff x="2195736" y="2403407"/>
            <a:chExt cx="4024309" cy="182659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3"/>
            <a:stretch/>
          </p:blipFill>
          <p:spPr bwMode="auto">
            <a:xfrm>
              <a:off x="2195736" y="2769326"/>
              <a:ext cx="4024309" cy="1460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678879"/>
                </p:ext>
              </p:extLst>
            </p:nvPr>
          </p:nvGraphicFramePr>
          <p:xfrm>
            <a:off x="4427984" y="2409131"/>
            <a:ext cx="1038225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4" name="Equation" r:id="rId8" imgW="558720" imgH="393480" progId="Equation.DSMT4">
                    <p:embed/>
                  </p:oleObj>
                </mc:Choice>
                <mc:Fallback>
                  <p:oleObj name="Equation" r:id="rId8" imgW="5587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27984" y="2409131"/>
                          <a:ext cx="1038225" cy="73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633333"/>
                </p:ext>
              </p:extLst>
            </p:nvPr>
          </p:nvGraphicFramePr>
          <p:xfrm>
            <a:off x="2195736" y="2403407"/>
            <a:ext cx="944563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5" name="Equation" r:id="rId10" imgW="507960" imgH="393480" progId="Equation.DSMT4">
                    <p:embed/>
                  </p:oleObj>
                </mc:Choice>
                <mc:Fallback>
                  <p:oleObj name="Equation" r:id="rId10" imgW="5079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2403407"/>
                          <a:ext cx="944563" cy="731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5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32" y="478805"/>
            <a:ext cx="489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5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Arbitrary Periodic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11340"/>
              </p:ext>
            </p:extLst>
          </p:nvPr>
        </p:nvGraphicFramePr>
        <p:xfrm>
          <a:off x="4361656" y="45152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1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656" y="451520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08238"/>
              </p:ext>
            </p:extLst>
          </p:nvPr>
        </p:nvGraphicFramePr>
        <p:xfrm>
          <a:off x="179512" y="1874838"/>
          <a:ext cx="87661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Equation" r:id="rId5" imgW="8762760" imgH="1295280" progId="Equation.DSMT4">
                  <p:embed/>
                </p:oleObj>
              </mc:Choice>
              <mc:Fallback>
                <p:oleObj name="Equation" r:id="rId5" imgW="8762760" imgH="1295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74838"/>
                        <a:ext cx="87661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5132" y="1124744"/>
            <a:ext cx="367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Series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3429000"/>
            <a:ext cx="440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Applying Fourier transform to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62755"/>
              </p:ext>
            </p:extLst>
          </p:nvPr>
        </p:nvGraphicFramePr>
        <p:xfrm>
          <a:off x="3937571" y="3467348"/>
          <a:ext cx="706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Equation" r:id="rId7" imgW="711000" imgH="393480" progId="Equation.DSMT4">
                  <p:embed/>
                </p:oleObj>
              </mc:Choice>
              <mc:Fallback>
                <p:oleObj name="Equation" r:id="rId7" imgW="7110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571" y="3467348"/>
                        <a:ext cx="706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27970"/>
              </p:ext>
            </p:extLst>
          </p:nvPr>
        </p:nvGraphicFramePr>
        <p:xfrm>
          <a:off x="240034" y="4149080"/>
          <a:ext cx="85804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4" name="Equation" r:id="rId9" imgW="8584920" imgH="1257120" progId="Equation.DSMT4">
                  <p:embed/>
                </p:oleObj>
              </mc:Choice>
              <mc:Fallback>
                <p:oleObj name="Equation" r:id="rId9" imgW="8584920" imgH="12571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4" y="4149080"/>
                        <a:ext cx="8580438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107504" y="5513536"/>
            <a:ext cx="8927256" cy="939800"/>
            <a:chOff x="107504" y="5513536"/>
            <a:chExt cx="8927256" cy="93980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7504" y="5733256"/>
              <a:ext cx="86513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Substituting                                                 gives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188389"/>
                </p:ext>
              </p:extLst>
            </p:nvPr>
          </p:nvGraphicFramePr>
          <p:xfrm>
            <a:off x="1558008" y="5513536"/>
            <a:ext cx="38354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5" name="Equation" r:id="rId11" imgW="3835080" imgH="939600" progId="Equation.DSMT4">
                    <p:embed/>
                  </p:oleObj>
                </mc:Choice>
                <mc:Fallback>
                  <p:oleObj name="Equation" r:id="rId11" imgW="3835080" imgH="939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008" y="5513536"/>
                          <a:ext cx="38354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7409973"/>
                </p:ext>
              </p:extLst>
            </p:nvPr>
          </p:nvGraphicFramePr>
          <p:xfrm>
            <a:off x="6012160" y="5539953"/>
            <a:ext cx="3022600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6" name="Equation" r:id="rId13" imgW="3022560" imgH="838080" progId="Equation.DSMT4">
                    <p:embed/>
                  </p:oleObj>
                </mc:Choice>
                <mc:Fallback>
                  <p:oleObj name="Equation" r:id="rId13" imgW="3022560" imgH="8380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5539953"/>
                          <a:ext cx="3022600" cy="841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25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17702"/>
              </p:ext>
            </p:extLst>
          </p:nvPr>
        </p:nvGraphicFramePr>
        <p:xfrm>
          <a:off x="615404" y="1651521"/>
          <a:ext cx="6692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3" imgW="6692760" imgH="838080" progId="Equation.DSMT4">
                  <p:embed/>
                </p:oleObj>
              </mc:Choice>
              <mc:Fallback>
                <p:oleObj name="Equation" r:id="rId3" imgW="6692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4" y="1651521"/>
                        <a:ext cx="66929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3288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Fourier Transform of an arbitrary periodic signal is given by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753633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here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coefficients obtained from the Fourier Series.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frequency components are discrete at frequencies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kf</a:t>
            </a:r>
            <a:r>
              <a:rPr lang="en-US" sz="2000" i="1" baseline="-25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Hz and extends over all frequencies, positive and negative.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72945"/>
              </p:ext>
            </p:extLst>
          </p:nvPr>
        </p:nvGraphicFramePr>
        <p:xfrm>
          <a:off x="1954634" y="4827240"/>
          <a:ext cx="4273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5" imgW="3466800" imgH="622080" progId="Equation.DSMT4">
                  <p:embed/>
                </p:oleObj>
              </mc:Choice>
              <mc:Fallback>
                <p:oleObj name="Equation" r:id="rId5" imgW="3466800" imgH="622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34" y="4827240"/>
                        <a:ext cx="4273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94357"/>
              </p:ext>
            </p:extLst>
          </p:nvPr>
        </p:nvGraphicFramePr>
        <p:xfrm>
          <a:off x="3131839" y="5589240"/>
          <a:ext cx="1893387" cy="82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7" imgW="990360" imgH="431640" progId="Equation.3">
                  <p:embed/>
                </p:oleObj>
              </mc:Choice>
              <mc:Fallback>
                <p:oleObj name="Equation" r:id="rId7" imgW="9903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39" y="5589240"/>
                        <a:ext cx="1893387" cy="825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457093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the periodic square wave function from lecture 2 : 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194851" y="379983"/>
            <a:ext cx="2000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3-10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1" name="Rectangle 296"/>
          <p:cNvSpPr>
            <a:spLocks noChangeArrowheads="1"/>
          </p:cNvSpPr>
          <p:nvPr/>
        </p:nvSpPr>
        <p:spPr bwMode="auto">
          <a:xfrm>
            <a:off x="0" y="72771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2" name="Rectangle 297"/>
          <p:cNvSpPr>
            <a:spLocks noChangeArrowheads="1"/>
          </p:cNvSpPr>
          <p:nvPr/>
        </p:nvSpPr>
        <p:spPr bwMode="auto">
          <a:xfrm>
            <a:off x="0" y="80010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3" name="Rectangle 298"/>
          <p:cNvSpPr>
            <a:spLocks noChangeArrowheads="1"/>
          </p:cNvSpPr>
          <p:nvPr/>
        </p:nvSpPr>
        <p:spPr bwMode="auto">
          <a:xfrm>
            <a:off x="0" y="87249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4" name="Rectangle 299"/>
          <p:cNvSpPr>
            <a:spLocks noChangeArrowheads="1"/>
          </p:cNvSpPr>
          <p:nvPr/>
        </p:nvSpPr>
        <p:spPr bwMode="auto">
          <a:xfrm>
            <a:off x="0" y="94488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5" name="Rectangle 300"/>
          <p:cNvSpPr>
            <a:spLocks noChangeArrowheads="1"/>
          </p:cNvSpPr>
          <p:nvPr/>
        </p:nvSpPr>
        <p:spPr bwMode="auto">
          <a:xfrm>
            <a:off x="0" y="101727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6" name="Rectangle 301"/>
          <p:cNvSpPr>
            <a:spLocks noChangeArrowheads="1"/>
          </p:cNvSpPr>
          <p:nvPr/>
        </p:nvSpPr>
        <p:spPr bwMode="auto">
          <a:xfrm>
            <a:off x="0" y="10896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7" name="Rectangle 302"/>
          <p:cNvSpPr>
            <a:spLocks noChangeArrowheads="1"/>
          </p:cNvSpPr>
          <p:nvPr/>
        </p:nvSpPr>
        <p:spPr bwMode="auto">
          <a:xfrm>
            <a:off x="0" y="116205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8" name="Rectangle 303"/>
          <p:cNvSpPr>
            <a:spLocks noChangeArrowheads="1"/>
          </p:cNvSpPr>
          <p:nvPr/>
        </p:nvSpPr>
        <p:spPr bwMode="auto">
          <a:xfrm>
            <a:off x="4312285" y="7138987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89" name="Rectangle 304"/>
          <p:cNvSpPr>
            <a:spLocks noChangeArrowheads="1"/>
          </p:cNvSpPr>
          <p:nvPr/>
        </p:nvSpPr>
        <p:spPr bwMode="auto">
          <a:xfrm>
            <a:off x="4312285" y="7862887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1" name="Rectangle 306"/>
          <p:cNvSpPr>
            <a:spLocks noChangeArrowheads="1"/>
          </p:cNvSpPr>
          <p:nvPr/>
        </p:nvSpPr>
        <p:spPr bwMode="auto">
          <a:xfrm>
            <a:off x="4312285" y="9453562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3" name="Rectangle 308"/>
          <p:cNvSpPr>
            <a:spLocks noChangeArrowheads="1"/>
          </p:cNvSpPr>
          <p:nvPr/>
        </p:nvSpPr>
        <p:spPr bwMode="auto">
          <a:xfrm>
            <a:off x="0" y="16363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4" name="Rectangle 309"/>
          <p:cNvSpPr>
            <a:spLocks noChangeArrowheads="1"/>
          </p:cNvSpPr>
          <p:nvPr/>
        </p:nvSpPr>
        <p:spPr bwMode="auto">
          <a:xfrm>
            <a:off x="1974504" y="7096311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5" name="Rectangle 310"/>
          <p:cNvSpPr>
            <a:spLocks noChangeArrowheads="1"/>
          </p:cNvSpPr>
          <p:nvPr/>
        </p:nvSpPr>
        <p:spPr bwMode="auto">
          <a:xfrm>
            <a:off x="1974504" y="7820211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9" name="Rectangle 314"/>
          <p:cNvSpPr>
            <a:spLocks noChangeArrowheads="1"/>
          </p:cNvSpPr>
          <p:nvPr/>
        </p:nvSpPr>
        <p:spPr bwMode="auto">
          <a:xfrm>
            <a:off x="319087" y="755783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0" name="Rectangle 315"/>
          <p:cNvSpPr>
            <a:spLocks noChangeArrowheads="1"/>
          </p:cNvSpPr>
          <p:nvPr/>
        </p:nvSpPr>
        <p:spPr bwMode="auto">
          <a:xfrm>
            <a:off x="0" y="21431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3" name="Rectangle 318"/>
          <p:cNvSpPr>
            <a:spLocks noChangeArrowheads="1"/>
          </p:cNvSpPr>
          <p:nvPr/>
        </p:nvSpPr>
        <p:spPr bwMode="auto">
          <a:xfrm>
            <a:off x="5685703" y="7643812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4" name="Rectangle 319"/>
          <p:cNvSpPr>
            <a:spLocks noChangeArrowheads="1"/>
          </p:cNvSpPr>
          <p:nvPr/>
        </p:nvSpPr>
        <p:spPr bwMode="auto">
          <a:xfrm>
            <a:off x="5685703" y="8367712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5" name="Rectangle 320"/>
          <p:cNvSpPr>
            <a:spLocks noChangeArrowheads="1"/>
          </p:cNvSpPr>
          <p:nvPr/>
        </p:nvSpPr>
        <p:spPr bwMode="auto">
          <a:xfrm>
            <a:off x="5685703" y="9091612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6" name="Rectangle 321"/>
          <p:cNvSpPr>
            <a:spLocks noChangeArrowheads="1"/>
          </p:cNvSpPr>
          <p:nvPr/>
        </p:nvSpPr>
        <p:spPr bwMode="auto">
          <a:xfrm>
            <a:off x="5685703" y="9815512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7" name="Rectangle 322"/>
          <p:cNvSpPr>
            <a:spLocks noChangeArrowheads="1"/>
          </p:cNvSpPr>
          <p:nvPr/>
        </p:nvSpPr>
        <p:spPr bwMode="auto">
          <a:xfrm>
            <a:off x="2673667" y="2340725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8" name="Rectangle 323"/>
          <p:cNvSpPr>
            <a:spLocks noChangeArrowheads="1"/>
          </p:cNvSpPr>
          <p:nvPr/>
        </p:nvSpPr>
        <p:spPr bwMode="auto">
          <a:xfrm>
            <a:off x="2726344" y="1181768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09" name="Rectangle 324"/>
          <p:cNvSpPr>
            <a:spLocks noChangeArrowheads="1"/>
          </p:cNvSpPr>
          <p:nvPr/>
        </p:nvSpPr>
        <p:spPr bwMode="auto">
          <a:xfrm flipH="1">
            <a:off x="7956376" y="3966736"/>
            <a:ext cx="160042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Continuous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-frequency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Spectrum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Rectangle 325"/>
          <p:cNvSpPr>
            <a:spLocks noChangeArrowheads="1"/>
          </p:cNvSpPr>
          <p:nvPr/>
        </p:nvSpPr>
        <p:spPr bwMode="auto">
          <a:xfrm>
            <a:off x="116205" y="7197611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314" name="Group 313"/>
          <p:cNvGrpSpPr/>
          <p:nvPr/>
        </p:nvGrpSpPr>
        <p:grpSpPr>
          <a:xfrm>
            <a:off x="251520" y="204788"/>
            <a:ext cx="9001000" cy="6448424"/>
            <a:chOff x="758825" y="204788"/>
            <a:chExt cx="9001000" cy="644842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690975"/>
                </p:ext>
              </p:extLst>
            </p:nvPr>
          </p:nvGraphicFramePr>
          <p:xfrm>
            <a:off x="8568228" y="1382475"/>
            <a:ext cx="9429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9" name="Equation" r:id="rId3" imgW="939800" imgH="469900" progId="Equation.DSMT4">
                    <p:embed/>
                  </p:oleObj>
                </mc:Choice>
                <mc:Fallback>
                  <p:oleObj name="Equation" r:id="rId3" imgW="939800" imgH="469900" progId="Equation.DSMT4">
                    <p:embed/>
                    <p:pic>
                      <p:nvPicPr>
                        <p:cNvPr id="0" name="Object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8228" y="1382475"/>
                          <a:ext cx="942975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255458"/>
                </p:ext>
              </p:extLst>
            </p:nvPr>
          </p:nvGraphicFramePr>
          <p:xfrm>
            <a:off x="2581845" y="204788"/>
            <a:ext cx="2857500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0" name="Equation" r:id="rId5" imgW="2857320" imgH="774360" progId="Equation.DSMT4">
                    <p:embed/>
                  </p:oleObj>
                </mc:Choice>
                <mc:Fallback>
                  <p:oleObj name="Equation" r:id="rId5" imgW="2857320" imgH="774360" progId="Equation.DSMT4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845" y="204788"/>
                          <a:ext cx="2857500" cy="781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208835"/>
                </p:ext>
              </p:extLst>
            </p:nvPr>
          </p:nvGraphicFramePr>
          <p:xfrm>
            <a:off x="4362812" y="2068112"/>
            <a:ext cx="2286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1" name="Equation" r:id="rId7" imgW="228501" imgH="266584" progId="Equation.DSMT4">
                    <p:embed/>
                  </p:oleObj>
                </mc:Choice>
                <mc:Fallback>
                  <p:oleObj name="Equation" r:id="rId7" imgW="228501" imgH="266584" progId="Equation.DSMT4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812" y="2068112"/>
                          <a:ext cx="2286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378297"/>
                </p:ext>
              </p:extLst>
            </p:nvPr>
          </p:nvGraphicFramePr>
          <p:xfrm>
            <a:off x="4580890" y="3392334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2" name="Equation" r:id="rId9" imgW="190335" imgH="266469" progId="Equation.DSMT4">
                    <p:embed/>
                  </p:oleObj>
                </mc:Choice>
                <mc:Fallback>
                  <p:oleObj name="Equation" r:id="rId9" imgW="190335" imgH="266469" progId="Equation.DSMT4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890" y="3392334"/>
                          <a:ext cx="1905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428921"/>
                </p:ext>
              </p:extLst>
            </p:nvPr>
          </p:nvGraphicFramePr>
          <p:xfrm>
            <a:off x="5069032" y="3600818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3" name="Equation" r:id="rId11" imgW="203024" imgH="266469" progId="Equation.DSMT4">
                    <p:embed/>
                  </p:oleObj>
                </mc:Choice>
                <mc:Fallback>
                  <p:oleObj name="Equation" r:id="rId11" imgW="203024" imgH="266469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9032" y="3600818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625611"/>
                </p:ext>
              </p:extLst>
            </p:nvPr>
          </p:nvGraphicFramePr>
          <p:xfrm>
            <a:off x="5498465" y="2838319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4" name="Equation" r:id="rId13" imgW="203024" imgH="266469" progId="Equation.DSMT4">
                    <p:embed/>
                  </p:oleObj>
                </mc:Choice>
                <mc:Fallback>
                  <p:oleObj name="Equation" r:id="rId13" imgW="203024" imgH="266469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8465" y="2838319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955861"/>
                </p:ext>
              </p:extLst>
            </p:nvPr>
          </p:nvGraphicFramePr>
          <p:xfrm>
            <a:off x="6443691" y="2883308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5" name="Equation" r:id="rId15" imgW="215619" imgH="266353" progId="Equation.DSMT4">
                    <p:embed/>
                  </p:oleObj>
                </mc:Choice>
                <mc:Fallback>
                  <p:oleObj name="Equation" r:id="rId15" imgW="215619" imgH="266353" progId="Equation.DSMT4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91" y="2883308"/>
                          <a:ext cx="2190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164325"/>
                </p:ext>
              </p:extLst>
            </p:nvPr>
          </p:nvGraphicFramePr>
          <p:xfrm>
            <a:off x="4107757" y="2369721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6" name="Equation" r:id="rId17" imgW="279279" imgH="266584" progId="Equation.DSMT4">
                    <p:embed/>
                  </p:oleObj>
                </mc:Choice>
                <mc:Fallback>
                  <p:oleObj name="Equation" r:id="rId17" imgW="279279" imgH="266584" progId="Equation.DSMT4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7757" y="2369721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147683"/>
                </p:ext>
              </p:extLst>
            </p:nvPr>
          </p:nvGraphicFramePr>
          <p:xfrm>
            <a:off x="3638232" y="3655680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7" name="Equation" r:id="rId19" imgW="279279" imgH="266584" progId="Equation.DSMT4">
                    <p:embed/>
                  </p:oleObj>
                </mc:Choice>
                <mc:Fallback>
                  <p:oleObj name="Equation" r:id="rId19" imgW="279279" imgH="266584" progId="Equation.DSMT4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232" y="3655680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904879"/>
                </p:ext>
              </p:extLst>
            </p:nvPr>
          </p:nvGraphicFramePr>
          <p:xfrm>
            <a:off x="2718117" y="3527887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8" name="Equation" r:id="rId21" imgW="291847" imgH="266469" progId="Equation.DSMT4">
                    <p:embed/>
                  </p:oleObj>
                </mc:Choice>
                <mc:Fallback>
                  <p:oleObj name="Equation" r:id="rId21" imgW="291847" imgH="266469" progId="Equation.DSMT4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117" y="3527887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37323"/>
                </p:ext>
              </p:extLst>
            </p:nvPr>
          </p:nvGraphicFramePr>
          <p:xfrm>
            <a:off x="6879359" y="3524250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9" name="Equation" r:id="rId23" imgW="266353" imgH="266353" progId="Equation.DSMT4">
                    <p:embed/>
                  </p:oleObj>
                </mc:Choice>
                <mc:Fallback>
                  <p:oleObj name="Equation" r:id="rId23" imgW="266353" imgH="266353" progId="Equation.DSMT4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9359" y="3524250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541282"/>
                </p:ext>
              </p:extLst>
            </p:nvPr>
          </p:nvGraphicFramePr>
          <p:xfrm>
            <a:off x="7338868" y="2890444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0" name="Equation" r:id="rId25" imgW="266353" imgH="266353" progId="Equation.DSMT4">
                    <p:embed/>
                  </p:oleObj>
                </mc:Choice>
                <mc:Fallback>
                  <p:oleObj name="Equation" r:id="rId25" imgW="266353" imgH="266353" progId="Equation.DSMT4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8868" y="2890444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918873"/>
                </p:ext>
              </p:extLst>
            </p:nvPr>
          </p:nvGraphicFramePr>
          <p:xfrm>
            <a:off x="7805362" y="3447895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1" name="Equation" r:id="rId27" imgW="266353" imgH="266353" progId="Equation.DSMT4">
                    <p:embed/>
                  </p:oleObj>
                </mc:Choice>
                <mc:Fallback>
                  <p:oleObj name="Equation" r:id="rId27" imgW="266353" imgH="266353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5362" y="3447895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714338"/>
                </p:ext>
              </p:extLst>
            </p:nvPr>
          </p:nvGraphicFramePr>
          <p:xfrm>
            <a:off x="5986145" y="3501008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2" name="Equation" r:id="rId29" imgW="215619" imgH="266353" progId="Equation.DSMT4">
                    <p:embed/>
                  </p:oleObj>
                </mc:Choice>
                <mc:Fallback>
                  <p:oleObj name="Equation" r:id="rId29" imgW="215619" imgH="266353" progId="Equation.DSMT4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6145" y="3501008"/>
                          <a:ext cx="2190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565734"/>
                </p:ext>
              </p:extLst>
            </p:nvPr>
          </p:nvGraphicFramePr>
          <p:xfrm>
            <a:off x="1823720" y="3511473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3" name="Equation" r:id="rId31" imgW="355292" imgH="266469" progId="Equation.DSMT4">
                    <p:embed/>
                  </p:oleObj>
                </mc:Choice>
                <mc:Fallback>
                  <p:oleObj name="Equation" r:id="rId31" imgW="355292" imgH="266469" progId="Equation.DSMT4">
                    <p:embed/>
                    <p:pic>
                      <p:nvPicPr>
                        <p:cNvPr id="0" name="Object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720" y="3511473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905082"/>
                </p:ext>
              </p:extLst>
            </p:nvPr>
          </p:nvGraphicFramePr>
          <p:xfrm>
            <a:off x="909320" y="3447259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4" name="Equation" r:id="rId33" imgW="355292" imgH="266469" progId="Equation.DSMT4">
                    <p:embed/>
                  </p:oleObj>
                </mc:Choice>
                <mc:Fallback>
                  <p:oleObj name="Equation" r:id="rId33" imgW="355292" imgH="266469" progId="Equation.DSMT4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320" y="3447259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256694"/>
                </p:ext>
              </p:extLst>
            </p:nvPr>
          </p:nvGraphicFramePr>
          <p:xfrm>
            <a:off x="3182793" y="2852296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5" name="Equation" r:id="rId35" imgW="291847" imgH="266469" progId="Equation.DSMT4">
                    <p:embed/>
                  </p:oleObj>
                </mc:Choice>
                <mc:Fallback>
                  <p:oleObj name="Equation" r:id="rId35" imgW="291847" imgH="266469" progId="Equation.DSMT4">
                    <p:embed/>
                    <p:pic>
                      <p:nvPicPr>
                        <p:cNvPr id="0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793" y="2852296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972490"/>
                </p:ext>
              </p:extLst>
            </p:nvPr>
          </p:nvGraphicFramePr>
          <p:xfrm>
            <a:off x="2200910" y="4578120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6" name="Equation" r:id="rId37" imgW="291847" imgH="266469" progId="Equation.DSMT4">
                    <p:embed/>
                  </p:oleObj>
                </mc:Choice>
                <mc:Fallback>
                  <p:oleObj name="Equation" r:id="rId37" imgW="291847" imgH="266469" progId="Equation.DSMT4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910" y="4578120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204785"/>
                </p:ext>
              </p:extLst>
            </p:nvPr>
          </p:nvGraphicFramePr>
          <p:xfrm>
            <a:off x="1319415" y="2919277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7" name="Equation" r:id="rId39" imgW="355292" imgH="266469" progId="Equation.DSMT4">
                    <p:embed/>
                  </p:oleObj>
                </mc:Choice>
                <mc:Fallback>
                  <p:oleObj name="Equation" r:id="rId39" imgW="355292" imgH="266469" progId="Equation.DSMT4">
                    <p:embed/>
                    <p:pic>
                      <p:nvPicPr>
                        <p:cNvPr id="0" name="Object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415" y="2919277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284030"/>
                </p:ext>
              </p:extLst>
            </p:nvPr>
          </p:nvGraphicFramePr>
          <p:xfrm>
            <a:off x="8759825" y="3064989"/>
            <a:ext cx="390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8" name="Equation" r:id="rId41" imgW="393359" imgH="406048" progId="Equation.DSMT4">
                    <p:embed/>
                  </p:oleObj>
                </mc:Choice>
                <mc:Fallback>
                  <p:oleObj name="Equation" r:id="rId41" imgW="393359" imgH="406048" progId="Equation.DSMT4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9825" y="3064989"/>
                          <a:ext cx="390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4140350"/>
                </p:ext>
              </p:extLst>
            </p:nvPr>
          </p:nvGraphicFramePr>
          <p:xfrm>
            <a:off x="6970972" y="2377341"/>
            <a:ext cx="1257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9" name="Equation" r:id="rId43" imgW="1257300" imgH="520700" progId="Equation.DSMT4">
                    <p:embed/>
                  </p:oleObj>
                </mc:Choice>
                <mc:Fallback>
                  <p:oleObj name="Equation" r:id="rId43" imgW="1257300" imgH="52070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0972" y="2377341"/>
                          <a:ext cx="1257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35620"/>
                </p:ext>
              </p:extLst>
            </p:nvPr>
          </p:nvGraphicFramePr>
          <p:xfrm>
            <a:off x="4326370" y="3757656"/>
            <a:ext cx="2286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0" name="Equation" r:id="rId45" imgW="228501" imgH="266584" progId="Equation.DSMT4">
                    <p:embed/>
                  </p:oleObj>
                </mc:Choice>
                <mc:Fallback>
                  <p:oleObj name="Equation" r:id="rId45" imgW="228501" imgH="266584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370" y="3757656"/>
                          <a:ext cx="2286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905098"/>
                </p:ext>
              </p:extLst>
            </p:nvPr>
          </p:nvGraphicFramePr>
          <p:xfrm>
            <a:off x="4580890" y="4114596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1" name="Equation" r:id="rId47" imgW="190335" imgH="266469" progId="Equation.DSMT4">
                    <p:embed/>
                  </p:oleObj>
                </mc:Choice>
                <mc:Fallback>
                  <p:oleObj name="Equation" r:id="rId47" imgW="190335" imgH="266469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890" y="4114596"/>
                          <a:ext cx="1905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416538"/>
                </p:ext>
              </p:extLst>
            </p:nvPr>
          </p:nvGraphicFramePr>
          <p:xfrm>
            <a:off x="5002212" y="5212263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2" name="Equation" r:id="rId49" imgW="203024" imgH="266469" progId="Equation.DSMT4">
                    <p:embed/>
                  </p:oleObj>
                </mc:Choice>
                <mc:Fallback>
                  <p:oleObj name="Equation" r:id="rId49" imgW="203024" imgH="266469" progId="Equation.DSMT4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2212" y="5212263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5118"/>
                </p:ext>
              </p:extLst>
            </p:nvPr>
          </p:nvGraphicFramePr>
          <p:xfrm>
            <a:off x="5459412" y="4484934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3" name="Equation" r:id="rId51" imgW="203024" imgH="266469" progId="Equation.DSMT4">
                    <p:embed/>
                  </p:oleObj>
                </mc:Choice>
                <mc:Fallback>
                  <p:oleObj name="Equation" r:id="rId51" imgW="203024" imgH="266469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412" y="4484934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871531"/>
                </p:ext>
              </p:extLst>
            </p:nvPr>
          </p:nvGraphicFramePr>
          <p:xfrm>
            <a:off x="6364287" y="4553358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4" name="Equation" r:id="rId53" imgW="215619" imgH="266353" progId="Equation.DSMT4">
                    <p:embed/>
                  </p:oleObj>
                </mc:Choice>
                <mc:Fallback>
                  <p:oleObj name="Equation" r:id="rId53" imgW="215619" imgH="266353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287" y="4553358"/>
                          <a:ext cx="219075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297726"/>
                </p:ext>
              </p:extLst>
            </p:nvPr>
          </p:nvGraphicFramePr>
          <p:xfrm>
            <a:off x="4062210" y="4073412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5" name="Equation" r:id="rId55" imgW="279279" imgH="266584" progId="Equation.DSMT4">
                    <p:embed/>
                  </p:oleObj>
                </mc:Choice>
                <mc:Fallback>
                  <p:oleObj name="Equation" r:id="rId55" imgW="279279" imgH="266584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210" y="4073412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104597"/>
                </p:ext>
              </p:extLst>
            </p:nvPr>
          </p:nvGraphicFramePr>
          <p:xfrm>
            <a:off x="3547745" y="5158482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6" name="Equation" r:id="rId57" imgW="279279" imgH="266584" progId="Equation.DSMT4">
                    <p:embed/>
                  </p:oleObj>
                </mc:Choice>
                <mc:Fallback>
                  <p:oleObj name="Equation" r:id="rId57" imgW="279279" imgH="266584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745" y="5158482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545094"/>
                </p:ext>
              </p:extLst>
            </p:nvPr>
          </p:nvGraphicFramePr>
          <p:xfrm>
            <a:off x="2698750" y="5085474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7" name="Equation" r:id="rId59" imgW="291847" imgH="266469" progId="Equation.DSMT4">
                    <p:embed/>
                  </p:oleObj>
                </mc:Choice>
                <mc:Fallback>
                  <p:oleObj name="Equation" r:id="rId59" imgW="291847" imgH="266469" progId="Equation.DSMT4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750" y="5085474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1359"/>
                </p:ext>
              </p:extLst>
            </p:nvPr>
          </p:nvGraphicFramePr>
          <p:xfrm>
            <a:off x="6770485" y="5099704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8" name="Equation" r:id="rId61" imgW="266353" imgH="266353" progId="Equation.DSMT4">
                    <p:embed/>
                  </p:oleObj>
                </mc:Choice>
                <mc:Fallback>
                  <p:oleObj name="Equation" r:id="rId61" imgW="266353" imgH="266353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0485" y="5099704"/>
                          <a:ext cx="266700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913399"/>
                </p:ext>
              </p:extLst>
            </p:nvPr>
          </p:nvGraphicFramePr>
          <p:xfrm>
            <a:off x="7238538" y="4587025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9" name="Equation" r:id="rId63" imgW="266353" imgH="266353" progId="Equation.DSMT4">
                    <p:embed/>
                  </p:oleObj>
                </mc:Choice>
                <mc:Fallback>
                  <p:oleObj name="Equation" r:id="rId63" imgW="266353" imgH="266353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538" y="4587025"/>
                          <a:ext cx="266700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466984"/>
                </p:ext>
              </p:extLst>
            </p:nvPr>
          </p:nvGraphicFramePr>
          <p:xfrm>
            <a:off x="7698740" y="5067047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0" name="Equation" r:id="rId65" imgW="266353" imgH="266353" progId="Equation.DSMT4">
                    <p:embed/>
                  </p:oleObj>
                </mc:Choice>
                <mc:Fallback>
                  <p:oleObj name="Equation" r:id="rId65" imgW="266353" imgH="266353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8740" y="5067047"/>
                          <a:ext cx="266700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819652"/>
                </p:ext>
              </p:extLst>
            </p:nvPr>
          </p:nvGraphicFramePr>
          <p:xfrm>
            <a:off x="5934710" y="5040378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1" name="Equation" r:id="rId67" imgW="215619" imgH="266353" progId="Equation.DSMT4">
                    <p:embed/>
                  </p:oleObj>
                </mc:Choice>
                <mc:Fallback>
                  <p:oleObj name="Equation" r:id="rId67" imgW="215619" imgH="266353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4710" y="5040378"/>
                          <a:ext cx="219075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892260"/>
                </p:ext>
              </p:extLst>
            </p:nvPr>
          </p:nvGraphicFramePr>
          <p:xfrm>
            <a:off x="1764665" y="5067300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2" name="Equation" r:id="rId69" imgW="355292" imgH="266469" progId="Equation.DSMT4">
                    <p:embed/>
                  </p:oleObj>
                </mc:Choice>
                <mc:Fallback>
                  <p:oleObj name="Equation" r:id="rId69" imgW="355292" imgH="266469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665" y="5067300"/>
                          <a:ext cx="352425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871205"/>
                </p:ext>
              </p:extLst>
            </p:nvPr>
          </p:nvGraphicFramePr>
          <p:xfrm>
            <a:off x="831850" y="5115538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3" name="Equation" r:id="rId71" imgW="355292" imgH="266469" progId="Equation.DSMT4">
                    <p:embed/>
                  </p:oleObj>
                </mc:Choice>
                <mc:Fallback>
                  <p:oleObj name="Equation" r:id="rId71" imgW="355292" imgH="266469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5115538"/>
                          <a:ext cx="352425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837859"/>
                </p:ext>
              </p:extLst>
            </p:nvPr>
          </p:nvGraphicFramePr>
          <p:xfrm>
            <a:off x="3136265" y="4513468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4" name="Equation" r:id="rId73" imgW="291847" imgH="266469" progId="Equation.DSMT4">
                    <p:embed/>
                  </p:oleObj>
                </mc:Choice>
                <mc:Fallback>
                  <p:oleObj name="Equation" r:id="rId73" imgW="291847" imgH="266469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265" y="4513468"/>
                          <a:ext cx="295275" cy="266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071267"/>
                </p:ext>
              </p:extLst>
            </p:nvPr>
          </p:nvGraphicFramePr>
          <p:xfrm>
            <a:off x="2257107" y="2900653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5" name="Equation" r:id="rId75" imgW="291847" imgH="266469" progId="Equation.DSMT4">
                    <p:embed/>
                  </p:oleObj>
                </mc:Choice>
                <mc:Fallback>
                  <p:oleObj name="Equation" r:id="rId75" imgW="291847" imgH="266469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107" y="2900653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91630"/>
                </p:ext>
              </p:extLst>
            </p:nvPr>
          </p:nvGraphicFramePr>
          <p:xfrm>
            <a:off x="1264285" y="4603348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6" name="Equation" r:id="rId77" imgW="355292" imgH="266469" progId="Equation.DSMT4">
                    <p:embed/>
                  </p:oleObj>
                </mc:Choice>
                <mc:Fallback>
                  <p:oleObj name="Equation" r:id="rId77" imgW="355292" imgH="266469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285" y="4603348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37699"/>
                </p:ext>
              </p:extLst>
            </p:nvPr>
          </p:nvGraphicFramePr>
          <p:xfrm>
            <a:off x="8634412" y="4664478"/>
            <a:ext cx="10191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7" name="Equation" r:id="rId79" imgW="1016000" imgH="469900" progId="Equation.DSMT4">
                    <p:embed/>
                  </p:oleObj>
                </mc:Choice>
                <mc:Fallback>
                  <p:oleObj name="Equation" r:id="rId79" imgW="1016000" imgH="4699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4412" y="4664478"/>
                          <a:ext cx="1019175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882103"/>
                </p:ext>
              </p:extLst>
            </p:nvPr>
          </p:nvGraphicFramePr>
          <p:xfrm>
            <a:off x="5505450" y="4005064"/>
            <a:ext cx="2733675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8" name="Equation" r:id="rId81" imgW="2730500" imgH="558800" progId="Equation.DSMT4">
                    <p:embed/>
                  </p:oleObj>
                </mc:Choice>
                <mc:Fallback>
                  <p:oleObj name="Equation" r:id="rId81" imgW="2730500" imgH="5588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450" y="4005064"/>
                          <a:ext cx="2733675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86782"/>
                </p:ext>
              </p:extLst>
            </p:nvPr>
          </p:nvGraphicFramePr>
          <p:xfrm>
            <a:off x="8172400" y="5607879"/>
            <a:ext cx="9525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9" name="Equation" r:id="rId83" imgW="952087" imgH="291973" progId="Equation.DSMT4">
                    <p:embed/>
                  </p:oleObj>
                </mc:Choice>
                <mc:Fallback>
                  <p:oleObj name="Equation" r:id="rId83" imgW="952087" imgH="291973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5607879"/>
                          <a:ext cx="9525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974907"/>
                </p:ext>
              </p:extLst>
            </p:nvPr>
          </p:nvGraphicFramePr>
          <p:xfrm>
            <a:off x="8220075" y="6021288"/>
            <a:ext cx="923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0" name="Equation" r:id="rId85" imgW="927100" imgH="457200" progId="Equation.DSMT4">
                    <p:embed/>
                  </p:oleObj>
                </mc:Choice>
                <mc:Fallback>
                  <p:oleObj name="Equation" r:id="rId85" imgW="927100" imgH="45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0075" y="6021288"/>
                          <a:ext cx="9239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1"/>
            <p:cNvGrpSpPr>
              <a:grpSpLocks/>
            </p:cNvGrpSpPr>
            <p:nvPr/>
          </p:nvGrpSpPr>
          <p:grpSpPr bwMode="auto">
            <a:xfrm>
              <a:off x="758825" y="594353"/>
              <a:ext cx="8915400" cy="5806139"/>
              <a:chOff x="1483" y="1339"/>
              <a:chExt cx="14040" cy="9144"/>
            </a:xfrm>
          </p:grpSpPr>
          <p:grpSp>
            <p:nvGrpSpPr>
              <p:cNvPr id="45" name="Group 233"/>
              <p:cNvGrpSpPr>
                <a:grpSpLocks/>
              </p:cNvGrpSpPr>
              <p:nvPr/>
            </p:nvGrpSpPr>
            <p:grpSpPr bwMode="auto">
              <a:xfrm>
                <a:off x="1555" y="1339"/>
                <a:ext cx="13968" cy="2321"/>
                <a:chOff x="1915" y="1339"/>
                <a:chExt cx="13968" cy="2321"/>
              </a:xfrm>
            </p:grpSpPr>
            <p:sp>
              <p:nvSpPr>
                <p:cNvPr id="237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14155" y="1555"/>
                  <a:ext cx="1728" cy="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38" name="AutoShape 266"/>
                <p:cNvSpPr>
                  <a:spLocks/>
                </p:cNvSpPr>
                <p:nvPr/>
              </p:nvSpPr>
              <p:spPr bwMode="auto">
                <a:xfrm>
                  <a:off x="13723" y="1339"/>
                  <a:ext cx="216" cy="2088"/>
                </a:xfrm>
                <a:prstGeom prst="rightBrace">
                  <a:avLst>
                    <a:gd name="adj1" fmla="val 80556"/>
                    <a:gd name="adj2" fmla="val 50000"/>
                  </a:avLst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239" name="Group 236"/>
                <p:cNvGrpSpPr>
                  <a:grpSpLocks/>
                </p:cNvGrpSpPr>
                <p:nvPr/>
              </p:nvGrpSpPr>
              <p:grpSpPr bwMode="auto">
                <a:xfrm>
                  <a:off x="1915" y="1932"/>
                  <a:ext cx="11520" cy="1728"/>
                  <a:chOff x="2923" y="2347"/>
                  <a:chExt cx="11520" cy="1728"/>
                </a:xfrm>
              </p:grpSpPr>
              <p:grpSp>
                <p:nvGrpSpPr>
                  <p:cNvPr id="241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2923" y="2491"/>
                    <a:ext cx="11520" cy="1152"/>
                    <a:chOff x="2923" y="2491"/>
                    <a:chExt cx="11520" cy="1152"/>
                  </a:xfrm>
                </p:grpSpPr>
                <p:sp>
                  <p:nvSpPr>
                    <p:cNvPr id="267" name="Freeform 265"/>
                    <p:cNvSpPr>
                      <a:spLocks/>
                    </p:cNvSpPr>
                    <p:nvPr/>
                  </p:nvSpPr>
                  <p:spPr bwMode="auto">
                    <a:xfrm flipV="1">
                      <a:off x="2923" y="2491"/>
                      <a:ext cx="11520" cy="1152"/>
                    </a:xfrm>
                    <a:custGeom>
                      <a:avLst/>
                      <a:gdLst>
                        <a:gd name="T0" fmla="*/ 0 w 6048"/>
                        <a:gd name="T1" fmla="*/ 0 h 864"/>
                        <a:gd name="T2" fmla="*/ 864 w 6048"/>
                        <a:gd name="T3" fmla="*/ 0 h 864"/>
                        <a:gd name="T4" fmla="*/ 864 w 6048"/>
                        <a:gd name="T5" fmla="*/ 864 h 864"/>
                        <a:gd name="T6" fmla="*/ 1728 w 6048"/>
                        <a:gd name="T7" fmla="*/ 864 h 864"/>
                        <a:gd name="T8" fmla="*/ 1728 w 6048"/>
                        <a:gd name="T9" fmla="*/ 0 h 864"/>
                        <a:gd name="T10" fmla="*/ 2592 w 6048"/>
                        <a:gd name="T11" fmla="*/ 0 h 864"/>
                        <a:gd name="T12" fmla="*/ 2592 w 6048"/>
                        <a:gd name="T13" fmla="*/ 864 h 864"/>
                        <a:gd name="T14" fmla="*/ 3456 w 6048"/>
                        <a:gd name="T15" fmla="*/ 864 h 864"/>
                        <a:gd name="T16" fmla="*/ 3456 w 6048"/>
                        <a:gd name="T17" fmla="*/ 0 h 864"/>
                        <a:gd name="T18" fmla="*/ 4320 w 6048"/>
                        <a:gd name="T19" fmla="*/ 0 h 864"/>
                        <a:gd name="T20" fmla="*/ 4320 w 6048"/>
                        <a:gd name="T21" fmla="*/ 864 h 864"/>
                        <a:gd name="T22" fmla="*/ 5184 w 6048"/>
                        <a:gd name="T23" fmla="*/ 864 h 864"/>
                        <a:gd name="T24" fmla="*/ 5184 w 6048"/>
                        <a:gd name="T25" fmla="*/ 0 h 864"/>
                        <a:gd name="T26" fmla="*/ 6048 w 6048"/>
                        <a:gd name="T27" fmla="*/ 0 h 8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6048" h="864">
                          <a:moveTo>
                            <a:pt x="0" y="0"/>
                          </a:moveTo>
                          <a:lnTo>
                            <a:pt x="864" y="0"/>
                          </a:lnTo>
                          <a:lnTo>
                            <a:pt x="864" y="864"/>
                          </a:lnTo>
                          <a:lnTo>
                            <a:pt x="1728" y="864"/>
                          </a:lnTo>
                          <a:lnTo>
                            <a:pt x="1728" y="0"/>
                          </a:lnTo>
                          <a:lnTo>
                            <a:pt x="2592" y="0"/>
                          </a:lnTo>
                          <a:lnTo>
                            <a:pt x="2592" y="864"/>
                          </a:lnTo>
                          <a:lnTo>
                            <a:pt x="3456" y="864"/>
                          </a:lnTo>
                          <a:lnTo>
                            <a:pt x="3456" y="0"/>
                          </a:lnTo>
                          <a:lnTo>
                            <a:pt x="4320" y="0"/>
                          </a:lnTo>
                          <a:lnTo>
                            <a:pt x="4320" y="864"/>
                          </a:lnTo>
                          <a:lnTo>
                            <a:pt x="5184" y="864"/>
                          </a:lnTo>
                          <a:lnTo>
                            <a:pt x="5184" y="0"/>
                          </a:lnTo>
                          <a:lnTo>
                            <a:pt x="6048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3399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8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3" y="2851"/>
                      <a:ext cx="1440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. . . . . . . . 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9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003" y="2851"/>
                      <a:ext cx="1440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. . . . . . . . 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4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2923" y="2491"/>
                    <a:ext cx="11520" cy="1152"/>
                    <a:chOff x="2923" y="2491"/>
                    <a:chExt cx="11520" cy="1152"/>
                  </a:xfrm>
                </p:grpSpPr>
                <p:sp>
                  <p:nvSpPr>
                    <p:cNvPr id="258" name="Line 2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9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3" y="3643"/>
                      <a:ext cx="11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0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26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1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36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2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77" y="2491"/>
                      <a:ext cx="2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3" name="Line 2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71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4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5" name="Line 2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651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66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4" y="3355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243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3427" y="2347"/>
                    <a:ext cx="11016" cy="1728"/>
                    <a:chOff x="3427" y="2347"/>
                    <a:chExt cx="11016" cy="1728"/>
                  </a:xfrm>
                </p:grpSpPr>
                <p:sp>
                  <p:nvSpPr>
                    <p:cNvPr id="244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53" y="3715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5" name="Text Box 2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50" y="3715"/>
                      <a:ext cx="51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6" name="Text Box 2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31" y="3715"/>
                      <a:ext cx="588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7" name="Text Box 2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7" y="2347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8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123" y="3715"/>
                      <a:ext cx="43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9" name="Text Box 2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39" y="3715"/>
                      <a:ext cx="504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0" name="Text Box 2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781" y="3715"/>
                      <a:ext cx="662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251" name="Text Box 2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5" y="3715"/>
                      <a:ext cx="51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2" name="Text Box 2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79" y="3715"/>
                      <a:ext cx="43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3" name="Text Box 2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62" y="3715"/>
                      <a:ext cx="51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4" name="Text Box 2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5" y="3715"/>
                      <a:ext cx="588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5" name="Text Box 2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71" y="3715"/>
                      <a:ext cx="516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6" name="Text Box 2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19" y="3715"/>
                      <a:ext cx="588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7" name="Text Box 2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7" y="3715"/>
                      <a:ext cx="516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6" name="Group 153"/>
              <p:cNvGrpSpPr>
                <a:grpSpLocks/>
              </p:cNvGrpSpPr>
              <p:nvPr/>
            </p:nvGrpSpPr>
            <p:grpSpPr bwMode="auto">
              <a:xfrm>
                <a:off x="1483" y="3715"/>
                <a:ext cx="14040" cy="2724"/>
                <a:chOff x="1843" y="3715"/>
                <a:chExt cx="14040" cy="2724"/>
              </a:xfrm>
            </p:grpSpPr>
            <p:sp>
              <p:nvSpPr>
                <p:cNvPr id="177" name="AutoShape 232"/>
                <p:cNvSpPr>
                  <a:spLocks/>
                </p:cNvSpPr>
                <p:nvPr/>
              </p:nvSpPr>
              <p:spPr bwMode="auto">
                <a:xfrm>
                  <a:off x="13723" y="4075"/>
                  <a:ext cx="288" cy="2016"/>
                </a:xfrm>
                <a:prstGeom prst="rightBrace">
                  <a:avLst>
                    <a:gd name="adj1" fmla="val 58333"/>
                    <a:gd name="adj2" fmla="val 50000"/>
                  </a:avLst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178" name="Group 158"/>
                <p:cNvGrpSpPr>
                  <a:grpSpLocks/>
                </p:cNvGrpSpPr>
                <p:nvPr/>
              </p:nvGrpSpPr>
              <p:grpSpPr bwMode="auto">
                <a:xfrm>
                  <a:off x="1843" y="3715"/>
                  <a:ext cx="11649" cy="2724"/>
                  <a:chOff x="1843" y="4867"/>
                  <a:chExt cx="11649" cy="2724"/>
                </a:xfrm>
              </p:grpSpPr>
              <p:grpSp>
                <p:nvGrpSpPr>
                  <p:cNvPr id="181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7070" y="4867"/>
                    <a:ext cx="6192" cy="2724"/>
                    <a:chOff x="7142" y="6091"/>
                    <a:chExt cx="6192" cy="2724"/>
                  </a:xfrm>
                </p:grpSpPr>
                <p:sp>
                  <p:nvSpPr>
                    <p:cNvPr id="220" name="Text Box 2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74" y="6091"/>
                      <a:ext cx="36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1" name="Text Box 2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22" y="6595"/>
                      <a:ext cx="30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2" name="Text Box 2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54" y="8395"/>
                      <a:ext cx="3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3" name="Text Box 2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74" y="7315"/>
                      <a:ext cx="3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5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42" y="6595"/>
                      <a:ext cx="44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9" name="Text Box 2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94" y="7387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30" name="Text Box 2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14" y="8179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82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1843" y="5371"/>
                    <a:ext cx="11649" cy="1771"/>
                    <a:chOff x="1843" y="5371"/>
                    <a:chExt cx="11649" cy="1771"/>
                  </a:xfrm>
                </p:grpSpPr>
                <p:sp>
                  <p:nvSpPr>
                    <p:cNvPr id="183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6" y="6811"/>
                      <a:ext cx="115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184" name="Group 1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3" y="5371"/>
                      <a:ext cx="11649" cy="1771"/>
                      <a:chOff x="1843" y="5371"/>
                      <a:chExt cx="11649" cy="1771"/>
                    </a:xfrm>
                  </p:grpSpPr>
                  <p:sp>
                    <p:nvSpPr>
                      <p:cNvPr id="185" name="Line 1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75" y="5371"/>
                        <a:ext cx="0" cy="144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86" name="Line 19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035" y="5875"/>
                        <a:ext cx="0" cy="93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187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37" y="6565"/>
                        <a:ext cx="5155" cy="577"/>
                        <a:chOff x="8337" y="6565"/>
                        <a:chExt cx="5155" cy="577"/>
                      </a:xfrm>
                    </p:grpSpPr>
                    <p:sp>
                      <p:nvSpPr>
                        <p:cNvPr id="205" name="Oval 1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5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6" name="Oval 1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49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7" name="Oval 1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93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8" name="Oval 1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37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9" name="Oval 1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33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0" name="Oval 1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77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1" name="Oval 1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1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2" name="Oval 1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657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3" name="Line 1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755" y="6811"/>
                          <a:ext cx="0" cy="3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4" name="Line 1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915" y="6647"/>
                          <a:ext cx="0" cy="1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5" name="Line 1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3075" y="6811"/>
                          <a:ext cx="0" cy="1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6" name="Line 1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355" y="666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7" name="Line 1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475" y="6565"/>
                          <a:ext cx="0" cy="24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8" name="Line 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195" y="6811"/>
                          <a:ext cx="0" cy="17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9" name="Line 1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635" y="6811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188" name="Line 1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315" y="5875"/>
                        <a:ext cx="0" cy="93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189" name="Group 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43" y="6565"/>
                        <a:ext cx="5155" cy="577"/>
                        <a:chOff x="1843" y="6565"/>
                        <a:chExt cx="5155" cy="577"/>
                      </a:xfrm>
                    </p:grpSpPr>
                    <p:sp>
                      <p:nvSpPr>
                        <p:cNvPr id="190" name="Oval 1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1843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1" name="Oval 1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619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2" name="Oval 1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475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3" name="Oval 1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331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4" name="Oval 1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6883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5" name="Oval 1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547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6" name="Oval 1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403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7" name="Oval 1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2592" y="6751"/>
                          <a:ext cx="115" cy="115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8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595" y="6811"/>
                          <a:ext cx="0" cy="3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99" name="Line 1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435" y="6647"/>
                          <a:ext cx="0" cy="1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0" name="Line 1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275" y="6811"/>
                          <a:ext cx="0" cy="1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1" name="Line 1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995" y="666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2" name="Line 1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5875" y="6565"/>
                          <a:ext cx="0" cy="24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3" name="Line 1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155" y="6811"/>
                          <a:ext cx="0" cy="17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04" name="Line 1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15" y="6811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round/>
                          <a:headEnd/>
                          <a:tailEnd type="oval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</p:grpSp>
            </p:grpSp>
            <p:sp>
              <p:nvSpPr>
                <p:cNvPr id="179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4155" y="4147"/>
                  <a:ext cx="1728" cy="1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8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1491" y="4075"/>
                  <a:ext cx="1980" cy="8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47" name="Group 89"/>
              <p:cNvGrpSpPr>
                <a:grpSpLocks/>
              </p:cNvGrpSpPr>
              <p:nvPr/>
            </p:nvGrpSpPr>
            <p:grpSpPr bwMode="auto">
              <a:xfrm>
                <a:off x="1555" y="6379"/>
                <a:ext cx="13968" cy="2568"/>
                <a:chOff x="1555" y="6379"/>
                <a:chExt cx="13968" cy="2568"/>
              </a:xfrm>
            </p:grpSpPr>
            <p:sp>
              <p:nvSpPr>
                <p:cNvPr id="133" name="AutoShape 152"/>
                <p:cNvSpPr>
                  <a:spLocks/>
                </p:cNvSpPr>
                <p:nvPr/>
              </p:nvSpPr>
              <p:spPr bwMode="auto">
                <a:xfrm>
                  <a:off x="13363" y="6655"/>
                  <a:ext cx="288" cy="2016"/>
                </a:xfrm>
                <a:prstGeom prst="rightBrace">
                  <a:avLst>
                    <a:gd name="adj1" fmla="val 58333"/>
                    <a:gd name="adj2" fmla="val 50000"/>
                  </a:avLst>
                </a:prstGeom>
                <a:noFill/>
                <a:ln w="25400">
                  <a:solidFill>
                    <a:srgbClr val="99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134" name="Group 94"/>
                <p:cNvGrpSpPr>
                  <a:grpSpLocks/>
                </p:cNvGrpSpPr>
                <p:nvPr/>
              </p:nvGrpSpPr>
              <p:grpSpPr bwMode="auto">
                <a:xfrm>
                  <a:off x="1555" y="6379"/>
                  <a:ext cx="11520" cy="2568"/>
                  <a:chOff x="1555" y="6379"/>
                  <a:chExt cx="11520" cy="2568"/>
                </a:xfrm>
              </p:grpSpPr>
              <p:grpSp>
                <p:nvGrpSpPr>
                  <p:cNvPr id="137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555" y="6379"/>
                    <a:ext cx="11304" cy="2568"/>
                    <a:chOff x="2030" y="7615"/>
                    <a:chExt cx="11304" cy="2568"/>
                  </a:xfrm>
                </p:grpSpPr>
                <p:sp>
                  <p:nvSpPr>
                    <p:cNvPr id="160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74" y="7615"/>
                      <a:ext cx="36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1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22" y="8119"/>
                      <a:ext cx="30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2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54" y="9763"/>
                      <a:ext cx="3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3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74" y="8839"/>
                      <a:ext cx="3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5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42" y="8119"/>
                      <a:ext cx="44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6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2" y="9763"/>
                      <a:ext cx="44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8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74" y="9567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9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94" y="8911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0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14" y="9547"/>
                      <a:ext cx="42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1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113" y="9619"/>
                      <a:ext cx="34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3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0" y="9547"/>
                      <a:ext cx="56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2" y="8839"/>
                      <a:ext cx="460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3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555" y="6799"/>
                    <a:ext cx="11520" cy="1771"/>
                    <a:chOff x="1915" y="6799"/>
                    <a:chExt cx="11520" cy="1771"/>
                  </a:xfrm>
                </p:grpSpPr>
                <p:sp>
                  <p:nvSpPr>
                    <p:cNvPr id="139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15" y="8239"/>
                      <a:ext cx="115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33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140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3" y="6799"/>
                      <a:ext cx="10800" cy="1771"/>
                      <a:chOff x="2275" y="8035"/>
                      <a:chExt cx="10800" cy="1771"/>
                    </a:xfrm>
                  </p:grpSpPr>
                  <p:sp>
                    <p:nvSpPr>
                      <p:cNvPr id="141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75" y="8035"/>
                        <a:ext cx="0" cy="14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9933FF"/>
                        </a:solidFill>
                        <a:round/>
                        <a:headEnd/>
                        <a:tailEnd type="triangle" w="lg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2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315" y="8539"/>
                        <a:ext cx="0" cy="9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9933FF"/>
                        </a:solidFill>
                        <a:round/>
                        <a:headEnd/>
                        <a:tailEnd type="triangle" w="lg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143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755" y="9230"/>
                        <a:ext cx="4320" cy="576"/>
                        <a:chOff x="8755" y="9230"/>
                        <a:chExt cx="4320" cy="576"/>
                      </a:xfrm>
                    </p:grpSpPr>
                    <p:sp>
                      <p:nvSpPr>
                        <p:cNvPr id="153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755" y="9475"/>
                          <a:ext cx="0" cy="331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4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915" y="9331"/>
                          <a:ext cx="0" cy="15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5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3075" y="9475"/>
                          <a:ext cx="0" cy="11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6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355" y="9331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7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475" y="9230"/>
                          <a:ext cx="0" cy="2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8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195" y="9475"/>
                          <a:ext cx="0" cy="17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9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635" y="9475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144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035" y="8539"/>
                        <a:ext cx="0" cy="9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9933FF"/>
                        </a:solidFill>
                        <a:round/>
                        <a:headEnd/>
                        <a:tailEnd type="triangle" w="lg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145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5" y="9230"/>
                        <a:ext cx="4320" cy="576"/>
                        <a:chOff x="2275" y="9230"/>
                        <a:chExt cx="4320" cy="576"/>
                      </a:xfrm>
                    </p:grpSpPr>
                    <p:sp>
                      <p:nvSpPr>
                        <p:cNvPr id="146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595" y="9475"/>
                          <a:ext cx="0" cy="331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47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435" y="9317"/>
                          <a:ext cx="0" cy="15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48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275" y="9475"/>
                          <a:ext cx="0" cy="11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49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995" y="9331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0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5875" y="9230"/>
                          <a:ext cx="0" cy="24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1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155" y="9475"/>
                          <a:ext cx="0" cy="17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2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15" y="9475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9933FF"/>
                          </a:solidFill>
                          <a:round/>
                          <a:headEnd/>
                          <a:tailEnd type="triangle" w="lg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</p:grpSp>
            </p:grpSp>
            <p:sp>
              <p:nvSpPr>
                <p:cNvPr id="13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3795" y="6583"/>
                  <a:ext cx="1728" cy="2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48" name="Group 2"/>
              <p:cNvGrpSpPr>
                <a:grpSpLocks/>
              </p:cNvGrpSpPr>
              <p:nvPr/>
            </p:nvGrpSpPr>
            <p:grpSpPr bwMode="auto">
              <a:xfrm>
                <a:off x="1483" y="9187"/>
                <a:ext cx="11520" cy="1296"/>
                <a:chOff x="1843" y="9187"/>
                <a:chExt cx="11520" cy="1296"/>
              </a:xfrm>
            </p:grpSpPr>
            <p:grpSp>
              <p:nvGrpSpPr>
                <p:cNvPr id="49" name="Group 46"/>
                <p:cNvGrpSpPr>
                  <a:grpSpLocks/>
                </p:cNvGrpSpPr>
                <p:nvPr/>
              </p:nvGrpSpPr>
              <p:grpSpPr bwMode="auto">
                <a:xfrm>
                  <a:off x="1843" y="9187"/>
                  <a:ext cx="11520" cy="504"/>
                  <a:chOff x="1699" y="5875"/>
                  <a:chExt cx="11520" cy="504"/>
                </a:xfrm>
              </p:grpSpPr>
              <p:grpSp>
                <p:nvGrpSpPr>
                  <p:cNvPr id="9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699" y="5875"/>
                    <a:ext cx="11520" cy="144"/>
                    <a:chOff x="2563" y="4867"/>
                    <a:chExt cx="11520" cy="144"/>
                  </a:xfrm>
                </p:grpSpPr>
                <p:sp>
                  <p:nvSpPr>
                    <p:cNvPr id="11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3" y="4867"/>
                      <a:ext cx="11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113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3" y="4867"/>
                      <a:ext cx="10800" cy="144"/>
                      <a:chOff x="2923" y="4867"/>
                      <a:chExt cx="10800" cy="144"/>
                    </a:xfrm>
                  </p:grpSpPr>
                  <p:grpSp>
                    <p:nvGrpSpPr>
                      <p:cNvPr id="114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3" y="4867"/>
                        <a:ext cx="5040" cy="144"/>
                        <a:chOff x="3067" y="13507"/>
                        <a:chExt cx="3024" cy="144"/>
                      </a:xfrm>
                    </p:grpSpPr>
                    <p:sp>
                      <p:nvSpPr>
                        <p:cNvPr id="125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6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7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3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36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9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79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30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22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31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5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32" name="Line 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09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115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323" y="4867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116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83" y="4867"/>
                        <a:ext cx="5040" cy="144"/>
                        <a:chOff x="6523" y="13507"/>
                        <a:chExt cx="3024" cy="144"/>
                      </a:xfrm>
                    </p:grpSpPr>
                    <p:sp>
                      <p:nvSpPr>
                        <p:cNvPr id="117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52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18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95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19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38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0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1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1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5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2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68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3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11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24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54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</p:grpSp>
              <p:grpSp>
                <p:nvGrpSpPr>
                  <p:cNvPr id="9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771" y="5947"/>
                    <a:ext cx="11304" cy="432"/>
                    <a:chOff x="2635" y="4939"/>
                    <a:chExt cx="11304" cy="432"/>
                  </a:xfrm>
                </p:grpSpPr>
                <p:sp>
                  <p:nvSpPr>
                    <p:cNvPr id="95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5" y="4939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6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55" y="4939"/>
                      <a:ext cx="551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7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35" y="4939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8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5" y="4939"/>
                      <a:ext cx="568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9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95" y="4939"/>
                      <a:ext cx="585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0" name="Text Box 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5" y="4939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1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5" y="4939"/>
                      <a:ext cx="559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2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35" y="4939"/>
                      <a:ext cx="559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6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5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2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7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34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8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6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9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0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507" y="4939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1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7" y="4939"/>
                      <a:ext cx="415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0" name="Group 3"/>
                <p:cNvGrpSpPr>
                  <a:grpSpLocks/>
                </p:cNvGrpSpPr>
                <p:nvPr/>
              </p:nvGrpSpPr>
              <p:grpSpPr bwMode="auto">
                <a:xfrm>
                  <a:off x="1843" y="9979"/>
                  <a:ext cx="11520" cy="504"/>
                  <a:chOff x="1699" y="6667"/>
                  <a:chExt cx="11520" cy="504"/>
                </a:xfrm>
              </p:grpSpPr>
              <p:grpSp>
                <p:nvGrpSpPr>
                  <p:cNvPr id="5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699" y="6667"/>
                    <a:ext cx="11520" cy="144"/>
                    <a:chOff x="2563" y="4867"/>
                    <a:chExt cx="11520" cy="144"/>
                  </a:xfrm>
                </p:grpSpPr>
                <p:sp>
                  <p:nvSpPr>
                    <p:cNvPr id="7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3" y="4867"/>
                      <a:ext cx="11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72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3" y="4867"/>
                      <a:ext cx="10800" cy="144"/>
                      <a:chOff x="2923" y="4867"/>
                      <a:chExt cx="10800" cy="144"/>
                    </a:xfrm>
                  </p:grpSpPr>
                  <p:grpSp>
                    <p:nvGrpSpPr>
                      <p:cNvPr id="73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3" y="4867"/>
                        <a:ext cx="5040" cy="144"/>
                        <a:chOff x="3067" y="13507"/>
                        <a:chExt cx="3024" cy="144"/>
                      </a:xfrm>
                    </p:grpSpPr>
                    <p:sp>
                      <p:nvSpPr>
                        <p:cNvPr id="84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5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6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3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7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36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8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79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9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22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90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5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91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09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74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323" y="4867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75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83" y="4867"/>
                        <a:ext cx="5040" cy="144"/>
                        <a:chOff x="6523" y="13507"/>
                        <a:chExt cx="3024" cy="144"/>
                      </a:xfrm>
                    </p:grpSpPr>
                    <p:sp>
                      <p:nvSpPr>
                        <p:cNvPr id="76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52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7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95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8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38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9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19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0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51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1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683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2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115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3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547" y="13507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</p:grpSp>
              <p:grpSp>
                <p:nvGrpSpPr>
                  <p:cNvPr id="53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771" y="6739"/>
                    <a:ext cx="11304" cy="432"/>
                    <a:chOff x="2203" y="6595"/>
                    <a:chExt cx="11304" cy="432"/>
                  </a:xfrm>
                </p:grpSpPr>
                <p:sp>
                  <p:nvSpPr>
                    <p:cNvPr id="5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43" y="6595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5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23" y="6595"/>
                      <a:ext cx="551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03" y="6595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7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83" y="6595"/>
                      <a:ext cx="568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3" y="6595"/>
                      <a:ext cx="585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9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43" y="6595"/>
                      <a:ext cx="576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3" y="6595"/>
                      <a:ext cx="559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3" y="6595"/>
                      <a:ext cx="559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2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3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5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4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7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5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19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6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3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8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5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9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075" y="6595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45720" rIns="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0" name="Text Box 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5" y="6595"/>
                      <a:ext cx="415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8244032" y="868658"/>
              <a:ext cx="1356996" cy="8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Periodic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Signal</a:t>
              </a:r>
              <a:endParaRPr kumimoji="0" 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Rectangle 305"/>
            <p:cNvSpPr>
              <a:spLocks noChangeArrowheads="1"/>
            </p:cNvSpPr>
            <p:nvPr/>
          </p:nvSpPr>
          <p:spPr bwMode="auto">
            <a:xfrm flipH="1">
              <a:off x="8432929" y="2348880"/>
              <a:ext cx="1326896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Discrete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-frequency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Spectrum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Rectangle 307"/>
            <p:cNvSpPr>
              <a:spLocks noChangeArrowheads="1"/>
            </p:cNvSpPr>
            <p:nvPr/>
          </p:nvSpPr>
          <p:spPr bwMode="auto">
            <a:xfrm>
              <a:off x="2485044" y="55744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301" name="Rectangle 316"/>
            <p:cNvSpPr>
              <a:spLocks noChangeArrowheads="1"/>
            </p:cNvSpPr>
            <p:nvPr/>
          </p:nvSpPr>
          <p:spPr bwMode="auto">
            <a:xfrm>
              <a:off x="5685703" y="6196012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311" name="Rectangle 326"/>
            <p:cNvSpPr>
              <a:spLocks noChangeArrowheads="1"/>
            </p:cNvSpPr>
            <p:nvPr/>
          </p:nvSpPr>
          <p:spPr bwMode="auto">
            <a:xfrm flipH="1">
              <a:off x="7812360" y="5583253"/>
              <a:ext cx="4775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endParaRPr>
            </a:p>
          </p:txBody>
        </p:sp>
        <p:sp>
          <p:nvSpPr>
            <p:cNvPr id="312" name="Rectangle 344"/>
            <p:cNvSpPr>
              <a:spLocks noChangeArrowheads="1"/>
            </p:cNvSpPr>
            <p:nvPr/>
          </p:nvSpPr>
          <p:spPr bwMode="auto">
            <a:xfrm>
              <a:off x="7883410" y="6092597"/>
              <a:ext cx="360998" cy="2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endParaRPr>
            </a:p>
          </p:txBody>
        </p:sp>
      </p:grpSp>
      <p:sp>
        <p:nvSpPr>
          <p:cNvPr id="313" name="Rectangle 362"/>
          <p:cNvSpPr>
            <a:spLocks noChangeArrowheads="1"/>
          </p:cNvSpPr>
          <p:nvPr/>
        </p:nvSpPr>
        <p:spPr bwMode="auto">
          <a:xfrm>
            <a:off x="457200" y="3109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3028950" algn="ctr"/>
                <a:tab pos="6057900" algn="r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851" y="379983"/>
            <a:ext cx="7185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3-11 : Spectrum of a Comb function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58118"/>
            <a:ext cx="8964488" cy="104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55859"/>
              </p:ext>
            </p:extLst>
          </p:nvPr>
        </p:nvGraphicFramePr>
        <p:xfrm>
          <a:off x="2770188" y="980728"/>
          <a:ext cx="303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5" imgW="3035160" imgH="482400" progId="Equation.DSMT4">
                  <p:embed/>
                </p:oleObj>
              </mc:Choice>
              <mc:Fallback>
                <p:oleObj name="Equation" r:id="rId5" imgW="3035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980728"/>
                        <a:ext cx="3035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44517"/>
              </p:ext>
            </p:extLst>
          </p:nvPr>
        </p:nvGraphicFramePr>
        <p:xfrm>
          <a:off x="319856" y="3356992"/>
          <a:ext cx="835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Equation" r:id="rId7" imgW="8356320" imgH="888840" progId="Equation.DSMT4">
                  <p:embed/>
                </p:oleObj>
              </mc:Choice>
              <mc:Fallback>
                <p:oleObj name="Equation" r:id="rId7" imgW="835632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56" y="3356992"/>
                        <a:ext cx="835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43" y="2924944"/>
            <a:ext cx="7185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Fourier coefficients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25144"/>
            <a:ext cx="9113660" cy="111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1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42576"/>
              </p:ext>
            </p:extLst>
          </p:nvPr>
        </p:nvGraphicFramePr>
        <p:xfrm>
          <a:off x="1835696" y="1268760"/>
          <a:ext cx="50387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3" imgW="5041800" imgH="774360" progId="Equation.DSMT4">
                  <p:embed/>
                </p:oleObj>
              </mc:Choice>
              <mc:Fallback>
                <p:oleObj name="Equation" r:id="rId3" imgW="504180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68760"/>
                        <a:ext cx="50387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4925" y="692696"/>
            <a:ext cx="2548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Fourier Transform :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08155"/>
            <a:ext cx="8784976" cy="106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09120"/>
            <a:ext cx="7128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Note how the amplitude component has changed to 1/T.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6409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Signals can be viewed in two domains : time and frequency domains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Series (FS) is a mathematical tool used to decompose a periodic signal into its frequency components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Transform (FT)is an equivalent tool which is applicable to aperiodic signal. It decomposes aperiodic signal into its frequency components.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FS leads to a signal spectrum with discrete frequencies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FT leads to a signal spectrum with continuous frequencies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properties of FT are important as they help us deal with different type of signals which occur in many signal processing applications.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62068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Plot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X(f)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against continuous frequency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334" y="5157192"/>
            <a:ext cx="7504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which is the FT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also the spectrum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x(t).</a:t>
            </a:r>
          </a:p>
          <a:p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spectrum shows that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contains all frequencies with amplitudes which are diminishing as frequency gets larger.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4014" r="6819"/>
          <a:stretch/>
        </p:blipFill>
        <p:spPr>
          <a:xfrm>
            <a:off x="611560" y="980728"/>
            <a:ext cx="7272808" cy="40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9552" y="476672"/>
            <a:ext cx="5902037" cy="5969884"/>
            <a:chOff x="1331640" y="476672"/>
            <a:chExt cx="5902037" cy="59698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2" t="3463" r="6611"/>
            <a:stretch/>
          </p:blipFill>
          <p:spPr>
            <a:xfrm>
              <a:off x="1331640" y="476672"/>
              <a:ext cx="5902037" cy="308956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8" t="3463" r="6405"/>
            <a:stretch/>
          </p:blipFill>
          <p:spPr>
            <a:xfrm>
              <a:off x="1331640" y="3356992"/>
              <a:ext cx="5902036" cy="308956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513596" y="1772816"/>
            <a:ext cx="2630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Amplitude Spectrum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596" y="4293096"/>
            <a:ext cx="216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Phase Spectrum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473352" cy="15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8775"/>
              </p:ext>
            </p:extLst>
          </p:nvPr>
        </p:nvGraphicFramePr>
        <p:xfrm>
          <a:off x="808038" y="1341438"/>
          <a:ext cx="57388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4" imgW="5486400" imgH="787320" progId="Equation.DSMT4">
                  <p:embed/>
                </p:oleObj>
              </mc:Choice>
              <mc:Fallback>
                <p:oleObj name="Equation" r:id="rId4" imgW="5486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341438"/>
                        <a:ext cx="5738812" cy="819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3528" y="466857"/>
            <a:ext cx="6480720" cy="707886"/>
            <a:chOff x="179512" y="548680"/>
            <a:chExt cx="6480720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548680"/>
              <a:ext cx="6480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Example 2-3 : Determine the spectrum of an exponentially decaying pulse,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943064"/>
                </p:ext>
              </p:extLst>
            </p:nvPr>
          </p:nvGraphicFramePr>
          <p:xfrm>
            <a:off x="3563888" y="902623"/>
            <a:ext cx="48895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4" name="Equation" r:id="rId6" imgW="431640" imgH="304560" progId="Equation.DSMT4">
                    <p:embed/>
                  </p:oleObj>
                </mc:Choice>
                <mc:Fallback>
                  <p:oleObj name="Equation" r:id="rId6" imgW="4316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63888" y="902623"/>
                          <a:ext cx="488950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683568" y="2348880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unit step function defined in slide 1-11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2372"/>
              </p:ext>
            </p:extLst>
          </p:nvPr>
        </p:nvGraphicFramePr>
        <p:xfrm>
          <a:off x="665163" y="3881799"/>
          <a:ext cx="7651253" cy="272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8" imgW="7048440" imgH="2501640" progId="Equation.DSMT4">
                  <p:embed/>
                </p:oleObj>
              </mc:Choice>
              <mc:Fallback>
                <p:oleObj name="Equation" r:id="rId8" imgW="7048440" imgH="250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881799"/>
                        <a:ext cx="7651253" cy="2720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9925" y="335699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FT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given by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24" y="260648"/>
            <a:ext cx="668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X(f)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no longer a real function of frequency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but instead is a complex function,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1520" y="836712"/>
            <a:ext cx="6949653" cy="752475"/>
            <a:chOff x="251520" y="1225068"/>
            <a:chExt cx="6949653" cy="75247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51520" y="1401251"/>
              <a:ext cx="309801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056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Amplitude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Spectrum: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974508"/>
                </p:ext>
              </p:extLst>
            </p:nvPr>
          </p:nvGraphicFramePr>
          <p:xfrm>
            <a:off x="3203848" y="1225068"/>
            <a:ext cx="399732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8" name="Equation" r:id="rId3" imgW="4000320" imgH="749160" progId="Equation.DSMT4">
                    <p:embed/>
                  </p:oleObj>
                </mc:Choice>
                <mc:Fallback>
                  <p:oleObj name="Equation" r:id="rId3" imgW="4000320" imgH="749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1225068"/>
                          <a:ext cx="399732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28800"/>
            <a:ext cx="73612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11560" y="3284984"/>
            <a:ext cx="6193507" cy="733425"/>
            <a:chOff x="683568" y="4135735"/>
            <a:chExt cx="6193507" cy="73342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83568" y="4262318"/>
              <a:ext cx="22573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Phase Spectrum: 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875551"/>
                </p:ext>
              </p:extLst>
            </p:nvPr>
          </p:nvGraphicFramePr>
          <p:xfrm>
            <a:off x="2771800" y="4135735"/>
            <a:ext cx="4105275" cy="73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9" name="Equation" r:id="rId6" imgW="4102100" imgH="736600" progId="Equation.DSMT4">
                    <p:embed/>
                  </p:oleObj>
                </mc:Choice>
                <mc:Fallback>
                  <p:oleObj name="Equation" r:id="rId6" imgW="4102100" imgH="736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4135735"/>
                          <a:ext cx="4105275" cy="733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736123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27546" y="5949280"/>
            <a:ext cx="74242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Since </a:t>
            </a:r>
            <a:r>
              <a:rPr lang="en-US" sz="2000" i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X(f)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is complex, the magnitude and phase spectra cannot be combined into a single spectrum.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Signals can be viewed in two domains : time and frequency domains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Series (FS) is a mathematical tool used to decompose a periodic signal into its frequency components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Transform (FT)is an equivalent tool which is applicable to aperiodic signal. It decomposes aperiodic signal into its frequency components.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FS leads to a signal spectrum with discrete frequencies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FT leads to a signal spectrum with continuous frequencies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properties of FT (next lecture) are important as they help us deal with different type of signals which occur in many signal processing applications.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6307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the Fourier Transform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9552" y="1536650"/>
            <a:ext cx="6840760" cy="884238"/>
            <a:chOff x="539552" y="1158875"/>
            <a:chExt cx="6840760" cy="884238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39552" y="1340768"/>
              <a:ext cx="64807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Let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574850"/>
                </p:ext>
              </p:extLst>
            </p:nvPr>
          </p:nvGraphicFramePr>
          <p:xfrm>
            <a:off x="1106512" y="1158875"/>
            <a:ext cx="6273800" cy="884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3" name="Equation" r:id="rId3" imgW="6273720" imgH="888840" progId="Equation.DSMT4">
                    <p:embed/>
                  </p:oleObj>
                </mc:Choice>
                <mc:Fallback>
                  <p:oleObj name="Equation" r:id="rId3" imgW="6273720" imgH="8888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512" y="1158875"/>
                          <a:ext cx="6273800" cy="884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77698" y="2998693"/>
            <a:ext cx="2787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Property 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(Linearity)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0" y="12287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556337" y="3135898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70995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2014"/>
              </p:ext>
            </p:extLst>
          </p:nvPr>
        </p:nvGraphicFramePr>
        <p:xfrm>
          <a:off x="1589088" y="3627438"/>
          <a:ext cx="5365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" name="Equation" r:id="rId7" imgW="2298600" imgH="228600" progId="Equation.DSMT4">
                  <p:embed/>
                </p:oleObj>
              </mc:Choice>
              <mc:Fallback>
                <p:oleObj name="Equation" r:id="rId7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088" y="3627438"/>
                        <a:ext cx="5365750" cy="5334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1250</Words>
  <Application>Microsoft Office PowerPoint</Application>
  <PresentationFormat>On-screen Show (4:3)</PresentationFormat>
  <Paragraphs>283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Blank</vt:lpstr>
      <vt:lpstr>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Ai Poh</dc:creator>
  <cp:lastModifiedBy>Loh Ai Poh</cp:lastModifiedBy>
  <cp:revision>199</cp:revision>
  <dcterms:created xsi:type="dcterms:W3CDTF">2011-07-16T16:21:12Z</dcterms:created>
  <dcterms:modified xsi:type="dcterms:W3CDTF">2013-08-09T14:52:07Z</dcterms:modified>
</cp:coreProperties>
</file>