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60" r:id="rId1"/>
  </p:sldMasterIdLst>
  <p:notesMasterIdLst>
    <p:notesMasterId r:id="rId24"/>
  </p:notesMasterIdLst>
  <p:sldIdLst>
    <p:sldId id="258" r:id="rId2"/>
    <p:sldId id="259" r:id="rId3"/>
    <p:sldId id="281" r:id="rId4"/>
    <p:sldId id="260" r:id="rId5"/>
    <p:sldId id="261" r:id="rId6"/>
    <p:sldId id="265" r:id="rId7"/>
    <p:sldId id="262" r:id="rId8"/>
    <p:sldId id="263" r:id="rId9"/>
    <p:sldId id="264" r:id="rId10"/>
    <p:sldId id="277" r:id="rId11"/>
    <p:sldId id="267" r:id="rId12"/>
    <p:sldId id="280" r:id="rId13"/>
    <p:sldId id="268" r:id="rId14"/>
    <p:sldId id="269" r:id="rId15"/>
    <p:sldId id="270" r:id="rId16"/>
    <p:sldId id="271" r:id="rId17"/>
    <p:sldId id="272" r:id="rId18"/>
    <p:sldId id="278" r:id="rId19"/>
    <p:sldId id="273" r:id="rId20"/>
    <p:sldId id="275" r:id="rId21"/>
    <p:sldId id="276" r:id="rId22"/>
    <p:sldId id="279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27" autoAdjust="0"/>
    <p:restoredTop sz="94660"/>
  </p:normalViewPr>
  <p:slideViewPr>
    <p:cSldViewPr>
      <p:cViewPr varScale="1">
        <p:scale>
          <a:sx n="70" d="100"/>
          <a:sy n="70" d="100"/>
        </p:scale>
        <p:origin x="135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4" Type="http://schemas.openxmlformats.org/officeDocument/2006/relationships/image" Target="../media/image32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3" Type="http://schemas.openxmlformats.org/officeDocument/2006/relationships/image" Target="../media/image51.wmf"/><Relationship Id="rId7" Type="http://schemas.openxmlformats.org/officeDocument/2006/relationships/image" Target="../media/image55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Relationship Id="rId6" Type="http://schemas.openxmlformats.org/officeDocument/2006/relationships/image" Target="../media/image54.wmf"/><Relationship Id="rId5" Type="http://schemas.openxmlformats.org/officeDocument/2006/relationships/image" Target="../media/image53.wmf"/><Relationship Id="rId4" Type="http://schemas.openxmlformats.org/officeDocument/2006/relationships/image" Target="../media/image52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60.wmf"/><Relationship Id="rId1" Type="http://schemas.openxmlformats.org/officeDocument/2006/relationships/image" Target="../media/image59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4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9FFDC3-9EC6-444F-8EDA-C4503B744F3A}" type="datetimeFigureOut">
              <a:rPr lang="en-SG" smtClean="0"/>
              <a:t>4/9/2014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E82A96-A800-4E2A-B1D7-F54291FD772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62390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82A96-A800-4E2A-B1D7-F54291FD7724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65883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6"/>
          <p:cNvGraphicFramePr>
            <a:graphicFrameLocks noChangeAspect="1"/>
          </p:cNvGraphicFramePr>
          <p:nvPr userDrawn="1"/>
        </p:nvGraphicFramePr>
        <p:xfrm>
          <a:off x="0" y="0"/>
          <a:ext cx="9173308" cy="687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5" name="Image" r:id="rId3" imgW="2621063" imgH="1965964" progId="">
                  <p:embed/>
                </p:oleObj>
              </mc:Choice>
              <mc:Fallback>
                <p:oleObj name="Image" r:id="rId3" imgW="2621063" imgH="196596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73308" cy="687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568579"/>
            <a:ext cx="7772400" cy="1470025"/>
          </a:xfrm>
          <a:prstGeom prst="rect">
            <a:avLst/>
          </a:prstGeom>
        </p:spPr>
        <p:txBody>
          <a:bodyPr lIns="86365" tIns="43183" rIns="86365" bIns="43183"/>
          <a:lstStyle>
            <a:lvl1pPr algn="ctr"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139452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88189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 userDrawn="1"/>
        </p:nvSpPr>
        <p:spPr bwMode="auto">
          <a:xfrm>
            <a:off x="0" y="6615113"/>
            <a:ext cx="9144000" cy="254000"/>
          </a:xfrm>
          <a:prstGeom prst="rect">
            <a:avLst/>
          </a:prstGeom>
          <a:solidFill>
            <a:srgbClr val="003399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86365" tIns="43183" rIns="86365" bIns="43183" anchor="ctr"/>
          <a:lstStyle/>
          <a:p>
            <a:pPr eaLnBrk="0" hangingPunct="0">
              <a:defRPr/>
            </a:pPr>
            <a:endParaRPr lang="en-US" sz="2300">
              <a:latin typeface="Times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 userDrawn="1"/>
        </p:nvSpPr>
        <p:spPr bwMode="auto">
          <a:xfrm>
            <a:off x="0" y="0"/>
            <a:ext cx="9144000" cy="254000"/>
          </a:xfrm>
          <a:prstGeom prst="rect">
            <a:avLst/>
          </a:prstGeom>
          <a:solidFill>
            <a:srgbClr val="003399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86365" tIns="43183" rIns="86365" bIns="43183" anchor="ctr"/>
          <a:lstStyle/>
          <a:p>
            <a:pPr eaLnBrk="0" hangingPunct="0">
              <a:defRPr/>
            </a:pPr>
            <a:endParaRPr lang="en-US" sz="2300">
              <a:latin typeface="Times" pitchFamily="18" charset="0"/>
            </a:endParaRPr>
          </a:p>
        </p:txBody>
      </p:sp>
      <p:sp>
        <p:nvSpPr>
          <p:cNvPr id="4" name="Text Box 11"/>
          <p:cNvSpPr txBox="1">
            <a:spLocks noChangeArrowheads="1"/>
          </p:cNvSpPr>
          <p:nvPr userDrawn="1"/>
        </p:nvSpPr>
        <p:spPr bwMode="auto">
          <a:xfrm>
            <a:off x="32240" y="-9525"/>
            <a:ext cx="3426069" cy="27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6365" tIns="43183" rIns="86365" bIns="43183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2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EE2010  Systems &amp; Control  (Chapter </a:t>
            </a:r>
            <a:r>
              <a:rPr lang="en-US" sz="1200" b="1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4)</a:t>
            </a:r>
            <a:endParaRPr lang="en-GB" sz="1200" b="1" dirty="0">
              <a:solidFill>
                <a:srgbClr val="FF66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5" name="Picture 14" descr="C:\Users\MacBookPro\Desktop\logo_full_colour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881" y="265113"/>
            <a:ext cx="1921119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1"/>
          <p:cNvSpPr>
            <a:spLocks noChangeArrowheads="1"/>
          </p:cNvSpPr>
          <p:nvPr userDrawn="1"/>
        </p:nvSpPr>
        <p:spPr bwMode="auto">
          <a:xfrm>
            <a:off x="8465527" y="6599238"/>
            <a:ext cx="678473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6365" tIns="43183" rIns="86365" bIns="43183"/>
          <a:lstStyle/>
          <a:p>
            <a:pPr algn="ctr" eaLnBrk="0" hangingPunct="0">
              <a:defRPr/>
            </a:pPr>
            <a:r>
              <a:rPr lang="zh-CN" altLang="en-US" sz="1200" dirty="0">
                <a:solidFill>
                  <a:srgbClr val="FF6600"/>
                </a:solidFill>
                <a:ea typeface="SimSun" pitchFamily="2" charset="-122"/>
              </a:rPr>
              <a:t>  </a:t>
            </a:r>
            <a:r>
              <a:rPr lang="en-US" altLang="zh-CN" sz="1200" dirty="0" smtClean="0">
                <a:solidFill>
                  <a:srgbClr val="FF6600"/>
                </a:solidFill>
                <a:ea typeface="SimSun" pitchFamily="2" charset="-122"/>
              </a:rPr>
              <a:t>4-</a:t>
            </a:r>
            <a:fld id="{6D264ECD-270F-4C4E-B051-CA6042A22512}" type="slidenum">
              <a:rPr lang="zh-CN" altLang="en-US" sz="1200">
                <a:solidFill>
                  <a:srgbClr val="FF6600"/>
                </a:solidFill>
                <a:ea typeface="SimSun" pitchFamily="2" charset="-122"/>
              </a:rPr>
              <a:pPr algn="ctr" eaLnBrk="0" hangingPunct="0">
                <a:defRPr/>
              </a:pPr>
              <a:t>‹#›</a:t>
            </a:fld>
            <a:endParaRPr lang="en-US" altLang="zh-CN" sz="1200" dirty="0">
              <a:solidFill>
                <a:srgbClr val="FF6600"/>
              </a:solidFill>
              <a:ea typeface="SimSun" pitchFamily="2" charset="-122"/>
            </a:endParaRP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>
          <a:xfrm>
            <a:off x="550986" y="6334125"/>
            <a:ext cx="1903535" cy="457200"/>
          </a:xfrm>
          <a:prstGeom prst="rect">
            <a:avLst/>
          </a:prstGeom>
        </p:spPr>
        <p:txBody>
          <a:bodyPr lIns="86365" tIns="43183" rIns="86365" bIns="43183"/>
          <a:lstStyle>
            <a:lvl1pPr eaLnBrk="0" hangingPunct="0">
              <a:defRPr sz="2300">
                <a:latin typeface="Times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56438" y="6334125"/>
            <a:ext cx="2895600" cy="457200"/>
          </a:xfrm>
          <a:prstGeom prst="rect">
            <a:avLst/>
          </a:prstGeom>
        </p:spPr>
        <p:txBody>
          <a:bodyPr lIns="86365" tIns="43183" rIns="86365" bIns="43183"/>
          <a:lstStyle>
            <a:lvl1pPr eaLnBrk="0" hangingPunct="0">
              <a:defRPr sz="2300">
                <a:latin typeface="Times" pitchFamily="18" charset="0"/>
              </a:defRPr>
            </a:lvl1pPr>
          </a:lstStyle>
          <a:p>
            <a:pPr>
              <a:defRPr/>
            </a:pPr>
            <a:endParaRPr lang="en-GB"/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26029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3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307232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42588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A97DAC0-51B3-49FB-880A-1CD4311A0F7D}" type="datetimeFigureOut">
              <a:rPr lang="en-SG" smtClean="0"/>
              <a:t>4/9/2014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DAE60C5-AA84-4ED2-B6F1-9B3A3012E85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58857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6615113"/>
            <a:ext cx="9144000" cy="254000"/>
          </a:xfrm>
          <a:prstGeom prst="rect">
            <a:avLst/>
          </a:prstGeom>
          <a:solidFill>
            <a:srgbClr val="003399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86365" tIns="43183" rIns="86365" bIns="43183" anchor="ctr"/>
          <a:lstStyle/>
          <a:p>
            <a:pPr eaLnBrk="0" hangingPunct="0">
              <a:defRPr/>
            </a:pPr>
            <a:endParaRPr lang="en-US" sz="2300">
              <a:latin typeface="Times" pitchFamily="18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54000"/>
          </a:xfrm>
          <a:prstGeom prst="rect">
            <a:avLst/>
          </a:prstGeom>
          <a:solidFill>
            <a:srgbClr val="003399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86365" tIns="43183" rIns="86365" bIns="43183" anchor="ctr"/>
          <a:lstStyle/>
          <a:p>
            <a:pPr eaLnBrk="0" hangingPunct="0">
              <a:defRPr/>
            </a:pPr>
            <a:endParaRPr lang="en-US" sz="2300">
              <a:latin typeface="Times" pitchFamily="18" charset="0"/>
            </a:endParaRPr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52754" y="-9525"/>
            <a:ext cx="3500804" cy="27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6365" tIns="43183" rIns="86365" bIns="43183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200" b="1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EE2023</a:t>
            </a:r>
            <a:r>
              <a:rPr lang="en-US" sz="1200" b="1" baseline="0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Signals &amp; Systems</a:t>
            </a:r>
            <a:r>
              <a:rPr lang="en-US" sz="1200" b="1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</a:t>
            </a:r>
            <a:r>
              <a:rPr lang="en-US" sz="12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(Chapter </a:t>
            </a:r>
            <a:r>
              <a:rPr lang="en-US" sz="1200" b="1" baseline="0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4</a:t>
            </a:r>
            <a:r>
              <a:rPr lang="en-US" sz="1200" b="1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endParaRPr lang="en-GB" sz="1200" b="1" dirty="0">
              <a:solidFill>
                <a:srgbClr val="FF66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9221" name="Picture 14" descr="C:\Users\MacBookPro\Desktop\logo_full_colour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83" t="15659" r="8783" b="15659"/>
          <a:stretch>
            <a:fillRect/>
          </a:stretch>
        </p:blipFill>
        <p:spPr bwMode="auto">
          <a:xfrm>
            <a:off x="7567247" y="304800"/>
            <a:ext cx="158115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41"/>
          <p:cNvSpPr>
            <a:spLocks noChangeArrowheads="1"/>
          </p:cNvSpPr>
          <p:nvPr/>
        </p:nvSpPr>
        <p:spPr bwMode="auto">
          <a:xfrm>
            <a:off x="8487508" y="6594475"/>
            <a:ext cx="678474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6365" tIns="43183" rIns="86365" bIns="43183"/>
          <a:lstStyle/>
          <a:p>
            <a:pPr algn="ctr" eaLnBrk="0" hangingPunct="0">
              <a:defRPr/>
            </a:pPr>
            <a:r>
              <a:rPr lang="en-US" altLang="zh-CN" sz="1000" dirty="0">
                <a:solidFill>
                  <a:srgbClr val="FF6600"/>
                </a:solidFill>
                <a:ea typeface="SimSun" pitchFamily="2" charset="-122"/>
              </a:rPr>
              <a:t>  </a:t>
            </a:r>
            <a:r>
              <a:rPr lang="en-US" altLang="zh-CN" sz="1000" dirty="0" smtClean="0">
                <a:solidFill>
                  <a:srgbClr val="FF6600"/>
                </a:solidFill>
                <a:ea typeface="SimSun" pitchFamily="2" charset="-122"/>
              </a:rPr>
              <a:t>4-</a:t>
            </a:r>
            <a:fld id="{8DB2BA85-7135-485C-AD0E-B0E4F2A944D2}" type="slidenum">
              <a:rPr lang="zh-CN" altLang="en-US" sz="1000">
                <a:solidFill>
                  <a:srgbClr val="FF6600"/>
                </a:solidFill>
                <a:ea typeface="SimSun" pitchFamily="2" charset="-122"/>
              </a:rPr>
              <a:pPr algn="ctr" eaLnBrk="0" hangingPunct="0">
                <a:defRPr/>
              </a:pPr>
              <a:t>‹#›</a:t>
            </a:fld>
            <a:endParaRPr lang="en-US" altLang="zh-CN" sz="1000" dirty="0">
              <a:solidFill>
                <a:srgbClr val="FF6600"/>
              </a:solidFill>
              <a:ea typeface="SimSun" pitchFamily="2" charset="-122"/>
            </a:endParaRPr>
          </a:p>
        </p:txBody>
      </p:sp>
      <p:sp>
        <p:nvSpPr>
          <p:cNvPr id="9223" name="Title Placeholder 6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89584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57263" rtl="0" eaLnBrk="0" fontAlgn="base" hangingPunct="0">
        <a:spcBef>
          <a:spcPct val="0"/>
        </a:spcBef>
        <a:spcAft>
          <a:spcPct val="0"/>
        </a:spcAft>
        <a:defRPr sz="3300">
          <a:solidFill>
            <a:srgbClr val="FF6600"/>
          </a:solidFill>
          <a:latin typeface="+mj-lt"/>
          <a:ea typeface="+mj-ea"/>
          <a:cs typeface="+mj-cs"/>
        </a:defRPr>
      </a:lvl1pPr>
      <a:lvl2pPr algn="l" defTabSz="957263" rtl="0" eaLnBrk="0" fontAlgn="base" hangingPunct="0">
        <a:spcBef>
          <a:spcPct val="0"/>
        </a:spcBef>
        <a:spcAft>
          <a:spcPct val="0"/>
        </a:spcAft>
        <a:defRPr sz="3300">
          <a:solidFill>
            <a:srgbClr val="FF6600"/>
          </a:solidFill>
          <a:latin typeface="Times New Roman" pitchFamily="18" charset="0"/>
        </a:defRPr>
      </a:lvl2pPr>
      <a:lvl3pPr algn="l" defTabSz="957263" rtl="0" eaLnBrk="0" fontAlgn="base" hangingPunct="0">
        <a:spcBef>
          <a:spcPct val="0"/>
        </a:spcBef>
        <a:spcAft>
          <a:spcPct val="0"/>
        </a:spcAft>
        <a:defRPr sz="3300">
          <a:solidFill>
            <a:srgbClr val="FF6600"/>
          </a:solidFill>
          <a:latin typeface="Times New Roman" pitchFamily="18" charset="0"/>
        </a:defRPr>
      </a:lvl3pPr>
      <a:lvl4pPr algn="l" defTabSz="957263" rtl="0" eaLnBrk="0" fontAlgn="base" hangingPunct="0">
        <a:spcBef>
          <a:spcPct val="0"/>
        </a:spcBef>
        <a:spcAft>
          <a:spcPct val="0"/>
        </a:spcAft>
        <a:defRPr sz="3300">
          <a:solidFill>
            <a:srgbClr val="FF6600"/>
          </a:solidFill>
          <a:latin typeface="Times New Roman" pitchFamily="18" charset="0"/>
        </a:defRPr>
      </a:lvl4pPr>
      <a:lvl5pPr algn="l" defTabSz="957263" rtl="0" eaLnBrk="0" fontAlgn="base" hangingPunct="0">
        <a:spcBef>
          <a:spcPct val="0"/>
        </a:spcBef>
        <a:spcAft>
          <a:spcPct val="0"/>
        </a:spcAft>
        <a:defRPr sz="3300">
          <a:solidFill>
            <a:srgbClr val="FF6600"/>
          </a:solidFill>
          <a:latin typeface="Times New Roman" pitchFamily="18" charset="0"/>
        </a:defRPr>
      </a:lvl5pPr>
      <a:lvl6pPr marL="431825" algn="l" defTabSz="958113" rtl="0" fontAlgn="base">
        <a:spcBef>
          <a:spcPct val="0"/>
        </a:spcBef>
        <a:spcAft>
          <a:spcPct val="0"/>
        </a:spcAft>
        <a:defRPr sz="3300">
          <a:solidFill>
            <a:srgbClr val="FF6600"/>
          </a:solidFill>
          <a:latin typeface="Times New Roman" pitchFamily="18" charset="0"/>
        </a:defRPr>
      </a:lvl6pPr>
      <a:lvl7pPr marL="863651" algn="l" defTabSz="958113" rtl="0" fontAlgn="base">
        <a:spcBef>
          <a:spcPct val="0"/>
        </a:spcBef>
        <a:spcAft>
          <a:spcPct val="0"/>
        </a:spcAft>
        <a:defRPr sz="3300">
          <a:solidFill>
            <a:srgbClr val="FF6600"/>
          </a:solidFill>
          <a:latin typeface="Times New Roman" pitchFamily="18" charset="0"/>
        </a:defRPr>
      </a:lvl7pPr>
      <a:lvl8pPr marL="1295476" algn="l" defTabSz="958113" rtl="0" fontAlgn="base">
        <a:spcBef>
          <a:spcPct val="0"/>
        </a:spcBef>
        <a:spcAft>
          <a:spcPct val="0"/>
        </a:spcAft>
        <a:defRPr sz="3300">
          <a:solidFill>
            <a:srgbClr val="FF6600"/>
          </a:solidFill>
          <a:latin typeface="Times New Roman" pitchFamily="18" charset="0"/>
        </a:defRPr>
      </a:lvl8pPr>
      <a:lvl9pPr marL="1727302" algn="l" defTabSz="958113" rtl="0" fontAlgn="base">
        <a:spcBef>
          <a:spcPct val="0"/>
        </a:spcBef>
        <a:spcAft>
          <a:spcPct val="0"/>
        </a:spcAft>
        <a:defRPr sz="3300">
          <a:solidFill>
            <a:srgbClr val="FF6600"/>
          </a:solidFill>
          <a:latin typeface="Times New Roman" pitchFamily="18" charset="0"/>
        </a:defRPr>
      </a:lvl9pPr>
    </p:titleStyle>
    <p:bodyStyle>
      <a:lvl1pPr marL="342900" indent="-342900" algn="l" defTabSz="957263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003399"/>
          </a:solidFill>
          <a:latin typeface="+mn-lt"/>
          <a:ea typeface="+mn-ea"/>
          <a:cs typeface="+mn-cs"/>
        </a:defRPr>
      </a:lvl1pPr>
      <a:lvl2pPr marL="352425" indent="4763" algn="l" defTabSz="957263" rtl="0" eaLnBrk="0" fontAlgn="base" hangingPunct="0">
        <a:spcBef>
          <a:spcPct val="20000"/>
        </a:spcBef>
        <a:spcAft>
          <a:spcPct val="0"/>
        </a:spcAft>
        <a:buChar char="–"/>
        <a:defRPr sz="2500">
          <a:solidFill>
            <a:srgbClr val="003399"/>
          </a:solidFill>
          <a:latin typeface="+mn-lt"/>
        </a:defRPr>
      </a:lvl2pPr>
      <a:lvl3pPr marL="712788" indent="201613" algn="l" defTabSz="957263" rtl="0" eaLnBrk="0" fontAlgn="base" hangingPunct="0">
        <a:spcBef>
          <a:spcPct val="20000"/>
        </a:spcBef>
        <a:spcAft>
          <a:spcPct val="0"/>
        </a:spcAft>
        <a:buChar char="•"/>
        <a:defRPr sz="2100" b="1">
          <a:solidFill>
            <a:srgbClr val="FF6600"/>
          </a:solidFill>
          <a:latin typeface="+mn-lt"/>
        </a:defRPr>
      </a:lvl3pPr>
      <a:lvl4pPr marL="1079500" indent="4763" algn="l" defTabSz="957263" rtl="0" eaLnBrk="0" fontAlgn="base" hangingPunct="0">
        <a:spcBef>
          <a:spcPct val="20000"/>
        </a:spcBef>
        <a:spcAft>
          <a:spcPct val="0"/>
        </a:spcAft>
        <a:buChar char="–"/>
        <a:defRPr sz="2100" i="1">
          <a:solidFill>
            <a:srgbClr val="003399"/>
          </a:solidFill>
          <a:latin typeface="+mn-lt"/>
        </a:defRPr>
      </a:lvl4pPr>
      <a:lvl5pPr marL="1438275" indent="390525" algn="l" defTabSz="957263" rtl="0" eaLnBrk="0" fontAlgn="base" hangingPunct="0">
        <a:spcBef>
          <a:spcPct val="20000"/>
        </a:spcBef>
        <a:spcAft>
          <a:spcPct val="0"/>
        </a:spcAft>
        <a:buChar char="»"/>
        <a:defRPr sz="1900">
          <a:solidFill>
            <a:srgbClr val="003399"/>
          </a:solidFill>
          <a:latin typeface="+mn-lt"/>
        </a:defRPr>
      </a:lvl5pPr>
      <a:lvl6pPr marL="1871243" algn="l" defTabSz="958113" rtl="0" fontAlgn="base">
        <a:spcBef>
          <a:spcPct val="20000"/>
        </a:spcBef>
        <a:spcAft>
          <a:spcPct val="0"/>
        </a:spcAft>
        <a:defRPr sz="1900">
          <a:solidFill>
            <a:srgbClr val="003399"/>
          </a:solidFill>
          <a:latin typeface="+mn-lt"/>
        </a:defRPr>
      </a:lvl6pPr>
      <a:lvl7pPr marL="2303069" algn="l" defTabSz="958113" rtl="0" fontAlgn="base">
        <a:spcBef>
          <a:spcPct val="20000"/>
        </a:spcBef>
        <a:spcAft>
          <a:spcPct val="0"/>
        </a:spcAft>
        <a:defRPr sz="1900">
          <a:solidFill>
            <a:srgbClr val="003399"/>
          </a:solidFill>
          <a:latin typeface="+mn-lt"/>
        </a:defRPr>
      </a:lvl7pPr>
      <a:lvl8pPr marL="2734894" algn="l" defTabSz="958113" rtl="0" fontAlgn="base">
        <a:spcBef>
          <a:spcPct val="20000"/>
        </a:spcBef>
        <a:spcAft>
          <a:spcPct val="0"/>
        </a:spcAft>
        <a:defRPr sz="1900">
          <a:solidFill>
            <a:srgbClr val="003399"/>
          </a:solidFill>
          <a:latin typeface="+mn-lt"/>
        </a:defRPr>
      </a:lvl8pPr>
      <a:lvl9pPr marL="3166720" algn="l" defTabSz="958113" rtl="0" fontAlgn="base">
        <a:spcBef>
          <a:spcPct val="20000"/>
        </a:spcBef>
        <a:spcAft>
          <a:spcPct val="0"/>
        </a:spcAft>
        <a:defRPr sz="1900">
          <a:solidFill>
            <a:srgbClr val="003399"/>
          </a:solidFill>
          <a:latin typeface="+mn-lt"/>
        </a:defRPr>
      </a:lvl9pPr>
    </p:bodyStyle>
    <p:otherStyle>
      <a:defPPr>
        <a:defRPr lang="en-US"/>
      </a:defPPr>
      <a:lvl1pPr marL="0" algn="l" defTabSz="86365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1825" algn="l" defTabSz="86365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63651" algn="l" defTabSz="86365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95476" algn="l" defTabSz="86365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27302" algn="l" defTabSz="86365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59127" algn="l" defTabSz="86365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90952" algn="l" defTabSz="86365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22778" algn="l" defTabSz="86365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54603" algn="l" defTabSz="86365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3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5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7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26.bin"/><Relationship Id="rId10" Type="http://schemas.openxmlformats.org/officeDocument/2006/relationships/image" Target="../media/image32.wmf"/><Relationship Id="rId4" Type="http://schemas.openxmlformats.org/officeDocument/2006/relationships/image" Target="../media/image29.wmf"/><Relationship Id="rId9" Type="http://schemas.openxmlformats.org/officeDocument/2006/relationships/oleObject" Target="../embeddings/oleObject28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33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7" Type="http://schemas.openxmlformats.org/officeDocument/2006/relationships/image" Target="../media/image3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32.bin"/><Relationship Id="rId5" Type="http://schemas.openxmlformats.org/officeDocument/2006/relationships/image" Target="../media/image37.emf"/><Relationship Id="rId4" Type="http://schemas.openxmlformats.org/officeDocument/2006/relationships/image" Target="../media/image35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emf"/><Relationship Id="rId3" Type="http://schemas.openxmlformats.org/officeDocument/2006/relationships/oleObject" Target="../embeddings/oleObject33.bin"/><Relationship Id="rId7" Type="http://schemas.openxmlformats.org/officeDocument/2006/relationships/image" Target="../media/image3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34.bin"/><Relationship Id="rId5" Type="http://schemas.openxmlformats.org/officeDocument/2006/relationships/image" Target="../media/image40.emf"/><Relationship Id="rId4" Type="http://schemas.openxmlformats.org/officeDocument/2006/relationships/image" Target="../media/image38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7" Type="http://schemas.openxmlformats.org/officeDocument/2006/relationships/image" Target="../media/image4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7.w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46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13" Type="http://schemas.openxmlformats.org/officeDocument/2006/relationships/oleObject" Target="../embeddings/oleObject42.bin"/><Relationship Id="rId18" Type="http://schemas.openxmlformats.org/officeDocument/2006/relationships/image" Target="../media/image56.wmf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12" Type="http://schemas.openxmlformats.org/officeDocument/2006/relationships/image" Target="../media/image53.wmf"/><Relationship Id="rId17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5.w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50.wmf"/><Relationship Id="rId11" Type="http://schemas.openxmlformats.org/officeDocument/2006/relationships/oleObject" Target="../embeddings/oleObject41.bin"/><Relationship Id="rId5" Type="http://schemas.openxmlformats.org/officeDocument/2006/relationships/oleObject" Target="../embeddings/oleObject38.bin"/><Relationship Id="rId15" Type="http://schemas.openxmlformats.org/officeDocument/2006/relationships/oleObject" Target="../embeddings/oleObject43.bin"/><Relationship Id="rId10" Type="http://schemas.openxmlformats.org/officeDocument/2006/relationships/image" Target="../media/image52.wmf"/><Relationship Id="rId19" Type="http://schemas.openxmlformats.org/officeDocument/2006/relationships/image" Target="../media/image57.png"/><Relationship Id="rId4" Type="http://schemas.openxmlformats.org/officeDocument/2006/relationships/image" Target="../media/image49.wmf"/><Relationship Id="rId9" Type="http://schemas.openxmlformats.org/officeDocument/2006/relationships/oleObject" Target="../embeddings/oleObject40.bin"/><Relationship Id="rId14" Type="http://schemas.openxmlformats.org/officeDocument/2006/relationships/image" Target="../media/image54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6.bin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60.wmf"/><Relationship Id="rId5" Type="http://schemas.openxmlformats.org/officeDocument/2006/relationships/oleObject" Target="../embeddings/oleObject46.bin"/><Relationship Id="rId4" Type="http://schemas.openxmlformats.org/officeDocument/2006/relationships/image" Target="../media/image59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62.wmf"/><Relationship Id="rId5" Type="http://schemas.openxmlformats.org/officeDocument/2006/relationships/oleObject" Target="../embeddings/oleObject48.bin"/><Relationship Id="rId4" Type="http://schemas.openxmlformats.org/officeDocument/2006/relationships/image" Target="../media/image61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10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5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7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20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4.png"/><Relationship Id="rId4" Type="http://schemas.openxmlformats.org/officeDocument/2006/relationships/image" Target="../media/image23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691680" y="2276872"/>
            <a:ext cx="640871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85800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5536" y="908720"/>
            <a:ext cx="8496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</a:pPr>
            <a:r>
              <a:rPr lang="en-US" sz="2400" b="1" dirty="0" smtClean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Energy Spectrum, Power Spectrum and Bandwidth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</a:pPr>
            <a:endParaRPr lang="en-US" sz="8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</a:pPr>
            <a:endParaRPr lang="en-US" sz="2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</a:pP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The </a:t>
            </a:r>
            <a:r>
              <a:rPr lang="en-US" sz="2000" u="sng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energy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of 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a signal </a:t>
            </a:r>
            <a:r>
              <a:rPr lang="en-US" sz="2000" i="1" dirty="0">
                <a:latin typeface="Tahoma" pitchFamily="34" charset="0"/>
                <a:ea typeface="Tahoma" pitchFamily="34" charset="0"/>
                <a:cs typeface="Tahoma" pitchFamily="34" charset="0"/>
              </a:rPr>
              <a:t>x(t</a:t>
            </a:r>
            <a:r>
              <a:rPr lang="en-US" sz="2000" i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)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, denoted as </a:t>
            </a:r>
            <a:r>
              <a:rPr lang="en-US" sz="2000" i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</a:t>
            </a:r>
            <a:r>
              <a:rPr lang="en-US" sz="2000" i="1" baseline="-25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is 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defined as 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9399898"/>
              </p:ext>
            </p:extLst>
          </p:nvPr>
        </p:nvGraphicFramePr>
        <p:xfrm>
          <a:off x="1428750" y="2205038"/>
          <a:ext cx="62865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12" name="Equation" r:id="rId3" imgW="6286320" imgH="825480" progId="Equation.DSMT4">
                  <p:embed/>
                </p:oleObj>
              </mc:Choice>
              <mc:Fallback>
                <p:oleObj name="Equation" r:id="rId3" imgW="6286320" imgH="825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28750" y="2205038"/>
                        <a:ext cx="6286500" cy="825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/>
          <p:nvPr/>
        </p:nvSpPr>
        <p:spPr>
          <a:xfrm>
            <a:off x="395536" y="4147457"/>
            <a:ext cx="64123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The </a:t>
            </a:r>
            <a:r>
              <a:rPr lang="en-US" sz="2000" u="sng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power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of 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a signal </a:t>
            </a:r>
            <a:r>
              <a:rPr lang="en-US" sz="2000" i="1" dirty="0">
                <a:latin typeface="Tahoma" pitchFamily="34" charset="0"/>
                <a:ea typeface="Tahoma" pitchFamily="34" charset="0"/>
                <a:cs typeface="Tahoma" pitchFamily="34" charset="0"/>
              </a:rPr>
              <a:t>x(t</a:t>
            </a:r>
            <a:r>
              <a:rPr lang="en-US" sz="2000" i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), 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denoted as </a:t>
            </a:r>
            <a:r>
              <a:rPr lang="en-US" sz="2000" i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is 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defined as</a:t>
            </a:r>
            <a:endParaRPr lang="en-SG" sz="20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4644566"/>
              </p:ext>
            </p:extLst>
          </p:nvPr>
        </p:nvGraphicFramePr>
        <p:xfrm>
          <a:off x="1395413" y="4691063"/>
          <a:ext cx="66548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13" name="Equation" r:id="rId5" imgW="6654600" imgH="825480" progId="Equation.DSMT4">
                  <p:embed/>
                </p:oleObj>
              </mc:Choice>
              <mc:Fallback>
                <p:oleObj name="Equation" r:id="rId5" imgW="6654600" imgH="82548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5413" y="4691063"/>
                        <a:ext cx="66548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395536" y="3098800"/>
            <a:ext cx="7920880" cy="400110"/>
            <a:chOff x="395536" y="2996952"/>
            <a:chExt cx="7920880" cy="400110"/>
          </a:xfrm>
        </p:grpSpPr>
        <p:sp>
          <p:nvSpPr>
            <p:cNvPr id="7" name="TextBox 6"/>
            <p:cNvSpPr txBox="1"/>
            <p:nvPr/>
          </p:nvSpPr>
          <p:spPr>
            <a:xfrm>
              <a:off x="395536" y="2996952"/>
              <a:ext cx="79208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The signal, </a:t>
              </a:r>
              <a:r>
                <a:rPr lang="en-US" sz="2000" i="1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x(t), </a:t>
              </a:r>
              <a:r>
                <a:rPr lang="en-US" sz="20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is an energy signal if                 for that signal. </a:t>
              </a:r>
              <a:endParaRPr lang="en-SG" sz="2000" dirty="0"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graphicFrame>
          <p:nvGraphicFramePr>
            <p:cNvPr id="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81648060"/>
                </p:ext>
              </p:extLst>
            </p:nvPr>
          </p:nvGraphicFramePr>
          <p:xfrm>
            <a:off x="4802188" y="3106490"/>
            <a:ext cx="1104900" cy="254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614" name="Equation" r:id="rId7" imgW="1104840" imgH="253800" progId="Equation.DSMT4">
                    <p:embed/>
                  </p:oleObj>
                </mc:Choice>
                <mc:Fallback>
                  <p:oleObj name="Equation" r:id="rId7" imgW="1104840" imgH="2538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802188" y="3106490"/>
                          <a:ext cx="1104900" cy="254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Group 9"/>
          <p:cNvGrpSpPr/>
          <p:nvPr/>
        </p:nvGrpSpPr>
        <p:grpSpPr>
          <a:xfrm>
            <a:off x="395536" y="5547865"/>
            <a:ext cx="7920880" cy="400110"/>
            <a:chOff x="395536" y="2996952"/>
            <a:chExt cx="7920880" cy="400110"/>
          </a:xfrm>
        </p:grpSpPr>
        <p:sp>
          <p:nvSpPr>
            <p:cNvPr id="11" name="TextBox 10"/>
            <p:cNvSpPr txBox="1"/>
            <p:nvPr/>
          </p:nvSpPr>
          <p:spPr>
            <a:xfrm>
              <a:off x="395536" y="2996952"/>
              <a:ext cx="79208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The signal, </a:t>
              </a:r>
              <a:r>
                <a:rPr lang="en-US" sz="2000" i="1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x(t), </a:t>
              </a:r>
              <a:r>
                <a:rPr lang="en-US" sz="20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is a power signal if                 for that signal. </a:t>
              </a:r>
              <a:endParaRPr lang="en-SG" sz="2000" dirty="0"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graphicFrame>
          <p:nvGraphicFramePr>
            <p:cNvPr id="1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76586003"/>
                </p:ext>
              </p:extLst>
            </p:nvPr>
          </p:nvGraphicFramePr>
          <p:xfrm>
            <a:off x="4572000" y="3106937"/>
            <a:ext cx="1092200" cy="254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615" name="Equation" r:id="rId9" imgW="1091880" imgH="253800" progId="Equation.DSMT4">
                    <p:embed/>
                  </p:oleObj>
                </mc:Choice>
                <mc:Fallback>
                  <p:oleObj name="Equation" r:id="rId9" imgW="1091880" imgH="2538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4572000" y="3106937"/>
                          <a:ext cx="1092200" cy="254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69121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404664"/>
            <a:ext cx="7344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Energy and Power Spectral Densities of Periodic Signals</a:t>
            </a:r>
            <a:endParaRPr lang="en-SG" sz="2000" dirty="0">
              <a:solidFill>
                <a:srgbClr val="0000FF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1124744"/>
            <a:ext cx="8424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Consider a periodic signal, </a:t>
            </a:r>
            <a:r>
              <a:rPr lang="en-US" sz="2000" i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x</a:t>
            </a:r>
            <a:r>
              <a:rPr lang="en-US" sz="2000" i="1" baseline="-25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</a:t>
            </a:r>
            <a:r>
              <a:rPr lang="en-US" sz="2000" i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(t)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with period </a:t>
            </a:r>
            <a:r>
              <a:rPr lang="en-US" sz="2000" i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</a:t>
            </a:r>
            <a:r>
              <a:rPr lang="en-US" sz="2000" i="1" baseline="-25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given by :</a:t>
            </a:r>
            <a:endParaRPr lang="en-SG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5122436"/>
              </p:ext>
            </p:extLst>
          </p:nvPr>
        </p:nvGraphicFramePr>
        <p:xfrm>
          <a:off x="862013" y="1789113"/>
          <a:ext cx="6781800" cy="76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23" name="Equation" r:id="rId3" imgW="6781680" imgH="774360" progId="Equation.DSMT4">
                  <p:embed/>
                </p:oleObj>
              </mc:Choice>
              <mc:Fallback>
                <p:oleObj name="Equation" r:id="rId3" imgW="6781680" imgH="774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2013" y="1789113"/>
                        <a:ext cx="6781800" cy="769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2232543"/>
              </p:ext>
            </p:extLst>
          </p:nvPr>
        </p:nvGraphicFramePr>
        <p:xfrm>
          <a:off x="712788" y="2552700"/>
          <a:ext cx="4584700" cy="3951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24" name="Equation" r:id="rId5" imgW="4584600" imgH="3974760" progId="Equation.DSMT4">
                  <p:embed/>
                </p:oleObj>
              </mc:Choice>
              <mc:Fallback>
                <p:oleObj name="Equation" r:id="rId5" imgW="4584600" imgH="3974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788" y="2552700"/>
                        <a:ext cx="4584700" cy="3951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ight Brace 6"/>
          <p:cNvSpPr/>
          <p:nvPr/>
        </p:nvSpPr>
        <p:spPr bwMode="auto">
          <a:xfrm>
            <a:off x="5724128" y="2924944"/>
            <a:ext cx="288032" cy="2952328"/>
          </a:xfrm>
          <a:prstGeom prst="rightBrac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00192" y="3861048"/>
            <a:ext cx="22322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 periodic signal is not an energy signal!</a:t>
            </a:r>
            <a:endParaRPr lang="en-SG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2303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70935"/>
              </p:ext>
            </p:extLst>
          </p:nvPr>
        </p:nvGraphicFramePr>
        <p:xfrm>
          <a:off x="1231900" y="865188"/>
          <a:ext cx="7239000" cy="373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802" name="Equation" r:id="rId3" imgW="7238880" imgH="3759120" progId="Equation.DSMT4">
                  <p:embed/>
                </p:oleObj>
              </mc:Choice>
              <mc:Fallback>
                <p:oleObj name="Equation" r:id="rId3" imgW="7238880" imgH="375912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1900" y="865188"/>
                        <a:ext cx="7239000" cy="3736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87319" y="404664"/>
            <a:ext cx="35646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Computing the power, </a:t>
            </a:r>
            <a:r>
              <a:rPr lang="en-US" sz="2000" i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</a:t>
            </a:r>
            <a:endParaRPr lang="en-SG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95535" y="4725144"/>
            <a:ext cx="8352929" cy="774700"/>
            <a:chOff x="395535" y="5174580"/>
            <a:chExt cx="8352929" cy="774700"/>
          </a:xfrm>
        </p:grpSpPr>
        <p:graphicFrame>
          <p:nvGraphicFramePr>
            <p:cNvPr id="6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75908785"/>
                </p:ext>
              </p:extLst>
            </p:nvPr>
          </p:nvGraphicFramePr>
          <p:xfrm>
            <a:off x="4068812" y="5174580"/>
            <a:ext cx="1511300" cy="774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803" name="Equation" r:id="rId5" imgW="1511280" imgH="774360" progId="Equation.DSMT4">
                    <p:embed/>
                  </p:oleObj>
                </mc:Choice>
                <mc:Fallback>
                  <p:oleObj name="Equation" r:id="rId5" imgW="1511280" imgH="7743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068812" y="5174580"/>
                          <a:ext cx="1511300" cy="774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TextBox 6"/>
            <p:cNvSpPr txBox="1"/>
            <p:nvPr/>
          </p:nvSpPr>
          <p:spPr>
            <a:xfrm>
              <a:off x="395535" y="5373216"/>
              <a:ext cx="835292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In general, for a periodic signal,                    because   </a:t>
              </a:r>
              <a:endParaRPr lang="en-SG" sz="2000" dirty="0"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graphicFrame>
          <p:nvGraphicFramePr>
            <p:cNvPr id="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05703263"/>
                </p:ext>
              </p:extLst>
            </p:nvPr>
          </p:nvGraphicFramePr>
          <p:xfrm>
            <a:off x="6588224" y="5403056"/>
            <a:ext cx="2006600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804" name="Equation" r:id="rId7" imgW="2006280" imgH="330120" progId="Equation.DSMT4">
                    <p:embed/>
                  </p:oleObj>
                </mc:Choice>
                <mc:Fallback>
                  <p:oleObj name="Equation" r:id="rId7" imgW="2006280" imgH="33012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6588224" y="5403056"/>
                          <a:ext cx="2006600" cy="330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" name="Group 10"/>
          <p:cNvGrpSpPr/>
          <p:nvPr/>
        </p:nvGrpSpPr>
        <p:grpSpPr>
          <a:xfrm>
            <a:off x="395535" y="5517232"/>
            <a:ext cx="7339757" cy="1015663"/>
            <a:chOff x="395535" y="5517232"/>
            <a:chExt cx="7339757" cy="1015663"/>
          </a:xfrm>
        </p:grpSpPr>
        <p:sp>
          <p:nvSpPr>
            <p:cNvPr id="4" name="TextBox 3"/>
            <p:cNvSpPr txBox="1"/>
            <p:nvPr/>
          </p:nvSpPr>
          <p:spPr>
            <a:xfrm>
              <a:off x="395535" y="5517232"/>
              <a:ext cx="626469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Hence a periodic signal is a power signal!</a:t>
              </a:r>
            </a:p>
            <a:p>
              <a:endParaRPr lang="en-US" sz="2000" dirty="0">
                <a:latin typeface="Tahoma" pitchFamily="34" charset="0"/>
                <a:ea typeface="Tahoma" pitchFamily="34" charset="0"/>
                <a:cs typeface="Tahoma" pitchFamily="34" charset="0"/>
              </a:endParaRPr>
            </a:p>
            <a:p>
              <a:r>
                <a:rPr lang="en-US" sz="20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Furthermore, the power spectral density is given by  </a:t>
              </a:r>
              <a:endParaRPr lang="en-SG" sz="2000" dirty="0"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graphicFrame>
          <p:nvGraphicFramePr>
            <p:cNvPr id="10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91774988"/>
                </p:ext>
              </p:extLst>
            </p:nvPr>
          </p:nvGraphicFramePr>
          <p:xfrm>
            <a:off x="6300192" y="6080844"/>
            <a:ext cx="1435100" cy="444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805" name="Equation" r:id="rId9" imgW="1434960" imgH="444240" progId="Equation.DSMT4">
                    <p:embed/>
                  </p:oleObj>
                </mc:Choice>
                <mc:Fallback>
                  <p:oleObj name="Equation" r:id="rId9" imgW="1434960" imgH="4442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6300192" y="6080844"/>
                          <a:ext cx="1435100" cy="4445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21556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332656"/>
            <a:ext cx="72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Summary of Energy and Power Spectral Densities</a:t>
            </a:r>
            <a:endParaRPr lang="en-SG" sz="2400" dirty="0">
              <a:solidFill>
                <a:srgbClr val="0000FF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5536" y="980728"/>
            <a:ext cx="7776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If signal, </a:t>
            </a:r>
            <a:r>
              <a:rPr lang="en-US" sz="2000" i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x(t),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is an energy signal and is non-periodic, then the energy spectral density, </a:t>
            </a:r>
            <a:r>
              <a:rPr lang="en-US" sz="2000" i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</a:t>
            </a:r>
            <a:r>
              <a:rPr lang="en-US" sz="2000" i="1" baseline="-25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x</a:t>
            </a:r>
            <a:r>
              <a:rPr lang="en-US" sz="2000" i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(f)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is given by :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9915287"/>
              </p:ext>
            </p:extLst>
          </p:nvPr>
        </p:nvGraphicFramePr>
        <p:xfrm>
          <a:off x="3201875" y="1772816"/>
          <a:ext cx="2164185" cy="5951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68" name="Equation" r:id="rId3" imgW="1015920" imgH="279360" progId="Equation.DSMT4">
                  <p:embed/>
                </p:oleObj>
              </mc:Choice>
              <mc:Fallback>
                <p:oleObj name="Equation" r:id="rId3" imgW="101592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01875" y="1772816"/>
                        <a:ext cx="2164185" cy="5951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47936" y="2492896"/>
            <a:ext cx="7776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w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here </a:t>
            </a:r>
            <a:r>
              <a:rPr lang="en-US" sz="2000" i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X(f)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is the FT of </a:t>
            </a:r>
            <a:r>
              <a:rPr lang="en-US" sz="2000" i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x(t).  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If </a:t>
            </a:r>
            <a:r>
              <a:rPr lang="en-US" sz="2000" i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x(t) 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is periodic, then it cannot be an energy signal.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5536" y="3501008"/>
            <a:ext cx="7776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If signal, </a:t>
            </a:r>
            <a:r>
              <a:rPr lang="en-US" sz="2000" i="1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x(t),</a:t>
            </a:r>
            <a:r>
              <a:rPr lang="en-US" sz="20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is a power signal and is periodic, then the power spectral density, </a:t>
            </a:r>
            <a:r>
              <a:rPr lang="en-US" sz="2000" i="1" dirty="0" err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</a:t>
            </a:r>
            <a:r>
              <a:rPr lang="en-US" sz="2000" i="1" baseline="-25000" dirty="0" err="1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x</a:t>
            </a:r>
            <a:r>
              <a:rPr lang="en-US" sz="2000" i="1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(f)</a:t>
            </a:r>
            <a:r>
              <a:rPr lang="en-US" sz="20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 is given by :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4922392"/>
              </p:ext>
            </p:extLst>
          </p:nvPr>
        </p:nvGraphicFramePr>
        <p:xfrm>
          <a:off x="3314700" y="4221088"/>
          <a:ext cx="1651000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69" name="Equation" r:id="rId5" imgW="774360" imgH="279360" progId="Equation.DSMT4">
                  <p:embed/>
                </p:oleObj>
              </mc:Choice>
              <mc:Fallback>
                <p:oleObj name="Equation" r:id="rId5" imgW="774360" imgH="27936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4700" y="4221088"/>
                        <a:ext cx="1651000" cy="595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47936" y="4797152"/>
            <a:ext cx="7776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</a:t>
            </a:r>
            <a:r>
              <a:rPr lang="en-US" sz="20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here </a:t>
            </a:r>
            <a:r>
              <a:rPr lang="en-US" sz="2000" i="1" dirty="0" err="1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</a:t>
            </a:r>
            <a:r>
              <a:rPr lang="en-US" sz="2000" i="1" baseline="-25000" dirty="0" err="1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</a:t>
            </a:r>
            <a:r>
              <a:rPr lang="en-US" sz="20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is the Fourier coefficient of </a:t>
            </a:r>
            <a:r>
              <a:rPr lang="en-US" sz="2000" i="1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x(t).  </a:t>
            </a:r>
            <a:r>
              <a:rPr lang="en-US" sz="20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If </a:t>
            </a:r>
            <a:r>
              <a:rPr lang="en-US" sz="2000" i="1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x(t) </a:t>
            </a:r>
            <a:r>
              <a:rPr lang="en-US" sz="20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is an energy signal and is non-periodic, then its power is zero.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5536" y="5877272"/>
            <a:ext cx="8496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Moral of the story is whether it is an energy or power signal, its energy or power spectral density is related to the Fourier transform coefficients.</a:t>
            </a:r>
            <a:endParaRPr lang="en-SG" sz="2000" dirty="0">
              <a:solidFill>
                <a:srgbClr val="0000FF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5476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404664"/>
            <a:ext cx="3024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Signal Bandwidth</a:t>
            </a:r>
            <a:endParaRPr lang="en-SG" sz="2000" b="1" dirty="0">
              <a:solidFill>
                <a:srgbClr val="0000FF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grpSp>
        <p:nvGrpSpPr>
          <p:cNvPr id="6" name="Group 5"/>
          <p:cNvGrpSpPr/>
          <p:nvPr/>
        </p:nvGrpSpPr>
        <p:grpSpPr>
          <a:xfrm>
            <a:off x="827584" y="904453"/>
            <a:ext cx="5625331" cy="868363"/>
            <a:chOff x="827584" y="904453"/>
            <a:chExt cx="5625331" cy="868363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625591"/>
                </p:ext>
              </p:extLst>
            </p:nvPr>
          </p:nvGraphicFramePr>
          <p:xfrm>
            <a:off x="1331640" y="904453"/>
            <a:ext cx="5121275" cy="868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741" name="Equation" r:id="rId3" imgW="5117760" imgH="863280" progId="Equation.DSMT4">
                    <p:embed/>
                  </p:oleObj>
                </mc:Choice>
                <mc:Fallback>
                  <p:oleObj name="Equation" r:id="rId3" imgW="5117760" imgH="863280" progId="Equation.DSMT4">
                    <p:embed/>
                    <p:pic>
                      <p:nvPicPr>
                        <p:cNvPr id="0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1640" y="904453"/>
                          <a:ext cx="5121275" cy="8683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827584" y="1084674"/>
              <a:ext cx="6120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Let</a:t>
              </a:r>
              <a:endParaRPr lang="en-SG" sz="2000" dirty="0"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67544" y="2060848"/>
            <a:ext cx="7776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The </a:t>
            </a:r>
            <a:r>
              <a:rPr lang="en-US" sz="2000" u="sng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bandwidth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of a signal is a measure of the width of the frequency range over which </a:t>
            </a:r>
            <a:r>
              <a:rPr lang="en-US" sz="2000" i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</a:t>
            </a:r>
            <a:r>
              <a:rPr lang="en-US" sz="2000" i="1" baseline="-25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x</a:t>
            </a:r>
            <a:r>
              <a:rPr lang="en-US" sz="2000" i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(f)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&gt; 0. </a:t>
            </a:r>
            <a:endParaRPr lang="en-SG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70662" name="Picture 6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83" r="8193"/>
          <a:stretch/>
        </p:blipFill>
        <p:spPr bwMode="auto">
          <a:xfrm>
            <a:off x="755576" y="3141836"/>
            <a:ext cx="7831507" cy="151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467544" y="4941168"/>
            <a:ext cx="7992888" cy="1631216"/>
            <a:chOff x="467544" y="4941168"/>
            <a:chExt cx="7992888" cy="1631216"/>
          </a:xfrm>
        </p:grpSpPr>
        <p:sp>
          <p:nvSpPr>
            <p:cNvPr id="8" name="TextBox 7"/>
            <p:cNvSpPr txBox="1"/>
            <p:nvPr/>
          </p:nvSpPr>
          <p:spPr>
            <a:xfrm>
              <a:off x="467544" y="4941168"/>
              <a:ext cx="7992888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In the figure above, the bandwidth of the signal is               Hz.</a:t>
              </a:r>
            </a:p>
            <a:p>
              <a:endParaRPr lang="en-US" sz="2000" dirty="0">
                <a:latin typeface="Tahoma" pitchFamily="34" charset="0"/>
                <a:ea typeface="Tahoma" pitchFamily="34" charset="0"/>
                <a:cs typeface="Tahoma" pitchFamily="34" charset="0"/>
              </a:endParaRPr>
            </a:p>
            <a:p>
              <a:r>
                <a:rPr lang="en-US" sz="20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Unit of bandwidth is either Hertz or radians/s</a:t>
              </a:r>
            </a:p>
            <a:p>
              <a:endParaRPr lang="en-US" sz="2000" dirty="0">
                <a:latin typeface="Tahoma" pitchFamily="34" charset="0"/>
                <a:ea typeface="Tahoma" pitchFamily="34" charset="0"/>
                <a:cs typeface="Tahoma" pitchFamily="34" charset="0"/>
              </a:endParaRPr>
            </a:p>
            <a:p>
              <a:r>
                <a:rPr lang="en-US" sz="20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There are different types of </a:t>
              </a:r>
              <a:r>
                <a:rPr lang="en-US" sz="20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bandlimited</a:t>
              </a:r>
              <a:r>
                <a:rPr lang="en-US" sz="20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signals.</a:t>
              </a:r>
              <a:endParaRPr lang="en-SG" sz="2000" dirty="0"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94055651"/>
                </p:ext>
              </p:extLst>
            </p:nvPr>
          </p:nvGraphicFramePr>
          <p:xfrm>
            <a:off x="6228184" y="4976123"/>
            <a:ext cx="1041400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742" name="Equation" r:id="rId6" imgW="1041120" imgH="330120" progId="Equation.DSMT4">
                    <p:embed/>
                  </p:oleObj>
                </mc:Choice>
                <mc:Fallback>
                  <p:oleObj name="Equation" r:id="rId6" imgW="1041120" imgH="33012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6228184" y="4976123"/>
                          <a:ext cx="1041400" cy="330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7517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grpSp>
        <p:nvGrpSpPr>
          <p:cNvPr id="71715" name="Group 71714"/>
          <p:cNvGrpSpPr/>
          <p:nvPr/>
        </p:nvGrpSpPr>
        <p:grpSpPr>
          <a:xfrm>
            <a:off x="323528" y="1156682"/>
            <a:ext cx="5184576" cy="400110"/>
            <a:chOff x="323528" y="868650"/>
            <a:chExt cx="5184576" cy="400110"/>
          </a:xfrm>
        </p:grpSpPr>
        <p:sp>
          <p:nvSpPr>
            <p:cNvPr id="2" name="TextBox 1"/>
            <p:cNvSpPr txBox="1"/>
            <p:nvPr/>
          </p:nvSpPr>
          <p:spPr>
            <a:xfrm>
              <a:off x="323528" y="868650"/>
              <a:ext cx="51845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>
                  <a:solidFill>
                    <a:srgbClr val="FF00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Lowpass</a:t>
              </a:r>
              <a:r>
                <a:rPr lang="en-US" sz="2000" dirty="0" smtClean="0">
                  <a:solidFill>
                    <a:srgbClr val="FF00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Signal </a:t>
              </a:r>
              <a:r>
                <a:rPr lang="en-US" sz="2000" i="1" dirty="0" smtClean="0">
                  <a:solidFill>
                    <a:srgbClr val="FF00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x(t</a:t>
              </a:r>
              <a:r>
                <a:rPr lang="en-US" sz="2000" dirty="0" smtClean="0">
                  <a:solidFill>
                    <a:srgbClr val="FF00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) : </a:t>
              </a:r>
              <a:endParaRPr lang="en-SG" sz="2000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graphicFrame>
          <p:nvGraphicFramePr>
            <p:cNvPr id="4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61528539"/>
                </p:ext>
              </p:extLst>
            </p:nvPr>
          </p:nvGraphicFramePr>
          <p:xfrm>
            <a:off x="2911847" y="882998"/>
            <a:ext cx="2308225" cy="3857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95" name="Equation" r:id="rId3" imgW="2311200" imgH="380880" progId="Equation.DSMT4">
                    <p:embed/>
                  </p:oleObj>
                </mc:Choice>
                <mc:Fallback>
                  <p:oleObj name="Equation" r:id="rId3" imgW="2311200" imgH="380880" progId="Equation.DSMT4">
                    <p:embed/>
                    <p:pic>
                      <p:nvPicPr>
                        <p:cNvPr id="0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1847" y="882998"/>
                          <a:ext cx="2308225" cy="3857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685800" y="457200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28" name="Rectangle 29"/>
          <p:cNvSpPr>
            <a:spLocks noChangeArrowheads="1"/>
          </p:cNvSpPr>
          <p:nvPr/>
        </p:nvSpPr>
        <p:spPr bwMode="auto">
          <a:xfrm>
            <a:off x="685800" y="771525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29" name="Rectangle 30"/>
          <p:cNvSpPr>
            <a:spLocks noChangeArrowheads="1"/>
          </p:cNvSpPr>
          <p:nvPr/>
        </p:nvSpPr>
        <p:spPr bwMode="auto">
          <a:xfrm>
            <a:off x="0" y="971550"/>
            <a:ext cx="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sp>
        <p:nvSpPr>
          <p:cNvPr id="30" name="Rectangle 32"/>
          <p:cNvSpPr>
            <a:spLocks noChangeArrowheads="1"/>
          </p:cNvSpPr>
          <p:nvPr/>
        </p:nvSpPr>
        <p:spPr bwMode="auto">
          <a:xfrm>
            <a:off x="685800" y="1628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71713" name="Picture 33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54" r="8477"/>
          <a:stretch/>
        </p:blipFill>
        <p:spPr bwMode="auto">
          <a:xfrm>
            <a:off x="655534" y="1706439"/>
            <a:ext cx="7689273" cy="1506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Rectangle 3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grpSp>
        <p:nvGrpSpPr>
          <p:cNvPr id="71714" name="Group 71713"/>
          <p:cNvGrpSpPr/>
          <p:nvPr/>
        </p:nvGrpSpPr>
        <p:grpSpPr>
          <a:xfrm>
            <a:off x="246762" y="3645024"/>
            <a:ext cx="8547375" cy="428625"/>
            <a:chOff x="246762" y="3645024"/>
            <a:chExt cx="8547375" cy="428625"/>
          </a:xfrm>
        </p:grpSpPr>
        <p:graphicFrame>
          <p:nvGraphicFramePr>
            <p:cNvPr id="71712" name="Object 717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94856809"/>
                </p:ext>
              </p:extLst>
            </p:nvPr>
          </p:nvGraphicFramePr>
          <p:xfrm>
            <a:off x="2893399" y="3645024"/>
            <a:ext cx="5900738" cy="428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96" name="Equation" r:id="rId6" imgW="5905440" imgH="431640" progId="Equation.DSMT4">
                    <p:embed/>
                  </p:oleObj>
                </mc:Choice>
                <mc:Fallback>
                  <p:oleObj name="Equation" r:id="rId6" imgW="5905440" imgH="431640" progId="Equation.DSMT4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93399" y="3645024"/>
                          <a:ext cx="5900738" cy="4286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" name="TextBox 33"/>
            <p:cNvSpPr txBox="1"/>
            <p:nvPr/>
          </p:nvSpPr>
          <p:spPr>
            <a:xfrm>
              <a:off x="246762" y="3645024"/>
              <a:ext cx="29803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>
                  <a:solidFill>
                    <a:srgbClr val="FF00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Bandpass</a:t>
              </a:r>
              <a:r>
                <a:rPr lang="en-US" sz="2000" dirty="0" smtClean="0">
                  <a:solidFill>
                    <a:srgbClr val="FF00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Signal </a:t>
              </a:r>
              <a:r>
                <a:rPr lang="en-US" sz="2000" i="1" dirty="0" smtClean="0">
                  <a:solidFill>
                    <a:srgbClr val="FF00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x(t</a:t>
              </a:r>
              <a:r>
                <a:rPr lang="en-US" sz="2000" dirty="0" smtClean="0">
                  <a:solidFill>
                    <a:srgbClr val="FF00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) : </a:t>
              </a:r>
              <a:endParaRPr lang="en-SG" sz="2000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</p:grpSp>
      <p:pic>
        <p:nvPicPr>
          <p:cNvPr id="71716" name="Picture 36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4" r="8176"/>
          <a:stretch/>
        </p:blipFill>
        <p:spPr bwMode="auto">
          <a:xfrm>
            <a:off x="611560" y="4509120"/>
            <a:ext cx="7818334" cy="1658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717" name="TextBox 71716"/>
          <p:cNvSpPr txBox="1"/>
          <p:nvPr/>
        </p:nvSpPr>
        <p:spPr>
          <a:xfrm>
            <a:off x="246762" y="404664"/>
            <a:ext cx="6341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Bandlimited</a:t>
            </a:r>
            <a:r>
              <a:rPr lang="en-US" sz="2400" b="1" dirty="0" smtClean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or Band restricted Signals</a:t>
            </a:r>
            <a:endParaRPr lang="en-SG" sz="2400" b="1" dirty="0">
              <a:solidFill>
                <a:srgbClr val="0000FF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391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6762" y="404664"/>
            <a:ext cx="6341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Signals with </a:t>
            </a:r>
            <a:r>
              <a:rPr lang="en-US" sz="2400" b="1" dirty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U</a:t>
            </a:r>
            <a:r>
              <a:rPr lang="en-US" sz="2400" b="1" dirty="0" smtClean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nrestricted Bands</a:t>
            </a:r>
            <a:endParaRPr lang="en-SG" sz="2400" b="1" dirty="0">
              <a:solidFill>
                <a:srgbClr val="0000FF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79512" y="980728"/>
            <a:ext cx="874846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In general, practical signals are seldom strictly </a:t>
            </a:r>
            <a:r>
              <a:rPr lang="en-US" sz="2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bandlimited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, but have infinite frequency extent. For such signals, from the signal processing and system design standpoint, it is often useful to define a bandwidth measure to include only the significant frequency components of the signal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  <a:endParaRPr lang="en-SG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1738" y="2492896"/>
            <a:ext cx="68805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3dB Bandwidth (</a:t>
            </a:r>
            <a:r>
              <a:rPr lang="en-US" sz="2000" i="1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</a:t>
            </a:r>
            <a:r>
              <a:rPr lang="en-US" sz="2000" i="1" baseline="-250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3dB</a:t>
            </a:r>
            <a:r>
              <a:rPr lang="en-US" sz="20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) – </a:t>
            </a:r>
            <a:r>
              <a:rPr lang="en-US" sz="2000" dirty="0" err="1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lowpass</a:t>
            </a:r>
            <a:r>
              <a:rPr lang="en-US" sz="20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signa</a:t>
            </a:r>
            <a:r>
              <a:rPr lang="en-US" sz="2000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</a:t>
            </a:r>
            <a:endParaRPr lang="en-SG" sz="2000" dirty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727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25" y="3212976"/>
            <a:ext cx="7523163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39552" y="5373216"/>
            <a:ext cx="83884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The </a:t>
            </a:r>
            <a:r>
              <a:rPr lang="en-US" sz="2000" u="sng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3dB bandwidth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is defined to be the frequency at which the spectral density drops to 50% or 0.5 of the </a:t>
            </a:r>
            <a:r>
              <a:rPr lang="en-US" sz="2000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spectral density component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at zero frequency</a:t>
            </a:r>
            <a:endParaRPr lang="en-SG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448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1700808"/>
            <a:ext cx="7542213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75928" y="845096"/>
            <a:ext cx="68805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For a </a:t>
            </a:r>
            <a:r>
              <a:rPr lang="en-US" sz="2000" dirty="0" err="1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bandpass</a:t>
            </a:r>
            <a:r>
              <a:rPr lang="en-US" sz="20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signal </a:t>
            </a:r>
            <a:r>
              <a:rPr lang="en-US" sz="2000" dirty="0" err="1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ie</a:t>
            </a:r>
            <a:r>
              <a:rPr lang="en-US" sz="20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not </a:t>
            </a:r>
            <a:r>
              <a:rPr lang="en-US" sz="2000" dirty="0" err="1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lowpass</a:t>
            </a:r>
            <a:endParaRPr lang="en-SG" sz="2000" dirty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00100" y="4221088"/>
            <a:ext cx="7542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f</a:t>
            </a:r>
            <a:r>
              <a:rPr lang="en-US" sz="2000" i="1" baseline="-25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</a:t>
            </a:r>
            <a:r>
              <a:rPr lang="en-US" sz="2000" i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is the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centre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frequency of the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bandpass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signal.</a:t>
            </a:r>
            <a:endParaRPr lang="en-SG" sz="2000" i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784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1738" y="836712"/>
            <a:ext cx="68805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1</a:t>
            </a:r>
            <a:r>
              <a:rPr lang="en-US" sz="2000" baseline="300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st</a:t>
            </a:r>
            <a:r>
              <a:rPr lang="en-US" sz="20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Null Bandwidth (</a:t>
            </a:r>
            <a:r>
              <a:rPr lang="en-US" sz="2000" i="1" dirty="0" err="1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</a:t>
            </a:r>
            <a:r>
              <a:rPr lang="en-US" sz="2000" i="1" baseline="-25000" dirty="0" err="1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null</a:t>
            </a:r>
            <a:r>
              <a:rPr lang="en-US" sz="20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) – </a:t>
            </a:r>
            <a:r>
              <a:rPr lang="en-US" sz="2000" dirty="0" err="1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lowpass</a:t>
            </a:r>
            <a:r>
              <a:rPr lang="en-US" sz="20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signa</a:t>
            </a:r>
            <a:r>
              <a:rPr lang="en-US" sz="2000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</a:t>
            </a:r>
            <a:endParaRPr lang="en-SG" sz="2000" dirty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25" y="1484784"/>
            <a:ext cx="7523163" cy="180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7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4379937"/>
            <a:ext cx="7542213" cy="185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23528" y="3748970"/>
            <a:ext cx="496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For a </a:t>
            </a:r>
            <a:r>
              <a:rPr lang="en-US" sz="2000" dirty="0" err="1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bandpass</a:t>
            </a:r>
            <a:r>
              <a:rPr lang="en-US" sz="20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signal </a:t>
            </a:r>
            <a:r>
              <a:rPr lang="en-US" sz="2000" dirty="0" err="1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ie</a:t>
            </a:r>
            <a:r>
              <a:rPr lang="en-US" sz="20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not </a:t>
            </a:r>
            <a:r>
              <a:rPr lang="en-US" sz="2000" dirty="0" err="1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lowpass</a:t>
            </a:r>
            <a:endParaRPr lang="en-SG" sz="2000" dirty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56176" y="1484784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Null means zero</a:t>
            </a:r>
            <a:endParaRPr lang="en-SG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487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762125"/>
              </p:ext>
            </p:extLst>
          </p:nvPr>
        </p:nvGraphicFramePr>
        <p:xfrm>
          <a:off x="4653195" y="832873"/>
          <a:ext cx="2843847" cy="435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80" name="Equation" r:id="rId3" imgW="2133600" imgH="330200" progId="Equation.DSMT4">
                  <p:embed/>
                </p:oleObj>
              </mc:Choice>
              <mc:Fallback>
                <p:oleObj name="Equation" r:id="rId3" imgW="2133600" imgH="330200" progId="Equation.DSMT4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3195" y="832873"/>
                        <a:ext cx="2843847" cy="4358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179512" y="864140"/>
            <a:ext cx="461325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Sketch the amplitude and phase spectra of 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0" y="25368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85800" algn="l"/>
              </a:tabLst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Rectangle 44"/>
          <p:cNvSpPr>
            <a:spLocks noChangeArrowheads="1"/>
          </p:cNvSpPr>
          <p:nvPr/>
        </p:nvSpPr>
        <p:spPr bwMode="auto">
          <a:xfrm>
            <a:off x="685800" y="2994025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44" name="Rectangle 45"/>
          <p:cNvSpPr>
            <a:spLocks noChangeArrowheads="1"/>
          </p:cNvSpPr>
          <p:nvPr/>
        </p:nvSpPr>
        <p:spPr bwMode="auto">
          <a:xfrm>
            <a:off x="0" y="3238500"/>
            <a:ext cx="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sp>
        <p:nvSpPr>
          <p:cNvPr id="45" name="Rectangle 55"/>
          <p:cNvSpPr>
            <a:spLocks noChangeArrowheads="1"/>
          </p:cNvSpPr>
          <p:nvPr/>
        </p:nvSpPr>
        <p:spPr bwMode="auto">
          <a:xfrm>
            <a:off x="685800" y="39401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85800" algn="l"/>
              </a:tabLst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79512" y="436602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Self-Test Example 1</a:t>
            </a:r>
            <a:endParaRPr lang="en-SG" sz="2000" dirty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179512" y="2037893"/>
            <a:ext cx="8208912" cy="2031325"/>
            <a:chOff x="179512" y="1241465"/>
            <a:chExt cx="8208912" cy="2031325"/>
          </a:xfrm>
        </p:grpSpPr>
        <p:sp>
          <p:nvSpPr>
            <p:cNvPr id="48" name="TextBox 47"/>
            <p:cNvSpPr txBox="1"/>
            <p:nvPr/>
          </p:nvSpPr>
          <p:spPr>
            <a:xfrm>
              <a:off x="179512" y="1241465"/>
              <a:ext cx="8208912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The discrete-frequency spectrum of </a:t>
              </a:r>
              <a:r>
                <a:rPr lang="en-US" i="1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x(t)</a:t>
              </a:r>
              <a:r>
                <a:rPr lang="en-US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is given in Fig. 2.</a:t>
              </a:r>
            </a:p>
            <a:p>
              <a:endParaRPr lang="en-US" dirty="0" smtClean="0">
                <a:latin typeface="Tahoma" pitchFamily="34" charset="0"/>
                <a:ea typeface="Tahoma" pitchFamily="34" charset="0"/>
                <a:cs typeface="Tahoma" pitchFamily="34" charset="0"/>
              </a:endParaRPr>
            </a:p>
            <a:p>
              <a:pPr marL="457200" indent="-457200">
                <a:buFont typeface="+mj-lt"/>
                <a:buAutoNum type="alphaLcParenR"/>
              </a:pPr>
              <a:r>
                <a:rPr lang="en-US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Write a mathematical expression for </a:t>
              </a:r>
              <a:r>
                <a:rPr lang="en-US" i="1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x(t)</a:t>
              </a:r>
              <a:r>
                <a:rPr lang="en-US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.</a:t>
              </a:r>
            </a:p>
            <a:p>
              <a:endParaRPr lang="en-US" dirty="0" smtClean="0">
                <a:latin typeface="Tahoma" pitchFamily="34" charset="0"/>
                <a:ea typeface="Tahoma" pitchFamily="34" charset="0"/>
                <a:cs typeface="Tahoma" pitchFamily="34" charset="0"/>
              </a:endParaRPr>
            </a:p>
            <a:p>
              <a:pPr marL="457200" indent="-457200">
                <a:buFont typeface="+mj-lt"/>
                <a:buAutoNum type="alphaLcParenR" startAt="2"/>
              </a:pPr>
              <a:r>
                <a:rPr lang="en-US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Let                                       denote the Fourier series of </a:t>
              </a:r>
              <a:r>
                <a:rPr lang="en-US" i="1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x(t)</a:t>
              </a:r>
              <a:r>
                <a:rPr lang="en-US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, of </a:t>
              </a:r>
            </a:p>
            <a:p>
              <a:endParaRPr lang="en-US" dirty="0" smtClean="0">
                <a:latin typeface="Tahoma" pitchFamily="34" charset="0"/>
                <a:ea typeface="Tahoma" pitchFamily="34" charset="0"/>
                <a:cs typeface="Tahoma" pitchFamily="34" charset="0"/>
              </a:endParaRPr>
            </a:p>
            <a:p>
              <a:r>
                <a:rPr lang="en-US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    which </a:t>
              </a:r>
              <a:r>
                <a:rPr lang="en-US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f</a:t>
              </a:r>
              <a:r>
                <a:rPr lang="en-US" baseline="-250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p</a:t>
              </a:r>
              <a:r>
                <a:rPr lang="en-US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is the fundamental frequency. Evaluate </a:t>
              </a:r>
              <a:r>
                <a:rPr lang="en-US" i="1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c</a:t>
              </a:r>
              <a:r>
                <a:rPr lang="en-US" i="1" baseline="-250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k</a:t>
              </a:r>
              <a:r>
                <a:rPr lang="en-US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. </a:t>
              </a:r>
              <a:endParaRPr lang="en-SG" dirty="0"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graphicFrame>
          <p:nvGraphicFramePr>
            <p:cNvPr id="49" name="Object 4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62146144"/>
                </p:ext>
              </p:extLst>
            </p:nvPr>
          </p:nvGraphicFramePr>
          <p:xfrm>
            <a:off x="1187624" y="2178988"/>
            <a:ext cx="2540000" cy="774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981" name="Equation" r:id="rId5" imgW="2539800" imgH="774360" progId="Equation.DSMT4">
                    <p:embed/>
                  </p:oleObj>
                </mc:Choice>
                <mc:Fallback>
                  <p:oleObj name="Equation" r:id="rId5" imgW="2539800" imgH="7743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187624" y="2178988"/>
                          <a:ext cx="2540000" cy="774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50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7" y="4221088"/>
            <a:ext cx="5417245" cy="2379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/>
          <p:cNvSpPr txBox="1"/>
          <p:nvPr/>
        </p:nvSpPr>
        <p:spPr>
          <a:xfrm>
            <a:off x="179512" y="1628800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Self-Test Example </a:t>
            </a:r>
            <a:r>
              <a:rPr lang="en-US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2</a:t>
            </a:r>
            <a:endParaRPr lang="en-SG" dirty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62144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467544" y="764704"/>
            <a:ext cx="8424936" cy="2862322"/>
            <a:chOff x="467544" y="1142742"/>
            <a:chExt cx="8424936" cy="2862322"/>
          </a:xfrm>
        </p:grpSpPr>
        <p:graphicFrame>
          <p:nvGraphicFramePr>
            <p:cNvPr id="2" name="Object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86132395"/>
                </p:ext>
              </p:extLst>
            </p:nvPr>
          </p:nvGraphicFramePr>
          <p:xfrm>
            <a:off x="7460059" y="2108721"/>
            <a:ext cx="568325" cy="384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091" name="Equation" r:id="rId3" imgW="571320" imgH="380880" progId="Equation.DSMT4">
                    <p:embed/>
                  </p:oleObj>
                </mc:Choice>
                <mc:Fallback>
                  <p:oleObj name="Equation" r:id="rId3" imgW="571320" imgH="38088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60059" y="2108721"/>
                          <a:ext cx="568325" cy="3841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96670533"/>
                </p:ext>
              </p:extLst>
            </p:nvPr>
          </p:nvGraphicFramePr>
          <p:xfrm>
            <a:off x="3203848" y="3040966"/>
            <a:ext cx="568325" cy="384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092" name="Equation" r:id="rId5" imgW="571320" imgH="380880" progId="Equation.DSMT4">
                    <p:embed/>
                  </p:oleObj>
                </mc:Choice>
                <mc:Fallback>
                  <p:oleObj name="Equation" r:id="rId5" imgW="571320" imgH="38088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03848" y="3040966"/>
                          <a:ext cx="568325" cy="3841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38536834"/>
                </p:ext>
              </p:extLst>
            </p:nvPr>
          </p:nvGraphicFramePr>
          <p:xfrm>
            <a:off x="1526134" y="2132856"/>
            <a:ext cx="309562" cy="325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093" name="Equation" r:id="rId7" imgW="304560" imgH="330120" progId="Equation.DSMT4">
                    <p:embed/>
                  </p:oleObj>
                </mc:Choice>
                <mc:Fallback>
                  <p:oleObj name="Equation" r:id="rId7" imgW="304560" imgH="33012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26134" y="2132856"/>
                          <a:ext cx="309562" cy="3254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88205092"/>
                </p:ext>
              </p:extLst>
            </p:nvPr>
          </p:nvGraphicFramePr>
          <p:xfrm>
            <a:off x="1547664" y="1484784"/>
            <a:ext cx="307975" cy="327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094" name="Equation" r:id="rId9" imgW="304560" imgH="330120" progId="Equation.DSMT4">
                    <p:embed/>
                  </p:oleObj>
                </mc:Choice>
                <mc:Fallback>
                  <p:oleObj name="Equation" r:id="rId9" imgW="304560" imgH="33012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47664" y="1484784"/>
                          <a:ext cx="307975" cy="3270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82214633"/>
                </p:ext>
              </p:extLst>
            </p:nvPr>
          </p:nvGraphicFramePr>
          <p:xfrm>
            <a:off x="611560" y="1484784"/>
            <a:ext cx="309563" cy="327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095" name="Equation" r:id="rId11" imgW="304560" imgH="330120" progId="Equation.DSMT4">
                    <p:embed/>
                  </p:oleObj>
                </mc:Choice>
                <mc:Fallback>
                  <p:oleObj name="Equation" r:id="rId11" imgW="304560" imgH="33012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1560" y="1484784"/>
                          <a:ext cx="309563" cy="3270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63615685"/>
                </p:ext>
              </p:extLst>
            </p:nvPr>
          </p:nvGraphicFramePr>
          <p:xfrm>
            <a:off x="2915816" y="1196752"/>
            <a:ext cx="566737" cy="3857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096" name="Equation" r:id="rId13" imgW="571320" imgH="380880" progId="Equation.DSMT4">
                    <p:embed/>
                  </p:oleObj>
                </mc:Choice>
                <mc:Fallback>
                  <p:oleObj name="Equation" r:id="rId13" imgW="571320" imgH="38088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5816" y="1196752"/>
                          <a:ext cx="566737" cy="3857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40416878"/>
                </p:ext>
              </p:extLst>
            </p:nvPr>
          </p:nvGraphicFramePr>
          <p:xfrm>
            <a:off x="3923928" y="1175636"/>
            <a:ext cx="566738" cy="384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097" name="Equation" r:id="rId15" imgW="571320" imgH="380880" progId="Equation.DSMT4">
                    <p:embed/>
                  </p:oleObj>
                </mc:Choice>
                <mc:Fallback>
                  <p:oleObj name="Equation" r:id="rId15" imgW="571320" imgH="38088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3928" y="1175636"/>
                          <a:ext cx="566738" cy="38417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54907889"/>
                </p:ext>
              </p:extLst>
            </p:nvPr>
          </p:nvGraphicFramePr>
          <p:xfrm>
            <a:off x="1331640" y="3622476"/>
            <a:ext cx="1781175" cy="3825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098" name="Equation" r:id="rId17" imgW="1777680" imgH="380880" progId="Equation.DSMT4">
                    <p:embed/>
                  </p:oleObj>
                </mc:Choice>
                <mc:Fallback>
                  <p:oleObj name="Equation" r:id="rId17" imgW="1777680" imgH="380880" progId="Equation.DSMT4">
                    <p:embed/>
                    <p:pic>
                      <p:nvPicPr>
                        <p:cNvPr id="0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1640" y="3622476"/>
                          <a:ext cx="1781175" cy="3825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467544" y="1142742"/>
              <a:ext cx="8424936" cy="2862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0000FF"/>
                  </a:solidFill>
                  <a:latin typeface="Tahoma" pitchFamily="34" charset="0"/>
                  <a:ea typeface="Times New Roman" pitchFamily="18" charset="0"/>
                  <a:cs typeface="Tahoma" pitchFamily="34" charset="0"/>
                </a:rPr>
                <a:t>Two periodic signals</a:t>
              </a:r>
              <a:r>
                <a:rPr lang="en-US" sz="2000" dirty="0" smtClean="0">
                  <a:solidFill>
                    <a:srgbClr val="0000FF"/>
                  </a:solidFill>
                  <a:latin typeface="Tahoma" pitchFamily="34" charset="0"/>
                  <a:ea typeface="Times New Roman" pitchFamily="18" charset="0"/>
                  <a:cs typeface="Tahoma" pitchFamily="34" charset="0"/>
                </a:rPr>
                <a:t>,    </a:t>
              </a: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ahoma" pitchFamily="34" charset="0"/>
                  <a:ea typeface="Times New Roman" pitchFamily="18" charset="0"/>
                  <a:cs typeface="Tahoma" pitchFamily="34" charset="0"/>
                </a:rPr>
                <a:t>    and        </a:t>
              </a:r>
              <a:r>
                <a:rPr lang="en-US" sz="2000" dirty="0" smtClean="0">
                  <a:solidFill>
                    <a:srgbClr val="0000FF"/>
                  </a:solidFill>
                  <a:latin typeface="Tahoma" pitchFamily="34" charset="0"/>
                  <a:ea typeface="Times New Roman" pitchFamily="18" charset="0"/>
                  <a:cs typeface="Tahoma" pitchFamily="34" charset="0"/>
                </a:rPr>
                <a:t>are </a:t>
              </a:r>
              <a:r>
                <a:rPr lang="en-US" sz="2000" dirty="0">
                  <a:solidFill>
                    <a:srgbClr val="0000FF"/>
                  </a:solidFill>
                  <a:latin typeface="Tahoma" pitchFamily="34" charset="0"/>
                  <a:ea typeface="Times New Roman" pitchFamily="18" charset="0"/>
                  <a:cs typeface="Tahoma" pitchFamily="34" charset="0"/>
                </a:rPr>
                <a:t>shown in Fig.1. </a:t>
              </a:r>
              <a:r>
                <a:rPr lang="en-US" sz="2000" dirty="0" smtClean="0">
                  <a:solidFill>
                    <a:srgbClr val="0000FF"/>
                  </a:solidFill>
                  <a:latin typeface="Tahoma" pitchFamily="34" charset="0"/>
                  <a:ea typeface="Times New Roman" pitchFamily="18" charset="0"/>
                  <a:cs typeface="Tahoma" pitchFamily="34" charset="0"/>
                </a:rPr>
                <a:t>Let</a:t>
              </a:r>
            </a:p>
            <a:p>
              <a:pPr lvl="0"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sz="20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Tahoma" pitchFamily="34" charset="0"/>
                  <a:ea typeface="Times New Roman" pitchFamily="18" charset="0"/>
                  <a:cs typeface="Tahoma" pitchFamily="34" charset="0"/>
                </a:rPr>
                <a:t> </a:t>
              </a: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ahoma" pitchFamily="34" charset="0"/>
                  <a:ea typeface="Times New Roman" pitchFamily="18" charset="0"/>
                  <a:cs typeface="Tahoma" pitchFamily="34" charset="0"/>
                </a:rPr>
                <a:t>     and  be their</a:t>
              </a:r>
              <a:r>
                <a:rPr kumimoji="0" lang="en-US" sz="2000" b="0" i="0" u="none" strike="noStrike" cap="none" normalizeH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ahoma" pitchFamily="34" charset="0"/>
                  <a:ea typeface="Times New Roman" pitchFamily="18" charset="0"/>
                  <a:cs typeface="Tahoma" pitchFamily="34" charset="0"/>
                </a:rPr>
                <a:t> respective complex exponential Fourier Series coefficients.</a:t>
              </a: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ahoma" pitchFamily="34" charset="0"/>
                  <a:ea typeface="Times New Roman" pitchFamily="18" charset="0"/>
                  <a:cs typeface="Tahoma" pitchFamily="34" charset="0"/>
                </a:rPr>
                <a:t> </a:t>
              </a:r>
            </a:p>
            <a:p>
              <a:pPr marL="457200" lvl="0" indent="-457200" fontAlgn="base">
                <a:spcBef>
                  <a:spcPct val="0"/>
                </a:spcBef>
                <a:spcAft>
                  <a:spcPct val="0"/>
                </a:spcAft>
                <a:buAutoNum type="alphaLcParenBoth"/>
              </a:pPr>
              <a:r>
                <a:rPr lang="en-US" sz="2000" dirty="0" smtClean="0">
                  <a:solidFill>
                    <a:srgbClr val="0000FF"/>
                  </a:solidFill>
                  <a:latin typeface="Tahoma" pitchFamily="34" charset="0"/>
                  <a:cs typeface="Tahoma" pitchFamily="34" charset="0"/>
                </a:rPr>
                <a:t>Find    . Hence show that the Fourier Series expansion of      comprises cosine components.</a:t>
              </a:r>
            </a:p>
            <a:p>
              <a:pPr marL="457200" lvl="0" indent="-457200" algn="just" fontAlgn="base">
                <a:spcBef>
                  <a:spcPct val="0"/>
                </a:spcBef>
                <a:spcAft>
                  <a:spcPct val="0"/>
                </a:spcAft>
                <a:buAutoNum type="alphaLcParenBoth"/>
              </a:pPr>
              <a:r>
                <a:rPr lang="en-US" sz="2000" dirty="0" smtClean="0">
                  <a:solidFill>
                    <a:srgbClr val="0000FF"/>
                  </a:solidFill>
                  <a:latin typeface="Tahoma" pitchFamily="34" charset="0"/>
                  <a:cs typeface="Tahoma" pitchFamily="34" charset="0"/>
                </a:rPr>
                <a:t>Using the results of part (a) or otherwise, show that the Fourier Series expansion of        comprises only of sine components. </a:t>
              </a:r>
            </a:p>
            <a:p>
              <a:pPr lvl="0" algn="just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smtClean="0">
                <a:solidFill>
                  <a:srgbClr val="0000FF"/>
                </a:solidFill>
                <a:latin typeface="Tahoma" pitchFamily="34" charset="0"/>
                <a:cs typeface="Tahoma" pitchFamily="34" charset="0"/>
              </a:endParaRPr>
            </a:p>
            <a:p>
              <a:pPr lvl="0"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 smtClean="0">
                  <a:solidFill>
                    <a:srgbClr val="0000FF"/>
                  </a:solidFill>
                  <a:latin typeface="Tahoma" pitchFamily="34" charset="0"/>
                  <a:cs typeface="Tahoma" pitchFamily="34" charset="0"/>
                </a:rPr>
                <a:t>[Hint :                        ]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75802" name="Picture 26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429000"/>
            <a:ext cx="6037756" cy="3024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467544" y="332656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Self-Test Example 3</a:t>
            </a:r>
            <a:endParaRPr lang="en-SG" sz="2000" dirty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883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323528" y="332656"/>
            <a:ext cx="3600772" cy="1524000"/>
            <a:chOff x="323528" y="476250"/>
            <a:chExt cx="3600772" cy="1524000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21638502"/>
                </p:ext>
              </p:extLst>
            </p:nvPr>
          </p:nvGraphicFramePr>
          <p:xfrm>
            <a:off x="1244600" y="476250"/>
            <a:ext cx="2679700" cy="1524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90" name="Equation" r:id="rId4" imgW="2679480" imgH="1523880" progId="Equation.DSMT4">
                    <p:embed/>
                  </p:oleObj>
                </mc:Choice>
                <mc:Fallback>
                  <p:oleObj name="Equation" r:id="rId4" imgW="2679480" imgH="15238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1244600" y="476250"/>
                          <a:ext cx="2679700" cy="1524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323528" y="692696"/>
              <a:ext cx="8640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Since</a:t>
              </a:r>
              <a:endParaRPr lang="en-SG" sz="2000" dirty="0"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361451" y="1341190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It follows that :</a:t>
            </a:r>
            <a:endParaRPr lang="en-SG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5536" y="1988840"/>
            <a:ext cx="856895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If the energy of the signal is finite, then the power in this signal is zero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If the power in the signal is non-zero, then the energy </a:t>
            </a:r>
            <a:r>
              <a:rPr lang="en-US" sz="2000" i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</a:t>
            </a:r>
            <a:r>
              <a:rPr lang="en-US" sz="2000" i="1" baseline="-25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i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is infinite.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In general, this implies that a signal with finite energy is bounded and of finite time duration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eg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pulses. They may be of infinite time duration but they tend to zero as time tends to infinity.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On the other hand, a signal with finite power tends to be of infinite duration, they do not tend to zero as time tends to infinity. Mathematically, a bounded signal that is a power signal must exists for an infinite interval of time.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 signal cannot be both an energy and power signal but it can be neither.</a:t>
            </a:r>
            <a:endParaRPr lang="en-SG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03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260648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Self-Test Example </a:t>
            </a:r>
            <a:r>
              <a:rPr lang="en-US" sz="2000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4</a:t>
            </a:r>
            <a:endParaRPr lang="en-SG" sz="2000" dirty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9512" y="757153"/>
            <a:ext cx="78488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The waveforms of 4 pulses, </a:t>
            </a:r>
            <a:r>
              <a:rPr lang="en-US" sz="2000" i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x</a:t>
            </a:r>
            <a:r>
              <a:rPr lang="en-US" sz="2000" i="1" baseline="-25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1</a:t>
            </a:r>
            <a:r>
              <a:rPr lang="en-US" sz="2000" i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(t), x</a:t>
            </a:r>
            <a:r>
              <a:rPr lang="en-US" sz="2000" i="1" baseline="-25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2</a:t>
            </a:r>
            <a:r>
              <a:rPr lang="en-US" sz="2000" i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(t), x</a:t>
            </a:r>
            <a:r>
              <a:rPr lang="en-US" sz="2000" i="1" baseline="-25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3</a:t>
            </a:r>
            <a:r>
              <a:rPr lang="en-US" sz="2000" i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(t)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and </a:t>
            </a:r>
            <a:r>
              <a:rPr lang="en-US" sz="2000" i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x</a:t>
            </a:r>
            <a:r>
              <a:rPr lang="en-US" sz="2000" i="1" baseline="-25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4</a:t>
            </a:r>
            <a:r>
              <a:rPr lang="en-US" sz="2000" i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(t)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are shown in Fig. 3. Determine the spectrum </a:t>
            </a:r>
            <a:r>
              <a:rPr lang="en-US" sz="2000" i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X</a:t>
            </a:r>
            <a:r>
              <a:rPr lang="en-US" sz="2000" i="1" baseline="-25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1</a:t>
            </a:r>
            <a:r>
              <a:rPr lang="en-US" sz="2000" i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(f)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of </a:t>
            </a:r>
            <a:r>
              <a:rPr lang="en-US" sz="2000" i="1" dirty="0">
                <a:latin typeface="Tahoma" pitchFamily="34" charset="0"/>
                <a:ea typeface="Tahoma" pitchFamily="34" charset="0"/>
                <a:cs typeface="Tahoma" pitchFamily="34" charset="0"/>
              </a:rPr>
              <a:t>x</a:t>
            </a:r>
            <a:r>
              <a:rPr lang="en-US" sz="2000" i="1" baseline="-25000" dirty="0">
                <a:latin typeface="Tahoma" pitchFamily="34" charset="0"/>
                <a:ea typeface="Tahoma" pitchFamily="34" charset="0"/>
                <a:cs typeface="Tahoma" pitchFamily="34" charset="0"/>
              </a:rPr>
              <a:t>1</a:t>
            </a:r>
            <a:r>
              <a:rPr lang="en-US" sz="2000" i="1" dirty="0">
                <a:latin typeface="Tahoma" pitchFamily="34" charset="0"/>
                <a:ea typeface="Tahoma" pitchFamily="34" charset="0"/>
                <a:cs typeface="Tahoma" pitchFamily="34" charset="0"/>
              </a:rPr>
              <a:t>(t</a:t>
            </a:r>
            <a:r>
              <a:rPr lang="en-US" sz="2000" i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)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and express the spectra of </a:t>
            </a:r>
            <a:r>
              <a:rPr lang="en-US" sz="2000" i="1" dirty="0">
                <a:latin typeface="Tahoma" pitchFamily="34" charset="0"/>
                <a:ea typeface="Tahoma" pitchFamily="34" charset="0"/>
                <a:cs typeface="Tahoma" pitchFamily="34" charset="0"/>
              </a:rPr>
              <a:t>x</a:t>
            </a:r>
            <a:r>
              <a:rPr lang="en-US" sz="2000" i="1" baseline="-25000" dirty="0">
                <a:latin typeface="Tahoma" pitchFamily="34" charset="0"/>
                <a:ea typeface="Tahoma" pitchFamily="34" charset="0"/>
                <a:cs typeface="Tahoma" pitchFamily="34" charset="0"/>
              </a:rPr>
              <a:t>2</a:t>
            </a:r>
            <a:r>
              <a:rPr lang="en-US" sz="2000" i="1" dirty="0">
                <a:latin typeface="Tahoma" pitchFamily="34" charset="0"/>
                <a:ea typeface="Tahoma" pitchFamily="34" charset="0"/>
                <a:cs typeface="Tahoma" pitchFamily="34" charset="0"/>
              </a:rPr>
              <a:t>(t), x</a:t>
            </a:r>
            <a:r>
              <a:rPr lang="en-US" sz="2000" i="1" baseline="-25000" dirty="0">
                <a:latin typeface="Tahoma" pitchFamily="34" charset="0"/>
                <a:ea typeface="Tahoma" pitchFamily="34" charset="0"/>
                <a:cs typeface="Tahoma" pitchFamily="34" charset="0"/>
              </a:rPr>
              <a:t>3</a:t>
            </a:r>
            <a:r>
              <a:rPr lang="en-US" sz="2000" i="1" dirty="0">
                <a:latin typeface="Tahoma" pitchFamily="34" charset="0"/>
                <a:ea typeface="Tahoma" pitchFamily="34" charset="0"/>
                <a:cs typeface="Tahoma" pitchFamily="34" charset="0"/>
              </a:rPr>
              <a:t>(t)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and </a:t>
            </a:r>
            <a:r>
              <a:rPr lang="en-US" sz="2000" i="1" dirty="0">
                <a:latin typeface="Tahoma" pitchFamily="34" charset="0"/>
                <a:ea typeface="Tahoma" pitchFamily="34" charset="0"/>
                <a:cs typeface="Tahoma" pitchFamily="34" charset="0"/>
              </a:rPr>
              <a:t>x</a:t>
            </a:r>
            <a:r>
              <a:rPr lang="en-US" sz="2000" i="1" baseline="-25000" dirty="0">
                <a:latin typeface="Tahoma" pitchFamily="34" charset="0"/>
                <a:ea typeface="Tahoma" pitchFamily="34" charset="0"/>
                <a:cs typeface="Tahoma" pitchFamily="34" charset="0"/>
              </a:rPr>
              <a:t>4</a:t>
            </a:r>
            <a:r>
              <a:rPr lang="en-US" sz="2000" i="1" dirty="0">
                <a:latin typeface="Tahoma" pitchFamily="34" charset="0"/>
                <a:ea typeface="Tahoma" pitchFamily="34" charset="0"/>
                <a:cs typeface="Tahoma" pitchFamily="34" charset="0"/>
              </a:rPr>
              <a:t>(t)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in terms of </a:t>
            </a:r>
            <a:r>
              <a:rPr lang="en-US" sz="2000" i="1" dirty="0">
                <a:latin typeface="Tahoma" pitchFamily="34" charset="0"/>
                <a:ea typeface="Tahoma" pitchFamily="34" charset="0"/>
                <a:cs typeface="Tahoma" pitchFamily="34" charset="0"/>
              </a:rPr>
              <a:t>X</a:t>
            </a:r>
            <a:r>
              <a:rPr lang="en-US" sz="2000" i="1" baseline="-25000" dirty="0">
                <a:latin typeface="Tahoma" pitchFamily="34" charset="0"/>
                <a:ea typeface="Tahoma" pitchFamily="34" charset="0"/>
                <a:cs typeface="Tahoma" pitchFamily="34" charset="0"/>
              </a:rPr>
              <a:t>1</a:t>
            </a:r>
            <a:r>
              <a:rPr lang="en-US" sz="2000" i="1" dirty="0">
                <a:latin typeface="Tahoma" pitchFamily="34" charset="0"/>
                <a:ea typeface="Tahoma" pitchFamily="34" charset="0"/>
                <a:cs typeface="Tahoma" pitchFamily="34" charset="0"/>
              </a:rPr>
              <a:t>(f</a:t>
            </a:r>
            <a:r>
              <a:rPr lang="en-US" sz="2000" i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)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  <a:endParaRPr lang="en-SG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778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713" y="1863427"/>
            <a:ext cx="6884987" cy="473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071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508610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Self-Test Example 5</a:t>
            </a:r>
            <a:endParaRPr lang="en-SG" sz="2000" dirty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9512" y="1189201"/>
            <a:ext cx="52565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The spectrum of a Gaussian pulse </a:t>
            </a:r>
            <a:endParaRPr lang="en-SG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2346148"/>
              </p:ext>
            </p:extLst>
          </p:nvPr>
        </p:nvGraphicFramePr>
        <p:xfrm>
          <a:off x="2123728" y="1670199"/>
          <a:ext cx="14605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11" name="Equation" r:id="rId3" imgW="1460160" imgH="711000" progId="Equation.DSMT4">
                  <p:embed/>
                </p:oleObj>
              </mc:Choice>
              <mc:Fallback>
                <p:oleObj name="Equation" r:id="rId3" imgW="146016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23728" y="1670199"/>
                        <a:ext cx="1460500" cy="71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82247" y="2597423"/>
            <a:ext cx="7848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has the form : </a:t>
            </a:r>
            <a:endParaRPr lang="en-SG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3239409"/>
              </p:ext>
            </p:extLst>
          </p:nvPr>
        </p:nvGraphicFramePr>
        <p:xfrm>
          <a:off x="2043113" y="3201293"/>
          <a:ext cx="3784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12" name="Equation" r:id="rId5" imgW="3784320" imgH="583920" progId="Equation.DSMT4">
                  <p:embed/>
                </p:oleObj>
              </mc:Choice>
              <mc:Fallback>
                <p:oleObj name="Equation" r:id="rId5" imgW="3784320" imgH="58392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3113" y="3201293"/>
                        <a:ext cx="37846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34647" y="3925505"/>
            <a:ext cx="78488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Where the parameter </a:t>
            </a:r>
            <a:r>
              <a:rPr lang="en-US" sz="2000" dirty="0" smtClean="0">
                <a:latin typeface="Symbol" pitchFamily="18" charset="2"/>
                <a:ea typeface="Tahoma" pitchFamily="34" charset="0"/>
                <a:cs typeface="Tahoma" pitchFamily="34" charset="0"/>
              </a:rPr>
              <a:t>s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&gt;0 is a measure of the time spread of </a:t>
            </a:r>
            <a:r>
              <a:rPr lang="en-US" sz="2000" i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x(t)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 Let </a:t>
            </a:r>
            <a:r>
              <a:rPr lang="en-US" sz="2000" i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B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denote the 3-dB bandwidth of </a:t>
            </a:r>
            <a:r>
              <a:rPr lang="en-US" sz="2000" i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x(t)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 Compute the time-bandwidth product </a:t>
            </a:r>
            <a:r>
              <a:rPr lang="en-US" sz="2000" i="1" dirty="0" err="1" smtClean="0">
                <a:latin typeface="Symbol" pitchFamily="18" charset="2"/>
                <a:ea typeface="Tahoma" pitchFamily="34" charset="0"/>
                <a:cs typeface="Tahoma" pitchFamily="34" charset="0"/>
              </a:rPr>
              <a:t>s</a:t>
            </a:r>
            <a:r>
              <a:rPr lang="en-US" sz="2000" i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and comment on the result.</a:t>
            </a:r>
            <a:endParaRPr lang="en-SG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848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9103721"/>
              </p:ext>
            </p:extLst>
          </p:nvPr>
        </p:nvGraphicFramePr>
        <p:xfrm>
          <a:off x="1217613" y="2636838"/>
          <a:ext cx="4271962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9" name="Equation" r:id="rId3" imgW="3276360" imgH="660240" progId="Equation.DSMT4">
                  <p:embed/>
                </p:oleObj>
              </mc:Choice>
              <mc:Fallback>
                <p:oleObj name="Equation" r:id="rId3" imgW="3276360" imgH="6602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7613" y="2636838"/>
                        <a:ext cx="4271962" cy="8636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3624908"/>
              </p:ext>
            </p:extLst>
          </p:nvPr>
        </p:nvGraphicFramePr>
        <p:xfrm>
          <a:off x="1201738" y="3933825"/>
          <a:ext cx="2760662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0" name="Equation" r:id="rId5" imgW="2120760" imgH="609480" progId="Equation.DSMT4">
                  <p:embed/>
                </p:oleObj>
              </mc:Choice>
              <mc:Fallback>
                <p:oleObj name="Equation" r:id="rId5" imgW="2120760" imgH="60948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1738" y="3933825"/>
                        <a:ext cx="2760662" cy="7905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7860960"/>
              </p:ext>
            </p:extLst>
          </p:nvPr>
        </p:nvGraphicFramePr>
        <p:xfrm>
          <a:off x="1276350" y="5321300"/>
          <a:ext cx="3136900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1" name="Equation" r:id="rId7" imgW="2120760" imgH="330120" progId="Equation.DSMT4">
                  <p:embed/>
                </p:oleObj>
              </mc:Choice>
              <mc:Fallback>
                <p:oleObj name="Equation" r:id="rId7" imgW="2120760" imgH="33012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6350" y="5321300"/>
                        <a:ext cx="3136900" cy="48418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1520" y="1133545"/>
            <a:ext cx="8009116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Determine whether each of the following signals is an energy signal,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a power signal or neither.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1520" y="652626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Self-Test Example </a:t>
            </a:r>
            <a:r>
              <a:rPr lang="en-US" sz="2000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6</a:t>
            </a:r>
            <a:endParaRPr lang="en-SG" sz="2000" dirty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5736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9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3466" y="332656"/>
            <a:ext cx="7625038" cy="612067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251520" y="620688"/>
            <a:ext cx="2448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Mind-map of Energy &amp; Power</a:t>
            </a:r>
            <a:endParaRPr lang="en-SG" sz="2400" dirty="0">
              <a:solidFill>
                <a:srgbClr val="0000FF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087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410368"/>
              </p:ext>
            </p:extLst>
          </p:nvPr>
        </p:nvGraphicFramePr>
        <p:xfrm>
          <a:off x="7221538" y="2139950"/>
          <a:ext cx="406400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14" name="Equation" r:id="rId3" imgW="406080" imgH="317160" progId="Equation.DSMT4">
                  <p:embed/>
                </p:oleObj>
              </mc:Choice>
              <mc:Fallback>
                <p:oleObj name="Equation" r:id="rId3" imgW="406080" imgH="317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1538" y="2139950"/>
                        <a:ext cx="406400" cy="314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4721803"/>
              </p:ext>
            </p:extLst>
          </p:nvPr>
        </p:nvGraphicFramePr>
        <p:xfrm>
          <a:off x="5029200" y="2143125"/>
          <a:ext cx="579438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15" name="Equation" r:id="rId5" imgW="583920" imgH="317160" progId="Equation.DSMT4">
                  <p:embed/>
                </p:oleObj>
              </mc:Choice>
              <mc:Fallback>
                <p:oleObj name="Equation" r:id="rId5" imgW="583920" imgH="317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2143125"/>
                        <a:ext cx="579438" cy="312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2900089"/>
              </p:ext>
            </p:extLst>
          </p:nvPr>
        </p:nvGraphicFramePr>
        <p:xfrm>
          <a:off x="6123081" y="1132959"/>
          <a:ext cx="523875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16" name="Equation" r:id="rId7" imgW="520474" imgH="317362" progId="Equation.DSMT4">
                  <p:embed/>
                </p:oleObj>
              </mc:Choice>
              <mc:Fallback>
                <p:oleObj name="Equation" r:id="rId7" imgW="520474" imgH="31736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3081" y="1132959"/>
                        <a:ext cx="523875" cy="314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3"/>
          <p:cNvGrpSpPr>
            <a:grpSpLocks/>
          </p:cNvGrpSpPr>
          <p:nvPr/>
        </p:nvGrpSpPr>
        <p:grpSpPr bwMode="auto">
          <a:xfrm>
            <a:off x="4167439" y="1124744"/>
            <a:ext cx="4389438" cy="1325562"/>
            <a:chOff x="8395" y="1843"/>
            <a:chExt cx="6912" cy="2088"/>
          </a:xfrm>
        </p:grpSpPr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11491" y="1843"/>
              <a:ext cx="3816" cy="2088"/>
              <a:chOff x="11491" y="1843"/>
              <a:chExt cx="3816" cy="2088"/>
            </a:xfrm>
          </p:grpSpPr>
          <p:sp>
            <p:nvSpPr>
              <p:cNvPr id="14" name="Text Box 19"/>
              <p:cNvSpPr txBox="1">
                <a:spLocks noChangeArrowheads="1"/>
              </p:cNvSpPr>
              <p:nvPr/>
            </p:nvSpPr>
            <p:spPr bwMode="auto">
              <a:xfrm>
                <a:off x="11635" y="3498"/>
                <a:ext cx="504" cy="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  <a:ea typeface="Times New Roman" pitchFamily="18" charset="0"/>
                    <a:cs typeface="Tahoma" pitchFamily="34" charset="0"/>
                  </a:rPr>
                  <a:t>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" name="Text Box 14"/>
              <p:cNvSpPr txBox="1">
                <a:spLocks noChangeArrowheads="1"/>
              </p:cNvSpPr>
              <p:nvPr/>
            </p:nvSpPr>
            <p:spPr bwMode="auto">
              <a:xfrm>
                <a:off x="14011" y="2391"/>
                <a:ext cx="360" cy="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  <a:ea typeface="Times New Roman" pitchFamily="18" charset="0"/>
                    <a:cs typeface="Tahoma" pitchFamily="34" charset="0"/>
                  </a:rPr>
                  <a:t>A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" name="Text Box 13"/>
              <p:cNvSpPr txBox="1">
                <a:spLocks noChangeArrowheads="1"/>
              </p:cNvSpPr>
              <p:nvPr/>
            </p:nvSpPr>
            <p:spPr bwMode="auto">
              <a:xfrm>
                <a:off x="14515" y="3499"/>
                <a:ext cx="792" cy="4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  <a:ea typeface="Times New Roman" pitchFamily="18" charset="0"/>
                    <a:cs typeface="Tahoma" pitchFamily="34" charset="0"/>
                    <a:sym typeface="Symbol" pitchFamily="18" charset="2"/>
                  </a:rPr>
                  <a:t></a:t>
                </a:r>
                <a:r>
                  <a:rPr kumimoji="0" lang="en-US" sz="1600" b="0" i="1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  <a:ea typeface="Times New Roman" pitchFamily="18" charset="0"/>
                    <a:cs typeface="Tahoma" pitchFamily="34" charset="0"/>
                  </a:rPr>
                  <a:t> t</a:t>
                </a:r>
                <a:endPara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Times New Roman" pitchFamily="18" charset="0"/>
                  <a:cs typeface="Tahoma" pitchFamily="34" charset="0"/>
                  <a:sym typeface="Symbol" pitchFamily="18" charset="2"/>
                </a:endParaRPr>
              </a:p>
            </p:txBody>
          </p:sp>
          <p:sp>
            <p:nvSpPr>
              <p:cNvPr id="19" name="Text Box 11"/>
              <p:cNvSpPr txBox="1">
                <a:spLocks noChangeArrowheads="1"/>
              </p:cNvSpPr>
              <p:nvPr/>
            </p:nvSpPr>
            <p:spPr bwMode="auto">
              <a:xfrm>
                <a:off x="11491" y="1843"/>
                <a:ext cx="739" cy="5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8" name="Group 4"/>
            <p:cNvGrpSpPr>
              <a:grpSpLocks/>
            </p:cNvGrpSpPr>
            <p:nvPr/>
          </p:nvGrpSpPr>
          <p:grpSpPr bwMode="auto">
            <a:xfrm>
              <a:off x="8395" y="2419"/>
              <a:ext cx="6912" cy="1007"/>
              <a:chOff x="8395" y="5371"/>
              <a:chExt cx="6912" cy="1007"/>
            </a:xfrm>
          </p:grpSpPr>
          <p:grpSp>
            <p:nvGrpSpPr>
              <p:cNvPr id="9" name="Group 6"/>
              <p:cNvGrpSpPr>
                <a:grpSpLocks/>
              </p:cNvGrpSpPr>
              <p:nvPr/>
            </p:nvGrpSpPr>
            <p:grpSpPr bwMode="auto">
              <a:xfrm>
                <a:off x="8395" y="5371"/>
                <a:ext cx="6912" cy="1007"/>
                <a:chOff x="8395" y="5371"/>
                <a:chExt cx="6912" cy="1007"/>
              </a:xfrm>
            </p:grpSpPr>
            <p:sp>
              <p:nvSpPr>
                <p:cNvPr id="11" name="Line 9"/>
                <p:cNvSpPr>
                  <a:spLocks noChangeShapeType="1"/>
                </p:cNvSpPr>
                <p:nvPr/>
              </p:nvSpPr>
              <p:spPr bwMode="auto">
                <a:xfrm flipV="1">
                  <a:off x="11851" y="5371"/>
                  <a:ext cx="0" cy="1007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SG"/>
                </a:p>
              </p:txBody>
            </p:sp>
            <p:sp>
              <p:nvSpPr>
                <p:cNvPr id="12" name="Line 8"/>
                <p:cNvSpPr>
                  <a:spLocks noChangeShapeType="1"/>
                </p:cNvSpPr>
                <p:nvPr/>
              </p:nvSpPr>
              <p:spPr bwMode="auto">
                <a:xfrm>
                  <a:off x="8395" y="6378"/>
                  <a:ext cx="6912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SG"/>
                </a:p>
              </p:txBody>
            </p:sp>
            <p:sp>
              <p:nvSpPr>
                <p:cNvPr id="13" name="Line 7"/>
                <p:cNvSpPr>
                  <a:spLocks noChangeShapeType="1"/>
                </p:cNvSpPr>
                <p:nvPr/>
              </p:nvSpPr>
              <p:spPr bwMode="auto">
                <a:xfrm>
                  <a:off x="13579" y="5515"/>
                  <a:ext cx="432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SG"/>
                </a:p>
              </p:txBody>
            </p:sp>
          </p:grpSp>
          <p:sp>
            <p:nvSpPr>
              <p:cNvPr id="10" name="Freeform 5"/>
              <p:cNvSpPr>
                <a:spLocks/>
              </p:cNvSpPr>
              <p:nvPr/>
            </p:nvSpPr>
            <p:spPr bwMode="auto">
              <a:xfrm>
                <a:off x="8395" y="5515"/>
                <a:ext cx="6912" cy="863"/>
              </a:xfrm>
              <a:custGeom>
                <a:avLst/>
                <a:gdLst>
                  <a:gd name="T0" fmla="*/ 0 w 4896"/>
                  <a:gd name="T1" fmla="*/ 864 h 864"/>
                  <a:gd name="T2" fmla="*/ 1296 w 4896"/>
                  <a:gd name="T3" fmla="*/ 864 h 864"/>
                  <a:gd name="T4" fmla="*/ 1296 w 4896"/>
                  <a:gd name="T5" fmla="*/ 0 h 864"/>
                  <a:gd name="T6" fmla="*/ 3600 w 4896"/>
                  <a:gd name="T7" fmla="*/ 0 h 864"/>
                  <a:gd name="T8" fmla="*/ 3600 w 4896"/>
                  <a:gd name="T9" fmla="*/ 864 h 864"/>
                  <a:gd name="T10" fmla="*/ 4896 w 4896"/>
                  <a:gd name="T11" fmla="*/ 864 h 8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96" h="864">
                    <a:moveTo>
                      <a:pt x="0" y="864"/>
                    </a:moveTo>
                    <a:lnTo>
                      <a:pt x="1296" y="864"/>
                    </a:lnTo>
                    <a:lnTo>
                      <a:pt x="1296" y="0"/>
                    </a:lnTo>
                    <a:lnTo>
                      <a:pt x="3600" y="0"/>
                    </a:lnTo>
                    <a:lnTo>
                      <a:pt x="3600" y="864"/>
                    </a:lnTo>
                    <a:lnTo>
                      <a:pt x="4896" y="864"/>
                    </a:lnTo>
                  </a:path>
                </a:pathLst>
              </a:custGeom>
              <a:noFill/>
              <a:ln w="25400">
                <a:solidFill>
                  <a:srgbClr val="33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SG"/>
              </a:p>
            </p:txBody>
          </p:sp>
        </p:grpSp>
      </p:grpSp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6340794"/>
              </p:ext>
            </p:extLst>
          </p:nvPr>
        </p:nvGraphicFramePr>
        <p:xfrm>
          <a:off x="320675" y="1395413"/>
          <a:ext cx="3641725" cy="893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17" name="Equation" r:id="rId9" imgW="3644640" imgH="888840" progId="Equation.DSMT4">
                  <p:embed/>
                </p:oleObj>
              </mc:Choice>
              <mc:Fallback>
                <p:oleObj name="Equation" r:id="rId9" imgW="3644640" imgH="8888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675" y="1395413"/>
                        <a:ext cx="3641725" cy="893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251521" y="476672"/>
            <a:ext cx="6768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Example 4-1 : Find the energy of the signal </a:t>
            </a:r>
            <a:r>
              <a:rPr lang="en-US" sz="2000" i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x(t) 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below. </a:t>
            </a:r>
            <a:endParaRPr lang="en-SG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45872" y="2708920"/>
            <a:ext cx="6768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From the definition of energy, </a:t>
            </a:r>
            <a:endParaRPr lang="en-SG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2371369"/>
              </p:ext>
            </p:extLst>
          </p:nvPr>
        </p:nvGraphicFramePr>
        <p:xfrm>
          <a:off x="2608263" y="3429000"/>
          <a:ext cx="3898900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18" name="Equation" r:id="rId11" imgW="3898800" imgH="1752480" progId="Equation.DSMT4">
                  <p:embed/>
                </p:oleObj>
              </mc:Choice>
              <mc:Fallback>
                <p:oleObj name="Equation" r:id="rId11" imgW="3898800" imgH="1752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608263" y="3429000"/>
                        <a:ext cx="3898900" cy="175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398271" y="5373216"/>
            <a:ext cx="81586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From the definition of power, it is obvious that </a:t>
            </a:r>
            <a:r>
              <a:rPr lang="en-US" sz="2000" i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is zero for </a:t>
            </a:r>
            <a:r>
              <a:rPr lang="en-US" sz="2000" i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x(t)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 </a:t>
            </a:r>
          </a:p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Conclusion is that </a:t>
            </a:r>
            <a:r>
              <a:rPr lang="en-US" sz="20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if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the energy is finite, then the power is zero.</a:t>
            </a:r>
          </a:p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Hence a rectangular pulse is an energy signal.</a:t>
            </a:r>
            <a:endParaRPr lang="en-SG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91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1" y="476672"/>
            <a:ext cx="6768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Example 4-2 : Find the power of the signal </a:t>
            </a:r>
            <a:r>
              <a:rPr lang="en-US" sz="2000" i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x(t) 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below. </a:t>
            </a:r>
            <a:endParaRPr lang="en-SG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1887368"/>
              </p:ext>
            </p:extLst>
          </p:nvPr>
        </p:nvGraphicFramePr>
        <p:xfrm>
          <a:off x="1403648" y="1196752"/>
          <a:ext cx="40259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86" name="Equation" r:id="rId3" imgW="4025880" imgH="330120" progId="Equation.DSMT4">
                  <p:embed/>
                </p:oleObj>
              </mc:Choice>
              <mc:Fallback>
                <p:oleObj name="Equation" r:id="rId3" imgW="402588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03648" y="1196752"/>
                        <a:ext cx="40259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51877" y="1700808"/>
            <a:ext cx="6768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From the definition of power, </a:t>
            </a:r>
            <a:endParaRPr lang="en-SG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062210"/>
              </p:ext>
            </p:extLst>
          </p:nvPr>
        </p:nvGraphicFramePr>
        <p:xfrm>
          <a:off x="1346200" y="2312988"/>
          <a:ext cx="5016500" cy="262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87" name="Equation" r:id="rId5" imgW="5016240" imgH="2628720" progId="Equation.DSMT4">
                  <p:embed/>
                </p:oleObj>
              </mc:Choice>
              <mc:Fallback>
                <p:oleObj name="Equation" r:id="rId5" imgW="5016240" imgH="262872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6200" y="2312988"/>
                        <a:ext cx="5016500" cy="2628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98271" y="5085184"/>
            <a:ext cx="81586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In this signal, the power is finite, the signal is bounded and extends over an infinite time and the energy is infinite. Hence a sinusoidal signal is a power signal.</a:t>
            </a:r>
            <a:endParaRPr lang="en-SG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02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1" y="476672"/>
            <a:ext cx="6768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Example 4-3 : What type of signal is a ramp signal, </a:t>
            </a:r>
            <a:r>
              <a:rPr lang="en-US" sz="2000" i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x</a:t>
            </a:r>
            <a:r>
              <a:rPr lang="en-US" sz="2000" i="1" baseline="-25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R</a:t>
            </a:r>
            <a:r>
              <a:rPr lang="en-US" sz="2000" i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(t)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? </a:t>
            </a:r>
            <a:endParaRPr lang="en-SG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5292080" y="1301815"/>
            <a:ext cx="3312368" cy="1731188"/>
            <a:chOff x="3370" y="3127"/>
            <a:chExt cx="1471" cy="804"/>
          </a:xfrm>
        </p:grpSpPr>
        <p:grpSp>
          <p:nvGrpSpPr>
            <p:cNvPr id="4" name="Group 25"/>
            <p:cNvGrpSpPr>
              <a:grpSpLocks/>
            </p:cNvGrpSpPr>
            <p:nvPr/>
          </p:nvGrpSpPr>
          <p:grpSpPr bwMode="auto">
            <a:xfrm>
              <a:off x="3370" y="3127"/>
              <a:ext cx="1471" cy="804"/>
              <a:chOff x="2832" y="948"/>
              <a:chExt cx="1430" cy="616"/>
            </a:xfrm>
          </p:grpSpPr>
          <p:grpSp>
            <p:nvGrpSpPr>
              <p:cNvPr id="9" name="Group 5"/>
              <p:cNvGrpSpPr>
                <a:grpSpLocks/>
              </p:cNvGrpSpPr>
              <p:nvPr/>
            </p:nvGrpSpPr>
            <p:grpSpPr bwMode="auto">
              <a:xfrm>
                <a:off x="2832" y="1079"/>
                <a:ext cx="1152" cy="400"/>
                <a:chOff x="3456" y="1088"/>
                <a:chExt cx="1152" cy="400"/>
              </a:xfrm>
            </p:grpSpPr>
            <p:sp>
              <p:nvSpPr>
                <p:cNvPr id="12" name="Line 6"/>
                <p:cNvSpPr>
                  <a:spLocks noChangeShapeType="1"/>
                </p:cNvSpPr>
                <p:nvPr/>
              </p:nvSpPr>
              <p:spPr bwMode="auto">
                <a:xfrm>
                  <a:off x="3456" y="1488"/>
                  <a:ext cx="115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SG"/>
                </a:p>
              </p:txBody>
            </p:sp>
            <p:sp>
              <p:nvSpPr>
                <p:cNvPr id="13" name="Line 7"/>
                <p:cNvSpPr>
                  <a:spLocks noChangeShapeType="1"/>
                </p:cNvSpPr>
                <p:nvPr/>
              </p:nvSpPr>
              <p:spPr bwMode="auto">
                <a:xfrm>
                  <a:off x="3836" y="1088"/>
                  <a:ext cx="4" cy="4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 type="triangle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SG"/>
                </a:p>
              </p:txBody>
            </p:sp>
          </p:grpSp>
          <p:sp>
            <p:nvSpPr>
              <p:cNvPr id="10" name="Text Box 9"/>
              <p:cNvSpPr txBox="1">
                <a:spLocks noChangeArrowheads="1"/>
              </p:cNvSpPr>
              <p:nvPr/>
            </p:nvSpPr>
            <p:spPr bwMode="auto">
              <a:xfrm>
                <a:off x="3974" y="1371"/>
                <a:ext cx="288" cy="1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  <a:defRPr/>
                </a:pPr>
                <a:r>
                  <a:rPr lang="tr-TR" sz="2000" i="1" dirty="0">
                    <a:latin typeface="+mn-lt"/>
                  </a:rPr>
                  <a:t>t</a:t>
                </a:r>
              </a:p>
            </p:txBody>
          </p:sp>
          <p:sp>
            <p:nvSpPr>
              <p:cNvPr id="11" name="Text Box 10"/>
              <p:cNvSpPr txBox="1">
                <a:spLocks noChangeArrowheads="1"/>
              </p:cNvSpPr>
              <p:nvPr/>
            </p:nvSpPr>
            <p:spPr bwMode="auto">
              <a:xfrm>
                <a:off x="2955" y="948"/>
                <a:ext cx="370" cy="1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  <a:defRPr/>
                </a:pPr>
                <a:r>
                  <a:rPr lang="en-US" sz="2000" i="1" dirty="0" err="1" smtClean="0"/>
                  <a:t>x</a:t>
                </a:r>
                <a:r>
                  <a:rPr lang="en-US" sz="2000" i="1" baseline="-25000" dirty="0" err="1" smtClean="0"/>
                  <a:t>R</a:t>
                </a:r>
                <a:r>
                  <a:rPr lang="tr-TR" sz="2000" dirty="0" smtClean="0">
                    <a:latin typeface="+mn-lt"/>
                  </a:rPr>
                  <a:t>(</a:t>
                </a:r>
                <a:r>
                  <a:rPr lang="tr-TR" sz="2000" i="1" dirty="0" smtClean="0">
                    <a:latin typeface="+mn-lt"/>
                  </a:rPr>
                  <a:t>t</a:t>
                </a:r>
                <a:r>
                  <a:rPr lang="tr-TR" sz="2000" dirty="0">
                    <a:latin typeface="+mn-lt"/>
                  </a:rPr>
                  <a:t>)</a:t>
                </a:r>
              </a:p>
            </p:txBody>
          </p:sp>
        </p:grpSp>
        <p:cxnSp>
          <p:nvCxnSpPr>
            <p:cNvPr id="5" name="Straight Connector 4"/>
            <p:cNvCxnSpPr/>
            <p:nvPr/>
          </p:nvCxnSpPr>
          <p:spPr bwMode="auto">
            <a:xfrm rot="5400000" flipH="1" flipV="1">
              <a:off x="3764" y="3249"/>
              <a:ext cx="571" cy="570"/>
            </a:xfrm>
            <a:prstGeom prst="line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6" name="Line 19"/>
            <p:cNvSpPr>
              <a:spLocks noChangeShapeType="1"/>
            </p:cNvSpPr>
            <p:nvPr/>
          </p:nvSpPr>
          <p:spPr bwMode="auto">
            <a:xfrm flipV="1">
              <a:off x="3877" y="3710"/>
              <a:ext cx="2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7" name="Line 21"/>
            <p:cNvSpPr>
              <a:spLocks noChangeShapeType="1"/>
            </p:cNvSpPr>
            <p:nvPr/>
          </p:nvSpPr>
          <p:spPr bwMode="auto">
            <a:xfrm flipV="1">
              <a:off x="4129" y="3456"/>
              <a:ext cx="0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8" name="Text Box 22"/>
            <p:cNvSpPr txBox="1">
              <a:spLocks noChangeArrowheads="1"/>
            </p:cNvSpPr>
            <p:nvPr/>
          </p:nvSpPr>
          <p:spPr bwMode="auto">
            <a:xfrm>
              <a:off x="4106" y="3471"/>
              <a:ext cx="21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/>
                <a:t>1</a:t>
              </a:r>
            </a:p>
          </p:txBody>
        </p:sp>
      </p:grp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5000965"/>
              </p:ext>
            </p:extLst>
          </p:nvPr>
        </p:nvGraphicFramePr>
        <p:xfrm>
          <a:off x="1456411" y="1448781"/>
          <a:ext cx="2147019" cy="7878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11" name="Equation" r:id="rId3" imgW="2082600" imgH="711000" progId="Equation.DSMT4">
                  <p:embed/>
                </p:oleObj>
              </mc:Choice>
              <mc:Fallback>
                <p:oleObj name="Equation" r:id="rId3" imgW="2082600" imgH="7110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6411" y="1448781"/>
                        <a:ext cx="2147019" cy="7878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8791732"/>
              </p:ext>
            </p:extLst>
          </p:nvPr>
        </p:nvGraphicFramePr>
        <p:xfrm>
          <a:off x="899592" y="2636912"/>
          <a:ext cx="3200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12" name="Equation" r:id="rId5" imgW="3200400" imgH="838080" progId="Equation.DSMT4">
                  <p:embed/>
                </p:oleObj>
              </mc:Choice>
              <mc:Fallback>
                <p:oleObj name="Equation" r:id="rId5" imgW="3200400" imgH="83808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2636912"/>
                        <a:ext cx="32004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6420"/>
              </p:ext>
            </p:extLst>
          </p:nvPr>
        </p:nvGraphicFramePr>
        <p:xfrm>
          <a:off x="827584" y="3645024"/>
          <a:ext cx="4292600" cy="172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13" name="Equation" r:id="rId7" imgW="4292280" imgH="1726920" progId="Equation.DSMT4">
                  <p:embed/>
                </p:oleObj>
              </mc:Choice>
              <mc:Fallback>
                <p:oleObj name="Equation" r:id="rId7" imgW="4292280" imgH="172692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3645024"/>
                        <a:ext cx="4292600" cy="172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683568" y="5733256"/>
            <a:ext cx="7920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Hence a ramp signal is neither an energy nor power signal; both are infinite.</a:t>
            </a:r>
            <a:endParaRPr lang="en-SG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676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548680"/>
            <a:ext cx="7056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Energy Spectral Density – </a:t>
            </a:r>
            <a:r>
              <a:rPr lang="en-US" sz="20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frequency domain idea</a:t>
            </a:r>
            <a:endParaRPr lang="en-SG" sz="2000" dirty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8008803"/>
              </p:ext>
            </p:extLst>
          </p:nvPr>
        </p:nvGraphicFramePr>
        <p:xfrm>
          <a:off x="1475656" y="1296918"/>
          <a:ext cx="3451225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52" name="Equation" r:id="rId3" imgW="3454200" imgH="634680" progId="Equation.DSMT4">
                  <p:embed/>
                </p:oleObj>
              </mc:Choice>
              <mc:Fallback>
                <p:oleObj name="Equation" r:id="rId3" imgW="3454200" imgH="63468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1296918"/>
                        <a:ext cx="3451225" cy="631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51520" y="1412776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Consider</a:t>
            </a:r>
            <a:endParaRPr lang="en-SG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6265" y="2132856"/>
            <a:ext cx="72728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Then the energy of </a:t>
            </a:r>
            <a:r>
              <a:rPr lang="en-US" sz="2000" i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x(t)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can also be computed from its Fourier Transform via the following theorem :</a:t>
            </a:r>
            <a:endParaRPr lang="en-SG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2074632"/>
              </p:ext>
            </p:extLst>
          </p:nvPr>
        </p:nvGraphicFramePr>
        <p:xfrm>
          <a:off x="1871663" y="3141663"/>
          <a:ext cx="49276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53" name="Equation" r:id="rId5" imgW="4927320" imgH="825480" progId="Equation.DSMT4">
                  <p:embed/>
                </p:oleObj>
              </mc:Choice>
              <mc:Fallback>
                <p:oleObj name="Equation" r:id="rId5" imgW="4927320" imgH="82548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1663" y="3141663"/>
                        <a:ext cx="49276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209204"/>
              </p:ext>
            </p:extLst>
          </p:nvPr>
        </p:nvGraphicFramePr>
        <p:xfrm>
          <a:off x="2150069" y="4437112"/>
          <a:ext cx="1752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54" name="Equation" r:id="rId7" imgW="1752480" imgH="444240" progId="Equation.DSMT4">
                  <p:embed/>
                </p:oleObj>
              </mc:Choice>
              <mc:Fallback>
                <p:oleObj name="Equation" r:id="rId7" imgW="175248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50069" y="4437112"/>
                        <a:ext cx="1752600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11560" y="4509120"/>
            <a:ext cx="792088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The function                       is known as the </a:t>
            </a:r>
            <a:r>
              <a:rPr lang="en-US" sz="2000" u="sng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energy spectral density 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of the signal </a:t>
            </a:r>
            <a:r>
              <a:rPr lang="en-US" sz="2000" i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x(t)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 Note that it is a function of frequency </a:t>
            </a:r>
            <a:r>
              <a:rPr lang="en-US" sz="2000" i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f 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and is always positive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ie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phase is always zero.</a:t>
            </a:r>
          </a:p>
          <a:p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This formula is often known as the Rayleigh Energy Theorem.</a:t>
            </a:r>
            <a:endParaRPr lang="en-SG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47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404664"/>
            <a:ext cx="3456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Power Spectral Density</a:t>
            </a:r>
            <a:endParaRPr lang="en-SG" sz="2400" dirty="0">
              <a:solidFill>
                <a:srgbClr val="0000FF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grpSp>
        <p:nvGrpSpPr>
          <p:cNvPr id="6" name="Group 5"/>
          <p:cNvGrpSpPr/>
          <p:nvPr/>
        </p:nvGrpSpPr>
        <p:grpSpPr>
          <a:xfrm>
            <a:off x="1763688" y="1252414"/>
            <a:ext cx="5084936" cy="1960562"/>
            <a:chOff x="1763688" y="1252414"/>
            <a:chExt cx="5084936" cy="1960562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5464268"/>
                </p:ext>
              </p:extLst>
            </p:nvPr>
          </p:nvGraphicFramePr>
          <p:xfrm>
            <a:off x="2987824" y="1252414"/>
            <a:ext cx="3860800" cy="19605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581" name="Equation" r:id="rId3" imgW="3860640" imgH="1955520" progId="Equation.DSMT4">
                    <p:embed/>
                  </p:oleObj>
                </mc:Choice>
                <mc:Fallback>
                  <p:oleObj name="Equation" r:id="rId3" imgW="3860640" imgH="1955520" progId="Equation.DSMT4">
                    <p:embed/>
                    <p:pic>
                      <p:nvPicPr>
                        <p:cNvPr id="0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87824" y="1252414"/>
                          <a:ext cx="3860800" cy="19605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1763688" y="2020778"/>
              <a:ext cx="13681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Consider</a:t>
              </a:r>
              <a:endParaRPr lang="en-SG" sz="2000" dirty="0"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</p:grpSp>
      <p:pic>
        <p:nvPicPr>
          <p:cNvPr id="6553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386" y="3573016"/>
            <a:ext cx="6231966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646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476672"/>
            <a:ext cx="72728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Then the power of </a:t>
            </a:r>
            <a:r>
              <a:rPr lang="en-US" sz="2000" i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x</a:t>
            </a:r>
            <a:r>
              <a:rPr lang="en-US" sz="2000" i="1" baseline="-25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</a:t>
            </a:r>
            <a:r>
              <a:rPr lang="en-US" sz="2000" i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(t)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can also be computed from its Fourier Transform via the following theorem :</a:t>
            </a:r>
            <a:endParaRPr lang="en-SG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047976"/>
              </p:ext>
            </p:extLst>
          </p:nvPr>
        </p:nvGraphicFramePr>
        <p:xfrm>
          <a:off x="687337" y="1556792"/>
          <a:ext cx="7485063" cy="94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48" name="Equation" r:id="rId3" imgW="7480080" imgH="952200" progId="Equation.DSMT4">
                  <p:embed/>
                </p:oleObj>
              </mc:Choice>
              <mc:Fallback>
                <p:oleObj name="Equation" r:id="rId3" imgW="7480080" imgH="9522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337" y="1556792"/>
                        <a:ext cx="7485063" cy="947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11560" y="4149080"/>
            <a:ext cx="792088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The function </a:t>
            </a:r>
            <a:r>
              <a:rPr lang="en-US" sz="2000" i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</a:t>
            </a:r>
            <a:r>
              <a:rPr lang="en-US" sz="2000" i="1" baseline="-25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x</a:t>
            </a:r>
            <a:r>
              <a:rPr lang="en-US" sz="2000" i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(f)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is known as the </a:t>
            </a:r>
            <a:r>
              <a:rPr lang="en-US" sz="2000" u="sng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power spectral density 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of the signal </a:t>
            </a:r>
            <a:r>
              <a:rPr lang="en-US" sz="2000" i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x</a:t>
            </a:r>
            <a:r>
              <a:rPr lang="en-US" sz="2000" i="1" baseline="-25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</a:t>
            </a:r>
            <a:r>
              <a:rPr lang="en-US" sz="2000" i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(t)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 Note that it is a function of frequency </a:t>
            </a:r>
            <a:r>
              <a:rPr lang="en-US" sz="2000" i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f 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and is always positive with phase of zero as well.  </a:t>
            </a:r>
          </a:p>
          <a:p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This formula is often known as the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Parseval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Power Theorem.</a:t>
            </a:r>
            <a:endParaRPr lang="en-SG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8183687"/>
              </p:ext>
            </p:extLst>
          </p:nvPr>
        </p:nvGraphicFramePr>
        <p:xfrm>
          <a:off x="2378658" y="2996952"/>
          <a:ext cx="27305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49" name="Equation" r:id="rId5" imgW="2730240" imgH="622080" progId="Equation.DSMT4">
                  <p:embed/>
                </p:oleObj>
              </mc:Choice>
              <mc:Fallback>
                <p:oleObj name="Equation" r:id="rId5" imgW="2730240" imgH="62208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8658" y="2996952"/>
                        <a:ext cx="27305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460665" y="3100898"/>
            <a:ext cx="8790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where</a:t>
            </a:r>
            <a:endParaRPr lang="en-SG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331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3916</TotalTime>
  <Words>1135</Words>
  <Application>Microsoft Office PowerPoint</Application>
  <PresentationFormat>On-screen Show (4:3)</PresentationFormat>
  <Paragraphs>111</Paragraphs>
  <Slides>22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3" baseType="lpstr">
      <vt:lpstr>SimSun</vt:lpstr>
      <vt:lpstr>Arial</vt:lpstr>
      <vt:lpstr>Calibri</vt:lpstr>
      <vt:lpstr>Symbol</vt:lpstr>
      <vt:lpstr>Tahoma</vt:lpstr>
      <vt:lpstr>Times</vt:lpstr>
      <vt:lpstr>Times New Roman</vt:lpstr>
      <vt:lpstr>Verdana</vt:lpstr>
      <vt:lpstr>Blank</vt:lpstr>
      <vt:lpstr>Image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Loh Ai Poh</dc:creator>
  <cp:lastModifiedBy>Microsoft account</cp:lastModifiedBy>
  <cp:revision>208</cp:revision>
  <dcterms:created xsi:type="dcterms:W3CDTF">2011-07-16T16:21:12Z</dcterms:created>
  <dcterms:modified xsi:type="dcterms:W3CDTF">2014-09-04T07:21:25Z</dcterms:modified>
</cp:coreProperties>
</file>