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77F7-7642-442F-A19B-BF907E7D0121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3633-AF24-4501-944E-E7810017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9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77F7-7642-442F-A19B-BF907E7D0121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3633-AF24-4501-944E-E7810017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7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77F7-7642-442F-A19B-BF907E7D0121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3633-AF24-4501-944E-E7810017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8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77F7-7642-442F-A19B-BF907E7D0121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3633-AF24-4501-944E-E7810017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4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77F7-7642-442F-A19B-BF907E7D0121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3633-AF24-4501-944E-E7810017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8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77F7-7642-442F-A19B-BF907E7D0121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3633-AF24-4501-944E-E7810017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3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77F7-7642-442F-A19B-BF907E7D0121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3633-AF24-4501-944E-E7810017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1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77F7-7642-442F-A19B-BF907E7D0121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3633-AF24-4501-944E-E7810017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3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77F7-7642-442F-A19B-BF907E7D0121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3633-AF24-4501-944E-E7810017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3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77F7-7642-442F-A19B-BF907E7D0121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3633-AF24-4501-944E-E7810017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77F7-7642-442F-A19B-BF907E7D0121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3633-AF24-4501-944E-E7810017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E77F7-7642-442F-A19B-BF907E7D0121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3633-AF24-4501-944E-E7810017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1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image" Target="../media/image1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9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2.wmf"/><Relationship Id="rId7" Type="http://schemas.openxmlformats.org/officeDocument/2006/relationships/image" Target="../media/image15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3.wmf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image" Target="../media/image4.wmf"/><Relationship Id="rId3" Type="http://schemas.openxmlformats.org/officeDocument/2006/relationships/image" Target="../media/image11.wmf"/><Relationship Id="rId7" Type="http://schemas.openxmlformats.org/officeDocument/2006/relationships/image" Target="../media/image17.png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11" Type="http://schemas.openxmlformats.org/officeDocument/2006/relationships/image" Target="../media/image7.wmf"/><Relationship Id="rId5" Type="http://schemas.openxmlformats.org/officeDocument/2006/relationships/image" Target="../media/image15.wmf"/><Relationship Id="rId15" Type="http://schemas.openxmlformats.org/officeDocument/2006/relationships/image" Target="../media/image19.wmf"/><Relationship Id="rId10" Type="http://schemas.openxmlformats.org/officeDocument/2006/relationships/image" Target="../media/image5.wmf"/><Relationship Id="rId4" Type="http://schemas.openxmlformats.org/officeDocument/2006/relationships/image" Target="../media/image14.wmf"/><Relationship Id="rId9" Type="http://schemas.openxmlformats.org/officeDocument/2006/relationships/image" Target="../media/image3.wmf"/><Relationship Id="rId1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image" Target="../media/image23.png"/><Relationship Id="rId4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8.wmf"/><Relationship Id="rId3" Type="http://schemas.openxmlformats.org/officeDocument/2006/relationships/image" Target="../media/image31.wmf"/><Relationship Id="rId7" Type="http://schemas.openxmlformats.org/officeDocument/2006/relationships/image" Target="../media/image35.png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4.wmf"/><Relationship Id="rId11" Type="http://schemas.openxmlformats.org/officeDocument/2006/relationships/image" Target="../media/image27.wmf"/><Relationship Id="rId5" Type="http://schemas.openxmlformats.org/officeDocument/2006/relationships/image" Target="../media/image33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4.bin"/><Relationship Id="rId4" Type="http://schemas.openxmlformats.org/officeDocument/2006/relationships/image" Target="../media/image32.wmf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png"/><Relationship Id="rId12" Type="http://schemas.openxmlformats.org/officeDocument/2006/relationships/image" Target="../media/image46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8.bin"/><Relationship Id="rId5" Type="http://schemas.openxmlformats.org/officeDocument/2006/relationships/image" Target="../media/image50.png"/><Relationship Id="rId10" Type="http://schemas.openxmlformats.org/officeDocument/2006/relationships/image" Target="../media/image55.wmf"/><Relationship Id="rId4" Type="http://schemas.openxmlformats.org/officeDocument/2006/relationships/image" Target="../media/image49.png"/><Relationship Id="rId9" Type="http://schemas.openxmlformats.org/officeDocument/2006/relationships/image" Target="../media/image5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1"/>
            <a:ext cx="8458200" cy="1143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Equations of planes and tangent planes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52800"/>
            <a:ext cx="5486400" cy="1295400"/>
          </a:xfrm>
          <a:ln>
            <a:solidFill>
              <a:srgbClr val="C00000"/>
            </a:solidFill>
          </a:ln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First recall Chapter 5, Section 5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Equations of Planes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52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8187"/>
          </a:xfrm>
        </p:spPr>
        <p:txBody>
          <a:bodyPr/>
          <a:lstStyle/>
          <a:p>
            <a:pPr algn="l" eaLnBrk="1" hangingPunct="1"/>
            <a:r>
              <a:rPr lang="en-US" altLang="en-US" sz="4000" b="1" smtClean="0">
                <a:latin typeface="Times New Roman" pitchFamily="18" charset="0"/>
              </a:rPr>
              <a:t>5.5 </a:t>
            </a:r>
            <a:r>
              <a:rPr lang="en-US" altLang="en-US" sz="4000" b="1" i="1" smtClean="0">
                <a:solidFill>
                  <a:srgbClr val="0000FF"/>
                </a:solidFill>
                <a:latin typeface="Times New Roman" pitchFamily="18" charset="0"/>
              </a:rPr>
              <a:t>Planes</a:t>
            </a:r>
            <a:r>
              <a:rPr lang="en-US" altLang="en-US" sz="4000" b="1" smtClean="0">
                <a:latin typeface="Times New Roman" pitchFamily="18" charset="0"/>
              </a:rPr>
              <a:t> </a:t>
            </a:r>
            <a:r>
              <a:rPr lang="en-US" altLang="en-US" sz="4000" smtClean="0">
                <a:latin typeface="Times New Roman" pitchFamily="18" charset="0"/>
              </a:rPr>
              <a:t>in</a:t>
            </a:r>
            <a:r>
              <a:rPr lang="en-US" altLang="en-US" sz="4000" b="1" smtClean="0">
                <a:latin typeface="Times New Roman" pitchFamily="18" charset="0"/>
              </a:rPr>
              <a:t> Space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19175"/>
            <a:ext cx="8229600" cy="5106988"/>
          </a:xfrm>
        </p:spPr>
        <p:txBody>
          <a:bodyPr/>
          <a:lstStyle/>
          <a:p>
            <a:pPr marL="660400" indent="-660400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rgbClr val="996600"/>
                </a:solidFill>
                <a:latin typeface="Times New Roman" pitchFamily="18" charset="0"/>
              </a:rPr>
              <a:t>♣ </a:t>
            </a:r>
            <a:r>
              <a:rPr lang="en-US" altLang="en-US" dirty="0" smtClean="0">
                <a:latin typeface="Times New Roman" pitchFamily="18" charset="0"/>
              </a:rPr>
              <a:t>  A </a:t>
            </a:r>
            <a:r>
              <a:rPr lang="en-US" altLang="en-US" b="1" i="1" dirty="0" smtClean="0">
                <a:solidFill>
                  <a:srgbClr val="FF0000"/>
                </a:solidFill>
                <a:latin typeface="Times New Roman" pitchFamily="18" charset="0"/>
              </a:rPr>
              <a:t>plane</a:t>
            </a:r>
            <a:r>
              <a:rPr lang="en-US" altLang="en-US" dirty="0" smtClean="0">
                <a:latin typeface="Times New Roman" pitchFamily="18" charset="0"/>
              </a:rPr>
              <a:t> </a:t>
            </a:r>
            <a:r>
              <a:rPr lang="el-GR" altLang="en-US" b="1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in space is determined by</a:t>
            </a:r>
          </a:p>
          <a:p>
            <a:pPr marL="660400" indent="-660400" eaLnBrk="1" hangingPunct="1">
              <a:lnSpc>
                <a:spcPct val="90000"/>
              </a:lnSpc>
              <a:buFontTx/>
              <a:buAutoNum type="romanLcParenBoth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 on the plane &amp;</a:t>
            </a:r>
          </a:p>
          <a:p>
            <a:pPr marL="660400" indent="-660400" eaLnBrk="1" hangingPunct="1">
              <a:lnSpc>
                <a:spcPct val="90000"/>
              </a:lnSpc>
              <a:buFontTx/>
              <a:buAutoNum type="romanLcParenBoth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alt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orientation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(indicated by a </a:t>
            </a:r>
            <a:r>
              <a:rPr lang="en-US" alt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normal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l-GR" altLang="en-US" b="1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l-GR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60400" indent="-660400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</a:rPr>
              <a:t>Problem </a:t>
            </a:r>
            <a:r>
              <a:rPr lang="en-US" altLang="en-US" b="1" dirty="0" smtClean="0">
                <a:latin typeface="Times New Roman" pitchFamily="18" charset="0"/>
              </a:rPr>
              <a:t> </a:t>
            </a:r>
            <a:r>
              <a:rPr lang="en-US" altLang="en-US" dirty="0" smtClean="0">
                <a:latin typeface="Times New Roman" pitchFamily="18" charset="0"/>
              </a:rPr>
              <a:t>Given point </a:t>
            </a:r>
            <a:r>
              <a:rPr lang="en-US" altLang="en-US" b="1" i="1" dirty="0" smtClean="0">
                <a:solidFill>
                  <a:srgbClr val="0000FF"/>
                </a:solidFill>
                <a:latin typeface="Times New Roman" pitchFamily="18" charset="0"/>
              </a:rPr>
              <a:t>R</a:t>
            </a:r>
            <a:r>
              <a:rPr lang="en-US" altLang="en-US" dirty="0" smtClean="0">
                <a:latin typeface="Times New Roman" pitchFamily="18" charset="0"/>
              </a:rPr>
              <a:t> </a:t>
            </a:r>
            <a:r>
              <a:rPr lang="en-US" altLang="en-US" dirty="0" smtClean="0">
                <a:latin typeface="Times New Roman" pitchFamily="18" charset="0"/>
              </a:rPr>
              <a:t>in plane </a:t>
            </a:r>
            <a:r>
              <a:rPr lang="el-GR" altLang="en-US" b="1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en-US" dirty="0" smtClean="0">
                <a:latin typeface="Times New Roman" pitchFamily="18" charset="0"/>
              </a:rPr>
              <a:t> with position </a:t>
            </a:r>
          </a:p>
          <a:p>
            <a:pPr marL="660400" indent="-660400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Times New Roman" pitchFamily="18" charset="0"/>
              </a:rPr>
              <a:t>vector                                   &amp; </a:t>
            </a:r>
            <a:r>
              <a:rPr lang="en-US" altLang="en-US" dirty="0" smtClean="0">
                <a:solidFill>
                  <a:srgbClr val="0000FF"/>
                </a:solidFill>
                <a:latin typeface="Times New Roman" pitchFamily="18" charset="0"/>
              </a:rPr>
              <a:t>normal</a:t>
            </a:r>
          </a:p>
          <a:p>
            <a:pPr marL="660400" indent="-660400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Times New Roman" pitchFamily="18" charset="0"/>
              </a:rPr>
              <a:t>                             to </a:t>
            </a:r>
            <a:r>
              <a:rPr lang="el-GR" altLang="en-US" b="1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en-US" b="1" dirty="0" smtClean="0">
                <a:latin typeface="Times New Roman" pitchFamily="18" charset="0"/>
              </a:rPr>
              <a:t> </a:t>
            </a:r>
            <a:r>
              <a:rPr lang="en-US" altLang="en-US" dirty="0" smtClean="0">
                <a:latin typeface="Times New Roman" pitchFamily="18" charset="0"/>
              </a:rPr>
              <a:t>:</a:t>
            </a:r>
          </a:p>
          <a:p>
            <a:pPr marL="660400" indent="-660400" eaLnBrk="1" hangingPunct="1">
              <a:lnSpc>
                <a:spcPct val="90000"/>
              </a:lnSpc>
              <a:buFontTx/>
              <a:buNone/>
            </a:pPr>
            <a:endParaRPr lang="en-US" altLang="en-US" dirty="0" smtClean="0">
              <a:latin typeface="Times New Roman" pitchFamily="18" charset="0"/>
            </a:endParaRPr>
          </a:p>
          <a:p>
            <a:pPr marL="660400" indent="-660400" eaLnBrk="1" hangingPunct="1">
              <a:lnSpc>
                <a:spcPct val="90000"/>
              </a:lnSpc>
              <a:buFontTx/>
              <a:buNone/>
            </a:pPr>
            <a:endParaRPr lang="en-US" altLang="en-US" dirty="0" smtClean="0">
              <a:latin typeface="Times New Roman" pitchFamily="18" charset="0"/>
            </a:endParaRPr>
          </a:p>
          <a:p>
            <a:pPr marL="660400" indent="-660400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Times New Roman" pitchFamily="18" charset="0"/>
              </a:rPr>
              <a:t>find an </a:t>
            </a:r>
            <a:r>
              <a:rPr lang="en-US" altLang="en-US" b="1" i="1" dirty="0" smtClean="0">
                <a:solidFill>
                  <a:srgbClr val="0000FF"/>
                </a:solidFill>
                <a:latin typeface="Times New Roman" pitchFamily="18" charset="0"/>
              </a:rPr>
              <a:t>equation</a:t>
            </a:r>
            <a:r>
              <a:rPr lang="en-US" altLang="en-US" dirty="0" smtClean="0">
                <a:latin typeface="Times New Roman" pitchFamily="18" charset="0"/>
              </a:rPr>
              <a:t> for </a:t>
            </a:r>
            <a:r>
              <a:rPr lang="el-GR" altLang="en-US" b="1" dirty="0" smtClean="0">
                <a:latin typeface="Times New Roman" pitchFamily="18" charset="0"/>
                <a:cs typeface="Times New Roman" pitchFamily="18" charset="0"/>
              </a:rPr>
              <a:t>Π</a:t>
            </a:r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3222625"/>
            <a:ext cx="325913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5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3779838"/>
            <a:ext cx="261461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4703763" y="3746500"/>
            <a:ext cx="4098925" cy="2522538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V="1">
            <a:off x="5514975" y="3903663"/>
            <a:ext cx="1670050" cy="828675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V="1">
            <a:off x="6734175" y="4949825"/>
            <a:ext cx="1597025" cy="942975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>
            <a:off x="5529263" y="4732338"/>
            <a:ext cx="1219200" cy="117475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6" name="Line 10"/>
          <p:cNvSpPr>
            <a:spLocks noChangeShapeType="1"/>
          </p:cNvSpPr>
          <p:nvPr/>
        </p:nvSpPr>
        <p:spPr bwMode="auto">
          <a:xfrm>
            <a:off x="7154863" y="3903663"/>
            <a:ext cx="1176337" cy="106045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7" name="Oval 11"/>
          <p:cNvSpPr>
            <a:spLocks noChangeArrowheads="1"/>
          </p:cNvSpPr>
          <p:nvPr/>
        </p:nvSpPr>
        <p:spPr bwMode="auto">
          <a:xfrm>
            <a:off x="5181600" y="5849938"/>
            <a:ext cx="144463" cy="152400"/>
          </a:xfrm>
          <a:prstGeom prst="ellipse">
            <a:avLst/>
          </a:prstGeom>
          <a:solidFill>
            <a:srgbClr val="00CCFF"/>
          </a:solidFill>
          <a:ln w="28575">
            <a:solidFill>
              <a:srgbClr val="33CC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 flipV="1">
            <a:off x="6008688" y="3933825"/>
            <a:ext cx="0" cy="768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9" name="Oval 13"/>
          <p:cNvSpPr>
            <a:spLocks noChangeArrowheads="1"/>
          </p:cNvSpPr>
          <p:nvPr/>
        </p:nvSpPr>
        <p:spPr bwMode="auto">
          <a:xfrm>
            <a:off x="6705600" y="4645025"/>
            <a:ext cx="131763" cy="11747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06510" name="Line 14"/>
          <p:cNvSpPr>
            <a:spLocks noChangeShapeType="1"/>
          </p:cNvSpPr>
          <p:nvPr/>
        </p:nvSpPr>
        <p:spPr bwMode="auto">
          <a:xfrm flipV="1">
            <a:off x="5297488" y="4746625"/>
            <a:ext cx="1436687" cy="11318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651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063" y="4779963"/>
            <a:ext cx="247650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512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38" y="4456113"/>
            <a:ext cx="2667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513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5881688"/>
            <a:ext cx="2667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514" name="Picture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4024313"/>
            <a:ext cx="24130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515" name="Picture 1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38" y="5575300"/>
            <a:ext cx="44767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516" name="Rectangle 20"/>
          <p:cNvSpPr>
            <a:spLocks noChangeArrowheads="1"/>
          </p:cNvSpPr>
          <p:nvPr/>
        </p:nvSpPr>
        <p:spPr bwMode="auto">
          <a:xfrm>
            <a:off x="420688" y="2641600"/>
            <a:ext cx="8389937" cy="3629025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5019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F6CB601F-065F-4A9F-94CA-819746E75D03}" type="slidenum">
              <a:rPr lang="en-US" altLang="en-US" sz="1400" b="0" smtClean="0">
                <a:latin typeface="Arial" charset="0"/>
              </a:rPr>
              <a:pPr eaLnBrk="1" hangingPunct="1"/>
              <a:t>2</a:t>
            </a:fld>
            <a:endParaRPr lang="en-US" altLang="en-US" sz="1400" b="0" smtClean="0">
              <a:latin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325380"/>
              </p:ext>
            </p:extLst>
          </p:nvPr>
        </p:nvGraphicFramePr>
        <p:xfrm>
          <a:off x="6609159" y="4848605"/>
          <a:ext cx="1091407" cy="318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0" imgW="1523880" imgH="444240" progId="Equation.DSMT4">
                  <p:embed/>
                </p:oleObj>
              </mc:Choice>
              <mc:Fallback>
                <p:oleObj name="Equation" r:id="rId10" imgW="1523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09159" y="4848605"/>
                        <a:ext cx="1091407" cy="318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040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  <p:bldP spid="106502" grpId="0" animBg="1"/>
      <p:bldP spid="106503" grpId="0" animBg="1"/>
      <p:bldP spid="106504" grpId="0" animBg="1"/>
      <p:bldP spid="106505" grpId="0" animBg="1"/>
      <p:bldP spid="106506" grpId="0" animBg="1"/>
      <p:bldP spid="106507" grpId="0" animBg="1"/>
      <p:bldP spid="106508" grpId="0" animBg="1"/>
      <p:bldP spid="106509" grpId="0" animBg="1"/>
      <p:bldP spid="106510" grpId="0" animBg="1"/>
      <p:bldP spid="1065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6600"/>
          </a:xfrm>
        </p:spPr>
        <p:txBody>
          <a:bodyPr/>
          <a:lstStyle/>
          <a:p>
            <a:pPr eaLnBrk="1" hangingPunct="1"/>
            <a:r>
              <a:rPr lang="en-US" altLang="en-US" sz="4000" b="1" i="1" dirty="0" smtClean="0">
                <a:solidFill>
                  <a:srgbClr val="FF0000"/>
                </a:solidFill>
                <a:latin typeface="Times New Roman" pitchFamily="18" charset="0"/>
              </a:rPr>
              <a:t>Vector</a:t>
            </a:r>
            <a:r>
              <a:rPr lang="en-US" altLang="en-US" sz="4000" b="1" dirty="0" smtClean="0">
                <a:solidFill>
                  <a:srgbClr val="FF0000"/>
                </a:solidFill>
                <a:latin typeface="Times New Roman" pitchFamily="18" charset="0"/>
              </a:rPr>
              <a:t> equation</a:t>
            </a:r>
            <a:r>
              <a:rPr lang="en-US" altLang="en-US" sz="4000" dirty="0" smtClean="0">
                <a:latin typeface="Times New Roman" pitchFamily="18" charset="0"/>
              </a:rPr>
              <a:t> </a:t>
            </a:r>
            <a:r>
              <a:rPr lang="en-US" altLang="en-US" sz="4000" dirty="0" smtClean="0">
                <a:latin typeface="Times New Roman" pitchFamily="18" charset="0"/>
              </a:rPr>
              <a:t>for plane </a:t>
            </a:r>
            <a:r>
              <a:rPr lang="el-GR" altLang="en-US" sz="4000" b="1" dirty="0" smtClean="0">
                <a:latin typeface="Times New Roman" pitchFamily="18" charset="0"/>
                <a:cs typeface="Times New Roman" pitchFamily="18" charset="0"/>
              </a:rPr>
              <a:t>Π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3624"/>
            <a:ext cx="8229600" cy="541337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itchFamily="18" charset="0"/>
              </a:rPr>
              <a:t>Let </a:t>
            </a:r>
            <a:r>
              <a:rPr lang="en-US" altLang="en-US" b="1" i="1" dirty="0" smtClean="0">
                <a:solidFill>
                  <a:srgbClr val="0000FF"/>
                </a:solidFill>
                <a:latin typeface="Times New Roman" pitchFamily="18" charset="0"/>
              </a:rPr>
              <a:t>P</a:t>
            </a:r>
            <a:r>
              <a:rPr lang="en-US" altLang="en-US" dirty="0" smtClean="0">
                <a:latin typeface="Times New Roman" pitchFamily="18" charset="0"/>
              </a:rPr>
              <a:t> be a point </a:t>
            </a:r>
            <a:r>
              <a:rPr lang="en-US" altLang="en-US" dirty="0" smtClean="0">
                <a:latin typeface="Times New Roman" pitchFamily="18" charset="0"/>
              </a:rPr>
              <a:t>in plane </a:t>
            </a:r>
            <a:r>
              <a:rPr lang="el-GR" altLang="en-US" b="1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with</a:t>
            </a:r>
          </a:p>
          <a:p>
            <a:pPr marL="0" indent="0" eaLnBrk="1" hangingPunct="1">
              <a:buNone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position vector</a:t>
            </a:r>
          </a:p>
          <a:p>
            <a:pPr eaLnBrk="1" hangingPunct="1">
              <a:buFontTx/>
              <a:buNone/>
            </a:pP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en-US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en-US" b="1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en-US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en-US" b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Then</a:t>
            </a:r>
            <a:endParaRPr lang="el-GR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5238750"/>
            <a:ext cx="3443287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3" y="1698625"/>
            <a:ext cx="5270500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526" name="AutoShape 6"/>
          <p:cNvSpPr>
            <a:spLocks noChangeArrowheads="1"/>
          </p:cNvSpPr>
          <p:nvPr/>
        </p:nvSpPr>
        <p:spPr bwMode="auto">
          <a:xfrm>
            <a:off x="682625" y="5108575"/>
            <a:ext cx="3440113" cy="117633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3395663" y="1727200"/>
            <a:ext cx="5443537" cy="3279775"/>
          </a:xfrm>
          <a:prstGeom prst="rect">
            <a:avLst/>
          </a:prstGeom>
          <a:noFill/>
          <a:ln w="38100">
            <a:solidFill>
              <a:srgbClr val="66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07528" name="Oval 8"/>
          <p:cNvSpPr>
            <a:spLocks noChangeArrowheads="1"/>
          </p:cNvSpPr>
          <p:nvPr/>
        </p:nvSpPr>
        <p:spPr bwMode="auto">
          <a:xfrm>
            <a:off x="7156450" y="3116263"/>
            <a:ext cx="493713" cy="5111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07531" name="Line 11"/>
          <p:cNvSpPr>
            <a:spLocks noChangeShapeType="1"/>
          </p:cNvSpPr>
          <p:nvPr/>
        </p:nvSpPr>
        <p:spPr bwMode="auto">
          <a:xfrm>
            <a:off x="5661025" y="3178175"/>
            <a:ext cx="1639888" cy="24765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2" name="Line 12"/>
          <p:cNvSpPr>
            <a:spLocks noChangeShapeType="1"/>
          </p:cNvSpPr>
          <p:nvPr/>
        </p:nvSpPr>
        <p:spPr bwMode="auto">
          <a:xfrm flipV="1">
            <a:off x="4702175" y="1762125"/>
            <a:ext cx="9525" cy="138747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3" name="Line 13"/>
          <p:cNvSpPr>
            <a:spLocks noChangeShapeType="1"/>
          </p:cNvSpPr>
          <p:nvPr/>
        </p:nvSpPr>
        <p:spPr bwMode="auto">
          <a:xfrm flipV="1">
            <a:off x="3759200" y="3222625"/>
            <a:ext cx="1857375" cy="1595438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4" name="Line 14"/>
          <p:cNvSpPr>
            <a:spLocks noChangeShapeType="1"/>
          </p:cNvSpPr>
          <p:nvPr/>
        </p:nvSpPr>
        <p:spPr bwMode="auto">
          <a:xfrm flipV="1">
            <a:off x="3773488" y="3454400"/>
            <a:ext cx="3468687" cy="13636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E0A16EC5-DCE0-493E-8560-7FCD1BBD9638}" type="slidenum">
              <a:rPr lang="en-US" altLang="en-US" sz="1400" b="0" smtClean="0">
                <a:latin typeface="Arial" charset="0"/>
              </a:rPr>
              <a:pPr eaLnBrk="1" hangingPunct="1"/>
              <a:t>3</a:t>
            </a:fld>
            <a:endParaRPr lang="en-US" altLang="en-US" sz="1400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4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 animBg="1"/>
      <p:bldP spid="107527" grpId="0" animBg="1"/>
      <p:bldP spid="107528" grpId="0" animBg="1"/>
      <p:bldP spid="107531" grpId="0" animBg="1"/>
      <p:bldP spid="107532" grpId="0" animBg="1"/>
      <p:bldP spid="107533" grpId="0" animBg="1"/>
      <p:bldP spid="1075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50887"/>
          </a:xfrm>
        </p:spPr>
        <p:txBody>
          <a:bodyPr/>
          <a:lstStyle/>
          <a:p>
            <a:pPr algn="l" eaLnBrk="1" hangingPunct="1"/>
            <a:r>
              <a:rPr lang="en-US" altLang="en-US" sz="4000" b="1" smtClean="0">
                <a:solidFill>
                  <a:srgbClr val="0000FF"/>
                </a:solidFill>
                <a:latin typeface="Times New Roman" pitchFamily="18" charset="0"/>
              </a:rPr>
              <a:t>5.5.1</a:t>
            </a:r>
            <a:r>
              <a:rPr lang="en-US" altLang="en-US" sz="4000" b="1" i="1" smtClean="0">
                <a:solidFill>
                  <a:srgbClr val="0000FF"/>
                </a:solidFill>
                <a:latin typeface="Times New Roman" pitchFamily="18" charset="0"/>
              </a:rPr>
              <a:t>Cartesian</a:t>
            </a:r>
            <a:r>
              <a:rPr lang="en-US" altLang="en-US" sz="4000" b="1" smtClean="0">
                <a:solidFill>
                  <a:srgbClr val="0000FF"/>
                </a:solidFill>
                <a:latin typeface="Times New Roman" pitchFamily="18" charset="0"/>
              </a:rPr>
              <a:t> equation</a:t>
            </a:r>
            <a:r>
              <a:rPr lang="en-US" altLang="en-US" sz="4000" b="1" smtClean="0">
                <a:latin typeface="Times New Roman" pitchFamily="18" charset="0"/>
              </a:rPr>
              <a:t> </a:t>
            </a:r>
            <a:r>
              <a:rPr lang="en-US" altLang="en-US" sz="4000" smtClean="0">
                <a:latin typeface="Times New Roman" pitchFamily="18" charset="0"/>
              </a:rPr>
              <a:t>for</a:t>
            </a:r>
            <a:r>
              <a:rPr lang="en-US" altLang="en-US" sz="4000" b="1" smtClean="0">
                <a:latin typeface="Times New Roman" pitchFamily="18" charset="0"/>
              </a:rPr>
              <a:t> </a:t>
            </a:r>
            <a:r>
              <a:rPr lang="el-GR" altLang="en-US" sz="4000" b="1" smtClean="0">
                <a:latin typeface="Times New Roman" pitchFamily="18" charset="0"/>
                <a:cs typeface="Times New Roman" pitchFamily="18" charset="0"/>
              </a:rPr>
              <a:t>Π</a:t>
            </a:r>
          </a:p>
        </p:txBody>
      </p:sp>
      <p:pic>
        <p:nvPicPr>
          <p:cNvPr id="108547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3050" y="1111250"/>
            <a:ext cx="2790825" cy="596900"/>
          </a:xfrm>
          <a:noFill/>
        </p:spPr>
      </p:pic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1725613"/>
            <a:ext cx="77216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2476500"/>
            <a:ext cx="30099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5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3008313"/>
            <a:ext cx="8391525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5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4094163"/>
            <a:ext cx="58801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5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0" y="4156075"/>
            <a:ext cx="6667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55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4918075"/>
            <a:ext cx="3328987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55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5" y="5659438"/>
            <a:ext cx="41497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2598738" y="1089025"/>
            <a:ext cx="3294062" cy="652463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08556" name="AutoShape 12"/>
          <p:cNvSpPr>
            <a:spLocks noChangeArrowheads="1"/>
          </p:cNvSpPr>
          <p:nvPr/>
        </p:nvSpPr>
        <p:spPr bwMode="auto">
          <a:xfrm>
            <a:off x="871538" y="3919538"/>
            <a:ext cx="6980237" cy="914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08557" name="AutoShape 13"/>
          <p:cNvSpPr>
            <a:spLocks noChangeArrowheads="1"/>
          </p:cNvSpPr>
          <p:nvPr/>
        </p:nvSpPr>
        <p:spPr bwMode="auto">
          <a:xfrm>
            <a:off x="1552575" y="5051425"/>
            <a:ext cx="4732338" cy="13049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pic>
        <p:nvPicPr>
          <p:cNvPr id="108558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5303838"/>
            <a:ext cx="554037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3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52353D45-E38F-48A4-952E-CDD4BA047C61}" type="slidenum">
              <a:rPr lang="en-US" altLang="en-US" sz="1400" b="0" smtClean="0">
                <a:latin typeface="Arial" charset="0"/>
              </a:rPr>
              <a:pPr eaLnBrk="1" hangingPunct="1"/>
              <a:t>4</a:t>
            </a:fld>
            <a:endParaRPr lang="en-US" altLang="en-US" sz="1400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58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5" grpId="0" animBg="1"/>
      <p:bldP spid="108556" grpId="0" animBg="1"/>
      <p:bldP spid="1085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652463"/>
            <a:ext cx="3948113" cy="1114425"/>
          </a:xfrm>
        </p:spPr>
        <p:txBody>
          <a:bodyPr/>
          <a:lstStyle/>
          <a:p>
            <a:pPr eaLnBrk="1" hangingPunct="1"/>
            <a:r>
              <a:rPr lang="en-US" altLang="en-US" b="1" i="1" smtClean="0">
                <a:solidFill>
                  <a:srgbClr val="0000FF"/>
                </a:solidFill>
                <a:latin typeface="Times New Roman" pitchFamily="18" charset="0"/>
              </a:rPr>
              <a:t>Equations</a:t>
            </a:r>
            <a:r>
              <a:rPr lang="en-US" altLang="en-US" smtClean="0">
                <a:latin typeface="Times New Roman" pitchFamily="18" charset="0"/>
              </a:rPr>
              <a:t> for </a:t>
            </a:r>
            <a:r>
              <a:rPr lang="el-GR" altLang="en-US" b="1" smtClean="0">
                <a:latin typeface="Times New Roman" pitchFamily="18" charset="0"/>
                <a:cs typeface="Times New Roman" pitchFamily="18" charset="0"/>
              </a:rPr>
              <a:t>Π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149350"/>
            <a:ext cx="8229600" cy="4960938"/>
          </a:xfrm>
        </p:spPr>
        <p:txBody>
          <a:bodyPr/>
          <a:lstStyle/>
          <a:p>
            <a:pPr eaLnBrk="1" hangingPunct="1"/>
            <a:endParaRPr lang="en-US" altLang="en-US" b="1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b="1" dirty="0" smtClean="0">
                <a:solidFill>
                  <a:srgbClr val="006600"/>
                </a:solidFill>
                <a:latin typeface="Times New Roman" pitchFamily="18" charset="0"/>
              </a:rPr>
              <a:t>♣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</a:rPr>
              <a:t> Vector </a:t>
            </a:r>
            <a:r>
              <a:rPr lang="en-US" altLang="en-US" b="1" dirty="0" smtClean="0">
                <a:latin typeface="Times New Roman" pitchFamily="18" charset="0"/>
              </a:rPr>
              <a:t>equation :</a:t>
            </a:r>
          </a:p>
          <a:p>
            <a:pPr eaLnBrk="1" hangingPunct="1"/>
            <a:endParaRPr lang="en-US" altLang="en-US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b="1" dirty="0" smtClean="0">
                <a:solidFill>
                  <a:srgbClr val="006600"/>
                </a:solidFill>
                <a:latin typeface="Times New Roman" pitchFamily="18" charset="0"/>
              </a:rPr>
              <a:t>♣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</a:rPr>
              <a:t> Cartesian</a:t>
            </a:r>
            <a:r>
              <a:rPr lang="en-US" altLang="en-US" b="1" dirty="0" smtClean="0">
                <a:latin typeface="Times New Roman" pitchFamily="18" charset="0"/>
              </a:rPr>
              <a:t> equation </a:t>
            </a:r>
            <a:r>
              <a:rPr lang="en-US" altLang="en-US" b="1" dirty="0" smtClean="0">
                <a:latin typeface="Times New Roman" pitchFamily="18" charset="0"/>
              </a:rPr>
              <a:t>:</a:t>
            </a:r>
          </a:p>
          <a:p>
            <a:pPr eaLnBrk="1" hangingPunct="1"/>
            <a:endParaRPr lang="en-US" altLang="en-US" b="1" dirty="0" smtClean="0">
              <a:latin typeface="Times New Roman" pitchFamily="18" charset="0"/>
            </a:endParaRPr>
          </a:p>
          <a:p>
            <a:pPr eaLnBrk="1" hangingPunct="1"/>
            <a:endParaRPr lang="en-US" altLang="en-US" b="1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b="1" dirty="0" smtClean="0">
                <a:solidFill>
                  <a:srgbClr val="006600"/>
                </a:solidFill>
                <a:latin typeface="Times New Roman" pitchFamily="18" charset="0"/>
              </a:rPr>
              <a:t>♣</a:t>
            </a:r>
            <a:r>
              <a:rPr lang="en-US" altLang="en-US" b="1" dirty="0" smtClean="0">
                <a:solidFill>
                  <a:srgbClr val="0000FF"/>
                </a:solidFill>
                <a:latin typeface="Times New Roman" pitchFamily="18" charset="0"/>
              </a:rPr>
              <a:t> Cartesian</a:t>
            </a:r>
            <a:r>
              <a:rPr lang="en-US" altLang="en-US" b="1" dirty="0" smtClean="0">
                <a:latin typeface="Times New Roman" pitchFamily="18" charset="0"/>
              </a:rPr>
              <a:t> equation </a:t>
            </a:r>
            <a:r>
              <a:rPr lang="en-US" altLang="en-US" b="1" dirty="0" smtClean="0">
                <a:solidFill>
                  <a:srgbClr val="0000FF"/>
                </a:solidFill>
                <a:latin typeface="Times New Roman" pitchFamily="18" charset="0"/>
              </a:rPr>
              <a:t>simplified</a:t>
            </a:r>
            <a:r>
              <a:rPr lang="en-US" altLang="en-US" b="1" dirty="0" smtClean="0">
                <a:latin typeface="Times New Roman" pitchFamily="18" charset="0"/>
              </a:rPr>
              <a:t> :</a:t>
            </a:r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2319338"/>
            <a:ext cx="2790825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5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3876675"/>
            <a:ext cx="58801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5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3908425"/>
            <a:ext cx="75882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5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13" y="5194300"/>
            <a:ext cx="3328987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5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5964238"/>
            <a:ext cx="41497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57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2513013"/>
            <a:ext cx="325913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57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3040063"/>
            <a:ext cx="261461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579" name="Line 11"/>
          <p:cNvSpPr>
            <a:spLocks noChangeShapeType="1"/>
          </p:cNvSpPr>
          <p:nvPr/>
        </p:nvSpPr>
        <p:spPr bwMode="auto">
          <a:xfrm flipV="1">
            <a:off x="5529263" y="317500"/>
            <a:ext cx="1612900" cy="842963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0" name="Line 12"/>
          <p:cNvSpPr>
            <a:spLocks noChangeShapeType="1"/>
          </p:cNvSpPr>
          <p:nvPr/>
        </p:nvSpPr>
        <p:spPr bwMode="auto">
          <a:xfrm flipV="1">
            <a:off x="6734175" y="1393825"/>
            <a:ext cx="1597025" cy="942975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1" name="Line 13"/>
          <p:cNvSpPr>
            <a:spLocks noChangeShapeType="1"/>
          </p:cNvSpPr>
          <p:nvPr/>
        </p:nvSpPr>
        <p:spPr bwMode="auto">
          <a:xfrm>
            <a:off x="5529263" y="1176338"/>
            <a:ext cx="1219200" cy="117475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2" name="Line 14"/>
          <p:cNvSpPr>
            <a:spLocks noChangeShapeType="1"/>
          </p:cNvSpPr>
          <p:nvPr/>
        </p:nvSpPr>
        <p:spPr bwMode="auto">
          <a:xfrm>
            <a:off x="7110413" y="303213"/>
            <a:ext cx="1220787" cy="11049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3" name="Oval 15"/>
          <p:cNvSpPr>
            <a:spLocks noChangeArrowheads="1"/>
          </p:cNvSpPr>
          <p:nvPr/>
        </p:nvSpPr>
        <p:spPr bwMode="auto">
          <a:xfrm>
            <a:off x="5181600" y="2293938"/>
            <a:ext cx="144463" cy="152400"/>
          </a:xfrm>
          <a:prstGeom prst="ellipse">
            <a:avLst/>
          </a:prstGeom>
          <a:solidFill>
            <a:srgbClr val="00CCFF"/>
          </a:solidFill>
          <a:ln w="28575">
            <a:solidFill>
              <a:srgbClr val="33CC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09584" name="Line 16"/>
          <p:cNvSpPr>
            <a:spLocks noChangeShapeType="1"/>
          </p:cNvSpPr>
          <p:nvPr/>
        </p:nvSpPr>
        <p:spPr bwMode="auto">
          <a:xfrm flipV="1">
            <a:off x="6008688" y="377825"/>
            <a:ext cx="0" cy="768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5" name="Line 17"/>
          <p:cNvSpPr>
            <a:spLocks noChangeShapeType="1"/>
          </p:cNvSpPr>
          <p:nvPr/>
        </p:nvSpPr>
        <p:spPr bwMode="auto">
          <a:xfrm flipV="1">
            <a:off x="5297488" y="1190625"/>
            <a:ext cx="1436687" cy="11318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586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38" y="900113"/>
            <a:ext cx="2667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587" name="Picture 1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468313"/>
            <a:ext cx="24130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588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511300"/>
            <a:ext cx="44767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589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038" y="1209675"/>
            <a:ext cx="247650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590" name="Rectangle 22"/>
          <p:cNvSpPr>
            <a:spLocks noChangeArrowheads="1"/>
          </p:cNvSpPr>
          <p:nvPr/>
        </p:nvSpPr>
        <p:spPr bwMode="auto">
          <a:xfrm>
            <a:off x="4789488" y="247650"/>
            <a:ext cx="4165600" cy="3294063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726238" y="1054100"/>
            <a:ext cx="144462" cy="152400"/>
          </a:xfrm>
          <a:prstGeom prst="ellipse">
            <a:avLst/>
          </a:prstGeom>
          <a:solidFill>
            <a:srgbClr val="00CCFF"/>
          </a:solidFill>
          <a:ln w="28575">
            <a:solidFill>
              <a:srgbClr val="33CC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53272" name="Rectangle 25"/>
          <p:cNvSpPr>
            <a:spLocks noChangeArrowheads="1"/>
          </p:cNvSpPr>
          <p:nvPr/>
        </p:nvSpPr>
        <p:spPr bwMode="auto">
          <a:xfrm>
            <a:off x="334963" y="217488"/>
            <a:ext cx="8620125" cy="6400800"/>
          </a:xfrm>
          <a:prstGeom prst="rect">
            <a:avLst/>
          </a:prstGeom>
          <a:noFill/>
          <a:ln w="38100">
            <a:solidFill>
              <a:srgbClr val="00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5327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929A0EFC-26DD-4B69-8350-76BCEFAE2D55}" type="slidenum">
              <a:rPr lang="en-US" altLang="en-US" sz="1400" b="0" smtClean="0">
                <a:latin typeface="Arial" charset="0"/>
              </a:rPr>
              <a:pPr eaLnBrk="1" hangingPunct="1"/>
              <a:t>5</a:t>
            </a:fld>
            <a:endParaRPr lang="en-US" altLang="en-US" sz="1400" b="0" smtClean="0">
              <a:latin typeface="Arial" charset="0"/>
            </a:endParaRPr>
          </a:p>
        </p:txBody>
      </p:sp>
      <p:sp>
        <p:nvSpPr>
          <p:cNvPr id="53274" name="TextBox 1"/>
          <p:cNvSpPr txBox="1">
            <a:spLocks noChangeArrowheads="1"/>
          </p:cNvSpPr>
          <p:nvPr/>
        </p:nvSpPr>
        <p:spPr bwMode="auto">
          <a:xfrm>
            <a:off x="438150" y="254000"/>
            <a:ext cx="2630488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SUMMARY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639348"/>
              </p:ext>
            </p:extLst>
          </p:nvPr>
        </p:nvGraphicFramePr>
        <p:xfrm>
          <a:off x="6596063" y="1309688"/>
          <a:ext cx="10922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4" imgW="1523880" imgH="444240" progId="Equation.DSMT4">
                  <p:embed/>
                </p:oleObj>
              </mc:Choice>
              <mc:Fallback>
                <p:oleObj name="Equation" r:id="rId14" imgW="1523880" imgH="4442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6063" y="1309688"/>
                        <a:ext cx="10922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108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9" grpId="0" animBg="1"/>
      <p:bldP spid="109580" grpId="0" animBg="1"/>
      <p:bldP spid="109581" grpId="0" animBg="1"/>
      <p:bldP spid="109582" grpId="0" animBg="1"/>
      <p:bldP spid="109583" grpId="0" animBg="1"/>
      <p:bldP spid="109584" grpId="0" animBg="1"/>
      <p:bldP spid="109585" grpId="0" animBg="1"/>
      <p:bldP spid="109590" grpId="0" animBg="1"/>
      <p:bldP spid="109591" grpId="0" animBg="1"/>
      <p:bldP spid="10959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FF0000"/>
                </a:solidFill>
                <a:latin typeface="Times New Roman" pitchFamily="18" charset="0"/>
              </a:rPr>
              <a:t>●</a:t>
            </a:r>
            <a:r>
              <a:rPr lang="en-US" altLang="en-US" smtClean="0">
                <a:latin typeface="Times New Roman" pitchFamily="18" charset="0"/>
              </a:rPr>
              <a:t>  </a:t>
            </a:r>
            <a:r>
              <a:rPr lang="en-US" altLang="en-US" sz="3600" b="1" smtClean="0">
                <a:solidFill>
                  <a:srgbClr val="0000FF"/>
                </a:solidFill>
                <a:latin typeface="Times New Roman" pitchFamily="18" charset="0"/>
              </a:rPr>
              <a:t>Tangent Planes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Times New Roman" pitchFamily="18" charset="0"/>
              </a:rPr>
              <a:t>    </a:t>
            </a:r>
            <a:r>
              <a:rPr lang="en-US" altLang="en-US" b="1" smtClean="0">
                <a:solidFill>
                  <a:srgbClr val="006600"/>
                </a:solidFill>
                <a:latin typeface="Times New Roman" pitchFamily="18" charset="0"/>
              </a:rPr>
              <a:t>Given</a:t>
            </a:r>
            <a:r>
              <a:rPr lang="en-US" altLang="en-US" smtClean="0">
                <a:latin typeface="Times New Roman" pitchFamily="18" charset="0"/>
              </a:rPr>
              <a:t> : surface </a:t>
            </a:r>
            <a:r>
              <a:rPr lang="en-US" altLang="en-US" b="1" i="1" smtClean="0">
                <a:solidFill>
                  <a:srgbClr val="FF0000"/>
                </a:solidFill>
                <a:latin typeface="Times New Roman" pitchFamily="18" charset="0"/>
              </a:rPr>
              <a:t>S</a:t>
            </a:r>
            <a:endParaRPr lang="en-US" altLang="en-US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en-US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Times New Roman" pitchFamily="18" charset="0"/>
              </a:rPr>
              <a:t>    &amp; a point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en-US" b="1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: the equation 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    of the </a:t>
            </a:r>
            <a:r>
              <a:rPr lang="en-US" altLang="en-US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tangent plane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    to </a:t>
            </a:r>
            <a:r>
              <a:rPr lang="en-US" altLang="en-US" b="1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 at</a:t>
            </a:r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55637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62200"/>
            <a:ext cx="60213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5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14800"/>
            <a:ext cx="4746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5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048000"/>
            <a:ext cx="4038600" cy="313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6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029200"/>
            <a:ext cx="249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60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953000"/>
            <a:ext cx="2286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5127CD9-F122-4363-94C2-D3B8266E95EF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" name="Rectangle 1"/>
          <p:cNvSpPr/>
          <p:nvPr/>
        </p:nvSpPr>
        <p:spPr>
          <a:xfrm>
            <a:off x="7391400" y="3757612"/>
            <a:ext cx="914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0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762000"/>
            <a:ext cx="7685088" cy="1528763"/>
          </a:xfrm>
          <a:noFill/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rgbClr val="0000FF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</a:extLst>
        </p:spPr>
      </p:pic>
      <p:sp>
        <p:nvSpPr>
          <p:cNvPr id="111620" name="Line 4"/>
          <p:cNvSpPr>
            <a:spLocks noChangeShapeType="1"/>
          </p:cNvSpPr>
          <p:nvPr/>
        </p:nvSpPr>
        <p:spPr bwMode="auto">
          <a:xfrm>
            <a:off x="611188" y="5337175"/>
            <a:ext cx="3427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21" name="Line 5"/>
          <p:cNvSpPr>
            <a:spLocks noChangeShapeType="1"/>
          </p:cNvSpPr>
          <p:nvPr/>
        </p:nvSpPr>
        <p:spPr bwMode="auto">
          <a:xfrm flipV="1">
            <a:off x="685800" y="3048000"/>
            <a:ext cx="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22" name="Oval 6"/>
          <p:cNvSpPr>
            <a:spLocks noChangeArrowheads="1"/>
          </p:cNvSpPr>
          <p:nvPr/>
        </p:nvSpPr>
        <p:spPr bwMode="auto">
          <a:xfrm>
            <a:off x="1066800" y="3581400"/>
            <a:ext cx="2133600" cy="1143000"/>
          </a:xfrm>
          <a:prstGeom prst="ellipse">
            <a:avLst/>
          </a:prstGeom>
          <a:solidFill>
            <a:srgbClr val="99CCFF"/>
          </a:solidFill>
          <a:ln w="38100" algn="ctr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SG" altLang="en-US" sz="1800">
              <a:latin typeface="Times New Roman" pitchFamily="18" charset="0"/>
            </a:endParaRPr>
          </a:p>
        </p:txBody>
      </p:sp>
      <p:sp>
        <p:nvSpPr>
          <p:cNvPr id="111623" name="Line 7"/>
          <p:cNvSpPr>
            <a:spLocks noChangeShapeType="1"/>
          </p:cNvSpPr>
          <p:nvPr/>
        </p:nvSpPr>
        <p:spPr bwMode="auto">
          <a:xfrm>
            <a:off x="685800" y="4343400"/>
            <a:ext cx="2819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 flipV="1">
            <a:off x="1828800" y="3352800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25" name="Rectangle 9"/>
          <p:cNvSpPr>
            <a:spLocks noChangeArrowheads="1"/>
          </p:cNvSpPr>
          <p:nvPr/>
        </p:nvSpPr>
        <p:spPr bwMode="auto">
          <a:xfrm>
            <a:off x="3636963" y="53387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u</a:t>
            </a:r>
          </a:p>
        </p:txBody>
      </p:sp>
      <p:sp>
        <p:nvSpPr>
          <p:cNvPr id="111626" name="Rectangle 10"/>
          <p:cNvSpPr>
            <a:spLocks noChangeArrowheads="1"/>
          </p:cNvSpPr>
          <p:nvPr/>
        </p:nvSpPr>
        <p:spPr bwMode="auto">
          <a:xfrm>
            <a:off x="533400" y="25908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v</a:t>
            </a:r>
          </a:p>
        </p:txBody>
      </p:sp>
      <p:sp>
        <p:nvSpPr>
          <p:cNvPr id="111630" name="Oval 14"/>
          <p:cNvSpPr>
            <a:spLocks noChangeArrowheads="1"/>
          </p:cNvSpPr>
          <p:nvPr/>
        </p:nvSpPr>
        <p:spPr bwMode="auto">
          <a:xfrm>
            <a:off x="1752600" y="4267200"/>
            <a:ext cx="152400" cy="152400"/>
          </a:xfrm>
          <a:prstGeom prst="ellipse">
            <a:avLst/>
          </a:prstGeom>
          <a:solidFill>
            <a:srgbClr val="0000FF"/>
          </a:solidFill>
          <a:ln w="38100" algn="ctr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SG" altLang="en-US" sz="1800">
              <a:latin typeface="Times New Roman" pitchFamily="18" charset="0"/>
            </a:endParaRPr>
          </a:p>
        </p:txBody>
      </p:sp>
      <p:sp>
        <p:nvSpPr>
          <p:cNvPr id="111631" name="Line 15"/>
          <p:cNvSpPr>
            <a:spLocks noChangeShapeType="1"/>
          </p:cNvSpPr>
          <p:nvPr/>
        </p:nvSpPr>
        <p:spPr bwMode="auto">
          <a:xfrm flipV="1">
            <a:off x="5105400" y="2667000"/>
            <a:ext cx="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2" name="Line 16"/>
          <p:cNvSpPr>
            <a:spLocks noChangeShapeType="1"/>
          </p:cNvSpPr>
          <p:nvPr/>
        </p:nvSpPr>
        <p:spPr bwMode="auto">
          <a:xfrm flipH="1">
            <a:off x="4419600" y="51054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3" name="Line 17"/>
          <p:cNvSpPr>
            <a:spLocks noChangeShapeType="1"/>
          </p:cNvSpPr>
          <p:nvPr/>
        </p:nvSpPr>
        <p:spPr bwMode="auto">
          <a:xfrm>
            <a:off x="5105400" y="5105400"/>
            <a:ext cx="2819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1634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352800"/>
            <a:ext cx="2693988" cy="185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635" name="Freeform 19"/>
          <p:cNvSpPr>
            <a:spLocks/>
          </p:cNvSpPr>
          <p:nvPr/>
        </p:nvSpPr>
        <p:spPr bwMode="auto">
          <a:xfrm>
            <a:off x="1828800" y="3200400"/>
            <a:ext cx="3657600" cy="762000"/>
          </a:xfrm>
          <a:custGeom>
            <a:avLst/>
            <a:gdLst>
              <a:gd name="T0" fmla="*/ 0 w 2304"/>
              <a:gd name="T1" fmla="*/ 2147483647 h 480"/>
              <a:gd name="T2" fmla="*/ 2147483647 w 2304"/>
              <a:gd name="T3" fmla="*/ 2147483647 h 480"/>
              <a:gd name="T4" fmla="*/ 2147483647 w 2304"/>
              <a:gd name="T5" fmla="*/ 2147483647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04" h="480">
                <a:moveTo>
                  <a:pt x="0" y="192"/>
                </a:moveTo>
                <a:cubicBezTo>
                  <a:pt x="240" y="96"/>
                  <a:pt x="480" y="0"/>
                  <a:pt x="864" y="48"/>
                </a:cubicBezTo>
                <a:cubicBezTo>
                  <a:pt x="1248" y="96"/>
                  <a:pt x="2064" y="408"/>
                  <a:pt x="2304" y="480"/>
                </a:cubicBezTo>
              </a:path>
            </a:pathLst>
          </a:custGeom>
          <a:noFill/>
          <a:ln w="25400" cap="flat" cmpd="sng">
            <a:solidFill>
              <a:srgbClr val="008000"/>
            </a:solidFill>
            <a:prstDash val="sysDot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6" name="Freeform 20"/>
          <p:cNvSpPr>
            <a:spLocks/>
          </p:cNvSpPr>
          <p:nvPr/>
        </p:nvSpPr>
        <p:spPr bwMode="auto">
          <a:xfrm>
            <a:off x="2413000" y="4343400"/>
            <a:ext cx="3606800" cy="444500"/>
          </a:xfrm>
          <a:custGeom>
            <a:avLst/>
            <a:gdLst>
              <a:gd name="T0" fmla="*/ 2147483647 w 2272"/>
              <a:gd name="T1" fmla="*/ 0 h 280"/>
              <a:gd name="T2" fmla="*/ 2147483647 w 2272"/>
              <a:gd name="T3" fmla="*/ 2147483647 h 280"/>
              <a:gd name="T4" fmla="*/ 2147483647 w 2272"/>
              <a:gd name="T5" fmla="*/ 2147483647 h 2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2" h="280">
                <a:moveTo>
                  <a:pt x="160" y="0"/>
                </a:moveTo>
                <a:cubicBezTo>
                  <a:pt x="80" y="100"/>
                  <a:pt x="0" y="200"/>
                  <a:pt x="352" y="240"/>
                </a:cubicBezTo>
                <a:cubicBezTo>
                  <a:pt x="704" y="280"/>
                  <a:pt x="1952" y="240"/>
                  <a:pt x="2272" y="240"/>
                </a:cubicBezTo>
              </a:path>
            </a:pathLst>
          </a:custGeom>
          <a:noFill/>
          <a:ln w="25400" cap="flat" cmpd="sng">
            <a:solidFill>
              <a:srgbClr val="008000"/>
            </a:solidFill>
            <a:prstDash val="sysDot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7" name="Freeform 21"/>
          <p:cNvSpPr>
            <a:spLocks/>
          </p:cNvSpPr>
          <p:nvPr/>
        </p:nvSpPr>
        <p:spPr bwMode="auto">
          <a:xfrm>
            <a:off x="1905000" y="3873500"/>
            <a:ext cx="4191000" cy="469900"/>
          </a:xfrm>
          <a:custGeom>
            <a:avLst/>
            <a:gdLst>
              <a:gd name="T0" fmla="*/ 0 w 2640"/>
              <a:gd name="T1" fmla="*/ 2147483647 h 296"/>
              <a:gd name="T2" fmla="*/ 2147483647 w 2640"/>
              <a:gd name="T3" fmla="*/ 2147483647 h 296"/>
              <a:gd name="T4" fmla="*/ 2147483647 w 2640"/>
              <a:gd name="T5" fmla="*/ 2147483647 h 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40" h="296">
                <a:moveTo>
                  <a:pt x="0" y="248"/>
                </a:moveTo>
                <a:cubicBezTo>
                  <a:pt x="92" y="124"/>
                  <a:pt x="184" y="0"/>
                  <a:pt x="624" y="8"/>
                </a:cubicBezTo>
                <a:cubicBezTo>
                  <a:pt x="1064" y="16"/>
                  <a:pt x="2304" y="248"/>
                  <a:pt x="2640" y="296"/>
                </a:cubicBezTo>
              </a:path>
            </a:pathLst>
          </a:custGeom>
          <a:noFill/>
          <a:ln w="25400" cap="flat" cmpd="sng">
            <a:solidFill>
              <a:srgbClr val="800000"/>
            </a:solidFill>
            <a:prstDash val="sysDot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1638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562600"/>
            <a:ext cx="2397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639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280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64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14600"/>
            <a:ext cx="2397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12" name="Rectangle 25"/>
          <p:cNvSpPr>
            <a:spLocks noChangeArrowheads="1"/>
          </p:cNvSpPr>
          <p:nvPr/>
        </p:nvSpPr>
        <p:spPr bwMode="auto">
          <a:xfrm>
            <a:off x="6781800" y="3276600"/>
            <a:ext cx="457200" cy="6096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SG" altLang="en-US" sz="1800">
              <a:latin typeface="Times New Roman" pitchFamily="18" charset="0"/>
            </a:endParaRPr>
          </a:p>
        </p:txBody>
      </p:sp>
      <p:sp>
        <p:nvSpPr>
          <p:cNvPr id="111642" name="Rectangle 26"/>
          <p:cNvSpPr>
            <a:spLocks noChangeArrowheads="1"/>
          </p:cNvSpPr>
          <p:nvPr/>
        </p:nvSpPr>
        <p:spPr bwMode="auto">
          <a:xfrm>
            <a:off x="5029200" y="3505200"/>
            <a:ext cx="70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0000FF"/>
                </a:solidFill>
                <a:latin typeface="Times New Roman" pitchFamily="18" charset="0"/>
              </a:rPr>
              <a:t>curve</a:t>
            </a:r>
          </a:p>
        </p:txBody>
      </p:sp>
      <p:sp>
        <p:nvSpPr>
          <p:cNvPr id="111643" name="Rectangle 27"/>
          <p:cNvSpPr>
            <a:spLocks noChangeArrowheads="1"/>
          </p:cNvSpPr>
          <p:nvPr/>
        </p:nvSpPr>
        <p:spPr bwMode="auto">
          <a:xfrm>
            <a:off x="5715000" y="4724400"/>
            <a:ext cx="70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00FF"/>
                </a:solidFill>
                <a:latin typeface="Times New Roman" pitchFamily="18" charset="0"/>
              </a:rPr>
              <a:t>curve</a:t>
            </a:r>
          </a:p>
        </p:txBody>
      </p:sp>
      <p:sp>
        <p:nvSpPr>
          <p:cNvPr id="111644" name="Oval 28"/>
          <p:cNvSpPr>
            <a:spLocks noChangeArrowheads="1"/>
          </p:cNvSpPr>
          <p:nvPr/>
        </p:nvSpPr>
        <p:spPr bwMode="auto">
          <a:xfrm>
            <a:off x="6324600" y="4267200"/>
            <a:ext cx="152400" cy="1524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SG" altLang="en-US" sz="1800">
              <a:latin typeface="Times New Roman" pitchFamily="18" charset="0"/>
            </a:endParaRPr>
          </a:p>
        </p:txBody>
      </p:sp>
      <p:sp>
        <p:nvSpPr>
          <p:cNvPr id="1231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51D5B8C-0ECC-4E60-816C-9AAD7D5A4B63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536554"/>
              </p:ext>
            </p:extLst>
          </p:nvPr>
        </p:nvGraphicFramePr>
        <p:xfrm>
          <a:off x="1670050" y="2895600"/>
          <a:ext cx="31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8" imgW="317160" imgH="444240" progId="Equation.DSMT4">
                  <p:embed/>
                </p:oleObj>
              </mc:Choice>
              <mc:Fallback>
                <p:oleObj name="Equation" r:id="rId8" imgW="3171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70050" y="2895600"/>
                        <a:ext cx="3175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961841"/>
              </p:ext>
            </p:extLst>
          </p:nvPr>
        </p:nvGraphicFramePr>
        <p:xfrm>
          <a:off x="3563937" y="4188618"/>
          <a:ext cx="292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10" imgW="291960" imgH="444240" progId="Equation.DSMT4">
                  <p:embed/>
                </p:oleObj>
              </mc:Choice>
              <mc:Fallback>
                <p:oleObj name="Equation" r:id="rId10" imgW="291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63937" y="4188618"/>
                        <a:ext cx="2921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26599"/>
              </p:ext>
            </p:extLst>
          </p:nvPr>
        </p:nvGraphicFramePr>
        <p:xfrm>
          <a:off x="1435100" y="4386727"/>
          <a:ext cx="787400" cy="33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12" imgW="1041120" imgH="444240" progId="Equation.DSMT4">
                  <p:embed/>
                </p:oleObj>
              </mc:Choice>
              <mc:Fallback>
                <p:oleObj name="Equation" r:id="rId12" imgW="10411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35100" y="4386727"/>
                        <a:ext cx="787400" cy="33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96008"/>
              </p:ext>
            </p:extLst>
          </p:nvPr>
        </p:nvGraphicFramePr>
        <p:xfrm>
          <a:off x="5499100" y="2794000"/>
          <a:ext cx="104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14" imgW="1041120" imgH="444240" progId="Equation.DSMT4">
                  <p:embed/>
                </p:oleObj>
              </mc:Choice>
              <mc:Fallback>
                <p:oleObj name="Equation" r:id="rId14" imgW="10411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99100" y="2794000"/>
                        <a:ext cx="10414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421313" y="3200400"/>
            <a:ext cx="293687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795783"/>
              </p:ext>
            </p:extLst>
          </p:nvPr>
        </p:nvGraphicFramePr>
        <p:xfrm>
          <a:off x="5445125" y="5410200"/>
          <a:ext cx="104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16" imgW="1041120" imgH="444240" progId="Equation.DSMT4">
                  <p:embed/>
                </p:oleObj>
              </mc:Choice>
              <mc:Fallback>
                <p:oleObj name="Equation" r:id="rId16" imgW="10411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445125" y="5410200"/>
                        <a:ext cx="10414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Arrow Connector 36"/>
          <p:cNvCxnSpPr/>
          <p:nvPr/>
        </p:nvCxnSpPr>
        <p:spPr>
          <a:xfrm flipH="1">
            <a:off x="6019800" y="4965700"/>
            <a:ext cx="76200" cy="476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6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nimBg="1"/>
      <p:bldP spid="111621" grpId="0" animBg="1"/>
      <p:bldP spid="111622" grpId="0" animBg="1"/>
      <p:bldP spid="111623" grpId="0" animBg="1"/>
      <p:bldP spid="111624" grpId="0" animBg="1"/>
      <p:bldP spid="111625" grpId="0"/>
      <p:bldP spid="111626" grpId="0"/>
      <p:bldP spid="111630" grpId="0" animBg="1"/>
      <p:bldP spid="111631" grpId="0" animBg="1"/>
      <p:bldP spid="111632" grpId="0" animBg="1"/>
      <p:bldP spid="111633" grpId="0" animBg="1"/>
      <p:bldP spid="111635" grpId="0" animBg="1"/>
      <p:bldP spid="111636" grpId="0" animBg="1"/>
      <p:bldP spid="111637" grpId="0" animBg="1"/>
      <p:bldP spid="111642" grpId="0"/>
      <p:bldP spid="111643" grpId="0"/>
      <p:bldP spid="1116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FF0000"/>
                </a:solidFill>
                <a:latin typeface="Times New Roman" pitchFamily="18" charset="0"/>
              </a:rPr>
              <a:t>●</a:t>
            </a:r>
            <a:r>
              <a:rPr lang="en-US" altLang="en-US" smtClean="0">
                <a:latin typeface="Times New Roman" pitchFamily="18" charset="0"/>
              </a:rPr>
              <a:t> </a:t>
            </a:r>
            <a:r>
              <a:rPr lang="en-US" altLang="en-US" b="1" smtClean="0">
                <a:solidFill>
                  <a:srgbClr val="006600"/>
                </a:solidFill>
                <a:latin typeface="Times New Roman" pitchFamily="18" charset="0"/>
              </a:rPr>
              <a:t>Fix</a:t>
            </a:r>
            <a:r>
              <a:rPr lang="en-US" altLang="en-US" smtClean="0">
                <a:latin typeface="Times New Roman" pitchFamily="18" charset="0"/>
              </a:rPr>
              <a:t>             . </a:t>
            </a:r>
            <a:r>
              <a:rPr lang="en-US" altLang="en-US" b="1" smtClean="0">
                <a:solidFill>
                  <a:srgbClr val="0000FF"/>
                </a:solidFill>
                <a:latin typeface="Times New Roman" pitchFamily="18" charset="0"/>
              </a:rPr>
              <a:t>Curve</a:t>
            </a:r>
          </a:p>
          <a:p>
            <a:pPr eaLnBrk="1" hangingPunct="1">
              <a:buFontTx/>
              <a:buNone/>
            </a:pPr>
            <a:endParaRPr lang="en-US" altLang="en-US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0000FF"/>
                </a:solidFill>
                <a:latin typeface="Times New Roman" pitchFamily="18" charset="0"/>
              </a:rPr>
              <a:t>Tangent vector</a:t>
            </a:r>
          </a:p>
          <a:p>
            <a:pPr eaLnBrk="1" hangingPunct="1">
              <a:buFontTx/>
              <a:buNone/>
            </a:pPr>
            <a:endParaRPr lang="en-US" altLang="en-US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en-US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FF0000"/>
                </a:solidFill>
                <a:latin typeface="Times New Roman" pitchFamily="18" charset="0"/>
              </a:rPr>
              <a:t>●</a:t>
            </a:r>
            <a:r>
              <a:rPr lang="en-US" altLang="en-US" smtClean="0">
                <a:latin typeface="Times New Roman" pitchFamily="18" charset="0"/>
              </a:rPr>
              <a:t> </a:t>
            </a:r>
            <a:r>
              <a:rPr lang="en-US" altLang="en-US" b="1" smtClean="0">
                <a:solidFill>
                  <a:srgbClr val="006600"/>
                </a:solidFill>
                <a:latin typeface="Times New Roman" pitchFamily="18" charset="0"/>
              </a:rPr>
              <a:t>Fix </a:t>
            </a:r>
            <a:r>
              <a:rPr lang="en-US" altLang="en-US" smtClean="0">
                <a:latin typeface="Times New Roman" pitchFamily="18" charset="0"/>
              </a:rPr>
              <a:t> </a:t>
            </a:r>
            <a:r>
              <a:rPr lang="en-US" altLang="en-US" i="1" smtClean="0">
                <a:latin typeface="Times New Roman" pitchFamily="18" charset="0"/>
              </a:rPr>
              <a:t>u</a:t>
            </a:r>
            <a:r>
              <a:rPr lang="en-US" altLang="en-US" smtClean="0">
                <a:latin typeface="Times New Roman" pitchFamily="18" charset="0"/>
              </a:rPr>
              <a:t> =      . </a:t>
            </a:r>
            <a:r>
              <a:rPr lang="en-US" altLang="en-US" b="1" smtClean="0">
                <a:solidFill>
                  <a:srgbClr val="0000FF"/>
                </a:solidFill>
                <a:latin typeface="Times New Roman" pitchFamily="18" charset="0"/>
              </a:rPr>
              <a:t>Curve</a:t>
            </a:r>
          </a:p>
          <a:p>
            <a:pPr eaLnBrk="1" hangingPunct="1">
              <a:buFontTx/>
              <a:buNone/>
            </a:pPr>
            <a:endParaRPr lang="en-US" altLang="en-US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0000FF"/>
                </a:solidFill>
                <a:latin typeface="Times New Roman" pitchFamily="18" charset="0"/>
              </a:rPr>
              <a:t>Tangent vector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85800"/>
            <a:ext cx="1106488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6248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28800"/>
            <a:ext cx="1828800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4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36825"/>
            <a:ext cx="55626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4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657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4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581400"/>
            <a:ext cx="474663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1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82625"/>
            <a:ext cx="4572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51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63246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52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724400"/>
            <a:ext cx="188595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53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0"/>
            <a:ext cx="571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54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133600"/>
            <a:ext cx="2514600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55" name="Line 15"/>
          <p:cNvSpPr>
            <a:spLocks noChangeShapeType="1"/>
          </p:cNvSpPr>
          <p:nvPr/>
        </p:nvSpPr>
        <p:spPr bwMode="auto">
          <a:xfrm>
            <a:off x="6477000" y="3429000"/>
            <a:ext cx="23622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 flipV="1">
            <a:off x="6477000" y="2057400"/>
            <a:ext cx="0" cy="13716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7" name="Line 17"/>
          <p:cNvSpPr>
            <a:spLocks noChangeShapeType="1"/>
          </p:cNvSpPr>
          <p:nvPr/>
        </p:nvSpPr>
        <p:spPr bwMode="auto">
          <a:xfrm flipH="1">
            <a:off x="6019800" y="3429000"/>
            <a:ext cx="457200" cy="2286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8" name="Oval 18"/>
          <p:cNvSpPr>
            <a:spLocks noChangeArrowheads="1"/>
          </p:cNvSpPr>
          <p:nvPr/>
        </p:nvSpPr>
        <p:spPr bwMode="auto">
          <a:xfrm>
            <a:off x="381000" y="2590800"/>
            <a:ext cx="5334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SG" altLang="en-US" sz="1800">
              <a:latin typeface="Times New Roman" pitchFamily="18" charset="0"/>
            </a:endParaRPr>
          </a:p>
        </p:txBody>
      </p:sp>
      <p:sp>
        <p:nvSpPr>
          <p:cNvPr id="112659" name="Oval 19"/>
          <p:cNvSpPr>
            <a:spLocks noChangeArrowheads="1"/>
          </p:cNvSpPr>
          <p:nvPr/>
        </p:nvSpPr>
        <p:spPr bwMode="auto">
          <a:xfrm>
            <a:off x="381000" y="5410200"/>
            <a:ext cx="5334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SG" altLang="en-US" sz="1800">
              <a:latin typeface="Times New Roman" pitchFamily="18" charset="0"/>
            </a:endParaRPr>
          </a:p>
        </p:txBody>
      </p:sp>
      <p:sp>
        <p:nvSpPr>
          <p:cNvPr id="1333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44B57B-78D3-4BBF-AD49-6B67727C6DD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1080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5" grpId="0" animBg="1"/>
      <p:bldP spid="112656" grpId="0" animBg="1"/>
      <p:bldP spid="112657" grpId="0" animBg="1"/>
      <p:bldP spid="112658" grpId="0" animBg="1"/>
      <p:bldP spid="1126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FF0000"/>
                </a:solidFill>
                <a:latin typeface="Times New Roman" pitchFamily="18" charset="0"/>
              </a:rPr>
              <a:t>●</a:t>
            </a:r>
            <a:r>
              <a:rPr lang="en-US" altLang="en-US" smtClean="0">
                <a:latin typeface="Times New Roman" pitchFamily="18" charset="0"/>
              </a:rPr>
              <a:t> As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Times New Roman" pitchFamily="18" charset="0"/>
              </a:rPr>
              <a:t>                                         provides a </a:t>
            </a:r>
            <a:r>
              <a:rPr lang="en-US" altLang="en-US" b="1" smtClean="0">
                <a:solidFill>
                  <a:srgbClr val="0000FF"/>
                </a:solidFill>
                <a:latin typeface="Times New Roman" pitchFamily="18" charset="0"/>
              </a:rPr>
              <a:t>normal</a:t>
            </a:r>
            <a:r>
              <a:rPr lang="en-US" altLang="en-US" b="1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Times New Roman" pitchFamily="18" charset="0"/>
              </a:rPr>
              <a:t>vector to the tangent plane. Thus the </a:t>
            </a:r>
            <a:r>
              <a:rPr lang="en-US" altLang="en-US" b="1" smtClean="0">
                <a:solidFill>
                  <a:srgbClr val="006600"/>
                </a:solidFill>
                <a:latin typeface="Times New Roman" pitchFamily="18" charset="0"/>
              </a:rPr>
              <a:t>equation</a:t>
            </a:r>
            <a:r>
              <a:rPr lang="en-US" altLang="en-US" smtClean="0">
                <a:latin typeface="Times New Roman" pitchFamily="18" charset="0"/>
              </a:rPr>
              <a:t> of 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Times New Roman" pitchFamily="18" charset="0"/>
              </a:rPr>
              <a:t>the </a:t>
            </a:r>
            <a:r>
              <a:rPr lang="en-US" altLang="en-US" b="1" smtClean="0">
                <a:solidFill>
                  <a:srgbClr val="FF0000"/>
                </a:solidFill>
                <a:latin typeface="Times New Roman" pitchFamily="18" charset="0"/>
              </a:rPr>
              <a:t>tangent plane</a:t>
            </a:r>
            <a:r>
              <a:rPr lang="en-US" altLang="en-US" smtClean="0">
                <a:latin typeface="Times New Roman" pitchFamily="18" charset="0"/>
              </a:rPr>
              <a:t> is :</a:t>
            </a:r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0"/>
            <a:ext cx="6215063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33400"/>
            <a:ext cx="8143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0"/>
            <a:ext cx="1333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7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39560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7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514600"/>
            <a:ext cx="4191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7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657600"/>
            <a:ext cx="3198813" cy="269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7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14800"/>
            <a:ext cx="1106488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7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86400"/>
            <a:ext cx="139858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676" name="Line 12"/>
          <p:cNvSpPr>
            <a:spLocks noChangeShapeType="1"/>
          </p:cNvSpPr>
          <p:nvPr/>
        </p:nvSpPr>
        <p:spPr bwMode="auto">
          <a:xfrm flipV="1">
            <a:off x="2970213" y="4268788"/>
            <a:ext cx="1673225" cy="73025"/>
          </a:xfrm>
          <a:prstGeom prst="line">
            <a:avLst/>
          </a:prstGeom>
          <a:noFill/>
          <a:ln w="38100">
            <a:solidFill>
              <a:srgbClr val="663300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77" name="Line 13"/>
          <p:cNvSpPr>
            <a:spLocks noChangeShapeType="1"/>
          </p:cNvSpPr>
          <p:nvPr/>
        </p:nvSpPr>
        <p:spPr bwMode="auto">
          <a:xfrm flipV="1">
            <a:off x="2971800" y="4953000"/>
            <a:ext cx="1676400" cy="685800"/>
          </a:xfrm>
          <a:prstGeom prst="line">
            <a:avLst/>
          </a:prstGeom>
          <a:noFill/>
          <a:ln w="38100">
            <a:solidFill>
              <a:srgbClr val="663300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78" name="AutoShape 14"/>
          <p:cNvSpPr>
            <a:spLocks noChangeArrowheads="1"/>
          </p:cNvSpPr>
          <p:nvPr/>
        </p:nvSpPr>
        <p:spPr bwMode="auto">
          <a:xfrm>
            <a:off x="4191000" y="2362200"/>
            <a:ext cx="4495800" cy="9144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SG" altLang="en-US" sz="1800">
              <a:latin typeface="Times New Roman" pitchFamily="18" charset="0"/>
            </a:endParaRPr>
          </a:p>
        </p:txBody>
      </p:sp>
      <p:sp>
        <p:nvSpPr>
          <p:cNvPr id="1435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11F73F6-729C-41DC-9C3D-6BD0FB2CB3CD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781800" y="3657600"/>
            <a:ext cx="1752600" cy="64611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See CH5, 5.5  planes in Space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858000" y="4322763"/>
          <a:ext cx="167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11" imgW="1675673" imgH="444307" progId="Equation.DSMT4">
                  <p:embed/>
                </p:oleObj>
              </mc:Choice>
              <mc:Fallback>
                <p:oleObj name="Equation" r:id="rId11" imgW="1675673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322763"/>
                        <a:ext cx="1676400" cy="444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950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6" grpId="0" animBg="1"/>
      <p:bldP spid="113677" grpId="0" animBg="1"/>
      <p:bldP spid="113678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193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MathType 6.0 Equation</vt:lpstr>
      <vt:lpstr>Equations of planes and tangent planes</vt:lpstr>
      <vt:lpstr>5.5 Planes in Space</vt:lpstr>
      <vt:lpstr>Vector equation for plane Π</vt:lpstr>
      <vt:lpstr>5.5.1Cartesian equation for Π</vt:lpstr>
      <vt:lpstr>Equations for Π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Chew Tuan Seng</dc:creator>
  <cp:lastModifiedBy>Chew Tuan Seng</cp:lastModifiedBy>
  <cp:revision>5</cp:revision>
  <dcterms:created xsi:type="dcterms:W3CDTF">2013-10-24T01:00:37Z</dcterms:created>
  <dcterms:modified xsi:type="dcterms:W3CDTF">2013-10-24T02:09:10Z</dcterms:modified>
</cp:coreProperties>
</file>