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58" r:id="rId5"/>
    <p:sldId id="267" r:id="rId6"/>
    <p:sldId id="259" r:id="rId7"/>
    <p:sldId id="260" r:id="rId8"/>
    <p:sldId id="269" r:id="rId9"/>
    <p:sldId id="261" r:id="rId10"/>
    <p:sldId id="262" r:id="rId11"/>
    <p:sldId id="270" r:id="rId12"/>
    <p:sldId id="264" r:id="rId13"/>
    <p:sldId id="263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2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5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6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7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0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2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0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9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4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113A-40B6-458B-920B-341B5C192A0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9AC1-42C7-474A-8C45-76B0A8A43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w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5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7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81000"/>
            <a:ext cx="6544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Review of Chapter 4  (2</a:t>
            </a:r>
            <a:r>
              <a:rPr lang="en-US" sz="2800" baseline="30000" dirty="0" smtClean="0">
                <a:solidFill>
                  <a:srgbClr val="C00000"/>
                </a:solidFill>
              </a:rPr>
              <a:t>nd</a:t>
            </a:r>
            <a:r>
              <a:rPr lang="en-US" sz="2800" dirty="0" smtClean="0">
                <a:solidFill>
                  <a:srgbClr val="C00000"/>
                </a:solidFill>
              </a:rPr>
              <a:t> part) Power series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086" y="879912"/>
            <a:ext cx="1600200" cy="104939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20788" y="1124465"/>
            <a:ext cx="3020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called Power series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74624"/>
              </p:ext>
            </p:extLst>
          </p:nvPr>
        </p:nvGraphicFramePr>
        <p:xfrm>
          <a:off x="1196546" y="1859872"/>
          <a:ext cx="3568632" cy="48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4" imgW="1905000" imgH="254000" progId="Equation.DSMT4">
                  <p:embed/>
                </p:oleObj>
              </mc:Choice>
              <mc:Fallback>
                <p:oleObj name="Equation" r:id="rId4" imgW="19050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46" y="1859872"/>
                        <a:ext cx="3568632" cy="48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746" y="182532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46779" y="2812850"/>
            <a:ext cx="8367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400" dirty="0" smtClean="0"/>
              <a:t>Converges only at one point, then this point should be point a.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Radius R of convergence=0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348549"/>
            <a:ext cx="4009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 are only three cases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74488" y="3705402"/>
            <a:ext cx="3791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(2) Converges for all x.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Radius R of convergence=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9784"/>
              </p:ext>
            </p:extLst>
          </p:nvPr>
        </p:nvGraphicFramePr>
        <p:xfrm>
          <a:off x="4666039" y="419613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6" imgW="304560" imgH="241200" progId="Equation.DSMT4">
                  <p:embed/>
                </p:oleObj>
              </mc:Choice>
              <mc:Fallback>
                <p:oleObj name="Equation" r:id="rId6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66039" y="419613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3414" y="4543146"/>
            <a:ext cx="758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(3) Converges in (a-h,a+h) but </a:t>
            </a:r>
            <a:r>
              <a:rPr lang="en-US" sz="2400" dirty="0" smtClean="0">
                <a:solidFill>
                  <a:srgbClr val="C00000"/>
                </a:solidFill>
              </a:rPr>
              <a:t>diverges outside </a:t>
            </a:r>
            <a:r>
              <a:rPr lang="en-US" sz="2400" dirty="0" smtClean="0"/>
              <a:t>[a-h,a+h]. </a:t>
            </a:r>
          </a:p>
          <a:p>
            <a:r>
              <a:rPr lang="en-US" sz="2400" dirty="0" smtClean="0"/>
              <a:t>  The series may or may not converge at end points a-h,a+h.</a:t>
            </a:r>
          </a:p>
          <a:p>
            <a:r>
              <a:rPr lang="en-US" sz="2400" dirty="0" smtClean="0"/>
              <a:t>  Radius of convergence=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1811" y="6019800"/>
            <a:ext cx="65430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Radius of convergence can be computed by ratio test in this chapter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568"/>
              </p:ext>
            </p:extLst>
          </p:nvPr>
        </p:nvGraphicFramePr>
        <p:xfrm>
          <a:off x="4164716" y="5400575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8" imgW="228600" imgH="342720" progId="Equation.DSMT4">
                  <p:embed/>
                </p:oleObj>
              </mc:Choice>
              <mc:Fallback>
                <p:oleObj name="Equation" r:id="rId8" imgW="228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4716" y="5400575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5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359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(2) Find the </a:t>
            </a:r>
            <a:r>
              <a:rPr lang="en-US" sz="2400" dirty="0"/>
              <a:t>T</a:t>
            </a:r>
            <a:r>
              <a:rPr lang="en-US" sz="2400" dirty="0" smtClean="0"/>
              <a:t>aylor series of 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172537"/>
              </p:ext>
            </p:extLst>
          </p:nvPr>
        </p:nvGraphicFramePr>
        <p:xfrm>
          <a:off x="4510384" y="395932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0384" y="395932"/>
                        <a:ext cx="1638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0349"/>
              </p:ext>
            </p:extLst>
          </p:nvPr>
        </p:nvGraphicFramePr>
        <p:xfrm>
          <a:off x="1130300" y="1219200"/>
          <a:ext cx="4826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5" imgW="4825800" imgH="1460160" progId="Equation.DSMT4">
                  <p:embed/>
                </p:oleObj>
              </mc:Choice>
              <mc:Fallback>
                <p:oleObj name="Equation" r:id="rId5" imgW="482580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00" y="1219200"/>
                        <a:ext cx="48260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86353"/>
              </p:ext>
            </p:extLst>
          </p:nvPr>
        </p:nvGraphicFramePr>
        <p:xfrm>
          <a:off x="838200" y="2743200"/>
          <a:ext cx="8166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7" imgW="8165880" imgH="1180800" progId="Equation.DSMT4">
                  <p:embed/>
                </p:oleObj>
              </mc:Choice>
              <mc:Fallback>
                <p:oleObj name="Equation" r:id="rId7" imgW="816588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2743200"/>
                        <a:ext cx="81661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37994"/>
              </p:ext>
            </p:extLst>
          </p:nvPr>
        </p:nvGraphicFramePr>
        <p:xfrm>
          <a:off x="5791200" y="1095328"/>
          <a:ext cx="3124200" cy="39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9" imgW="7023100" imgH="889000" progId="Equation.DSMT4">
                  <p:embed/>
                </p:oleObj>
              </mc:Choice>
              <mc:Fallback>
                <p:oleObj name="Equation" r:id="rId9" imgW="70231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095328"/>
                        <a:ext cx="3124200" cy="39530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804966"/>
              </p:ext>
            </p:extLst>
          </p:nvPr>
        </p:nvGraphicFramePr>
        <p:xfrm>
          <a:off x="762000" y="4191000"/>
          <a:ext cx="781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11" imgW="7810200" imgH="914400" progId="Equation.DSMT4">
                  <p:embed/>
                </p:oleObj>
              </mc:Choice>
              <mc:Fallback>
                <p:oleObj name="Equation" r:id="rId11" imgW="7810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4191000"/>
                        <a:ext cx="7810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07015"/>
              </p:ext>
            </p:extLst>
          </p:nvPr>
        </p:nvGraphicFramePr>
        <p:xfrm>
          <a:off x="4191000" y="5410200"/>
          <a:ext cx="142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13" imgW="1422360" imgH="1002960" progId="Equation.DSMT4">
                  <p:embed/>
                </p:oleObj>
              </mc:Choice>
              <mc:Fallback>
                <p:oleObj name="Equation" r:id="rId13" imgW="14223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91000" y="5410200"/>
                        <a:ext cx="14224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677275"/>
              </p:ext>
            </p:extLst>
          </p:nvPr>
        </p:nvGraphicFramePr>
        <p:xfrm>
          <a:off x="7086600" y="5668605"/>
          <a:ext cx="143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15" imgW="1434960" imgH="520560" progId="Equation.DSMT4">
                  <p:embed/>
                </p:oleObj>
              </mc:Choice>
              <mc:Fallback>
                <p:oleObj name="Equation" r:id="rId15" imgW="1434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86600" y="5668605"/>
                        <a:ext cx="14351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28999" y="5613811"/>
            <a:ext cx="60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1381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i.e.,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58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"/>
            <a:ext cx="88392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Should learn how to write the infinite sum in terms of </a:t>
            </a:r>
            <a:endParaRPr lang="en-SG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57815"/>
              </p:ext>
            </p:extLst>
          </p:nvPr>
        </p:nvGraphicFramePr>
        <p:xfrm>
          <a:off x="8153400" y="433388"/>
          <a:ext cx="609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609600" imgH="876300" progId="Equation.DSMT4">
                  <p:embed/>
                </p:oleObj>
              </mc:Choice>
              <mc:Fallback>
                <p:oleObj name="Equation" r:id="rId3" imgW="6096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33388"/>
                        <a:ext cx="609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39568"/>
              </p:ext>
            </p:extLst>
          </p:nvPr>
        </p:nvGraphicFramePr>
        <p:xfrm>
          <a:off x="381000" y="1447800"/>
          <a:ext cx="4826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5" imgW="4825800" imgH="1460160" progId="Equation.DSMT4">
                  <p:embed/>
                </p:oleObj>
              </mc:Choice>
              <mc:Fallback>
                <p:oleObj name="Equation" r:id="rId5" imgW="4825800" imgH="1460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48260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57019"/>
              </p:ext>
            </p:extLst>
          </p:nvPr>
        </p:nvGraphicFramePr>
        <p:xfrm>
          <a:off x="5638800" y="1447800"/>
          <a:ext cx="3003399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7" imgW="4889160" imgH="901440" progId="Equation.DSMT4">
                  <p:embed/>
                </p:oleObj>
              </mc:Choice>
              <mc:Fallback>
                <p:oleObj name="Equation" r:id="rId7" imgW="4889160" imgH="901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3003399" cy="552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34254"/>
              </p:ext>
            </p:extLst>
          </p:nvPr>
        </p:nvGraphicFramePr>
        <p:xfrm>
          <a:off x="914400" y="3352800"/>
          <a:ext cx="3060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9" imgW="3060360" imgH="927000" progId="Equation.DSMT4">
                  <p:embed/>
                </p:oleObj>
              </mc:Choice>
              <mc:Fallback>
                <p:oleObj name="Equation" r:id="rId9" imgW="30603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30607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99044"/>
              </p:ext>
            </p:extLst>
          </p:nvPr>
        </p:nvGraphicFramePr>
        <p:xfrm>
          <a:off x="990600" y="4724400"/>
          <a:ext cx="297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11" imgW="2971800" imgH="927000" progId="Equation.DSMT4">
                  <p:embed/>
                </p:oleObj>
              </mc:Choice>
              <mc:Fallback>
                <p:oleObj name="Equation" r:id="rId11" imgW="297180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4724400"/>
                        <a:ext cx="29718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5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469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(F) Applications of </a:t>
            </a:r>
            <a:r>
              <a:rPr lang="en-US" sz="2800" dirty="0"/>
              <a:t>T</a:t>
            </a:r>
            <a:r>
              <a:rPr lang="en-US" sz="2800" dirty="0" smtClean="0"/>
              <a:t>aylor series</a:t>
            </a:r>
            <a:endParaRPr lang="en-SG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33298"/>
              </p:ext>
            </p:extLst>
          </p:nvPr>
        </p:nvGraphicFramePr>
        <p:xfrm>
          <a:off x="1052678" y="1295400"/>
          <a:ext cx="365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3657600" imgH="965160" progId="Equation.DSMT4">
                  <p:embed/>
                </p:oleObj>
              </mc:Choice>
              <mc:Fallback>
                <p:oleObj name="Equation" r:id="rId3" imgW="36576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2678" y="1295400"/>
                        <a:ext cx="36576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44759"/>
              </p:ext>
            </p:extLst>
          </p:nvPr>
        </p:nvGraphicFramePr>
        <p:xfrm>
          <a:off x="1295400" y="2514600"/>
          <a:ext cx="4667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7023100" imgH="889000" progId="Equation.DSMT4">
                  <p:embed/>
                </p:oleObj>
              </mc:Choice>
              <mc:Fallback>
                <p:oleObj name="Equation" r:id="rId5" imgW="70231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667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40235"/>
              </p:ext>
            </p:extLst>
          </p:nvPr>
        </p:nvGraphicFramePr>
        <p:xfrm>
          <a:off x="990600" y="3352800"/>
          <a:ext cx="7219950" cy="76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7" imgW="8343720" imgH="888840" progId="Equation.DSMT4">
                  <p:embed/>
                </p:oleObj>
              </mc:Choice>
              <mc:Fallback>
                <p:oleObj name="Equation" r:id="rId7" imgW="83437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352800"/>
                        <a:ext cx="7219950" cy="769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79581"/>
              </p:ext>
            </p:extLst>
          </p:nvPr>
        </p:nvGraphicFramePr>
        <p:xfrm>
          <a:off x="366713" y="4572000"/>
          <a:ext cx="81041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9" imgW="12242520" imgH="888840" progId="Equation.DSMT4">
                  <p:embed/>
                </p:oleObj>
              </mc:Choice>
              <mc:Fallback>
                <p:oleObj name="Equation" r:id="rId9" imgW="122425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713" y="4572000"/>
                        <a:ext cx="8104187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472545"/>
            <a:ext cx="7419788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many terms on the right side should be used</a:t>
            </a:r>
          </a:p>
          <a:p>
            <a:r>
              <a:rPr lang="en-US" sz="2800" dirty="0" smtClean="0"/>
              <a:t> depending on the degree of accuracy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5240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(1)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6861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9" y="5003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(2)</a:t>
            </a:r>
            <a:endParaRPr lang="en-SG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133975"/>
              </p:ext>
            </p:extLst>
          </p:nvPr>
        </p:nvGraphicFramePr>
        <p:xfrm>
          <a:off x="1060450" y="1143000"/>
          <a:ext cx="721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7213320" imgH="990360" progId="Equation.DSMT4">
                  <p:embed/>
                </p:oleObj>
              </mc:Choice>
              <mc:Fallback>
                <p:oleObj name="Equation" r:id="rId3" imgW="72133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1143000"/>
                        <a:ext cx="72136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80145"/>
              </p:ext>
            </p:extLst>
          </p:nvPr>
        </p:nvGraphicFramePr>
        <p:xfrm>
          <a:off x="4394200" y="23622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914400" imgH="358560" progId="Equation.DSMT4">
                  <p:embed/>
                </p:oleObj>
              </mc:Choice>
              <mc:Fallback>
                <p:oleObj name="Equation" r:id="rId5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86917"/>
              </p:ext>
            </p:extLst>
          </p:nvPr>
        </p:nvGraphicFramePr>
        <p:xfrm>
          <a:off x="1340489" y="3124200"/>
          <a:ext cx="5245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5244840" imgH="990360" progId="Equation.DSMT4">
                  <p:embed/>
                </p:oleObj>
              </mc:Choice>
              <mc:Fallback>
                <p:oleObj name="Equation" r:id="rId7" imgW="52448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0489" y="3124200"/>
                        <a:ext cx="52451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5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91180"/>
            <a:ext cx="4320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(G) Approximation and error</a:t>
            </a:r>
            <a:endParaRPr lang="en-SG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03854"/>
              </p:ext>
            </p:extLst>
          </p:nvPr>
        </p:nvGraphicFramePr>
        <p:xfrm>
          <a:off x="609599" y="1219200"/>
          <a:ext cx="7905749" cy="6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10896480" imgH="914400" progId="Equation.DSMT4">
                  <p:embed/>
                </p:oleObj>
              </mc:Choice>
              <mc:Fallback>
                <p:oleObj name="Equation" r:id="rId3" imgW="10896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599" y="1219200"/>
                        <a:ext cx="7905749" cy="663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453015"/>
              </p:ext>
            </p:extLst>
          </p:nvPr>
        </p:nvGraphicFramePr>
        <p:xfrm>
          <a:off x="812321" y="2209800"/>
          <a:ext cx="501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5" imgW="5016240" imgH="990360" progId="Equation.DSMT4">
                  <p:embed/>
                </p:oleObj>
              </mc:Choice>
              <mc:Fallback>
                <p:oleObj name="Equation" r:id="rId5" imgW="50162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321" y="2209800"/>
                        <a:ext cx="50165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61143"/>
              </p:ext>
            </p:extLst>
          </p:nvPr>
        </p:nvGraphicFramePr>
        <p:xfrm>
          <a:off x="228600" y="3505200"/>
          <a:ext cx="8506009" cy="3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7" imgW="10109160" imgH="406080" progId="Equation.DSMT4">
                  <p:embed/>
                </p:oleObj>
              </mc:Choice>
              <mc:Fallback>
                <p:oleObj name="Equation" r:id="rId7" imgW="10109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3505200"/>
                        <a:ext cx="8506009" cy="34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9043" y="4387970"/>
            <a:ext cx="4520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Example,  see   Lecture  Notes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7320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692696"/>
            <a:ext cx="3327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Taylor series of </a:t>
            </a:r>
            <a:endParaRPr lang="en-SG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24685"/>
              </p:ext>
            </p:extLst>
          </p:nvPr>
        </p:nvGraphicFramePr>
        <p:xfrm>
          <a:off x="3902577" y="692696"/>
          <a:ext cx="1856784" cy="52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" imgW="1485720" imgH="419040" progId="Equation.DSMT4">
                  <p:embed/>
                </p:oleObj>
              </mc:Choice>
              <mc:Fallback>
                <p:oleObj name="Equation" r:id="rId3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2577" y="692696"/>
                        <a:ext cx="1856784" cy="523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8858" y="1310479"/>
            <a:ext cx="3490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ind the exact value of </a:t>
            </a:r>
            <a:endParaRPr lang="en-SG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24796"/>
              </p:ext>
            </p:extLst>
          </p:nvPr>
        </p:nvGraphicFramePr>
        <p:xfrm>
          <a:off x="4139952" y="1190169"/>
          <a:ext cx="285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5" imgW="2857320" imgH="1054080" progId="Equation.DSMT4">
                  <p:embed/>
                </p:oleObj>
              </mc:Choice>
              <mc:Fallback>
                <p:oleObj name="Equation" r:id="rId5" imgW="285732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9952" y="1190169"/>
                        <a:ext cx="28575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69570"/>
              </p:ext>
            </p:extLst>
          </p:nvPr>
        </p:nvGraphicFramePr>
        <p:xfrm>
          <a:off x="784086" y="2716848"/>
          <a:ext cx="3931930" cy="111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7" imgW="1562040" imgH="444240" progId="Equation.DSMT4">
                  <p:embed/>
                </p:oleObj>
              </mc:Choice>
              <mc:Fallback>
                <p:oleObj name="Equation" r:id="rId7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86" y="2716848"/>
                        <a:ext cx="3931930" cy="1110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448" y="2204864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Solution</a:t>
            </a:r>
            <a:endParaRPr lang="en-SG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64608"/>
              </p:ext>
            </p:extLst>
          </p:nvPr>
        </p:nvGraphicFramePr>
        <p:xfrm>
          <a:off x="849765" y="3717032"/>
          <a:ext cx="629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9" imgW="6298920" imgH="927000" progId="Equation.DSMT4">
                  <p:embed/>
                </p:oleObj>
              </mc:Choice>
              <mc:Fallback>
                <p:oleObj name="Equation" r:id="rId9" imgW="629892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9765" y="3717032"/>
                        <a:ext cx="6299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86850"/>
              </p:ext>
            </p:extLst>
          </p:nvPr>
        </p:nvGraphicFramePr>
        <p:xfrm>
          <a:off x="868363" y="4941888"/>
          <a:ext cx="5588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11" imgW="5587920" imgH="927000" progId="Equation.DSMT4">
                  <p:embed/>
                </p:oleObj>
              </mc:Choice>
              <mc:Fallback>
                <p:oleObj name="Equation" r:id="rId11" imgW="558792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8363" y="4941888"/>
                        <a:ext cx="55880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228600"/>
            <a:ext cx="176247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2011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1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387" y="304800"/>
            <a:ext cx="892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 We can differentiate power series one term by one term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600189"/>
              </p:ext>
            </p:extLst>
          </p:nvPr>
        </p:nvGraphicFramePr>
        <p:xfrm>
          <a:off x="990600" y="990600"/>
          <a:ext cx="615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6159240" imgH="888840" progId="Equation.DSMT4">
                  <p:embed/>
                </p:oleObj>
              </mc:Choice>
              <mc:Fallback>
                <p:oleObj name="Equation" r:id="rId3" imgW="61592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6159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44743"/>
              </p:ext>
            </p:extLst>
          </p:nvPr>
        </p:nvGraphicFramePr>
        <p:xfrm>
          <a:off x="602672" y="2057400"/>
          <a:ext cx="8128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8127720" imgH="1002960" progId="Equation.DSMT4">
                  <p:embed/>
                </p:oleObj>
              </mc:Choice>
              <mc:Fallback>
                <p:oleObj name="Equation" r:id="rId5" imgW="81277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672" y="2057400"/>
                        <a:ext cx="81280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1102"/>
              </p:ext>
            </p:extLst>
          </p:nvPr>
        </p:nvGraphicFramePr>
        <p:xfrm>
          <a:off x="762000" y="3352800"/>
          <a:ext cx="751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7" imgW="7518240" imgH="888840" progId="Equation.DSMT4">
                  <p:embed/>
                </p:oleObj>
              </mc:Choice>
              <mc:Fallback>
                <p:oleObj name="Equation" r:id="rId7" imgW="75182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7518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71558"/>
              </p:ext>
            </p:extLst>
          </p:nvPr>
        </p:nvGraphicFramePr>
        <p:xfrm>
          <a:off x="914400" y="4648200"/>
          <a:ext cx="6903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9" imgW="5752800" imgH="380880" progId="Equation.DSMT4">
                  <p:embed/>
                </p:oleObj>
              </mc:Choice>
              <mc:Fallback>
                <p:oleObj name="Equation" r:id="rId9" imgW="5752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648200"/>
                        <a:ext cx="69037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658969"/>
              </p:ext>
            </p:extLst>
          </p:nvPr>
        </p:nvGraphicFramePr>
        <p:xfrm>
          <a:off x="990600" y="5334000"/>
          <a:ext cx="642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1" imgW="6426000" imgH="965160" progId="Equation.DSMT4">
                  <p:embed/>
                </p:oleObj>
              </mc:Choice>
              <mc:Fallback>
                <p:oleObj name="Equation" r:id="rId11" imgW="64260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5334000"/>
                        <a:ext cx="64262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46586"/>
              </p:ext>
            </p:extLst>
          </p:nvPr>
        </p:nvGraphicFramePr>
        <p:xfrm>
          <a:off x="4038600" y="20447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3" imgW="914400" imgH="358560" progId="Equation.DSMT4">
                  <p:embed/>
                </p:oleObj>
              </mc:Choice>
              <mc:Fallback>
                <p:oleObj name="Equation" r:id="rId13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20447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5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"/>
            <a:ext cx="88392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Should learn how to write the infinite sum in terms of </a:t>
            </a:r>
            <a:endParaRPr lang="en-SG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57815"/>
              </p:ext>
            </p:extLst>
          </p:nvPr>
        </p:nvGraphicFramePr>
        <p:xfrm>
          <a:off x="8153400" y="433060"/>
          <a:ext cx="609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3" imgW="609480" imgH="876240" progId="Equation.DSMT4">
                  <p:embed/>
                </p:oleObj>
              </mc:Choice>
              <mc:Fallback>
                <p:oleObj name="Equation" r:id="rId3" imgW="60948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3400" y="433060"/>
                        <a:ext cx="6096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710428"/>
              </p:ext>
            </p:extLst>
          </p:nvPr>
        </p:nvGraphicFramePr>
        <p:xfrm>
          <a:off x="615950" y="1447800"/>
          <a:ext cx="728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5" imgW="7289640" imgH="901440" progId="Equation.DSMT4">
                  <p:embed/>
                </p:oleObj>
              </mc:Choice>
              <mc:Fallback>
                <p:oleObj name="Equation" r:id="rId5" imgW="7289640" imgH="901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447800"/>
                        <a:ext cx="7289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54278"/>
              </p:ext>
            </p:extLst>
          </p:nvPr>
        </p:nvGraphicFramePr>
        <p:xfrm>
          <a:off x="609600" y="2743200"/>
          <a:ext cx="7924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7" imgW="7924680" imgH="965160" progId="Equation.DSMT4">
                  <p:embed/>
                </p:oleObj>
              </mc:Choice>
              <mc:Fallback>
                <p:oleObj name="Equation" r:id="rId7" imgW="79246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2743200"/>
                        <a:ext cx="79248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64478"/>
              </p:ext>
            </p:extLst>
          </p:nvPr>
        </p:nvGraphicFramePr>
        <p:xfrm>
          <a:off x="685800" y="4114800"/>
          <a:ext cx="464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9" imgW="4647960" imgH="901440" progId="Equation.DSMT4">
                  <p:embed/>
                </p:oleObj>
              </mc:Choice>
              <mc:Fallback>
                <p:oleObj name="Equation" r:id="rId9" imgW="46479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4114800"/>
                        <a:ext cx="46482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10271"/>
              </p:ext>
            </p:extLst>
          </p:nvPr>
        </p:nvGraphicFramePr>
        <p:xfrm>
          <a:off x="609600" y="5410200"/>
          <a:ext cx="447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11" imgW="4470120" imgH="965160" progId="Equation.DSMT4">
                  <p:embed/>
                </p:oleObj>
              </mc:Choice>
              <mc:Fallback>
                <p:oleObj name="Equation" r:id="rId11" imgW="44701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5410200"/>
                        <a:ext cx="4470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7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47990"/>
            <a:ext cx="8367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(C) We can integrate power series one term by one term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879231"/>
            <a:ext cx="262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previous slide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83767"/>
            <a:ext cx="287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the above, replace 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758743"/>
              </p:ext>
            </p:extLst>
          </p:nvPr>
        </p:nvGraphicFramePr>
        <p:xfrm>
          <a:off x="3866324" y="2288232"/>
          <a:ext cx="248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3" imgW="2489040" imgH="457200" progId="Equation.DSMT4">
                  <p:embed/>
                </p:oleObj>
              </mc:Choice>
              <mc:Fallback>
                <p:oleObj name="Equation" r:id="rId3" imgW="2489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6324" y="2288232"/>
                        <a:ext cx="2489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396742"/>
              </p:ext>
            </p:extLst>
          </p:nvPr>
        </p:nvGraphicFramePr>
        <p:xfrm>
          <a:off x="3721100" y="23114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5" imgW="914400" imgH="358560" progId="Equation.DSMT4">
                  <p:embed/>
                </p:oleObj>
              </mc:Choice>
              <mc:Fallback>
                <p:oleObj name="Equation" r:id="rId5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1100" y="23114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307507"/>
              </p:ext>
            </p:extLst>
          </p:nvPr>
        </p:nvGraphicFramePr>
        <p:xfrm>
          <a:off x="990600" y="1430023"/>
          <a:ext cx="5486400" cy="79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7" imgW="6159240" imgH="888840" progId="Equation.DSMT4">
                  <p:embed/>
                </p:oleObj>
              </mc:Choice>
              <mc:Fallback>
                <p:oleObj name="Equation" r:id="rId7" imgW="615924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30023"/>
                        <a:ext cx="5486400" cy="791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94017"/>
              </p:ext>
            </p:extLst>
          </p:nvPr>
        </p:nvGraphicFramePr>
        <p:xfrm>
          <a:off x="762000" y="2895600"/>
          <a:ext cx="735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9" imgW="7353000" imgH="888840" progId="Equation.DSMT4">
                  <p:embed/>
                </p:oleObj>
              </mc:Choice>
              <mc:Fallback>
                <p:oleObj name="Equation" r:id="rId9" imgW="7353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7353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0" y="3845641"/>
            <a:ext cx="433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Integrate the above equality, get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07770"/>
              </p:ext>
            </p:extLst>
          </p:nvPr>
        </p:nvGraphicFramePr>
        <p:xfrm>
          <a:off x="722083" y="4311317"/>
          <a:ext cx="8102600" cy="80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11" imgW="8953200" imgH="888840" progId="Equation.DSMT4">
                  <p:embed/>
                </p:oleObj>
              </mc:Choice>
              <mc:Fallback>
                <p:oleObj name="Equation" r:id="rId11" imgW="89532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083" y="4311317"/>
                        <a:ext cx="8102600" cy="804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691728"/>
              </p:ext>
            </p:extLst>
          </p:nvPr>
        </p:nvGraphicFramePr>
        <p:xfrm>
          <a:off x="304800" y="5257800"/>
          <a:ext cx="8305800" cy="52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13" imgW="10210680" imgH="647640" progId="Equation.DSMT4">
                  <p:embed/>
                </p:oleObj>
              </mc:Choice>
              <mc:Fallback>
                <p:oleObj name="Equation" r:id="rId13" imgW="102106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5257800"/>
                        <a:ext cx="8305800" cy="52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955727"/>
              </p:ext>
            </p:extLst>
          </p:nvPr>
        </p:nvGraphicFramePr>
        <p:xfrm>
          <a:off x="1371600" y="5791200"/>
          <a:ext cx="5715000" cy="79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15" imgW="6591240" imgH="914400" progId="Equation.DSMT4">
                  <p:embed/>
                </p:oleObj>
              </mc:Choice>
              <mc:Fallback>
                <p:oleObj name="Equation" r:id="rId15" imgW="6591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1600" y="5791200"/>
                        <a:ext cx="5715000" cy="79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10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"/>
            <a:ext cx="88392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Should learn how to write the infinite sum in terms of </a:t>
            </a:r>
            <a:endParaRPr lang="en-SG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57815"/>
              </p:ext>
            </p:extLst>
          </p:nvPr>
        </p:nvGraphicFramePr>
        <p:xfrm>
          <a:off x="8153400" y="433388"/>
          <a:ext cx="609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609480" imgH="876240" progId="Equation.DSMT4">
                  <p:embed/>
                </p:oleObj>
              </mc:Choice>
              <mc:Fallback>
                <p:oleObj name="Equation" r:id="rId3" imgW="609480" imgH="876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33388"/>
                        <a:ext cx="609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00481"/>
              </p:ext>
            </p:extLst>
          </p:nvPr>
        </p:nvGraphicFramePr>
        <p:xfrm>
          <a:off x="762000" y="1524000"/>
          <a:ext cx="730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5" imgW="7302240" imgH="901440" progId="Equation.DSMT4">
                  <p:embed/>
                </p:oleObj>
              </mc:Choice>
              <mc:Fallback>
                <p:oleObj name="Equation" r:id="rId5" imgW="73022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1524000"/>
                        <a:ext cx="73025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14543"/>
              </p:ext>
            </p:extLst>
          </p:nvPr>
        </p:nvGraphicFramePr>
        <p:xfrm>
          <a:off x="685800" y="2819400"/>
          <a:ext cx="477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7" imgW="4775040" imgH="901440" progId="Equation.DSMT4">
                  <p:embed/>
                </p:oleObj>
              </mc:Choice>
              <mc:Fallback>
                <p:oleObj name="Equation" r:id="rId7" imgW="4775040" imgH="9014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477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5753"/>
              </p:ext>
            </p:extLst>
          </p:nvPr>
        </p:nvGraphicFramePr>
        <p:xfrm>
          <a:off x="4038600" y="20447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9" imgW="914400" imgH="358560" progId="Equation.DSMT4">
                  <p:embed/>
                </p:oleObj>
              </mc:Choice>
              <mc:Fallback>
                <p:oleObj name="Equation" r:id="rId9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8600" y="20447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33491"/>
              </p:ext>
            </p:extLst>
          </p:nvPr>
        </p:nvGraphicFramePr>
        <p:xfrm>
          <a:off x="685800" y="4191000"/>
          <a:ext cx="612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1" imgW="6121080" imgH="901440" progId="Equation.DSMT4">
                  <p:embed/>
                </p:oleObj>
              </mc:Choice>
              <mc:Fallback>
                <p:oleObj name="Equation" r:id="rId11" imgW="61210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61214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69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036567"/>
            <a:ext cx="4505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(1) Taylor series of f at point 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5611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(D) Taylor series and Maclaurin series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00240"/>
              </p:ext>
            </p:extLst>
          </p:nvPr>
        </p:nvGraphicFramePr>
        <p:xfrm>
          <a:off x="457200" y="1752600"/>
          <a:ext cx="7620000" cy="67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10362960" imgH="914400" progId="Equation.DSMT4">
                  <p:embed/>
                </p:oleObj>
              </mc:Choice>
              <mc:Fallback>
                <p:oleObj name="Equation" r:id="rId3" imgW="10362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7620000" cy="672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206831"/>
              </p:ext>
            </p:extLst>
          </p:nvPr>
        </p:nvGraphicFramePr>
        <p:xfrm>
          <a:off x="1295400" y="2590800"/>
          <a:ext cx="303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3035160" imgH="927000" progId="Equation.DSMT4">
                  <p:embed/>
                </p:oleObj>
              </mc:Choice>
              <mc:Fallback>
                <p:oleObj name="Equation" r:id="rId5" imgW="30351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590800"/>
                        <a:ext cx="30353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3733800"/>
            <a:ext cx="801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(2) Taylor series of f at point 0, called Maclaurin series</a:t>
            </a:r>
            <a:endParaRPr lang="en-US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849871"/>
              </p:ext>
            </p:extLst>
          </p:nvPr>
        </p:nvGraphicFramePr>
        <p:xfrm>
          <a:off x="685800" y="4495800"/>
          <a:ext cx="788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7" imgW="7886520" imgH="914400" progId="Equation.DSMT4">
                  <p:embed/>
                </p:oleObj>
              </mc:Choice>
              <mc:Fallback>
                <p:oleObj name="Equation" r:id="rId7" imgW="78865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495800"/>
                        <a:ext cx="7886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3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69514"/>
              </p:ext>
            </p:extLst>
          </p:nvPr>
        </p:nvGraphicFramePr>
        <p:xfrm>
          <a:off x="762000" y="990600"/>
          <a:ext cx="7620000" cy="88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3" imgW="7696080" imgH="901440" progId="Equation.DSMT4">
                  <p:embed/>
                </p:oleObj>
              </mc:Choice>
              <mc:Fallback>
                <p:oleObj name="Equation" r:id="rId3" imgW="7696080" imgH="901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620000" cy="889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26807"/>
              </p:ext>
            </p:extLst>
          </p:nvPr>
        </p:nvGraphicFramePr>
        <p:xfrm>
          <a:off x="748903" y="2011752"/>
          <a:ext cx="7646194" cy="77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5" imgW="8966160" imgH="901440" progId="Equation.DSMT4">
                  <p:embed/>
                </p:oleObj>
              </mc:Choice>
              <mc:Fallback>
                <p:oleObj name="Equation" r:id="rId5" imgW="8966160" imgH="9014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03" y="2011752"/>
                        <a:ext cx="7646194" cy="7701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94106"/>
              </p:ext>
            </p:extLst>
          </p:nvPr>
        </p:nvGraphicFramePr>
        <p:xfrm>
          <a:off x="762000" y="3076575"/>
          <a:ext cx="7398447" cy="10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7" imgW="3288960" imgH="444240" progId="Equation.DSMT4">
                  <p:embed/>
                </p:oleObj>
              </mc:Choice>
              <mc:Fallback>
                <p:oleObj name="Equation" r:id="rId7" imgW="328896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76575"/>
                        <a:ext cx="7398447" cy="1006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67461"/>
              </p:ext>
            </p:extLst>
          </p:nvPr>
        </p:nvGraphicFramePr>
        <p:xfrm>
          <a:off x="800100" y="5181600"/>
          <a:ext cx="7543800" cy="105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9" imgW="3162240" imgH="444240" progId="Equation.DSMT4">
                  <p:embed/>
                </p:oleObj>
              </mc:Choice>
              <mc:Fallback>
                <p:oleObj name="Equation" r:id="rId9" imgW="316224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181600"/>
                        <a:ext cx="7543800" cy="10522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993366" y="236167"/>
            <a:ext cx="2721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Maclaurin Series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2847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6705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81334" y="4267200"/>
            <a:ext cx="392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coefficient of </a:t>
            </a: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089792"/>
              </p:ext>
            </p:extLst>
          </p:nvPr>
        </p:nvGraphicFramePr>
        <p:xfrm>
          <a:off x="6945313" y="42672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11" imgW="419040" imgH="380880" progId="Equation.DSMT4">
                  <p:embed/>
                </p:oleObj>
              </mc:Choice>
              <mc:Fallback>
                <p:oleObj name="Equation" r:id="rId11" imgW="419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5313" y="4267200"/>
                        <a:ext cx="419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3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19574"/>
              </p:ext>
            </p:extLst>
          </p:nvPr>
        </p:nvGraphicFramePr>
        <p:xfrm>
          <a:off x="457200" y="800889"/>
          <a:ext cx="7070283" cy="109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2882880" imgH="444240" progId="Equation.DSMT4">
                  <p:embed/>
                </p:oleObj>
              </mc:Choice>
              <mc:Fallback>
                <p:oleObj name="Equation" r:id="rId3" imgW="2882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00889"/>
                        <a:ext cx="7070283" cy="1091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431606"/>
              </p:ext>
            </p:extLst>
          </p:nvPr>
        </p:nvGraphicFramePr>
        <p:xfrm>
          <a:off x="304800" y="1905000"/>
          <a:ext cx="6817741" cy="102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2946240" imgH="444240" progId="Equation.DSMT4">
                  <p:embed/>
                </p:oleObj>
              </mc:Choice>
              <mc:Fallback>
                <p:oleObj name="Equation" r:id="rId5" imgW="294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6817741" cy="10207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96154"/>
              </p:ext>
            </p:extLst>
          </p:nvPr>
        </p:nvGraphicFramePr>
        <p:xfrm>
          <a:off x="7239000" y="2209800"/>
          <a:ext cx="1545201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7" imgW="621760" imgH="177646" progId="Equation.DSMT4">
                  <p:embed/>
                </p:oleObj>
              </mc:Choice>
              <mc:Fallback>
                <p:oleObj name="Equation" r:id="rId7" imgW="62176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09800"/>
                        <a:ext cx="1545201" cy="447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978727" y="297722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Maclaurin Series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6705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72908"/>
              </p:ext>
            </p:extLst>
          </p:nvPr>
        </p:nvGraphicFramePr>
        <p:xfrm>
          <a:off x="304800" y="2971800"/>
          <a:ext cx="6475240" cy="102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9" imgW="2831760" imgH="444240" progId="Equation.DSMT4">
                  <p:embed/>
                </p:oleObj>
              </mc:Choice>
              <mc:Fallback>
                <p:oleObj name="Equation" r:id="rId9" imgW="2831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6475240" cy="10210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220402"/>
              </p:ext>
            </p:extLst>
          </p:nvPr>
        </p:nvGraphicFramePr>
        <p:xfrm>
          <a:off x="250671" y="4628099"/>
          <a:ext cx="6248400" cy="116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1" imgW="2451100" imgH="457200" progId="Equation.DSMT4">
                  <p:embed/>
                </p:oleObj>
              </mc:Choice>
              <mc:Fallback>
                <p:oleObj name="Equation" r:id="rId11" imgW="2451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71" y="4628099"/>
                        <a:ext cx="6248400" cy="11665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225901"/>
              </p:ext>
            </p:extLst>
          </p:nvPr>
        </p:nvGraphicFramePr>
        <p:xfrm>
          <a:off x="7162800" y="3276600"/>
          <a:ext cx="1471226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3" imgW="621760" imgH="177646" progId="Equation.DSMT4">
                  <p:embed/>
                </p:oleObj>
              </mc:Choice>
              <mc:Fallback>
                <p:oleObj name="Equation" r:id="rId13" imgW="62176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276600"/>
                        <a:ext cx="1471226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37842"/>
              </p:ext>
            </p:extLst>
          </p:nvPr>
        </p:nvGraphicFramePr>
        <p:xfrm>
          <a:off x="7086600" y="4953000"/>
          <a:ext cx="167939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5" imgW="621760" imgH="177646" progId="Equation.DSMT4">
                  <p:embed/>
                </p:oleObj>
              </mc:Choice>
              <mc:Fallback>
                <p:oleObj name="Equation" r:id="rId15" imgW="62176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953000"/>
                        <a:ext cx="1679393" cy="485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49579"/>
              </p:ext>
            </p:extLst>
          </p:nvPr>
        </p:nvGraphicFramePr>
        <p:xfrm>
          <a:off x="5943600" y="5535141"/>
          <a:ext cx="2895600" cy="79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7" imgW="1676400" imgH="457200" progId="Equation.DSMT4">
                  <p:embed/>
                </p:oleObj>
              </mc:Choice>
              <mc:Fallback>
                <p:oleObj name="Equation" r:id="rId17" imgW="1676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535141"/>
                        <a:ext cx="2895600" cy="7959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4462892" y="5778638"/>
            <a:ext cx="110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5778638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The last one is optional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1334" y="4005590"/>
            <a:ext cx="3391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coefficient of 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82409"/>
              </p:ext>
            </p:extLst>
          </p:nvPr>
        </p:nvGraphicFramePr>
        <p:xfrm>
          <a:off x="6341218" y="4017622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19" imgW="431640" imgH="380880" progId="Equation.DSMT4">
                  <p:embed/>
                </p:oleObj>
              </mc:Choice>
              <mc:Fallback>
                <p:oleObj name="Equation" r:id="rId19" imgW="431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41218" y="4017622"/>
                        <a:ext cx="43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1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4958"/>
            <a:ext cx="801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(E) Find Taylor or Maclaurin series from known results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982397"/>
            <a:ext cx="364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(1) Find Maclaurin series of 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32922"/>
              </p:ext>
            </p:extLst>
          </p:nvPr>
        </p:nvGraphicFramePr>
        <p:xfrm>
          <a:off x="4571177" y="986862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3" imgW="1930320" imgH="457200" progId="Equation.DSMT4">
                  <p:embed/>
                </p:oleObj>
              </mc:Choice>
              <mc:Fallback>
                <p:oleObj name="Equation" r:id="rId3" imgW="1930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1177" y="986862"/>
                        <a:ext cx="1930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89570"/>
              </p:ext>
            </p:extLst>
          </p:nvPr>
        </p:nvGraphicFramePr>
        <p:xfrm>
          <a:off x="946484" y="1681812"/>
          <a:ext cx="4539916" cy="97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5" imgW="3873240" imgH="1054080" progId="Equation.DSMT4">
                  <p:embed/>
                </p:oleObj>
              </mc:Choice>
              <mc:Fallback>
                <p:oleObj name="Equation" r:id="rId5" imgW="38732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484" y="1681812"/>
                        <a:ext cx="4539916" cy="97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77462"/>
              </p:ext>
            </p:extLst>
          </p:nvPr>
        </p:nvGraphicFramePr>
        <p:xfrm>
          <a:off x="950495" y="2667000"/>
          <a:ext cx="321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7" imgW="3213000" imgH="457200" progId="Equation.DSMT4">
                  <p:embed/>
                </p:oleObj>
              </mc:Choice>
              <mc:Fallback>
                <p:oleObj name="Equation" r:id="rId7" imgW="32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0495" y="2667000"/>
                        <a:ext cx="3213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553687"/>
              </p:ext>
            </p:extLst>
          </p:nvPr>
        </p:nvGraphicFramePr>
        <p:xfrm>
          <a:off x="951470" y="3276600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9" imgW="4178160" imgH="457200" progId="Equation.DSMT4">
                  <p:embed/>
                </p:oleObj>
              </mc:Choice>
              <mc:Fallback>
                <p:oleObj name="Equation" r:id="rId9" imgW="4178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1470" y="3276600"/>
                        <a:ext cx="4178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43475"/>
              </p:ext>
            </p:extLst>
          </p:nvPr>
        </p:nvGraphicFramePr>
        <p:xfrm>
          <a:off x="6477000" y="1676400"/>
          <a:ext cx="2369720" cy="52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11" imgW="1892300" imgH="419100" progId="Equation.DSMT4">
                  <p:embed/>
                </p:oleObj>
              </mc:Choice>
              <mc:Fallback>
                <p:oleObj name="Equation" r:id="rId11" imgW="18923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76400"/>
                        <a:ext cx="2369720" cy="5211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872"/>
              </p:ext>
            </p:extLst>
          </p:nvPr>
        </p:nvGraphicFramePr>
        <p:xfrm>
          <a:off x="914400" y="3886200"/>
          <a:ext cx="580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13" imgW="5803560" imgH="914400" progId="Equation.DSMT4">
                  <p:embed/>
                </p:oleObj>
              </mc:Choice>
              <mc:Fallback>
                <p:oleObj name="Equation" r:id="rId13" imgW="5803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3886200"/>
                        <a:ext cx="58039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38265"/>
              </p:ext>
            </p:extLst>
          </p:nvPr>
        </p:nvGraphicFramePr>
        <p:xfrm>
          <a:off x="990600" y="4724400"/>
          <a:ext cx="5600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15" imgW="5600520" imgH="1054080" progId="Equation.DSMT4">
                  <p:embed/>
                </p:oleObj>
              </mc:Choice>
              <mc:Fallback>
                <p:oleObj name="Equation" r:id="rId15" imgW="560052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0600" y="4724400"/>
                        <a:ext cx="56007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19242"/>
              </p:ext>
            </p:extLst>
          </p:nvPr>
        </p:nvGraphicFramePr>
        <p:xfrm>
          <a:off x="867456" y="5638800"/>
          <a:ext cx="739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17" imgW="7391160" imgH="914400" progId="Equation.DSMT4">
                  <p:embed/>
                </p:oleObj>
              </mc:Choice>
              <mc:Fallback>
                <p:oleObj name="Equation" r:id="rId17" imgW="73911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7456" y="5638800"/>
                        <a:ext cx="7391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9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310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Chew Tuan Seng</cp:lastModifiedBy>
  <cp:revision>26</cp:revision>
  <dcterms:created xsi:type="dcterms:W3CDTF">2013-09-02T01:44:26Z</dcterms:created>
  <dcterms:modified xsi:type="dcterms:W3CDTF">2013-09-03T00:40:04Z</dcterms:modified>
</cp:coreProperties>
</file>