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6" r:id="rId9"/>
    <p:sldId id="262" r:id="rId10"/>
    <p:sldId id="269" r:id="rId11"/>
    <p:sldId id="263" r:id="rId12"/>
    <p:sldId id="264" r:id="rId13"/>
    <p:sldId id="267" r:id="rId14"/>
    <p:sldId id="270" r:id="rId15"/>
    <p:sldId id="271" r:id="rId16"/>
    <p:sldId id="272" r:id="rId17"/>
    <p:sldId id="273" r:id="rId18"/>
    <p:sldId id="274" r:id="rId19"/>
    <p:sldId id="268" r:id="rId20"/>
    <p:sldId id="278" r:id="rId21"/>
    <p:sldId id="279" r:id="rId22"/>
    <p:sldId id="280" r:id="rId23"/>
    <p:sldId id="281" r:id="rId24"/>
    <p:sldId id="282" r:id="rId25"/>
    <p:sldId id="283" r:id="rId26"/>
    <p:sldId id="290" r:id="rId27"/>
    <p:sldId id="284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0.wmf"/><Relationship Id="rId1" Type="http://schemas.openxmlformats.org/officeDocument/2006/relationships/image" Target="../media/image11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5683-AFC0-43E8-8580-39200B8FCD23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F161-D37C-49DA-86FF-0458BF2222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1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5683-AFC0-43E8-8580-39200B8FCD23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F161-D37C-49DA-86FF-0458BF2222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3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5683-AFC0-43E8-8580-39200B8FCD23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F161-D37C-49DA-86FF-0458BF2222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2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5683-AFC0-43E8-8580-39200B8FCD23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F161-D37C-49DA-86FF-0458BF2222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5683-AFC0-43E8-8580-39200B8FCD23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F161-D37C-49DA-86FF-0458BF2222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1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5683-AFC0-43E8-8580-39200B8FCD23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F161-D37C-49DA-86FF-0458BF2222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9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5683-AFC0-43E8-8580-39200B8FCD23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F161-D37C-49DA-86FF-0458BF2222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9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5683-AFC0-43E8-8580-39200B8FCD23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F161-D37C-49DA-86FF-0458BF2222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5683-AFC0-43E8-8580-39200B8FCD23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F161-D37C-49DA-86FF-0458BF2222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5683-AFC0-43E8-8580-39200B8FCD23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F161-D37C-49DA-86FF-0458BF2222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5683-AFC0-43E8-8580-39200B8FCD23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F161-D37C-49DA-86FF-0458BF2222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6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5683-AFC0-43E8-8580-39200B8FCD23}" type="datetimeFigureOut">
              <a:rPr lang="en-US" smtClean="0"/>
              <a:t>9/20/2013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F161-D37C-49DA-86FF-0458BF2222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3.wmf"/><Relationship Id="rId26" Type="http://schemas.openxmlformats.org/officeDocument/2006/relationships/oleObject" Target="../embeddings/oleObject38.bin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oleObject" Target="../embeddings/oleObject40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3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image" Target="../media/image63.png"/><Relationship Id="rId5" Type="http://schemas.openxmlformats.org/officeDocument/2006/relationships/image" Target="../media/image57.wmf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png"/><Relationship Id="rId11" Type="http://schemas.openxmlformats.org/officeDocument/2006/relationships/image" Target="../media/image74.wmf"/><Relationship Id="rId5" Type="http://schemas.openxmlformats.org/officeDocument/2006/relationships/image" Target="../media/image68.png"/><Relationship Id="rId15" Type="http://schemas.openxmlformats.org/officeDocument/2006/relationships/image" Target="../media/image65.wmf"/><Relationship Id="rId10" Type="http://schemas.openxmlformats.org/officeDocument/2006/relationships/image" Target="../media/image73.png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86.png"/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wmf"/><Relationship Id="rId11" Type="http://schemas.openxmlformats.org/officeDocument/2006/relationships/image" Target="../media/image85.png"/><Relationship Id="rId5" Type="http://schemas.openxmlformats.org/officeDocument/2006/relationships/image" Target="../media/image80.wmf"/><Relationship Id="rId10" Type="http://schemas.openxmlformats.org/officeDocument/2006/relationships/image" Target="../media/image72.wmf"/><Relationship Id="rId4" Type="http://schemas.openxmlformats.org/officeDocument/2006/relationships/image" Target="../media/image79.wmf"/><Relationship Id="rId9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wmf"/><Relationship Id="rId5" Type="http://schemas.openxmlformats.org/officeDocument/2006/relationships/image" Target="../media/image95.png"/><Relationship Id="rId15" Type="http://schemas.openxmlformats.org/officeDocument/2006/relationships/image" Target="../media/image10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10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10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11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12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29.png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8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1.wmf"/><Relationship Id="rId11" Type="http://schemas.openxmlformats.org/officeDocument/2006/relationships/image" Target="../media/image133.wmf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6.bin"/><Relationship Id="rId4" Type="http://schemas.openxmlformats.org/officeDocument/2006/relationships/image" Target="../media/image130.wmf"/><Relationship Id="rId9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28600"/>
            <a:ext cx="5105400" cy="609599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Review of Chapter 6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58" y="882750"/>
            <a:ext cx="8693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 f be a </a:t>
            </a:r>
            <a:r>
              <a:rPr lang="en-US" sz="2800" dirty="0" smtClean="0">
                <a:solidFill>
                  <a:srgbClr val="C00000"/>
                </a:solidFill>
              </a:rPr>
              <a:t>piecewise continuous </a:t>
            </a:r>
            <a:r>
              <a:rPr lang="en-US" sz="2800" dirty="0" smtClean="0"/>
              <a:t>function defined on </a:t>
            </a:r>
            <a:r>
              <a:rPr lang="en-US" sz="2800" dirty="0" smtClean="0">
                <a:solidFill>
                  <a:srgbClr val="C00000"/>
                </a:solidFill>
              </a:rPr>
              <a:t>[-L,</a:t>
            </a:r>
            <a:r>
              <a:rPr lang="en-US" sz="2800" dirty="0">
                <a:solidFill>
                  <a:srgbClr val="C00000"/>
                </a:solidFill>
              </a:rPr>
              <a:t>L</a:t>
            </a:r>
            <a:r>
              <a:rPr lang="en-US" sz="2800" dirty="0" smtClean="0">
                <a:solidFill>
                  <a:srgbClr val="C00000"/>
                </a:solidFill>
              </a:rPr>
              <a:t>]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3977" y="1429418"/>
            <a:ext cx="4974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would like to represent   f  by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13111"/>
              </p:ext>
            </p:extLst>
          </p:nvPr>
        </p:nvGraphicFramePr>
        <p:xfrm>
          <a:off x="1435100" y="2039938"/>
          <a:ext cx="5486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3" imgW="5486400" imgH="901440" progId="Equation.DSMT4">
                  <p:embed/>
                </p:oleObj>
              </mc:Choice>
              <mc:Fallback>
                <p:oleObj name="Equation" r:id="rId3" imgW="548640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5100" y="2039938"/>
                        <a:ext cx="54864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716692"/>
              </p:ext>
            </p:extLst>
          </p:nvPr>
        </p:nvGraphicFramePr>
        <p:xfrm>
          <a:off x="685800" y="3200400"/>
          <a:ext cx="280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5" imgW="2806560" imgH="888840" progId="Equation.DSMT4">
                  <p:embed/>
                </p:oleObj>
              </mc:Choice>
              <mc:Fallback>
                <p:oleObj name="Equation" r:id="rId5" imgW="28065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3200400"/>
                        <a:ext cx="28067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8891"/>
              </p:ext>
            </p:extLst>
          </p:nvPr>
        </p:nvGraphicFramePr>
        <p:xfrm>
          <a:off x="762000" y="4191000"/>
          <a:ext cx="421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7" imgW="4216320" imgH="888840" progId="Equation.DSMT4">
                  <p:embed/>
                </p:oleObj>
              </mc:Choice>
              <mc:Fallback>
                <p:oleObj name="Equation" r:id="rId7" imgW="4216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4191000"/>
                        <a:ext cx="4216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695903"/>
              </p:ext>
            </p:extLst>
          </p:nvPr>
        </p:nvGraphicFramePr>
        <p:xfrm>
          <a:off x="754864" y="5257800"/>
          <a:ext cx="411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9" imgW="4114800" imgH="888840" progId="Equation.DSMT4">
                  <p:embed/>
                </p:oleObj>
              </mc:Choice>
              <mc:Fallback>
                <p:oleObj name="Equation" r:id="rId9" imgW="41148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4864" y="5257800"/>
                        <a:ext cx="4114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762000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(1)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157141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066800" cy="4873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(6)</a:t>
            </a:r>
            <a:endParaRPr lang="en-US" sz="3200" dirty="0"/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114426"/>
              </p:ext>
            </p:extLst>
          </p:nvPr>
        </p:nvGraphicFramePr>
        <p:xfrm>
          <a:off x="990600" y="1256910"/>
          <a:ext cx="24495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3" imgW="1447800" imgH="330200" progId="Equation.DSMT4">
                  <p:embed/>
                </p:oleObj>
              </mc:Choice>
              <mc:Fallback>
                <p:oleObj name="Equation" r:id="rId3" imgW="1447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56910"/>
                        <a:ext cx="24495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353016"/>
              </p:ext>
            </p:extLst>
          </p:nvPr>
        </p:nvGraphicFramePr>
        <p:xfrm>
          <a:off x="999226" y="1676400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Equation" r:id="rId5" imgW="1727200" imgH="609600" progId="Equation.DSMT4">
                  <p:embed/>
                </p:oleObj>
              </mc:Choice>
              <mc:Fallback>
                <p:oleObj name="Equation" r:id="rId5" imgW="17272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226" y="1676400"/>
                        <a:ext cx="2590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075793"/>
              </p:ext>
            </p:extLst>
          </p:nvPr>
        </p:nvGraphicFramePr>
        <p:xfrm>
          <a:off x="4707268" y="1981200"/>
          <a:ext cx="1804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Equation" r:id="rId7" imgW="1168400" imgH="279400" progId="Equation.DSMT4">
                  <p:embed/>
                </p:oleObj>
              </mc:Choice>
              <mc:Fallback>
                <p:oleObj name="Equation" r:id="rId7" imgW="1168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268" y="1981200"/>
                        <a:ext cx="1804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21698C-5880-4881-8F2F-888E875FDED5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1413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0746"/>
              </p:ext>
            </p:extLst>
          </p:nvPr>
        </p:nvGraphicFramePr>
        <p:xfrm>
          <a:off x="2895600" y="2590800"/>
          <a:ext cx="615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Equation" r:id="rId9" imgW="6159500" imgH="457200" progId="Equation.DSMT4">
                  <p:embed/>
                </p:oleObj>
              </mc:Choice>
              <mc:Fallback>
                <p:oleObj name="Equation" r:id="rId9" imgW="6159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90800"/>
                        <a:ext cx="6159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908817"/>
              </p:ext>
            </p:extLst>
          </p:nvPr>
        </p:nvGraphicFramePr>
        <p:xfrm>
          <a:off x="2895600" y="3200400"/>
          <a:ext cx="483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Equation" r:id="rId11" imgW="4838700" imgH="419100" progId="Equation.DSMT4">
                  <p:embed/>
                </p:oleObj>
              </mc:Choice>
              <mc:Fallback>
                <p:oleObj name="Equation" r:id="rId11" imgW="4838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00400"/>
                        <a:ext cx="483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316502"/>
              </p:ext>
            </p:extLst>
          </p:nvPr>
        </p:nvGraphicFramePr>
        <p:xfrm>
          <a:off x="1052852" y="2743200"/>
          <a:ext cx="163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13" imgW="1638000" imgH="888840" progId="Equation.DSMT4">
                  <p:embed/>
                </p:oleObj>
              </mc:Choice>
              <mc:Fallback>
                <p:oleObj name="Equation" r:id="rId13" imgW="1638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2852" y="2743200"/>
                        <a:ext cx="16383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664954"/>
              </p:ext>
            </p:extLst>
          </p:nvPr>
        </p:nvGraphicFramePr>
        <p:xfrm>
          <a:off x="990600" y="3810000"/>
          <a:ext cx="3352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15" imgW="2184400" imgH="609600" progId="Equation.DSMT4">
                  <p:embed/>
                </p:oleObj>
              </mc:Choice>
              <mc:Fallback>
                <p:oleObj name="Equation" r:id="rId15" imgW="2184400" imgH="60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3352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489989"/>
              </p:ext>
            </p:extLst>
          </p:nvPr>
        </p:nvGraphicFramePr>
        <p:xfrm>
          <a:off x="1066800" y="4800600"/>
          <a:ext cx="19050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Equation" r:id="rId17" imgW="1040948" imgH="253890" progId="Equation.DSMT4">
                  <p:embed/>
                </p:oleObj>
              </mc:Choice>
              <mc:Fallback>
                <p:oleObj name="Equation" r:id="rId17" imgW="1040948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19050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27313" y="5638800"/>
          <a:ext cx="538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19" imgW="5384800" imgH="419100" progId="Equation.DSMT4">
                  <p:embed/>
                </p:oleObj>
              </mc:Choice>
              <mc:Fallback>
                <p:oleObj name="Equation" r:id="rId19" imgW="53848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638800"/>
                        <a:ext cx="538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27313" y="6140450"/>
          <a:ext cx="560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21" imgW="5600700" imgH="457200" progId="Equation.DSMT4">
                  <p:embed/>
                </p:oleObj>
              </mc:Choice>
              <mc:Fallback>
                <p:oleObj name="Equation" r:id="rId21" imgW="56007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6140450"/>
                        <a:ext cx="560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188037"/>
              </p:ext>
            </p:extLst>
          </p:nvPr>
        </p:nvGraphicFramePr>
        <p:xfrm>
          <a:off x="914400" y="5638800"/>
          <a:ext cx="1574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Equation" r:id="rId23" imgW="1574640" imgH="888840" progId="Equation.DSMT4">
                  <p:embed/>
                </p:oleObj>
              </mc:Choice>
              <mc:Fallback>
                <p:oleObj name="Equation" r:id="rId23" imgW="15746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14400" y="5638800"/>
                        <a:ext cx="1574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535894"/>
              </p:ext>
            </p:extLst>
          </p:nvPr>
        </p:nvGraphicFramePr>
        <p:xfrm>
          <a:off x="6781800" y="4038600"/>
          <a:ext cx="1804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Equation" r:id="rId25" imgW="1168400" imgH="279400" progId="Equation.DSMT4">
                  <p:embed/>
                </p:oleObj>
              </mc:Choice>
              <mc:Fallback>
                <p:oleObj name="Equation" r:id="rId25" imgW="11684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038600"/>
                        <a:ext cx="1804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743375"/>
              </p:ext>
            </p:extLst>
          </p:nvPr>
        </p:nvGraphicFramePr>
        <p:xfrm>
          <a:off x="4495800" y="1295400"/>
          <a:ext cx="1804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Equation" r:id="rId26" imgW="1168400" imgH="279400" progId="Equation.DSMT4">
                  <p:embed/>
                </p:oleObj>
              </mc:Choice>
              <mc:Fallback>
                <p:oleObj name="Equation" r:id="rId26" imgW="11684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1804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871233"/>
              </p:ext>
            </p:extLst>
          </p:nvPr>
        </p:nvGraphicFramePr>
        <p:xfrm>
          <a:off x="4038600" y="4800600"/>
          <a:ext cx="1804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Equation" r:id="rId27" imgW="1168400" imgH="279400" progId="Equation.DSMT4">
                  <p:embed/>
                </p:oleObj>
              </mc:Choice>
              <mc:Fallback>
                <p:oleObj name="Equation" r:id="rId27" imgW="1168400" imgH="279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00600"/>
                        <a:ext cx="1804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843678"/>
              </p:ext>
            </p:extLst>
          </p:nvPr>
        </p:nvGraphicFramePr>
        <p:xfrm>
          <a:off x="4495800" y="4038600"/>
          <a:ext cx="181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Equation" r:id="rId28" imgW="1815840" imgH="457200" progId="Equation.DSMT4">
                  <p:embed/>
                </p:oleObj>
              </mc:Choice>
              <mc:Fallback>
                <p:oleObj name="Equation" r:id="rId28" imgW="1815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495800" y="4038600"/>
                        <a:ext cx="1816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19200" y="302803"/>
            <a:ext cx="77816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answers of coefficients of  Fourier series always </a:t>
            </a:r>
          </a:p>
          <a:p>
            <a:r>
              <a:rPr lang="en-US" sz="2800" dirty="0" smtClean="0"/>
              <a:t>have the following terms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38673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752600" cy="4873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(6)(</a:t>
            </a:r>
            <a:r>
              <a:rPr lang="en-US" sz="3200" dirty="0" err="1" smtClean="0"/>
              <a:t>cont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140914"/>
              </p:ext>
            </p:extLst>
          </p:nvPr>
        </p:nvGraphicFramePr>
        <p:xfrm>
          <a:off x="4038600" y="2044700"/>
          <a:ext cx="9144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3" imgW="914400" imgH="358560" progId="Equation.DSMT4">
                  <p:embed/>
                </p:oleObj>
              </mc:Choice>
              <mc:Fallback>
                <p:oleObj name="Equation" r:id="rId3" imgW="914400" imgH="358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2044700"/>
                        <a:ext cx="9144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89030" y="228600"/>
            <a:ext cx="2141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example, </a:t>
            </a:r>
            <a:endParaRPr lang="en-SG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988644"/>
              </p:ext>
            </p:extLst>
          </p:nvPr>
        </p:nvGraphicFramePr>
        <p:xfrm>
          <a:off x="838200" y="914400"/>
          <a:ext cx="2959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5" imgW="2958840" imgH="888840" progId="Equation.DSMT4">
                  <p:embed/>
                </p:oleObj>
              </mc:Choice>
              <mc:Fallback>
                <p:oleObj name="Equation" r:id="rId5" imgW="29588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914400"/>
                        <a:ext cx="29591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577496"/>
              </p:ext>
            </p:extLst>
          </p:nvPr>
        </p:nvGraphicFramePr>
        <p:xfrm>
          <a:off x="3962400" y="914400"/>
          <a:ext cx="237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7" imgW="2374560" imgH="888840" progId="Equation.DSMT4">
                  <p:embed/>
                </p:oleObj>
              </mc:Choice>
              <mc:Fallback>
                <p:oleObj name="Equation" r:id="rId7" imgW="23745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914400"/>
                        <a:ext cx="23749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707721"/>
              </p:ext>
            </p:extLst>
          </p:nvPr>
        </p:nvGraphicFramePr>
        <p:xfrm>
          <a:off x="838200" y="2286000"/>
          <a:ext cx="62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9" imgW="622080" imgH="444240" progId="Equation.DSMT4">
                  <p:embed/>
                </p:oleObj>
              </mc:Choice>
              <mc:Fallback>
                <p:oleObj name="Equation" r:id="rId9" imgW="622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2286000"/>
                        <a:ext cx="622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885165"/>
              </p:ext>
            </p:extLst>
          </p:nvPr>
        </p:nvGraphicFramePr>
        <p:xfrm>
          <a:off x="1600200" y="2057400"/>
          <a:ext cx="205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11" imgW="2057400" imgH="888840" progId="Equation.DSMT4">
                  <p:embed/>
                </p:oleObj>
              </mc:Choice>
              <mc:Fallback>
                <p:oleObj name="Equation" r:id="rId11" imgW="20574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2057400"/>
                        <a:ext cx="2057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164431"/>
              </p:ext>
            </p:extLst>
          </p:nvPr>
        </p:nvGraphicFramePr>
        <p:xfrm>
          <a:off x="3810000" y="2057400"/>
          <a:ext cx="356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13" imgW="3568680" imgH="888840" progId="Equation.DSMT4">
                  <p:embed/>
                </p:oleObj>
              </mc:Choice>
              <mc:Fallback>
                <p:oleObj name="Equation" r:id="rId13" imgW="35686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10000" y="2057400"/>
                        <a:ext cx="35687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22004"/>
              </p:ext>
            </p:extLst>
          </p:nvPr>
        </p:nvGraphicFramePr>
        <p:xfrm>
          <a:off x="679450" y="3276600"/>
          <a:ext cx="344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15" imgW="3441600" imgH="888840" progId="Equation.DSMT4">
                  <p:embed/>
                </p:oleObj>
              </mc:Choice>
              <mc:Fallback>
                <p:oleObj name="Equation" r:id="rId15" imgW="34416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9450" y="3276600"/>
                        <a:ext cx="34417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367507"/>
              </p:ext>
            </p:extLst>
          </p:nvPr>
        </p:nvGraphicFramePr>
        <p:xfrm>
          <a:off x="4419600" y="3276600"/>
          <a:ext cx="2616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17" imgW="2616120" imgH="888840" progId="Equation.DSMT4">
                  <p:embed/>
                </p:oleObj>
              </mc:Choice>
              <mc:Fallback>
                <p:oleObj name="Equation" r:id="rId17" imgW="26161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19600" y="3276600"/>
                        <a:ext cx="26162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1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402438"/>
              </p:ext>
            </p:extLst>
          </p:nvPr>
        </p:nvGraphicFramePr>
        <p:xfrm>
          <a:off x="914400" y="533400"/>
          <a:ext cx="488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3" imgW="4889160" imgH="888840" progId="Equation.DSMT4">
                  <p:embed/>
                </p:oleObj>
              </mc:Choice>
              <mc:Fallback>
                <p:oleObj name="Equation" r:id="rId3" imgW="488916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533400"/>
                        <a:ext cx="4889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092334"/>
              </p:ext>
            </p:extLst>
          </p:nvPr>
        </p:nvGraphicFramePr>
        <p:xfrm>
          <a:off x="1098550" y="1524000"/>
          <a:ext cx="467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5" imgW="4673520" imgH="888840" progId="Equation.DSMT4">
                  <p:embed/>
                </p:oleObj>
              </mc:Choice>
              <mc:Fallback>
                <p:oleObj name="Equation" r:id="rId5" imgW="46735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8550" y="1524000"/>
                        <a:ext cx="4673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449476"/>
              </p:ext>
            </p:extLst>
          </p:nvPr>
        </p:nvGraphicFramePr>
        <p:xfrm>
          <a:off x="1447800" y="2743200"/>
          <a:ext cx="424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7" imgW="4241520" imgH="888840" progId="Equation.DSMT4">
                  <p:embed/>
                </p:oleObj>
              </mc:Choice>
              <mc:Fallback>
                <p:oleObj name="Equation" r:id="rId7" imgW="42415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2743200"/>
                        <a:ext cx="4241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809202"/>
              </p:ext>
            </p:extLst>
          </p:nvPr>
        </p:nvGraphicFramePr>
        <p:xfrm>
          <a:off x="1600200" y="3886200"/>
          <a:ext cx="358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9" imgW="3581280" imgH="888840" progId="Equation.DSMT4">
                  <p:embed/>
                </p:oleObj>
              </mc:Choice>
              <mc:Fallback>
                <p:oleObj name="Equation" r:id="rId9" imgW="35812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0200" y="3886200"/>
                        <a:ext cx="3581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51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90344"/>
              </p:ext>
            </p:extLst>
          </p:nvPr>
        </p:nvGraphicFramePr>
        <p:xfrm>
          <a:off x="1447800" y="1219200"/>
          <a:ext cx="4699000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4698720" imgH="3949560" progId="Equation.DSMT4">
                  <p:embed/>
                </p:oleObj>
              </mc:Choice>
              <mc:Fallback>
                <p:oleObj name="Equation" r:id="rId3" imgW="4698720" imgH="3949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19200"/>
                        <a:ext cx="4699000" cy="39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6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5288"/>
            <a:ext cx="8229600" cy="5730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</a:rPr>
              <a:t>♣</a:t>
            </a:r>
            <a:r>
              <a:rPr lang="en-US" altLang="en-US" smtClean="0">
                <a:latin typeface="Times New Roman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rgbClr val="0000FF"/>
                </a:solidFill>
                <a:latin typeface="Times New Roman" pitchFamily="18" charset="0"/>
              </a:rPr>
              <a:t>(2005)</a:t>
            </a:r>
            <a:endParaRPr lang="en-US" altLang="en-US" sz="1600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63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266700"/>
            <a:ext cx="7551737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372" name="Line 5"/>
          <p:cNvSpPr>
            <a:spLocks noChangeShapeType="1"/>
          </p:cNvSpPr>
          <p:nvPr/>
        </p:nvSpPr>
        <p:spPr bwMode="auto">
          <a:xfrm flipV="1">
            <a:off x="319088" y="2074863"/>
            <a:ext cx="8578850" cy="444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50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238375"/>
            <a:ext cx="23082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2371725"/>
            <a:ext cx="8524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2146300"/>
            <a:ext cx="3719512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032125"/>
            <a:ext cx="162242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001963"/>
            <a:ext cx="241776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3092450"/>
            <a:ext cx="20574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42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" y="5811044"/>
            <a:ext cx="3760787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43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5753894"/>
            <a:ext cx="268287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44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457" y="5811044"/>
            <a:ext cx="106521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545" name="AutoShape 17"/>
          <p:cNvSpPr>
            <a:spLocks noChangeArrowheads="1"/>
          </p:cNvSpPr>
          <p:nvPr/>
        </p:nvSpPr>
        <p:spPr bwMode="auto">
          <a:xfrm>
            <a:off x="7217374" y="5675313"/>
            <a:ext cx="492125" cy="914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/>
          </a:p>
        </p:txBody>
      </p:sp>
      <p:sp>
        <p:nvSpPr>
          <p:cNvPr id="18638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DB1FF3-9CF3-4465-86AA-EE8D3E7ECE8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349063"/>
              </p:ext>
            </p:extLst>
          </p:nvPr>
        </p:nvGraphicFramePr>
        <p:xfrm>
          <a:off x="311150" y="3867150"/>
          <a:ext cx="415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13" imgW="4152600" imgH="419040" progId="Equation.DSMT4">
                  <p:embed/>
                </p:oleObj>
              </mc:Choice>
              <mc:Fallback>
                <p:oleObj name="Equation" r:id="rId13" imgW="4152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1150" y="3867150"/>
                        <a:ext cx="41529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119144"/>
              </p:ext>
            </p:extLst>
          </p:nvPr>
        </p:nvGraphicFramePr>
        <p:xfrm>
          <a:off x="159543" y="4267200"/>
          <a:ext cx="3276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15" imgW="3276360" imgH="901440" progId="Equation.DSMT4">
                  <p:embed/>
                </p:oleObj>
              </mc:Choice>
              <mc:Fallback>
                <p:oleObj name="Equation" r:id="rId15" imgW="32763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9543" y="4267200"/>
                        <a:ext cx="32766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53539"/>
              </p:ext>
            </p:extLst>
          </p:nvPr>
        </p:nvGraphicFramePr>
        <p:xfrm>
          <a:off x="3663950" y="4267200"/>
          <a:ext cx="3378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17" imgW="3377880" imgH="901440" progId="Equation.DSMT4">
                  <p:embed/>
                </p:oleObj>
              </mc:Choice>
              <mc:Fallback>
                <p:oleObj name="Equation" r:id="rId17" imgW="337788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63950" y="4267200"/>
                        <a:ext cx="33782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276575"/>
              </p:ext>
            </p:extLst>
          </p:nvPr>
        </p:nvGraphicFramePr>
        <p:xfrm>
          <a:off x="3814762" y="5036144"/>
          <a:ext cx="3463925" cy="7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19" imgW="4228920" imgH="876240" progId="Equation.DSMT4">
                  <p:embed/>
                </p:oleObj>
              </mc:Choice>
              <mc:Fallback>
                <p:oleObj name="Equation" r:id="rId19" imgW="4228920" imgH="876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2" y="5036144"/>
                        <a:ext cx="3463925" cy="7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3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0"/>
            <a:ext cx="6999287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251" name="Line 6"/>
          <p:cNvSpPr>
            <a:spLocks noChangeShapeType="1"/>
          </p:cNvSpPr>
          <p:nvPr/>
        </p:nvSpPr>
        <p:spPr bwMode="auto">
          <a:xfrm>
            <a:off x="384175" y="3143250"/>
            <a:ext cx="8291513" cy="111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536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22" y="3154363"/>
            <a:ext cx="62071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3952875"/>
            <a:ext cx="301942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1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8" y="4249738"/>
            <a:ext cx="23971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1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135438"/>
            <a:ext cx="2071688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1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4721225"/>
            <a:ext cx="3116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1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4687888"/>
            <a:ext cx="655638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15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63" y="4821238"/>
            <a:ext cx="488950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16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4770438"/>
            <a:ext cx="164623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18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5364163"/>
            <a:ext cx="655638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19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5470525"/>
            <a:ext cx="1149350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1" name="Picture 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5573713"/>
            <a:ext cx="11811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264" name="Rectangle 22"/>
          <p:cNvSpPr>
            <a:spLocks noChangeArrowheads="1"/>
          </p:cNvSpPr>
          <p:nvPr/>
        </p:nvSpPr>
        <p:spPr bwMode="auto">
          <a:xfrm>
            <a:off x="6997700" y="1308100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Times New Roman" pitchFamily="18" charset="0"/>
              </a:rPr>
              <a:t>(2008)</a:t>
            </a:r>
          </a:p>
        </p:txBody>
      </p:sp>
      <p:sp>
        <p:nvSpPr>
          <p:cNvPr id="18126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CB60C0-A9F3-42EE-81F9-5B604E19448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218222" y="3625237"/>
            <a:ext cx="815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 is continuous everywhere, just look at the values of f at </a:t>
            </a:r>
            <a:r>
              <a:rPr lang="en-US" sz="2400" dirty="0" err="1" smtClean="0"/>
              <a:t>endpts</a:t>
            </a:r>
            <a:r>
              <a:rPr lang="en-US" sz="2400" dirty="0" smtClean="0"/>
              <a:t> </a:t>
            </a:r>
            <a:endParaRPr lang="en-SG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767281"/>
              </p:ext>
            </p:extLst>
          </p:nvPr>
        </p:nvGraphicFramePr>
        <p:xfrm>
          <a:off x="8298657" y="3818857"/>
          <a:ext cx="746005" cy="25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4" imgW="876240" imgH="304560" progId="Equation.DSMT4">
                  <p:embed/>
                </p:oleObj>
              </mc:Choice>
              <mc:Fallback>
                <p:oleObj name="Equation" r:id="rId14" imgW="876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98657" y="3818857"/>
                        <a:ext cx="746005" cy="25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3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66700"/>
            <a:ext cx="386715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784225"/>
            <a:ext cx="3068638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50" y="1746250"/>
            <a:ext cx="23193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024063"/>
            <a:ext cx="5230812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08350"/>
            <a:ext cx="273526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3248025"/>
            <a:ext cx="3109912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50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0" y="3622675"/>
            <a:ext cx="119538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51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889500"/>
            <a:ext cx="1028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52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88" y="4762500"/>
            <a:ext cx="85725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53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4633913"/>
            <a:ext cx="1362075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54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4852988"/>
            <a:ext cx="12477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28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77CD95-6C6A-43B0-AABF-8369F44510B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510338" y="2859088"/>
            <a:ext cx="218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This part is optional</a:t>
            </a:r>
          </a:p>
        </p:txBody>
      </p:sp>
    </p:spTree>
    <p:extLst>
      <p:ext uri="{BB962C8B-B14F-4D97-AF65-F5344CB8AC3E}">
        <p14:creationId xmlns:p14="http://schemas.microsoft.com/office/powerpoint/2010/main" val="344244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2438"/>
            <a:ext cx="8229600" cy="5673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FF0000"/>
                </a:solidFill>
                <a:latin typeface="Times New Roman" pitchFamily="18" charset="0"/>
              </a:rPr>
              <a:t>♣</a:t>
            </a:r>
          </a:p>
          <a:p>
            <a:pPr eaLnBrk="1" hangingPunct="1">
              <a:buFontTx/>
              <a:buNone/>
            </a:pPr>
            <a:r>
              <a:rPr lang="en-US" altLang="en-US" sz="1600" b="1" smtClean="0">
                <a:solidFill>
                  <a:srgbClr val="0000FF"/>
                </a:solidFill>
                <a:latin typeface="Times New Roman" pitchFamily="18" charset="0"/>
              </a:rPr>
              <a:t>(2007)</a:t>
            </a:r>
            <a:endParaRPr lang="en-US" altLang="en-US" sz="1600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17488"/>
            <a:ext cx="7705725" cy="23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24" name="Line 5"/>
          <p:cNvSpPr>
            <a:spLocks noChangeShapeType="1"/>
          </p:cNvSpPr>
          <p:nvPr/>
        </p:nvSpPr>
        <p:spPr bwMode="auto">
          <a:xfrm flipV="1">
            <a:off x="319088" y="2641600"/>
            <a:ext cx="8461375" cy="285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3295650"/>
            <a:ext cx="35544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5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886075"/>
            <a:ext cx="3917950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5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4224338"/>
            <a:ext cx="3621087" cy="235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56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5840413"/>
            <a:ext cx="12414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5356225" y="3700463"/>
            <a:ext cx="1509713" cy="696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/>
          </a:p>
        </p:txBody>
      </p:sp>
      <p:sp>
        <p:nvSpPr>
          <p:cNvPr id="18433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F0C235-BCB1-4CEF-B25B-D89775250B2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23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9575"/>
            <a:ext cx="8229600" cy="57165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latin typeface="Times New Roman" pitchFamily="18" charset="0"/>
              </a:rPr>
              <a:t>●</a:t>
            </a:r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53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227013"/>
            <a:ext cx="3189288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220663"/>
            <a:ext cx="33210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622425"/>
            <a:ext cx="3795713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8" y="1566863"/>
            <a:ext cx="2030412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2047875"/>
            <a:ext cx="2917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2838450"/>
            <a:ext cx="3759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3181350"/>
            <a:ext cx="23018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2579688"/>
            <a:ext cx="2492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89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548063"/>
            <a:ext cx="5707062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90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410075"/>
            <a:ext cx="56007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91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5076825"/>
            <a:ext cx="3513138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92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5803900"/>
            <a:ext cx="43291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93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5715000"/>
            <a:ext cx="1985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594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25" y="5729288"/>
            <a:ext cx="1117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595" name="AutoShape 19"/>
          <p:cNvSpPr>
            <a:spLocks noChangeArrowheads="1"/>
          </p:cNvSpPr>
          <p:nvPr/>
        </p:nvSpPr>
        <p:spPr bwMode="auto">
          <a:xfrm>
            <a:off x="5748338" y="1552575"/>
            <a:ext cx="2960687" cy="10302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SG" altLang="en-US" sz="1800"/>
          </a:p>
        </p:txBody>
      </p:sp>
      <p:sp>
        <p:nvSpPr>
          <p:cNvPr id="18536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941E1B-E2E3-435F-B4B3-78CE9179A7B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3048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380" y="5334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(7)</a:t>
            </a:r>
            <a:endParaRPr lang="en-S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74299" y="533400"/>
            <a:ext cx="490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Suppose f is 2L periodic function</a:t>
            </a:r>
            <a:endParaRPr lang="en-SG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05929" y="1096877"/>
            <a:ext cx="5889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However the function is given on [0,2L]</a:t>
            </a:r>
            <a:endParaRPr lang="en-SG" sz="2800" dirty="0">
              <a:solidFill>
                <a:srgbClr val="C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724276"/>
              </p:ext>
            </p:extLst>
          </p:nvPr>
        </p:nvGraphicFramePr>
        <p:xfrm>
          <a:off x="1302063" y="2514600"/>
          <a:ext cx="421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3" imgW="4216320" imgH="888840" progId="Equation.DSMT4">
                  <p:embed/>
                </p:oleObj>
              </mc:Choice>
              <mc:Fallback>
                <p:oleObj name="Equation" r:id="rId3" imgW="4216320" imgH="888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063" y="2514600"/>
                        <a:ext cx="4216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62797" y="1661791"/>
            <a:ext cx="513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Can we still apply the formula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33246" y="3639234"/>
            <a:ext cx="174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ANS:YES</a:t>
            </a:r>
            <a:endParaRPr lang="en-SG" sz="36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051190"/>
              </p:ext>
            </p:extLst>
          </p:nvPr>
        </p:nvGraphicFramePr>
        <p:xfrm>
          <a:off x="1841843" y="4285565"/>
          <a:ext cx="42164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5" imgW="4216320" imgH="1892160" progId="Equation.DSMT4">
                  <p:embed/>
                </p:oleObj>
              </mc:Choice>
              <mc:Fallback>
                <p:oleObj name="Equation" r:id="rId5" imgW="4216320" imgH="1892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1843" y="4285565"/>
                        <a:ext cx="4216400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Brace 9"/>
          <p:cNvSpPr/>
          <p:nvPr/>
        </p:nvSpPr>
        <p:spPr>
          <a:xfrm rot="16200000">
            <a:off x="4311668" y="3299127"/>
            <a:ext cx="465770" cy="1578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3627054" y="3377624"/>
            <a:ext cx="1867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2L periodic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1925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2323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First note that </a:t>
            </a:r>
            <a:endParaRPr lang="en-US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714209"/>
              </p:ext>
            </p:extLst>
          </p:nvPr>
        </p:nvGraphicFramePr>
        <p:xfrm>
          <a:off x="1492250" y="968375"/>
          <a:ext cx="5473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3" imgW="5473440" imgH="901440" progId="Equation.DSMT4">
                  <p:embed/>
                </p:oleObj>
              </mc:Choice>
              <mc:Fallback>
                <p:oleObj name="Equation" r:id="rId3" imgW="5473440" imgH="901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968375"/>
                        <a:ext cx="5473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1828800"/>
            <a:ext cx="8222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L</a:t>
            </a:r>
            <a:r>
              <a:rPr lang="en-US" sz="2800" dirty="0" smtClean="0">
                <a:solidFill>
                  <a:srgbClr val="C00000"/>
                </a:solidFill>
              </a:rPr>
              <a:t> periodic </a:t>
            </a:r>
            <a:r>
              <a:rPr lang="en-US" sz="2800" dirty="0" smtClean="0"/>
              <a:t>function. So for convenience, we extend 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481590"/>
            <a:ext cx="7805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 to the whole real line and f is 2</a:t>
            </a:r>
            <a:r>
              <a:rPr lang="en-US" sz="2800" dirty="0"/>
              <a:t>L</a:t>
            </a:r>
            <a:r>
              <a:rPr lang="en-US" sz="2800" dirty="0" smtClean="0"/>
              <a:t> periodic function.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34453" y="5029200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Is</a:t>
            </a:r>
            <a:endParaRPr lang="en-US" sz="32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159034" y="4114800"/>
            <a:ext cx="6994366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62400" y="40767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5782" y="40767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16200000">
            <a:off x="4156206" y="3158994"/>
            <a:ext cx="675769" cy="1063382"/>
          </a:xfrm>
          <a:prstGeom prst="arc">
            <a:avLst>
              <a:gd name="adj1" fmla="val 16141757"/>
              <a:gd name="adj2" fmla="val 2041111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343400" y="3200400"/>
            <a:ext cx="682382" cy="685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539411"/>
              </p:ext>
            </p:extLst>
          </p:nvPr>
        </p:nvGraphicFramePr>
        <p:xfrm>
          <a:off x="4892675" y="4232275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5" imgW="266400" imgH="317160" progId="Equation.DSMT4">
                  <p:embed/>
                </p:oleObj>
              </mc:Choice>
              <mc:Fallback>
                <p:oleObj name="Equation" r:id="rId5" imgW="2664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2675" y="4232275"/>
                        <a:ext cx="2667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97345"/>
              </p:ext>
            </p:extLst>
          </p:nvPr>
        </p:nvGraphicFramePr>
        <p:xfrm>
          <a:off x="3817938" y="42799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7" imgW="482400" imgH="317160" progId="Equation.DSMT4">
                  <p:embed/>
                </p:oleObj>
              </mc:Choice>
              <mc:Fallback>
                <p:oleObj name="Equation" r:id="rId7" imgW="4824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7938" y="4279900"/>
                        <a:ext cx="482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rc 21"/>
          <p:cNvSpPr/>
          <p:nvPr/>
        </p:nvSpPr>
        <p:spPr>
          <a:xfrm rot="16200000">
            <a:off x="5251673" y="3142956"/>
            <a:ext cx="675769" cy="1063382"/>
          </a:xfrm>
          <a:prstGeom prst="arc">
            <a:avLst>
              <a:gd name="adj1" fmla="val 16141757"/>
              <a:gd name="adj2" fmla="val 2041111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453723" y="3170321"/>
            <a:ext cx="682382" cy="685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6200000">
            <a:off x="6356348" y="3016624"/>
            <a:ext cx="675769" cy="1063382"/>
          </a:xfrm>
          <a:prstGeom prst="arc">
            <a:avLst>
              <a:gd name="adj1" fmla="val 16141757"/>
              <a:gd name="adj2" fmla="val 2041111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543542" y="3041989"/>
            <a:ext cx="682382" cy="685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6200000">
            <a:off x="2945030" y="3196097"/>
            <a:ext cx="675769" cy="1063382"/>
          </a:xfrm>
          <a:prstGeom prst="arc">
            <a:avLst>
              <a:gd name="adj1" fmla="val 16141757"/>
              <a:gd name="adj2" fmla="val 2041111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280018" y="3210430"/>
            <a:ext cx="682382" cy="685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68841" y="3227477"/>
            <a:ext cx="682382" cy="685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rot="16200000">
            <a:off x="1730957" y="3270296"/>
            <a:ext cx="675769" cy="1063382"/>
          </a:xfrm>
          <a:prstGeom prst="arc">
            <a:avLst>
              <a:gd name="adj1" fmla="val 16141757"/>
              <a:gd name="adj2" fmla="val 2041111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255809"/>
              </p:ext>
            </p:extLst>
          </p:nvPr>
        </p:nvGraphicFramePr>
        <p:xfrm>
          <a:off x="1684423" y="5194875"/>
          <a:ext cx="106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9" imgW="1066680" imgH="419040" progId="Equation.DSMT4">
                  <p:embed/>
                </p:oleObj>
              </mc:Choice>
              <mc:Fallback>
                <p:oleObj name="Equation" r:id="rId9" imgW="1066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4423" y="5194875"/>
                        <a:ext cx="1066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922523"/>
              </p:ext>
            </p:extLst>
          </p:nvPr>
        </p:nvGraphicFramePr>
        <p:xfrm>
          <a:off x="2846357" y="4870737"/>
          <a:ext cx="5486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11" imgW="5486400" imgH="901440" progId="Equation.DSMT4">
                  <p:embed/>
                </p:oleObj>
              </mc:Choice>
              <mc:Fallback>
                <p:oleObj name="Equation" r:id="rId11" imgW="5486400" imgH="901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57" y="4870737"/>
                        <a:ext cx="5486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22" grpId="0" animBg="1"/>
      <p:bldP spid="25" grpId="0" animBg="1"/>
      <p:bldP spid="27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685800" y="533400"/>
            <a:ext cx="5715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Fourier series</a:t>
            </a:r>
            <a:r>
              <a:rPr lang="en-US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233960"/>
              </p:ext>
            </p:extLst>
          </p:nvPr>
        </p:nvGraphicFramePr>
        <p:xfrm>
          <a:off x="2336321" y="1362690"/>
          <a:ext cx="3352800" cy="1059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3" imgW="2209680" imgH="698400" progId="Equation.DSMT4">
                  <p:embed/>
                </p:oleObj>
              </mc:Choice>
              <mc:Fallback>
                <p:oleObj name="Equation" r:id="rId3" imgW="22096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321" y="1362690"/>
                        <a:ext cx="3352800" cy="1059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604884"/>
              </p:ext>
            </p:extLst>
          </p:nvPr>
        </p:nvGraphicFramePr>
        <p:xfrm>
          <a:off x="4191000" y="533400"/>
          <a:ext cx="1685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5" imgW="1459866" imgH="482391" progId="Equation.DSMT4">
                  <p:embed/>
                </p:oleObj>
              </mc:Choice>
              <mc:Fallback>
                <p:oleObj name="Equation" r:id="rId5" imgW="1459866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33400"/>
                        <a:ext cx="16859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685800" y="2438400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Therefore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1066800" y="2971800"/>
          <a:ext cx="5249449" cy="1061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7" imgW="3441700" imgH="698500" progId="Equation.DSMT4">
                  <p:embed/>
                </p:oleObj>
              </mc:Choice>
              <mc:Fallback>
                <p:oleObj name="Equation" r:id="rId7" imgW="34417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5249449" cy="1061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934200" y="3200400"/>
            <a:ext cx="1410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for all x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4419600"/>
            <a:ext cx="50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Since f is continuous at every pt x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75628" y="1600200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is</a:t>
            </a:r>
            <a:endParaRPr lang="en-SG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5981" y="59495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(8)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1963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3" grpId="0"/>
      <p:bldP spid="14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/>
          <p:cNvSpPr>
            <a:spLocks noChangeArrowheads="1"/>
          </p:cNvSpPr>
          <p:nvPr/>
        </p:nvSpPr>
        <p:spPr bwMode="auto">
          <a:xfrm>
            <a:off x="457200" y="762000"/>
            <a:ext cx="81227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Now we shall look at some special points to get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some interesting equalities. Try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457200" y="1981200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1447800" y="2105454"/>
          <a:ext cx="1219200" cy="342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3" imgW="850531" imgH="241195" progId="Equation.DSMT4">
                  <p:embed/>
                </p:oleObj>
              </mc:Choice>
              <mc:Fallback>
                <p:oleObj name="Equation" r:id="rId3" imgW="85053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05454"/>
                        <a:ext cx="1219200" cy="342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124200" y="1981200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1447800" y="2667000"/>
          <a:ext cx="5105400" cy="123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5" imgW="4140000" imgH="1002960" progId="Equation.DSMT4">
                  <p:embed/>
                </p:oleObj>
              </mc:Choice>
              <mc:Fallback>
                <p:oleObj name="Equation" r:id="rId5" imgW="414000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5105400" cy="1237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990600" y="4038600"/>
          <a:ext cx="7239391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7" imgW="4673600" imgH="698500" progId="Equation.DSMT4">
                  <p:embed/>
                </p:oleObj>
              </mc:Choice>
              <mc:Fallback>
                <p:oleObj name="Equation" r:id="rId7" imgW="46736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7239391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81000" y="3657600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066800" y="5257800"/>
          <a:ext cx="4191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9" imgW="2539800" imgH="634680" progId="Equation.DSMT4">
                  <p:embed/>
                </p:oleObj>
              </mc:Choice>
              <mc:Fallback>
                <p:oleObj name="Equation" r:id="rId9" imgW="25398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57800"/>
                        <a:ext cx="4191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579023"/>
              </p:ext>
            </p:extLst>
          </p:nvPr>
        </p:nvGraphicFramePr>
        <p:xfrm>
          <a:off x="6012611" y="1362785"/>
          <a:ext cx="2560136" cy="70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11" imgW="1993680" imgH="406080" progId="Equation.DSMT4">
                  <p:embed/>
                </p:oleObj>
              </mc:Choice>
              <mc:Fallback>
                <p:oleObj name="Equation" r:id="rId11" imgW="1993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12611" y="1362785"/>
                        <a:ext cx="2560136" cy="706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05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/>
      <p:bldP spid="12288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838200"/>
            <a:ext cx="3581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  x=0,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subst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into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2362200" y="2971800"/>
          <a:ext cx="3840844" cy="1381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3" imgW="2781300" imgH="1003300" progId="Equation.DSMT4">
                  <p:embed/>
                </p:oleObj>
              </mc:Choice>
              <mc:Fallback>
                <p:oleObj name="Equation" r:id="rId3" imgW="27813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3840844" cy="13811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2209800" y="1524000"/>
          <a:ext cx="524986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5" imgW="3441700" imgH="698500" progId="Equation.DSMT4">
                  <p:embed/>
                </p:oleObj>
              </mc:Choice>
              <mc:Fallback>
                <p:oleObj name="Equation" r:id="rId5" imgW="34417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0"/>
                        <a:ext cx="5249863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38200" y="2590800"/>
            <a:ext cx="99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2438400" y="4730750"/>
          <a:ext cx="43434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7" imgW="2539800" imgH="634680" progId="Equation.DSMT4">
                  <p:embed/>
                </p:oleObj>
              </mc:Choice>
              <mc:Fallback>
                <p:oleObj name="Equation" r:id="rId7" imgW="25398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30750"/>
                        <a:ext cx="43434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0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162" y="347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(9)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685800"/>
            <a:ext cx="68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272697"/>
              </p:ext>
            </p:extLst>
          </p:nvPr>
        </p:nvGraphicFramePr>
        <p:xfrm>
          <a:off x="1878013" y="738188"/>
          <a:ext cx="436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4368600" imgH="419040" progId="Equation.DSMT4">
                  <p:embed/>
                </p:oleObj>
              </mc:Choice>
              <mc:Fallback>
                <p:oleObj name="Equation" r:id="rId3" imgW="4368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8013" y="738188"/>
                        <a:ext cx="4368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1230868"/>
            <a:ext cx="4390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hich is 2</a:t>
            </a:r>
            <a:r>
              <a:rPr lang="el-GR" sz="2800" dirty="0" smtClean="0"/>
              <a:t>π</a:t>
            </a:r>
            <a:r>
              <a:rPr lang="en-US" sz="2800" dirty="0" smtClean="0"/>
              <a:t> periodic function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754088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F S of f? 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464292" y="2277053"/>
            <a:ext cx="405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Since F S of f is of the form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66537" y="33978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(A)</a:t>
            </a:r>
            <a:endParaRPr lang="en-US" sz="28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181434"/>
              </p:ext>
            </p:extLst>
          </p:nvPr>
        </p:nvGraphicFramePr>
        <p:xfrm>
          <a:off x="1868488" y="2813050"/>
          <a:ext cx="4622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5" imgW="4622760" imgH="876240" progId="Equation.DSMT4">
                  <p:embed/>
                </p:oleObj>
              </mc:Choice>
              <mc:Fallback>
                <p:oleObj name="Equation" r:id="rId5" imgW="4622760" imgH="876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813050"/>
                        <a:ext cx="4622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" y="36576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i.e.,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078343"/>
              </p:ext>
            </p:extLst>
          </p:nvPr>
        </p:nvGraphicFramePr>
        <p:xfrm>
          <a:off x="444500" y="4318000"/>
          <a:ext cx="38369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7" imgW="4368600" imgH="419040" progId="Equation.DSMT4">
                  <p:embed/>
                </p:oleObj>
              </mc:Choice>
              <mc:Fallback>
                <p:oleObj name="Equation" r:id="rId7" imgW="436860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318000"/>
                        <a:ext cx="38369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37705"/>
              </p:ext>
            </p:extLst>
          </p:nvPr>
        </p:nvGraphicFramePr>
        <p:xfrm>
          <a:off x="4267200" y="4191000"/>
          <a:ext cx="3733800" cy="664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9" imgW="4927320" imgH="876240" progId="Equation.DSMT4">
                  <p:embed/>
                </p:oleObj>
              </mc:Choice>
              <mc:Fallback>
                <p:oleObj name="Equation" r:id="rId9" imgW="492732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67200" y="4191000"/>
                        <a:ext cx="3733800" cy="664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5219" y="4868779"/>
            <a:ext cx="1223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</a:t>
            </a:r>
            <a:r>
              <a:rPr lang="en-US" sz="2800" dirty="0" smtClean="0"/>
              <a:t>ence</a:t>
            </a:r>
            <a:endParaRPr lang="en-US" sz="28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750416"/>
              </p:ext>
            </p:extLst>
          </p:nvPr>
        </p:nvGraphicFramePr>
        <p:xfrm>
          <a:off x="1985963" y="4908550"/>
          <a:ext cx="300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11" imgW="3009600" imgH="444240" progId="Equation.DSMT4">
                  <p:embed/>
                </p:oleObj>
              </mc:Choice>
              <mc:Fallback>
                <p:oleObj name="Equation" r:id="rId11" imgW="3009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5963" y="4908550"/>
                        <a:ext cx="3009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3347" y="5420073"/>
            <a:ext cx="5506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 the F S of  f is the function f itself  </a:t>
            </a:r>
            <a:endParaRPr lang="en-US" sz="28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165761"/>
              </p:ext>
            </p:extLst>
          </p:nvPr>
        </p:nvGraphicFramePr>
        <p:xfrm>
          <a:off x="6172200" y="5568553"/>
          <a:ext cx="2153653" cy="226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13" imgW="3263760" imgH="342720" progId="Equation.DSMT4">
                  <p:embed/>
                </p:oleObj>
              </mc:Choice>
              <mc:Fallback>
                <p:oleObj name="Equation" r:id="rId13" imgW="3263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72200" y="5568553"/>
                        <a:ext cx="2153653" cy="226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2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6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937" y="33978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(B)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16731"/>
            <a:ext cx="631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Let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640341"/>
              </p:ext>
            </p:extLst>
          </p:nvPr>
        </p:nvGraphicFramePr>
        <p:xfrm>
          <a:off x="2057400" y="176691"/>
          <a:ext cx="2311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3" imgW="2311200" imgH="1002960" progId="Equation.DSMT4">
                  <p:embed/>
                </p:oleObj>
              </mc:Choice>
              <mc:Fallback>
                <p:oleObj name="Equation" r:id="rId3" imgW="231120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176691"/>
                        <a:ext cx="23114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43519" y="395571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on 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580771"/>
              </p:ext>
            </p:extLst>
          </p:nvPr>
        </p:nvGraphicFramePr>
        <p:xfrm>
          <a:off x="5133905" y="483954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5" imgW="1091880" imgH="406080" progId="Equation.DSMT4">
                  <p:embed/>
                </p:oleObj>
              </mc:Choice>
              <mc:Fallback>
                <p:oleObj name="Equation" r:id="rId5" imgW="1091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3905" y="483954"/>
                        <a:ext cx="1092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500622"/>
              </p:ext>
            </p:extLst>
          </p:nvPr>
        </p:nvGraphicFramePr>
        <p:xfrm>
          <a:off x="6296238" y="506773"/>
          <a:ext cx="2379185" cy="300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7" imgW="3314520" imgH="419040" progId="Equation.DSMT4">
                  <p:embed/>
                </p:oleObj>
              </mc:Choice>
              <mc:Fallback>
                <p:oleObj name="Equation" r:id="rId7" imgW="33145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96238" y="506773"/>
                        <a:ext cx="2379185" cy="30081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0049" y="2891165"/>
            <a:ext cx="5375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the F S of f is the function f itself?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698663" y="2875123"/>
            <a:ext cx="1976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ANS: No, No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0049" y="3581400"/>
            <a:ext cx="7709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Since  the F S of 2</a:t>
            </a:r>
            <a:r>
              <a:rPr lang="el-GR" sz="2800" dirty="0" smtClean="0"/>
              <a:t>π</a:t>
            </a:r>
            <a:r>
              <a:rPr lang="en-US" sz="2800" dirty="0" smtClean="0"/>
              <a:t> periodic function is of the form  </a:t>
            </a:r>
            <a:endParaRPr 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397027"/>
              </p:ext>
            </p:extLst>
          </p:nvPr>
        </p:nvGraphicFramePr>
        <p:xfrm>
          <a:off x="1774583" y="4267200"/>
          <a:ext cx="4622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9" imgW="4622760" imgH="876240" progId="Equation.DSMT4">
                  <p:embed/>
                </p:oleObj>
              </mc:Choice>
              <mc:Fallback>
                <p:oleObj name="Equation" r:id="rId9" imgW="4622760" imgH="876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83" y="4267200"/>
                        <a:ext cx="4622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518836"/>
              </p:ext>
            </p:extLst>
          </p:nvPr>
        </p:nvGraphicFramePr>
        <p:xfrm>
          <a:off x="1138881" y="5334000"/>
          <a:ext cx="1206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11" imgW="1206360" imgH="1002960" progId="Equation.DSMT4">
                  <p:embed/>
                </p:oleObj>
              </mc:Choice>
              <mc:Fallback>
                <p:oleObj name="Equation" r:id="rId11" imgW="12063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8881" y="5334000"/>
                        <a:ext cx="12065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90800" y="5562600"/>
            <a:ext cx="3705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s not of the form </a:t>
            </a:r>
            <a:r>
              <a:rPr lang="en-US" sz="2800" dirty="0" err="1" smtClean="0"/>
              <a:t>cos</a:t>
            </a:r>
            <a:r>
              <a:rPr lang="en-US" sz="2800" dirty="0" smtClean="0"/>
              <a:t> </a:t>
            </a:r>
            <a:r>
              <a:rPr lang="en-US" sz="2800" dirty="0" err="1" smtClean="0"/>
              <a:t>nx</a:t>
            </a:r>
            <a:endParaRPr lang="en-US" sz="2800" dirty="0"/>
          </a:p>
        </p:txBody>
      </p:sp>
      <p:pic>
        <p:nvPicPr>
          <p:cNvPr id="21528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9" y="1219200"/>
            <a:ext cx="8117734" cy="163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50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936" y="339787"/>
            <a:ext cx="162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(B)(cont.)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74219" y="723129"/>
            <a:ext cx="1776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However if </a:t>
            </a:r>
            <a:endParaRPr lang="en-US" sz="28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161425"/>
              </p:ext>
            </p:extLst>
          </p:nvPr>
        </p:nvGraphicFramePr>
        <p:xfrm>
          <a:off x="2743200" y="481521"/>
          <a:ext cx="2451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2450880" imgH="1002960" progId="Equation.DSMT4">
                  <p:embed/>
                </p:oleObj>
              </mc:Choice>
              <mc:Fallback>
                <p:oleObj name="Equation" r:id="rId3" imgW="24508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81521"/>
                        <a:ext cx="24511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90600" y="2683440"/>
            <a:ext cx="62376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the F S of this 2(3</a:t>
            </a:r>
            <a:r>
              <a:rPr lang="el-GR" sz="2800" dirty="0" smtClean="0"/>
              <a:t>π</a:t>
            </a:r>
            <a:r>
              <a:rPr lang="en-US" sz="2800" dirty="0" smtClean="0"/>
              <a:t>)  periodic function g</a:t>
            </a:r>
          </a:p>
          <a:p>
            <a:r>
              <a:rPr lang="en-US" sz="2800" dirty="0" smtClean="0"/>
              <a:t> is the function g itself? 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982579" y="3888432"/>
            <a:ext cx="187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ANS: YES, YES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874219" y="4572000"/>
            <a:ext cx="8110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Since  the F S of 2(3</a:t>
            </a:r>
            <a:r>
              <a:rPr lang="el-GR" sz="2800" dirty="0" smtClean="0"/>
              <a:t>π</a:t>
            </a:r>
            <a:r>
              <a:rPr lang="en-US" sz="2800" dirty="0" smtClean="0"/>
              <a:t>) periodic function is of the form  </a:t>
            </a:r>
            <a:endParaRPr lang="en-US" sz="28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712699"/>
              </p:ext>
            </p:extLst>
          </p:nvPr>
        </p:nvGraphicFramePr>
        <p:xfrm>
          <a:off x="1026695" y="5334000"/>
          <a:ext cx="4789609" cy="78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5" imgW="5486400" imgH="901440" progId="Equation.DSMT4">
                  <p:embed/>
                </p:oleObj>
              </mc:Choice>
              <mc:Fallback>
                <p:oleObj name="Equation" r:id="rId5" imgW="548640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695" y="5334000"/>
                        <a:ext cx="4789609" cy="787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231168"/>
              </p:ext>
            </p:extLst>
          </p:nvPr>
        </p:nvGraphicFramePr>
        <p:xfrm>
          <a:off x="6270008" y="5562600"/>
          <a:ext cx="1916394" cy="313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7" imgW="2095200" imgH="342720" progId="Equation.DSMT4">
                  <p:embed/>
                </p:oleObj>
              </mc:Choice>
              <mc:Fallback>
                <p:oleObj name="Equation" r:id="rId7" imgW="20952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0008" y="5562600"/>
                        <a:ext cx="1916394" cy="313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3" y="1484821"/>
            <a:ext cx="8305588" cy="119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903792"/>
              </p:ext>
            </p:extLst>
          </p:nvPr>
        </p:nvGraphicFramePr>
        <p:xfrm>
          <a:off x="5334000" y="775189"/>
          <a:ext cx="142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10" imgW="1422360" imgH="419040" progId="Equation.DSMT4">
                  <p:embed/>
                </p:oleObj>
              </mc:Choice>
              <mc:Fallback>
                <p:oleObj name="Equation" r:id="rId10" imgW="1422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0" y="775189"/>
                        <a:ext cx="14224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6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"/>
            <a:ext cx="6729411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00999" y="408710"/>
            <a:ext cx="6527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9" y="250238"/>
            <a:ext cx="6672262" cy="615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00999" y="408710"/>
            <a:ext cx="6527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9" y="208036"/>
            <a:ext cx="6615112" cy="642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00999" y="408710"/>
            <a:ext cx="6527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83044"/>
            <a:ext cx="6224587" cy="627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359259"/>
            <a:ext cx="6453187" cy="619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0999" y="408710"/>
            <a:ext cx="6527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184518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ANSWER</a:t>
            </a:r>
            <a:endParaRPr lang="en-SG" sz="36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altLang="en-US" sz="2800" dirty="0">
                <a:latin typeface="Times New Roman" pitchFamily="18" charset="0"/>
              </a:rPr>
              <a:t>Let </a:t>
            </a:r>
            <a:r>
              <a:rPr lang="en-US" altLang="en-US" sz="28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itchFamily="18" charset="0"/>
              </a:rPr>
              <a:t>f</a:t>
            </a:r>
            <a:r>
              <a:rPr lang="en-US" altLang="en-US" sz="28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en-US" sz="2800" dirty="0">
                <a:latin typeface="Times New Roman" pitchFamily="18" charset="0"/>
              </a:rPr>
              <a:t> be </a:t>
            </a:r>
            <a:r>
              <a:rPr lang="en-US" altLang="en-US" sz="2800" dirty="0" smtClean="0">
                <a:latin typeface="Times New Roman" pitchFamily="18" charset="0"/>
              </a:rPr>
              <a:t>a  2L periodic  function </a:t>
            </a:r>
            <a:r>
              <a:rPr lang="en-US" altLang="en-US" sz="2800" i="1" dirty="0" smtClean="0">
                <a:latin typeface="Times New Roman" pitchFamily="18" charset="0"/>
              </a:rPr>
              <a:t>such that </a:t>
            </a:r>
            <a:r>
              <a:rPr lang="en-US" altLang="en-US" sz="2800" dirty="0" smtClean="0">
                <a:latin typeface="Times New Roman" pitchFamily="18" charset="0"/>
              </a:rPr>
              <a:t> </a:t>
            </a:r>
            <a:r>
              <a:rPr lang="en-US" altLang="en-US" sz="2800" b="1" i="1" dirty="0">
                <a:solidFill>
                  <a:srgbClr val="C00000"/>
                </a:solidFill>
                <a:latin typeface="Times New Roman" pitchFamily="18" charset="0"/>
              </a:rPr>
              <a:t>f</a:t>
            </a:r>
            <a:r>
              <a:rPr lang="en-US" altLang="en-US" sz="2800" dirty="0">
                <a:latin typeface="Times New Roman" pitchFamily="18" charset="0"/>
              </a:rPr>
              <a:t> 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itchFamily="18" charset="0"/>
              </a:rPr>
              <a:t>and  </a:t>
            </a:r>
            <a:r>
              <a:rPr lang="en-US" altLang="en-US" sz="2800" b="1" i="1" dirty="0" smtClean="0">
                <a:solidFill>
                  <a:srgbClr val="C00000"/>
                </a:solidFill>
                <a:latin typeface="Times New Roman" pitchFamily="18" charset="0"/>
              </a:rPr>
              <a:t>f</a:t>
            </a:r>
            <a:r>
              <a:rPr lang="en-US" altLang="en-US" sz="28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´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are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838980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 smtClean="0">
                <a:solidFill>
                  <a:srgbClr val="C00000"/>
                </a:solidFill>
              </a:rPr>
              <a:t>iecewise continuous</a:t>
            </a:r>
            <a:r>
              <a:rPr lang="en-US" sz="2800" dirty="0" smtClean="0"/>
              <a:t>.  </a:t>
            </a:r>
            <a:endParaRPr lang="en-S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6532" y="2373868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(1) If  </a:t>
            </a:r>
            <a:endParaRPr lang="en-SG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846249"/>
              </p:ext>
            </p:extLst>
          </p:nvPr>
        </p:nvGraphicFramePr>
        <p:xfrm>
          <a:off x="1495625" y="2432649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3" imgW="304560" imgH="419040" progId="Equation.DSMT4">
                  <p:embed/>
                </p:oleObj>
              </mc:Choice>
              <mc:Fallback>
                <p:oleObj name="Equation" r:id="rId3" imgW="304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5625" y="2432649"/>
                        <a:ext cx="3048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12964" y="2394798"/>
            <a:ext cx="399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s continuous at the point </a:t>
            </a:r>
            <a:endParaRPr lang="en-SG" sz="2800" dirty="0">
              <a:solidFill>
                <a:srgbClr val="C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667947"/>
              </p:ext>
            </p:extLst>
          </p:nvPr>
        </p:nvGraphicFramePr>
        <p:xfrm>
          <a:off x="4648200" y="4518912"/>
          <a:ext cx="321570" cy="33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5" imgW="228600" imgH="241200" progId="Equation.DSMT4">
                  <p:embed/>
                </p:oleObj>
              </mc:Choice>
              <mc:Fallback>
                <p:oleObj name="Equation" r:id="rId5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8200" y="4518912"/>
                        <a:ext cx="321570" cy="339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35571" y="2918018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hen </a:t>
            </a:r>
            <a:endParaRPr lang="en-SG" sz="28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58435"/>
              </p:ext>
            </p:extLst>
          </p:nvPr>
        </p:nvGraphicFramePr>
        <p:xfrm>
          <a:off x="609600" y="3441238"/>
          <a:ext cx="7772400" cy="106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7" imgW="6591240" imgH="901440" progId="Equation.DSMT4">
                  <p:embed/>
                </p:oleObj>
              </mc:Choice>
              <mc:Fallback>
                <p:oleObj name="Equation" r:id="rId7" imgW="659124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3441238"/>
                        <a:ext cx="7772400" cy="1063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419600"/>
            <a:ext cx="548740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(2) If     is </a:t>
            </a:r>
            <a:r>
              <a:rPr lang="en-US" sz="2800" dirty="0" smtClean="0">
                <a:solidFill>
                  <a:srgbClr val="C00000"/>
                </a:solidFill>
              </a:rPr>
              <a:t>discontinuous at       </a:t>
            </a:r>
            <a:r>
              <a:rPr lang="en-US" sz="2800" dirty="0" smtClean="0"/>
              <a:t>, then </a:t>
            </a:r>
            <a:endParaRPr lang="en-SG" sz="28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546343"/>
              </p:ext>
            </p:extLst>
          </p:nvPr>
        </p:nvGraphicFramePr>
        <p:xfrm>
          <a:off x="369982" y="5257800"/>
          <a:ext cx="8547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9" imgW="8546760" imgH="901440" progId="Equation.DSMT4">
                  <p:embed/>
                </p:oleObj>
              </mc:Choice>
              <mc:Fallback>
                <p:oleObj name="Equation" r:id="rId9" imgW="85467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9982" y="5257800"/>
                        <a:ext cx="85471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060427"/>
              </p:ext>
            </p:extLst>
          </p:nvPr>
        </p:nvGraphicFramePr>
        <p:xfrm>
          <a:off x="1453581" y="4553777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11" imgW="304560" imgH="419040" progId="Equation.DSMT4">
                  <p:embed/>
                </p:oleObj>
              </mc:Choice>
              <mc:Fallback>
                <p:oleObj name="Equation" r:id="rId11" imgW="30456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581" y="4553777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811773"/>
              </p:ext>
            </p:extLst>
          </p:nvPr>
        </p:nvGraphicFramePr>
        <p:xfrm>
          <a:off x="5887450" y="2438400"/>
          <a:ext cx="360950" cy="38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13" imgW="228600" imgH="241200" progId="Equation.DSMT4">
                  <p:embed/>
                </p:oleObj>
              </mc:Choice>
              <mc:Fallback>
                <p:oleObj name="Equation" r:id="rId13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87450" y="2438400"/>
                        <a:ext cx="360950" cy="3810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09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91283"/>
            <a:ext cx="7681911" cy="6338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00999" y="408710"/>
            <a:ext cx="6527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381001"/>
            <a:ext cx="7758112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00999" y="408710"/>
            <a:ext cx="6527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87" y="500390"/>
            <a:ext cx="406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(A) Suppose f is </a:t>
            </a:r>
            <a:r>
              <a:rPr lang="en-US" sz="2800" dirty="0" smtClean="0">
                <a:solidFill>
                  <a:srgbClr val="C00000"/>
                </a:solidFill>
              </a:rPr>
              <a:t>even</a:t>
            </a:r>
            <a:r>
              <a:rPr lang="en-US" sz="2800" dirty="0" smtClean="0"/>
              <a:t>, then</a:t>
            </a:r>
            <a:endParaRPr lang="en-SG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26230"/>
              </p:ext>
            </p:extLst>
          </p:nvPr>
        </p:nvGraphicFramePr>
        <p:xfrm>
          <a:off x="1752600" y="1524000"/>
          <a:ext cx="4419600" cy="130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3" imgW="3047760" imgH="901440" progId="Equation.DSMT4">
                  <p:embed/>
                </p:oleObj>
              </mc:Choice>
              <mc:Fallback>
                <p:oleObj name="Equation" r:id="rId3" imgW="30477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524000"/>
                        <a:ext cx="4419600" cy="130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31210" y="3042249"/>
            <a:ext cx="4102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alled Fourier cosine series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37720" y="1023610"/>
            <a:ext cx="4958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Hence  the Fourier Series of f is  </a:t>
            </a:r>
            <a:endParaRPr lang="en-SG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229552"/>
              </p:ext>
            </p:extLst>
          </p:nvPr>
        </p:nvGraphicFramePr>
        <p:xfrm>
          <a:off x="4953000" y="500390"/>
          <a:ext cx="1148660" cy="56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5" imgW="901440" imgH="444240" progId="Equation.DSMT4">
                  <p:embed/>
                </p:oleObj>
              </mc:Choice>
              <mc:Fallback>
                <p:oleObj name="Equation" r:id="rId5" imgW="901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500390"/>
                        <a:ext cx="1148660" cy="56624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0087" y="4038600"/>
            <a:ext cx="3913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(B) Suppose f is </a:t>
            </a:r>
            <a:r>
              <a:rPr lang="en-US" sz="2800" dirty="0" smtClean="0">
                <a:solidFill>
                  <a:srgbClr val="C00000"/>
                </a:solidFill>
              </a:rPr>
              <a:t>odd</a:t>
            </a:r>
            <a:r>
              <a:rPr lang="en-US" sz="2800" dirty="0" smtClean="0"/>
              <a:t>, then</a:t>
            </a:r>
            <a:endParaRPr lang="en-SG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741614"/>
              </p:ext>
            </p:extLst>
          </p:nvPr>
        </p:nvGraphicFramePr>
        <p:xfrm>
          <a:off x="4869103" y="4005057"/>
          <a:ext cx="1231210" cy="59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7" imgW="927000" imgH="444240" progId="Equation.DSMT4">
                  <p:embed/>
                </p:oleObj>
              </mc:Choice>
              <mc:Fallback>
                <p:oleObj name="Equation" r:id="rId7" imgW="927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9103" y="4005057"/>
                        <a:ext cx="1231210" cy="59030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4564638"/>
            <a:ext cx="4958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Hence  the Fourier Series of f is  </a:t>
            </a:r>
            <a:endParaRPr lang="en-SG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366674"/>
              </p:ext>
            </p:extLst>
          </p:nvPr>
        </p:nvGraphicFramePr>
        <p:xfrm>
          <a:off x="2770573" y="5079232"/>
          <a:ext cx="227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9" imgW="2273040" imgH="901440" progId="Equation.DSMT4">
                  <p:embed/>
                </p:oleObj>
              </mc:Choice>
              <mc:Fallback>
                <p:oleObj name="Equation" r:id="rId9" imgW="227304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70573" y="5079232"/>
                        <a:ext cx="2273300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17300" y="6019800"/>
            <a:ext cx="376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alled Fourier sine series</a:t>
            </a:r>
            <a:endParaRPr lang="en-S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4883" y="438835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(2)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42593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7" y="598098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(3)(A)</a:t>
            </a:r>
            <a:endParaRPr lang="en-S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51242" y="598098"/>
            <a:ext cx="4299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Suppose f is defined on </a:t>
            </a:r>
            <a:r>
              <a:rPr lang="en-US" sz="2800" dirty="0" smtClean="0">
                <a:solidFill>
                  <a:srgbClr val="C00000"/>
                </a:solidFill>
              </a:rPr>
              <a:t>[0,L]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121318"/>
            <a:ext cx="56162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 we may extend f to be on </a:t>
            </a:r>
            <a:r>
              <a:rPr lang="en-US" sz="2800" dirty="0" smtClean="0">
                <a:solidFill>
                  <a:srgbClr val="C00000"/>
                </a:solidFill>
              </a:rPr>
              <a:t>[-L,0] </a:t>
            </a:r>
          </a:p>
          <a:p>
            <a:r>
              <a:rPr lang="en-US" sz="2800" dirty="0" smtClean="0"/>
              <a:t>such that f </a:t>
            </a:r>
            <a:r>
              <a:rPr lang="en-US" sz="2800" dirty="0" smtClean="0">
                <a:solidFill>
                  <a:srgbClr val="C00000"/>
                </a:solidFill>
              </a:rPr>
              <a:t>is even 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2075425"/>
            <a:ext cx="76238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Hence the Fourier series of the extended function f</a:t>
            </a:r>
          </a:p>
          <a:p>
            <a:r>
              <a:rPr lang="en-US" sz="2800" dirty="0" smtClean="0"/>
              <a:t>on </a:t>
            </a:r>
            <a:r>
              <a:rPr lang="en-US" sz="2800" dirty="0" smtClean="0">
                <a:solidFill>
                  <a:srgbClr val="C00000"/>
                </a:solidFill>
              </a:rPr>
              <a:t>[-L,L] </a:t>
            </a:r>
            <a:r>
              <a:rPr lang="en-US" sz="2800" dirty="0" smtClean="0"/>
              <a:t>is </a:t>
            </a:r>
            <a:endParaRPr lang="en-SG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953888"/>
              </p:ext>
            </p:extLst>
          </p:nvPr>
        </p:nvGraphicFramePr>
        <p:xfrm>
          <a:off x="2971800" y="2755910"/>
          <a:ext cx="3810000" cy="112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3047760" imgH="901440" progId="Equation.DSMT4">
                  <p:embed/>
                </p:oleObj>
              </mc:Choice>
              <mc:Fallback>
                <p:oleObj name="Equation" r:id="rId3" imgW="3047760" imgH="901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755910"/>
                        <a:ext cx="3810000" cy="1127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3876" y="3873260"/>
            <a:ext cx="818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alled half-range </a:t>
            </a:r>
            <a:r>
              <a:rPr lang="en-US" sz="2800" dirty="0"/>
              <a:t>F</a:t>
            </a:r>
            <a:r>
              <a:rPr lang="en-US" sz="2800" dirty="0" smtClean="0"/>
              <a:t>ourier series or half-range expansion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08960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27" y="598098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(3)(B)</a:t>
            </a:r>
            <a:endParaRPr lang="en-S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51242" y="598098"/>
            <a:ext cx="4299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Suppose f is defined on </a:t>
            </a:r>
            <a:r>
              <a:rPr lang="en-US" sz="2800" dirty="0" smtClean="0">
                <a:solidFill>
                  <a:srgbClr val="C00000"/>
                </a:solidFill>
              </a:rPr>
              <a:t>[0,L]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121318"/>
            <a:ext cx="56162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Then we may extend f to be on </a:t>
            </a:r>
            <a:r>
              <a:rPr lang="en-US" sz="2800" dirty="0" smtClean="0">
                <a:solidFill>
                  <a:srgbClr val="C00000"/>
                </a:solidFill>
              </a:rPr>
              <a:t>[-L,0] </a:t>
            </a:r>
          </a:p>
          <a:p>
            <a:r>
              <a:rPr lang="en-US" sz="2800" dirty="0" smtClean="0"/>
              <a:t>such that f is </a:t>
            </a:r>
            <a:r>
              <a:rPr lang="en-US" sz="2800" dirty="0" smtClean="0">
                <a:solidFill>
                  <a:srgbClr val="C00000"/>
                </a:solidFill>
              </a:rPr>
              <a:t>odd 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2075425"/>
            <a:ext cx="76238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Hence the Fourier series of the extended function f</a:t>
            </a:r>
          </a:p>
          <a:p>
            <a:r>
              <a:rPr lang="en-US" sz="2800" dirty="0" smtClean="0"/>
              <a:t>on </a:t>
            </a:r>
            <a:r>
              <a:rPr lang="en-US" sz="2800" dirty="0" smtClean="0">
                <a:solidFill>
                  <a:srgbClr val="C00000"/>
                </a:solidFill>
              </a:rPr>
              <a:t>[-L,L] </a:t>
            </a:r>
            <a:r>
              <a:rPr lang="en-US" sz="2800" dirty="0" smtClean="0"/>
              <a:t>is </a:t>
            </a:r>
            <a:endParaRPr lang="en-S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63876" y="3873260"/>
            <a:ext cx="818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alled half-range </a:t>
            </a:r>
            <a:r>
              <a:rPr lang="en-US" sz="2800" dirty="0"/>
              <a:t>F</a:t>
            </a:r>
            <a:r>
              <a:rPr lang="en-US" sz="2800" dirty="0" smtClean="0"/>
              <a:t>ourier series or half-range expansion</a:t>
            </a:r>
            <a:endParaRPr lang="en-SG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104917"/>
              </p:ext>
            </p:extLst>
          </p:nvPr>
        </p:nvGraphicFramePr>
        <p:xfrm>
          <a:off x="3201061" y="2819400"/>
          <a:ext cx="227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2273040" imgH="901440" progId="Equation.DSMT4">
                  <p:embed/>
                </p:oleObj>
              </mc:Choice>
              <mc:Fallback>
                <p:oleObj name="Equation" r:id="rId3" imgW="2273040" imgH="9014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061" y="2819400"/>
                        <a:ext cx="2273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8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291" y="48601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(4)</a:t>
            </a:r>
            <a:endParaRPr lang="en-S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54708" y="454383"/>
            <a:ext cx="6486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Before we compute the </a:t>
            </a:r>
            <a:r>
              <a:rPr lang="en-US" sz="2800" dirty="0"/>
              <a:t>F</a:t>
            </a:r>
            <a:r>
              <a:rPr lang="en-US" sz="2800" dirty="0" smtClean="0"/>
              <a:t>ourier coefficients</a:t>
            </a:r>
            <a:endParaRPr lang="en-SG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972027"/>
              </p:ext>
            </p:extLst>
          </p:nvPr>
        </p:nvGraphicFramePr>
        <p:xfrm>
          <a:off x="7611417" y="398479"/>
          <a:ext cx="1088619" cy="63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761760" imgH="444240" progId="Equation.DSMT4">
                  <p:embed/>
                </p:oleObj>
              </mc:Choice>
              <mc:Fallback>
                <p:oleObj name="Equation" r:id="rId3" imgW="761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1417" y="398479"/>
                        <a:ext cx="1088619" cy="635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0651" y="1219200"/>
            <a:ext cx="62125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will check whether </a:t>
            </a:r>
            <a:r>
              <a:rPr lang="en-US" sz="2800" dirty="0" smtClean="0">
                <a:solidFill>
                  <a:srgbClr val="C00000"/>
                </a:solidFill>
              </a:rPr>
              <a:t>the given function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 is odd,   even,    or not odd not even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0651" y="2315366"/>
            <a:ext cx="232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check?</a:t>
            </a:r>
            <a:endParaRPr lang="en-SG" sz="28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73847"/>
              </p:ext>
            </p:extLst>
          </p:nvPr>
        </p:nvGraphicFramePr>
        <p:xfrm>
          <a:off x="1169988" y="2906713"/>
          <a:ext cx="58562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5" imgW="4444920" imgH="444240" progId="Equation.DSMT4">
                  <p:embed/>
                </p:oleObj>
              </mc:Choice>
              <mc:Fallback>
                <p:oleObj name="Equation" r:id="rId5" imgW="4444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9988" y="2906713"/>
                        <a:ext cx="5856287" cy="58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900272"/>
              </p:ext>
            </p:extLst>
          </p:nvPr>
        </p:nvGraphicFramePr>
        <p:xfrm>
          <a:off x="1215118" y="3581400"/>
          <a:ext cx="54657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7" imgW="5333760" imgH="1002960" progId="Equation.DSMT4">
                  <p:embed/>
                </p:oleObj>
              </mc:Choice>
              <mc:Fallback>
                <p:oleObj name="Equation" r:id="rId7" imgW="533376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5118" y="3581400"/>
                        <a:ext cx="5465763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54707" y="4806732"/>
            <a:ext cx="2893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even=even</a:t>
            </a:r>
            <a:endParaRPr lang="en-SG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625527" y="4806732"/>
            <a:ext cx="2677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</a:t>
            </a:r>
            <a:r>
              <a:rPr lang="en-US" sz="3200" dirty="0" smtClean="0"/>
              <a:t>dd odd= even</a:t>
            </a:r>
            <a:endParaRPr lang="en-SG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4708" y="5722474"/>
            <a:ext cx="2677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</a:t>
            </a:r>
            <a:r>
              <a:rPr lang="en-US" sz="3200" dirty="0" smtClean="0"/>
              <a:t>dd even= odd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5654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291" y="486013"/>
            <a:ext cx="1447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(4)(</a:t>
            </a:r>
            <a:r>
              <a:rPr lang="en-US" sz="2800" dirty="0" err="1" smtClean="0"/>
              <a:t>cont</a:t>
            </a:r>
            <a:r>
              <a:rPr lang="en-US" sz="2800" dirty="0" smtClean="0"/>
              <a:t>)</a:t>
            </a:r>
            <a:endParaRPr lang="en-S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07443" y="1219200"/>
            <a:ext cx="81810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you can’t see from the given function, </a:t>
            </a:r>
          </a:p>
          <a:p>
            <a:r>
              <a:rPr lang="en-US" sz="2800" dirty="0" smtClean="0"/>
              <a:t>then you can sketch the graph of the function f. </a:t>
            </a:r>
          </a:p>
          <a:p>
            <a:r>
              <a:rPr lang="en-US" sz="2800" dirty="0" smtClean="0"/>
              <a:t>From the graph, we can see easily and get the answer.</a:t>
            </a:r>
            <a:endParaRPr lang="en-S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07443" y="3048000"/>
            <a:ext cx="7696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 the given function is piecewise continuous, then </a:t>
            </a:r>
            <a:r>
              <a:rPr lang="en-US" sz="2800" dirty="0" smtClean="0">
                <a:solidFill>
                  <a:srgbClr val="C00000"/>
                </a:solidFill>
              </a:rPr>
              <a:t>we need  to sketch the graph piece by piece  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7443" y="4378794"/>
            <a:ext cx="84256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From the graph, we also know the discontinuous points,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so we will know where f(x)=F S of f at x.</a:t>
            </a:r>
            <a:endParaRPr lang="en-SG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2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799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(5)</a:t>
            </a:r>
            <a:endParaRPr lang="en-SG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26204" y="759382"/>
            <a:ext cx="6500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Functions f in Chapter six may be constant, </a:t>
            </a:r>
            <a:endParaRPr lang="en-SG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99002"/>
              </p:ext>
            </p:extLst>
          </p:nvPr>
        </p:nvGraphicFramePr>
        <p:xfrm>
          <a:off x="1241425" y="1498600"/>
          <a:ext cx="6819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6819840" imgH="1574640" progId="Equation.DSMT4">
                  <p:embed/>
                </p:oleObj>
              </mc:Choice>
              <mc:Fallback>
                <p:oleObj name="Equation" r:id="rId3" imgW="681984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1425" y="1498600"/>
                        <a:ext cx="68199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26204" y="3243590"/>
            <a:ext cx="8022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  </a:t>
            </a:r>
            <a:r>
              <a:rPr lang="en-US" sz="2800" dirty="0" smtClean="0">
                <a:solidFill>
                  <a:srgbClr val="C00000"/>
                </a:solidFill>
              </a:rPr>
              <a:t>formulae of integrals  given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dirty="0" smtClean="0">
                <a:solidFill>
                  <a:srgbClr val="C00000"/>
                </a:solidFill>
              </a:rPr>
              <a:t>n my lecture slide  “some  useful facts” may be useful</a:t>
            </a:r>
            <a:endParaRPr lang="en-SG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655</Words>
  <Application>Microsoft Office PowerPoint</Application>
  <PresentationFormat>On-screen Show (4:3)</PresentationFormat>
  <Paragraphs>122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Equation</vt:lpstr>
      <vt:lpstr>MathType 6.0 Equation</vt:lpstr>
      <vt:lpstr>Review of Chapter 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(6)</vt:lpstr>
      <vt:lpstr>(6)(cont)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6/9 Lecture</dc:title>
  <dc:creator>Chew Tuan Seng</dc:creator>
  <cp:lastModifiedBy>Chew Tuan Seng</cp:lastModifiedBy>
  <cp:revision>32</cp:revision>
  <dcterms:created xsi:type="dcterms:W3CDTF">2013-09-16T05:47:28Z</dcterms:created>
  <dcterms:modified xsi:type="dcterms:W3CDTF">2013-09-20T02:21:01Z</dcterms:modified>
</cp:coreProperties>
</file>