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33A-7CE6-4C33-91C5-93827D9D4BF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7FF0-E096-43E5-9722-46A1F372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33A-7CE6-4C33-91C5-93827D9D4BF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7FF0-E096-43E5-9722-46A1F372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0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33A-7CE6-4C33-91C5-93827D9D4BF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7FF0-E096-43E5-9722-46A1F372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9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87FE3-DD29-43C9-B22A-CD634C3C3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6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33A-7CE6-4C33-91C5-93827D9D4BF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7FF0-E096-43E5-9722-46A1F372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7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33A-7CE6-4C33-91C5-93827D9D4BF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7FF0-E096-43E5-9722-46A1F372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33A-7CE6-4C33-91C5-93827D9D4BF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7FF0-E096-43E5-9722-46A1F372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33A-7CE6-4C33-91C5-93827D9D4BF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7FF0-E096-43E5-9722-46A1F372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33A-7CE6-4C33-91C5-93827D9D4BF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7FF0-E096-43E5-9722-46A1F372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33A-7CE6-4C33-91C5-93827D9D4BF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7FF0-E096-43E5-9722-46A1F372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33A-7CE6-4C33-91C5-93827D9D4BF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7FF0-E096-43E5-9722-46A1F372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933A-7CE6-4C33-91C5-93827D9D4BF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7FF0-E096-43E5-9722-46A1F372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B933A-7CE6-4C33-91C5-93827D9D4BF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7FF0-E096-43E5-9722-46A1F372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7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8077200" cy="9906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Review of Lecture on 28 Aug 2013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>Chapter 4 Series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3505200" cy="533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(A)Infinite sum (series)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078683"/>
              </p:ext>
            </p:extLst>
          </p:nvPr>
        </p:nvGraphicFramePr>
        <p:xfrm>
          <a:off x="1295400" y="1981200"/>
          <a:ext cx="2425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2425680" imgH="876240" progId="Equation.DSMT4">
                  <p:embed/>
                </p:oleObj>
              </mc:Choice>
              <mc:Fallback>
                <p:oleObj name="Equation" r:id="rId3" imgW="242568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981200"/>
                        <a:ext cx="24257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01579" y="3048000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Infinite sum exists (series converges) if 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15256"/>
              </p:ext>
            </p:extLst>
          </p:nvPr>
        </p:nvGraphicFramePr>
        <p:xfrm>
          <a:off x="6440905" y="2876550"/>
          <a:ext cx="2298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2298600" imgH="876240" progId="Equation.DSMT4">
                  <p:embed/>
                </p:oleObj>
              </mc:Choice>
              <mc:Fallback>
                <p:oleObj name="Equation" r:id="rId5" imgW="229860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0905" y="2876550"/>
                        <a:ext cx="22987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613610" y="3886200"/>
            <a:ext cx="4644189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(B)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Geometric series (GP)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373162"/>
              </p:ext>
            </p:extLst>
          </p:nvPr>
        </p:nvGraphicFramePr>
        <p:xfrm>
          <a:off x="762000" y="4495800"/>
          <a:ext cx="538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7" imgW="5384520" imgH="927000" progId="Equation.DSMT4">
                  <p:embed/>
                </p:oleObj>
              </mc:Choice>
              <mc:Fallback>
                <p:oleObj name="Equation" r:id="rId7" imgW="538452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4495800"/>
                        <a:ext cx="53848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386319"/>
              </p:ext>
            </p:extLst>
          </p:nvPr>
        </p:nvGraphicFramePr>
        <p:xfrm>
          <a:off x="6705600" y="4495800"/>
          <a:ext cx="231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9" imgW="2311200" imgH="888840" progId="Equation.DSMT4">
                  <p:embed/>
                </p:oleObj>
              </mc:Choice>
              <mc:Fallback>
                <p:oleObj name="Equation" r:id="rId9" imgW="23112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05600" y="4495800"/>
                        <a:ext cx="2311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321038"/>
              </p:ext>
            </p:extLst>
          </p:nvPr>
        </p:nvGraphicFramePr>
        <p:xfrm>
          <a:off x="849229" y="5638800"/>
          <a:ext cx="5372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1" imgW="5371920" imgH="876240" progId="Equation.DSMT4">
                  <p:embed/>
                </p:oleObj>
              </mc:Choice>
              <mc:Fallback>
                <p:oleObj name="Equation" r:id="rId11" imgW="537192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9229" y="5638800"/>
                        <a:ext cx="53721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28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tutorial.math.lamar.edu/Classes/CalcII/IntegralTest_files/eq0031M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403610"/>
            <a:ext cx="5149850" cy="11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4" descr="\sum_{n=1}^\infty\,\frac{1}{n} \;\;=\;\; 1 \,+\, \frac{1}{2} \,+\, \frac{1}{3} \,+\, \frac{1}{4} \,+\, \frac{1}{5} \,+\, \cdots.\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143000"/>
            <a:ext cx="583088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6" descr="1 \,-\, \frac{1}{2} \,+\, \frac{1}{3} \,-\, \frac{1}{4} \,+\, \frac{1}{5} \,-\, \cdots \;=\; \ln 2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3621088"/>
            <a:ext cx="56340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8" descr="&#10;\sum_{n = 0}^\infty \frac{(-1)^{n}}{2n+1} \;\;=\;\; 1 \,-\, \frac{1}{3} \,+\, \frac{1}{5} \,-\, \frac{1}{7} \,+\, \cdots \;\;=\;\; \frac{\pi}{4}.&#10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4729162"/>
            <a:ext cx="6345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431985"/>
              </p:ext>
            </p:extLst>
          </p:nvPr>
        </p:nvGraphicFramePr>
        <p:xfrm>
          <a:off x="641350" y="5486400"/>
          <a:ext cx="4343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7" imgW="3759200" imgH="914400" progId="Equation.DSMT4">
                  <p:embed/>
                </p:oleObj>
              </mc:Choice>
              <mc:Fallback>
                <p:oleObj name="Equation" r:id="rId7" imgW="3759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5486400"/>
                        <a:ext cx="4343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322742"/>
              </p:ext>
            </p:extLst>
          </p:nvPr>
        </p:nvGraphicFramePr>
        <p:xfrm>
          <a:off x="6324600" y="1393234"/>
          <a:ext cx="1077452" cy="435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9" imgW="596880" imgH="241200" progId="Equation.DSMT4">
                  <p:embed/>
                </p:oleObj>
              </mc:Choice>
              <mc:Fallback>
                <p:oleObj name="Equation" r:id="rId9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4600" y="1393234"/>
                        <a:ext cx="1077452" cy="435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6290" y="457200"/>
            <a:ext cx="4059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(C) Some interesting series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72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</a:rPr>
              <a:t>(D) Another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</a:rPr>
              <a:t>Important</a:t>
            </a:r>
            <a:r>
              <a:rPr lang="en-US" b="1" dirty="0" smtClean="0">
                <a:latin typeface="Times New Roman" pitchFamily="18" charset="0"/>
              </a:rPr>
              <a:t> Series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80400" cy="4525963"/>
          </a:xfrm>
        </p:spPr>
        <p:txBody>
          <a:bodyPr/>
          <a:lstStyle/>
          <a:p>
            <a:pPr eaLnBrk="1" hangingPunct="1"/>
            <a:r>
              <a:rPr lang="en-US" sz="3600" b="1" i="1" smtClean="0">
                <a:solidFill>
                  <a:srgbClr val="FF0000"/>
                </a:solidFill>
                <a:latin typeface="Times New Roman" pitchFamily="18" charset="0"/>
              </a:rPr>
              <a:t>p-series</a:t>
            </a:r>
          </a:p>
          <a:p>
            <a:pPr eaLnBrk="1" hangingPunct="1">
              <a:buFontTx/>
              <a:buNone/>
            </a:pPr>
            <a:endParaRPr lang="en-US" sz="3600" b="1" i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3600" b="1" i="1" smtClean="0">
                <a:latin typeface="Times New Roman" pitchFamily="18" charset="0"/>
              </a:rPr>
              <a:t>                               </a:t>
            </a:r>
            <a:r>
              <a:rPr lang="en-US" sz="3600" b="1" i="1" smtClean="0">
                <a:solidFill>
                  <a:srgbClr val="006600"/>
                </a:solidFill>
                <a:latin typeface="Times New Roman" pitchFamily="18" charset="0"/>
              </a:rPr>
              <a:t>diverges</a:t>
            </a:r>
            <a:r>
              <a:rPr lang="en-US" sz="3600" b="1" i="1" smtClean="0">
                <a:latin typeface="Times New Roman" pitchFamily="18" charset="0"/>
              </a:rPr>
              <a:t>        </a:t>
            </a:r>
            <a:r>
              <a:rPr lang="en-US" sz="3600" b="1" smtClean="0">
                <a:latin typeface="Times New Roman" pitchFamily="18" charset="0"/>
              </a:rPr>
              <a:t>0 </a:t>
            </a:r>
            <a:r>
              <a:rPr lang="en-US" sz="3600" b="1" i="1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3600" b="1" i="1" smtClean="0">
                <a:latin typeface="Times New Roman" pitchFamily="18" charset="0"/>
              </a:rPr>
              <a:t> p </a:t>
            </a:r>
            <a:r>
              <a:rPr lang="en-US" sz="3600" b="1" i="1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3600" b="1" smtClean="0">
                <a:latin typeface="Times New Roman" pitchFamily="18" charset="0"/>
              </a:rPr>
              <a:t> 1</a:t>
            </a:r>
          </a:p>
          <a:p>
            <a:pPr eaLnBrk="1" hangingPunct="1">
              <a:buFontTx/>
              <a:buNone/>
            </a:pPr>
            <a:endParaRPr lang="en-US" sz="3600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3600" b="1" i="1" smtClean="0">
                <a:solidFill>
                  <a:srgbClr val="6600CC"/>
                </a:solidFill>
                <a:latin typeface="Times New Roman" pitchFamily="18" charset="0"/>
              </a:rPr>
              <a:t>                               converges</a:t>
            </a:r>
            <a:r>
              <a:rPr lang="en-US" sz="3600" b="1" i="1" smtClean="0">
                <a:latin typeface="Times New Roman" pitchFamily="18" charset="0"/>
              </a:rPr>
              <a:t>           p </a:t>
            </a:r>
            <a:r>
              <a:rPr lang="en-US" sz="3600" b="1" i="1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b="1" i="1" smtClean="0">
                <a:latin typeface="Times New Roman" pitchFamily="18" charset="0"/>
              </a:rPr>
              <a:t> </a:t>
            </a:r>
            <a:r>
              <a:rPr lang="en-US" sz="3600" b="1" smtClean="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12913" y="3151188"/>
          <a:ext cx="127317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469900" imgH="558800" progId="Equation.3">
                  <p:embed/>
                </p:oleObj>
              </mc:Choice>
              <mc:Fallback>
                <p:oleObj name="Equation" r:id="rId3" imgW="469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3151188"/>
                        <a:ext cx="127317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AutoShape 6"/>
          <p:cNvSpPr>
            <a:spLocks/>
          </p:cNvSpPr>
          <p:nvPr/>
        </p:nvSpPr>
        <p:spPr bwMode="auto">
          <a:xfrm>
            <a:off x="3352800" y="3060700"/>
            <a:ext cx="685800" cy="1714500"/>
          </a:xfrm>
          <a:prstGeom prst="leftBrace">
            <a:avLst>
              <a:gd name="adj1" fmla="val 20833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7"/>
          <p:cNvSpPr>
            <a:spLocks noChangeArrowheads="1"/>
          </p:cNvSpPr>
          <p:nvPr/>
        </p:nvSpPr>
        <p:spPr bwMode="auto">
          <a:xfrm>
            <a:off x="279400" y="1473200"/>
            <a:ext cx="8407400" cy="38989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EBA8AE7-85F4-4FE6-8D18-663901E70D5C}" type="slidenum">
              <a:rPr lang="en-US" smtClean="0">
                <a:latin typeface="Arial" charset="0"/>
              </a:rPr>
              <a:pPr eaLnBrk="1" hangingPunct="1"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8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IntegralTest_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6550"/>
            <a:ext cx="34290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4" descr="IntegralTest_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34290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2959100" y="603250"/>
          <a:ext cx="876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876300" imgH="889000" progId="Equation.DSMT4">
                  <p:embed/>
                </p:oleObj>
              </mc:Choice>
              <mc:Fallback>
                <p:oleObj name="Equation" r:id="rId5" imgW="8763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603250"/>
                        <a:ext cx="876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3276600" y="3697288"/>
          <a:ext cx="106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7" imgW="1066800" imgH="889000" progId="Equation.DSMT4">
                  <p:embed/>
                </p:oleObj>
              </mc:Choice>
              <mc:Fallback>
                <p:oleObj name="Equation" r:id="rId7" imgW="10668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97288"/>
                        <a:ext cx="106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5257800" y="685800"/>
          <a:ext cx="314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9" imgW="3149600" imgH="952500" progId="Equation.DSMT4">
                  <p:embed/>
                </p:oleObj>
              </mc:Choice>
              <mc:Fallback>
                <p:oleObj name="Equation" r:id="rId9" imgW="31496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85800"/>
                        <a:ext cx="3149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4953000" y="4105275"/>
          <a:ext cx="397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1" imgW="3975100" imgH="952500" progId="Equation.DSMT4">
                  <p:embed/>
                </p:oleObj>
              </mc:Choice>
              <mc:Fallback>
                <p:oleObj name="Equation" r:id="rId11" imgW="39751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05275"/>
                        <a:ext cx="397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6324600" y="5311775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3" imgW="774364" imgH="406224" progId="Equation.DSMT4">
                  <p:embed/>
                </p:oleObj>
              </mc:Choice>
              <mc:Fallback>
                <p:oleObj name="Equation" r:id="rId13" imgW="77436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311775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44571"/>
            <a:ext cx="1767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Idea of the proof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81409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lphaUcParenBoth" startAt="6"/>
            </a:pPr>
            <a:r>
              <a:rPr lang="en-US" sz="2800" dirty="0" smtClean="0"/>
              <a:t>To find the exact value of a given series </a:t>
            </a:r>
            <a:r>
              <a:rPr lang="en-US" sz="2800" dirty="0" smtClean="0">
                <a:solidFill>
                  <a:srgbClr val="C00000"/>
                </a:solidFill>
              </a:rPr>
              <a:t>is not easy</a:t>
            </a:r>
            <a:r>
              <a:rPr lang="en-US" sz="2800" dirty="0" smtClean="0"/>
              <a:t>.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However “whether the given series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is convergent or not”</a:t>
            </a:r>
            <a:r>
              <a:rPr lang="en-US" sz="2800" dirty="0" smtClean="0"/>
              <a:t> is important</a:t>
            </a:r>
            <a:r>
              <a:rPr lang="en-US" sz="2800" dirty="0"/>
              <a:t>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5725" y="1918395"/>
            <a:ext cx="81796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Often, we can </a:t>
            </a:r>
            <a:r>
              <a:rPr lang="en-US" sz="2800" dirty="0" smtClean="0"/>
              <a:t>determine that a series converges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without knowing the exact value to which it converges.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015734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several methods checking the convergence of a series 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However , in this module, we only study one method, ratio test. This test can be applied to many series. But </a:t>
            </a:r>
            <a:r>
              <a:rPr lang="en-US" sz="2800" dirty="0" smtClean="0">
                <a:solidFill>
                  <a:srgbClr val="C00000"/>
                </a:solidFill>
              </a:rPr>
              <a:t>Not all series can be tested by ratio test, we need other tests, which we do not study here.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022725" cy="889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dirty="0" smtClean="0">
                <a:latin typeface="Times New Roman" pitchFamily="18" charset="0"/>
              </a:rPr>
              <a:t>(G) </a:t>
            </a:r>
            <a:r>
              <a:rPr lang="en-US" sz="2800" b="1" i="1" dirty="0" smtClean="0">
                <a:latin typeface="Times New Roman" pitchFamily="18" charset="0"/>
              </a:rPr>
              <a:t>Ratio </a:t>
            </a:r>
            <a:r>
              <a:rPr lang="en-US" sz="2800" b="1" i="1" dirty="0" smtClean="0">
                <a:latin typeface="Times New Roman" pitchFamily="18" charset="0"/>
              </a:rPr>
              <a:t>Test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Then                            </a:t>
            </a:r>
            <a:r>
              <a:rPr lang="en-US" b="1" i="1" smtClean="0">
                <a:latin typeface="Times New Roman" pitchFamily="18" charset="0"/>
              </a:rPr>
              <a:t> </a:t>
            </a:r>
            <a:r>
              <a:rPr lang="en-US" b="1" i="1" smtClean="0">
                <a:solidFill>
                  <a:srgbClr val="008000"/>
                </a:solidFill>
                <a:latin typeface="Times New Roman" pitchFamily="18" charset="0"/>
              </a:rPr>
              <a:t>converges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</a:rPr>
              <a:t>   if  </a:t>
            </a:r>
            <a:r>
              <a:rPr lang="el-GR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&lt; 1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             the </a:t>
            </a:r>
            <a:r>
              <a:rPr lang="en-US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diverges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      if  </a:t>
            </a:r>
            <a:r>
              <a:rPr lang="el-GR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&gt; 1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 conclusion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can be drawn      if  </a:t>
            </a:r>
            <a:r>
              <a:rPr lang="el-GR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endParaRPr lang="el-GR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036" name="AutoShape 4"/>
          <p:cNvSpPr>
            <a:spLocks/>
          </p:cNvSpPr>
          <p:nvPr/>
        </p:nvSpPr>
        <p:spPr bwMode="auto">
          <a:xfrm>
            <a:off x="3911600" y="3454400"/>
            <a:ext cx="215900" cy="1663700"/>
          </a:xfrm>
          <a:prstGeom prst="leftBrace">
            <a:avLst>
              <a:gd name="adj1" fmla="val 64216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92200"/>
            <a:ext cx="4981575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38" name="AutoShape 6"/>
          <p:cNvSpPr>
            <a:spLocks noChangeArrowheads="1"/>
          </p:cNvSpPr>
          <p:nvPr/>
        </p:nvSpPr>
        <p:spPr bwMode="auto">
          <a:xfrm>
            <a:off x="2705100" y="1841500"/>
            <a:ext cx="2844800" cy="1244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9" name="AutoShape 7"/>
          <p:cNvSpPr>
            <a:spLocks noChangeArrowheads="1"/>
          </p:cNvSpPr>
          <p:nvPr/>
        </p:nvSpPr>
        <p:spPr bwMode="auto">
          <a:xfrm>
            <a:off x="279400" y="3213100"/>
            <a:ext cx="8064500" cy="28575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F85997E-DBEB-4447-B1BC-8096C2EEC94E}" type="slidenum">
              <a:rPr lang="en-US" smtClean="0">
                <a:latin typeface="Arial" charset="0"/>
              </a:rPr>
              <a:pPr eaLnBrk="1" hangingPunct="1"/>
              <a:t>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/>
      <p:bldP spid="172038" grpId="0" animBg="1"/>
      <p:bldP spid="1720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5095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(G) Finding limit in the ratio test  </a:t>
            </a:r>
            <a:endParaRPr lang="en-US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332892"/>
              </p:ext>
            </p:extLst>
          </p:nvPr>
        </p:nvGraphicFramePr>
        <p:xfrm>
          <a:off x="838200" y="1524000"/>
          <a:ext cx="464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4647960" imgH="888840" progId="Equation.DSMT4">
                  <p:embed/>
                </p:oleObj>
              </mc:Choice>
              <mc:Fallback>
                <p:oleObj name="Equation" r:id="rId3" imgW="46479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24000"/>
                        <a:ext cx="46482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084278"/>
              </p:ext>
            </p:extLst>
          </p:nvPr>
        </p:nvGraphicFramePr>
        <p:xfrm>
          <a:off x="838200" y="2895600"/>
          <a:ext cx="765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7657920" imgH="965160" progId="Equation.DSMT4">
                  <p:embed/>
                </p:oleObj>
              </mc:Choice>
              <mc:Fallback>
                <p:oleObj name="Equation" r:id="rId5" imgW="76579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895600"/>
                        <a:ext cx="76581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664876"/>
              </p:ext>
            </p:extLst>
          </p:nvPr>
        </p:nvGraphicFramePr>
        <p:xfrm>
          <a:off x="1295400" y="4114800"/>
          <a:ext cx="65786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6578280" imgH="2120760" progId="Equation.DSMT4">
                  <p:embed/>
                </p:oleObj>
              </mc:Choice>
              <mc:Fallback>
                <p:oleObj name="Equation" r:id="rId7" imgW="6578280" imgH="2120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114800"/>
                        <a:ext cx="6578600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85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30344"/>
              </p:ext>
            </p:extLst>
          </p:nvPr>
        </p:nvGraphicFramePr>
        <p:xfrm>
          <a:off x="457200" y="685800"/>
          <a:ext cx="7404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7403760" imgH="990360" progId="Equation.DSMT4">
                  <p:embed/>
                </p:oleObj>
              </mc:Choice>
              <mc:Fallback>
                <p:oleObj name="Equation" r:id="rId3" imgW="740376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685800"/>
                        <a:ext cx="74041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56873"/>
              </p:ext>
            </p:extLst>
          </p:nvPr>
        </p:nvGraphicFramePr>
        <p:xfrm>
          <a:off x="533400" y="2438400"/>
          <a:ext cx="7277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5" imgW="7277040" imgH="990360" progId="Equation.DSMT4">
                  <p:embed/>
                </p:oleObj>
              </mc:Choice>
              <mc:Fallback>
                <p:oleObj name="Equation" r:id="rId5" imgW="727704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2438400"/>
                        <a:ext cx="72771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20065"/>
              </p:ext>
            </p:extLst>
          </p:nvPr>
        </p:nvGraphicFramePr>
        <p:xfrm>
          <a:off x="533400" y="3657600"/>
          <a:ext cx="154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7" imgW="1549080" imgH="888840" progId="Equation.DSMT4">
                  <p:embed/>
                </p:oleObj>
              </mc:Choice>
              <mc:Fallback>
                <p:oleObj name="Equation" r:id="rId7" imgW="15490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3657600"/>
                        <a:ext cx="1549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747711"/>
              </p:ext>
            </p:extLst>
          </p:nvPr>
        </p:nvGraphicFramePr>
        <p:xfrm>
          <a:off x="2438400" y="3657600"/>
          <a:ext cx="5321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9" imgW="5321160" imgH="1104840" progId="Equation.DSMT4">
                  <p:embed/>
                </p:oleObj>
              </mc:Choice>
              <mc:Fallback>
                <p:oleObj name="Equation" r:id="rId9" imgW="532116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3657600"/>
                        <a:ext cx="53213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796480"/>
              </p:ext>
            </p:extLst>
          </p:nvPr>
        </p:nvGraphicFramePr>
        <p:xfrm>
          <a:off x="2514600" y="4800600"/>
          <a:ext cx="429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1" imgW="4292280" imgH="965160" progId="Equation.DSMT4">
                  <p:embed/>
                </p:oleObj>
              </mc:Choice>
              <mc:Fallback>
                <p:oleObj name="Equation" r:id="rId11" imgW="42922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4600" y="4800600"/>
                        <a:ext cx="42926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205373"/>
              </p:ext>
            </p:extLst>
          </p:nvPr>
        </p:nvGraphicFramePr>
        <p:xfrm>
          <a:off x="2590800" y="5876758"/>
          <a:ext cx="4445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3" imgW="4444920" imgH="965160" progId="Equation.DSMT4">
                  <p:embed/>
                </p:oleObj>
              </mc:Choice>
              <mc:Fallback>
                <p:oleObj name="Equation" r:id="rId13" imgW="44449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90800" y="5876758"/>
                        <a:ext cx="44450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7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207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MathType 6.0 Equation</vt:lpstr>
      <vt:lpstr>Microsoft Equation 3.0</vt:lpstr>
      <vt:lpstr>Review of Lecture on 28 Aug 2013 Chapter 4 Series</vt:lpstr>
      <vt:lpstr>PowerPoint Presentation</vt:lpstr>
      <vt:lpstr>(D) Another Important Series</vt:lpstr>
      <vt:lpstr>PowerPoint Presentation</vt:lpstr>
      <vt:lpstr>PowerPoint Presentation</vt:lpstr>
      <vt:lpstr>(G) Ratio Test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Lecture on 28 Aug 2013 Chapter 4 Series</dc:title>
  <dc:creator>Chew Tuan Seng</dc:creator>
  <cp:lastModifiedBy>Chew Tuan Seng</cp:lastModifiedBy>
  <cp:revision>9</cp:revision>
  <dcterms:created xsi:type="dcterms:W3CDTF">2013-08-28T05:17:49Z</dcterms:created>
  <dcterms:modified xsi:type="dcterms:W3CDTF">2013-08-28T06:45:16Z</dcterms:modified>
</cp:coreProperties>
</file>