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70" r:id="rId13"/>
    <p:sldId id="272" r:id="rId14"/>
    <p:sldId id="273" r:id="rId15"/>
    <p:sldId id="274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D9E9-4B52-43CE-A7F3-C80B665DBD2A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0E55-9AD7-49A5-9A33-DC96E08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8.png"/><Relationship Id="rId10" Type="http://schemas.openxmlformats.org/officeDocument/2006/relationships/image" Target="../media/image53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3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11" Type="http://schemas.openxmlformats.org/officeDocument/2006/relationships/image" Target="../media/image62.wmf"/><Relationship Id="rId5" Type="http://schemas.openxmlformats.org/officeDocument/2006/relationships/image" Target="../media/image66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58.png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71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72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image" Target="../media/image21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35.wmf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37.wmf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9.wmf"/><Relationship Id="rId4" Type="http://schemas.openxmlformats.org/officeDocument/2006/relationships/image" Target="../media/image36.png"/><Relationship Id="rId9" Type="http://schemas.openxmlformats.org/officeDocument/2006/relationships/image" Target="../media/image31.wmf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9.wmf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C00000"/>
                </a:solidFill>
                <a:latin typeface="Times New Roman" pitchFamily="18" charset="0"/>
              </a:rPr>
              <a:t>Summary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CH 9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Line Integrals</a:t>
            </a:r>
            <a:endParaRPr lang="en-US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6727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155" y="1519921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(A)</a:t>
            </a:r>
            <a:endParaRPr lang="en-US" sz="3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73461"/>
            <a:ext cx="324802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254" y="3561268"/>
            <a:ext cx="375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Equation of curve 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67" y="4215386"/>
            <a:ext cx="16906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4724400"/>
            <a:ext cx="256698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1228"/>
              </p:ext>
            </p:extLst>
          </p:nvPr>
        </p:nvGraphicFramePr>
        <p:xfrm>
          <a:off x="3284017" y="4881562"/>
          <a:ext cx="4406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4406760" imgH="647640" progId="Equation.DSMT4">
                  <p:embed/>
                </p:oleObj>
              </mc:Choice>
              <mc:Fallback>
                <p:oleObj name="Equation" r:id="rId7" imgW="44067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4017" y="4881562"/>
                        <a:ext cx="4406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38200" y="5686425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b="1" dirty="0">
                <a:latin typeface="Times New Roman" pitchFamily="18" charset="0"/>
              </a:rPr>
              <a:t>: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</a:rPr>
              <a:t>t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b="1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+ </a:t>
            </a:r>
            <a:r>
              <a:rPr lang="en-US" altLang="en-US" i="1" dirty="0">
                <a:latin typeface="Times New Roman" pitchFamily="18" charset="0"/>
              </a:rPr>
              <a:t>y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</a:rPr>
              <a:t>t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b="1" dirty="0">
                <a:latin typeface="Times New Roman" pitchFamily="18" charset="0"/>
              </a:rPr>
              <a:t>j</a:t>
            </a:r>
            <a:r>
              <a:rPr lang="en-US" altLang="en-US" dirty="0">
                <a:latin typeface="Times New Roman" pitchFamily="18" charset="0"/>
              </a:rPr>
              <a:t> + </a:t>
            </a:r>
            <a:r>
              <a:rPr lang="en-US" altLang="en-US" i="1" dirty="0">
                <a:latin typeface="Times New Roman" pitchFamily="18" charset="0"/>
              </a:rPr>
              <a:t>z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</a:rPr>
              <a:t>t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b="1" dirty="0">
                <a:latin typeface="Times New Roman" pitchFamily="18" charset="0"/>
              </a:rPr>
              <a:t>k 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itchFamily="18" charset="0"/>
              </a:rPr>
              <a:t>         </a:t>
            </a:r>
            <a:r>
              <a:rPr lang="en-US" altLang="en-US" i="1" dirty="0">
                <a:latin typeface="Times New Roman" pitchFamily="18" charset="0"/>
              </a:rPr>
              <a:t>a ≤ t ≤ b</a:t>
            </a:r>
          </a:p>
        </p:txBody>
      </p:sp>
    </p:spTree>
    <p:extLst>
      <p:ext uri="{BB962C8B-B14F-4D97-AF65-F5344CB8AC3E}">
        <p14:creationId xmlns:p14="http://schemas.microsoft.com/office/powerpoint/2010/main" val="21431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325993"/>
            <a:ext cx="4346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Remarks of Green’s theorem 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83447"/>
              </p:ext>
            </p:extLst>
          </p:nvPr>
        </p:nvGraphicFramePr>
        <p:xfrm>
          <a:off x="838200" y="2438400"/>
          <a:ext cx="740589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6489360" imgH="1079280" progId="Equation.DSMT4">
                  <p:embed/>
                </p:oleObj>
              </mc:Choice>
              <mc:Fallback>
                <p:oleObj name="Equation" r:id="rId3" imgW="648936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438400"/>
                        <a:ext cx="7405893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990600"/>
            <a:ext cx="8414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(A) Green’s Theorem only applied to vector fields </a:t>
            </a:r>
          </a:p>
          <a:p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C00000"/>
                </a:solidFill>
              </a:rPr>
              <a:t>F(</a:t>
            </a:r>
            <a:r>
              <a:rPr lang="en-US" sz="3200" dirty="0" err="1" smtClean="0">
                <a:solidFill>
                  <a:srgbClr val="C00000"/>
                </a:solidFill>
              </a:rPr>
              <a:t>x,y</a:t>
            </a:r>
            <a:r>
              <a:rPr lang="en-US" sz="3200" dirty="0" smtClean="0">
                <a:solidFill>
                  <a:srgbClr val="C00000"/>
                </a:solidFill>
              </a:rPr>
              <a:t>) of two variables: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2105"/>
              </p:ext>
            </p:extLst>
          </p:nvPr>
        </p:nvGraphicFramePr>
        <p:xfrm>
          <a:off x="4724400" y="1624905"/>
          <a:ext cx="349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3492360" imgH="419040" progId="Equation.DSMT4">
                  <p:embed/>
                </p:oleObj>
              </mc:Choice>
              <mc:Fallback>
                <p:oleObj name="Equation" r:id="rId5" imgW="349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1624905"/>
                        <a:ext cx="34925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3362" y="3886200"/>
            <a:ext cx="861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(B) Green’s Theorem only applied to </a:t>
            </a:r>
            <a:r>
              <a:rPr lang="en-US" sz="3200" dirty="0" smtClean="0">
                <a:solidFill>
                  <a:srgbClr val="C00000"/>
                </a:solidFill>
              </a:rPr>
              <a:t>closed curves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0251"/>
            <a:ext cx="9144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Vector equations of line segments in </a:t>
            </a:r>
            <a:r>
              <a:rPr lang="en-US" sz="3200" b="1" dirty="0" smtClean="0">
                <a:solidFill>
                  <a:srgbClr val="C00000"/>
                </a:solidFill>
              </a:rPr>
              <a:t>THREE</a:t>
            </a:r>
            <a:r>
              <a:rPr lang="en-US" sz="3200" dirty="0" smtClean="0">
                <a:solidFill>
                  <a:srgbClr val="C00000"/>
                </a:solidFill>
              </a:rPr>
              <a:t> dim space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36346"/>
            <a:ext cx="423624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/>
              <a:t>Line and line segment </a:t>
            </a:r>
            <a:endParaRPr lang="en-US" sz="3200" b="1" dirty="0"/>
          </a:p>
        </p:txBody>
      </p:sp>
      <p:pic>
        <p:nvPicPr>
          <p:cNvPr id="7" name="Picture 2" descr="C:\Users\Fujitsu\Pictures\Line2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7925"/>
            <a:ext cx="76104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6939" y="1525871"/>
            <a:ext cx="6715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0" dirty="0"/>
              <a:t>Recall </a:t>
            </a:r>
            <a:r>
              <a:rPr lang="en-US" altLang="en-US" sz="2800" b="0" dirty="0" smtClean="0"/>
              <a:t>vector  </a:t>
            </a:r>
            <a:r>
              <a:rPr lang="en-US" altLang="en-US" sz="2800" b="0" dirty="0"/>
              <a:t>equation </a:t>
            </a:r>
            <a:r>
              <a:rPr lang="en-US" altLang="en-US" sz="2800" b="0" dirty="0" smtClean="0"/>
              <a:t>of line in </a:t>
            </a:r>
            <a:r>
              <a:rPr lang="en-US" altLang="en-US" sz="2800" b="0" dirty="0"/>
              <a:t>2-dim space</a:t>
            </a:r>
            <a:endParaRPr lang="en-SG" altLang="en-US" sz="2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757889" y="2018279"/>
            <a:ext cx="4507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draw a line by vectors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32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229600" cy="47577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Problem</a:t>
            </a:r>
            <a:r>
              <a:rPr lang="en-US" altLang="en-US" dirty="0" smtClean="0">
                <a:latin typeface="Times New Roman" pitchFamily="18" charset="0"/>
              </a:rPr>
              <a:t>   Given point        with position vector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&amp; vector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find the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equation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of the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line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b="1" i="1" dirty="0" smtClean="0">
                <a:latin typeface="Times New Roman" pitchFamily="18" charset="0"/>
              </a:rPr>
              <a:t>L</a:t>
            </a:r>
            <a:r>
              <a:rPr lang="en-US" altLang="en-US" dirty="0" smtClean="0">
                <a:latin typeface="Times New Roman" pitchFamily="18" charset="0"/>
              </a:rPr>
              <a:t> passing through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&amp; parallel to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470025"/>
            <a:ext cx="4349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973263"/>
            <a:ext cx="3594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2646363"/>
            <a:ext cx="2708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4975225"/>
            <a:ext cx="4349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5532438"/>
            <a:ext cx="3317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5384800" y="3440113"/>
            <a:ext cx="115888" cy="146050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4151313" y="4470400"/>
            <a:ext cx="101600" cy="131763"/>
          </a:xfrm>
          <a:prstGeom prst="ellipse">
            <a:avLst/>
          </a:prstGeom>
          <a:solidFill>
            <a:srgbClr val="00CCFF"/>
          </a:solidFill>
          <a:ln w="3175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 flipV="1">
            <a:off x="4252913" y="4395788"/>
            <a:ext cx="1306513" cy="1746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4252913" y="3570288"/>
            <a:ext cx="1146175" cy="9429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 flipV="1">
            <a:off x="3411538" y="3222625"/>
            <a:ext cx="4295775" cy="5651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729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119438"/>
            <a:ext cx="333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9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4437063"/>
            <a:ext cx="192088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9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504531"/>
            <a:ext cx="3317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9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2733675"/>
            <a:ext cx="3603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431800" y="1244600"/>
            <a:ext cx="1739900" cy="85090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99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A4B6728-B57F-491D-83E3-16DD1A1E43D9}" type="slidenum">
              <a:rPr lang="en-US" altLang="en-US" sz="1400" b="0" smtClean="0">
                <a:latin typeface="Arial" charset="0"/>
              </a:rPr>
              <a:pPr eaLnBrk="1" hangingPunct="1"/>
              <a:t>12</a:t>
            </a:fld>
            <a:endParaRPr lang="en-US" altLang="en-US" sz="1400" b="0" smtClean="0"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59498"/>
              </p:ext>
            </p:extLst>
          </p:nvPr>
        </p:nvGraphicFramePr>
        <p:xfrm>
          <a:off x="5356225" y="29829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9" imgW="1523880" imgH="444240" progId="Equation.DSMT4">
                  <p:embed/>
                </p:oleObj>
              </mc:Choice>
              <mc:Fallback>
                <p:oleObj name="Equation" r:id="rId9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56225" y="2982913"/>
                        <a:ext cx="1524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25974"/>
              </p:ext>
            </p:extLst>
          </p:nvPr>
        </p:nvGraphicFramePr>
        <p:xfrm>
          <a:off x="5580063" y="422751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1" imgW="1104840" imgH="419040" progId="Equation.DSMT4">
                  <p:embed/>
                </p:oleObj>
              </mc:Choice>
              <mc:Fallback>
                <p:oleObj name="Equation" r:id="rId11" imgW="1104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0063" y="4227513"/>
                        <a:ext cx="1104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71502"/>
              </p:ext>
            </p:extLst>
          </p:nvPr>
        </p:nvGraphicFramePr>
        <p:xfrm>
          <a:off x="4424362" y="3787775"/>
          <a:ext cx="234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3" imgW="241200" imgH="444240" progId="Equation.DSMT4">
                  <p:embed/>
                </p:oleObj>
              </mc:Choice>
              <mc:Fallback>
                <p:oleObj name="Equation" r:id="rId13" imgW="241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4362" y="3787775"/>
                        <a:ext cx="2349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9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animBg="1"/>
      <p:bldP spid="97290" grpId="0" animBg="1"/>
      <p:bldP spid="97291" grpId="0" animBg="1"/>
      <p:bldP spid="97292" grpId="0" animBg="1"/>
      <p:bldP spid="97293" grpId="0" animBg="1"/>
      <p:bldP spid="972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7" y="403225"/>
            <a:ext cx="8229600" cy="4989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latin typeface="Times New Roman" pitchFamily="18" charset="0"/>
              </a:rPr>
              <a:t>Let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</a:rPr>
              <a:t> be a point </a:t>
            </a:r>
            <a:r>
              <a:rPr lang="en-US" altLang="en-US" dirty="0" smtClean="0">
                <a:latin typeface="Times New Roman" pitchFamily="18" charset="0"/>
              </a:rPr>
              <a:t>on </a:t>
            </a:r>
            <a:r>
              <a:rPr lang="en-US" altLang="en-US" b="1" dirty="0" smtClean="0">
                <a:latin typeface="Times New Roman" pitchFamily="18" charset="0"/>
              </a:rPr>
              <a:t>line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</a:rPr>
              <a:t>L</a:t>
            </a:r>
            <a:r>
              <a:rPr lang="en-US" altLang="en-US" dirty="0" smtClean="0">
                <a:latin typeface="Times New Roman" pitchFamily="18" charset="0"/>
              </a:rPr>
              <a:t> with 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</a:rPr>
              <a:t>position</a:t>
            </a:r>
            <a:r>
              <a:rPr lang="en-US" altLang="en-US" dirty="0" smtClean="0">
                <a:latin typeface="Times New Roman" pitchFamily="18" charset="0"/>
              </a:rPr>
              <a:t> vector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en-US" dirty="0" smtClean="0">
                <a:latin typeface="Times New Roman" pitchFamily="18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</a:rPr>
              <a:t>x</a:t>
            </a:r>
            <a:r>
              <a:rPr lang="en-US" altLang="en-US" b="1" dirty="0" smtClean="0">
                <a:latin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</a:rPr>
              <a:t> + </a:t>
            </a:r>
            <a:r>
              <a:rPr lang="en-US" altLang="en-US" i="1" dirty="0" err="1" smtClean="0">
                <a:latin typeface="Times New Roman" pitchFamily="18" charset="0"/>
              </a:rPr>
              <a:t>y</a:t>
            </a:r>
            <a:r>
              <a:rPr lang="en-US" altLang="en-US" b="1" dirty="0" err="1" smtClean="0">
                <a:latin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</a:rPr>
              <a:t> + </a:t>
            </a:r>
            <a:r>
              <a:rPr lang="en-US" altLang="en-US" i="1" dirty="0" err="1" smtClean="0">
                <a:latin typeface="Times New Roman" pitchFamily="18" charset="0"/>
              </a:rPr>
              <a:t>z</a:t>
            </a:r>
            <a:r>
              <a:rPr lang="en-US" altLang="en-US" b="1" dirty="0" err="1" smtClean="0">
                <a:latin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</a:rPr>
              <a:t>.</a:t>
            </a:r>
            <a:endParaRPr lang="en-US" altLang="en-US" b="1" dirty="0" smtClean="0">
              <a:latin typeface="Times New Roman" pitchFamily="18" charset="0"/>
            </a:endParaRP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709738"/>
            <a:ext cx="5191125" cy="25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4833938" y="2352675"/>
            <a:ext cx="1292225" cy="12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V="1">
            <a:off x="4441825" y="3773488"/>
            <a:ext cx="1277938" cy="158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7504113" y="2306638"/>
            <a:ext cx="158750" cy="131762"/>
          </a:xfrm>
          <a:prstGeom prst="ellipse">
            <a:avLst/>
          </a:prstGeom>
          <a:solidFill>
            <a:srgbClr val="00CCFF"/>
          </a:solidFill>
          <a:ln w="3175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pic>
        <p:nvPicPr>
          <p:cNvPr id="9831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816350"/>
            <a:ext cx="2708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4208462"/>
            <a:ext cx="68087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2" y="2966244"/>
            <a:ext cx="26003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5004594"/>
            <a:ext cx="23193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7" y="4906168"/>
            <a:ext cx="1146175" cy="617538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  <a:effectLst/>
        </p:spPr>
      </p:pic>
      <p:pic>
        <p:nvPicPr>
          <p:cNvPr id="9831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4775775"/>
            <a:ext cx="3622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4411663" y="2395538"/>
            <a:ext cx="3063875" cy="137795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V="1">
            <a:off x="4362450" y="2381250"/>
            <a:ext cx="447675" cy="1381125"/>
          </a:xfrm>
          <a:prstGeom prst="line">
            <a:avLst/>
          </a:prstGeom>
          <a:noFill/>
          <a:ln w="41275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4819650" y="2381250"/>
            <a:ext cx="2667000" cy="28575"/>
          </a:xfrm>
          <a:prstGeom prst="line">
            <a:avLst/>
          </a:prstGeom>
          <a:noFill/>
          <a:ln w="41275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3FE8589-E618-41CB-B14C-B45829F83AA2}" type="slidenum">
              <a:rPr lang="en-US" altLang="en-US" sz="1400" b="0" smtClean="0">
                <a:latin typeface="Arial" charset="0"/>
              </a:rPr>
              <a:pPr eaLnBrk="1" hangingPunct="1"/>
              <a:t>13</a:t>
            </a:fld>
            <a:endParaRPr lang="en-US" altLang="en-US" sz="1400" b="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82973"/>
              </p:ext>
            </p:extLst>
          </p:nvPr>
        </p:nvGraphicFramePr>
        <p:xfrm>
          <a:off x="461167" y="1647825"/>
          <a:ext cx="328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0" imgW="3289300" imgH="533400" progId="Equation.DSMT4">
                  <p:embed/>
                </p:oleObj>
              </mc:Choice>
              <mc:Fallback>
                <p:oleObj name="Equation" r:id="rId10" imgW="32893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7" y="1647825"/>
                        <a:ext cx="328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11034"/>
              </p:ext>
            </p:extLst>
          </p:nvPr>
        </p:nvGraphicFramePr>
        <p:xfrm>
          <a:off x="273049" y="2381250"/>
          <a:ext cx="384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2" imgW="3848100" imgH="533400" progId="Equation.DSMT4">
                  <p:embed/>
                </p:oleObj>
              </mc:Choice>
              <mc:Fallback>
                <p:oleObj name="Equation" r:id="rId12" imgW="38481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49" y="2381250"/>
                        <a:ext cx="384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82131"/>
              </p:ext>
            </p:extLst>
          </p:nvPr>
        </p:nvGraphicFramePr>
        <p:xfrm>
          <a:off x="539748" y="5791200"/>
          <a:ext cx="7621588" cy="58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4" imgW="5816520" imgH="444240" progId="Equation.DSMT4">
                  <p:embed/>
                </p:oleObj>
              </mc:Choice>
              <mc:Fallback>
                <p:oleObj name="Equation" r:id="rId14" imgW="5816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9748" y="5791200"/>
                        <a:ext cx="7621588" cy="5824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62450" y="5156884"/>
            <a:ext cx="13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l</a:t>
            </a:r>
            <a:r>
              <a:rPr lang="en-US" sz="3600" b="1" dirty="0" smtClean="0">
                <a:solidFill>
                  <a:srgbClr val="C00000"/>
                </a:solidFill>
              </a:rPr>
              <a:t>ine L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661" y="431857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2" grpId="0" animBg="1"/>
      <p:bldP spid="98323" grpId="0" animBg="1"/>
      <p:bldP spid="98324" grpId="0" animBg="1"/>
      <p:bldP spid="9832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586163" cy="6492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4000" b="1" i="1" dirty="0" smtClean="0">
                <a:solidFill>
                  <a:srgbClr val="0000FF"/>
                </a:solidFill>
                <a:latin typeface="Times New Roman" pitchFamily="18" charset="0"/>
              </a:rPr>
              <a:t>Example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935038"/>
            <a:ext cx="4656137" cy="415925"/>
          </a:xfrm>
          <a:noFill/>
          <a:extLst>
            <a:ext uri="{91240B29-F687-4F45-9708-019B960494DF}">
              <a14:hiddenLine xmlns:a14="http://schemas.microsoft.com/office/drawing/2010/main" w="317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354138"/>
            <a:ext cx="49720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898775"/>
            <a:ext cx="7413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987675"/>
            <a:ext cx="46751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3543300"/>
            <a:ext cx="2354262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457200" y="4186238"/>
            <a:ext cx="5021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Vector </a:t>
            </a:r>
            <a:r>
              <a:rPr lang="en-US" altLang="en-US" i="1" dirty="0">
                <a:solidFill>
                  <a:srgbClr val="FF0000"/>
                </a:solidFill>
              </a:rPr>
              <a:t>equation</a:t>
            </a:r>
            <a:r>
              <a:rPr lang="en-US" altLang="en-US" b="0" dirty="0"/>
              <a:t> of </a:t>
            </a:r>
            <a:r>
              <a:rPr lang="en-US" altLang="en-US" i="1" dirty="0" smtClean="0"/>
              <a:t>line segment AB is</a:t>
            </a:r>
            <a:endParaRPr lang="en-US" altLang="en-US" i="1" dirty="0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6719888" y="2003425"/>
            <a:ext cx="2090737" cy="12763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7953375" y="2740025"/>
            <a:ext cx="73025" cy="130175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7178675" y="2255838"/>
            <a:ext cx="73025" cy="130175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 flipH="1">
            <a:off x="6581775" y="3370263"/>
            <a:ext cx="114300" cy="131762"/>
          </a:xfrm>
          <a:prstGeom prst="ellipse">
            <a:avLst/>
          </a:prstGeom>
          <a:solidFill>
            <a:srgbClr val="00CCFF"/>
          </a:solidFill>
          <a:ln w="3175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6646863" y="2351088"/>
            <a:ext cx="552450" cy="10747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6662738" y="2816225"/>
            <a:ext cx="1347787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037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1878013"/>
            <a:ext cx="266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7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8" y="2528888"/>
            <a:ext cx="2159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7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3392488"/>
            <a:ext cx="2381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7213600" y="2336800"/>
            <a:ext cx="769938" cy="465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0379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63" y="3257550"/>
            <a:ext cx="3238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6372225" y="1800225"/>
            <a:ext cx="2568575" cy="1987550"/>
          </a:xfrm>
          <a:prstGeom prst="rect">
            <a:avLst/>
          </a:prstGeom>
          <a:noFill/>
          <a:ln w="31750">
            <a:solidFill>
              <a:srgbClr val="99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40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CA5F8D8-B7BF-407F-A733-B2CC395A29B4}" type="slidenum">
              <a:rPr lang="en-US" altLang="en-US" sz="1400" b="0" smtClean="0">
                <a:latin typeface="Arial" charset="0"/>
              </a:rPr>
              <a:pPr eaLnBrk="1" hangingPunct="1"/>
              <a:t>14</a:t>
            </a:fld>
            <a:endParaRPr lang="en-US" altLang="en-US" sz="1400" b="0" smtClean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47404"/>
            <a:ext cx="497174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Write down vector equation </a:t>
            </a:r>
          </a:p>
          <a:p>
            <a:r>
              <a:rPr lang="en-US" sz="3200" dirty="0" smtClean="0"/>
              <a:t>of  line segment from A to B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71533"/>
              </p:ext>
            </p:extLst>
          </p:nvPr>
        </p:nvGraphicFramePr>
        <p:xfrm>
          <a:off x="700088" y="5486400"/>
          <a:ext cx="6367491" cy="67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2" imgW="3974760" imgH="419040" progId="Equation.DSMT4">
                  <p:embed/>
                </p:oleObj>
              </mc:Choice>
              <mc:Fallback>
                <p:oleObj name="Equation" r:id="rId12" imgW="397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088" y="5486400"/>
                        <a:ext cx="6367491" cy="67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15562"/>
              </p:ext>
            </p:extLst>
          </p:nvPr>
        </p:nvGraphicFramePr>
        <p:xfrm>
          <a:off x="1940566" y="6172200"/>
          <a:ext cx="1905000" cy="52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4" imgW="1193760" imgH="330120" progId="Equation.DSMT4">
                  <p:embed/>
                </p:oleObj>
              </mc:Choice>
              <mc:Fallback>
                <p:oleObj name="Equation" r:id="rId14" imgW="119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40566" y="6172200"/>
                        <a:ext cx="1905000" cy="5269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2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5" grpId="0" animBg="1"/>
      <p:bldP spid="100366" grpId="0" animBg="1"/>
      <p:bldP spid="100367" grpId="0" animBg="1"/>
      <p:bldP spid="100368" grpId="0" animBg="1"/>
      <p:bldP spid="100369" grpId="0" animBg="1"/>
      <p:bldP spid="100370" grpId="0" animBg="1"/>
      <p:bldP spid="100374" grpId="0" animBg="1"/>
      <p:bldP spid="100381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21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 dirty="0" smtClean="0">
                <a:solidFill>
                  <a:srgbClr val="6600FF"/>
                </a:solidFill>
                <a:latin typeface="Times New Roman" pitchFamily="18" charset="0"/>
              </a:rPr>
              <a:t> </a:t>
            </a:r>
            <a:r>
              <a:rPr lang="en-US" altLang="en-US" sz="4000" b="1" i="1" dirty="0" smtClean="0">
                <a:solidFill>
                  <a:srgbClr val="6600FF"/>
                </a:solidFill>
                <a:latin typeface="Times New Roman" pitchFamily="18" charset="0"/>
              </a:rPr>
              <a:t>Example</a:t>
            </a:r>
            <a:endParaRPr lang="en-US" altLang="en-US" sz="4000" b="1" i="1" dirty="0" smtClean="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229600" cy="2638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♣</a:t>
            </a:r>
            <a:r>
              <a:rPr lang="en-US" altLang="en-US" dirty="0" smtClean="0">
                <a:latin typeface="Times New Roman" pitchFamily="18" charset="0"/>
              </a:rPr>
              <a:t>  The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vector</a:t>
            </a:r>
            <a:r>
              <a:rPr lang="en-US" altLang="en-US" dirty="0" smtClean="0">
                <a:latin typeface="Times New Roman" pitchFamily="18" charset="0"/>
              </a:rPr>
              <a:t> eqn.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                  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en-US" b="1" dirty="0" err="1" smtClean="0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latin typeface="Times New Roman" pitchFamily="18" charset="0"/>
              </a:rPr>
              <a:t> +2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j</a:t>
            </a:r>
            <a:r>
              <a:rPr lang="en-US" altLang="en-US" dirty="0" smtClean="0">
                <a:solidFill>
                  <a:srgbClr val="006600"/>
                </a:solidFill>
                <a:latin typeface="Times New Roman" pitchFamily="18" charset="0"/>
              </a:rPr>
              <a:t> + 3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k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 +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represents </a:t>
            </a:r>
            <a:r>
              <a:rPr lang="en-US" altLang="en-US" dirty="0" smtClean="0">
                <a:latin typeface="Times New Roman" pitchFamily="18" charset="0"/>
              </a:rPr>
              <a:t>a </a:t>
            </a:r>
            <a:r>
              <a:rPr lang="en-US" altLang="en-US" dirty="0" smtClean="0">
                <a:latin typeface="Times New Roman" pitchFamily="18" charset="0"/>
              </a:rPr>
              <a:t>line segment from </a:t>
            </a:r>
            <a:r>
              <a:rPr lang="en-US" altLang="en-US" dirty="0" smtClean="0">
                <a:latin typeface="Times New Roman" pitchFamily="18" charset="0"/>
              </a:rPr>
              <a:t>(1, 2, 3) </a:t>
            </a:r>
            <a:r>
              <a:rPr lang="en-US" altLang="en-US" dirty="0" smtClean="0">
                <a:latin typeface="Times New Roman" pitchFamily="18" charset="0"/>
              </a:rPr>
              <a:t>to (2,3,4)</a:t>
            </a:r>
            <a:endParaRPr lang="en-US" altLang="en-US" dirty="0" smtClean="0">
              <a:latin typeface="Times New Roman" pitchFamily="18" charset="0"/>
            </a:endParaRP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660525"/>
            <a:ext cx="56165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66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7AAE401-8748-4B44-BAC6-EF40923BEF77}" type="slidenum">
              <a:rPr lang="en-US" altLang="en-US" sz="1400" b="0" smtClean="0">
                <a:latin typeface="Arial" charset="0"/>
              </a:rPr>
              <a:pPr eaLnBrk="1" hangingPunct="1"/>
              <a:t>15</a:t>
            </a:fld>
            <a:endParaRPr lang="en-US" altLang="en-US" sz="1400" b="0" smtClean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48356"/>
              </p:ext>
            </p:extLst>
          </p:nvPr>
        </p:nvGraphicFramePr>
        <p:xfrm>
          <a:off x="7162800" y="2362200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1193760" imgH="330120" progId="Equation.DSMT4">
                  <p:embed/>
                </p:oleObj>
              </mc:Choice>
              <mc:Fallback>
                <p:oleObj name="Equation" r:id="rId4" imgW="119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2362200"/>
                        <a:ext cx="1193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7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2841"/>
            <a:ext cx="8229600" cy="5106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The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itchFamily="18" charset="0"/>
              </a:rPr>
              <a:t>circular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itchFamily="18" charset="0"/>
              </a:rPr>
              <a:t>helix</a:t>
            </a:r>
            <a:endParaRPr lang="en-US" alt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" y="1905000"/>
            <a:ext cx="47355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66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905000"/>
            <a:ext cx="2368550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66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7AAE401-8748-4B44-BAC6-EF40923BEF77}" type="slidenum">
              <a:rPr lang="en-US" altLang="en-US" sz="1400" b="0" smtClean="0">
                <a:latin typeface="Arial" charset="0"/>
              </a:rPr>
              <a:pPr eaLnBrk="1" hangingPunct="1"/>
              <a:t>16</a:t>
            </a:fld>
            <a:endParaRPr lang="en-US" altLang="en-US" sz="1400" b="0" smtClean="0">
              <a:latin typeface="Arial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2559446" cy="336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chemeClr val="tx1"/>
                </a:solidFill>
                <a:prstDash val="sysDot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963" y="320159"/>
            <a:ext cx="78878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ector equations of other  curves in three dim space </a:t>
            </a:r>
          </a:p>
          <a:p>
            <a:r>
              <a:rPr lang="en-US" sz="2800" dirty="0" smtClean="0"/>
              <a:t>are always given, for example,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2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254764"/>
            <a:ext cx="8229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Vector equations of curves in </a:t>
            </a:r>
            <a:r>
              <a:rPr lang="en-US" sz="3200" b="1" dirty="0" smtClean="0">
                <a:solidFill>
                  <a:srgbClr val="C00000"/>
                </a:solidFill>
              </a:rPr>
              <a:t>TWO</a:t>
            </a:r>
            <a:r>
              <a:rPr lang="en-US" sz="3200" dirty="0" smtClean="0">
                <a:solidFill>
                  <a:srgbClr val="C00000"/>
                </a:solidFill>
              </a:rPr>
              <a:t> dim space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19502"/>
            <a:ext cx="847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are familiar with most of the curves in two dim space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36412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example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60679"/>
              </p:ext>
            </p:extLst>
          </p:nvPr>
        </p:nvGraphicFramePr>
        <p:xfrm>
          <a:off x="609600" y="228600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536480" imgH="406080" progId="Equation.DSMT4">
                  <p:embed/>
                </p:oleObj>
              </mc:Choice>
              <mc:Fallback>
                <p:oleObj name="Equation" r:id="rId3" imgW="1536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15367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76498"/>
              </p:ext>
            </p:extLst>
          </p:nvPr>
        </p:nvGraphicFramePr>
        <p:xfrm>
          <a:off x="2590800" y="2286000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17440" imgH="457200" progId="Equation.DSMT4">
                  <p:embed/>
                </p:oleObj>
              </mc:Choice>
              <mc:Fallback>
                <p:oleObj name="Equation" r:id="rId5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2286000"/>
                        <a:ext cx="111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71555"/>
              </p:ext>
            </p:extLst>
          </p:nvPr>
        </p:nvGraphicFramePr>
        <p:xfrm>
          <a:off x="4655344" y="22098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5344" y="2209800"/>
                        <a:ext cx="147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98414"/>
              </p:ext>
            </p:extLst>
          </p:nvPr>
        </p:nvGraphicFramePr>
        <p:xfrm>
          <a:off x="6705600" y="2286000"/>
          <a:ext cx="102949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927000" imgH="457200" progId="Equation.DSMT4">
                  <p:embed/>
                </p:oleObj>
              </mc:Choice>
              <mc:Fallback>
                <p:oleObj name="Equation" r:id="rId9" imgW="92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2286000"/>
                        <a:ext cx="1029494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84817"/>
              </p:ext>
            </p:extLst>
          </p:nvPr>
        </p:nvGraphicFramePr>
        <p:xfrm>
          <a:off x="838200" y="28956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1" imgW="939600" imgH="457200" progId="Equation.DSMT4">
                  <p:embed/>
                </p:oleObj>
              </mc:Choice>
              <mc:Fallback>
                <p:oleObj name="Equation" r:id="rId11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2895600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384101"/>
              </p:ext>
            </p:extLst>
          </p:nvPr>
        </p:nvGraphicFramePr>
        <p:xfrm>
          <a:off x="1974850" y="2971800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3" imgW="1460160" imgH="457200" progId="Equation.DSMT4">
                  <p:embed/>
                </p:oleObj>
              </mc:Choice>
              <mc:Fallback>
                <p:oleObj name="Equation" r:id="rId13" imgW="1460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4850" y="2971800"/>
                        <a:ext cx="1460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7144"/>
              </p:ext>
            </p:extLst>
          </p:nvPr>
        </p:nvGraphicFramePr>
        <p:xfrm>
          <a:off x="4038600" y="3048000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5" imgW="927000" imgH="457200" progId="Equation.DSMT4">
                  <p:embed/>
                </p:oleObj>
              </mc:Choice>
              <mc:Fallback>
                <p:oleObj name="Equation" r:id="rId15" imgW="92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8600" y="3048000"/>
                        <a:ext cx="927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55726"/>
              </p:ext>
            </p:extLst>
          </p:nvPr>
        </p:nvGraphicFramePr>
        <p:xfrm>
          <a:off x="5257800" y="30480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7" imgW="1638000" imgH="457200" progId="Equation.DSMT4">
                  <p:embed/>
                </p:oleObj>
              </mc:Choice>
              <mc:Fallback>
                <p:oleObj name="Equation" r:id="rId17" imgW="1638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57800" y="3048000"/>
                        <a:ext cx="1638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78060"/>
              </p:ext>
            </p:extLst>
          </p:nvPr>
        </p:nvGraphicFramePr>
        <p:xfrm>
          <a:off x="4191000" y="3733800"/>
          <a:ext cx="1752600" cy="3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9" imgW="2184120" imgH="457200" progId="Equation.DSMT4">
                  <p:embed/>
                </p:oleObj>
              </mc:Choice>
              <mc:Fallback>
                <p:oleObj name="Equation" r:id="rId19" imgW="2184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1000" y="3733800"/>
                        <a:ext cx="1752600" cy="36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43309"/>
              </p:ext>
            </p:extLst>
          </p:nvPr>
        </p:nvGraphicFramePr>
        <p:xfrm>
          <a:off x="533400" y="3733800"/>
          <a:ext cx="80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21" imgW="799920" imgH="330120" progId="Equation.DSMT4">
                  <p:embed/>
                </p:oleObj>
              </mc:Choice>
              <mc:Fallback>
                <p:oleObj name="Equation" r:id="rId21" imgW="799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" y="3733800"/>
                        <a:ext cx="800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11616"/>
              </p:ext>
            </p:extLst>
          </p:nvPr>
        </p:nvGraphicFramePr>
        <p:xfrm>
          <a:off x="2438400" y="37338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3" imgW="799920" imgH="406080" progId="Equation.DSMT4">
                  <p:embed/>
                </p:oleObj>
              </mc:Choice>
              <mc:Fallback>
                <p:oleObj name="Equation" r:id="rId23" imgW="799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8400" y="3733800"/>
                        <a:ext cx="800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522" y="4191000"/>
            <a:ext cx="9211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 in </a:t>
            </a:r>
            <a:r>
              <a:rPr lang="en-US" sz="2800" dirty="0" err="1" smtClean="0"/>
              <a:t>Ch</a:t>
            </a:r>
            <a:r>
              <a:rPr lang="en-US" sz="2800" dirty="0" smtClean="0"/>
              <a:t> 9 and </a:t>
            </a:r>
            <a:r>
              <a:rPr lang="en-US" sz="2800" dirty="0" err="1" smtClean="0"/>
              <a:t>Ch</a:t>
            </a:r>
            <a:r>
              <a:rPr lang="en-US" sz="2800" dirty="0" smtClean="0"/>
              <a:t> 10, we use vector equations </a:t>
            </a:r>
          </a:p>
          <a:p>
            <a:r>
              <a:rPr lang="en-US" sz="2800" dirty="0" smtClean="0"/>
              <a:t>of the above curves instead of the  equations just mentioned?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1" y="5145107"/>
            <a:ext cx="76015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ANS: Because curves in  the formulae in </a:t>
            </a:r>
          </a:p>
          <a:p>
            <a:r>
              <a:rPr lang="en-US" sz="3200" dirty="0" err="1" smtClean="0"/>
              <a:t>Ch</a:t>
            </a:r>
            <a:r>
              <a:rPr lang="en-US" sz="3200" dirty="0" smtClean="0"/>
              <a:t> 9 and </a:t>
            </a:r>
            <a:r>
              <a:rPr lang="en-US" sz="3200" dirty="0" err="1" smtClean="0"/>
              <a:t>Ch</a:t>
            </a:r>
            <a:r>
              <a:rPr lang="en-US" sz="3200" dirty="0" smtClean="0"/>
              <a:t> 10 are in vector equation forms 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5799" y="6186725"/>
            <a:ext cx="88727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YOU WRITE DOWN VECTOR EQUATIONS OF THE ABOVE CURVES?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(B)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curve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en-US" dirty="0" smtClean="0">
                <a:latin typeface="Times New Roman" pitchFamily="18" charset="0"/>
              </a:rPr>
              <a:t> :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en-US" dirty="0" smtClean="0">
                <a:latin typeface="Times New Roman" pitchFamily="18" charset="0"/>
              </a:rPr>
              <a:t>(</a:t>
            </a:r>
            <a:r>
              <a:rPr lang="en-US" altLang="en-US" i="1" dirty="0" err="1" smtClean="0">
                <a:latin typeface="Times New Roman" pitchFamily="18" charset="0"/>
              </a:rPr>
              <a:t>x</a:t>
            </a:r>
            <a:r>
              <a:rPr lang="en-US" altLang="en-US" dirty="0" err="1" smtClean="0">
                <a:latin typeface="Times New Roman" pitchFamily="18" charset="0"/>
              </a:rPr>
              <a:t>,</a:t>
            </a:r>
            <a:r>
              <a:rPr lang="en-US" altLang="en-US" i="1" dirty="0" err="1" smtClean="0">
                <a:latin typeface="Times New Roman" pitchFamily="18" charset="0"/>
              </a:rPr>
              <a:t>y</a:t>
            </a:r>
            <a:r>
              <a:rPr lang="en-US" altLang="en-US" dirty="0" err="1" smtClean="0">
                <a:latin typeface="Times New Roman" pitchFamily="18" charset="0"/>
              </a:rPr>
              <a:t>,</a:t>
            </a:r>
            <a:r>
              <a:rPr lang="en-US" altLang="en-US" i="1" dirty="0" err="1" smtClean="0">
                <a:latin typeface="Times New Roman" pitchFamily="18" charset="0"/>
              </a:rPr>
              <a:t>z</a:t>
            </a:r>
            <a:r>
              <a:rPr lang="en-US" altLang="en-US" dirty="0" smtClean="0">
                <a:latin typeface="Times New Roman" pitchFamily="18" charset="0"/>
              </a:rPr>
              <a:t>) : vector field 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defined on </a:t>
            </a:r>
            <a:r>
              <a:rPr lang="en-US" altLang="en-US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</a:p>
          <a:p>
            <a:pPr eaLnBrk="1" hangingPunct="1">
              <a:buFontTx/>
              <a:buNone/>
            </a:pPr>
            <a:endParaRPr lang="en-US" altLang="en-US" b="1" i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b="1" i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en-US" b="1" i="1" dirty="0" smtClean="0">
                <a:latin typeface="Times New Roman" pitchFamily="18" charset="0"/>
              </a:rPr>
              <a:t> </a:t>
            </a: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15281"/>
            <a:ext cx="446405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2" y="1678781"/>
            <a:ext cx="16002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86072"/>
            <a:ext cx="12049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3003547"/>
            <a:ext cx="3248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15938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35877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3" name="AutoShape 10"/>
          <p:cNvSpPr>
            <a:spLocks noChangeArrowheads="1"/>
          </p:cNvSpPr>
          <p:nvPr/>
        </p:nvSpPr>
        <p:spPr bwMode="auto">
          <a:xfrm>
            <a:off x="1600200" y="4267200"/>
            <a:ext cx="57150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419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373C84-01CF-4551-8074-F1F399D40FE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381000" y="6191250"/>
            <a:ext cx="355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Also holds  for F(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80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(C) 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If </a:t>
            </a: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then</a:t>
            </a: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Similarly, for </a:t>
            </a:r>
            <a:r>
              <a:rPr lang="en-US" altLang="en-US" dirty="0" smtClean="0">
                <a:latin typeface="Times New Roman" pitchFamily="18" charset="0"/>
              </a:rPr>
              <a:t>if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49022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3124200"/>
            <a:ext cx="4852988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629149"/>
            <a:ext cx="34417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79231"/>
            <a:ext cx="611981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1600200" y="3124200"/>
            <a:ext cx="49530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1600200" y="5267324"/>
            <a:ext cx="6248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481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E83494-D21E-4D14-A086-F018BA3EAAB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15938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2899" y="609024"/>
            <a:ext cx="4995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n (B) can be computed by the following formulae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/>
      <p:bldP spid="583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98449"/>
            <a:ext cx="8229600" cy="444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Suppose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Times New Roman" pitchFamily="18" charset="0"/>
              </a:rPr>
              <a:t>Then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487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1" y="1143000"/>
            <a:ext cx="54562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2114550"/>
            <a:ext cx="152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1" y="2024062"/>
            <a:ext cx="28956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9AD39E-2A13-4E61-9D04-8600B31676D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62000" y="5105400"/>
            <a:ext cx="365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Similarly for F(</a:t>
            </a:r>
            <a:r>
              <a:rPr lang="en-US" sz="3200" dirty="0" err="1" smtClean="0"/>
              <a:t>x,y,z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678677"/>
              </p:ext>
            </p:extLst>
          </p:nvPr>
        </p:nvGraphicFramePr>
        <p:xfrm>
          <a:off x="381000" y="3505200"/>
          <a:ext cx="858146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6946560" imgH="647640" progId="Equation.DSMT4">
                  <p:embed/>
                </p:oleObj>
              </mc:Choice>
              <mc:Fallback>
                <p:oleObj name="Equation" r:id="rId7" imgW="69465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505200"/>
                        <a:ext cx="858146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8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794" y="497675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)(a)</a:t>
            </a:r>
          </a:p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(b) </a:t>
            </a:r>
            <a:r>
              <a:rPr lang="en-US" altLang="en-US" dirty="0" smtClean="0">
                <a:latin typeface="Times New Roman" pitchFamily="18" charset="0"/>
              </a:rPr>
              <a:t>If</a:t>
            </a:r>
            <a:r>
              <a:rPr lang="en-US" altLang="en-US" b="1" dirty="0" smtClean="0">
                <a:latin typeface="Times New Roman" pitchFamily="18" charset="0"/>
              </a:rPr>
              <a:t> F </a:t>
            </a:r>
            <a:r>
              <a:rPr lang="en-US" altLang="en-US" dirty="0" smtClean="0">
                <a:latin typeface="Times New Roman" pitchFamily="18" charset="0"/>
              </a:rPr>
              <a:t>is conservative and</a:t>
            </a: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49" y="966784"/>
            <a:ext cx="77247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66091"/>
            <a:ext cx="39782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2176457"/>
            <a:ext cx="7354888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8" y="3128957"/>
            <a:ext cx="7437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6629400" y="4953000"/>
            <a:ext cx="152400" cy="152400"/>
          </a:xfrm>
          <a:prstGeom prst="ellipse">
            <a:avLst/>
          </a:prstGeom>
          <a:solidFill>
            <a:srgbClr val="00CCFF"/>
          </a:solidFill>
          <a:ln w="3810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00CCFF"/>
          </a:solidFill>
          <a:ln w="3810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>
            <a:off x="6235700" y="3429000"/>
            <a:ext cx="1308100" cy="1600200"/>
          </a:xfrm>
          <a:custGeom>
            <a:avLst/>
            <a:gdLst>
              <a:gd name="T0" fmla="*/ 2147483647 w 824"/>
              <a:gd name="T1" fmla="*/ 2147483647 h 1008"/>
              <a:gd name="T2" fmla="*/ 2147483647 w 824"/>
              <a:gd name="T3" fmla="*/ 2147483647 h 1008"/>
              <a:gd name="T4" fmla="*/ 2147483647 w 824"/>
              <a:gd name="T5" fmla="*/ 2147483647 h 1008"/>
              <a:gd name="T6" fmla="*/ 2147483647 w 824"/>
              <a:gd name="T7" fmla="*/ 2147483647 h 1008"/>
              <a:gd name="T8" fmla="*/ 2147483647 w 824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4" h="1008">
                <a:moveTo>
                  <a:pt x="248" y="1008"/>
                </a:moveTo>
                <a:cubicBezTo>
                  <a:pt x="124" y="884"/>
                  <a:pt x="0" y="760"/>
                  <a:pt x="8" y="672"/>
                </a:cubicBezTo>
                <a:cubicBezTo>
                  <a:pt x="16" y="584"/>
                  <a:pt x="256" y="576"/>
                  <a:pt x="296" y="480"/>
                </a:cubicBezTo>
                <a:cubicBezTo>
                  <a:pt x="336" y="384"/>
                  <a:pt x="160" y="176"/>
                  <a:pt x="248" y="96"/>
                </a:cubicBezTo>
                <a:cubicBezTo>
                  <a:pt x="336" y="16"/>
                  <a:pt x="728" y="16"/>
                  <a:pt x="82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6781800" y="3505200"/>
            <a:ext cx="2019300" cy="1905000"/>
          </a:xfrm>
          <a:custGeom>
            <a:avLst/>
            <a:gdLst>
              <a:gd name="T0" fmla="*/ 0 w 1272"/>
              <a:gd name="T1" fmla="*/ 2147483647 h 1200"/>
              <a:gd name="T2" fmla="*/ 2147483647 w 1272"/>
              <a:gd name="T3" fmla="*/ 2147483647 h 1200"/>
              <a:gd name="T4" fmla="*/ 2147483647 w 1272"/>
              <a:gd name="T5" fmla="*/ 2147483647 h 1200"/>
              <a:gd name="T6" fmla="*/ 2147483647 w 1272"/>
              <a:gd name="T7" fmla="*/ 2147483647 h 1200"/>
              <a:gd name="T8" fmla="*/ 2147483647 w 1272"/>
              <a:gd name="T9" fmla="*/ 2147483647 h 1200"/>
              <a:gd name="T10" fmla="*/ 2147483647 w 1272"/>
              <a:gd name="T11" fmla="*/ 2147483647 h 1200"/>
              <a:gd name="T12" fmla="*/ 2147483647 w 1272"/>
              <a:gd name="T13" fmla="*/ 2147483647 h 1200"/>
              <a:gd name="T14" fmla="*/ 2147483647 w 1272"/>
              <a:gd name="T15" fmla="*/ 2147483647 h 1200"/>
              <a:gd name="T16" fmla="*/ 2147483647 w 1272"/>
              <a:gd name="T17" fmla="*/ 0 h 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2" h="1200">
                <a:moveTo>
                  <a:pt x="0" y="912"/>
                </a:moveTo>
                <a:cubicBezTo>
                  <a:pt x="12" y="796"/>
                  <a:pt x="24" y="680"/>
                  <a:pt x="96" y="672"/>
                </a:cubicBezTo>
                <a:cubicBezTo>
                  <a:pt x="168" y="664"/>
                  <a:pt x="368" y="784"/>
                  <a:pt x="432" y="864"/>
                </a:cubicBezTo>
                <a:cubicBezTo>
                  <a:pt x="496" y="944"/>
                  <a:pt x="392" y="1104"/>
                  <a:pt x="480" y="1152"/>
                </a:cubicBezTo>
                <a:cubicBezTo>
                  <a:pt x="568" y="1200"/>
                  <a:pt x="888" y="1200"/>
                  <a:pt x="960" y="1152"/>
                </a:cubicBezTo>
                <a:cubicBezTo>
                  <a:pt x="1032" y="1104"/>
                  <a:pt x="864" y="984"/>
                  <a:pt x="912" y="864"/>
                </a:cubicBezTo>
                <a:cubicBezTo>
                  <a:pt x="960" y="744"/>
                  <a:pt x="1272" y="520"/>
                  <a:pt x="1248" y="432"/>
                </a:cubicBezTo>
                <a:cubicBezTo>
                  <a:pt x="1224" y="344"/>
                  <a:pt x="888" y="408"/>
                  <a:pt x="768" y="336"/>
                </a:cubicBezTo>
                <a:cubicBezTo>
                  <a:pt x="648" y="264"/>
                  <a:pt x="568" y="56"/>
                  <a:pt x="52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24400"/>
            <a:ext cx="3286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2464594" y="1600200"/>
            <a:ext cx="1905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0A18CB-E466-4F03-8B88-DB3614F129F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632074" y="376237"/>
            <a:ext cx="378680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Conservative vector field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" y="4948237"/>
            <a:ext cx="34417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00374"/>
              </p:ext>
            </p:extLst>
          </p:nvPr>
        </p:nvGraphicFramePr>
        <p:xfrm>
          <a:off x="5229842" y="3544882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0" imgW="1155600" imgH="419040" progId="Equation.DSMT4">
                  <p:embed/>
                </p:oleObj>
              </mc:Choice>
              <mc:Fallback>
                <p:oleObj name="Equation" r:id="rId10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29842" y="3544882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13275"/>
              </p:ext>
            </p:extLst>
          </p:nvPr>
        </p:nvGraphicFramePr>
        <p:xfrm>
          <a:off x="760413" y="4229100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2" imgW="2730240" imgH="583920" progId="Equation.DSMT4">
                  <p:embed/>
                </p:oleObj>
              </mc:Choice>
              <mc:Fallback>
                <p:oleObj name="Equation" r:id="rId12" imgW="27302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0413" y="4229100"/>
                        <a:ext cx="27305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0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nimBg="1"/>
      <p:bldP spid="80905" grpId="0" animBg="1"/>
      <p:bldP spid="80906" grpId="0" animBg="1"/>
      <p:bldP spid="80907" grpId="0" animBg="1"/>
      <p:bldP spid="809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      </a:t>
            </a:r>
            <a:r>
              <a:rPr lang="en-US" altLang="en-US" b="1" dirty="0" smtClean="0">
                <a:latin typeface="Times New Roman" pitchFamily="18" charset="0"/>
              </a:rPr>
              <a:t>r</a:t>
            </a:r>
            <a:r>
              <a:rPr lang="en-US" altLang="en-US" dirty="0" smtClean="0">
                <a:latin typeface="Times New Roman" pitchFamily="18" charset="0"/>
              </a:rPr>
              <a:t>(0</a:t>
            </a:r>
            <a:r>
              <a:rPr lang="en-US" altLang="en-US" dirty="0" smtClean="0">
                <a:latin typeface="Times New Roman" pitchFamily="18" charset="0"/>
              </a:rPr>
              <a:t>) = </a:t>
            </a:r>
            <a:r>
              <a:rPr lang="en-US" altLang="en-US" b="1" dirty="0" err="1" smtClean="0">
                <a:latin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</a:rPr>
              <a:t> = 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</a:rPr>
              <a:t> + 0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</a:rPr>
              <a:t> → (</a:t>
            </a:r>
            <a:r>
              <a:rPr lang="en-US" altLang="en-US" dirty="0" smtClean="0">
                <a:latin typeface="Times New Roman" pitchFamily="18" charset="0"/>
              </a:rPr>
              <a:t>1,0)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</a:rPr>
              <a:t>      r</a:t>
            </a:r>
            <a:r>
              <a:rPr lang="en-US" altLang="en-US" dirty="0" smtClean="0">
                <a:latin typeface="Times New Roman" pitchFamily="18" charset="0"/>
              </a:rPr>
              <a:t>(</a:t>
            </a:r>
            <a:r>
              <a:rPr lang="el-GR" altLang="en-US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= −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+ 0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→ (−1,0)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53457"/>
            <a:ext cx="5638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88580"/>
            <a:ext cx="4949825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50517"/>
            <a:ext cx="10588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C51169-C25B-4ED9-89AD-83383108E06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609600" y="1177925"/>
            <a:ext cx="139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Curve C: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07673"/>
              </p:ext>
            </p:extLst>
          </p:nvPr>
        </p:nvGraphicFramePr>
        <p:xfrm>
          <a:off x="1279998" y="32004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6" imgW="4647960" imgH="457200" progId="Equation.DSMT4">
                  <p:embed/>
                </p:oleObj>
              </mc:Choice>
              <mc:Fallback>
                <p:oleObj name="Equation" r:id="rId6" imgW="464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9998" y="3200400"/>
                        <a:ext cx="4648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17872"/>
              </p:ext>
            </p:extLst>
          </p:nvPr>
        </p:nvGraphicFramePr>
        <p:xfrm>
          <a:off x="920750" y="5568948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8" imgW="2730240" imgH="583920" progId="Equation.DSMT4">
                  <p:embed/>
                </p:oleObj>
              </mc:Choice>
              <mc:Fallback>
                <p:oleObj name="Equation" r:id="rId8" imgW="273024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568948"/>
                        <a:ext cx="2730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400"/>
            <a:ext cx="34417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124" y="5395119"/>
            <a:ext cx="6561137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26263" y="2209800"/>
            <a:ext cx="99853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14151"/>
              </p:ext>
            </p:extLst>
          </p:nvPr>
        </p:nvGraphicFramePr>
        <p:xfrm>
          <a:off x="6265465" y="2438400"/>
          <a:ext cx="2320131" cy="3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1" imgW="2514600" imgH="419040" progId="Equation.DSMT4">
                  <p:embed/>
                </p:oleObj>
              </mc:Choice>
              <mc:Fallback>
                <p:oleObj name="Equation" r:id="rId11" imgW="2514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5465" y="2438400"/>
                        <a:ext cx="2320131" cy="3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24914"/>
              </p:ext>
            </p:extLst>
          </p:nvPr>
        </p:nvGraphicFramePr>
        <p:xfrm>
          <a:off x="6138863" y="2000250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3" imgW="787320" imgH="419040" progId="Equation.DSMT4">
                  <p:embed/>
                </p:oleObj>
              </mc:Choice>
              <mc:Fallback>
                <p:oleObj name="Equation" r:id="rId13" imgW="78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38863" y="2000250"/>
                        <a:ext cx="78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50145"/>
              </p:ext>
            </p:extLst>
          </p:nvPr>
        </p:nvGraphicFramePr>
        <p:xfrm>
          <a:off x="7929562" y="200025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5" imgW="723600" imgH="419040" progId="Equation.DSMT4">
                  <p:embed/>
                </p:oleObj>
              </mc:Choice>
              <mc:Fallback>
                <p:oleObj name="Equation" r:id="rId15" imgW="723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29562" y="2000250"/>
                        <a:ext cx="723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2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II)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9" y="1143000"/>
            <a:ext cx="51450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7" y="1752600"/>
            <a:ext cx="29067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1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2109787"/>
            <a:ext cx="3832225" cy="4873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22" name="Freeform 26"/>
          <p:cNvSpPr>
            <a:spLocks/>
          </p:cNvSpPr>
          <p:nvPr/>
        </p:nvSpPr>
        <p:spPr bwMode="auto">
          <a:xfrm>
            <a:off x="5720557" y="2971800"/>
            <a:ext cx="1651000" cy="1219200"/>
          </a:xfrm>
          <a:custGeom>
            <a:avLst/>
            <a:gdLst>
              <a:gd name="T0" fmla="*/ 2147483647 w 1040"/>
              <a:gd name="T1" fmla="*/ 2147483647 h 768"/>
              <a:gd name="T2" fmla="*/ 2147483647 w 1040"/>
              <a:gd name="T3" fmla="*/ 2147483647 h 768"/>
              <a:gd name="T4" fmla="*/ 2147483647 w 1040"/>
              <a:gd name="T5" fmla="*/ 2147483647 h 768"/>
              <a:gd name="T6" fmla="*/ 2147483647 w 1040"/>
              <a:gd name="T7" fmla="*/ 2147483647 h 768"/>
              <a:gd name="T8" fmla="*/ 2147483647 w 1040"/>
              <a:gd name="T9" fmla="*/ 2147483647 h 768"/>
              <a:gd name="T10" fmla="*/ 2147483647 w 1040"/>
              <a:gd name="T11" fmla="*/ 2147483647 h 768"/>
              <a:gd name="T12" fmla="*/ 2147483647 w 1040"/>
              <a:gd name="T13" fmla="*/ 2147483647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40" h="768">
                <a:moveTo>
                  <a:pt x="16" y="432"/>
                </a:moveTo>
                <a:cubicBezTo>
                  <a:pt x="24" y="496"/>
                  <a:pt x="152" y="384"/>
                  <a:pt x="208" y="432"/>
                </a:cubicBezTo>
                <a:cubicBezTo>
                  <a:pt x="264" y="480"/>
                  <a:pt x="248" y="680"/>
                  <a:pt x="352" y="720"/>
                </a:cubicBezTo>
                <a:cubicBezTo>
                  <a:pt x="456" y="760"/>
                  <a:pt x="736" y="768"/>
                  <a:pt x="832" y="672"/>
                </a:cubicBezTo>
                <a:cubicBezTo>
                  <a:pt x="928" y="576"/>
                  <a:pt x="1040" y="248"/>
                  <a:pt x="928" y="144"/>
                </a:cubicBezTo>
                <a:cubicBezTo>
                  <a:pt x="816" y="40"/>
                  <a:pt x="320" y="0"/>
                  <a:pt x="160" y="48"/>
                </a:cubicBezTo>
                <a:cubicBezTo>
                  <a:pt x="0" y="96"/>
                  <a:pt x="8" y="368"/>
                  <a:pt x="16" y="432"/>
                </a:cubicBezTo>
                <a:close/>
              </a:path>
            </a:pathLst>
          </a:custGeom>
          <a:noFill/>
          <a:ln w="31750" cap="flat" cmpd="sng">
            <a:solidFill>
              <a:srgbClr val="80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 flipH="1" flipV="1">
            <a:off x="6315075" y="3036094"/>
            <a:ext cx="3048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057400" y="2138362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583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0A18CB-E466-4F03-8B88-DB3614F129F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632074" y="376237"/>
            <a:ext cx="378680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Conservative vector field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867275"/>
            <a:ext cx="769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DO YOU  KNOW HOW TO CHECK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WHETHER VECTOR FIELD  F(</a:t>
            </a:r>
            <a:r>
              <a:rPr lang="en-US" sz="2800" dirty="0" err="1" smtClean="0">
                <a:solidFill>
                  <a:srgbClr val="C00000"/>
                </a:solidFill>
              </a:rPr>
              <a:t>x,y</a:t>
            </a:r>
            <a:r>
              <a:rPr lang="en-US" sz="2800" dirty="0" smtClean="0">
                <a:solidFill>
                  <a:srgbClr val="C00000"/>
                </a:solidFill>
              </a:rPr>
              <a:t>) IS CONSERVATIVE?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2" grpId="0" animBg="1"/>
      <p:bldP spid="80923" grpId="0" animBg="1"/>
      <p:bldP spid="8092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itchFamily="18" charset="0"/>
              </a:rPr>
              <a:t> </a:t>
            </a:r>
            <a:r>
              <a:rPr lang="en-US" altLang="en-US" b="1" i="1" dirty="0" smtClean="0">
                <a:solidFill>
                  <a:srgbClr val="009900"/>
                </a:solidFill>
                <a:latin typeface="Times New Roman" pitchFamily="18" charset="0"/>
              </a:rPr>
              <a:t>Green</a:t>
            </a:r>
            <a:r>
              <a:rPr lang="en-US" altLang="en-US" b="1" dirty="0" smtClean="0">
                <a:latin typeface="Times New Roman" pitchFamily="18" charset="0"/>
              </a:rPr>
              <a:t>’s Theorem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6200"/>
            <a:ext cx="82296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Let 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en-US" altLang="en-US" i="1" dirty="0" smtClean="0">
                <a:latin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</a:rPr>
              <a:t>be a bounded region in the </a:t>
            </a:r>
            <a:r>
              <a:rPr lang="en-US" altLang="en-US" i="1" dirty="0" err="1" smtClean="0">
                <a:latin typeface="Times New Roman" pitchFamily="18" charset="0"/>
              </a:rPr>
              <a:t>xy</a:t>
            </a:r>
            <a:r>
              <a:rPr lang="en-US" altLang="en-US" dirty="0" smtClean="0">
                <a:latin typeface="Times New Roman" pitchFamily="18" charset="0"/>
              </a:rPr>
              <a:t>-plane &amp; 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∂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the boundary of </a:t>
            </a:r>
            <a:r>
              <a:rPr lang="en-US" altLang="en-US" b="1" i="1" dirty="0" smtClean="0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en-US" altLang="en-US" dirty="0" smtClean="0">
                <a:latin typeface="Times New Roman" pitchFamily="18" charset="0"/>
              </a:rPr>
              <a:t>. </a:t>
            </a:r>
            <a:r>
              <a:rPr lang="en-US" altLang="en-US" dirty="0" smtClean="0">
                <a:latin typeface="Times New Roman" pitchFamily="18" charset="0"/>
              </a:rPr>
              <a:t>Then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" y="3063081"/>
            <a:ext cx="2663825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06" y="3050381"/>
            <a:ext cx="4171950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9" name="Freeform 7"/>
          <p:cNvSpPr>
            <a:spLocks/>
          </p:cNvSpPr>
          <p:nvPr/>
        </p:nvSpPr>
        <p:spPr bwMode="auto">
          <a:xfrm>
            <a:off x="393700" y="4730750"/>
            <a:ext cx="2032000" cy="1358900"/>
          </a:xfrm>
          <a:custGeom>
            <a:avLst/>
            <a:gdLst>
              <a:gd name="T0" fmla="*/ 2147483647 w 1280"/>
              <a:gd name="T1" fmla="*/ 2147483647 h 856"/>
              <a:gd name="T2" fmla="*/ 2147483647 w 1280"/>
              <a:gd name="T3" fmla="*/ 2147483647 h 856"/>
              <a:gd name="T4" fmla="*/ 2147483647 w 1280"/>
              <a:gd name="T5" fmla="*/ 2147483647 h 856"/>
              <a:gd name="T6" fmla="*/ 2147483647 w 1280"/>
              <a:gd name="T7" fmla="*/ 2147483647 h 856"/>
              <a:gd name="T8" fmla="*/ 2147483647 w 1280"/>
              <a:gd name="T9" fmla="*/ 2147483647 h 856"/>
              <a:gd name="T10" fmla="*/ 2147483647 w 1280"/>
              <a:gd name="T11" fmla="*/ 2147483647 h 856"/>
              <a:gd name="T12" fmla="*/ 2147483647 w 1280"/>
              <a:gd name="T13" fmla="*/ 2147483647 h 856"/>
              <a:gd name="T14" fmla="*/ 2147483647 w 1280"/>
              <a:gd name="T15" fmla="*/ 2147483647 h 856"/>
              <a:gd name="T16" fmla="*/ 2147483647 w 1280"/>
              <a:gd name="T17" fmla="*/ 2147483647 h 856"/>
              <a:gd name="T18" fmla="*/ 2147483647 w 1280"/>
              <a:gd name="T19" fmla="*/ 2147483647 h 856"/>
              <a:gd name="T20" fmla="*/ 2147483647 w 1280"/>
              <a:gd name="T21" fmla="*/ 2147483647 h 856"/>
              <a:gd name="T22" fmla="*/ 2147483647 w 1280"/>
              <a:gd name="T23" fmla="*/ 2147483647 h 856"/>
              <a:gd name="T24" fmla="*/ 2147483647 w 1280"/>
              <a:gd name="T25" fmla="*/ 2147483647 h 856"/>
              <a:gd name="T26" fmla="*/ 2147483647 w 1280"/>
              <a:gd name="T27" fmla="*/ 2147483647 h 856"/>
              <a:gd name="T28" fmla="*/ 2147483647 w 1280"/>
              <a:gd name="T29" fmla="*/ 2147483647 h 856"/>
              <a:gd name="T30" fmla="*/ 2147483647 w 1280"/>
              <a:gd name="T31" fmla="*/ 2147483647 h 856"/>
              <a:gd name="T32" fmla="*/ 2147483647 w 1280"/>
              <a:gd name="T33" fmla="*/ 2147483647 h 85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0" h="856">
                <a:moveTo>
                  <a:pt x="40" y="632"/>
                </a:moveTo>
                <a:cubicBezTo>
                  <a:pt x="24" y="712"/>
                  <a:pt x="32" y="792"/>
                  <a:pt x="88" y="824"/>
                </a:cubicBezTo>
                <a:cubicBezTo>
                  <a:pt x="144" y="856"/>
                  <a:pt x="312" y="856"/>
                  <a:pt x="376" y="824"/>
                </a:cubicBezTo>
                <a:cubicBezTo>
                  <a:pt x="440" y="792"/>
                  <a:pt x="448" y="672"/>
                  <a:pt x="472" y="632"/>
                </a:cubicBezTo>
                <a:cubicBezTo>
                  <a:pt x="496" y="592"/>
                  <a:pt x="496" y="600"/>
                  <a:pt x="520" y="584"/>
                </a:cubicBezTo>
                <a:cubicBezTo>
                  <a:pt x="544" y="568"/>
                  <a:pt x="584" y="528"/>
                  <a:pt x="616" y="536"/>
                </a:cubicBezTo>
                <a:cubicBezTo>
                  <a:pt x="648" y="544"/>
                  <a:pt x="656" y="584"/>
                  <a:pt x="712" y="632"/>
                </a:cubicBezTo>
                <a:cubicBezTo>
                  <a:pt x="768" y="680"/>
                  <a:pt x="864" y="848"/>
                  <a:pt x="952" y="824"/>
                </a:cubicBezTo>
                <a:cubicBezTo>
                  <a:pt x="1040" y="800"/>
                  <a:pt x="1200" y="600"/>
                  <a:pt x="1240" y="488"/>
                </a:cubicBezTo>
                <a:cubicBezTo>
                  <a:pt x="1280" y="376"/>
                  <a:pt x="1232" y="224"/>
                  <a:pt x="1192" y="152"/>
                </a:cubicBezTo>
                <a:cubicBezTo>
                  <a:pt x="1152" y="80"/>
                  <a:pt x="1080" y="32"/>
                  <a:pt x="1000" y="56"/>
                </a:cubicBezTo>
                <a:cubicBezTo>
                  <a:pt x="920" y="80"/>
                  <a:pt x="784" y="264"/>
                  <a:pt x="712" y="296"/>
                </a:cubicBezTo>
                <a:cubicBezTo>
                  <a:pt x="640" y="328"/>
                  <a:pt x="616" y="296"/>
                  <a:pt x="568" y="248"/>
                </a:cubicBezTo>
                <a:cubicBezTo>
                  <a:pt x="520" y="200"/>
                  <a:pt x="512" y="16"/>
                  <a:pt x="424" y="8"/>
                </a:cubicBezTo>
                <a:cubicBezTo>
                  <a:pt x="336" y="0"/>
                  <a:pt x="80" y="144"/>
                  <a:pt x="40" y="200"/>
                </a:cubicBezTo>
                <a:cubicBezTo>
                  <a:pt x="0" y="256"/>
                  <a:pt x="184" y="272"/>
                  <a:pt x="184" y="344"/>
                </a:cubicBezTo>
                <a:cubicBezTo>
                  <a:pt x="184" y="416"/>
                  <a:pt x="56" y="552"/>
                  <a:pt x="40" y="632"/>
                </a:cubicBezTo>
                <a:close/>
              </a:path>
            </a:pathLst>
          </a:custGeom>
          <a:solidFill>
            <a:srgbClr val="00FF00"/>
          </a:solidFill>
          <a:ln w="38100" cap="flat" cmpd="sng">
            <a:solidFill>
              <a:srgbClr val="0066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102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05313"/>
            <a:ext cx="457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1485900" y="5700713"/>
            <a:ext cx="228600" cy="166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 flipV="1">
            <a:off x="2286000" y="4967288"/>
            <a:ext cx="76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652463" y="4862513"/>
            <a:ext cx="1143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2871788" y="4402138"/>
            <a:ext cx="4062412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Times New Roman" pitchFamily="18" charset="0"/>
              </a:rPr>
              <a:t>We move along ∂</a:t>
            </a:r>
            <a:r>
              <a:rPr lang="en-US" altLang="en-US" sz="2800" b="1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en-US" altLang="en-US" sz="2800">
                <a:latin typeface="Times New Roman" pitchFamily="18" charset="0"/>
              </a:rPr>
              <a:t> in the direction that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</a:rPr>
              <a:t>the region  </a:t>
            </a:r>
            <a:r>
              <a:rPr lang="en-US" altLang="en-US" sz="2800" b="1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</a:rPr>
              <a:t> always on the </a:t>
            </a: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</a:rPr>
              <a:t>left. </a:t>
            </a:r>
            <a:r>
              <a:rPr lang="en-US" altLang="en-US" sz="2800" b="1">
                <a:latin typeface="Times New Roman" pitchFamily="18" charset="0"/>
              </a:rPr>
              <a:t>This direction is called </a:t>
            </a:r>
            <a:r>
              <a:rPr lang="en-US" altLang="en-US" sz="2800" b="1">
                <a:solidFill>
                  <a:srgbClr val="C00000"/>
                </a:solidFill>
                <a:latin typeface="Times New Roman" pitchFamily="18" charset="0"/>
              </a:rPr>
              <a:t>positive direction.</a:t>
            </a:r>
          </a:p>
        </p:txBody>
      </p:sp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876300" y="2879725"/>
            <a:ext cx="70866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635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30A0FE-D1B4-44C2-9F77-F6777BD5C03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921500" y="4478338"/>
            <a:ext cx="2222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Positive directions,</a:t>
            </a:r>
          </a:p>
          <a:p>
            <a:pPr eaLnBrk="1" hangingPunct="1"/>
            <a:r>
              <a:rPr lang="en-US" altLang="en-US" sz="1600" dirty="0"/>
              <a:t> for many cases, always</a:t>
            </a:r>
          </a:p>
          <a:p>
            <a:pPr eaLnBrk="1" hangingPunct="1"/>
            <a:r>
              <a:rPr lang="en-US" altLang="en-US" sz="1600" dirty="0"/>
              <a:t> anticlockwise. However</a:t>
            </a:r>
          </a:p>
          <a:p>
            <a:pPr eaLnBrk="1" hangingPunct="1"/>
            <a:r>
              <a:rPr lang="en-US" altLang="en-US" sz="1600" dirty="0"/>
              <a:t>for some special cases,</a:t>
            </a:r>
          </a:p>
          <a:p>
            <a:pPr eaLnBrk="1" hangingPunct="1"/>
            <a:r>
              <a:rPr lang="en-US" altLang="en-US" sz="1600" dirty="0"/>
              <a:t>they are clockwise, </a:t>
            </a:r>
          </a:p>
          <a:p>
            <a:pPr eaLnBrk="1" hangingPunct="1"/>
            <a:r>
              <a:rPr lang="en-US" altLang="en-US" sz="1600" dirty="0"/>
              <a:t>see </a:t>
            </a:r>
            <a:r>
              <a:rPr lang="en-US" altLang="en-US" sz="1600" dirty="0" smtClean="0"/>
              <a:t>next 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872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  <p:bldP spid="69648" grpId="0" animBg="1"/>
      <p:bldP spid="69649" grpId="0" animBg="1"/>
      <p:bldP spid="69650" grpId="0" animBg="1"/>
      <p:bldP spid="6965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E6D8CB-99B5-4AE7-B9EB-68BA30CFD4E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47724"/>
            <a:ext cx="4038600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01908"/>
              </p:ext>
            </p:extLst>
          </p:nvPr>
        </p:nvGraphicFramePr>
        <p:xfrm>
          <a:off x="2127250" y="4953000"/>
          <a:ext cx="450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4508500" imgH="444500" progId="Equation.DSMT4">
                  <p:embed/>
                </p:oleObj>
              </mc:Choice>
              <mc:Fallback>
                <p:oleObj name="Equation" r:id="rId4" imgW="4508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953000"/>
                        <a:ext cx="450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5143500" y="2895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143500" y="2756693"/>
            <a:ext cx="952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5638800" y="18288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 flipV="1">
            <a:off x="3600449" y="3047999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029200" y="2732880"/>
            <a:ext cx="2286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4916082" y="3014661"/>
            <a:ext cx="245269" cy="357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029199" y="2286000"/>
            <a:ext cx="168030" cy="4218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2895600" y="1600200"/>
            <a:ext cx="457200" cy="542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895601" y="3362323"/>
            <a:ext cx="457200" cy="5905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638799" y="2971797"/>
            <a:ext cx="304799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9691" y="2635803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96980"/>
              </p:ext>
            </p:extLst>
          </p:nvPr>
        </p:nvGraphicFramePr>
        <p:xfrm>
          <a:off x="1460500" y="5562600"/>
          <a:ext cx="466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4660560" imgH="444240" progId="Equation.DSMT4">
                  <p:embed/>
                </p:oleObj>
              </mc:Choice>
              <mc:Fallback>
                <p:oleObj name="Equation" r:id="rId6" imgW="466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0500" y="5562600"/>
                        <a:ext cx="4660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7838"/>
              </p:ext>
            </p:extLst>
          </p:nvPr>
        </p:nvGraphicFramePr>
        <p:xfrm>
          <a:off x="1655763" y="6096000"/>
          <a:ext cx="387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3873240" imgH="419040" progId="Equation.DSMT4">
                  <p:embed/>
                </p:oleObj>
              </mc:Choice>
              <mc:Fallback>
                <p:oleObj name="Equation" r:id="rId8" imgW="3873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5763" y="6096000"/>
                        <a:ext cx="387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0" y="188473"/>
            <a:ext cx="3488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Region enclosed by </a:t>
            </a:r>
            <a:endParaRPr lang="en-US" sz="32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09822"/>
              </p:ext>
            </p:extLst>
          </p:nvPr>
        </p:nvGraphicFramePr>
        <p:xfrm>
          <a:off x="238125" y="768128"/>
          <a:ext cx="673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0" imgW="6730920" imgH="444240" progId="Equation.DSMT4">
                  <p:embed/>
                </p:oleObj>
              </mc:Choice>
              <mc:Fallback>
                <p:oleObj name="Equation" r:id="rId10" imgW="6730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125" y="768128"/>
                        <a:ext cx="673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3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489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Green’s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</vt:lpstr>
      <vt:lpstr>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23</cp:revision>
  <dcterms:created xsi:type="dcterms:W3CDTF">2013-10-22T02:06:04Z</dcterms:created>
  <dcterms:modified xsi:type="dcterms:W3CDTF">2013-10-22T05:25:35Z</dcterms:modified>
</cp:coreProperties>
</file>