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0" r:id="rId4"/>
    <p:sldId id="257" r:id="rId5"/>
    <p:sldId id="262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7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17E09-9974-4AA5-ACDE-A57012B293C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C4633-7BC7-4CC4-99FE-1795ABDEF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E107-81AA-4519-A913-831E3EB2B47E}" type="datetime1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1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38CC-A3A8-4082-8BBE-133CAA205463}" type="datetime1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7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295-6CA4-4F89-884C-F20094835630}" type="datetime1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3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D0B5-F280-409F-8B04-345D623D82D3}" type="datetime1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B5E-72C1-4BE3-902B-355E75CD9836}" type="datetime1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2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CB-E042-4FE1-8D13-5F3838327D43}" type="datetime1">
              <a:rPr lang="en-SG" smtClean="0"/>
              <a:t>31/10/2013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77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570-71FC-44C0-8233-26E6F17DFF88}" type="datetime1">
              <a:rPr lang="en-SG" smtClean="0"/>
              <a:t>31/10/2013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1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BD50-1EEF-4FE1-AC26-C60751236B9E}" type="datetime1">
              <a:rPr lang="en-SG" smtClean="0"/>
              <a:t>31/10/2013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7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D9C9-B768-4A1D-B437-FBFD45A31D54}" type="datetime1">
              <a:rPr lang="en-SG" smtClean="0"/>
              <a:t>31/10/2013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7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29FE-8E1A-4342-961E-7B80B8E073EF}" type="datetime1">
              <a:rPr lang="en-SG" smtClean="0"/>
              <a:t>31/10/2013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13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FCC9-C73C-487A-B5AC-19DAECDA395A}" type="datetime1">
              <a:rPr lang="en-SG" smtClean="0"/>
              <a:t>31/10/2013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44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C455-E338-4E25-9F8C-987546EF4BEE}" type="datetime1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3D42-8E78-4ECB-A5DE-0C5A8AA1B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66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image" Target="../media/image5.jpeg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7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jpeg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4.gi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6.gif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31.jpeg"/><Relationship Id="rId7" Type="http://schemas.openxmlformats.org/officeDocument/2006/relationships/image" Target="../media/image17.wmf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10" Type="http://schemas.openxmlformats.org/officeDocument/2006/relationships/image" Target="../media/image32.gi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wmf"/><Relationship Id="rId1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7.gi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8.jpeg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11" Type="http://schemas.openxmlformats.org/officeDocument/2006/relationships/image" Target="../media/image51.png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png"/><Relationship Id="rId9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labspace.open.ac.uk/file.php/5618/M208_1_I055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4" y="2368633"/>
            <a:ext cx="25812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s://encrypted-tbn1.gstatic.com/images?q=tbn:ANd9GcQQAs1CZyB2rscY8J99at9UJRDqmVZdBl4cIKVvQlHY5tH4RGMVk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68596"/>
            <a:ext cx="2286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encrypted-tbn3.gstatic.com/images?q=tbn:ANd9GcSBlftHXBI-BTJv8ujSdUfb0a1xSqPClZnvn0EKis_4KneJnmYBkQ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68596"/>
            <a:ext cx="20478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73637" y="224674"/>
            <a:ext cx="702211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Vector equations( parametric equations)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of surfaces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244" y="460868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(1)</a:t>
            </a:r>
            <a:endParaRPr lang="en-SG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83840"/>
              </p:ext>
            </p:extLst>
          </p:nvPr>
        </p:nvGraphicFramePr>
        <p:xfrm>
          <a:off x="1475656" y="4760089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2438280" imgH="406080" progId="Equation.DSMT4">
                  <p:embed/>
                </p:oleObj>
              </mc:Choice>
              <mc:Fallback>
                <p:oleObj name="Equation" r:id="rId6" imgW="2438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4760089"/>
                        <a:ext cx="2438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329"/>
              </p:ext>
            </p:extLst>
          </p:nvPr>
        </p:nvGraphicFramePr>
        <p:xfrm>
          <a:off x="1394794" y="5193456"/>
          <a:ext cx="612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6121080" imgH="888840" progId="Equation.DSMT4">
                  <p:embed/>
                </p:oleObj>
              </mc:Choice>
              <mc:Fallback>
                <p:oleObj name="Equation" r:id="rId8" imgW="6121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4794" y="5193456"/>
                        <a:ext cx="6121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22400"/>
              </p:ext>
            </p:extLst>
          </p:nvPr>
        </p:nvGraphicFramePr>
        <p:xfrm>
          <a:off x="573637" y="6165304"/>
          <a:ext cx="488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0" imgW="4889160" imgH="419040" progId="Equation.DSMT4">
                  <p:embed/>
                </p:oleObj>
              </mc:Choice>
              <mc:Fallback>
                <p:oleObj name="Equation" r:id="rId10" imgW="488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3637" y="6165304"/>
                        <a:ext cx="4889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1459416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lphaUcParenBoth"/>
            </a:pPr>
            <a:r>
              <a:rPr lang="en-US" sz="3200" dirty="0"/>
              <a:t>P</a:t>
            </a:r>
            <a:r>
              <a:rPr lang="en-US" sz="3200" dirty="0" smtClean="0"/>
              <a:t>lanes 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78312" y="806678"/>
            <a:ext cx="203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For the </a:t>
            </a:r>
            <a:r>
              <a:rPr lang="en-US" sz="2000" b="1" dirty="0" smtClean="0">
                <a:solidFill>
                  <a:srgbClr val="C00000"/>
                </a:solidFill>
              </a:rPr>
              <a:t>domain</a:t>
            </a:r>
            <a:r>
              <a:rPr lang="en-US" b="1" dirty="0" smtClean="0">
                <a:solidFill>
                  <a:srgbClr val="C00000"/>
                </a:solidFill>
              </a:rPr>
              <a:t> of </a:t>
            </a:r>
            <a:endParaRPr lang="en-SG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46595"/>
              </p:ext>
            </p:extLst>
          </p:nvPr>
        </p:nvGraphicFramePr>
        <p:xfrm>
          <a:off x="4677642" y="836712"/>
          <a:ext cx="840418" cy="37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2" imgW="927000" imgH="419040" progId="Equation.DSMT4">
                  <p:embed/>
                </p:oleObj>
              </mc:Choice>
              <mc:Fallback>
                <p:oleObj name="Equation" r:id="rId12" imgW="927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7642" y="836712"/>
                        <a:ext cx="840418" cy="37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52120" y="806678"/>
            <a:ext cx="247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b="1" dirty="0" smtClean="0">
                <a:solidFill>
                  <a:srgbClr val="C00000"/>
                </a:solidFill>
              </a:rPr>
              <a:t>ee past exam papers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(2)</a:t>
            </a:r>
            <a:endParaRPr lang="en-SG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38068"/>
              </p:ext>
            </p:extLst>
          </p:nvPr>
        </p:nvGraphicFramePr>
        <p:xfrm>
          <a:off x="1125652" y="787301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1511280" imgH="406080" progId="Equation.DSMT4">
                  <p:embed/>
                </p:oleObj>
              </mc:Choice>
              <mc:Fallback>
                <p:oleObj name="Equation" r:id="rId3" imgW="1511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652" y="787301"/>
                        <a:ext cx="1511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687"/>
              </p:ext>
            </p:extLst>
          </p:nvPr>
        </p:nvGraphicFramePr>
        <p:xfrm>
          <a:off x="1110669" y="1412776"/>
          <a:ext cx="469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5" imgW="4698720" imgH="419040" progId="Equation.DSMT4">
                  <p:embed/>
                </p:oleObj>
              </mc:Choice>
              <mc:Fallback>
                <p:oleObj name="Equation" r:id="rId5" imgW="4698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0669" y="1412776"/>
                        <a:ext cx="4699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31800"/>
              </p:ext>
            </p:extLst>
          </p:nvPr>
        </p:nvGraphicFramePr>
        <p:xfrm>
          <a:off x="1141451" y="2204864"/>
          <a:ext cx="389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7" imgW="3898800" imgH="419040" progId="Equation.DSMT4">
                  <p:embed/>
                </p:oleObj>
              </mc:Choice>
              <mc:Fallback>
                <p:oleObj name="Equation" r:id="rId7" imgW="3898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1451" y="2204864"/>
                        <a:ext cx="3898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4032" y="3068960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(3)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2562"/>
              </p:ext>
            </p:extLst>
          </p:nvPr>
        </p:nvGraphicFramePr>
        <p:xfrm>
          <a:off x="1117157" y="3158524"/>
          <a:ext cx="936104" cy="40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9" imgW="761760" imgH="330120" progId="Equation.DSMT4">
                  <p:embed/>
                </p:oleObj>
              </mc:Choice>
              <mc:Fallback>
                <p:oleObj name="Equation" r:id="rId9" imgW="761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7157" y="3158524"/>
                        <a:ext cx="936104" cy="40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39260"/>
              </p:ext>
            </p:extLst>
          </p:nvPr>
        </p:nvGraphicFramePr>
        <p:xfrm>
          <a:off x="1020763" y="3654425"/>
          <a:ext cx="3351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1" imgW="3124080" imgH="419040" progId="Equation.DSMT4">
                  <p:embed/>
                </p:oleObj>
              </mc:Choice>
              <mc:Fallback>
                <p:oleObj name="Equation" r:id="rId11" imgW="3124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0763" y="3654425"/>
                        <a:ext cx="3351212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25554"/>
              </p:ext>
            </p:extLst>
          </p:nvPr>
        </p:nvGraphicFramePr>
        <p:xfrm>
          <a:off x="1259632" y="4293096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3" imgW="2920680" imgH="419040" progId="Equation.DSMT4">
                  <p:embed/>
                </p:oleObj>
              </mc:Choice>
              <mc:Fallback>
                <p:oleObj name="Equation" r:id="rId13" imgW="292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9632" y="4293096"/>
                        <a:ext cx="292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5483" y="4819212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(4)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89991"/>
              </p:ext>
            </p:extLst>
          </p:nvPr>
        </p:nvGraphicFramePr>
        <p:xfrm>
          <a:off x="1259632" y="4882855"/>
          <a:ext cx="1073335" cy="4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5" imgW="774360" imgH="330120" progId="Equation.DSMT4">
                  <p:embed/>
                </p:oleObj>
              </mc:Choice>
              <mc:Fallback>
                <p:oleObj name="Equation" r:id="rId15" imgW="774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9632" y="4882855"/>
                        <a:ext cx="1073335" cy="45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84071"/>
              </p:ext>
            </p:extLst>
          </p:nvPr>
        </p:nvGraphicFramePr>
        <p:xfrm>
          <a:off x="1331640" y="5403987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17" imgW="3085920" imgH="419040" progId="Equation.DSMT4">
                  <p:embed/>
                </p:oleObj>
              </mc:Choice>
              <mc:Fallback>
                <p:oleObj name="Equation" r:id="rId17" imgW="3085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1640" y="5403987"/>
                        <a:ext cx="3086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03155"/>
              </p:ext>
            </p:extLst>
          </p:nvPr>
        </p:nvGraphicFramePr>
        <p:xfrm>
          <a:off x="1547664" y="6021288"/>
          <a:ext cx="290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9" imgW="2908080" imgH="419040" progId="Equation.DSMT4">
                  <p:embed/>
                </p:oleObj>
              </mc:Choice>
              <mc:Fallback>
                <p:oleObj name="Equation" r:id="rId19" imgW="290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664" y="6021288"/>
                        <a:ext cx="2908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1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://www.mhhe.com/math/calc/smithminton2e/cd/folder_structure/text/chap10/section06/figure_1057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027"/>
            <a:ext cx="1552623" cy="17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670878"/>
              </p:ext>
            </p:extLst>
          </p:nvPr>
        </p:nvGraphicFramePr>
        <p:xfrm>
          <a:off x="3721100" y="23114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4" imgW="914400" imgH="358560" progId="Equation.DSMT4">
                  <p:embed/>
                </p:oleObj>
              </mc:Choice>
              <mc:Fallback>
                <p:oleObj name="Equation" r:id="rId4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1100" y="23114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465910"/>
              </p:ext>
            </p:extLst>
          </p:nvPr>
        </p:nvGraphicFramePr>
        <p:xfrm>
          <a:off x="762497" y="2132856"/>
          <a:ext cx="25876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6" imgW="3251160" imgH="1002960" progId="Equation.DSMT4">
                  <p:embed/>
                </p:oleObj>
              </mc:Choice>
              <mc:Fallback>
                <p:oleObj name="Equation" r:id="rId6" imgW="32511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497" y="2132856"/>
                        <a:ext cx="2587625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5" name="Picture 33" descr="http://www.math.union.edu/%7Eniefiels/old/02MT15/EllipticParaboloi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86" y="188640"/>
            <a:ext cx="2546393" cy="268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94125"/>
              </p:ext>
            </p:extLst>
          </p:nvPr>
        </p:nvGraphicFramePr>
        <p:xfrm>
          <a:off x="6660232" y="1772816"/>
          <a:ext cx="2307035" cy="75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9" imgW="3073320" imgH="1002960" progId="Equation.DSMT4">
                  <p:embed/>
                </p:oleObj>
              </mc:Choice>
              <mc:Fallback>
                <p:oleObj name="Equation" r:id="rId9" imgW="30733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0232" y="1772816"/>
                        <a:ext cx="2307035" cy="753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" descr="http://www.mhhe.com/math/calc/smithminton2e/cd/folder_structure/text/chap14/section08/figure_1454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11" y="4077072"/>
            <a:ext cx="21145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15095" y="4330823"/>
            <a:ext cx="30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Inverted </a:t>
            </a:r>
            <a:r>
              <a:rPr lang="en-US" sz="2800" dirty="0" err="1" smtClean="0"/>
              <a:t>paraboloid</a:t>
            </a:r>
            <a:endParaRPr lang="en-SG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87542"/>
              </p:ext>
            </p:extLst>
          </p:nvPr>
        </p:nvGraphicFramePr>
        <p:xfrm>
          <a:off x="2738398" y="5177209"/>
          <a:ext cx="19446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2" imgW="2146300" imgH="457200" progId="Equation.DSMT4">
                  <p:embed/>
                </p:oleObj>
              </mc:Choice>
              <mc:Fallback>
                <p:oleObj name="Equation" r:id="rId12" imgW="2146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398" y="5177209"/>
                        <a:ext cx="19446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746" y="152993"/>
            <a:ext cx="253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(B) </a:t>
            </a:r>
            <a:r>
              <a:rPr lang="en-US" sz="3200" dirty="0" err="1"/>
              <a:t>P</a:t>
            </a:r>
            <a:r>
              <a:rPr lang="en-US" sz="3200" dirty="0" err="1" smtClean="0"/>
              <a:t>araboloid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54426"/>
              </p:ext>
            </p:extLst>
          </p:nvPr>
        </p:nvGraphicFramePr>
        <p:xfrm>
          <a:off x="107504" y="3068960"/>
          <a:ext cx="402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4" imgW="4025880" imgH="457200" progId="Equation.DSMT4">
                  <p:embed/>
                </p:oleObj>
              </mc:Choice>
              <mc:Fallback>
                <p:oleObj name="Equation" r:id="rId14" imgW="4025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504" y="3068960"/>
                        <a:ext cx="4025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10930"/>
              </p:ext>
            </p:extLst>
          </p:nvPr>
        </p:nvGraphicFramePr>
        <p:xfrm>
          <a:off x="4829179" y="2646860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16" imgW="4228920" imgH="457200" progId="Equation.DSMT4">
                  <p:embed/>
                </p:oleObj>
              </mc:Choice>
              <mc:Fallback>
                <p:oleObj name="Equation" r:id="rId16" imgW="4228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29179" y="2646860"/>
                        <a:ext cx="4229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08620"/>
              </p:ext>
            </p:extLst>
          </p:nvPr>
        </p:nvGraphicFramePr>
        <p:xfrm>
          <a:off x="3095964" y="5799897"/>
          <a:ext cx="454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18" imgW="4546440" imgH="457200" progId="Equation.DSMT4">
                  <p:embed/>
                </p:oleObj>
              </mc:Choice>
              <mc:Fallback>
                <p:oleObj name="Equation" r:id="rId18" imgW="4546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95964" y="5799897"/>
                        <a:ext cx="454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5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SnW5SiwN90fBxdmVZgVfeTTyAL5-9Y1eQ_tFDw0XxmeGnjrUi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1206" y="692696"/>
            <a:ext cx="28860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54510"/>
              </p:ext>
            </p:extLst>
          </p:nvPr>
        </p:nvGraphicFramePr>
        <p:xfrm>
          <a:off x="2915816" y="126876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4" imgW="1942920" imgH="571320" progId="Equation.DSMT4">
                  <p:embed/>
                </p:oleObj>
              </mc:Choice>
              <mc:Fallback>
                <p:oleObj name="Equation" r:id="rId4" imgW="19429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1268760"/>
                        <a:ext cx="19431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38242"/>
              </p:ext>
            </p:extLst>
          </p:nvPr>
        </p:nvGraphicFramePr>
        <p:xfrm>
          <a:off x="4038600" y="20447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6" imgW="914400" imgH="358560" progId="Equation.DSMT4">
                  <p:embed/>
                </p:oleObj>
              </mc:Choice>
              <mc:Fallback>
                <p:oleObj name="Equation" r:id="rId6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0447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42719"/>
              </p:ext>
            </p:extLst>
          </p:nvPr>
        </p:nvGraphicFramePr>
        <p:xfrm>
          <a:off x="3247281" y="2074519"/>
          <a:ext cx="431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8" imgW="4317840" imgH="545760" progId="Equation.DSMT4">
                  <p:embed/>
                </p:oleObj>
              </mc:Choice>
              <mc:Fallback>
                <p:oleObj name="Equation" r:id="rId8" imgW="43178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7281" y="2074519"/>
                        <a:ext cx="4318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http://tutorial.math.lamar.edu/Classes/CalcIII/QuadricSurfaces_files/image003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41134"/>
            <a:ext cx="1807524" cy="24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36526"/>
              </p:ext>
            </p:extLst>
          </p:nvPr>
        </p:nvGraphicFramePr>
        <p:xfrm>
          <a:off x="2771800" y="3771485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1892160" imgH="914400" progId="Equation.DSMT4">
                  <p:embed/>
                </p:oleObj>
              </mc:Choice>
              <mc:Fallback>
                <p:oleObj name="Equation" r:id="rId11" imgW="189216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71485"/>
                        <a:ext cx="1892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29686"/>
              </p:ext>
            </p:extLst>
          </p:nvPr>
        </p:nvGraphicFramePr>
        <p:xfrm>
          <a:off x="2697163" y="4946650"/>
          <a:ext cx="6199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3" imgW="6286320" imgH="419040" progId="Equation.DSMT4">
                  <p:embed/>
                </p:oleObj>
              </mc:Choice>
              <mc:Fallback>
                <p:oleObj name="Equation" r:id="rId13" imgW="628632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946650"/>
                        <a:ext cx="61991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1041" y="5934549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elliptic cylinder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712" y="277900"/>
            <a:ext cx="5039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(C) Cone and  elliptic cylinder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8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mhhe.com/math/calc/smithminton2e/cd/folder_structure/text/chap10/section06/figure_105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01" y="24299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encrypted-tbn1.gstatic.com/images?q=tbn:ANd9GcQL80uTVjGex3o7reknfifNSYqugdp_62RAJ8mCnlesmvvsr3hW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60829"/>
            <a:ext cx="3347977" cy="22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58373"/>
              </p:ext>
            </p:extLst>
          </p:nvPr>
        </p:nvGraphicFramePr>
        <p:xfrm>
          <a:off x="5868144" y="1017031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1790640" imgH="457200" progId="Equation.DSMT4">
                  <p:embed/>
                </p:oleObj>
              </mc:Choice>
              <mc:Fallback>
                <p:oleObj name="Equation" r:id="rId5" imgW="1790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8144" y="1017031"/>
                        <a:ext cx="1790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5" y="5081587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811810"/>
            <a:ext cx="683388" cy="1423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7817" y="3869557"/>
            <a:ext cx="1907412" cy="26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805972"/>
              </p:ext>
            </p:extLst>
          </p:nvPr>
        </p:nvGraphicFramePr>
        <p:xfrm>
          <a:off x="5004048" y="4195821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7" imgW="1752480" imgH="380880" progId="Equation.DSMT4">
                  <p:embed/>
                </p:oleObj>
              </mc:Choice>
              <mc:Fallback>
                <p:oleObj name="Equation" r:id="rId7" imgW="1752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4195821"/>
                        <a:ext cx="175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427437" y="4553069"/>
            <a:ext cx="41053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7437" y="4674155"/>
            <a:ext cx="8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-axis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63102"/>
              </p:ext>
            </p:extLst>
          </p:nvPr>
        </p:nvGraphicFramePr>
        <p:xfrm>
          <a:off x="2362900" y="2386120"/>
          <a:ext cx="502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9" imgW="5029200" imgH="419040" progId="Equation.DSMT4">
                  <p:embed/>
                </p:oleObj>
              </mc:Choice>
              <mc:Fallback>
                <p:oleObj name="Equation" r:id="rId9" imgW="5029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900" y="2386120"/>
                        <a:ext cx="5029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70656" y="4523803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80594"/>
              </p:ext>
            </p:extLst>
          </p:nvPr>
        </p:nvGraphicFramePr>
        <p:xfrm>
          <a:off x="4127500" y="5081587"/>
          <a:ext cx="501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1" imgW="5016240" imgH="419040" progId="Equation.DSMT4">
                  <p:embed/>
                </p:oleObj>
              </mc:Choice>
              <mc:Fallback>
                <p:oleObj name="Equation" r:id="rId11" imgW="5016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7500" y="5081587"/>
                        <a:ext cx="5016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712" y="277900"/>
            <a:ext cx="347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(D) Circular cylinder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2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s://encrypted-tbn0.gstatic.com/images?q=tbn:ANd9GcTfSzxZhr81j93vNLF5Oy4K68lAZFzzQSTKQ7mJYCYnlpaHee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12" y="692696"/>
            <a:ext cx="2595622" cy="22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3875" y="5081587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811810"/>
            <a:ext cx="683388" cy="1423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7817" y="3869557"/>
            <a:ext cx="1907412" cy="26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5799" y="2204864"/>
            <a:ext cx="1061494" cy="74964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541" y="2917487"/>
            <a:ext cx="8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x-axis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43112"/>
              </p:ext>
            </p:extLst>
          </p:nvPr>
        </p:nvGraphicFramePr>
        <p:xfrm>
          <a:off x="4716016" y="1595004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1777680" imgH="457200" progId="Equation.DSMT4">
                  <p:embed/>
                </p:oleObj>
              </mc:Choice>
              <mc:Fallback>
                <p:oleObj name="Equation" r:id="rId4" imgW="1777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6016" y="1595004"/>
                        <a:ext cx="1778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14042"/>
              </p:ext>
            </p:extLst>
          </p:nvPr>
        </p:nvGraphicFramePr>
        <p:xfrm>
          <a:off x="2382129" y="3260626"/>
          <a:ext cx="506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5067000" imgH="419040" progId="Equation.DSMT4">
                  <p:embed/>
                </p:oleObj>
              </mc:Choice>
              <mc:Fallback>
                <p:oleObj name="Equation" r:id="rId6" imgW="5067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2129" y="3260626"/>
                        <a:ext cx="5067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1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0268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 (E)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itchFamily="18" charset="0"/>
              </a:rPr>
              <a:t>Spheres </a:t>
            </a:r>
            <a:r>
              <a:rPr lang="en-US" altLang="en-US" dirty="0" smtClean="0">
                <a:latin typeface="Times New Roman" pitchFamily="18" charset="0"/>
              </a:rPr>
              <a:t>(                               with 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radius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● </a:t>
            </a:r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</a:rPr>
              <a:t>Full sphere</a:t>
            </a:r>
            <a:r>
              <a:rPr lang="en-US" altLang="en-US" dirty="0" smtClean="0">
                <a:latin typeface="Times New Roman" pitchFamily="18" charset="0"/>
              </a:rPr>
              <a:t> :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● </a:t>
            </a:r>
            <a:r>
              <a:rPr lang="en-US" altLang="en-US" b="1" dirty="0" smtClean="0">
                <a:solidFill>
                  <a:srgbClr val="663300"/>
                </a:solidFill>
                <a:latin typeface="Times New Roman" pitchFamily="18" charset="0"/>
              </a:rPr>
              <a:t>Upper hemisphere</a:t>
            </a:r>
            <a:r>
              <a:rPr lang="en-US" altLang="en-US" dirty="0" smtClean="0">
                <a:latin typeface="Times New Roman" pitchFamily="18" charset="0"/>
              </a:rPr>
              <a:t> :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6" y="548680"/>
            <a:ext cx="29067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058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4278312"/>
            <a:ext cx="41243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52" y="5953942"/>
            <a:ext cx="46593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5638800" y="4114800"/>
            <a:ext cx="1216025" cy="611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6858000" y="4114800"/>
            <a:ext cx="1828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 flipV="1">
            <a:off x="6858000" y="18288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>
            <a:off x="7620000" y="2743200"/>
            <a:ext cx="152400" cy="152400"/>
          </a:xfrm>
          <a:prstGeom prst="ellipse">
            <a:avLst/>
          </a:prstGeom>
          <a:solidFill>
            <a:srgbClr val="00CCFF"/>
          </a:solidFill>
          <a:ln w="38100">
            <a:solidFill>
              <a:srgbClr val="00CCFF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pic>
        <p:nvPicPr>
          <p:cNvPr id="1075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219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2317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19600"/>
            <a:ext cx="192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5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419600"/>
            <a:ext cx="2794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6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2635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858000" y="2895600"/>
            <a:ext cx="7620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7696200" y="2895600"/>
            <a:ext cx="0" cy="20574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>
            <a:off x="6858000" y="4114800"/>
            <a:ext cx="838200" cy="8382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>
            <a:off x="5943600" y="4572000"/>
            <a:ext cx="17526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7696200" y="43434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6858000" y="22098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3" name="Freeform 23"/>
          <p:cNvSpPr>
            <a:spLocks/>
          </p:cNvSpPr>
          <p:nvPr/>
        </p:nvSpPr>
        <p:spPr bwMode="auto">
          <a:xfrm>
            <a:off x="6858000" y="3098800"/>
            <a:ext cx="457200" cy="330200"/>
          </a:xfrm>
          <a:custGeom>
            <a:avLst/>
            <a:gdLst>
              <a:gd name="T0" fmla="*/ 0 w 240"/>
              <a:gd name="T1" fmla="*/ 2147483647 h 160"/>
              <a:gd name="T2" fmla="*/ 2147483647 w 240"/>
              <a:gd name="T3" fmla="*/ 2147483647 h 160"/>
              <a:gd name="T4" fmla="*/ 2147483647 w 240"/>
              <a:gd name="T5" fmla="*/ 2147483647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60">
                <a:moveTo>
                  <a:pt x="0" y="64"/>
                </a:moveTo>
                <a:cubicBezTo>
                  <a:pt x="52" y="32"/>
                  <a:pt x="104" y="0"/>
                  <a:pt x="144" y="16"/>
                </a:cubicBezTo>
                <a:cubicBezTo>
                  <a:pt x="184" y="32"/>
                  <a:pt x="224" y="136"/>
                  <a:pt x="240" y="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6477000" y="4267200"/>
            <a:ext cx="685800" cy="241300"/>
          </a:xfrm>
          <a:custGeom>
            <a:avLst/>
            <a:gdLst>
              <a:gd name="T0" fmla="*/ 0 w 432"/>
              <a:gd name="T1" fmla="*/ 0 h 104"/>
              <a:gd name="T2" fmla="*/ 2147483647 w 432"/>
              <a:gd name="T3" fmla="*/ 2147483647 h 104"/>
              <a:gd name="T4" fmla="*/ 2147483647 w 432"/>
              <a:gd name="T5" fmla="*/ 2147483647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0"/>
                </a:moveTo>
                <a:cubicBezTo>
                  <a:pt x="60" y="44"/>
                  <a:pt x="120" y="88"/>
                  <a:pt x="192" y="96"/>
                </a:cubicBezTo>
                <a:cubicBezTo>
                  <a:pt x="264" y="104"/>
                  <a:pt x="392" y="56"/>
                  <a:pt x="432" y="48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07545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429000"/>
            <a:ext cx="23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46" name="AutoShape 26"/>
          <p:cNvSpPr>
            <a:spLocks noChangeArrowheads="1"/>
          </p:cNvSpPr>
          <p:nvPr/>
        </p:nvSpPr>
        <p:spPr bwMode="auto">
          <a:xfrm>
            <a:off x="2133600" y="4385813"/>
            <a:ext cx="381000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sp>
        <p:nvSpPr>
          <p:cNvPr id="107548" name="AutoShape 28"/>
          <p:cNvSpPr>
            <a:spLocks noChangeArrowheads="1"/>
          </p:cNvSpPr>
          <p:nvPr/>
        </p:nvSpPr>
        <p:spPr bwMode="auto">
          <a:xfrm>
            <a:off x="2304800" y="6002686"/>
            <a:ext cx="8382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>
              <a:latin typeface="Times New Roman" pitchFamily="18" charset="0"/>
            </a:endParaRPr>
          </a:p>
        </p:txBody>
      </p:sp>
      <p:pic>
        <p:nvPicPr>
          <p:cNvPr id="30" name="Picture 2" descr="http://www.mhhe.com/math/calc/smithminton2e/cd/folder_structure/text/chap10/section06/figure_1055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450975"/>
            <a:ext cx="1787108" cy="19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D42-8E78-4ECB-A5DE-0C5A8AA1BC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7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nimBg="1"/>
      <p:bldP spid="107529" grpId="0" animBg="1"/>
      <p:bldP spid="107530" grpId="0" animBg="1"/>
      <p:bldP spid="107531" grpId="0" animBg="1"/>
      <p:bldP spid="107537" grpId="0" animBg="1"/>
      <p:bldP spid="107538" grpId="0" animBg="1"/>
      <p:bldP spid="107539" grpId="0" animBg="1"/>
      <p:bldP spid="107540" grpId="0" animBg="1"/>
      <p:bldP spid="107541" grpId="0" animBg="1"/>
      <p:bldP spid="107542" grpId="0" animBg="1"/>
      <p:bldP spid="107543" grpId="0" animBg="1"/>
      <p:bldP spid="107544" grpId="0" animBg="1"/>
      <p:bldP spid="107546" grpId="0" animBg="1"/>
      <p:bldP spid="1075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Fujitsu</dc:creator>
  <cp:lastModifiedBy>Chew Tuan Seng</cp:lastModifiedBy>
  <cp:revision>12</cp:revision>
  <dcterms:created xsi:type="dcterms:W3CDTF">2013-10-23T12:32:17Z</dcterms:created>
  <dcterms:modified xsi:type="dcterms:W3CDTF">2013-10-31T05:20:36Z</dcterms:modified>
</cp:coreProperties>
</file>