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61" r:id="rId2"/>
    <p:sldId id="262" r:id="rId3"/>
    <p:sldId id="259" r:id="rId4"/>
    <p:sldId id="256" r:id="rId5"/>
    <p:sldId id="264" r:id="rId6"/>
    <p:sldId id="265" r:id="rId7"/>
    <p:sldId id="269" r:id="rId8"/>
    <p:sldId id="268" r:id="rId9"/>
    <p:sldId id="267" r:id="rId10"/>
    <p:sldId id="266" r:id="rId11"/>
    <p:sldId id="273" r:id="rId12"/>
    <p:sldId id="270" r:id="rId13"/>
    <p:sldId id="260" r:id="rId14"/>
    <p:sldId id="258" r:id="rId15"/>
    <p:sldId id="271" r:id="rId16"/>
    <p:sldId id="272" r:id="rId17"/>
    <p:sldId id="275" r:id="rId18"/>
    <p:sldId id="277" r:id="rId19"/>
    <p:sldId id="278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3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5CAB-E3B4-4160-AAB7-8973A3B57405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00E-6BB7-4107-89BD-C0ABF28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5CAB-E3B4-4160-AAB7-8973A3B57405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00E-6BB7-4107-89BD-C0ABF28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5CAB-E3B4-4160-AAB7-8973A3B57405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00E-6BB7-4107-89BD-C0ABF28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2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5CAB-E3B4-4160-AAB7-8973A3B57405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00E-6BB7-4107-89BD-C0ABF28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5CAB-E3B4-4160-AAB7-8973A3B57405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00E-6BB7-4107-89BD-C0ABF28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5CAB-E3B4-4160-AAB7-8973A3B57405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00E-6BB7-4107-89BD-C0ABF28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5CAB-E3B4-4160-AAB7-8973A3B57405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00E-6BB7-4107-89BD-C0ABF28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5CAB-E3B4-4160-AAB7-8973A3B57405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00E-6BB7-4107-89BD-C0ABF28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7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5CAB-E3B4-4160-AAB7-8973A3B57405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00E-6BB7-4107-89BD-C0ABF28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5CAB-E3B4-4160-AAB7-8973A3B57405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00E-6BB7-4107-89BD-C0ABF28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5CAB-E3B4-4160-AAB7-8973A3B57405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00E-6BB7-4107-89BD-C0ABF28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5CAB-E3B4-4160-AAB7-8973A3B57405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F00E-6BB7-4107-89BD-C0ABF28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image" Target="../media/image6.gi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8.png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7.gi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51.jpe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hyperlink" Target="http://www.math.tamu.edu/~Tom.Kiffe/calc3/newcylinder/2cylinder.html" TargetMode="External"/><Relationship Id="rId5" Type="http://schemas.openxmlformats.org/officeDocument/2006/relationships/image" Target="../media/image53.jpeg"/><Relationship Id="rId4" Type="http://schemas.openxmlformats.org/officeDocument/2006/relationships/image" Target="../media/image52.gif"/><Relationship Id="rId9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gif"/><Relationship Id="rId4" Type="http://schemas.openxmlformats.org/officeDocument/2006/relationships/image" Target="../media/image6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6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73.png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7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3" Type="http://schemas.openxmlformats.org/officeDocument/2006/relationships/image" Target="../media/image13.gi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jpe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5.jpeg"/><Relationship Id="rId10" Type="http://schemas.openxmlformats.org/officeDocument/2006/relationships/image" Target="../media/image10.wmf"/><Relationship Id="rId4" Type="http://schemas.openxmlformats.org/officeDocument/2006/relationships/image" Target="../media/image14.gi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hhe.com/math/calc/smithminton2e/cd/folder_structure/text/chap14/section03.htm" TargetMode="External"/><Relationship Id="rId2" Type="http://schemas.openxmlformats.org/officeDocument/2006/relationships/hyperlink" Target="http://www.mhhe.com/math/calc/smithminton2e/cd/folder_structure/text/chap14/section04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hhe.com/math/calc/smithminton2e/cd/folder_structure/text/chap14/section06.htm" TargetMode="External"/><Relationship Id="rId5" Type="http://schemas.openxmlformats.org/officeDocument/2006/relationships/hyperlink" Target="http://www.mhhe.com/math/calc/smithminton2e/cd/folder_structure/text/chap10/section06.htm" TargetMode="External"/><Relationship Id="rId4" Type="http://schemas.openxmlformats.org/officeDocument/2006/relationships/hyperlink" Target="http://www.mhhe.com/math/calc/smithminton2e/cd/folder_structure/text/chap14/section08.ht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13" Type="http://schemas.openxmlformats.org/officeDocument/2006/relationships/image" Target="../media/image19.wmf"/><Relationship Id="rId3" Type="http://schemas.openxmlformats.org/officeDocument/2006/relationships/image" Target="../media/image20.gi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gif"/><Relationship Id="rId5" Type="http://schemas.openxmlformats.org/officeDocument/2006/relationships/image" Target="../media/image3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5.gif"/><Relationship Id="rId7" Type="http://schemas.openxmlformats.org/officeDocument/2006/relationships/image" Target="../media/image27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gif"/><Relationship Id="rId9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3" Type="http://schemas.openxmlformats.org/officeDocument/2006/relationships/image" Target="../media/image30.gif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8.wmf"/><Relationship Id="rId10" Type="http://schemas.openxmlformats.org/officeDocument/2006/relationships/image" Target="../media/image33.gi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hhe.com/math/calc/smithminton2e/cd/folder_structure/text/chap10/section06/figure_105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1365139"/>
            <a:ext cx="22098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hhe.com/math/calc/smithminton2e/cd/folder_structure/text/chap10/section06/figure_1056b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980110"/>
            <a:ext cx="1905000" cy="225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www.mathworks.com/help/releases/R2013b/matlab/ref/sphere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295400"/>
            <a:ext cx="2947316" cy="221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163045"/>
              </p:ext>
            </p:extLst>
          </p:nvPr>
        </p:nvGraphicFramePr>
        <p:xfrm>
          <a:off x="304800" y="3439121"/>
          <a:ext cx="3817666" cy="49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6" imgW="3543120" imgH="457200" progId="Equation.DSMT4">
                  <p:embed/>
                </p:oleObj>
              </mc:Choice>
              <mc:Fallback>
                <p:oleObj name="Equation" r:id="rId6" imgW="3543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3439121"/>
                        <a:ext cx="3817666" cy="494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763146"/>
              </p:ext>
            </p:extLst>
          </p:nvPr>
        </p:nvGraphicFramePr>
        <p:xfrm>
          <a:off x="4729162" y="3511152"/>
          <a:ext cx="4186239" cy="32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8" imgW="5892480" imgH="457200" progId="Equation.DSMT4">
                  <p:embed/>
                </p:oleObj>
              </mc:Choice>
              <mc:Fallback>
                <p:oleObj name="Equation" r:id="rId8" imgW="5892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29162" y="3511152"/>
                        <a:ext cx="4186239" cy="324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537009"/>
              </p:ext>
            </p:extLst>
          </p:nvPr>
        </p:nvGraphicFramePr>
        <p:xfrm>
          <a:off x="3721100" y="23114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10" imgW="914400" imgH="358560" progId="Equation.DSMT4">
                  <p:embed/>
                </p:oleObj>
              </mc:Choice>
              <mc:Fallback>
                <p:oleObj name="Equation" r:id="rId10" imgW="914400" imgH="35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21100" y="2311400"/>
                        <a:ext cx="9144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925511"/>
              </p:ext>
            </p:extLst>
          </p:nvPr>
        </p:nvGraphicFramePr>
        <p:xfrm>
          <a:off x="3200400" y="5089264"/>
          <a:ext cx="3384146" cy="680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Equation" r:id="rId12" imgW="5244840" imgH="1054080" progId="Equation.DSMT4">
                  <p:embed/>
                </p:oleObj>
              </mc:Choice>
              <mc:Fallback>
                <p:oleObj name="Equation" r:id="rId12" imgW="524484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0400" y="5089264"/>
                        <a:ext cx="3384146" cy="680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42949" y="304800"/>
            <a:ext cx="7860422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Surfaces and intersection of two surfaces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137" y="1103529"/>
            <a:ext cx="1916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(A) Surfaces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733423"/>
              </p:ext>
            </p:extLst>
          </p:nvPr>
        </p:nvGraphicFramePr>
        <p:xfrm>
          <a:off x="3962400" y="3980110"/>
          <a:ext cx="5034215" cy="3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Equation" r:id="rId14" imgW="7238880" imgH="457200" progId="Equation.DSMT4">
                  <p:embed/>
                </p:oleObj>
              </mc:Choice>
              <mc:Fallback>
                <p:oleObj name="Equation" r:id="rId14" imgW="7238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62400" y="3980110"/>
                        <a:ext cx="5034215" cy="3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0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275.photobucket.com/albums/jj288/explodingpancakes/graph.jpg?t=1299734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76" y="839638"/>
            <a:ext cx="2104930" cy="28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58" y="578028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07" y="3495675"/>
            <a:ext cx="3124200" cy="299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517" y="316418"/>
            <a:ext cx="869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Intersection of hyperbolic </a:t>
            </a:r>
            <a:r>
              <a:rPr lang="en-US" sz="2800" dirty="0" err="1" smtClean="0"/>
              <a:t>paraboloid</a:t>
            </a:r>
            <a:r>
              <a:rPr lang="en-US" sz="2800" dirty="0" smtClean="0"/>
              <a:t> (saddle) and cylinder</a:t>
            </a:r>
            <a:endParaRPr lang="en-SG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07707" y="3984991"/>
            <a:ext cx="2063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Tutorial 8 Q6</a:t>
            </a:r>
            <a:endParaRPr lang="en-S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124364"/>
            <a:ext cx="3212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Surface defined </a:t>
            </a:r>
          </a:p>
          <a:p>
            <a:r>
              <a:rPr lang="en-US" sz="3600" dirty="0" smtClean="0"/>
              <a:t>on the base </a:t>
            </a:r>
          </a:p>
          <a:p>
            <a:r>
              <a:rPr lang="en-US" sz="3600" dirty="0" smtClean="0"/>
              <a:t>of cylinder </a:t>
            </a:r>
            <a:endParaRPr lang="en-SG" sz="3600" dirty="0"/>
          </a:p>
        </p:txBody>
      </p:sp>
      <p:sp>
        <p:nvSpPr>
          <p:cNvPr id="8" name="Oval 7"/>
          <p:cNvSpPr/>
          <p:nvPr/>
        </p:nvSpPr>
        <p:spPr>
          <a:xfrm>
            <a:off x="2632217" y="459268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75310" y="2668818"/>
            <a:ext cx="2037152" cy="1839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34315" y="3831976"/>
            <a:ext cx="1394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surface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789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nfva.info/Rogawski%20Calc/6.2%20-%20Volume,%20Density,%20Average%20Value%20web_files/image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5" y="648239"/>
            <a:ext cx="4991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mathworld.wolfram.com/images/eps-gif/SteinmetzSolid2_50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5" y="3283946"/>
            <a:ext cx="18859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upload.wikimedia.org/wikipedia/commons/thumb/f/f8/Openscad_intersection.jpg/400px-Openscad_intersec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4" y="579759"/>
            <a:ext cx="3164281" cy="23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526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hlinkClick r:id="rId6"/>
              </a:rPr>
              <a:t>http://www.math.tamu.edu/~Tom.Kiffe/calc3/newcylinder/2cylinder.html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2533161" y="74878"/>
            <a:ext cx="4324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Intersection of two cylinders</a:t>
            </a:r>
            <a:endParaRPr lang="en-SG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4503956"/>
            <a:ext cx="20764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24525" y="3814761"/>
            <a:ext cx="914400" cy="47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4614" y="3687447"/>
            <a:ext cx="3419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Volume of the solid</a:t>
            </a:r>
            <a:endParaRPr lang="en-US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64024"/>
              </p:ext>
            </p:extLst>
          </p:nvPr>
        </p:nvGraphicFramePr>
        <p:xfrm>
          <a:off x="2179231" y="4770659"/>
          <a:ext cx="560734" cy="47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8" imgW="241200" imgH="203040" progId="Equation.DSMT4">
                  <p:embed/>
                </p:oleObj>
              </mc:Choice>
              <mc:Fallback>
                <p:oleObj name="Equation" r:id="rId8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79231" y="4770659"/>
                        <a:ext cx="560734" cy="472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68540" y="4719637"/>
            <a:ext cx="512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 times of the volume of this solid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734175" y="4419600"/>
            <a:ext cx="914400" cy="44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52955" y="5328940"/>
            <a:ext cx="179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Tutorial 8 Q2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876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mathworld.wolfram.com/images/eps-gif/SteinmetzCylinders2_5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81" y="2845459"/>
            <a:ext cx="15430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library.thinkquest.org/22494/problems/calculus/cylind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1190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.stack.imgur.com/vaAS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63505" y="1295400"/>
            <a:ext cx="4324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Intersection of two cylinders</a:t>
            </a:r>
            <a:endParaRPr lang="en-SG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162300" y="484453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math24.net/images/triple-int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0573"/>
            <a:ext cx="23812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math24.net/images/triple-int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67" y="2743200"/>
            <a:ext cx="23812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math24.net/images/triple-int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012" y="2743200"/>
            <a:ext cx="2381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math24.net/images/4tri10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75" y="1664859"/>
            <a:ext cx="4624429" cy="51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69785" y="5453778"/>
            <a:ext cx="45603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he sphere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y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z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= 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and the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paraboloid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y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=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z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4260" y="5381626"/>
            <a:ext cx="4339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paraboloid</a:t>
            </a:r>
            <a:r>
              <a:rPr lang="en-US" sz="2400" dirty="0" smtClean="0"/>
              <a:t>  z = 2 − x^2 − y^2</a:t>
            </a:r>
          </a:p>
          <a:p>
            <a:r>
              <a:rPr lang="en-US" sz="2400" dirty="0" smtClean="0"/>
              <a:t> and the conic surface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714625" y="228600"/>
            <a:ext cx="423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Intersection of two surfaces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0712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hhe.com/math/calc/smithminton2e/cd/folder_structure/text/chap14/section06/figure_1444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609600"/>
            <a:ext cx="2095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hhe.com/math/calc/smithminton2e/cd/folder_structure/text/chap14/section06/figure_1444b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3352800"/>
            <a:ext cx="2095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51976"/>
              </p:ext>
            </p:extLst>
          </p:nvPr>
        </p:nvGraphicFramePr>
        <p:xfrm>
          <a:off x="2971800" y="1638299"/>
          <a:ext cx="5338216" cy="46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6603840" imgH="571320" progId="Equation.DSMT4">
                  <p:embed/>
                </p:oleObj>
              </mc:Choice>
              <mc:Fallback>
                <p:oleObj name="Equation" r:id="rId5" imgW="66038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1638299"/>
                        <a:ext cx="5338216" cy="461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0" y="3911228"/>
            <a:ext cx="22640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dirty="0" smtClean="0"/>
              <a:t>sphere</a:t>
            </a:r>
          </a:p>
          <a:p>
            <a:r>
              <a:rPr lang="en-US" sz="2800" dirty="0" smtClean="0"/>
              <a:t>and  </a:t>
            </a:r>
            <a:r>
              <a:rPr lang="en-US" sz="2800" dirty="0"/>
              <a:t>the cone.</a:t>
            </a:r>
          </a:p>
        </p:txBody>
      </p:sp>
    </p:spTree>
    <p:extLst>
      <p:ext uri="{BB962C8B-B14F-4D97-AF65-F5344CB8AC3E}">
        <p14:creationId xmlns:p14="http://schemas.microsoft.com/office/powerpoint/2010/main" val="12017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tutorial.math.lamar.edu/Classes/CalcIII/TISphericalCoords_files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26193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kartoweb.itc.nl/geometrics/Bitmaps/mappro%204.12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20" y="4267200"/>
            <a:ext cx="39338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www.csit.parkland.edu/%7Edbock/Class/csc187/Lecture/PolygonalModeling_II_files/image0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671511"/>
            <a:ext cx="38481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92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ath.udel.edu/%7Edriscoll/teaching/243/maple/images/TripleIntegrals_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encrypted-tbn1.gstatic.com/images?q=tbn:ANd9GcTwUzLttMlEMP3U03mKPN7g-t3Nj_hv9XB0leI2wsbgDeITmtes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33524"/>
            <a:ext cx="19240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88" y="4038600"/>
            <a:ext cx="2133600" cy="217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271821"/>
              </p:ext>
            </p:extLst>
          </p:nvPr>
        </p:nvGraphicFramePr>
        <p:xfrm>
          <a:off x="762000" y="20574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4" imgW="2070000" imgH="406080" progId="Equation.DSMT4">
                  <p:embed/>
                </p:oleObj>
              </mc:Choice>
              <mc:Fallback>
                <p:oleObj name="Equation" r:id="rId4" imgW="2070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057400"/>
                        <a:ext cx="20701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07559"/>
              </p:ext>
            </p:extLst>
          </p:nvPr>
        </p:nvGraphicFramePr>
        <p:xfrm>
          <a:off x="4038600" y="1981200"/>
          <a:ext cx="289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6" imgW="2895480" imgH="457200" progId="Equation.DSMT4">
                  <p:embed/>
                </p:oleObj>
              </mc:Choice>
              <mc:Fallback>
                <p:oleObj name="Equation" r:id="rId6" imgW="2895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8600" y="1981200"/>
                        <a:ext cx="2895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268189"/>
            <a:ext cx="1897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2641" y="852964"/>
            <a:ext cx="76649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Determine projection into x-y plane of the curve of </a:t>
            </a:r>
          </a:p>
          <a:p>
            <a:r>
              <a:rPr lang="en-US" sz="2800" dirty="0" smtClean="0"/>
              <a:t>intersection of a plane and a sphere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667000"/>
            <a:ext cx="598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Solve the above, get rid of z,  we get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362537"/>
              </p:ext>
            </p:extLst>
          </p:nvPr>
        </p:nvGraphicFramePr>
        <p:xfrm>
          <a:off x="1377950" y="3581400"/>
          <a:ext cx="444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8" imgW="4444920" imgH="457200" progId="Equation.DSMT4">
                  <p:embed/>
                </p:oleObj>
              </mc:Choice>
              <mc:Fallback>
                <p:oleObj name="Equation" r:id="rId8" imgW="4444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7950" y="3581400"/>
                        <a:ext cx="4445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66270" y="4310390"/>
            <a:ext cx="281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hich is an ellipse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172200" y="3584019"/>
            <a:ext cx="2778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projection into x-y plane </a:t>
            </a:r>
          </a:p>
        </p:txBody>
      </p:sp>
    </p:spTree>
    <p:extLst>
      <p:ext uri="{BB962C8B-B14F-4D97-AF65-F5344CB8AC3E}">
        <p14:creationId xmlns:p14="http://schemas.microsoft.com/office/powerpoint/2010/main" val="164128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68189"/>
            <a:ext cx="1897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2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23887" y="852964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Determine projection into x-y plane of the curve of </a:t>
            </a:r>
            <a:r>
              <a:rPr lang="en-US" sz="2800" dirty="0" smtClean="0"/>
              <a:t>intersection </a:t>
            </a:r>
            <a:r>
              <a:rPr lang="en-US" sz="2800" dirty="0"/>
              <a:t>of </a:t>
            </a:r>
            <a:r>
              <a:rPr lang="en-US" sz="2800" dirty="0" smtClean="0"/>
              <a:t>the following surfaces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598604"/>
              </p:ext>
            </p:extLst>
          </p:nvPr>
        </p:nvGraphicFramePr>
        <p:xfrm>
          <a:off x="2854324" y="1807071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1384200" imgH="457200" progId="Equation.DSMT4">
                  <p:embed/>
                </p:oleObj>
              </mc:Choice>
              <mc:Fallback>
                <p:oleObj name="Equation" r:id="rId3" imgW="1384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4324" y="1807071"/>
                        <a:ext cx="1384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124449"/>
              </p:ext>
            </p:extLst>
          </p:nvPr>
        </p:nvGraphicFramePr>
        <p:xfrm>
          <a:off x="2819400" y="2438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5" imgW="1612800" imgH="457200" progId="Equation.DSMT4">
                  <p:embed/>
                </p:oleObj>
              </mc:Choice>
              <mc:Fallback>
                <p:oleObj name="Equation" r:id="rId5" imgW="161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2438400"/>
                        <a:ext cx="1612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2909560"/>
            <a:ext cx="598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Solve the above, get rid of z,  we get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006148"/>
              </p:ext>
            </p:extLst>
          </p:nvPr>
        </p:nvGraphicFramePr>
        <p:xfrm>
          <a:off x="3113087" y="3581400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7" imgW="2260440" imgH="457200" progId="Equation.DSMT4">
                  <p:embed/>
                </p:oleObj>
              </mc:Choice>
              <mc:Fallback>
                <p:oleObj name="Equation" r:id="rId7" imgW="2260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3087" y="3581400"/>
                        <a:ext cx="2260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2053" y="4010025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US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172723"/>
              </p:ext>
            </p:extLst>
          </p:nvPr>
        </p:nvGraphicFramePr>
        <p:xfrm>
          <a:off x="1524000" y="4594225"/>
          <a:ext cx="482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9" imgW="4825800" imgH="457200" progId="Equation.DSMT4">
                  <p:embed/>
                </p:oleObj>
              </mc:Choice>
              <mc:Fallback>
                <p:oleObj name="Equation" r:id="rId9" imgW="482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4594225"/>
                        <a:ext cx="4826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5819403" y="3613666"/>
            <a:ext cx="2523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projection into x-y plane </a:t>
            </a:r>
          </a:p>
        </p:txBody>
      </p:sp>
    </p:spTree>
    <p:extLst>
      <p:ext uri="{BB962C8B-B14F-4D97-AF65-F5344CB8AC3E}">
        <p14:creationId xmlns:p14="http://schemas.microsoft.com/office/powerpoint/2010/main" val="104879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68189"/>
            <a:ext cx="1897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3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23887" y="852964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Determine projection into x-y plane of the curve of </a:t>
            </a:r>
            <a:r>
              <a:rPr lang="en-US" sz="2800" dirty="0" smtClean="0"/>
              <a:t>intersection </a:t>
            </a:r>
            <a:r>
              <a:rPr lang="en-US" sz="2800" dirty="0"/>
              <a:t>of </a:t>
            </a:r>
            <a:r>
              <a:rPr lang="en-US" sz="2800" dirty="0" smtClean="0"/>
              <a:t>the following surfaces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17593"/>
              </p:ext>
            </p:extLst>
          </p:nvPr>
        </p:nvGraphicFramePr>
        <p:xfrm>
          <a:off x="2819400" y="1811833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3" imgW="1981080" imgH="457200" progId="Equation.DSMT4">
                  <p:embed/>
                </p:oleObj>
              </mc:Choice>
              <mc:Fallback>
                <p:oleObj name="Equation" r:id="rId3" imgW="1981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1811833"/>
                        <a:ext cx="198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758440"/>
              </p:ext>
            </p:extLst>
          </p:nvPr>
        </p:nvGraphicFramePr>
        <p:xfrm>
          <a:off x="2819400" y="2514600"/>
          <a:ext cx="248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5" imgW="2489040" imgH="457200" progId="Equation.DSMT4">
                  <p:embed/>
                </p:oleObj>
              </mc:Choice>
              <mc:Fallback>
                <p:oleObj name="Equation" r:id="rId5" imgW="2489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2514600"/>
                        <a:ext cx="2489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2909560"/>
            <a:ext cx="598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Solve the above, get rid of z,  we get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398881"/>
              </p:ext>
            </p:extLst>
          </p:nvPr>
        </p:nvGraphicFramePr>
        <p:xfrm>
          <a:off x="3246437" y="3657600"/>
          <a:ext cx="199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7" imgW="1993680" imgH="457200" progId="Equation.DSMT4">
                  <p:embed/>
                </p:oleObj>
              </mc:Choice>
              <mc:Fallback>
                <p:oleObj name="Equation" r:id="rId7" imgW="1993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6437" y="3657600"/>
                        <a:ext cx="1993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512713"/>
              </p:ext>
            </p:extLst>
          </p:nvPr>
        </p:nvGraphicFramePr>
        <p:xfrm>
          <a:off x="2097087" y="4572000"/>
          <a:ext cx="429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9" imgW="4292280" imgH="457200" progId="Equation.DSMT4">
                  <p:embed/>
                </p:oleObj>
              </mc:Choice>
              <mc:Fallback>
                <p:oleObj name="Equation" r:id="rId9" imgW="4292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7087" y="4572000"/>
                        <a:ext cx="4292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833690" y="3733800"/>
            <a:ext cx="2523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projection into x-y plane </a:t>
            </a:r>
          </a:p>
        </p:txBody>
      </p:sp>
    </p:spTree>
    <p:extLst>
      <p:ext uri="{BB962C8B-B14F-4D97-AF65-F5344CB8AC3E}">
        <p14:creationId xmlns:p14="http://schemas.microsoft.com/office/powerpoint/2010/main" val="1889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mhhe.com/math/calc/smithminton2e/cd/folder_structure/text/chap10/section06/figure_105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88" y="642935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tutorial.math.lamar.edu/Classes/CalcIII/QuadricSurfaces_files/image00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2886"/>
            <a:ext cx="21336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encrypted-tbn0.gstatic.com/images?q=tbn:ANd9GcTfSzxZhr81j93vNLF5Oy4K68lAZFzzQSTKQ7mJYCYnlpaHee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17" y="3435758"/>
            <a:ext cx="2595622" cy="22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encrypted-tbn1.gstatic.com/images?q=tbn:ANd9GcQL80uTVjGex3o7reknfifNSYqugdp_62RAJ8mCnlesmvvsr3hWi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60829"/>
            <a:ext cx="3347977" cy="223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454094"/>
              </p:ext>
            </p:extLst>
          </p:nvPr>
        </p:nvGraphicFramePr>
        <p:xfrm>
          <a:off x="2660650" y="1485898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7" imgW="1752480" imgH="457200" progId="Equation.DSMT4">
                  <p:embed/>
                </p:oleObj>
              </mc:Choice>
              <mc:Fallback>
                <p:oleObj name="Equation" r:id="rId7" imgW="1752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0650" y="1485898"/>
                        <a:ext cx="1752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408" y="2176462"/>
            <a:ext cx="16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ircular cylinder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31314"/>
              </p:ext>
            </p:extLst>
          </p:nvPr>
        </p:nvGraphicFramePr>
        <p:xfrm>
          <a:off x="7010400" y="871533"/>
          <a:ext cx="187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9" imgW="1879560" imgH="914400" progId="Equation.DSMT4">
                  <p:embed/>
                </p:oleObj>
              </mc:Choice>
              <mc:Fallback>
                <p:oleObj name="Equation" r:id="rId9" imgW="1879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0400" y="871533"/>
                        <a:ext cx="1879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4525" y="1959530"/>
            <a:ext cx="160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elliptic cylinder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3875" y="5081587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3811810"/>
            <a:ext cx="683388" cy="1423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4682" y="3811810"/>
            <a:ext cx="1907412" cy="26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647135"/>
              </p:ext>
            </p:extLst>
          </p:nvPr>
        </p:nvGraphicFramePr>
        <p:xfrm>
          <a:off x="1521588" y="5224128"/>
          <a:ext cx="180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11" imgW="1803240" imgH="380880" progId="Equation.DSMT4">
                  <p:embed/>
                </p:oleObj>
              </mc:Choice>
              <mc:Fallback>
                <p:oleObj name="Equation" r:id="rId11" imgW="1803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1588" y="5224128"/>
                        <a:ext cx="1803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427437" y="4553069"/>
            <a:ext cx="410536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7437" y="4674155"/>
            <a:ext cx="88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-axis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 flipH="1">
            <a:off x="4911164" y="5000624"/>
            <a:ext cx="880036" cy="51228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70905" y="5512909"/>
            <a:ext cx="88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x-axis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47873"/>
              </p:ext>
            </p:extLst>
          </p:nvPr>
        </p:nvGraphicFramePr>
        <p:xfrm>
          <a:off x="5757862" y="5856285"/>
          <a:ext cx="173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13" imgW="1739880" imgH="457200" progId="Equation.DSMT4">
                  <p:embed/>
                </p:oleObj>
              </mc:Choice>
              <mc:Fallback>
                <p:oleObj name="Equation" r:id="rId13" imgW="1739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57862" y="5856285"/>
                        <a:ext cx="1739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9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6950" y="685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smtClean="0">
                <a:hlinkClick r:id="rId2"/>
              </a:rPr>
              <a:t>www.mhhe.com/math/calc/smithminton2e/cd/folder_structure/text/chap14/section04.htm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3219" y="954048"/>
            <a:ext cx="198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Green’s theorem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429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smtClean="0">
                <a:hlinkClick r:id="rId3"/>
              </a:rPr>
              <a:t>www.mhhe.com/math/calc/smithminton2e/cd/folder_structure/text/chap14/section03.htm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4572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smtClean="0">
                <a:hlinkClick r:id="rId4"/>
              </a:rPr>
              <a:t>www.mhhe.com/math/calc/smithminton2e/cd/folder_structure/text/chap14/section08.htm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86575" y="2330826"/>
            <a:ext cx="178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in space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65595" y="20538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smtClean="0">
                <a:hlinkClick r:id="rId5"/>
              </a:rPr>
              <a:t>www.mhhe.com/math/calc/smithminton2e/cd/folder_structure/text/chap10/section06.htm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0" y="56799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smtClean="0">
                <a:hlinkClick r:id="rId6"/>
              </a:rPr>
              <a:t>www.mhhe.com/math/calc/smithminton2e/cd/folder_structure/text/chap14/section06.htm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0" y="5956995"/>
            <a:ext cx="16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integral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86600" y="48489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Stokes’ Theorem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70590" y="3705999"/>
            <a:ext cx="14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Indep</a:t>
            </a:r>
            <a:r>
              <a:rPr lang="en-US" dirty="0" smtClean="0"/>
              <a:t> of path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52800" y="16258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Appendix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://www.mhhe.com/math/calc/smithminton2e/cd/folder_structure/text/chap10/section06/figure_1057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22098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11176"/>
              </p:ext>
            </p:extLst>
          </p:nvPr>
        </p:nvGraphicFramePr>
        <p:xfrm>
          <a:off x="3721100" y="23114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4" imgW="914400" imgH="358560" progId="Equation.DSMT4">
                  <p:embed/>
                </p:oleObj>
              </mc:Choice>
              <mc:Fallback>
                <p:oleObj name="Equation" r:id="rId4" imgW="914400" imgH="35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1100" y="2311400"/>
                        <a:ext cx="9144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939786"/>
              </p:ext>
            </p:extLst>
          </p:nvPr>
        </p:nvGraphicFramePr>
        <p:xfrm>
          <a:off x="609600" y="2860007"/>
          <a:ext cx="25876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6" imgW="3251160" imgH="1002960" progId="Equation.DSMT4">
                  <p:embed/>
                </p:oleObj>
              </mc:Choice>
              <mc:Fallback>
                <p:oleObj name="Equation" r:id="rId6" imgW="32511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2860007"/>
                        <a:ext cx="2587625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05" name="Picture 33" descr="http://www.math.union.edu/%7Eniefiels/old/02MT15/EllipticParaboloi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0507"/>
            <a:ext cx="3276600" cy="345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669637"/>
              </p:ext>
            </p:extLst>
          </p:nvPr>
        </p:nvGraphicFramePr>
        <p:xfrm>
          <a:off x="4953000" y="3048000"/>
          <a:ext cx="3073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9" imgW="3073320" imgH="1002960" progId="Equation.DSMT4">
                  <p:embed/>
                </p:oleObj>
              </mc:Choice>
              <mc:Fallback>
                <p:oleObj name="Equation" r:id="rId9" imgW="30733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3048000"/>
                        <a:ext cx="30734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11" name="Picture 39" descr="http://tutorial.math.lamar.edu/Classes/CalcIII/QuadricSurfaces_files/image007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2571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46466"/>
              </p:ext>
            </p:extLst>
          </p:nvPr>
        </p:nvGraphicFramePr>
        <p:xfrm>
          <a:off x="3684558" y="4851400"/>
          <a:ext cx="4838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12" imgW="4838400" imgH="1002960" progId="Equation.DSMT4">
                  <p:embed/>
                </p:oleObj>
              </mc:Choice>
              <mc:Fallback>
                <p:oleObj name="Equation" r:id="rId12" imgW="483840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84558" y="4851400"/>
                        <a:ext cx="48387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9832" y="5910590"/>
            <a:ext cx="2063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Tutorial 8 Q6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65267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://www.mhhe.com/math/calc/smithminton2e/cd/folder_structure/text/chap14/section08/figure_145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7008"/>
            <a:ext cx="21145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mhhe.com/math/calc/smithminton2e/cd/folder_structure/text/chap14/section07/figure_144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75710"/>
            <a:ext cx="20002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5800" y="2891796"/>
            <a:ext cx="387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Inverted </a:t>
            </a:r>
            <a:r>
              <a:rPr lang="en-US" sz="3600" dirty="0" err="1" smtClean="0"/>
              <a:t>paraboloid</a:t>
            </a:r>
            <a:endParaRPr lang="en-SG" sz="3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884903"/>
              </p:ext>
            </p:extLst>
          </p:nvPr>
        </p:nvGraphicFramePr>
        <p:xfrm>
          <a:off x="1629402" y="2819400"/>
          <a:ext cx="214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5" imgW="2145960" imgH="457200" progId="Equation.DSMT4">
                  <p:embed/>
                </p:oleObj>
              </mc:Choice>
              <mc:Fallback>
                <p:oleObj name="Equation" r:id="rId5" imgW="21459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402" y="2819400"/>
                        <a:ext cx="2146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4" descr="http://www.mhhe.com/math/calc/smithminton2e/cd/folder_structure/text/chap10/section06/figure_1058c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2362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822853"/>
              </p:ext>
            </p:extLst>
          </p:nvPr>
        </p:nvGraphicFramePr>
        <p:xfrm>
          <a:off x="4495800" y="4818062"/>
          <a:ext cx="2400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8" imgW="3809880" imgH="914400" progId="Equation.DSMT4">
                  <p:embed/>
                </p:oleObj>
              </mc:Choice>
              <mc:Fallback>
                <p:oleObj name="Equation" r:id="rId8" imgW="380988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18062"/>
                        <a:ext cx="24003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9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hhe.com/math/calc/smithminton2e/cd/folder_structure/text/chap14/section06/figure_144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7" y="1470928"/>
            <a:ext cx="21431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365343"/>
              </p:ext>
            </p:extLst>
          </p:nvPr>
        </p:nvGraphicFramePr>
        <p:xfrm>
          <a:off x="1031051" y="3653052"/>
          <a:ext cx="1310481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4" imgW="1612800" imgH="457200" progId="Equation.DSMT4">
                  <p:embed/>
                </p:oleObj>
              </mc:Choice>
              <mc:Fallback>
                <p:oleObj name="Equation" r:id="rId4" imgW="161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1051" y="3653052"/>
                        <a:ext cx="1310481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301179"/>
              </p:ext>
            </p:extLst>
          </p:nvPr>
        </p:nvGraphicFramePr>
        <p:xfrm>
          <a:off x="2492462" y="1779587"/>
          <a:ext cx="863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6" imgW="863280" imgH="317160" progId="Equation.DSMT4">
                  <p:embed/>
                </p:oleObj>
              </mc:Choice>
              <mc:Fallback>
                <p:oleObj name="Equation" r:id="rId6" imgW="8632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2462" y="1779587"/>
                        <a:ext cx="863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8" descr="http://www.mhhe.com/math/calc/smithminton2e/cd/folder_structure/text/chap14/section08/figure_145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4" y="1138237"/>
            <a:ext cx="21621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1486" y="33385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C is the intersection of the circular cylinder x^2+y^2 = 4 and the plane </a:t>
            </a:r>
            <a:r>
              <a:rPr lang="en-US" dirty="0" err="1" smtClean="0"/>
              <a:t>x+z</a:t>
            </a:r>
            <a:r>
              <a:rPr lang="en-US" dirty="0" smtClean="0"/>
              <a:t> = 3</a:t>
            </a:r>
            <a:endParaRPr lang="en-US" dirty="0"/>
          </a:p>
        </p:txBody>
      </p:sp>
      <p:pic>
        <p:nvPicPr>
          <p:cNvPr id="12" name="Picture 2" descr="http://www.mhhe.com/math/calc/smithminton2e/cd/folder_structure/text/chap13/section04/figure_1338a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3" y="4251059"/>
            <a:ext cx="21907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1137" y="381000"/>
            <a:ext cx="532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3200" dirty="0" smtClean="0"/>
              <a:t>B) Intersection of two surfaces</a:t>
            </a:r>
            <a:endParaRPr lang="en-SG" sz="3200" dirty="0"/>
          </a:p>
        </p:txBody>
      </p:sp>
      <p:pic>
        <p:nvPicPr>
          <p:cNvPr id="13" name="Picture 6" descr="http://cs.smith.edu/%7Eorourke/DTS/Sum05/WebPages/Ana/sphere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4482566"/>
            <a:ext cx="21526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2.gstatic.com/images?q=tbn:ANd9GcQe_YeP-Vz5ywo1fy1OVEsOKuNqvM7n_W-z-N3NYLVUKl-URe5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09" y="1143000"/>
            <a:ext cx="21240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pitt.edu/%7Ejdnorton/teaching/HPS_0410/chapters/non_Euclid_curved/Geodesi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6" y="3359638"/>
            <a:ext cx="2438400" cy="271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themathlab.com/dictionary/gwords/greatcirc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54" y="988482"/>
            <a:ext cx="4953000" cy="211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encrypted-tbn1.gstatic.com/images?q=tbn:ANd9GcSLxpWCMGWpktFgjUmcWgngRMwzXlddssNrAORqU4QQFbkt7mb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27146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359242"/>
            <a:ext cx="7362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Intersection of  plane and sphere is always circle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8519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encrypted-tbn2.gstatic.com/images?q=tbn:ANd9GcTWsRaLI8ZcEUxVv6h5A9EZN71tu9W91Wmkm3iwRXDOfpgGwC44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99122"/>
            <a:ext cx="2819400" cy="290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uwgb.edu/dutchs/Graphics-Geol/structur/manual/fig00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272" y="442607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web-formulas.com/displayImage.aspx?imageid=4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295399"/>
            <a:ext cx="36957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2654" y="407933"/>
            <a:ext cx="7742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Intersection of  plane and ellipsoid is always ellipse</a:t>
            </a:r>
            <a:endParaRPr lang="en-SG" sz="2800" dirty="0"/>
          </a:p>
        </p:txBody>
      </p:sp>
      <p:sp>
        <p:nvSpPr>
          <p:cNvPr id="2" name="Rectangle 1"/>
          <p:cNvSpPr/>
          <p:nvPr/>
        </p:nvSpPr>
        <p:spPr>
          <a:xfrm>
            <a:off x="1892905" y="3124200"/>
            <a:ext cx="184089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4191000" y="3149720"/>
            <a:ext cx="184089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79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hotmath.com/hotmath_help/topics/cross-sections/cylinder-circle-cro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0010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ej.iop.org/images/1367-2630/13/2/023040/Full/nj368006fig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5" y="3657600"/>
            <a:ext cx="64865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image.tutorvista.com/cms/images/67/ellip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09650"/>
            <a:ext cx="2133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3822" y="384545"/>
            <a:ext cx="532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Intersection of  plane and cylinder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0976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encrypted-tbn2.gstatic.com/images?q=tbn:ANd9GcRpCSjCabrWfXvQMIm8ccfU7Z5TVQDxqiL5QtHSwbBsSvPDvZWB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25717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REBQSExQWFRURFhEWFRUVGBcVGBUcHhYXGhoZGRgaGyYeGBomHiAdIC8gIyopLiwuHh4xNTAqNSYrLCsBCQoKDgwOGg8PGiwkHyQsLCkvLCopLyksKS0sNDQ1LCwpKS8sKSwsLCwwLzUtLCwsLCksLCwsLC8sLDA0NSksLP/AABEIAOAA4AMBIgACEQEDEQH/xAAcAAEAAgMBAQEAAAAAAAAAAAAABAUCAwYHAQj/xABGEAACAgAEBAMFBAUJBwUBAAABAgMRAAQSIQUTMUEiUWEGIzJCcQcUUoEVcnSRsiQzQ2JzgpOhsTRTg7PB0fE1RGOS8Bb/xAAaAQEAAwEBAQAAAAAAAAAAAAAAAgMEBQEG/8QAMREBAAIBAgQDBQcFAAAAAAAAAAECEQMhBBJR8DFBgVJxobHBEyIyYZHR4QUUI4Ki/9oADAMBAAIRAxEAPwD2PjcUjZaURFhJy35ZUgHUFJWidutddsVOafPRtIIwHTXGI2fxEKI4g101vba+wI3PljpMMBScUzebVpOTGHArQKXe45N7LrvzNAI28NkWTtGzOb4iA2mOMndlNdBzAoTSJCWIQFy3ewKGOkwwFHxZs20nLiGmNhDcihdQuZBJRLbHl6j09QboY1cSkz2qUQquk87QxAJB5EXLIt6A5msEEb126nocMBz65vPan8ChQ50nRqOgRSEbcwWxcJsOlsPIhBms8Xp0VV1ZYWAGYAx3IT4qJEnhodFs746DDAcvFmeIrGtxqz6fESF3YQQ9g4Cgyc3p+FRsDeJsuYzmiIBF1F5FkIAoKJNKuAX2Bjt6s7hV7mrvDAc1LFnhFCEYluVDzNSofec6EyE+IbaDINI2obHpjZ+kc2IpmeMKwaERKqlzTMA22qnIButqN2ax0OGA5xM7nzIFMShSImJADAe5cyKDzBvzAqgm6sncYj5XPcQNs0Ve7UVS0GE7qXTx2WMVNpO10LG4x1eGA5pZ8/0KDxWTup0newpDDYHSBfUMxJ8O+UWYzohkZlIkaZQg0oyonLj1ELrBZA2ve7PoDt0eGA53imYzrrII4+WUf3TBkbm/GBq/AL0sb6/CdiSJ8uYzPMAEahLazerb5DfhIs9QA1DucWeGAooEzSShSTLoiPiOmOORi+3QMyOB16g7V3x9jfNyM+6IsUoApSeaKLEAnaqZV1fijY1RoXmGA59Mxmky8LKju5lHMWQJrWMubBpgCwWtx1ryxhksxnmky4lQKtkzFAtEHLk0bkYqBIQoq7K3sMdHhgOXEnEUBNK55ajdVADiaS2AVt/d6aFb0PMjG7P5zOGQRxr/AEMbMwWqc8y6Zmq7VBpo7MxJ2GOiwwHMx5/iBLe5TwmcDVQ1+AGLxB9hrtTsboEV3ktns2FhGhGd0cuKZaK+Id6Ab4NyKLA79MXuGA52XNZxjG3KaNgJdSBkkjO1KrEEEEmjqvYCt7OLzKMxjUuKYgahQFHvsCf9T9cbsMAwwwwDDDDAMMMMAwwxF4nmzFGWABYlVQHoWZgq36aiL9LwEq8Mc17N+zsBysRZFZ6IaagskhDEFndaYk9TvucWX6CUfBJNGfSV3FeQWQsgH0AwFnhis/R86/BmSfSWNHFf3BG1+pJ77dw/la/7iT095D+d1J+6vz23CzwxWHiUw+LKuf7OSFv363T/ACv8sff08neOcf8AAmP8KHAWWGK5faLKnpmIv8RB/wBcWOAYYXhgGGGGAYYYYBhhhgGGGGAYYYYBhhhgGGGGAYYYYBisb3uaH4csCT/aOKH/ANYy3+IPI4m5zNLFG8jfDGrM1eQBJr8saOEZVki8f85IWeTv4mN1ffSKQHyUdOmA0+zf+yx/3/42xZ4pfZTPxyZcKjqzRNIrqrAlDrbZh1B+uLrAMMMMAwwwwGLRg9QD9d8V/wD/ADeV7QRr+ooT+GrxZYYCs/QSj4JZ1/4zyX/il6/LAZCdfhzJbz5saN+7l8uh9bxZ4YCsvNr2gk9bkhr0qpL+tjD9JzL8eWfzuN4nUD+8ysT6BT+eLPDAVn6fjHxpMnmWhl0j1LhSgH1ONkPHsu5CrNGWboutQx/uk3ifjXNArqVZQynYhgCD9QeuAzDXj7jleL5KOPM5YQxpGVljeUoiqdJLIqbD5mJO3aMg9RfVYBhhhgGGGGAYYYYBhhhgGGGPjGhflgK3iHvZo4RuARLL9FPuwfrIAfURt9DZ4reCrrDTnrObX0jFiIV1Fr46PQu3ToLLAfmjMZx489M8bEMsmc3jYxuvv/MEWPzHfrju/ZX7ZGWMJm0aXRGjGaMAP0N64zQJ2JtTv+Hvjz3iu+cm2DaZM5t8LL7/ALH/AMd9ziAouM7atMC7/Cy+F/pY/wBduvXHXtp11Kxnp9O+qT9P8J43Bmk1wSK4HWviX0ZT4kPoQMTsfmOHOPGzvGxDpy6cExyp9CAPp8t337+hezP2tyIWTNAyqrogZQFmWwta12VxZ6jSdvmvGLU4aa713RetYYr+Ecfy+aXVBKr9bANMpBohkPiUjyIGJ94yj7hhhgGGGGAYYYYBjF3ABJIAAJJOwHqT5YyxW8abWEgHWc01doxRlPmAQQljoXXp1AVrIWSOZgQ0+ZgYXsQmqolo7jw0xXszP546TFZxsUsI8p4P4sWeAYYYYBhhhgGGGGAYYYYBit40xYLApIM50tXVYwLkYV028N9i696BssVnD/ezSzHohMMf0UjmH6mS1/4YrqcBYogAAAoDYAbAfTGWGGA/MHFt85N82mTN7Dwsvv8Ase/+Xfr0xBQaoz0fTAu/wsvhf/8Adu3XridxUXnJvmqXN7Dwsvv+x/8AHfc4gJ4ozsH0wL18LL4X9P8At269cdWJ2jvyTS5d+Z82nl/F4ZF3HTYfv2+px8zWbRLJOqpVIBOmVaWMmj17V26d8fJzYk+auXs20g3Hw7bn91+ZxYcG4KSyyzhg8koCk0wQINQCrR5klqF6V1rUbxfpxX8V/Dp19eiExM7Q0ZXhebkXmcwQ8sl9dlGXUX+dQGJNtsl3fmQMTMxxDicQTl8QllKoHMcczF1A02ChsNRNbXYBNUDXQiDUhPL1GeXSJJWGrTqC10LAFFIb4dNmhQGJebzMg+8SSQrII0RRpcNuqGTo4Ta3G4Ngjb01RxmNrUrNenLHzxn1zMoTpsvZL7Ucyys7ypOFFtC68qZAF8ThkWpBd/ChNBdrND07gPtDFm4wyeFqBaNiNaX50SCOu422I6ggeI8T9moIEEsCGRo1YyxsbKhAuuRdXijmDFW6gEBum17OG+0E0UizpJbRQrKysNLuSG1MaoSCkAs7HVu1qhTl8VoUzzacYifD6x6Z2/JGJmPF79hii9lvayPPRmhy5o6E0LG2jJFgg0NSEbhgN9+hBAvcc1aYYYYBis4d72WSc9ATFF+qp8Z+pkseoRPqdvGMyyRUn85IRHH38Tbaq76RbkeSnp1xIymVWKNI12WNVVfoAAP8sBC450h/aIP4sWeKzjnSH9og/ixZ4BhhhgGGGGAYYYYBhhhgIXF820cXgrW5VI73GpiFBI7gfEfRTjfksqIo0jW9MaqovrQFb+uKTMZpps5pgaFvuqWwZi1PIXQWF+FlVGG+/jPTe5wzuZX4surX05UwavrzEjr8r79O4WeGK0car44J0vp7vm3/AIJevzr0vAe0eW+aVUvoJbiJ+gkC6vywH5x4rvnJttVS5zp4WX3/AGO1j8x364goNUZ6PpgXr4WXwv02/wC3bfE3iZDZyaqepM30IBX3/Yj/ALj88VrMSoUDWzRRhQwIZfC5JAAsgCzsN9hucb+bZYt+G5fXOXaykQLqGFMzKN6eqXSL8XUbnc6b67hUXLdQviaKEh2Y6UiLsCwIHQeA+FR1BsjtW5bJcuOVRtHGkcTWVahqt0J/EwYGQ/SuxW1d2IzBi0qixRxi1Nk1IVCLsADzAoJ79BVHF1fu+K6KYhtyWTZvuys7jUrylVpNBKi6IGqwZSu56HpYvGyOB+UCj6+fmAwWXewJiw8SjULjQA3qrxbY2rkEWZtTOywwg2zsCoLN00aeqoNgN9I79cclkJEGURGJKIZGSQ6hqEQjPvN2FmU/i3qhWPZlXaG+BVlzErEcuWNIo96axTSNYBqWOnWx6j4W3xwT5eSPnxSIoVoOdAo7RnmsND31XXVGj13ob9uGWfLMpBSTMSGgaDoJJNAdDvdR7kqSNmHpir+0CNpICoUc3Kq8poVcZZYwV8gQWJF7GPrtvLStz/4va+fl+3umWW8eav5pDyFTbJJARqPLmTeP4WFfTUKv8R646/gv2jzRHRJ74CURhHpJwpC7hr0vVnqN9rfueK54kDkEOGbLsqyeGUA8ojSf+vp8R643artL1XmEPKk2k6Jur6t/rv8ArDrjnXjfEo5w9v4R7R5fND3UgLDVaHwutGjaHxCjtfT1xZ48FyUhLQqDrK5jMkRt7uVf9o3Dg9fWhv8AP5eu8G4oV4ZDPJqdvu8Tm61OxQberMdvqcUzGFlbZSk97miflyw0j1kdQSf7qEAfrt5DFniJwvJmKJVY23iZyOhdmLOR6aia9KxLx4krOOdIf2iD+LFnis450h/aIP4sWeAYYYYBhhhgGGGGAYrs/wAZEUsURQnmkAEFR3A2BNtV2a6CzixxBznB45ZFkbVa6NgaDaXDrqHowvt63gIHCs3zM7ORJG4EWX08s3Q5mY2bc7/uxe4peHhhnpwVRQIsvp0EmxzMxuw0jSfQX9cXWAY+EY+4YD8t8WhU5yYaVapM1sAFZan2o/6dO++MvZrhpcB7dCzwxwmzfgKO7EdNN9L6nR5G9fHE15yWMbl5s0vQgoDPubrZa21bVfXHQ8My0dRqAdDyOz34dKoJiqkeTlWYg9iwPbGujVp05pSoMqeWzrMRDz4KDhSG8UKM0hpSVsE1Y1bEnfEwtO4lKlCrzZZdTK8bE3F0BLaRup1ENe/h74+w25VvkOZfSu/i/nDqYEdqFD8+tVvGZvUEUvqzUbKw2jOhImYa9xfu3G17ijW9WzK6a7NOYScrmSS5YhIQ0bxV4lAUENEtnVKb2Gx3usSv0nJFLI7pIyRRR/0dOq3Ixa0Z42J0i6KXp9KwjExquV7zNm1JfrGGvx1uDyb+D5vS8bJM5YnV1MZnmihU3qUllgiIDDvuTpNEjpe5Fc2jKq0PkGdgkGUj5qo8KFjZCPHIsSoQVeiDbkkHrpHUHErLuJxmJDp1x0lg2hRUOqjvcLtzV/In4l2ktDeZkkWhy44kKn4XBZ3ZT5GtFHqKHUbYq5eGxzZSJ1jTnSvHq8IVjrbmSxORvWjUACSNk3I61zfDLeHD8GLCOWFwuqOSH3T2HALJsDfxDcHbautdLhTepN2H3iMmKQ0/RN1e6b62a28Q74e3nD448xl54rC5rTHIuoiiJFIJLXpPy125Z8jjVyW+AOxqdfdzBWfom6yCixHSwx2qyL3t4yea0avtxn18J+O/ulnjom5U6jEm0lZjMnlSeGQf7RuG7/Wuvz7beo+zPvctkYvlhy+WmkvffRUSnz3DPe9FF8wceUZPmMY0JSX3+YKxSho3v+Ub8y3vfuA2/wA22PX/ALP8mU4fAzUXljiY0SaGhVRbPWkAH1s73ZxZTo6PDDDBYrOOdIf2iD+LFnis450h/aIP4sWeAYYYYBhhhgGGGGAYYYo+K8QkTNQxjUI20m10W7F6K0ytqAFMdOkhdTXtWAcNg057MnlpHqjy5tKuT3mY8TeEeL9/1xeYoODp/Lcw3I5JeLLlr5dueZmPEdDGz9cX+AYYYqPazjoyWTmzFWY18C7eJydKLue7EfleA/P7wBs9MzE0k+c2r411yB1FdyzKu+5v0xd5KPUY1IFfeM0ZdzTORmPCDe6hQL7EEDsRir4SjK0TMA0jGR7JJ1SMLUkncii0pvenB6jFtl4tXKSyyx5iUOW31kyTDSfyOph6qOhIxoicQ6unTEd/klonNCMaMUmZkKijbj3u7XVCwfDW/c0axPVgqoTShc3mLJoAbZn8gMRI5y/LjTYjMZm3ItVIfMEr1BZq7dB3PbEjI5Qa4GNszS5qyxuyDLuF+FTYB8IG+IzZ7MNnD89G8karIje/zzUHU/NKA1A9KY7+uJMKiRIQQCJpppGB38I5ri/MD3aH0I9MaOHojCEuFZVgnkOsBgqvLE6ncbeFW+lHDheRaM5YJ4eVltTRN8AJEK9hcZNSHba1JIO+ITdRaGTsUimUklMzOYlckkrZTLkMTuV0qx1HcUb7HE/iXhzMcg2WNXkmHmP5tWPqgaRvUKfIVG4ZJzI8qrDxHVLKjb9Y2Yk9iC8inyNt5EY25PM8lp2bdVGmEncsIVNxnuWDs1d2B7kE4qm7NeFJ7YcIMsWaK/MwMX9WSAO8oHfx6puleKPvqGOf4fmxNEpDLJqmiJRrD3pQGmJs72Lq66t59x9yMWUOSsh9EaQv1NuyqHHS2jlOratuX+LHBcOhaIyZRgpMOaWom2Ygnqrdxt8WncEHbGuup9pwk086W5vS20/Hl/VktGLZWWV8RiT4/wCUZk8qYUf/AHHR6Oo+vi3+bHsvsb/6dlP2eD1+Qd8eM5bcxJ8V5jM+6mH7R0ejqPa/Hv3x3v2NcSvKNlmYFoWZ0F2RHI7EC7N02oWP6v54qzu9r4vQsMMMWLFZxzpD+0QfxYs8VnHOkP7RB/FizwDDDDAMMMMAwwwwDDDGuWdVrUwXUQq2QLJ6AX1PpgKbhiAZ/M0jrceXJLsGD+8zHiXxtpX0pfpi9xRcMA+/5mhIPd5e+YZCCeZmPg1kgL+rQxe4Bjyv7ZOKh5Mvk+yfymUd6p1jA367St6FU6WL9TJrH544nxn73xOfMruJK5RNjwo0aRCjexblyG9932HTBfoU5rw+cOGlMqwFlSqKDtqkbLuG+gHhT0CviyjUoojQ2wzQLNXTU4VnI6WWYkDufQEiFkAEghaiVgkjjjHdmEhQn63SA/rdjiw2iWYvuxnysjad7todl9AVeh5Cz1Jw5nWiMR30/hKy5SIx9FVcxmAL/s5dvMn/ADOMsvnGqJljPuznZfG2gMA7AgUGYHxj4lHfpW+uDLHmAvuy5vYWSqaoNZA7E2xGqrPoNsSE+Bf7Lif/ADkxCbwhMT36NQM0cUg0xuI8lEt63Qm1lrbQwvw+Y64nSZjV95QgrIIYINDUDbFlNUSGFyJ4gaGoXW4Hw7o4/F9wir8S+7Yj8xI4PpX57mywmIDCzJnGYH5lMKMAR5EGKgfUHvWK5uz2jZv4gdMzzrucpCSAdtYYs7oT6qiUezGzeMZMtzctl4QfE5DliN1dLkckdQebSt+uy7FsacpMXAjfdszPqBGwkiUmmHkTHCoIHTUp7jE1jozckxNRqscUhOwRyA5k9BpMKsdqADHZTim12ezDNTmZ0kAN5ItJIo3IY6o3j9Ty+YR53EdgRfJe20SjiULRqGGZCLJZAR2XSy1sTq0FN66FfM46/J5jkasw1hc1cpHdWVPdD9ZoVVa/Ei92OOZ9seGNHw/SVBfKTRTnyKPa0NjYQ1EL6LGp7jGv+nzz8RGl7Wa+toxH6WxLFqbIOW3MSbteYzPuZRsf9o+F6IY/m2/cdRZ+xfFVymZyb7pHmAsLBj3c6DtektzUja72Qnz3qsowbkgWQ0+YIil+Ej+UEaZNJs+W7b+XXGLQNNHEu68iNWYreoM6LEtGydYiaFrBPia9tzjJN+W2ZVWnExL9B3hjlfZKKPN5KDMK0qM6DVollCiRfC9IW0EageqmxWLj9GSj4czJt0EixOv50isR9GGNrQ+cc6Q/tEH8WLPHL8fzU0XI5jRyBp46VFETnTqbYyTae1dd7A746ZGsA0RYGxqx6GiR+7AZYYYYBhhhgGGGGAYqeL8EM0kMgkZTC6NppCpAYFuqFgxAqwRtfmcW2GAoODqBncwoaV9MWXBMoYf0mY+ElVDL6ix64v8AFFwtwc/makZ6jy4IYKNHvMx4RSLY9TqPri9wHJfaj7RHJ8NlZL5sw5MVHSQzg2wN9VXUw9QMeL5KAq0OjYkSKvkCy+D0pVDSV0p/zPV/bNn/ALxmIoAfCBN9KFoz3XTVqWt/5m63U45yGeoFnq2i5clebyBbX8oiE/M99xXa2HS4Om02nvCwhhHLnVdlyrSGP9ahKWPmRqoeuq8SHpzPL8rZfXED3CFrb0JGmj2Vh5sMYw5epfu92rRoZG/FpZgR9X1WfQHGcQLiGIdSksEhHyij4f1iImAI6Gj0q6pu6M127780rM5uswyqNTCbKsVugutGjBY0dNkr2JIXYGsaXicxOTIQUgzrLopQCZmsbglgSo6+Xbe88sAFVh/ucjJ+sVnLP+dsLP8AW774zk/mpv2fO/8AOlxCbKbRlJ+4uslJK9fe1WnCOKjywdQfCH6oB8XS8fMhxMokRcBXTLTTLv4ZGfQygN1JNP4fi8JO43xln32kPVr4mT60/JUep3RQO9efWXmcusjPGRqVpctBv3EY57Uf3gj+qa3Iqqb7bs9o22SBkV1pGW0/dYARJtaMxrX5dI21DuHroTjXA5lyxikXTJmndZU32WTUzetcjYHsQBtRrRDIWZonN/epCsbn54oxUgPYtpRzfRuap3FgTs09TtmjQTLKYn7DSxWSV78kqM+mmYdTtVa7PeHySIy6cmWIaLTIX76VIMDgefMAJHQmFxsDRie00ZzMCRjwPJqjn8o01qrWfITcuj+HWel4mlxHWdc6Q/hkv5IWI5d/qmnI7cyXuaxnlsn76QyrQzyUyn5CikCPb5jGSTXzI9bViFdadO0XrO8bx74ZLxl5v7Nvqhy8d6mWWVWilqidMx2OnUDuOt0ew646LguXAy0bPtqQmW9zSqF631GXkjff/cqR+LHNcOYjOzZZijlcy5KPfiflzLIQd6N12O9b7Y6vI51Uyccsi0scMbut6jUXu5fqXy8qkb9a3I3PQ/q1YpxFuTwti0e60Zj5/BjtvVe/ZFntD53Jt8UUqyAWDWpFDjYDo46nrqvfqfSceKezJbJcTy8kp8U7SQTkH5mYoKO22tFvt8BsnSp9b49xHkZd3GzbKl9NbEKl0D4dRBOx2vY9MT0L81IX6c5qrINc+faTSeVCGjVtRAYgnmELoIPjAWtQ/m732xc57iKQrqkJA33Cs1Ablm0g6VHdjQHc4r/ZjgiwRA1bsN3OgsRtVssUeq/iJZbsmycZ5vgjlAiTHTqtxMGmDitl2kUhb3I6HodrBuTW+GGGAYYYYBhhhgGIPEOINE0YCBldlQnVTWTXhTSddC2bcUoJ3rE7ETMcNR5FlOvUgoFXkUVYNFVYKwJAuwboYCr4PnFkzuYZJkmHKy9aChCe8zHhtT/ri04pnDHESot2pY1/E7bKPpe5PYAntiv4dKTnsxciPpiy4AQUU95mPC/ja29fD9MSG97mgOqZYWfLmsPD+aoSa/8AkU79g8h+0Dh/K4iFYkrHlYNz8wDSNK/XqWBB36yE72cVeQpQySCxDqkcD5mlLMF9SLZPU6enTHon2p+z4KrnR/RBI5/7IMXBHlTkA/1WYn4RXnzREGNiN1uWYehI0qR30kAj+yI+bGTVnFnd4KYnSjHjHf8APpLdA7Q5VXbxTRP4h+Jvhff8PL8X6qqeoGJ8EXKVxdmOeKYt+LWy62r682gOlKN8YZb+d5xopKAi9xewD/SQUt+SR/ixphhEnumvlgPlZD+Pa4/7oG192euzXnm+WqYx8v59foxadjGwjAAjhzgDtuByplZQo2Ligg1XW923TEg5BbdWZ2GqRd3YbHO6WFKQKIJFVWNmVcswBrUzCx0Gp4ZoXHlXMQn6nqbGNeQku66VliL/AKz5Vz+9mY/njybs1oZx5IkpokYEsmzs0i2+caRtmOrflXYIoKTiZlOJMNLMtOUzEyUbWRpZAsCg7GytiqBpbBO+IeXmPLVh8WhCpHXV91AH5mXMHf8AE679MWQjjIOoXEmqTbY8uBeXFpI6XJqkSj1Xbviq12eY6JTQKoYbsMvHFDHRpmkOhrBrZieTvWxLddwNuUXWgyr0zLZzO2zAtqJr8MxJ26BeYvVcRuGyFH5c7C4Nc7v+N3F19Yw9Ed9UJA8VDfmmaBfvFe+loSJ18FdD6Qrbk9/eAUZBVFreWVVm6KITM+Ue2jy9a731qynkrZ6lRZa+6RnfVt8zuYkeDRHvmYm2I3opVyb9nQ0AevMremrdn6y0ayrbtHqsDdpgx1SfVtuZfbSeik42ZWDlTiQkE5oAOw+HWgJQL/V0alHnpB3vbPN4xmO+vfoyWhwftVweKLieTmiVGjzUZADnZ2CUGJNksysm9bk3uScWvDwGjy7ke6iiilI/G8aCGffuFhkq/wAcfWlxF9vEHIGlA36OzKEk1WiQ2qC1OqjSHsOXvZ6W/AVCZOEV4YhlpgLv3UylZN+4BMp260O++Otxt+bg9DWmcziaT/rOY/5tVht5wiZvK+9g1dY8zkwW8ymYjhJI8zy4qJujIfK8d5xOVczn48uHoZYF3CSKra2XYEBxIKjJGpQR73025Xh+VUThpRceTBlmNXZiHLRT5NIUy8qjuYT2q+r4HmGiyzzuC0krpYJlVCzsqihISAoZqtB8IHWsT4CJ+yzPnKelGIdPhiJwvOmWPUQAQ0qMB0tJGjYj0JUkemJJkAuyNhZ9B543rWWGGGAYYYYBhhhgGGGKTi3O58ejXpuHTpvTfNHN5lbVyrrVtfTxVgNcc3JzeakkKaVggbwKQaD5j4tzqb6dfLFlwjKskQLj3khLyd/E3UA+SilHXZRueuOWzEgjz3v448ukwhkZ1NrK8UkjBSwRbfWyN3NKfMkdXlOKwy3y5Y301eh1ar6XR2wEiaFXUqwDKwIZSAQQdiCD1GPLfaz2PbK62j1NDOygsTZhFAFWPXTpFK57kAm6Leq3j4yggg7g7EHviF6ReMSv0Ne2jbNXh+YSqy/RJKphsYhq+EH5STQQ7VvW6KDslQKlNSaVVHOyrp6xzDyCv1/D4r2VTjt+MfZ4BrfLEeOtUEm6kAVpRjug6nSbXcgaQduI4nw+SM6Z45Eji2XX4T0WwXb3UsYNDTr3oXZC45mppXpP1dunFaerG079O+/JCkzUrNrRQgsOdYN6g8MjKEsEASIDbEbSaqKrYjGAJrAkkOlAUOspYuIxNSabqNAe4BZe91NlmoG9x3Hw0BsBpayKJ2J1KLoMVbl45TjXHRCQb/EPMspLFRsTdMSevSxZ2IjTNtoUa0xXMy6bKxyKY+U+vSLSOSjq8aiNdSgEbRQXq1bFjt1FzksyNgFJ0CKkNW6oNMAsbESTa5NQ6hDfQjHNez+cDpYIYEaBuDqULovqNzve6khmvTquPpNJcggsJEJIdV1MpYUfBsNRFAmbQtUFQCqo1ZxOJVx4ZhZvlAyUXpYG1tLW7z3dgd1DHdR1OlN9JGJOTzeoGSVDzWLR8gUxSqJQb14hpcsTVFLNAYhcFzfMAVVUyRHToDa44TW7u62HkayQASaJ6WzHccwkE/MDGZ5dEc2gatJs8s7eGJdR00xHxKSTpxjtaczHffcIW6pvBsuV1JJTSRgIL3AiI8AWxuCBpZiLZka9gAIsQfMQvBE1chtKzXuSul4tGxvYorPe3irUbI28QyrErPNWlPDJEpJQxkizISAZNJpqIC6dex64lZrMrDmEs0ZlMRQWWLIC6UigsdtY2B6p0venmmZ28frDJeNlR7S5ZJcodA0pmMtIgXppKrz4ga6EFZAfUkGyRis+zsNmchBHGoduXmcvKpJQKhJZXdt9hekUCSZDXRsdlkvZ2eYMrXBEswkjYhWl+JZCFXdYxrLrbavCa0jrif7AcBhyXD4liFB1EjsxssxAsk/Tb0Ax9HwmjzcFOhrRMffi8fpMTnptj89mO1c2yh53hpQRZRCXkkZJszKFKcwigpdkikCWyigwrTEVvbfrWy6lNBAKkUQQKI8iMc77MKZ5Zc4dBEpIjIHiCCggJNafCAxUg7ud9qx02NsRERiE2uCBUUKoAVdgB2xDz/CBLIjlqMdFRpUi9QPiv4hsKG1HxdQpWwwx6GGGGAYYYYBhhhgGGGGAqs9xWMhuWYpZYDZQEuyHdCdMau4NEjYdz64QcPgzMUMkkER6yKCFcKzgliDVG9Rs9zvifmsosi6XFg0diVIruCCCD9MZwQKihFACqAAB0AHQYCrj9loEIKB4wNdiOSSMNqYG20MC1bhb6AkDEHIZR2GmLOT640HMEiDxsdlkqZCQhKv8Gx3o+HF7mMmHZWJcaDYCu6A7g+IKQG6d8R+E5CSLXzHWRnNlwhQn9a3a/IAUAO2AjtDnVsrJDIAtgNGys7b2upXpFO1NTEWdjWH3/NBmBy6MFCklJSNV34UDoAzCu7KNxv1xaZhmCkoAzdgzFQfqwViP3HFU0kn3qAsri45w4QyPEDaFbbSq3sdyAe3fcKjiHB8pIDzeHyJVW0aLtewPuHLMR5AEjy3xwXtL9lXD8wWaPPTZdlatOZR9CkgEKTIqMt2niYkn1Jx7bip4txQRyIugNp0uSeq6nEQKbfF4jfTax328xGcveacYy8m9nvsgkVQI+IZeVQTWjffy6tt3oUd+uOoi+zWcAAyRmuxoqPPSHhYpfoeu+O5zPA8vI2qSGJ2vUSyKSTp0WSRv4dt+2Icns7lol1DXCqF3PLlljXfUT4Vaq3ugOw8qxVfQ07zm0Jxq3rtEuaf2BnJU60OnbS0s5Vl7oy0AV7gHYGtjuDbR+ycpTQ0kSIQQY0iLCjYItn0kEdRoHWvXE3JcKk0RsmclKlAbIjcPdENboX6Wa1d+wFY2JBnUA97BLS76o3jLNt8yuQF6/LfTr1xV/ZaHs/Gf3e/bX6tMHsfHoCyyzzbUS0mjVtW4iCA+dmz5k4tMjwuGAVFGkYNA6FC3XS6G+K88TzSatWVDhEDHky2WJ1eFVdFBIr8XdfPbN/aHRq5sE6BFDM2gSr36cosT0Pbba6sXopp0p+GIj3QrmZnxW+OQnzJ/R2WgUW2ZREIoMdGn3h0l0sVSGmBGsfQ3Q9qMtvqlEekhW5oaIKxAIUmQABqIOnrRvHP+x8IzDJKy2kMUccViSvD8TAkctra+lnwIdu03i14krQZVEaSTWWIDpzas6iC7M0jhQN92NkAdwMXsIOkWbNCzVXt1rtjPDAMMMMAwwwwDDDDAMMMMAwwwwDDDDAMMMMAwwwwDFRDmUnn0NENcGssTvoOocvtvrUcz0pe9EW+NceXVWZgN3ILHfcgBR/kBgNmMJg2k6a1Uau6vtdb1jPDAROEZNoYIomIYxoiEqCAdIABok1sPPEvDDAUuQQnNytplQAMtNrKSbr47JKiqpQvYtfWhdYYYCp49mCioQisutC2oNQIZSpLAUgBF626UNj2thiPmuHxylTIisUNrYuun+Ww29BiRgGGGGAYYYYBhhhgGGGGA/9k=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AutoShape 6" descr="data:image/jpeg;base64,/9j/4AAQSkZJRgABAQAAAQABAAD/2wCEAAkGBhMREBQSExQWFRURFhEWFRUVGBcVGBUcHhYXGhoZGRgaGyYeGBomHiAdIC8gIyopLiwuHh4xNTAqNSYrLCsBCQoKDgwOGg8PGiwkHyQsLCkvLCopLyksKS0sNDQ1LCwpKS8sKSwsLCwwLzUtLCwsLCksLCwsLC8sLDA0NSksLP/AABEIAOAA4AMBIgACEQEDEQH/xAAcAAEAAgMBAQEAAAAAAAAAAAAABAUCAwYHAQj/xABGEAACAgAEBAMFBAUJBwUBAAABAgMRAAQSIQUTMUEiUWEGIzJCcQcUUoEVcnSRsiQzQ2JzgpOhsTRTg7PB0fE1RGOS8Bb/xAAaAQEAAwEBAQAAAAAAAAAAAAAAAgMEBQEG/8QAMREBAAIBAgQDBQcFAAAAAAAAAAECEQMhBBJR8DFBgVJxobHBEyIyYZHR4QUUI4Ki/9oADAMBAAIRAxEAPwD2PjcUjZaURFhJy35ZUgHUFJWidutddsVOafPRtIIwHTXGI2fxEKI4g101vba+wI3PljpMMBScUzebVpOTGHArQKXe45N7LrvzNAI28NkWTtGzOb4iA2mOMndlNdBzAoTSJCWIQFy3ewKGOkwwFHxZs20nLiGmNhDcihdQuZBJRLbHl6j09QboY1cSkz2qUQquk87QxAJB5EXLIt6A5msEEb126nocMBz65vPan8ChQ50nRqOgRSEbcwWxcJsOlsPIhBms8Xp0VV1ZYWAGYAx3IT4qJEnhodFs746DDAcvFmeIrGtxqz6fESF3YQQ9g4Cgyc3p+FRsDeJsuYzmiIBF1F5FkIAoKJNKuAX2Bjt6s7hV7mrvDAc1LFnhFCEYluVDzNSofec6EyE+IbaDINI2obHpjZ+kc2IpmeMKwaERKqlzTMA22qnIButqN2ax0OGA5xM7nzIFMShSImJADAe5cyKDzBvzAqgm6sncYj5XPcQNs0Ve7UVS0GE7qXTx2WMVNpO10LG4x1eGA5pZ8/0KDxWTup0newpDDYHSBfUMxJ8O+UWYzohkZlIkaZQg0oyonLj1ELrBZA2ve7PoDt0eGA53imYzrrII4+WUf3TBkbm/GBq/AL0sb6/CdiSJ8uYzPMAEahLazerb5DfhIs9QA1DucWeGAooEzSShSTLoiPiOmOORi+3QMyOB16g7V3x9jfNyM+6IsUoApSeaKLEAnaqZV1fijY1RoXmGA59Mxmky8LKju5lHMWQJrWMubBpgCwWtx1ryxhksxnmky4lQKtkzFAtEHLk0bkYqBIQoq7K3sMdHhgOXEnEUBNK55ajdVADiaS2AVt/d6aFb0PMjG7P5zOGQRxr/AEMbMwWqc8y6Zmq7VBpo7MxJ2GOiwwHMx5/iBLe5TwmcDVQ1+AGLxB9hrtTsboEV3ktns2FhGhGd0cuKZaK+Id6Ab4NyKLA79MXuGA52XNZxjG3KaNgJdSBkkjO1KrEEEEmjqvYCt7OLzKMxjUuKYgahQFHvsCf9T9cbsMAwwwwDDDDAMMMMAwwxF4nmzFGWABYlVQHoWZgq36aiL9LwEq8Mc17N+zsBysRZFZ6IaagskhDEFndaYk9TvucWX6CUfBJNGfSV3FeQWQsgH0AwFnhis/R86/BmSfSWNHFf3BG1+pJ77dw/la/7iT095D+d1J+6vz23CzwxWHiUw+LKuf7OSFv363T/ACv8sff08neOcf8AAmP8KHAWWGK5faLKnpmIv8RB/wBcWOAYYXhgGGGGAYYYYBhhhgGGGGAYYYYBhhhgGGGGAYYYYBisb3uaH4csCT/aOKH/ANYy3+IPI4m5zNLFG8jfDGrM1eQBJr8saOEZVki8f85IWeTv4mN1ffSKQHyUdOmA0+zf+yx/3/42xZ4pfZTPxyZcKjqzRNIrqrAlDrbZh1B+uLrAMMMMAwwwwGLRg9QD9d8V/wD/ADeV7QRr+ooT+GrxZYYCs/QSj4JZ1/4zyX/il6/LAZCdfhzJbz5saN+7l8uh9bxZ4YCsvNr2gk9bkhr0qpL+tjD9JzL8eWfzuN4nUD+8ysT6BT+eLPDAVn6fjHxpMnmWhl0j1LhSgH1ONkPHsu5CrNGWboutQx/uk3ifjXNArqVZQynYhgCD9QeuAzDXj7jleL5KOPM5YQxpGVljeUoiqdJLIqbD5mJO3aMg9RfVYBhhhgGGGGAYYYYBhhhgGGGPjGhflgK3iHvZo4RuARLL9FPuwfrIAfURt9DZ4reCrrDTnrObX0jFiIV1Fr46PQu3ToLLAfmjMZx489M8bEMsmc3jYxuvv/MEWPzHfrju/ZX7ZGWMJm0aXRGjGaMAP0N64zQJ2JtTv+Hvjz3iu+cm2DaZM5t8LL7/ALH/AMd9ziAouM7atMC7/Cy+F/pY/wBduvXHXtp11Kxnp9O+qT9P8J43Bmk1wSK4HWviX0ZT4kPoQMTsfmOHOPGzvGxDpy6cExyp9CAPp8t337+hezP2tyIWTNAyqrogZQFmWwta12VxZ6jSdvmvGLU4aa713RetYYr+Ecfy+aXVBKr9bANMpBohkPiUjyIGJ94yj7hhhgGGGGAYYYYBjF3ABJIAAJJOwHqT5YyxW8abWEgHWc01doxRlPmAQQljoXXp1AVrIWSOZgQ0+ZgYXsQmqolo7jw0xXszP546TFZxsUsI8p4P4sWeAYYYYBhhhgGGGGAYYYYBit40xYLApIM50tXVYwLkYV028N9i696BssVnD/ezSzHohMMf0UjmH6mS1/4YrqcBYogAAAoDYAbAfTGWGGA/MHFt85N82mTN7Dwsvv8Ase/+Xfr0xBQaoz0fTAu/wsvhf/8Adu3XridxUXnJvmqXN7Dwsvv+x/8AHfc4gJ4ozsH0wL18LL4X9P8At269cdWJ2jvyTS5d+Z82nl/F4ZF3HTYfv2+px8zWbRLJOqpVIBOmVaWMmj17V26d8fJzYk+auXs20g3Hw7bn91+ZxYcG4KSyyzhg8koCk0wQINQCrR5klqF6V1rUbxfpxX8V/Dp19eiExM7Q0ZXhebkXmcwQ8sl9dlGXUX+dQGJNtsl3fmQMTMxxDicQTl8QllKoHMcczF1A02ChsNRNbXYBNUDXQiDUhPL1GeXSJJWGrTqC10LAFFIb4dNmhQGJebzMg+8SSQrII0RRpcNuqGTo4Ta3G4Ngjb01RxmNrUrNenLHzxn1zMoTpsvZL7Ucyys7ypOFFtC68qZAF8ThkWpBd/ChNBdrND07gPtDFm4wyeFqBaNiNaX50SCOu422I6ggeI8T9moIEEsCGRo1YyxsbKhAuuRdXijmDFW6gEBum17OG+0E0UizpJbRQrKysNLuSG1MaoSCkAs7HVu1qhTl8VoUzzacYifD6x6Z2/JGJmPF79hii9lvayPPRmhy5o6E0LG2jJFgg0NSEbhgN9+hBAvcc1aYYYYBis4d72WSc9ATFF+qp8Z+pkseoRPqdvGMyyRUn85IRHH38Tbaq76RbkeSnp1xIymVWKNI12WNVVfoAAP8sBC450h/aIP4sWeKzjnSH9og/ixZ4BhhhgGGGGAYYYYBhhhgIXF820cXgrW5VI73GpiFBI7gfEfRTjfksqIo0jW9MaqovrQFb+uKTMZpps5pgaFvuqWwZi1PIXQWF+FlVGG+/jPTe5wzuZX4surX05UwavrzEjr8r79O4WeGK0car44J0vp7vm3/AIJevzr0vAe0eW+aVUvoJbiJ+gkC6vywH5x4rvnJttVS5zp4WX3/AGO1j8x364goNUZ6PpgXr4WXwv02/wC3bfE3iZDZyaqepM30IBX3/Yj/ALj88VrMSoUDWzRRhQwIZfC5JAAsgCzsN9hucb+bZYt+G5fXOXaykQLqGFMzKN6eqXSL8XUbnc6b67hUXLdQviaKEh2Y6UiLsCwIHQeA+FR1BsjtW5bJcuOVRtHGkcTWVahqt0J/EwYGQ/SuxW1d2IzBi0qixRxi1Nk1IVCLsADzAoJ79BVHF1fu+K6KYhtyWTZvuys7jUrylVpNBKi6IGqwZSu56HpYvGyOB+UCj6+fmAwWXewJiw8SjULjQA3qrxbY2rkEWZtTOywwg2zsCoLN00aeqoNgN9I79cclkJEGURGJKIZGSQ6hqEQjPvN2FmU/i3qhWPZlXaG+BVlzErEcuWNIo96axTSNYBqWOnWx6j4W3xwT5eSPnxSIoVoOdAo7RnmsND31XXVGj13ob9uGWfLMpBSTMSGgaDoJJNAdDvdR7kqSNmHpir+0CNpICoUc3Kq8poVcZZYwV8gQWJF7GPrtvLStz/4va+fl+3umWW8eav5pDyFTbJJARqPLmTeP4WFfTUKv8R646/gv2jzRHRJ74CURhHpJwpC7hr0vVnqN9rfueK54kDkEOGbLsqyeGUA8ojSf+vp8R643artL1XmEPKk2k6Jur6t/rv8ArDrjnXjfEo5w9v4R7R5fND3UgLDVaHwutGjaHxCjtfT1xZ48FyUhLQqDrK5jMkRt7uVf9o3Dg9fWhv8AP5eu8G4oV4ZDPJqdvu8Tm61OxQberMdvqcUzGFlbZSk97miflyw0j1kdQSf7qEAfrt5DFniJwvJmKJVY23iZyOhdmLOR6aia9KxLx4krOOdIf2iD+LFnis450h/aIP4sWeAYYYYBhhhgGGGGAYrs/wAZEUsURQnmkAEFR3A2BNtV2a6CzixxBznB45ZFkbVa6NgaDaXDrqHowvt63gIHCs3zM7ORJG4EWX08s3Q5mY2bc7/uxe4peHhhnpwVRQIsvp0EmxzMxuw0jSfQX9cXWAY+EY+4YD8t8WhU5yYaVapM1sAFZan2o/6dO++MvZrhpcB7dCzwxwmzfgKO7EdNN9L6nR5G9fHE15yWMbl5s0vQgoDPubrZa21bVfXHQ8My0dRqAdDyOz34dKoJiqkeTlWYg9iwPbGujVp05pSoMqeWzrMRDz4KDhSG8UKM0hpSVsE1Y1bEnfEwtO4lKlCrzZZdTK8bE3F0BLaRup1ENe/h74+w25VvkOZfSu/i/nDqYEdqFD8+tVvGZvUEUvqzUbKw2jOhImYa9xfu3G17ijW9WzK6a7NOYScrmSS5YhIQ0bxV4lAUENEtnVKb2Gx3usSv0nJFLI7pIyRRR/0dOq3Ixa0Z42J0i6KXp9KwjExquV7zNm1JfrGGvx1uDyb+D5vS8bJM5YnV1MZnmihU3qUllgiIDDvuTpNEjpe5Fc2jKq0PkGdgkGUj5qo8KFjZCPHIsSoQVeiDbkkHrpHUHErLuJxmJDp1x0lg2hRUOqjvcLtzV/In4l2ktDeZkkWhy44kKn4XBZ3ZT5GtFHqKHUbYq5eGxzZSJ1jTnSvHq8IVjrbmSxORvWjUACSNk3I61zfDLeHD8GLCOWFwuqOSH3T2HALJsDfxDcHbautdLhTepN2H3iMmKQ0/RN1e6b62a28Q74e3nD448xl54rC5rTHIuoiiJFIJLXpPy125Z8jjVyW+AOxqdfdzBWfom6yCixHSwx2qyL3t4yea0avtxn18J+O/ulnjom5U6jEm0lZjMnlSeGQf7RuG7/Wuvz7beo+zPvctkYvlhy+WmkvffRUSnz3DPe9FF8wceUZPmMY0JSX3+YKxSho3v+Ub8y3vfuA2/wA22PX/ALP8mU4fAzUXljiY0SaGhVRbPWkAH1s73ZxZTo6PDDDBYrOOdIf2iD+LFnis450h/aIP4sWeAYYYYBhhhgGGGGAYYYo+K8QkTNQxjUI20m10W7F6K0ytqAFMdOkhdTXtWAcNg057MnlpHqjy5tKuT3mY8TeEeL9/1xeYoODp/Lcw3I5JeLLlr5dueZmPEdDGz9cX+AYYYqPazjoyWTmzFWY18C7eJydKLue7EfleA/P7wBs9MzE0k+c2r411yB1FdyzKu+5v0xd5KPUY1IFfeM0ZdzTORmPCDe6hQL7EEDsRir4SjK0TMA0jGR7JJ1SMLUkncii0pvenB6jFtl4tXKSyyx5iUOW31kyTDSfyOph6qOhIxoicQ6unTEd/klonNCMaMUmZkKijbj3u7XVCwfDW/c0axPVgqoTShc3mLJoAbZn8gMRI5y/LjTYjMZm3ItVIfMEr1BZq7dB3PbEjI5Qa4GNszS5qyxuyDLuF+FTYB8IG+IzZ7MNnD89G8karIje/zzUHU/NKA1A9KY7+uJMKiRIQQCJpppGB38I5ri/MD3aH0I9MaOHojCEuFZVgnkOsBgqvLE6ncbeFW+lHDheRaM5YJ4eVltTRN8AJEK9hcZNSHba1JIO+ITdRaGTsUimUklMzOYlckkrZTLkMTuV0qx1HcUb7HE/iXhzMcg2WNXkmHmP5tWPqgaRvUKfIVG4ZJzI8qrDxHVLKjb9Y2Yk9iC8inyNt5EY25PM8lp2bdVGmEncsIVNxnuWDs1d2B7kE4qm7NeFJ7YcIMsWaK/MwMX9WSAO8oHfx6puleKPvqGOf4fmxNEpDLJqmiJRrD3pQGmJs72Lq66t59x9yMWUOSsh9EaQv1NuyqHHS2jlOratuX+LHBcOhaIyZRgpMOaWom2Ygnqrdxt8WncEHbGuup9pwk086W5vS20/Hl/VktGLZWWV8RiT4/wCUZk8qYUf/AHHR6Oo+vi3+bHsvsb/6dlP2eD1+Qd8eM5bcxJ8V5jM+6mH7R0ejqPa/Hv3x3v2NcSvKNlmYFoWZ0F2RHI7EC7N02oWP6v54qzu9r4vQsMMMWLFZxzpD+0QfxYs8VnHOkP7RB/FizwDDDDAMMMMAwwwwDDDGuWdVrUwXUQq2QLJ6AX1PpgKbhiAZ/M0jrceXJLsGD+8zHiXxtpX0pfpi9xRcMA+/5mhIPd5e+YZCCeZmPg1kgL+rQxe4Bjyv7ZOKh5Mvk+yfymUd6p1jA367St6FU6WL9TJrH544nxn73xOfMruJK5RNjwo0aRCjexblyG9932HTBfoU5rw+cOGlMqwFlSqKDtqkbLuG+gHhT0CviyjUoojQ2wzQLNXTU4VnI6WWYkDufQEiFkAEghaiVgkjjjHdmEhQn63SA/rdjiw2iWYvuxnysjad7todl9AVeh5Cz1Jw5nWiMR30/hKy5SIx9FVcxmAL/s5dvMn/ADOMsvnGqJljPuznZfG2gMA7AgUGYHxj4lHfpW+uDLHmAvuy5vYWSqaoNZA7E2xGqrPoNsSE+Bf7Lif/ADkxCbwhMT36NQM0cUg0xuI8lEt63Qm1lrbQwvw+Y64nSZjV95QgrIIYINDUDbFlNUSGFyJ4gaGoXW4Hw7o4/F9wir8S+7Yj8xI4PpX57mywmIDCzJnGYH5lMKMAR5EGKgfUHvWK5uz2jZv4gdMzzrucpCSAdtYYs7oT6qiUezGzeMZMtzctl4QfE5DliN1dLkckdQebSt+uy7FsacpMXAjfdszPqBGwkiUmmHkTHCoIHTUp7jE1jozckxNRqscUhOwRyA5k9BpMKsdqADHZTim12ezDNTmZ0kAN5ItJIo3IY6o3j9Ty+YR53EdgRfJe20SjiULRqGGZCLJZAR2XSy1sTq0FN66FfM46/J5jkasw1hc1cpHdWVPdD9ZoVVa/Ei92OOZ9seGNHw/SVBfKTRTnyKPa0NjYQ1EL6LGp7jGv+nzz8RGl7Wa+toxH6WxLFqbIOW3MSbteYzPuZRsf9o+F6IY/m2/cdRZ+xfFVymZyb7pHmAsLBj3c6DtektzUja72Qnz3qsowbkgWQ0+YIil+Ej+UEaZNJs+W7b+XXGLQNNHEu68iNWYreoM6LEtGydYiaFrBPia9tzjJN+W2ZVWnExL9B3hjlfZKKPN5KDMK0qM6DVollCiRfC9IW0EageqmxWLj9GSj4czJt0EixOv50isR9GGNrQ+cc6Q/tEH8WLPHL8fzU0XI5jRyBp46VFETnTqbYyTae1dd7A746ZGsA0RYGxqx6GiR+7AZYYYYBhhhgGGGGAYqeL8EM0kMgkZTC6NppCpAYFuqFgxAqwRtfmcW2GAoODqBncwoaV9MWXBMoYf0mY+ElVDL6ix64v8AFFwtwc/makZ6jy4IYKNHvMx4RSLY9TqPri9wHJfaj7RHJ8NlZL5sw5MVHSQzg2wN9VXUw9QMeL5KAq0OjYkSKvkCy+D0pVDSV0p/zPV/bNn/ALxmIoAfCBN9KFoz3XTVqWt/5m63U45yGeoFnq2i5clebyBbX8oiE/M99xXa2HS4Om02nvCwhhHLnVdlyrSGP9ahKWPmRqoeuq8SHpzPL8rZfXED3CFrb0JGmj2Vh5sMYw5epfu92rRoZG/FpZgR9X1WfQHGcQLiGIdSksEhHyij4f1iImAI6Gj0q6pu6M127780rM5uswyqNTCbKsVugutGjBY0dNkr2JIXYGsaXicxOTIQUgzrLopQCZmsbglgSo6+Xbe88sAFVh/ucjJ+sVnLP+dsLP8AW774zk/mpv2fO/8AOlxCbKbRlJ+4uslJK9fe1WnCOKjywdQfCH6oB8XS8fMhxMokRcBXTLTTLv4ZGfQygN1JNP4fi8JO43xln32kPVr4mT60/JUep3RQO9efWXmcusjPGRqVpctBv3EY57Uf3gj+qa3Iqqb7bs9o22SBkV1pGW0/dYARJtaMxrX5dI21DuHroTjXA5lyxikXTJmndZU32WTUzetcjYHsQBtRrRDIWZonN/epCsbn54oxUgPYtpRzfRuap3FgTs09TtmjQTLKYn7DSxWSV78kqM+mmYdTtVa7PeHySIy6cmWIaLTIX76VIMDgefMAJHQmFxsDRie00ZzMCRjwPJqjn8o01qrWfITcuj+HWel4mlxHWdc6Q/hkv5IWI5d/qmnI7cyXuaxnlsn76QyrQzyUyn5CikCPb5jGSTXzI9bViFdadO0XrO8bx74ZLxl5v7Nvqhy8d6mWWVWilqidMx2OnUDuOt0ew646LguXAy0bPtqQmW9zSqF631GXkjff/cqR+LHNcOYjOzZZijlcy5KPfiflzLIQd6N12O9b7Y6vI51Uyccsi0scMbut6jUXu5fqXy8qkb9a3I3PQ/q1YpxFuTwti0e60Zj5/BjtvVe/ZFntD53Jt8UUqyAWDWpFDjYDo46nrqvfqfSceKezJbJcTy8kp8U7SQTkH5mYoKO22tFvt8BsnSp9b49xHkZd3GzbKl9NbEKl0D4dRBOx2vY9MT0L81IX6c5qrINc+faTSeVCGjVtRAYgnmELoIPjAWtQ/m732xc57iKQrqkJA33Cs1Ablm0g6VHdjQHc4r/ZjgiwRA1bsN3OgsRtVssUeq/iJZbsmycZ5vgjlAiTHTqtxMGmDitl2kUhb3I6HodrBuTW+GGGAYYYYBhhhgGIPEOINE0YCBldlQnVTWTXhTSddC2bcUoJ3rE7ETMcNR5FlOvUgoFXkUVYNFVYKwJAuwboYCr4PnFkzuYZJkmHKy9aChCe8zHhtT/ri04pnDHESot2pY1/E7bKPpe5PYAntiv4dKTnsxciPpiy4AQUU95mPC/ja29fD9MSG97mgOqZYWfLmsPD+aoSa/8AkU79g8h+0Dh/K4iFYkrHlYNz8wDSNK/XqWBB36yE72cVeQpQySCxDqkcD5mlLMF9SLZPU6enTHon2p+z4KrnR/RBI5/7IMXBHlTkA/1WYn4RXnzREGNiN1uWYehI0qR30kAj+yI+bGTVnFnd4KYnSjHjHf8APpLdA7Q5VXbxTRP4h+Jvhff8PL8X6qqeoGJ8EXKVxdmOeKYt+LWy62r682gOlKN8YZb+d5xopKAi9xewD/SQUt+SR/ixphhEnumvlgPlZD+Pa4/7oG192euzXnm+WqYx8v59foxadjGwjAAjhzgDtuByplZQo2Ligg1XW923TEg5BbdWZ2GqRd3YbHO6WFKQKIJFVWNmVcswBrUzCx0Gp4ZoXHlXMQn6nqbGNeQku66VliL/AKz5Vz+9mY/njybs1oZx5IkpokYEsmzs0i2+caRtmOrflXYIoKTiZlOJMNLMtOUzEyUbWRpZAsCg7GytiqBpbBO+IeXmPLVh8WhCpHXV91AH5mXMHf8AE679MWQjjIOoXEmqTbY8uBeXFpI6XJqkSj1Xbviq12eY6JTQKoYbsMvHFDHRpmkOhrBrZieTvWxLddwNuUXWgyr0zLZzO2zAtqJr8MxJ26BeYvVcRuGyFH5c7C4Nc7v+N3F19Yw9Ed9UJA8VDfmmaBfvFe+loSJ18FdD6Qrbk9/eAUZBVFreWVVm6KITM+Ue2jy9a731qynkrZ6lRZa+6RnfVt8zuYkeDRHvmYm2I3opVyb9nQ0AevMremrdn6y0ayrbtHqsDdpgx1SfVtuZfbSeik42ZWDlTiQkE5oAOw+HWgJQL/V0alHnpB3vbPN4xmO+vfoyWhwftVweKLieTmiVGjzUZADnZ2CUGJNksysm9bk3uScWvDwGjy7ke6iiilI/G8aCGffuFhkq/wAcfWlxF9vEHIGlA36OzKEk1WiQ2qC1OqjSHsOXvZ6W/AVCZOEV4YhlpgLv3UylZN+4BMp260O++Otxt+bg9DWmcziaT/rOY/5tVht5wiZvK+9g1dY8zkwW8ymYjhJI8zy4qJujIfK8d5xOVczn48uHoZYF3CSKra2XYEBxIKjJGpQR73025Xh+VUThpRceTBlmNXZiHLRT5NIUy8qjuYT2q+r4HmGiyzzuC0krpYJlVCzsqihISAoZqtB8IHWsT4CJ+yzPnKelGIdPhiJwvOmWPUQAQ0qMB0tJGjYj0JUkemJJkAuyNhZ9B543rWWGGGAYYYYBhhhgGGGKTi3O58ejXpuHTpvTfNHN5lbVyrrVtfTxVgNcc3JzeakkKaVggbwKQaD5j4tzqb6dfLFlwjKskQLj3khLyd/E3UA+SilHXZRueuOWzEgjz3v448ukwhkZ1NrK8UkjBSwRbfWyN3NKfMkdXlOKwy3y5Y301eh1ar6XR2wEiaFXUqwDKwIZSAQQdiCD1GPLfaz2PbK62j1NDOygsTZhFAFWPXTpFK57kAm6Leq3j4yggg7g7EHviF6ReMSv0Ne2jbNXh+YSqy/RJKphsYhq+EH5STQQ7VvW6KDslQKlNSaVVHOyrp6xzDyCv1/D4r2VTjt+MfZ4BrfLEeOtUEm6kAVpRjug6nSbXcgaQduI4nw+SM6Z45Eji2XX4T0WwXb3UsYNDTr3oXZC45mppXpP1dunFaerG079O+/JCkzUrNrRQgsOdYN6g8MjKEsEASIDbEbSaqKrYjGAJrAkkOlAUOspYuIxNSabqNAe4BZe91NlmoG9x3Hw0BsBpayKJ2J1KLoMVbl45TjXHRCQb/EPMspLFRsTdMSevSxZ2IjTNtoUa0xXMy6bKxyKY+U+vSLSOSjq8aiNdSgEbRQXq1bFjt1FzksyNgFJ0CKkNW6oNMAsbESTa5NQ6hDfQjHNez+cDpYIYEaBuDqULovqNzve6khmvTquPpNJcggsJEJIdV1MpYUfBsNRFAmbQtUFQCqo1ZxOJVx4ZhZvlAyUXpYG1tLW7z3dgd1DHdR1OlN9JGJOTzeoGSVDzWLR8gUxSqJQb14hpcsTVFLNAYhcFzfMAVVUyRHToDa44TW7u62HkayQASaJ6WzHccwkE/MDGZ5dEc2gatJs8s7eGJdR00xHxKSTpxjtaczHffcIW6pvBsuV1JJTSRgIL3AiI8AWxuCBpZiLZka9gAIsQfMQvBE1chtKzXuSul4tGxvYorPe3irUbI28QyrErPNWlPDJEpJQxkizISAZNJpqIC6dex64lZrMrDmEs0ZlMRQWWLIC6UigsdtY2B6p0venmmZ28frDJeNlR7S5ZJcodA0pmMtIgXppKrz4ga6EFZAfUkGyRis+zsNmchBHGoduXmcvKpJQKhJZXdt9hekUCSZDXRsdlkvZ2eYMrXBEswkjYhWl+JZCFXdYxrLrbavCa0jrif7AcBhyXD4liFB1EjsxssxAsk/Tb0Ax9HwmjzcFOhrRMffi8fpMTnptj89mO1c2yh53hpQRZRCXkkZJszKFKcwigpdkikCWyigwrTEVvbfrWy6lNBAKkUQQKI8iMc77MKZ5Zc4dBEpIjIHiCCggJNafCAxUg7ud9qx02NsRERiE2uCBUUKoAVdgB2xDz/CBLIjlqMdFRpUi9QPiv4hsKG1HxdQpWwwx6GGGGAYYYYBhhhgGGGGAqs9xWMhuWYpZYDZQEuyHdCdMau4NEjYdz64QcPgzMUMkkER6yKCFcKzgliDVG9Rs9zvifmsosi6XFg0diVIruCCCD9MZwQKihFACqAAB0AHQYCrj9loEIKB4wNdiOSSMNqYG20MC1bhb6AkDEHIZR2GmLOT640HMEiDxsdlkqZCQhKv8Gx3o+HF7mMmHZWJcaDYCu6A7g+IKQG6d8R+E5CSLXzHWRnNlwhQn9a3a/IAUAO2AjtDnVsrJDIAtgNGys7b2upXpFO1NTEWdjWH3/NBmBy6MFCklJSNV34UDoAzCu7KNxv1xaZhmCkoAzdgzFQfqwViP3HFU0kn3qAsri45w4QyPEDaFbbSq3sdyAe3fcKjiHB8pIDzeHyJVW0aLtewPuHLMR5AEjy3xwXtL9lXD8wWaPPTZdlatOZR9CkgEKTIqMt2niYkn1Jx7bip4txQRyIugNp0uSeq6nEQKbfF4jfTax328xGcveacYy8m9nvsgkVQI+IZeVQTWjffy6tt3oUd+uOoi+zWcAAyRmuxoqPPSHhYpfoeu+O5zPA8vI2qSGJ2vUSyKSTp0WSRv4dt+2Icns7lol1DXCqF3PLlljXfUT4Vaq3ugOw8qxVfQ07zm0Jxq3rtEuaf2BnJU60OnbS0s5Vl7oy0AV7gHYGtjuDbR+ycpTQ0kSIQQY0iLCjYItn0kEdRoHWvXE3JcKk0RsmclKlAbIjcPdENboX6Wa1d+wFY2JBnUA97BLS76o3jLNt8yuQF6/LfTr1xV/ZaHs/Gf3e/bX6tMHsfHoCyyzzbUS0mjVtW4iCA+dmz5k4tMjwuGAVFGkYNA6FC3XS6G+K88TzSatWVDhEDHky2WJ1eFVdFBIr8XdfPbN/aHRq5sE6BFDM2gSr36cosT0Pbba6sXopp0p+GIj3QrmZnxW+OQnzJ/R2WgUW2ZREIoMdGn3h0l0sVSGmBGsfQ3Q9qMtvqlEekhW5oaIKxAIUmQABqIOnrRvHP+x8IzDJKy2kMUccViSvD8TAkctra+lnwIdu03i14krQZVEaSTWWIDpzas6iC7M0jhQN92NkAdwMXsIOkWbNCzVXt1rtjPDAMMMMAwwwwDDDDAMMMMAwwwwDDDDAMMMMAwwwwDFRDmUnn0NENcGssTvoOocvtvrUcz0pe9EW+NceXVWZgN3ILHfcgBR/kBgNmMJg2k6a1Uau6vtdb1jPDAROEZNoYIomIYxoiEqCAdIABok1sPPEvDDAUuQQnNytplQAMtNrKSbr47JKiqpQvYtfWhdYYYCp49mCioQisutC2oNQIZSpLAUgBF626UNj2thiPmuHxylTIisUNrYuun+Ww29BiRgGGGGAYYYYBhhhgGGGGA/9k="/>
          <p:cNvSpPr>
            <a:spLocks noChangeAspect="1" noChangeArrowheads="1"/>
          </p:cNvSpPr>
          <p:nvPr/>
        </p:nvSpPr>
        <p:spPr bwMode="auto">
          <a:xfrm>
            <a:off x="307975" y="-16383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248" name="Picture 8" descr="http://ms.mcmaster.ca/gabardo/M2ZZ3/frames/Pictures/picture01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68" y="28194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https://encrypted-tbn0.gstatic.com/images?q=tbn:ANd9GcQsuVNRv5QE_vRN7T6R4hUsfWYgrGPYWCPOTdq7WuMUFVnScLc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21907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83822" y="384545"/>
            <a:ext cx="5732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Intersection of  plane and </a:t>
            </a:r>
            <a:r>
              <a:rPr lang="en-US" sz="2800" dirty="0" err="1" smtClean="0"/>
              <a:t>paraboloid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0752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287</Words>
  <Application>Microsoft Office PowerPoint</Application>
  <PresentationFormat>On-screen Show (4:3)</PresentationFormat>
  <Paragraphs>60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Tuan Seng</dc:creator>
  <cp:lastModifiedBy>Chew Tuan Seng</cp:lastModifiedBy>
  <cp:revision>44</cp:revision>
  <dcterms:created xsi:type="dcterms:W3CDTF">2013-10-04T01:32:03Z</dcterms:created>
  <dcterms:modified xsi:type="dcterms:W3CDTF">2013-10-08T04:08:01Z</dcterms:modified>
</cp:coreProperties>
</file>