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sldIdLst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8426C-A0B7-40A9-9BCD-751E871CD6F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5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FA5AD-F12E-4B29-ABCA-94AD5E00340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5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20EB5-5161-4BCB-876B-EE8A299F72A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9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7A4223-37F6-4A57-A642-B747F0686A6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8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8426C-A0B7-40A9-9BCD-751E871CD6F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1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A10E7-2339-4EE6-9475-A6B5B16EEA6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99E7B-2171-43E4-B792-5D11BDC65AD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91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5CAF-0FB9-437A-912C-EFB6A66D7CB4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0864-A5C7-4412-9F7A-93814FD5BC8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06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4F3F6-DF9B-478C-A3EA-CFB2DA276C8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42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BA26-E03E-459F-BCD5-F81777701FB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A10E7-2339-4EE6-9475-A6B5B16EEA6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35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A1517-1EFC-4412-A47E-CF99B107B5B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52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586E9-B5EA-4799-89A4-03864F0D008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36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FA5AD-F12E-4B29-ABCA-94AD5E00340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28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20EB5-5161-4BCB-876B-EE8A299F72A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00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7A4223-37F6-4A57-A642-B747F0686A6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98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8426C-A0B7-40A9-9BCD-751E871CD6F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13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A10E7-2339-4EE6-9475-A6B5B16EEA6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05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99E7B-2171-43E4-B792-5D11BDC65AD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20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5CAF-0FB9-437A-912C-EFB6A66D7CB4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11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0864-A5C7-4412-9F7A-93814FD5BC8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3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99E7B-2171-43E4-B792-5D11BDC65AD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346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4F3F6-DF9B-478C-A3EA-CFB2DA276C8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4428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BA26-E03E-459F-BCD5-F81777701FB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541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A1517-1EFC-4412-A47E-CF99B107B5B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218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586E9-B5EA-4799-89A4-03864F0D008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329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FA5AD-F12E-4B29-ABCA-94AD5E00340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347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20EB5-5161-4BCB-876B-EE8A299F72A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349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7A4223-37F6-4A57-A642-B747F0686A6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17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5CAF-0FB9-437A-912C-EFB6A66D7CB4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0864-A5C7-4412-9F7A-93814FD5BC8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4F3F6-DF9B-478C-A3EA-CFB2DA276C8E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BA26-E03E-459F-BCD5-F81777701FB7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2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A1517-1EFC-4412-A47E-CF99B107B5B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586E9-B5EA-4799-89A4-03864F0D008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0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719491-F766-43E2-B69E-638D13916A6F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719491-F766-43E2-B69E-638D13916A6F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4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66"/>
                </a:solidFill>
              </a:rPr>
              <a:t>Chew T S MA1506-14 Chapter 7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719491-F766-43E2-B69E-638D13916A6F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3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5743588" cy="604822"/>
          </a:xfrm>
        </p:spPr>
        <p:txBody>
          <a:bodyPr/>
          <a:lstStyle/>
          <a:p>
            <a:pPr algn="l"/>
            <a:r>
              <a:rPr lang="en-US" sz="2800" dirty="0" smtClean="0"/>
              <a:t>Case 2: Two complex </a:t>
            </a:r>
            <a:r>
              <a:rPr lang="en-US" sz="2800" dirty="0" err="1" smtClean="0"/>
              <a:t>eigenvalues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772047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The general </a:t>
            </a:r>
            <a:r>
              <a:rPr lang="en-US" sz="2800" dirty="0" err="1">
                <a:solidFill>
                  <a:srgbClr val="000066"/>
                </a:solidFill>
              </a:rPr>
              <a:t>soln</a:t>
            </a:r>
            <a:r>
              <a:rPr lang="en-US" sz="2800" dirty="0">
                <a:solidFill>
                  <a:srgbClr val="000066"/>
                </a:solidFill>
              </a:rPr>
              <a:t> is</a:t>
            </a:r>
            <a:endParaRPr lang="en-US" sz="2800" dirty="0">
              <a:solidFill>
                <a:srgbClr val="000066"/>
              </a:solidFill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319318"/>
              </p:ext>
            </p:extLst>
          </p:nvPr>
        </p:nvGraphicFramePr>
        <p:xfrm>
          <a:off x="2237241" y="2304483"/>
          <a:ext cx="4786312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590560" imgH="812520" progId="Equation.DSMT4">
                  <p:embed/>
                </p:oleObj>
              </mc:Choice>
              <mc:Fallback>
                <p:oleObj name="Equation" r:id="rId3" imgW="25905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241" y="2304483"/>
                        <a:ext cx="4786312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1537" y="3958077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where</a:t>
            </a:r>
            <a:endParaRPr lang="en-US" sz="2800" dirty="0">
              <a:solidFill>
                <a:srgbClr val="000066"/>
              </a:solidFill>
            </a:endParaRP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569851"/>
              </p:ext>
            </p:extLst>
          </p:nvPr>
        </p:nvGraphicFramePr>
        <p:xfrm>
          <a:off x="2368275" y="3804047"/>
          <a:ext cx="1714512" cy="83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257120" imgH="609480" progId="Equation.DSMT4">
                  <p:embed/>
                </p:oleObj>
              </mc:Choice>
              <mc:Fallback>
                <p:oleObj name="Equation" r:id="rId5" imgW="12571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275" y="3804047"/>
                        <a:ext cx="1714512" cy="83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372200" y="5661248"/>
            <a:ext cx="2486080" cy="457200"/>
          </a:xfrm>
        </p:spPr>
        <p:txBody>
          <a:bodyPr/>
          <a:lstStyle/>
          <a:p>
            <a:r>
              <a:rPr lang="en-US" sz="4800" dirty="0" smtClean="0">
                <a:solidFill>
                  <a:srgbClr val="000066"/>
                </a:solidFill>
              </a:rPr>
              <a:t>slide37</a:t>
            </a:r>
            <a:endParaRPr lang="en-US" sz="4800" dirty="0">
              <a:solidFill>
                <a:srgbClr val="000066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745897"/>
              </p:ext>
            </p:extLst>
          </p:nvPr>
        </p:nvGraphicFramePr>
        <p:xfrm>
          <a:off x="2699792" y="1340768"/>
          <a:ext cx="243840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2438280" imgH="533160" progId="Equation.DSMT4">
                  <p:embed/>
                </p:oleObj>
              </mc:Choice>
              <mc:Fallback>
                <p:oleObj name="Equation" r:id="rId7" imgW="24382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340768"/>
                        <a:ext cx="2438400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55566" y="1356971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i.e.,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3968" y="3958077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Why?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3491" y="3953638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Recall</a:t>
            </a:r>
            <a:endParaRPr lang="en-SG" sz="2800" dirty="0">
              <a:solidFill>
                <a:srgbClr val="000066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67690"/>
              </p:ext>
            </p:extLst>
          </p:nvPr>
        </p:nvGraphicFramePr>
        <p:xfrm>
          <a:off x="107504" y="4653136"/>
          <a:ext cx="8877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9" imgW="8877240" imgH="901440" progId="Equation.DSMT4">
                  <p:embed/>
                </p:oleObj>
              </mc:Choice>
              <mc:Fallback>
                <p:oleObj name="Equation" r:id="rId9" imgW="887724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504" y="4653136"/>
                        <a:ext cx="88773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11566"/>
              </p:ext>
            </p:extLst>
          </p:nvPr>
        </p:nvGraphicFramePr>
        <p:xfrm>
          <a:off x="251520" y="5445224"/>
          <a:ext cx="5575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1" imgW="5574960" imgH="901440" progId="Equation.DSMT4">
                  <p:embed/>
                </p:oleObj>
              </mc:Choice>
              <mc:Fallback>
                <p:oleObj name="Equation" r:id="rId11" imgW="55749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520" y="5445224"/>
                        <a:ext cx="55753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02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829301"/>
              </p:ext>
            </p:extLst>
          </p:nvPr>
        </p:nvGraphicFramePr>
        <p:xfrm>
          <a:off x="1187624" y="396404"/>
          <a:ext cx="2049264" cy="102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473120" imgH="736560" progId="Equation.DSMT4">
                  <p:embed/>
                </p:oleObj>
              </mc:Choice>
              <mc:Fallback>
                <p:oleObj name="Equation" r:id="rId3" imgW="14731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396404"/>
                        <a:ext cx="2049264" cy="1024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069875"/>
              </p:ext>
            </p:extLst>
          </p:nvPr>
        </p:nvGraphicFramePr>
        <p:xfrm>
          <a:off x="1187624" y="2158525"/>
          <a:ext cx="2016224" cy="124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193760" imgH="736560" progId="Equation.DSMT4">
                  <p:embed/>
                </p:oleObj>
              </mc:Choice>
              <mc:Fallback>
                <p:oleObj name="Equation" r:id="rId5" imgW="11937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2158525"/>
                        <a:ext cx="2016224" cy="1244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066379"/>
              </p:ext>
            </p:extLst>
          </p:nvPr>
        </p:nvGraphicFramePr>
        <p:xfrm>
          <a:off x="1187624" y="4430516"/>
          <a:ext cx="2063518" cy="104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1460160" imgH="736560" progId="Equation.DSMT4">
                  <p:embed/>
                </p:oleObj>
              </mc:Choice>
              <mc:Fallback>
                <p:oleObj name="Equation" r:id="rId7" imgW="1460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624" y="4430516"/>
                        <a:ext cx="2063518" cy="1040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0822" y="64711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(1)</a:t>
            </a:r>
            <a:endParaRPr lang="en-SG" sz="2800" dirty="0">
              <a:solidFill>
                <a:srgbClr val="000066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875202"/>
              </p:ext>
            </p:extLst>
          </p:nvPr>
        </p:nvGraphicFramePr>
        <p:xfrm>
          <a:off x="3779912" y="640513"/>
          <a:ext cx="4248472" cy="39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9" imgW="2730240" imgH="253800" progId="Equation.DSMT4">
                  <p:embed/>
                </p:oleObj>
              </mc:Choice>
              <mc:Fallback>
                <p:oleObj name="Equation" r:id="rId9" imgW="273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9912" y="640513"/>
                        <a:ext cx="4248472" cy="395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67944" y="117033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Nodal Sink</a:t>
            </a:r>
            <a:endParaRPr lang="en-SG" sz="2800" dirty="0">
              <a:solidFill>
                <a:srgbClr val="000066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82951"/>
              </p:ext>
            </p:extLst>
          </p:nvPr>
        </p:nvGraphicFramePr>
        <p:xfrm>
          <a:off x="3851920" y="2348880"/>
          <a:ext cx="3446406" cy="508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1" imgW="1981080" imgH="291960" progId="Equation.DSMT4">
                  <p:embed/>
                </p:oleObj>
              </mc:Choice>
              <mc:Fallback>
                <p:oleObj name="Equation" r:id="rId11" imgW="1981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1920" y="2348880"/>
                        <a:ext cx="3446406" cy="508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07587" y="3140968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Nodal Source</a:t>
            </a:r>
            <a:endParaRPr lang="en-SG" sz="2800" dirty="0">
              <a:solidFill>
                <a:srgbClr val="000066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330062"/>
              </p:ext>
            </p:extLst>
          </p:nvPr>
        </p:nvGraphicFramePr>
        <p:xfrm>
          <a:off x="3618376" y="4509120"/>
          <a:ext cx="4746986" cy="49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3" imgW="2793960" imgH="291960" progId="Equation.DSMT4">
                  <p:embed/>
                </p:oleObj>
              </mc:Choice>
              <mc:Fallback>
                <p:oleObj name="Equation" r:id="rId13" imgW="2793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8376" y="4509120"/>
                        <a:ext cx="4746986" cy="496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83968" y="530120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Saddle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6472" y="234888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(2)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6472" y="4581128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(3)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2337" y="1204791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stable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2452" y="3152438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unstable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0573" y="5301208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unstable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5949280"/>
            <a:ext cx="495520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slide after slide 63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48685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605990"/>
              </p:ext>
            </p:extLst>
          </p:nvPr>
        </p:nvGraphicFramePr>
        <p:xfrm>
          <a:off x="1115616" y="562396"/>
          <a:ext cx="1800200" cy="994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333440" imgH="736560" progId="Equation.DSMT4">
                  <p:embed/>
                </p:oleObj>
              </mc:Choice>
              <mc:Fallback>
                <p:oleObj name="Equation" r:id="rId3" imgW="13334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562396"/>
                        <a:ext cx="1800200" cy="994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89017"/>
              </p:ext>
            </p:extLst>
          </p:nvPr>
        </p:nvGraphicFramePr>
        <p:xfrm>
          <a:off x="3131840" y="663487"/>
          <a:ext cx="5832648" cy="56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3809880" imgH="368280" progId="Equation.DSMT4">
                  <p:embed/>
                </p:oleObj>
              </mc:Choice>
              <mc:Fallback>
                <p:oleObj name="Equation" r:id="rId5" imgW="38098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663487"/>
                        <a:ext cx="5832648" cy="563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7904" y="1287924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Complex eigenvalues</a:t>
            </a:r>
            <a:endParaRPr lang="en-SG" sz="2800" dirty="0">
              <a:solidFill>
                <a:srgbClr val="000066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466480"/>
              </p:ext>
            </p:extLst>
          </p:nvPr>
        </p:nvGraphicFramePr>
        <p:xfrm>
          <a:off x="3331436" y="1855349"/>
          <a:ext cx="1570145" cy="43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1436" y="1855349"/>
                        <a:ext cx="1570145" cy="434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881289"/>
              </p:ext>
            </p:extLst>
          </p:nvPr>
        </p:nvGraphicFramePr>
        <p:xfrm>
          <a:off x="827584" y="2509416"/>
          <a:ext cx="201622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9" imgW="1473120" imgH="736560" progId="Equation.DSMT4">
                  <p:embed/>
                </p:oleObj>
              </mc:Choice>
              <mc:Fallback>
                <p:oleObj name="Equation" r:id="rId9" imgW="14731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584" y="2509416"/>
                        <a:ext cx="201622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54609"/>
              </p:ext>
            </p:extLst>
          </p:nvPr>
        </p:nvGraphicFramePr>
        <p:xfrm>
          <a:off x="3201565" y="2708920"/>
          <a:ext cx="5333158" cy="51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1" imgW="3809880" imgH="368280" progId="Equation.DSMT4">
                  <p:embed/>
                </p:oleObj>
              </mc:Choice>
              <mc:Fallback>
                <p:oleObj name="Equation" r:id="rId11" imgW="38098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1565" y="2708920"/>
                        <a:ext cx="5333158" cy="51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852248"/>
              </p:ext>
            </p:extLst>
          </p:nvPr>
        </p:nvGraphicFramePr>
        <p:xfrm>
          <a:off x="3563888" y="3907796"/>
          <a:ext cx="1368153" cy="32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3" imgW="965160" imgH="228600" progId="Equation.DSMT4">
                  <p:embed/>
                </p:oleObj>
              </mc:Choice>
              <mc:Fallback>
                <p:oleObj name="Equation" r:id="rId13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63888" y="3907796"/>
                        <a:ext cx="1368153" cy="32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505939"/>
              </p:ext>
            </p:extLst>
          </p:nvPr>
        </p:nvGraphicFramePr>
        <p:xfrm>
          <a:off x="949020" y="4479113"/>
          <a:ext cx="1665875" cy="83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5" imgW="1473120" imgH="736560" progId="Equation.DSMT4">
                  <p:embed/>
                </p:oleObj>
              </mc:Choice>
              <mc:Fallback>
                <p:oleObj name="Equation" r:id="rId15" imgW="14731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9020" y="4479113"/>
                        <a:ext cx="1665875" cy="83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14858"/>
              </p:ext>
            </p:extLst>
          </p:nvPr>
        </p:nvGraphicFramePr>
        <p:xfrm>
          <a:off x="3507768" y="4590730"/>
          <a:ext cx="5024671" cy="4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7" imgW="3936960" imgH="368280" progId="Equation.DSMT4">
                  <p:embed/>
                </p:oleObj>
              </mc:Choice>
              <mc:Fallback>
                <p:oleObj name="Equation" r:id="rId17" imgW="39369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07768" y="4590730"/>
                        <a:ext cx="5024671" cy="47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59314"/>
              </p:ext>
            </p:extLst>
          </p:nvPr>
        </p:nvGraphicFramePr>
        <p:xfrm>
          <a:off x="3803231" y="5793896"/>
          <a:ext cx="1297907" cy="3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9" imgW="812520" imgH="241200" progId="Equation.DSMT4">
                  <p:embed/>
                </p:oleObj>
              </mc:Choice>
              <mc:Fallback>
                <p:oleObj name="Equation" r:id="rId19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03231" y="5793896"/>
                        <a:ext cx="1297907" cy="38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764704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(1)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34379" y="1827994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s</a:t>
            </a:r>
            <a:r>
              <a:rPr lang="en-US" sz="2800" dirty="0">
                <a:solidFill>
                  <a:srgbClr val="000066"/>
                </a:solidFill>
              </a:rPr>
              <a:t>piral source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6509" y="5157192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Complex eigenvalues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13490" y="3808204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s</a:t>
            </a:r>
            <a:r>
              <a:rPr lang="en-US" sz="2800" dirty="0">
                <a:solidFill>
                  <a:srgbClr val="000066"/>
                </a:solidFill>
              </a:rPr>
              <a:t>piral sink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2934" y="3332782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Complex eigenvalues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10128" y="5645957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00066"/>
                </a:solidFill>
              </a:rPr>
              <a:t>centre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7802" y="270892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(2)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8" y="463397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(3)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61785" y="5680412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stable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69696" y="1915809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unstable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37954" y="380820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stable</a:t>
            </a:r>
            <a:endParaRPr lang="en-SG" sz="2800" dirty="0">
              <a:solidFill>
                <a:srgbClr val="00006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925" y="5522846"/>
            <a:ext cx="3365024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slide after </a:t>
            </a:r>
          </a:p>
          <a:p>
            <a:r>
              <a:rPr lang="en-US" sz="3600" dirty="0" smtClean="0"/>
              <a:t>slide 68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9767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MA1101</vt:lpstr>
      <vt:lpstr>1_MA1101</vt:lpstr>
      <vt:lpstr>2_MA1101</vt:lpstr>
      <vt:lpstr>Equation</vt:lpstr>
      <vt:lpstr>MathType 6.0 Equation</vt:lpstr>
      <vt:lpstr>Case 2: Two complex eigenvalues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2: Two complex eigenvalues</dc:title>
  <dc:creator>Fujitsu</dc:creator>
  <cp:lastModifiedBy>Fujitsu</cp:lastModifiedBy>
  <cp:revision>2</cp:revision>
  <dcterms:created xsi:type="dcterms:W3CDTF">2014-03-26T12:58:59Z</dcterms:created>
  <dcterms:modified xsi:type="dcterms:W3CDTF">2014-03-26T13:41:36Z</dcterms:modified>
</cp:coreProperties>
</file>