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0"/>
  </p:notesMasterIdLst>
  <p:handoutMasterIdLst>
    <p:handoutMasterId r:id="rId171"/>
  </p:handoutMasterIdLst>
  <p:sldIdLst>
    <p:sldId id="347" r:id="rId2"/>
    <p:sldId id="645" r:id="rId3"/>
    <p:sldId id="405" r:id="rId4"/>
    <p:sldId id="718" r:id="rId5"/>
    <p:sldId id="720" r:id="rId6"/>
    <p:sldId id="721" r:id="rId7"/>
    <p:sldId id="719" r:id="rId8"/>
    <p:sldId id="409" r:id="rId9"/>
    <p:sldId id="571" r:id="rId10"/>
    <p:sldId id="569" r:id="rId11"/>
    <p:sldId id="411" r:id="rId12"/>
    <p:sldId id="412" r:id="rId13"/>
    <p:sldId id="652" r:id="rId14"/>
    <p:sldId id="649" r:id="rId15"/>
    <p:sldId id="655" r:id="rId16"/>
    <p:sldId id="478" r:id="rId17"/>
    <p:sldId id="578" r:id="rId18"/>
    <p:sldId id="479" r:id="rId19"/>
    <p:sldId id="653" r:id="rId20"/>
    <p:sldId id="481" r:id="rId21"/>
    <p:sldId id="656" r:id="rId22"/>
    <p:sldId id="414" r:id="rId23"/>
    <p:sldId id="423" r:id="rId24"/>
    <p:sldId id="416" r:id="rId25"/>
    <p:sldId id="657" r:id="rId26"/>
    <p:sldId id="422" r:id="rId27"/>
    <p:sldId id="647" r:id="rId28"/>
    <p:sldId id="658" r:id="rId29"/>
    <p:sldId id="659" r:id="rId30"/>
    <p:sldId id="509" r:id="rId31"/>
    <p:sldId id="510" r:id="rId32"/>
    <p:sldId id="511" r:id="rId33"/>
    <p:sldId id="660" r:id="rId34"/>
    <p:sldId id="661" r:id="rId35"/>
    <p:sldId id="512" r:id="rId36"/>
    <p:sldId id="482" r:id="rId37"/>
    <p:sldId id="417" r:id="rId38"/>
    <p:sldId id="483" r:id="rId39"/>
    <p:sldId id="484" r:id="rId40"/>
    <p:sldId id="662" r:id="rId41"/>
    <p:sldId id="418" r:id="rId42"/>
    <p:sldId id="663" r:id="rId43"/>
    <p:sldId id="424" r:id="rId44"/>
    <p:sldId id="420" r:id="rId45"/>
    <p:sldId id="577" r:id="rId46"/>
    <p:sldId id="667" r:id="rId47"/>
    <p:sldId id="668" r:id="rId48"/>
    <p:sldId id="669" r:id="rId49"/>
    <p:sldId id="584" r:id="rId50"/>
    <p:sldId id="583" r:id="rId51"/>
    <p:sldId id="425" r:id="rId52"/>
    <p:sldId id="670" r:id="rId53"/>
    <p:sldId id="426" r:id="rId54"/>
    <p:sldId id="516" r:id="rId55"/>
    <p:sldId id="671" r:id="rId56"/>
    <p:sldId id="672" r:id="rId57"/>
    <p:sldId id="582" r:id="rId58"/>
    <p:sldId id="518" r:id="rId59"/>
    <p:sldId id="675" r:id="rId60"/>
    <p:sldId id="676" r:id="rId61"/>
    <p:sldId id="677" r:id="rId62"/>
    <p:sldId id="679" r:id="rId63"/>
    <p:sldId id="680" r:id="rId64"/>
    <p:sldId id="681" r:id="rId65"/>
    <p:sldId id="682" r:id="rId66"/>
    <p:sldId id="683" r:id="rId67"/>
    <p:sldId id="716" r:id="rId68"/>
    <p:sldId id="519" r:id="rId69"/>
    <p:sldId id="673" r:id="rId70"/>
    <p:sldId id="520" r:id="rId71"/>
    <p:sldId id="674" r:id="rId72"/>
    <p:sldId id="521" r:id="rId73"/>
    <p:sldId id="585" r:id="rId74"/>
    <p:sldId id="684" r:id="rId75"/>
    <p:sldId id="586" r:id="rId76"/>
    <p:sldId id="587" r:id="rId77"/>
    <p:sldId id="722" r:id="rId78"/>
    <p:sldId id="723" r:id="rId79"/>
    <p:sldId id="724" r:id="rId80"/>
    <p:sldId id="725" r:id="rId81"/>
    <p:sldId id="728" r:id="rId82"/>
    <p:sldId id="726" r:id="rId83"/>
    <p:sldId id="727" r:id="rId84"/>
    <p:sldId id="588" r:id="rId85"/>
    <p:sldId id="589" r:id="rId86"/>
    <p:sldId id="590" r:id="rId87"/>
    <p:sldId id="591" r:id="rId88"/>
    <p:sldId id="592" r:id="rId89"/>
    <p:sldId id="593" r:id="rId90"/>
    <p:sldId id="594" r:id="rId91"/>
    <p:sldId id="632" r:id="rId92"/>
    <p:sldId id="596" r:id="rId93"/>
    <p:sldId id="597" r:id="rId94"/>
    <p:sldId id="598" r:id="rId95"/>
    <p:sldId id="599" r:id="rId96"/>
    <p:sldId id="600" r:id="rId97"/>
    <p:sldId id="601" r:id="rId98"/>
    <p:sldId id="685" r:id="rId99"/>
    <p:sldId id="602" r:id="rId100"/>
    <p:sldId id="686" r:id="rId101"/>
    <p:sldId id="603" r:id="rId102"/>
    <p:sldId id="604" r:id="rId103"/>
    <p:sldId id="608" r:id="rId104"/>
    <p:sldId id="729" r:id="rId105"/>
    <p:sldId id="609" r:id="rId106"/>
    <p:sldId id="610" r:id="rId107"/>
    <p:sldId id="650" r:id="rId108"/>
    <p:sldId id="612" r:id="rId109"/>
    <p:sldId id="613" r:id="rId110"/>
    <p:sldId id="614" r:id="rId111"/>
    <p:sldId id="615" r:id="rId112"/>
    <p:sldId id="704" r:id="rId113"/>
    <p:sldId id="705" r:id="rId114"/>
    <p:sldId id="706" r:id="rId115"/>
    <p:sldId id="707" r:id="rId116"/>
    <p:sldId id="708" r:id="rId117"/>
    <p:sldId id="709" r:id="rId118"/>
    <p:sldId id="749" r:id="rId119"/>
    <p:sldId id="712" r:id="rId120"/>
    <p:sldId id="713" r:id="rId121"/>
    <p:sldId id="689" r:id="rId122"/>
    <p:sldId id="617" r:id="rId123"/>
    <p:sldId id="751" r:id="rId124"/>
    <p:sldId id="750" r:id="rId125"/>
    <p:sldId id="625" r:id="rId126"/>
    <p:sldId id="691" r:id="rId127"/>
    <p:sldId id="626" r:id="rId128"/>
    <p:sldId id="744" r:id="rId129"/>
    <p:sldId id="745" r:id="rId130"/>
    <p:sldId id="746" r:id="rId131"/>
    <p:sldId id="747" r:id="rId132"/>
    <p:sldId id="549" r:id="rId133"/>
    <p:sldId id="629" r:id="rId134"/>
    <p:sldId id="627" r:id="rId135"/>
    <p:sldId id="752" r:id="rId136"/>
    <p:sldId id="628" r:id="rId137"/>
    <p:sldId id="695" r:id="rId138"/>
    <p:sldId id="630" r:id="rId139"/>
    <p:sldId id="634" r:id="rId140"/>
    <p:sldId id="551" r:id="rId141"/>
    <p:sldId id="696" r:id="rId142"/>
    <p:sldId id="552" r:id="rId143"/>
    <p:sldId id="553" r:id="rId144"/>
    <p:sldId id="715" r:id="rId145"/>
    <p:sldId id="646" r:id="rId146"/>
    <p:sldId id="547" r:id="rId147"/>
    <p:sldId id="556" r:id="rId148"/>
    <p:sldId id="557" r:id="rId149"/>
    <p:sldId id="559" r:id="rId150"/>
    <p:sldId id="699" r:id="rId151"/>
    <p:sldId id="697" r:id="rId152"/>
    <p:sldId id="698" r:id="rId153"/>
    <p:sldId id="700" r:id="rId154"/>
    <p:sldId id="560" r:id="rId155"/>
    <p:sldId id="561" r:id="rId156"/>
    <p:sldId id="562" r:id="rId157"/>
    <p:sldId id="544" r:id="rId158"/>
    <p:sldId id="701" r:id="rId159"/>
    <p:sldId id="702" r:id="rId160"/>
    <p:sldId id="703" r:id="rId161"/>
    <p:sldId id="637" r:id="rId162"/>
    <p:sldId id="748" r:id="rId163"/>
    <p:sldId id="692" r:id="rId164"/>
    <p:sldId id="693" r:id="rId165"/>
    <p:sldId id="694" r:id="rId166"/>
    <p:sldId id="555" r:id="rId167"/>
    <p:sldId id="737" r:id="rId168"/>
    <p:sldId id="738" r:id="rId169"/>
  </p:sldIdLst>
  <p:sldSz cx="9144000" cy="6858000" type="screen4x3"/>
  <p:notesSz cx="7315200" cy="9601200"/>
  <p:custDataLst>
    <p:tags r:id="rId1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  <a:srgbClr val="A50021"/>
    <a:srgbClr val="FFCC99"/>
    <a:srgbClr val="EAEAEA"/>
    <a:srgbClr val="DDDDDD"/>
    <a:srgbClr val="FF00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37" autoAdjust="0"/>
  </p:normalViewPr>
  <p:slideViewPr>
    <p:cSldViewPr>
      <p:cViewPr varScale="1">
        <p:scale>
          <a:sx n="57" d="100"/>
          <a:sy n="57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handoutMaster" Target="handoutMasters/handoutMaster1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gs" Target="tags/tag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Relationship Id="rId5" Type="http://schemas.openxmlformats.org/officeDocument/2006/relationships/image" Target="../media/image396.wmf"/><Relationship Id="rId4" Type="http://schemas.openxmlformats.org/officeDocument/2006/relationships/image" Target="../media/image395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" Type="http://schemas.openxmlformats.org/officeDocument/2006/relationships/image" Target="../media/image395.wmf"/><Relationship Id="rId4" Type="http://schemas.openxmlformats.org/officeDocument/2006/relationships/image" Target="../media/image396.wmf"/></Relationships>
</file>

<file path=ppt/drawings/_rels/vmlDrawing10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wmf"/><Relationship Id="rId1" Type="http://schemas.openxmlformats.org/officeDocument/2006/relationships/image" Target="../media/image392.wmf"/></Relationships>
</file>

<file path=ppt/drawings/_rels/vmlDrawing10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wmf"/><Relationship Id="rId2" Type="http://schemas.openxmlformats.org/officeDocument/2006/relationships/image" Target="../media/image401.wmf"/><Relationship Id="rId1" Type="http://schemas.openxmlformats.org/officeDocument/2006/relationships/image" Target="../media/image402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wmf"/><Relationship Id="rId2" Type="http://schemas.openxmlformats.org/officeDocument/2006/relationships/image" Target="../media/image401.wmf"/><Relationship Id="rId1" Type="http://schemas.openxmlformats.org/officeDocument/2006/relationships/image" Target="../media/image403.wmf"/><Relationship Id="rId4" Type="http://schemas.openxmlformats.org/officeDocument/2006/relationships/image" Target="../media/image405.wmf"/></Relationships>
</file>

<file path=ppt/drawings/_rels/vmlDrawing10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7.wmf"/><Relationship Id="rId1" Type="http://schemas.openxmlformats.org/officeDocument/2006/relationships/image" Target="../media/image406.wmf"/></Relationships>
</file>

<file path=ppt/drawings/_rels/vmlDrawing10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3" Type="http://schemas.openxmlformats.org/officeDocument/2006/relationships/image" Target="../media/image410.wmf"/><Relationship Id="rId7" Type="http://schemas.openxmlformats.org/officeDocument/2006/relationships/image" Target="../media/image413.wmf"/><Relationship Id="rId2" Type="http://schemas.openxmlformats.org/officeDocument/2006/relationships/image" Target="../media/image409.wmf"/><Relationship Id="rId1" Type="http://schemas.openxmlformats.org/officeDocument/2006/relationships/image" Target="../media/image408.wmf"/><Relationship Id="rId6" Type="http://schemas.openxmlformats.org/officeDocument/2006/relationships/image" Target="../media/image412.wmf"/><Relationship Id="rId5" Type="http://schemas.openxmlformats.org/officeDocument/2006/relationships/image" Target="../media/image403.wmf"/><Relationship Id="rId4" Type="http://schemas.openxmlformats.org/officeDocument/2006/relationships/image" Target="../media/image411.wmf"/></Relationships>
</file>

<file path=ppt/drawings/_rels/vmlDrawing10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wmf"/><Relationship Id="rId2" Type="http://schemas.openxmlformats.org/officeDocument/2006/relationships/image" Target="../media/image415.wmf"/><Relationship Id="rId1" Type="http://schemas.openxmlformats.org/officeDocument/2006/relationships/image" Target="../media/image406.wmf"/><Relationship Id="rId4" Type="http://schemas.openxmlformats.org/officeDocument/2006/relationships/image" Target="../media/image412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2" Type="http://schemas.openxmlformats.org/officeDocument/2006/relationships/image" Target="../media/image403.wmf"/><Relationship Id="rId1" Type="http://schemas.openxmlformats.org/officeDocument/2006/relationships/image" Target="../media/image401.wmf"/><Relationship Id="rId6" Type="http://schemas.openxmlformats.org/officeDocument/2006/relationships/image" Target="../media/image420.wmf"/><Relationship Id="rId5" Type="http://schemas.openxmlformats.org/officeDocument/2006/relationships/image" Target="../media/image419.wmf"/><Relationship Id="rId4" Type="http://schemas.openxmlformats.org/officeDocument/2006/relationships/image" Target="../media/image4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wmf"/><Relationship Id="rId1" Type="http://schemas.openxmlformats.org/officeDocument/2006/relationships/image" Target="../media/image421.wmf"/></Relationships>
</file>

<file path=ppt/drawings/_rels/vmlDrawing1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wmf"/><Relationship Id="rId2" Type="http://schemas.openxmlformats.org/officeDocument/2006/relationships/image" Target="../media/image424.wmf"/><Relationship Id="rId1" Type="http://schemas.openxmlformats.org/officeDocument/2006/relationships/image" Target="../media/image423.wmf"/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426.w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9.wmf"/></Relationships>
</file>

<file path=ppt/drawings/_rels/vmlDrawing1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Relationship Id="rId4" Type="http://schemas.openxmlformats.org/officeDocument/2006/relationships/image" Target="../media/image433.wmf"/></Relationships>
</file>

<file path=ppt/drawings/_rels/vmlDrawing1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Relationship Id="rId4" Type="http://schemas.openxmlformats.org/officeDocument/2006/relationships/image" Target="../media/image437.wmf"/></Relationships>
</file>

<file path=ppt/drawings/_rels/vmlDrawing1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9.wmf"/><Relationship Id="rId1" Type="http://schemas.openxmlformats.org/officeDocument/2006/relationships/image" Target="../media/image438.wmf"/></Relationships>
</file>

<file path=ppt/drawings/_rels/vmlDrawing1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wmf"/><Relationship Id="rId2" Type="http://schemas.openxmlformats.org/officeDocument/2006/relationships/image" Target="../media/image441.wmf"/><Relationship Id="rId1" Type="http://schemas.openxmlformats.org/officeDocument/2006/relationships/image" Target="../media/image440.wmf"/><Relationship Id="rId4" Type="http://schemas.openxmlformats.org/officeDocument/2006/relationships/image" Target="../media/image443.wmf"/></Relationships>
</file>

<file path=ppt/drawings/_rels/vmlDrawing1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wmf"/><Relationship Id="rId2" Type="http://schemas.openxmlformats.org/officeDocument/2006/relationships/image" Target="../media/image438.wmf"/><Relationship Id="rId1" Type="http://schemas.openxmlformats.org/officeDocument/2006/relationships/image" Target="../media/image439.wmf"/><Relationship Id="rId6" Type="http://schemas.openxmlformats.org/officeDocument/2006/relationships/image" Target="../media/image446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/Relationships>
</file>

<file path=ppt/drawings/_rels/vmlDrawing1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wmf"/><Relationship Id="rId3" Type="http://schemas.openxmlformats.org/officeDocument/2006/relationships/image" Target="../media/image449.wmf"/><Relationship Id="rId7" Type="http://schemas.openxmlformats.org/officeDocument/2006/relationships/image" Target="../media/image453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452.wmf"/><Relationship Id="rId11" Type="http://schemas.openxmlformats.org/officeDocument/2006/relationships/image" Target="../media/image454.wmf"/><Relationship Id="rId5" Type="http://schemas.openxmlformats.org/officeDocument/2006/relationships/image" Target="../media/image451.wmf"/><Relationship Id="rId10" Type="http://schemas.openxmlformats.org/officeDocument/2006/relationships/image" Target="../media/image440.wmf"/><Relationship Id="rId4" Type="http://schemas.openxmlformats.org/officeDocument/2006/relationships/image" Target="../media/image450.wmf"/><Relationship Id="rId9" Type="http://schemas.openxmlformats.org/officeDocument/2006/relationships/image" Target="../media/image438.wmf"/></Relationships>
</file>

<file path=ppt/drawings/_rels/vmlDrawing1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wmf"/><Relationship Id="rId2" Type="http://schemas.openxmlformats.org/officeDocument/2006/relationships/image" Target="../media/image455.wmf"/><Relationship Id="rId1" Type="http://schemas.openxmlformats.org/officeDocument/2006/relationships/image" Target="../media/image440.wmf"/><Relationship Id="rId4" Type="http://schemas.openxmlformats.org/officeDocument/2006/relationships/image" Target="../media/image4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wmf"/><Relationship Id="rId2" Type="http://schemas.openxmlformats.org/officeDocument/2006/relationships/image" Target="../media/image459.wmf"/><Relationship Id="rId1" Type="http://schemas.openxmlformats.org/officeDocument/2006/relationships/image" Target="../media/image458.wmf"/><Relationship Id="rId4" Type="http://schemas.openxmlformats.org/officeDocument/2006/relationships/image" Target="../media/image461.wmf"/></Relationships>
</file>

<file path=ppt/drawings/_rels/vmlDrawing1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3" Type="http://schemas.openxmlformats.org/officeDocument/2006/relationships/image" Target="../media/image439.wmf"/><Relationship Id="rId7" Type="http://schemas.openxmlformats.org/officeDocument/2006/relationships/image" Target="../media/image464.wmf"/><Relationship Id="rId2" Type="http://schemas.openxmlformats.org/officeDocument/2006/relationships/image" Target="../media/image463.wmf"/><Relationship Id="rId1" Type="http://schemas.openxmlformats.org/officeDocument/2006/relationships/image" Target="../media/image462.wmf"/><Relationship Id="rId6" Type="http://schemas.openxmlformats.org/officeDocument/2006/relationships/image" Target="../media/image461.wmf"/><Relationship Id="rId5" Type="http://schemas.openxmlformats.org/officeDocument/2006/relationships/image" Target="../media/image458.wmf"/><Relationship Id="rId4" Type="http://schemas.openxmlformats.org/officeDocument/2006/relationships/image" Target="../media/image438.wmf"/></Relationships>
</file>

<file path=ppt/drawings/_rels/vmlDrawing1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wmf"/><Relationship Id="rId2" Type="http://schemas.openxmlformats.org/officeDocument/2006/relationships/image" Target="../media/image467.wmf"/><Relationship Id="rId1" Type="http://schemas.openxmlformats.org/officeDocument/2006/relationships/image" Target="../media/image466.wmf"/><Relationship Id="rId4" Type="http://schemas.openxmlformats.org/officeDocument/2006/relationships/image" Target="../media/image469.wmf"/></Relationships>
</file>

<file path=ppt/drawings/_rels/vmlDrawing1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Relationship Id="rId5" Type="http://schemas.openxmlformats.org/officeDocument/2006/relationships/image" Target="../media/image474.wmf"/><Relationship Id="rId4" Type="http://schemas.openxmlformats.org/officeDocument/2006/relationships/image" Target="../media/image473.wmf"/></Relationships>
</file>

<file path=ppt/drawings/_rels/vmlDrawing1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7.wmf"/><Relationship Id="rId2" Type="http://schemas.openxmlformats.org/officeDocument/2006/relationships/image" Target="../media/image476.wmf"/><Relationship Id="rId1" Type="http://schemas.openxmlformats.org/officeDocument/2006/relationships/image" Target="../media/image475.wmf"/><Relationship Id="rId4" Type="http://schemas.openxmlformats.org/officeDocument/2006/relationships/image" Target="../media/image478.wmf"/></Relationships>
</file>

<file path=ppt/drawings/_rels/vmlDrawing1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wmf"/><Relationship Id="rId2" Type="http://schemas.openxmlformats.org/officeDocument/2006/relationships/image" Target="../media/image480.wmf"/><Relationship Id="rId1" Type="http://schemas.openxmlformats.org/officeDocument/2006/relationships/image" Target="../media/image479.wmf"/></Relationships>
</file>

<file path=ppt/drawings/_rels/vmlDrawing1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wmf"/><Relationship Id="rId2" Type="http://schemas.openxmlformats.org/officeDocument/2006/relationships/image" Target="../media/image483.wmf"/><Relationship Id="rId1" Type="http://schemas.openxmlformats.org/officeDocument/2006/relationships/image" Target="../media/image482.wmf"/><Relationship Id="rId4" Type="http://schemas.openxmlformats.org/officeDocument/2006/relationships/image" Target="../media/image485.wmf"/></Relationships>
</file>

<file path=ppt/drawings/_rels/vmlDrawing1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wmf"/><Relationship Id="rId2" Type="http://schemas.openxmlformats.org/officeDocument/2006/relationships/image" Target="../media/image487.wmf"/><Relationship Id="rId1" Type="http://schemas.openxmlformats.org/officeDocument/2006/relationships/image" Target="../media/image486.wmf"/><Relationship Id="rId5" Type="http://schemas.openxmlformats.org/officeDocument/2006/relationships/image" Target="../media/image490.wmf"/><Relationship Id="rId4" Type="http://schemas.openxmlformats.org/officeDocument/2006/relationships/image" Target="../media/image489.wmf"/></Relationships>
</file>

<file path=ppt/drawings/_rels/vmlDrawing1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wmf"/><Relationship Id="rId1" Type="http://schemas.openxmlformats.org/officeDocument/2006/relationships/image" Target="../media/image486.wmf"/></Relationships>
</file>

<file path=ppt/drawings/_rels/vmlDrawing1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5.wmf"/><Relationship Id="rId2" Type="http://schemas.openxmlformats.org/officeDocument/2006/relationships/image" Target="../media/image494.wmf"/><Relationship Id="rId1" Type="http://schemas.openxmlformats.org/officeDocument/2006/relationships/image" Target="../media/image493.wmf"/><Relationship Id="rId6" Type="http://schemas.openxmlformats.org/officeDocument/2006/relationships/image" Target="../media/image489.wmf"/><Relationship Id="rId5" Type="http://schemas.openxmlformats.org/officeDocument/2006/relationships/image" Target="../media/image497.wmf"/><Relationship Id="rId4" Type="http://schemas.openxmlformats.org/officeDocument/2006/relationships/image" Target="../media/image49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wmf"/><Relationship Id="rId2" Type="http://schemas.openxmlformats.org/officeDocument/2006/relationships/image" Target="../media/image498.wmf"/><Relationship Id="rId1" Type="http://schemas.openxmlformats.org/officeDocument/2006/relationships/image" Target="../media/image390.wmf"/><Relationship Id="rId4" Type="http://schemas.openxmlformats.org/officeDocument/2006/relationships/image" Target="../media/image491.wmf"/></Relationships>
</file>

<file path=ppt/drawings/_rels/vmlDrawing1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wmf"/><Relationship Id="rId2" Type="http://schemas.openxmlformats.org/officeDocument/2006/relationships/image" Target="../media/image499.wmf"/><Relationship Id="rId1" Type="http://schemas.openxmlformats.org/officeDocument/2006/relationships/image" Target="../media/image168.wmf"/></Relationships>
</file>

<file path=ppt/drawings/_rels/vmlDrawing1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3.wmf"/><Relationship Id="rId2" Type="http://schemas.openxmlformats.org/officeDocument/2006/relationships/image" Target="../media/image502.wmf"/><Relationship Id="rId1" Type="http://schemas.openxmlformats.org/officeDocument/2006/relationships/image" Target="../media/image501.w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46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3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102.wmf"/><Relationship Id="rId4" Type="http://schemas.openxmlformats.org/officeDocument/2006/relationships/image" Target="../media/image9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13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3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33.wmf"/><Relationship Id="rId7" Type="http://schemas.openxmlformats.org/officeDocument/2006/relationships/image" Target="../media/image146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5.wmf"/><Relationship Id="rId5" Type="http://schemas.openxmlformats.org/officeDocument/2006/relationships/image" Target="../media/image127.wmf"/><Relationship Id="rId4" Type="http://schemas.openxmlformats.org/officeDocument/2006/relationships/image" Target="../media/image14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3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5" Type="http://schemas.openxmlformats.org/officeDocument/2006/relationships/image" Target="../media/image149.wmf"/><Relationship Id="rId4" Type="http://schemas.openxmlformats.org/officeDocument/2006/relationships/image" Target="../media/image15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33.wmf"/><Relationship Id="rId1" Type="http://schemas.openxmlformats.org/officeDocument/2006/relationships/image" Target="../media/image172.wmf"/><Relationship Id="rId5" Type="http://schemas.openxmlformats.org/officeDocument/2006/relationships/image" Target="../media/image127.wmf"/><Relationship Id="rId4" Type="http://schemas.openxmlformats.org/officeDocument/2006/relationships/image" Target="../media/image17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76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8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94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Relationship Id="rId4" Type="http://schemas.openxmlformats.org/officeDocument/2006/relationships/image" Target="../media/image1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197.wmf"/><Relationship Id="rId4" Type="http://schemas.openxmlformats.org/officeDocument/2006/relationships/image" Target="../media/image19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168.wmf"/><Relationship Id="rId1" Type="http://schemas.openxmlformats.org/officeDocument/2006/relationships/image" Target="../media/image209.wmf"/><Relationship Id="rId4" Type="http://schemas.openxmlformats.org/officeDocument/2006/relationships/image" Target="../media/image211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197.wmf"/><Relationship Id="rId1" Type="http://schemas.openxmlformats.org/officeDocument/2006/relationships/image" Target="../media/image11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42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9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1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4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8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1.wmf"/><Relationship Id="rId4" Type="http://schemas.openxmlformats.org/officeDocument/2006/relationships/image" Target="../media/image27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4.wmf"/><Relationship Id="rId2" Type="http://schemas.openxmlformats.org/officeDocument/2006/relationships/image" Target="../media/image323.wmf"/><Relationship Id="rId1" Type="http://schemas.openxmlformats.org/officeDocument/2006/relationships/image" Target="../media/image321.wmf"/><Relationship Id="rId6" Type="http://schemas.openxmlformats.org/officeDocument/2006/relationships/image" Target="../media/image327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1.wmf"/><Relationship Id="rId5" Type="http://schemas.openxmlformats.org/officeDocument/2006/relationships/image" Target="../media/image330.wmf"/><Relationship Id="rId4" Type="http://schemas.openxmlformats.org/officeDocument/2006/relationships/image" Target="../media/image326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29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1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6" Type="http://schemas.openxmlformats.org/officeDocument/2006/relationships/image" Target="../media/image353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4" Type="http://schemas.openxmlformats.org/officeDocument/2006/relationships/image" Target="../media/image357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4" Type="http://schemas.openxmlformats.org/officeDocument/2006/relationships/image" Target="../media/image354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wmf"/><Relationship Id="rId2" Type="http://schemas.openxmlformats.org/officeDocument/2006/relationships/image" Target="../media/image361.wmf"/><Relationship Id="rId1" Type="http://schemas.openxmlformats.org/officeDocument/2006/relationships/image" Target="../media/image348.wmf"/><Relationship Id="rId6" Type="http://schemas.openxmlformats.org/officeDocument/2006/relationships/image" Target="../media/image365.wmf"/><Relationship Id="rId5" Type="http://schemas.openxmlformats.org/officeDocument/2006/relationships/image" Target="../media/image364.wmf"/><Relationship Id="rId4" Type="http://schemas.openxmlformats.org/officeDocument/2006/relationships/image" Target="../media/image3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4" Type="http://schemas.openxmlformats.org/officeDocument/2006/relationships/image" Target="../media/image31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wmf"/><Relationship Id="rId2" Type="http://schemas.openxmlformats.org/officeDocument/2006/relationships/image" Target="../media/image168.wmf"/><Relationship Id="rId1" Type="http://schemas.openxmlformats.org/officeDocument/2006/relationships/image" Target="../media/image366.wmf"/><Relationship Id="rId5" Type="http://schemas.openxmlformats.org/officeDocument/2006/relationships/image" Target="../media/image364.wmf"/><Relationship Id="rId4" Type="http://schemas.openxmlformats.org/officeDocument/2006/relationships/image" Target="../media/image365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2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69.wmf"/><Relationship Id="rId4" Type="http://schemas.openxmlformats.org/officeDocument/2006/relationships/image" Target="../media/image376.w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7.wmf"/></Relationships>
</file>

<file path=ppt/drawings/_rels/vmlDrawing9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9.wmf"/><Relationship Id="rId1" Type="http://schemas.openxmlformats.org/officeDocument/2006/relationships/image" Target="../media/image378.w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4" Type="http://schemas.openxmlformats.org/officeDocument/2006/relationships/image" Target="../media/image383.wmf"/><Relationship Id="rId9" Type="http://schemas.openxmlformats.org/officeDocument/2006/relationships/image" Target="../media/image388.w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9.wmf"/></Relationships>
</file>

<file path=ppt/drawings/_rels/vmlDrawing9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wmf"/><Relationship Id="rId1" Type="http://schemas.openxmlformats.org/officeDocument/2006/relationships/image" Target="../media/image39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F27F158D-1210-477A-B030-00FA40AD089B}" type="datetimeFigureOut">
              <a:rPr lang="en-US" smtClean="0"/>
              <a:pPr/>
              <a:t>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1E9ABBD-91FA-4A37-99E5-B0A5BED27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6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EFFF6AA0-3081-4565-A489-0F56B272C6AF}" type="datetimeFigureOut">
              <a:rPr lang="en-US"/>
              <a:pPr/>
              <a:t>1/1/2014</a:t>
            </a:fld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227"/>
            <a:ext cx="5852160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173"/>
            <a:ext cx="3169920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DDC36371-34AE-4C96-9CA6-4D4719EDF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61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147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12BBB-BC5F-452A-B299-0AFA6CCDBF43}" type="slidenum">
              <a:rPr lang="en-US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36371-34AE-4C96-9CA6-4D4719EDFADC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764EF-B7CB-4BC5-AEB4-2FDB985E6134}" type="datetime1">
              <a:rPr lang="en-US" smtClean="0"/>
              <a:t>1/1/2014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06352-384E-4194-AA28-67EB9E1B7E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DAB16-288F-4B02-8CAA-1DEAB55E2BAA}" type="datetime1">
              <a:rPr lang="en-US" smtClean="0"/>
              <a:t>1/1/2014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C4FBC-EC6B-460E-9BA5-A270D624C8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5B6D6-F550-4221-A038-9BB3A490A732}" type="datetime1">
              <a:rPr lang="en-US" smtClean="0"/>
              <a:t>1/1/2014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F730B-4DA6-4D93-8150-90DD56B81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5F326-0B41-40C1-9006-3EE01EDC7D45}" type="datetime1">
              <a:rPr lang="en-US" smtClean="0"/>
              <a:t>1/1/2014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59038A-E982-4FFA-8300-48B92F7A4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4C203-B750-4971-96D7-29E92714CC0E}" type="datetime1">
              <a:rPr lang="en-US" smtClean="0"/>
              <a:t>1/1/2014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9A55C-98C7-4446-A8E7-FAF0E7A3B9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C54CA-E4ED-4EC9-AEE4-40EDCB449514}" type="datetime1">
              <a:rPr lang="en-US" smtClean="0"/>
              <a:t>1/1/2014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4F40A-29D0-4F9F-9449-AB9299B305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C0A74-5791-4429-81D3-53D6005B83AA}" type="datetime1">
              <a:rPr lang="en-US" smtClean="0"/>
              <a:t>1/1/2014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C6443-4E37-43A7-81B7-2B55A0FF7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0709B-5391-4E81-81DD-66CC7E0B9FFE}" type="datetime1">
              <a:rPr lang="en-US" smtClean="0"/>
              <a:t>1/1/2014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F30A9-3255-43A8-8753-C3BCDD553D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A82EB-3337-4D28-9ACE-C7C913C8E1B2}" type="datetime1">
              <a:rPr lang="en-US" smtClean="0"/>
              <a:t>1/1/2014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20B65-1DCB-4314-BC50-019A1FFA43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D26B4-F257-4BD1-8A6C-CDBDB955DB9F}" type="datetime1">
              <a:rPr lang="en-US" smtClean="0"/>
              <a:t>1/1/2014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4FDC5-DDAF-4324-AD11-C54747C93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61CA5-A467-4BE4-9195-2CB050E80981}" type="datetime1">
              <a:rPr lang="en-US" smtClean="0"/>
              <a:t>1/1/2014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F4394-30CD-4B61-8A3E-E34B14494D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D7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84715B8C-AF36-41D3-B688-C20A15692A8A}" type="datetime1">
              <a:rPr lang="en-US" smtClean="0"/>
              <a:t>1/1/2014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D0E24EF9-C518-4204-AF8F-B740D91F879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w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288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93.wmf"/><Relationship Id="rId3" Type="http://schemas.openxmlformats.org/officeDocument/2006/relationships/image" Target="../media/image280.png"/><Relationship Id="rId7" Type="http://schemas.openxmlformats.org/officeDocument/2006/relationships/image" Target="../media/image290.wmf"/><Relationship Id="rId12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92.wmf"/><Relationship Id="rId5" Type="http://schemas.openxmlformats.org/officeDocument/2006/relationships/image" Target="../media/image289.wmf"/><Relationship Id="rId10" Type="http://schemas.openxmlformats.org/officeDocument/2006/relationships/oleObject" Target="../embeddings/oleObject274.bin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91.wmf"/><Relationship Id="rId14" Type="http://schemas.openxmlformats.org/officeDocument/2006/relationships/image" Target="../media/image287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6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9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301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6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wmf"/><Relationship Id="rId2" Type="http://schemas.openxmlformats.org/officeDocument/2006/relationships/image" Target="../media/image3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5.wmf"/><Relationship Id="rId4" Type="http://schemas.openxmlformats.org/officeDocument/2006/relationships/image" Target="../media/image314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9.wmf"/><Relationship Id="rId4" Type="http://schemas.openxmlformats.org/officeDocument/2006/relationships/image" Target="../media/image318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280.bin"/><Relationship Id="rId10" Type="http://schemas.openxmlformats.org/officeDocument/2006/relationships/oleObject" Target="../embeddings/oleObject283.bin"/><Relationship Id="rId4" Type="http://schemas.openxmlformats.org/officeDocument/2006/relationships/image" Target="../media/image320.wmf"/><Relationship Id="rId9" Type="http://schemas.openxmlformats.org/officeDocument/2006/relationships/image" Target="../media/image322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image" Target="../media/image326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image" Target="../media/image327.wmf"/><Relationship Id="rId10" Type="http://schemas.openxmlformats.org/officeDocument/2006/relationships/image" Target="../media/image325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287.bin"/><Relationship Id="rId14" Type="http://schemas.openxmlformats.org/officeDocument/2006/relationships/oleObject" Target="../embeddings/oleObject290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296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3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326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331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13" Type="http://schemas.openxmlformats.org/officeDocument/2006/relationships/oleObject" Target="../embeddings/oleObject303.bin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oleObject" Target="../embeddings/oleObject30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6.w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4.bin"/><Relationship Id="rId10" Type="http://schemas.openxmlformats.org/officeDocument/2006/relationships/image" Target="../media/image329.wmf"/><Relationship Id="rId4" Type="http://schemas.openxmlformats.org/officeDocument/2006/relationships/image" Target="../media/image332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335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2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340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08.bin"/><Relationship Id="rId14" Type="http://schemas.openxmlformats.org/officeDocument/2006/relationships/oleObject" Target="../embeddings/oleObject311.bin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320.bin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3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2.bin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47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oleObject" Target="../embeddings/oleObject328.bin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0" Type="http://schemas.openxmlformats.org/officeDocument/2006/relationships/image" Target="../media/image351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30.bin"/><Relationship Id="rId10" Type="http://schemas.openxmlformats.org/officeDocument/2006/relationships/image" Target="../media/image357.wmf"/><Relationship Id="rId4" Type="http://schemas.openxmlformats.org/officeDocument/2006/relationships/image" Target="../media/image354.wmf"/><Relationship Id="rId9" Type="http://schemas.openxmlformats.org/officeDocument/2006/relationships/oleObject" Target="../embeddings/oleObject332.bin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59.wmf"/><Relationship Id="rId5" Type="http://schemas.openxmlformats.org/officeDocument/2006/relationships/oleObject" Target="../embeddings/oleObject334.bin"/><Relationship Id="rId10" Type="http://schemas.openxmlformats.org/officeDocument/2006/relationships/image" Target="../media/image354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36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13" Type="http://schemas.openxmlformats.org/officeDocument/2006/relationships/oleObject" Target="../embeddings/oleObject342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63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65.w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347.bin"/><Relationship Id="rId5" Type="http://schemas.openxmlformats.org/officeDocument/2006/relationships/oleObject" Target="../embeddings/oleObject344.bin"/><Relationship Id="rId10" Type="http://schemas.openxmlformats.org/officeDocument/2006/relationships/image" Target="../media/image365.wmf"/><Relationship Id="rId4" Type="http://schemas.openxmlformats.org/officeDocument/2006/relationships/image" Target="../media/image366.wmf"/><Relationship Id="rId9" Type="http://schemas.openxmlformats.org/officeDocument/2006/relationships/oleObject" Target="../embeddings/oleObject346.bin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362.w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369.w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373.wmf"/><Relationship Id="rId5" Type="http://schemas.openxmlformats.org/officeDocument/2006/relationships/oleObject" Target="../embeddings/oleObject355.bin"/><Relationship Id="rId4" Type="http://schemas.openxmlformats.org/officeDocument/2006/relationships/image" Target="../media/image372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374.wmf"/><Relationship Id="rId5" Type="http://schemas.openxmlformats.org/officeDocument/2006/relationships/oleObject" Target="../embeddings/oleObject358.bin"/><Relationship Id="rId10" Type="http://schemas.openxmlformats.org/officeDocument/2006/relationships/image" Target="../media/image376.wmf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360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299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7" Type="http://schemas.openxmlformats.org/officeDocument/2006/relationships/image" Target="../media/image3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oleObject" Target="../embeddings/oleObject363.bin"/><Relationship Id="rId5" Type="http://schemas.openxmlformats.org/officeDocument/2006/relationships/image" Target="../media/image378.wmf"/><Relationship Id="rId4" Type="http://schemas.openxmlformats.org/officeDocument/2006/relationships/oleObject" Target="../embeddings/oleObject3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369.bin"/><Relationship Id="rId18" Type="http://schemas.openxmlformats.org/officeDocument/2006/relationships/image" Target="../media/image387.wmf"/><Relationship Id="rId3" Type="http://schemas.openxmlformats.org/officeDocument/2006/relationships/oleObject" Target="../embeddings/oleObject364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84.wmf"/><Relationship Id="rId17" Type="http://schemas.openxmlformats.org/officeDocument/2006/relationships/oleObject" Target="../embeddings/oleObject3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6.wmf"/><Relationship Id="rId20" Type="http://schemas.openxmlformats.org/officeDocument/2006/relationships/image" Target="../media/image388.wmf"/><Relationship Id="rId1" Type="http://schemas.openxmlformats.org/officeDocument/2006/relationships/vmlDrawing" Target="../drawings/vmlDrawing97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368.bin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0.bin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372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85.w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5" Type="http://schemas.openxmlformats.org/officeDocument/2006/relationships/image" Target="../media/image389.wmf"/><Relationship Id="rId4" Type="http://schemas.openxmlformats.org/officeDocument/2006/relationships/oleObject" Target="../embeddings/oleObject373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9.vml"/><Relationship Id="rId6" Type="http://schemas.openxmlformats.org/officeDocument/2006/relationships/oleObject" Target="../embeddings/oleObject375.bin"/><Relationship Id="rId5" Type="http://schemas.openxmlformats.org/officeDocument/2006/relationships/image" Target="../media/image390.wmf"/><Relationship Id="rId4" Type="http://schemas.openxmlformats.org/officeDocument/2006/relationships/oleObject" Target="../embeddings/oleObject374.bin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0" Type="http://schemas.openxmlformats.org/officeDocument/2006/relationships/image" Target="../media/image395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379.bin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397.wmf"/><Relationship Id="rId5" Type="http://schemas.openxmlformats.org/officeDocument/2006/relationships/oleObject" Target="../embeddings/oleObject382.bin"/><Relationship Id="rId10" Type="http://schemas.openxmlformats.org/officeDocument/2006/relationships/image" Target="../media/image396.wmf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384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396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92.wmf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400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99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401.wmf"/><Relationship Id="rId5" Type="http://schemas.openxmlformats.org/officeDocument/2006/relationships/oleObject" Target="../embeddings/oleObject391.bin"/><Relationship Id="rId4" Type="http://schemas.openxmlformats.org/officeDocument/2006/relationships/image" Target="../media/image402.wmf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wmf"/><Relationship Id="rId3" Type="http://schemas.openxmlformats.org/officeDocument/2006/relationships/oleObject" Target="../embeddings/oleObject393.bin"/><Relationship Id="rId7" Type="http://schemas.openxmlformats.org/officeDocument/2006/relationships/oleObject" Target="../embeddings/oleObject3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401.wmf"/><Relationship Id="rId5" Type="http://schemas.openxmlformats.org/officeDocument/2006/relationships/oleObject" Target="../embeddings/oleObject394.bin"/><Relationship Id="rId10" Type="http://schemas.openxmlformats.org/officeDocument/2006/relationships/image" Target="../media/image405.wmf"/><Relationship Id="rId4" Type="http://schemas.openxmlformats.org/officeDocument/2006/relationships/image" Target="../media/image403.wmf"/><Relationship Id="rId9" Type="http://schemas.openxmlformats.org/officeDocument/2006/relationships/oleObject" Target="../embeddings/oleObject39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w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6.vml"/><Relationship Id="rId6" Type="http://schemas.openxmlformats.org/officeDocument/2006/relationships/oleObject" Target="../embeddings/oleObject398.bin"/><Relationship Id="rId5" Type="http://schemas.openxmlformats.org/officeDocument/2006/relationships/image" Target="../media/image406.wmf"/><Relationship Id="rId4" Type="http://schemas.openxmlformats.org/officeDocument/2006/relationships/oleObject" Target="../embeddings/oleObject397.bin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414.wmf"/><Relationship Id="rId3" Type="http://schemas.openxmlformats.org/officeDocument/2006/relationships/oleObject" Target="../embeddings/oleObject399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3.wmf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409.wmf"/><Relationship Id="rId11" Type="http://schemas.openxmlformats.org/officeDocument/2006/relationships/oleObject" Target="../embeddings/oleObject403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10" Type="http://schemas.openxmlformats.org/officeDocument/2006/relationships/image" Target="../media/image411.wmf"/><Relationship Id="rId4" Type="http://schemas.openxmlformats.org/officeDocument/2006/relationships/image" Target="../media/image408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412.wmf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wmf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415.wmf"/><Relationship Id="rId5" Type="http://schemas.openxmlformats.org/officeDocument/2006/relationships/oleObject" Target="../embeddings/oleObject408.bin"/><Relationship Id="rId10" Type="http://schemas.openxmlformats.org/officeDocument/2006/relationships/image" Target="../media/image412.wmf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10.bin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3.bin"/><Relationship Id="rId13" Type="http://schemas.openxmlformats.org/officeDocument/2006/relationships/image" Target="../media/image419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03.wmf"/><Relationship Id="rId12" Type="http://schemas.openxmlformats.org/officeDocument/2006/relationships/oleObject" Target="../embeddings/oleObject4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9.vml"/><Relationship Id="rId6" Type="http://schemas.openxmlformats.org/officeDocument/2006/relationships/oleObject" Target="../embeddings/oleObject412.bin"/><Relationship Id="rId11" Type="http://schemas.openxmlformats.org/officeDocument/2006/relationships/image" Target="../media/image418.wmf"/><Relationship Id="rId5" Type="http://schemas.openxmlformats.org/officeDocument/2006/relationships/image" Target="../media/image401.wmf"/><Relationship Id="rId15" Type="http://schemas.openxmlformats.org/officeDocument/2006/relationships/image" Target="../media/image420.wmf"/><Relationship Id="rId10" Type="http://schemas.openxmlformats.org/officeDocument/2006/relationships/oleObject" Target="../embeddings/oleObject414.bin"/><Relationship Id="rId4" Type="http://schemas.openxmlformats.org/officeDocument/2006/relationships/oleObject" Target="../embeddings/oleObject411.bin"/><Relationship Id="rId9" Type="http://schemas.openxmlformats.org/officeDocument/2006/relationships/image" Target="../media/image417.wmf"/><Relationship Id="rId14" Type="http://schemas.openxmlformats.org/officeDocument/2006/relationships/oleObject" Target="../embeddings/oleObject416.bin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422.w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421.w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13" Type="http://schemas.openxmlformats.org/officeDocument/2006/relationships/oleObject" Target="../embeddings/oleObject424.bin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12" Type="http://schemas.openxmlformats.org/officeDocument/2006/relationships/image" Target="../media/image4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424.wmf"/><Relationship Id="rId11" Type="http://schemas.openxmlformats.org/officeDocument/2006/relationships/oleObject" Target="../embeddings/oleObject423.bin"/><Relationship Id="rId5" Type="http://schemas.openxmlformats.org/officeDocument/2006/relationships/oleObject" Target="../embeddings/oleObject420.bin"/><Relationship Id="rId10" Type="http://schemas.openxmlformats.org/officeDocument/2006/relationships/image" Target="../media/image426.wmf"/><Relationship Id="rId4" Type="http://schemas.openxmlformats.org/officeDocument/2006/relationships/image" Target="../media/image423.wmf"/><Relationship Id="rId9" Type="http://schemas.openxmlformats.org/officeDocument/2006/relationships/oleObject" Target="../embeddings/oleObject422.bin"/><Relationship Id="rId14" Type="http://schemas.openxmlformats.org/officeDocument/2006/relationships/image" Target="../media/image428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2.vml"/><Relationship Id="rId4" Type="http://schemas.openxmlformats.org/officeDocument/2006/relationships/image" Target="../media/image429.wmf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3.vml"/><Relationship Id="rId6" Type="http://schemas.openxmlformats.org/officeDocument/2006/relationships/oleObject" Target="../embeddings/oleObject427.bin"/><Relationship Id="rId11" Type="http://schemas.openxmlformats.org/officeDocument/2006/relationships/image" Target="../media/image433.wmf"/><Relationship Id="rId5" Type="http://schemas.openxmlformats.org/officeDocument/2006/relationships/image" Target="../media/image430.wmf"/><Relationship Id="rId10" Type="http://schemas.openxmlformats.org/officeDocument/2006/relationships/oleObject" Target="../embeddings/oleObject429.bin"/><Relationship Id="rId4" Type="http://schemas.openxmlformats.org/officeDocument/2006/relationships/oleObject" Target="../embeddings/oleObject426.bin"/><Relationship Id="rId9" Type="http://schemas.openxmlformats.org/officeDocument/2006/relationships/image" Target="../media/image432.wmf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oleObject" Target="../embeddings/oleObject430.bin"/><Relationship Id="rId7" Type="http://schemas.openxmlformats.org/officeDocument/2006/relationships/oleObject" Target="../embeddings/oleObject4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4.vml"/><Relationship Id="rId6" Type="http://schemas.openxmlformats.org/officeDocument/2006/relationships/image" Target="../media/image435.wmf"/><Relationship Id="rId5" Type="http://schemas.openxmlformats.org/officeDocument/2006/relationships/oleObject" Target="../embeddings/oleObject431.bin"/><Relationship Id="rId10" Type="http://schemas.openxmlformats.org/officeDocument/2006/relationships/image" Target="../media/image437.wmf"/><Relationship Id="rId4" Type="http://schemas.openxmlformats.org/officeDocument/2006/relationships/image" Target="../media/image434.wmf"/><Relationship Id="rId9" Type="http://schemas.openxmlformats.org/officeDocument/2006/relationships/oleObject" Target="../embeddings/oleObject433.bin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5.vml"/><Relationship Id="rId6" Type="http://schemas.openxmlformats.org/officeDocument/2006/relationships/image" Target="../media/image439.wmf"/><Relationship Id="rId5" Type="http://schemas.openxmlformats.org/officeDocument/2006/relationships/oleObject" Target="../embeddings/oleObject435.bin"/><Relationship Id="rId4" Type="http://schemas.openxmlformats.org/officeDocument/2006/relationships/image" Target="../media/image4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wmf"/><Relationship Id="rId3" Type="http://schemas.openxmlformats.org/officeDocument/2006/relationships/oleObject" Target="../embeddings/oleObject436.bin"/><Relationship Id="rId7" Type="http://schemas.openxmlformats.org/officeDocument/2006/relationships/oleObject" Target="../embeddings/oleObject4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6.vml"/><Relationship Id="rId6" Type="http://schemas.openxmlformats.org/officeDocument/2006/relationships/image" Target="../media/image441.wmf"/><Relationship Id="rId11" Type="http://schemas.openxmlformats.org/officeDocument/2006/relationships/image" Target="../media/image443.wmf"/><Relationship Id="rId5" Type="http://schemas.openxmlformats.org/officeDocument/2006/relationships/oleObject" Target="../embeddings/oleObject437.bin"/><Relationship Id="rId10" Type="http://schemas.openxmlformats.org/officeDocument/2006/relationships/oleObject" Target="../embeddings/oleObject440.bin"/><Relationship Id="rId4" Type="http://schemas.openxmlformats.org/officeDocument/2006/relationships/image" Target="../media/image440.wmf"/><Relationship Id="rId9" Type="http://schemas.openxmlformats.org/officeDocument/2006/relationships/oleObject" Target="../embeddings/oleObject439.bin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oleObject" Target="../embeddings/oleObject446.bin"/><Relationship Id="rId3" Type="http://schemas.openxmlformats.org/officeDocument/2006/relationships/oleObject" Target="../embeddings/oleObject441.bin"/><Relationship Id="rId7" Type="http://schemas.openxmlformats.org/officeDocument/2006/relationships/oleObject" Target="../embeddings/oleObject443.bin"/><Relationship Id="rId12" Type="http://schemas.openxmlformats.org/officeDocument/2006/relationships/image" Target="../media/image4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7.vml"/><Relationship Id="rId6" Type="http://schemas.openxmlformats.org/officeDocument/2006/relationships/image" Target="../media/image438.wmf"/><Relationship Id="rId11" Type="http://schemas.openxmlformats.org/officeDocument/2006/relationships/oleObject" Target="../embeddings/oleObject445.bin"/><Relationship Id="rId5" Type="http://schemas.openxmlformats.org/officeDocument/2006/relationships/oleObject" Target="../embeddings/oleObject442.bin"/><Relationship Id="rId10" Type="http://schemas.openxmlformats.org/officeDocument/2006/relationships/image" Target="../media/image444.wmf"/><Relationship Id="rId4" Type="http://schemas.openxmlformats.org/officeDocument/2006/relationships/image" Target="../media/image439.wmf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446.wmf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439.wmf"/><Relationship Id="rId3" Type="http://schemas.openxmlformats.org/officeDocument/2006/relationships/oleObject" Target="../embeddings/oleObject447.bin"/><Relationship Id="rId21" Type="http://schemas.openxmlformats.org/officeDocument/2006/relationships/oleObject" Target="../embeddings/oleObject456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51.wmf"/><Relationship Id="rId17" Type="http://schemas.openxmlformats.org/officeDocument/2006/relationships/oleObject" Target="../embeddings/oleObject4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3.wmf"/><Relationship Id="rId20" Type="http://schemas.openxmlformats.org/officeDocument/2006/relationships/image" Target="../media/image438.wmf"/><Relationship Id="rId1" Type="http://schemas.openxmlformats.org/officeDocument/2006/relationships/vmlDrawing" Target="../drawings/vmlDrawing118.vml"/><Relationship Id="rId6" Type="http://schemas.openxmlformats.org/officeDocument/2006/relationships/image" Target="../media/image448.wmf"/><Relationship Id="rId11" Type="http://schemas.openxmlformats.org/officeDocument/2006/relationships/oleObject" Target="../embeddings/oleObject451.bin"/><Relationship Id="rId24" Type="http://schemas.openxmlformats.org/officeDocument/2006/relationships/image" Target="../media/image454.wmf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23" Type="http://schemas.openxmlformats.org/officeDocument/2006/relationships/oleObject" Target="../embeddings/oleObject457.bin"/><Relationship Id="rId10" Type="http://schemas.openxmlformats.org/officeDocument/2006/relationships/image" Target="../media/image450.w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447.w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52.wmf"/><Relationship Id="rId22" Type="http://schemas.openxmlformats.org/officeDocument/2006/relationships/image" Target="../media/image440.wmf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wmf"/><Relationship Id="rId3" Type="http://schemas.openxmlformats.org/officeDocument/2006/relationships/oleObject" Target="../embeddings/oleObject458.bin"/><Relationship Id="rId7" Type="http://schemas.openxmlformats.org/officeDocument/2006/relationships/oleObject" Target="../embeddings/oleObject4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9.vml"/><Relationship Id="rId6" Type="http://schemas.openxmlformats.org/officeDocument/2006/relationships/image" Target="../media/image455.wmf"/><Relationship Id="rId5" Type="http://schemas.openxmlformats.org/officeDocument/2006/relationships/oleObject" Target="../embeddings/oleObject459.bin"/><Relationship Id="rId10" Type="http://schemas.openxmlformats.org/officeDocument/2006/relationships/image" Target="../media/image457.wmf"/><Relationship Id="rId4" Type="http://schemas.openxmlformats.org/officeDocument/2006/relationships/image" Target="../media/image440.wmf"/><Relationship Id="rId9" Type="http://schemas.openxmlformats.org/officeDocument/2006/relationships/oleObject" Target="../embeddings/oleObject461.bin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wmf"/><Relationship Id="rId3" Type="http://schemas.openxmlformats.org/officeDocument/2006/relationships/oleObject" Target="../embeddings/oleObject462.bin"/><Relationship Id="rId7" Type="http://schemas.openxmlformats.org/officeDocument/2006/relationships/oleObject" Target="../embeddings/oleObject4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0.vml"/><Relationship Id="rId6" Type="http://schemas.openxmlformats.org/officeDocument/2006/relationships/image" Target="../media/image459.wmf"/><Relationship Id="rId11" Type="http://schemas.openxmlformats.org/officeDocument/2006/relationships/image" Target="../media/image461.wmf"/><Relationship Id="rId5" Type="http://schemas.openxmlformats.org/officeDocument/2006/relationships/oleObject" Target="../embeddings/oleObject463.bin"/><Relationship Id="rId10" Type="http://schemas.openxmlformats.org/officeDocument/2006/relationships/oleObject" Target="../embeddings/oleObject466.bin"/><Relationship Id="rId4" Type="http://schemas.openxmlformats.org/officeDocument/2006/relationships/image" Target="../media/image458.wmf"/><Relationship Id="rId9" Type="http://schemas.openxmlformats.org/officeDocument/2006/relationships/oleObject" Target="../embeddings/oleObject465.bin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wmf"/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465.wmf"/><Relationship Id="rId3" Type="http://schemas.openxmlformats.org/officeDocument/2006/relationships/oleObject" Target="../embeddings/oleObject467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458.wmf"/><Relationship Id="rId17" Type="http://schemas.openxmlformats.org/officeDocument/2006/relationships/oleObject" Target="../embeddings/oleObject4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4.wmf"/><Relationship Id="rId1" Type="http://schemas.openxmlformats.org/officeDocument/2006/relationships/vmlDrawing" Target="../drawings/vmlDrawing121.vml"/><Relationship Id="rId6" Type="http://schemas.openxmlformats.org/officeDocument/2006/relationships/image" Target="../media/image463.wmf"/><Relationship Id="rId11" Type="http://schemas.openxmlformats.org/officeDocument/2006/relationships/oleObject" Target="../embeddings/oleObject471.bin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10" Type="http://schemas.openxmlformats.org/officeDocument/2006/relationships/image" Target="../media/image438.wmf"/><Relationship Id="rId4" Type="http://schemas.openxmlformats.org/officeDocument/2006/relationships/image" Target="../media/image462.w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61.wmf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wmf"/><Relationship Id="rId3" Type="http://schemas.openxmlformats.org/officeDocument/2006/relationships/oleObject" Target="../embeddings/oleObject475.bin"/><Relationship Id="rId7" Type="http://schemas.openxmlformats.org/officeDocument/2006/relationships/oleObject" Target="../embeddings/oleObject4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2.vml"/><Relationship Id="rId6" Type="http://schemas.openxmlformats.org/officeDocument/2006/relationships/image" Target="../media/image467.wmf"/><Relationship Id="rId5" Type="http://schemas.openxmlformats.org/officeDocument/2006/relationships/oleObject" Target="../embeddings/oleObject476.bin"/><Relationship Id="rId10" Type="http://schemas.openxmlformats.org/officeDocument/2006/relationships/image" Target="../media/image469.wmf"/><Relationship Id="rId4" Type="http://schemas.openxmlformats.org/officeDocument/2006/relationships/image" Target="../media/image466.wmf"/><Relationship Id="rId9" Type="http://schemas.openxmlformats.org/officeDocument/2006/relationships/oleObject" Target="../embeddings/oleObject478.bin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wmf"/><Relationship Id="rId3" Type="http://schemas.openxmlformats.org/officeDocument/2006/relationships/oleObject" Target="../embeddings/oleObject479.bin"/><Relationship Id="rId7" Type="http://schemas.openxmlformats.org/officeDocument/2006/relationships/oleObject" Target="../embeddings/oleObject481.bin"/><Relationship Id="rId12" Type="http://schemas.openxmlformats.org/officeDocument/2006/relationships/image" Target="../media/image4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3.vml"/><Relationship Id="rId6" Type="http://schemas.openxmlformats.org/officeDocument/2006/relationships/image" Target="../media/image471.wmf"/><Relationship Id="rId11" Type="http://schemas.openxmlformats.org/officeDocument/2006/relationships/oleObject" Target="../embeddings/oleObject483.bin"/><Relationship Id="rId5" Type="http://schemas.openxmlformats.org/officeDocument/2006/relationships/oleObject" Target="../embeddings/oleObject480.bin"/><Relationship Id="rId10" Type="http://schemas.openxmlformats.org/officeDocument/2006/relationships/image" Target="../media/image473.wmf"/><Relationship Id="rId4" Type="http://schemas.openxmlformats.org/officeDocument/2006/relationships/image" Target="../media/image470.wmf"/><Relationship Id="rId9" Type="http://schemas.openxmlformats.org/officeDocument/2006/relationships/oleObject" Target="../embeddings/oleObject482.bin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wmf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4.vml"/><Relationship Id="rId6" Type="http://schemas.openxmlformats.org/officeDocument/2006/relationships/image" Target="../media/image476.wmf"/><Relationship Id="rId5" Type="http://schemas.openxmlformats.org/officeDocument/2006/relationships/oleObject" Target="../embeddings/oleObject485.bin"/><Relationship Id="rId10" Type="http://schemas.openxmlformats.org/officeDocument/2006/relationships/image" Target="../media/image478.wmf"/><Relationship Id="rId4" Type="http://schemas.openxmlformats.org/officeDocument/2006/relationships/image" Target="../media/image475.wmf"/><Relationship Id="rId9" Type="http://schemas.openxmlformats.org/officeDocument/2006/relationships/oleObject" Target="../embeddings/oleObject487.bin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3" Type="http://schemas.openxmlformats.org/officeDocument/2006/relationships/oleObject" Target="../embeddings/oleObject488.bin"/><Relationship Id="rId7" Type="http://schemas.openxmlformats.org/officeDocument/2006/relationships/oleObject" Target="../embeddings/oleObject4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5.vml"/><Relationship Id="rId6" Type="http://schemas.openxmlformats.org/officeDocument/2006/relationships/image" Target="../media/image480.wmf"/><Relationship Id="rId5" Type="http://schemas.openxmlformats.org/officeDocument/2006/relationships/oleObject" Target="../embeddings/oleObject489.bin"/><Relationship Id="rId4" Type="http://schemas.openxmlformats.org/officeDocument/2006/relationships/image" Target="../media/image47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8.bin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3" Type="http://schemas.openxmlformats.org/officeDocument/2006/relationships/oleObject" Target="../embeddings/oleObject491.bin"/><Relationship Id="rId7" Type="http://schemas.openxmlformats.org/officeDocument/2006/relationships/oleObject" Target="../embeddings/oleObject4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6.vml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492.bin"/><Relationship Id="rId10" Type="http://schemas.openxmlformats.org/officeDocument/2006/relationships/image" Target="../media/image485.wmf"/><Relationship Id="rId4" Type="http://schemas.openxmlformats.org/officeDocument/2006/relationships/image" Target="../media/image482.wmf"/><Relationship Id="rId9" Type="http://schemas.openxmlformats.org/officeDocument/2006/relationships/oleObject" Target="../embeddings/oleObject494.bin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wmf"/><Relationship Id="rId3" Type="http://schemas.openxmlformats.org/officeDocument/2006/relationships/oleObject" Target="../embeddings/oleObject495.bin"/><Relationship Id="rId7" Type="http://schemas.openxmlformats.org/officeDocument/2006/relationships/oleObject" Target="../embeddings/oleObject497.bin"/><Relationship Id="rId12" Type="http://schemas.openxmlformats.org/officeDocument/2006/relationships/image" Target="../media/image4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7.vml"/><Relationship Id="rId6" Type="http://schemas.openxmlformats.org/officeDocument/2006/relationships/image" Target="../media/image487.wmf"/><Relationship Id="rId11" Type="http://schemas.openxmlformats.org/officeDocument/2006/relationships/oleObject" Target="../embeddings/oleObject499.bin"/><Relationship Id="rId5" Type="http://schemas.openxmlformats.org/officeDocument/2006/relationships/oleObject" Target="../embeddings/oleObject496.bin"/><Relationship Id="rId10" Type="http://schemas.openxmlformats.org/officeDocument/2006/relationships/image" Target="../media/image489.wmf"/><Relationship Id="rId4" Type="http://schemas.openxmlformats.org/officeDocument/2006/relationships/image" Target="../media/image486.wmf"/><Relationship Id="rId9" Type="http://schemas.openxmlformats.org/officeDocument/2006/relationships/oleObject" Target="../embeddings/oleObject498.bin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3" Type="http://schemas.openxmlformats.org/officeDocument/2006/relationships/image" Target="../media/image126.wmf"/><Relationship Id="rId7" Type="http://schemas.openxmlformats.org/officeDocument/2006/relationships/oleObject" Target="../embeddings/oleObject5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8.vml"/><Relationship Id="rId6" Type="http://schemas.openxmlformats.org/officeDocument/2006/relationships/image" Target="../media/image486.wmf"/><Relationship Id="rId5" Type="http://schemas.openxmlformats.org/officeDocument/2006/relationships/oleObject" Target="../embeddings/oleObject500.bin"/><Relationship Id="rId4" Type="http://schemas.openxmlformats.org/officeDocument/2006/relationships/image" Target="../media/image492.wmf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4.bin"/><Relationship Id="rId13" Type="http://schemas.openxmlformats.org/officeDocument/2006/relationships/image" Target="../media/image497.wmf"/><Relationship Id="rId3" Type="http://schemas.openxmlformats.org/officeDocument/2006/relationships/image" Target="../media/image492.wmf"/><Relationship Id="rId7" Type="http://schemas.openxmlformats.org/officeDocument/2006/relationships/image" Target="../media/image494.wmf"/><Relationship Id="rId12" Type="http://schemas.openxmlformats.org/officeDocument/2006/relationships/oleObject" Target="../embeddings/oleObject50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8.bin"/><Relationship Id="rId1" Type="http://schemas.openxmlformats.org/officeDocument/2006/relationships/vmlDrawing" Target="../drawings/vmlDrawing129.vml"/><Relationship Id="rId6" Type="http://schemas.openxmlformats.org/officeDocument/2006/relationships/oleObject" Target="../embeddings/oleObject503.bin"/><Relationship Id="rId11" Type="http://schemas.openxmlformats.org/officeDocument/2006/relationships/image" Target="../media/image496.wmf"/><Relationship Id="rId5" Type="http://schemas.openxmlformats.org/officeDocument/2006/relationships/image" Target="../media/image493.wmf"/><Relationship Id="rId15" Type="http://schemas.openxmlformats.org/officeDocument/2006/relationships/image" Target="../media/image489.wmf"/><Relationship Id="rId10" Type="http://schemas.openxmlformats.org/officeDocument/2006/relationships/oleObject" Target="../embeddings/oleObject505.bin"/><Relationship Id="rId4" Type="http://schemas.openxmlformats.org/officeDocument/2006/relationships/oleObject" Target="../embeddings/oleObject502.bin"/><Relationship Id="rId9" Type="http://schemas.openxmlformats.org/officeDocument/2006/relationships/image" Target="../media/image495.wmf"/><Relationship Id="rId14" Type="http://schemas.openxmlformats.org/officeDocument/2006/relationships/oleObject" Target="../embeddings/oleObject507.bin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3" Type="http://schemas.openxmlformats.org/officeDocument/2006/relationships/oleObject" Target="../embeddings/oleObject509.bin"/><Relationship Id="rId7" Type="http://schemas.openxmlformats.org/officeDocument/2006/relationships/oleObject" Target="../embeddings/oleObject5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0.vml"/><Relationship Id="rId6" Type="http://schemas.openxmlformats.org/officeDocument/2006/relationships/image" Target="../media/image498.wmf"/><Relationship Id="rId5" Type="http://schemas.openxmlformats.org/officeDocument/2006/relationships/oleObject" Target="../embeddings/oleObject510.bin"/><Relationship Id="rId10" Type="http://schemas.openxmlformats.org/officeDocument/2006/relationships/image" Target="../media/image491.wmf"/><Relationship Id="rId4" Type="http://schemas.openxmlformats.org/officeDocument/2006/relationships/image" Target="../media/image390.wmf"/><Relationship Id="rId9" Type="http://schemas.openxmlformats.org/officeDocument/2006/relationships/oleObject" Target="../embeddings/oleObject512.bin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wmf"/><Relationship Id="rId3" Type="http://schemas.openxmlformats.org/officeDocument/2006/relationships/oleObject" Target="../embeddings/oleObject513.bin"/><Relationship Id="rId7" Type="http://schemas.openxmlformats.org/officeDocument/2006/relationships/oleObject" Target="../embeddings/oleObject5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1.vml"/><Relationship Id="rId6" Type="http://schemas.openxmlformats.org/officeDocument/2006/relationships/image" Target="../media/image499.wmf"/><Relationship Id="rId5" Type="http://schemas.openxmlformats.org/officeDocument/2006/relationships/oleObject" Target="../embeddings/oleObject514.bin"/><Relationship Id="rId4" Type="http://schemas.openxmlformats.org/officeDocument/2006/relationships/image" Target="../media/image168.wmf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8.bin"/><Relationship Id="rId3" Type="http://schemas.openxmlformats.org/officeDocument/2006/relationships/image" Target="../media/image504.wmf"/><Relationship Id="rId7" Type="http://schemas.openxmlformats.org/officeDocument/2006/relationships/image" Target="../media/image5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2.vml"/><Relationship Id="rId6" Type="http://schemas.openxmlformats.org/officeDocument/2006/relationships/oleObject" Target="../embeddings/oleObject517.bin"/><Relationship Id="rId5" Type="http://schemas.openxmlformats.org/officeDocument/2006/relationships/image" Target="../media/image501.wmf"/><Relationship Id="rId4" Type="http://schemas.openxmlformats.org/officeDocument/2006/relationships/oleObject" Target="../embeddings/oleObject516.bin"/><Relationship Id="rId9" Type="http://schemas.openxmlformats.org/officeDocument/2006/relationships/image" Target="../media/image503.wmf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jpeg"/><Relationship Id="rId2" Type="http://schemas.openxmlformats.org/officeDocument/2006/relationships/image" Target="../media/image5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9.jpeg"/><Relationship Id="rId5" Type="http://schemas.openxmlformats.org/officeDocument/2006/relationships/image" Target="../media/image508.jpeg"/><Relationship Id="rId4" Type="http://schemas.openxmlformats.org/officeDocument/2006/relationships/image" Target="../media/image507.jpe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505.png"/><Relationship Id="rId7" Type="http://schemas.openxmlformats.org/officeDocument/2006/relationships/image" Target="../media/image19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3.vml"/><Relationship Id="rId6" Type="http://schemas.openxmlformats.org/officeDocument/2006/relationships/image" Target="../media/image510.wmf"/><Relationship Id="rId5" Type="http://schemas.openxmlformats.org/officeDocument/2006/relationships/oleObject" Target="../embeddings/oleObject519.bin"/><Relationship Id="rId4" Type="http://schemas.openxmlformats.org/officeDocument/2006/relationships/image" Target="../media/image5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57.wmf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png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phmatica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4.bin"/><Relationship Id="rId3" Type="http://schemas.openxmlformats.org/officeDocument/2006/relationships/image" Target="../media/image126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3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34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0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4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41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44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4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3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53.wmf"/><Relationship Id="rId3" Type="http://schemas.openxmlformats.org/officeDocument/2006/relationships/oleObject" Target="../embeddings/oleObject163.bin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52.wmf"/><Relationship Id="rId5" Type="http://schemas.openxmlformats.org/officeDocument/2006/relationships/image" Target="../media/image154.jpeg"/><Relationship Id="rId10" Type="http://schemas.openxmlformats.org/officeDocument/2006/relationships/oleObject" Target="../embeddings/oleObject166.bin"/><Relationship Id="rId4" Type="http://schemas.openxmlformats.org/officeDocument/2006/relationships/image" Target="../media/image149.wmf"/><Relationship Id="rId9" Type="http://schemas.openxmlformats.org/officeDocument/2006/relationships/image" Target="../media/image15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8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7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6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74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9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8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76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8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8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82.wmf"/><Relationship Id="rId5" Type="http://schemas.openxmlformats.org/officeDocument/2006/relationships/image" Target="../media/image188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9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13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95.png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9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9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01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0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197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06.wmf"/><Relationship Id="rId11" Type="http://schemas.openxmlformats.org/officeDocument/2006/relationships/image" Target="../media/image199.wmf"/><Relationship Id="rId5" Type="http://schemas.openxmlformats.org/officeDocument/2006/relationships/oleObject" Target="../embeddings/oleObject227.bin"/><Relationship Id="rId10" Type="http://schemas.openxmlformats.org/officeDocument/2006/relationships/oleObject" Target="../embeddings/oleObject229.bin"/><Relationship Id="rId4" Type="http://schemas.openxmlformats.org/officeDocument/2006/relationships/image" Target="../media/image205.wmf"/><Relationship Id="rId9" Type="http://schemas.openxmlformats.org/officeDocument/2006/relationships/image" Target="../media/image208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11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3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3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40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215.wmf"/><Relationship Id="rId4" Type="http://schemas.openxmlformats.org/officeDocument/2006/relationships/oleObject" Target="../embeddings/oleObject241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18.png"/><Relationship Id="rId5" Type="http://schemas.openxmlformats.org/officeDocument/2006/relationships/image" Target="../media/image217.wmf"/><Relationship Id="rId4" Type="http://schemas.openxmlformats.org/officeDocument/2006/relationships/oleObject" Target="../embeddings/oleObject243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21.png"/><Relationship Id="rId4" Type="http://schemas.openxmlformats.org/officeDocument/2006/relationships/image" Target="../media/image21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45.bin"/><Relationship Id="rId2" Type="http://schemas.openxmlformats.org/officeDocument/2006/relationships/tags" Target="../tags/tag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27.wmf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3.png"/><Relationship Id="rId17" Type="http://schemas.openxmlformats.org/officeDocument/2006/relationships/oleObject" Target="../embeddings/oleObject248.bin"/><Relationship Id="rId2" Type="http://schemas.openxmlformats.org/officeDocument/2006/relationships/tags" Target="../tags/tag8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67.vml"/><Relationship Id="rId6" Type="http://schemas.openxmlformats.org/officeDocument/2006/relationships/tags" Target="../tags/tag12.xml"/><Relationship Id="rId11" Type="http://schemas.openxmlformats.org/officeDocument/2006/relationships/image" Target="../media/image232.png"/><Relationship Id="rId5" Type="http://schemas.openxmlformats.org/officeDocument/2006/relationships/tags" Target="../tags/tag11.xml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31.png"/><Relationship Id="rId19" Type="http://schemas.openxmlformats.org/officeDocument/2006/relationships/oleObject" Target="../embeddings/oleObject249.bin"/><Relationship Id="rId4" Type="http://schemas.openxmlformats.org/officeDocument/2006/relationships/tags" Target="../tags/tag10.xml"/><Relationship Id="rId9" Type="http://schemas.openxmlformats.org/officeDocument/2006/relationships/image" Target="../media/image230.png"/><Relationship Id="rId14" Type="http://schemas.openxmlformats.org/officeDocument/2006/relationships/image" Target="../media/image225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tags" Target="../tags/tag16.xml"/><Relationship Id="rId7" Type="http://schemas.openxmlformats.org/officeDocument/2006/relationships/image" Target="../media/image23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8.png"/><Relationship Id="rId5" Type="http://schemas.openxmlformats.org/officeDocument/2006/relationships/tags" Target="../tags/tag18.xml"/><Relationship Id="rId10" Type="http://schemas.openxmlformats.org/officeDocument/2006/relationships/image" Target="../media/image237.png"/><Relationship Id="rId4" Type="http://schemas.openxmlformats.org/officeDocument/2006/relationships/tags" Target="../tags/tag17.xml"/><Relationship Id="rId9" Type="http://schemas.openxmlformats.org/officeDocument/2006/relationships/image" Target="../media/image23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23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40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254.bin"/><Relationship Id="rId5" Type="http://schemas.openxmlformats.org/officeDocument/2006/relationships/image" Target="../media/image242.wmf"/><Relationship Id="rId4" Type="http://schemas.openxmlformats.org/officeDocument/2006/relationships/oleObject" Target="../embeddings/oleObject253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58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249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7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60.wmf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10" Type="http://schemas.openxmlformats.org/officeDocument/2006/relationships/image" Target="../media/image259.wmf"/><Relationship Id="rId9" Type="http://schemas.openxmlformats.org/officeDocument/2006/relationships/oleObject" Target="../embeddings/oleObject262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62.png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6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7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282.wmf"/><Relationship Id="rId3" Type="http://schemas.openxmlformats.org/officeDocument/2006/relationships/image" Target="../media/image283.wmf"/><Relationship Id="rId7" Type="http://schemas.openxmlformats.org/officeDocument/2006/relationships/image" Target="../media/image279.wmf"/><Relationship Id="rId12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81.wmf"/><Relationship Id="rId5" Type="http://schemas.openxmlformats.org/officeDocument/2006/relationships/image" Target="../media/image278.w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80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8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8F8E6-EF90-4A6D-943C-C05EFFE4DF5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63" y="785813"/>
            <a:ext cx="7772400" cy="3714750"/>
          </a:xfrm>
        </p:spPr>
        <p:txBody>
          <a:bodyPr/>
          <a:lstStyle/>
          <a:p>
            <a:pPr eaLnBrk="1" hangingPunct="1"/>
            <a:r>
              <a:rPr lang="en-US" b="1" dirty="0" smtClean="0"/>
              <a:t>MA1506</a:t>
            </a:r>
            <a:br>
              <a:rPr lang="en-US" b="1" dirty="0" smtClean="0"/>
            </a:br>
            <a:r>
              <a:rPr lang="en-US" dirty="0" smtClean="0"/>
              <a:t>Mathematics II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Group A  Monday 800-1000  Wed 1600-1700   UT-AUD1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Lecturer: Chew Tuan Seng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Group B  Wed  800-1000   Friday  800-900   UT-AUD2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Lecturer: Quek Tong Seng</a:t>
            </a:r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3129" y="5013176"/>
            <a:ext cx="6941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ollow the contents of Lecture Note but our</a:t>
            </a:r>
          </a:p>
          <a:p>
            <a:r>
              <a:rPr lang="en-US" dirty="0" smtClean="0"/>
              <a:t>presentation may be different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BD7261-F611-44F4-9F82-306272AF407D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611560" y="651466"/>
            <a:ext cx="4357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Example 1 (</a:t>
            </a:r>
            <a:r>
              <a:rPr lang="en-US" sz="3200" dirty="0" smtClean="0">
                <a:solidFill>
                  <a:schemeClr val="tx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cont)</a:t>
            </a:r>
            <a:endParaRPr lang="en-US" sz="3200" dirty="0">
              <a:solidFill>
                <a:schemeClr val="tx2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611561" y="692696"/>
            <a:ext cx="3096344" cy="57150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24" y="164305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graphicFrame>
        <p:nvGraphicFramePr>
          <p:cNvPr id="2150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98577"/>
              </p:ext>
            </p:extLst>
          </p:nvPr>
        </p:nvGraphicFramePr>
        <p:xfrm>
          <a:off x="7000892" y="714356"/>
          <a:ext cx="1714512" cy="65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9" name="Equation" r:id="rId3" imgW="2806700" imgH="1016000" progId="Equation.DSMT4">
                  <p:embed/>
                </p:oleObj>
              </mc:Choice>
              <mc:Fallback>
                <p:oleObj name="Equation" r:id="rId3" imgW="2806700" imgH="10160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714356"/>
                        <a:ext cx="1714512" cy="6594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411760" y="2060848"/>
          <a:ext cx="4453997" cy="97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0" name="Equation" r:id="rId5" imgW="1511300" imgH="330200" progId="Equation.DSMT4">
                  <p:embed/>
                </p:oleObj>
              </mc:Choice>
              <mc:Fallback>
                <p:oleObj name="Equation" r:id="rId5" imgW="1511300" imgH="330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060848"/>
                        <a:ext cx="4453997" cy="973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339752" y="3501008"/>
          <a:ext cx="4409922" cy="9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1" name="Equation" r:id="rId7" imgW="1511300" imgH="330200" progId="Equation.DSMT4">
                  <p:embed/>
                </p:oleObj>
              </mc:Choice>
              <mc:Fallback>
                <p:oleObj name="Equation" r:id="rId7" imgW="1511300" imgH="330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501008"/>
                        <a:ext cx="4409922" cy="96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67744" y="4725144"/>
          <a:ext cx="4572032" cy="101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2" name="Equation" r:id="rId9" imgW="1485900" imgH="330200" progId="Equation.DSMT4">
                  <p:embed/>
                </p:oleObj>
              </mc:Choice>
              <mc:Fallback>
                <p:oleObj name="Equation" r:id="rId9" imgW="1485900" imgH="3302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725144"/>
                        <a:ext cx="4572032" cy="1016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908720"/>
            <a:ext cx="7668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we can prove that every solution is of the  form</a:t>
            </a:r>
          </a:p>
        </p:txBody>
      </p:sp>
      <p:pic>
        <p:nvPicPr>
          <p:cNvPr id="7" name="Object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7005993" cy="193484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C4A97-44E9-42E8-B7D2-D5BAA71A2C70}" type="slidenum">
              <a:rPr lang="en-US"/>
              <a:pPr/>
              <a:t>101</a:t>
            </a:fld>
            <a:endParaRPr lang="en-US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857250" y="714375"/>
            <a:ext cx="7772400" cy="235743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Do we need to consider </a:t>
            </a:r>
          </a:p>
          <a:p>
            <a:pPr>
              <a:buFontTx/>
              <a:buNone/>
            </a:pPr>
            <a:r>
              <a:rPr lang="en-US" smtClean="0"/>
              <a:t>                                                                                             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  <p:sp>
        <p:nvSpPr>
          <p:cNvPr id="35845" name="Content Placeholder 2"/>
          <p:cNvSpPr txBox="1">
            <a:spLocks/>
          </p:cNvSpPr>
          <p:nvPr/>
        </p:nvSpPr>
        <p:spPr bwMode="auto">
          <a:xfrm>
            <a:off x="857250" y="3571875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ANS: NO, since it induces the same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                 general solution.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/>
        </p:nvGraphicFramePr>
        <p:xfrm>
          <a:off x="3929063" y="1643063"/>
          <a:ext cx="2152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3" imgW="1180588" imgH="520474" progId="Equation.DSMT4">
                  <p:embed/>
                </p:oleObj>
              </mc:Choice>
              <mc:Fallback>
                <p:oleObj name="Equation" r:id="rId3" imgW="1180588" imgH="520474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643063"/>
                        <a:ext cx="2152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7004D-3A66-4A75-B0DF-CA4D467101D2}" type="slidenum">
              <a:rPr lang="en-US"/>
              <a:pPr/>
              <a:t>102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688" y="642938"/>
                <a:ext cx="7772400" cy="5929312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Example 15 (</a:t>
                </a:r>
                <a:r>
                  <a:rPr lang="en-US" dirty="0" err="1" smtClean="0">
                    <a:solidFill>
                      <a:schemeClr val="tx2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)</a:t>
                </a:r>
                <a:r>
                  <a:rPr lang="en-US" dirty="0" smtClean="0"/>
                  <a:t> Solve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"+2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′+5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The complex roots  of the auxiliary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equation are                           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Hence the general solution is.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 </a:t>
                </a:r>
              </a:p>
              <a:p>
                <a:pPr>
                  <a:buFontTx/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Example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15 </a:t>
                </a:r>
                <a:r>
                  <a:rPr lang="en-US" dirty="0">
                    <a:solidFill>
                      <a:schemeClr val="tx2"/>
                    </a:solidFill>
                  </a:rPr>
                  <a:t>(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ii)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Sovle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with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From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and initial condition,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we get</a:t>
                </a:r>
              </a:p>
            </p:txBody>
          </p:sp>
        </mc:Choice>
        <mc:Fallback xmlns="">
          <p:sp>
            <p:nvSpPr>
              <p:cNvPr id="3687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688" y="642938"/>
                <a:ext cx="7772400" cy="5929312"/>
              </a:xfrm>
              <a:blipFill rotWithShape="1">
                <a:blip r:embed="rId3"/>
                <a:stretch>
                  <a:fillRect l="-1961" t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3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78942"/>
              </p:ext>
            </p:extLst>
          </p:nvPr>
        </p:nvGraphicFramePr>
        <p:xfrm>
          <a:off x="3635896" y="1844824"/>
          <a:ext cx="4993412" cy="61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7" name="Equation" r:id="rId4" imgW="2666880" imgH="330120" progId="Equation.DSMT4">
                  <p:embed/>
                </p:oleObj>
              </mc:Choice>
              <mc:Fallback>
                <p:oleObj name="Equation" r:id="rId4" imgW="2666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896" y="1844824"/>
                        <a:ext cx="4993412" cy="618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659145"/>
              </p:ext>
            </p:extLst>
          </p:nvPr>
        </p:nvGraphicFramePr>
        <p:xfrm>
          <a:off x="2627784" y="2924944"/>
          <a:ext cx="4536504" cy="56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8" name="Equation" r:id="rId6" imgW="2869920" imgH="355320" progId="Equation.DSMT4">
                  <p:embed/>
                </p:oleObj>
              </mc:Choice>
              <mc:Fallback>
                <p:oleObj name="Equation" r:id="rId6" imgW="2869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2924944"/>
                        <a:ext cx="4536504" cy="56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933696"/>
              </p:ext>
            </p:extLst>
          </p:nvPr>
        </p:nvGraphicFramePr>
        <p:xfrm>
          <a:off x="6300192" y="3645024"/>
          <a:ext cx="2664296" cy="460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9" name="Equation" r:id="rId8" imgW="1765080" imgH="304560" progId="Equation.DSMT4">
                  <p:embed/>
                </p:oleObj>
              </mc:Choice>
              <mc:Fallback>
                <p:oleObj name="Equation" r:id="rId8" imgW="1765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0192" y="3645024"/>
                        <a:ext cx="2664296" cy="460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970630"/>
              </p:ext>
            </p:extLst>
          </p:nvPr>
        </p:nvGraphicFramePr>
        <p:xfrm>
          <a:off x="2555775" y="5430177"/>
          <a:ext cx="4176465" cy="56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0" name="Equation" r:id="rId10" imgW="2552400" imgH="342720" progId="Equation.DSMT4">
                  <p:embed/>
                </p:oleObj>
              </mc:Choice>
              <mc:Fallback>
                <p:oleObj name="Equation" r:id="rId10" imgW="2552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55775" y="5430177"/>
                        <a:ext cx="4176465" cy="561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880496"/>
              </p:ext>
            </p:extLst>
          </p:nvPr>
        </p:nvGraphicFramePr>
        <p:xfrm>
          <a:off x="6156176" y="4221088"/>
          <a:ext cx="26654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1" name="Equation" r:id="rId12" imgW="1765080" imgH="304560" progId="Equation.DSMT4">
                  <p:embed/>
                </p:oleObj>
              </mc:Choice>
              <mc:Fallback>
                <p:oleObj name="Equation" r:id="rId12" imgW="176508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221088"/>
                        <a:ext cx="26654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Object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1158" y="188640"/>
            <a:ext cx="2088231" cy="576704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470D6-8115-4574-895E-4513EDD7EA54}" type="slidenum">
              <a:rPr lang="en-US"/>
              <a:pPr/>
              <a:t>103</a:t>
            </a:fld>
            <a:endParaRPr lang="en-US"/>
          </a:p>
        </p:txBody>
      </p:sp>
      <p:sp>
        <p:nvSpPr>
          <p:cNvPr id="38918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8215370" cy="1071562"/>
          </a:xfrm>
        </p:spPr>
        <p:txBody>
          <a:bodyPr/>
          <a:lstStyle/>
          <a:p>
            <a:pPr marL="342900" indent="-342900" algn="l"/>
            <a:r>
              <a:rPr lang="en-US" sz="3200" b="1" dirty="0" smtClean="0"/>
              <a:t> 2nd-order nonhomogeneous</a:t>
            </a:r>
            <a:r>
              <a:rPr lang="en-US" sz="3200" b="1" dirty="0"/>
              <a:t> </a:t>
            </a:r>
            <a:r>
              <a:rPr lang="en-US" sz="3200" b="1" dirty="0" smtClean="0"/>
              <a:t>linear ODE</a:t>
            </a:r>
            <a:endParaRPr lang="en-US" sz="3200" dirty="0" smtClean="0"/>
          </a:p>
        </p:txBody>
      </p:sp>
      <p:sp>
        <p:nvSpPr>
          <p:cNvPr id="38920" name="Rectangle 3"/>
          <p:cNvSpPr>
            <a:spLocks noChangeArrowheads="1"/>
          </p:cNvSpPr>
          <p:nvPr/>
        </p:nvSpPr>
        <p:spPr bwMode="auto">
          <a:xfrm>
            <a:off x="517818" y="454812"/>
            <a:ext cx="8215370" cy="1071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818" y="2060848"/>
            <a:ext cx="8592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now onwards till the end of this chapter,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p</a:t>
            </a:r>
            <a:r>
              <a:rPr lang="en-US" dirty="0" smtClean="0"/>
              <a:t> 38-54, my presentation is different from the L. N. .</a:t>
            </a:r>
          </a:p>
          <a:p>
            <a:r>
              <a:rPr lang="en-US" dirty="0" smtClean="0"/>
              <a:t>However, the content remains unchanged.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077072"/>
            <a:ext cx="740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deal only ODEs with constant coefficients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470D6-8115-4574-895E-4513EDD7EA54}" type="slidenum">
              <a:rPr lang="en-US"/>
              <a:pPr/>
              <a:t>104</a:t>
            </a:fld>
            <a:endParaRPr lang="en-US"/>
          </a:p>
        </p:txBody>
      </p:sp>
      <p:sp>
        <p:nvSpPr>
          <p:cNvPr id="38918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8215370" cy="1071562"/>
          </a:xfrm>
        </p:spPr>
        <p:txBody>
          <a:bodyPr/>
          <a:lstStyle/>
          <a:p>
            <a:pPr marL="342900" indent="-342900" algn="l"/>
            <a:r>
              <a:rPr lang="en-US" sz="3200" b="1" dirty="0" smtClean="0"/>
              <a:t> 2nd-order nonhomogeneous</a:t>
            </a:r>
            <a:r>
              <a:rPr lang="en-US" sz="3200" b="1" dirty="0"/>
              <a:t> </a:t>
            </a:r>
            <a:r>
              <a:rPr lang="en-US" sz="3200" b="1" dirty="0" smtClean="0"/>
              <a:t>linear ODE </a:t>
            </a:r>
            <a:br>
              <a:rPr lang="en-US" sz="3200" b="1" dirty="0" smtClean="0"/>
            </a:br>
            <a:r>
              <a:rPr lang="en-US" sz="3200" b="1" dirty="0" smtClean="0"/>
              <a:t>with constant coefficients</a:t>
            </a:r>
            <a:endParaRPr lang="en-US" sz="3200" dirty="0" smtClean="0"/>
          </a:p>
        </p:txBody>
      </p:sp>
      <p:sp>
        <p:nvSpPr>
          <p:cNvPr id="38919" name="Content Placeholder 2"/>
          <p:cNvSpPr>
            <a:spLocks noGrp="1"/>
          </p:cNvSpPr>
          <p:nvPr>
            <p:ph idx="1"/>
          </p:nvPr>
        </p:nvSpPr>
        <p:spPr>
          <a:xfrm>
            <a:off x="714375" y="1428750"/>
            <a:ext cx="7772400" cy="542925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 </a:t>
            </a:r>
            <a:r>
              <a:rPr lang="en-US" dirty="0" smtClean="0"/>
              <a:t>The general form is</a:t>
            </a:r>
            <a:endParaRPr lang="en-US" sz="1600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Solving this equation can be reduced to</a:t>
            </a:r>
          </a:p>
          <a:p>
            <a:pPr>
              <a:buFontTx/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three steps</a:t>
            </a:r>
            <a:endParaRPr lang="en-US" sz="1600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.Find the  general solution to the  homogeneous equation</a:t>
            </a:r>
            <a:endParaRPr lang="en-US" sz="1600" dirty="0" smtClean="0"/>
          </a:p>
          <a:p>
            <a:pPr>
              <a:buFontTx/>
              <a:buNone/>
            </a:pPr>
            <a:r>
              <a:rPr lang="en-US" dirty="0" smtClean="0"/>
              <a:t> </a:t>
            </a:r>
            <a:endParaRPr lang="en-US" sz="1600" dirty="0" smtClean="0"/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en-US" dirty="0" smtClean="0"/>
              <a:t>, say the solution is   </a:t>
            </a:r>
            <a:r>
              <a:rPr lang="en-US" sz="1600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</p:txBody>
      </p:sp>
      <p:sp>
        <p:nvSpPr>
          <p:cNvPr id="38920" name="Rectangle 3"/>
          <p:cNvSpPr>
            <a:spLocks noChangeArrowheads="1"/>
          </p:cNvSpPr>
          <p:nvPr/>
        </p:nvSpPr>
        <p:spPr bwMode="auto">
          <a:xfrm>
            <a:off x="714348" y="428604"/>
            <a:ext cx="8215370" cy="1071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8914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500188"/>
            <a:ext cx="36449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915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797152"/>
            <a:ext cx="31115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916" name="Object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5643578"/>
            <a:ext cx="571500" cy="6429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892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79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15C43-2B36-4D4B-AD70-3464FB35A5F7}" type="slidenum">
              <a:rPr lang="en-US"/>
              <a:pPr/>
              <a:t>105</a:t>
            </a:fld>
            <a:endParaRPr lang="en-US"/>
          </a:p>
        </p:txBody>
      </p:sp>
      <p:sp>
        <p:nvSpPr>
          <p:cNvPr id="39944" name="Content Placeholder 2"/>
          <p:cNvSpPr>
            <a:spLocks noGrp="1"/>
          </p:cNvSpPr>
          <p:nvPr>
            <p:ph idx="1"/>
          </p:nvPr>
        </p:nvSpPr>
        <p:spPr>
          <a:xfrm>
            <a:off x="642910" y="357166"/>
            <a:ext cx="7772400" cy="60007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. Find a particular solution           to the </a:t>
            </a:r>
            <a:r>
              <a:rPr lang="en-US" dirty="0" err="1" smtClean="0"/>
              <a:t>nonhomogeneous</a:t>
            </a:r>
            <a:r>
              <a:rPr lang="en-US" dirty="0" smtClean="0"/>
              <a:t> equation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. Add the solutions  from step 1 </a:t>
            </a:r>
          </a:p>
          <a:p>
            <a:pPr>
              <a:buFontTx/>
              <a:buNone/>
            </a:pPr>
            <a:r>
              <a:rPr lang="en-US" dirty="0" smtClean="0"/>
              <a:t>    and step 2 , get       +  </a:t>
            </a:r>
          </a:p>
          <a:p>
            <a:pPr>
              <a:buFontTx/>
              <a:buNone/>
            </a:pPr>
            <a:r>
              <a:rPr lang="en-US" dirty="0" smtClean="0"/>
              <a:t> ,which  is the general solution to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(see Appendix 1)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  </a:t>
            </a:r>
          </a:p>
          <a:p>
            <a:pPr>
              <a:buFontTx/>
              <a:buNone/>
            </a:pPr>
            <a:r>
              <a:rPr lang="en-US" dirty="0" smtClean="0"/>
              <a:t>            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pic>
        <p:nvPicPr>
          <p:cNvPr id="39938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75" y="357188"/>
            <a:ext cx="571500" cy="6429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939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88" y="1643063"/>
            <a:ext cx="36449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940" name="Object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3" y="3214688"/>
            <a:ext cx="500062" cy="50006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941" name="Object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5" y="3214688"/>
            <a:ext cx="419100" cy="5080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942" name="Object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313" y="4429125"/>
            <a:ext cx="36449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9945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E4CC2-DB19-49AB-8FC8-CED638EFEAF0}" type="slidenum">
              <a:rPr lang="en-US"/>
              <a:pPr/>
              <a:t>106</a:t>
            </a:fld>
            <a:endParaRPr lang="en-US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785786" y="64291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We have learnt step 1. There are two </a:t>
            </a:r>
          </a:p>
          <a:p>
            <a:pPr>
              <a:buFontTx/>
              <a:buNone/>
            </a:pPr>
            <a:r>
              <a:rPr lang="en-US" dirty="0" smtClean="0"/>
              <a:t>methods for step 2.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Method 1.</a:t>
            </a:r>
          </a:p>
          <a:p>
            <a:pPr>
              <a:buFontTx/>
              <a:buNone/>
            </a:pPr>
            <a:r>
              <a:rPr lang="en-US" dirty="0" smtClean="0"/>
              <a:t>The method of undetermined coefficients.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Method 2.</a:t>
            </a:r>
          </a:p>
          <a:p>
            <a:pPr>
              <a:buFontTx/>
              <a:buNone/>
            </a:pPr>
            <a:r>
              <a:rPr lang="en-US" dirty="0" smtClean="0"/>
              <a:t>The method of variation  of parameters.</a:t>
            </a: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5697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use examples to</a:t>
            </a:r>
          </a:p>
          <a:p>
            <a:r>
              <a:rPr lang="en-US" sz="3200" dirty="0" smtClean="0"/>
              <a:t> illustrate method 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107</a:t>
            </a:fld>
            <a:endParaRPr lang="en-US"/>
          </a:p>
        </p:txBody>
      </p:sp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3143240" y="1428736"/>
          <a:ext cx="3286148" cy="72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14" name="Equation" r:id="rId3" imgW="1384300" imgH="304800" progId="Equation.DSMT4">
                  <p:embed/>
                </p:oleObj>
              </mc:Choice>
              <mc:Fallback>
                <p:oleObj name="Equation" r:id="rId3" imgW="1384300" imgH="3048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428736"/>
                        <a:ext cx="3286148" cy="723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4500562" y="2285992"/>
          <a:ext cx="1687522" cy="90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15" name="Equation" r:id="rId5" imgW="660113" imgH="355446" progId="Equation.DSMT4">
                  <p:embed/>
                </p:oleObj>
              </mc:Choice>
              <mc:Fallback>
                <p:oleObj name="Equation" r:id="rId5" imgW="660113" imgH="355446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285992"/>
                        <a:ext cx="1687522" cy="90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827584" y="260648"/>
            <a:ext cx="6643734" cy="95410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Method 1.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The method of undetermined coefficients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412776"/>
            <a:ext cx="2121093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90000"/>
                </a:solidFill>
              </a:rPr>
              <a:t>Example 1</a:t>
            </a:r>
            <a:endParaRPr lang="en-US" sz="3200" dirty="0">
              <a:solidFill>
                <a:srgbClr val="99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2428868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Guess a solution?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85786" y="3071810"/>
            <a:ext cx="7697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the function R(x) on the right hand side </a:t>
            </a:r>
          </a:p>
          <a:p>
            <a:r>
              <a:rPr lang="en-US" sz="3200" dirty="0" smtClean="0"/>
              <a:t>is constant, then we can guess that </a:t>
            </a:r>
            <a:endParaRPr lang="en-US" sz="3200" dirty="0"/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3500430" y="4143380"/>
          <a:ext cx="2016224" cy="99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16" name="Equation" r:id="rId7" imgW="876300" imgH="431800" progId="Equation.DSMT4">
                  <p:embed/>
                </p:oleObj>
              </mc:Choice>
              <mc:Fallback>
                <p:oleObj name="Equation" r:id="rId7" imgW="876300" imgH="4318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143380"/>
                        <a:ext cx="2016224" cy="993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20107" y="5000636"/>
            <a:ext cx="8028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90000"/>
                </a:solidFill>
              </a:rPr>
              <a:t>This is always true except some special but important cases, see Examples 3-6</a:t>
            </a:r>
            <a:endParaRPr lang="en-US" sz="32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F2D9B-41EC-47A0-8465-3974469DE15B}" type="slidenum">
              <a:rPr lang="en-US"/>
              <a:pPr/>
              <a:t>108</a:t>
            </a:fld>
            <a:endParaRPr 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3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500042"/>
            <a:ext cx="2786063" cy="7143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964" name="Object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928802"/>
            <a:ext cx="1800200" cy="92868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965" name="Object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3933056"/>
            <a:ext cx="3960440" cy="954106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0971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00562" y="2143116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3140968"/>
            <a:ext cx="3599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correct form is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14348" y="571480"/>
            <a:ext cx="2121093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2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000364" y="571480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Solve 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857224" y="1428736"/>
            <a:ext cx="4876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Can we guess a solution?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0196C-0311-4E01-81C5-A887404114F7}" type="slidenum">
              <a:rPr lang="en-US"/>
              <a:pPr/>
              <a:t>109</a:t>
            </a:fld>
            <a:endParaRPr lang="en-US"/>
          </a:p>
        </p:txBody>
      </p:sp>
      <p:sp>
        <p:nvSpPr>
          <p:cNvPr id="41995" name="Content Placeholder 2"/>
          <p:cNvSpPr txBox="1">
            <a:spLocks/>
          </p:cNvSpPr>
          <p:nvPr/>
        </p:nvSpPr>
        <p:spPr bwMode="auto">
          <a:xfrm>
            <a:off x="755576" y="1556792"/>
            <a:ext cx="12241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First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</p:txBody>
      </p:sp>
      <p:pic>
        <p:nvPicPr>
          <p:cNvPr id="41988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6792"/>
            <a:ext cx="2880320" cy="618289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989" name="Object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0318" y="1454834"/>
            <a:ext cx="2304256" cy="69466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990" name="Object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996952"/>
            <a:ext cx="3671578" cy="76269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1996" name="Content Placeholder 2"/>
          <p:cNvSpPr txBox="1">
            <a:spLocks/>
          </p:cNvSpPr>
          <p:nvPr/>
        </p:nvSpPr>
        <p:spPr bwMode="auto">
          <a:xfrm>
            <a:off x="857250" y="4143375"/>
            <a:ext cx="77724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get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smtClean="0"/>
              <a:t>So</a:t>
            </a:r>
            <a:endParaRPr lang="en-US" sz="3200" dirty="0"/>
          </a:p>
        </p:txBody>
      </p:sp>
      <p:pic>
        <p:nvPicPr>
          <p:cNvPr id="41991" name="Object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7067" y="4194664"/>
            <a:ext cx="5880100" cy="4699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1992" name="Object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22450" y="5455627"/>
            <a:ext cx="3175000" cy="393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1997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5576" y="62068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shall find A, B, C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827584" y="2420888"/>
            <a:ext cx="3464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err="1" smtClean="0"/>
              <a:t>Subst</a:t>
            </a:r>
            <a:r>
              <a:rPr lang="en-US" sz="3200" dirty="0" smtClean="0"/>
              <a:t>  above into 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4419" y="4841591"/>
            <a:ext cx="1973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2C-B-2A=0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4767" y="4841591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-2C-2B=0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9322" y="48104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-2C=4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146" y="5390867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70112B-5D4F-4C54-A4C6-E1A0E7CC2DD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2129460" cy="55212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2 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214422"/>
            <a:ext cx="7921625" cy="351072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 radioactive substance </a:t>
            </a:r>
            <a:r>
              <a:rPr lang="en-US" dirty="0" smtClean="0">
                <a:solidFill>
                  <a:srgbClr val="C00000"/>
                </a:solidFill>
              </a:rPr>
              <a:t>decomposes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</a:p>
          <a:p>
            <a:pPr>
              <a:buFontTx/>
              <a:buNone/>
            </a:pPr>
            <a:r>
              <a:rPr lang="en-US" dirty="0" smtClean="0"/>
              <a:t>at </a:t>
            </a:r>
            <a:r>
              <a:rPr lang="en-US" dirty="0" smtClean="0">
                <a:solidFill>
                  <a:srgbClr val="C00000"/>
                </a:solidFill>
              </a:rPr>
              <a:t>a rate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rgbClr val="C00000"/>
                </a:solidFill>
              </a:rPr>
              <a:t>proportional to the amount </a:t>
            </a:r>
          </a:p>
          <a:p>
            <a:pPr>
              <a:buFontTx/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present </a:t>
            </a:r>
            <a:r>
              <a:rPr lang="en-US" dirty="0" smtClean="0"/>
              <a:t>        i.e.,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        </a:t>
            </a:r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9832" y="404664"/>
            <a:ext cx="3183885" cy="5232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Radioactive Decay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22529" name="Object 2"/>
          <p:cNvGraphicFramePr>
            <a:graphicFrameLocks noChangeAspect="1"/>
          </p:cNvGraphicFramePr>
          <p:nvPr/>
        </p:nvGraphicFramePr>
        <p:xfrm>
          <a:off x="2411760" y="2132856"/>
          <a:ext cx="576064" cy="119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1" name="Equation" r:id="rId3" imgW="457200" imgH="889000" progId="Equation.DSMT4">
                  <p:embed/>
                </p:oleObj>
              </mc:Choice>
              <mc:Fallback>
                <p:oleObj name="Equation" r:id="rId3" imgW="457200" imgH="8890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32856"/>
                        <a:ext cx="576064" cy="1194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3066" y="5602137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Find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923670"/>
              </p:ext>
            </p:extLst>
          </p:nvPr>
        </p:nvGraphicFramePr>
        <p:xfrm>
          <a:off x="3865961" y="3140968"/>
          <a:ext cx="15716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2" name="Equation" r:id="rId5" imgW="889000" imgH="749300" progId="Equation.DSMT4">
                  <p:embed/>
                </p:oleObj>
              </mc:Choice>
              <mc:Fallback>
                <p:oleObj name="Equation" r:id="rId5" imgW="889000" imgH="7493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961" y="3140968"/>
                        <a:ext cx="15716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433259"/>
              </p:ext>
            </p:extLst>
          </p:nvPr>
        </p:nvGraphicFramePr>
        <p:xfrm>
          <a:off x="2555776" y="4424015"/>
          <a:ext cx="15001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3" name="Equation" r:id="rId7" imgW="965200" imgH="749300" progId="Equation.DSMT4">
                  <p:embed/>
                </p:oleObj>
              </mc:Choice>
              <mc:Fallback>
                <p:oleObj name="Equation" r:id="rId7" imgW="965200" imgH="7493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424015"/>
                        <a:ext cx="15001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6241" y="4565024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SG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75961"/>
              </p:ext>
            </p:extLst>
          </p:nvPr>
        </p:nvGraphicFramePr>
        <p:xfrm>
          <a:off x="2195736" y="3619609"/>
          <a:ext cx="648072" cy="4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4" name="Equation" r:id="rId9" imgW="431640" imgH="304560" progId="Equation.DSMT4">
                  <p:embed/>
                </p:oleObj>
              </mc:Choice>
              <mc:Fallback>
                <p:oleObj name="Equation" r:id="rId9" imgW="431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5736" y="3619609"/>
                        <a:ext cx="648072" cy="45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36700"/>
              </p:ext>
            </p:extLst>
          </p:nvPr>
        </p:nvGraphicFramePr>
        <p:xfrm>
          <a:off x="1766838" y="5665924"/>
          <a:ext cx="64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5" name="Equation" r:id="rId11" imgW="431640" imgH="304560" progId="Equation.DSMT4">
                  <p:embed/>
                </p:oleObj>
              </mc:Choice>
              <mc:Fallback>
                <p:oleObj name="Equation" r:id="rId11" imgW="43164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38" y="5665924"/>
                        <a:ext cx="647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51774" y="4652683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k is a constant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CF954D-8B3B-4FE7-9DA0-42AF0ECA0C94}" type="slidenum">
              <a:rPr lang="en-US"/>
              <a:pPr/>
              <a:t>110</a:t>
            </a:fld>
            <a:endParaRPr lang="en-US"/>
          </a:p>
        </p:txBody>
      </p:sp>
      <p:sp>
        <p:nvSpPr>
          <p:cNvPr id="43017" name="Content Placeholder 2"/>
          <p:cNvSpPr>
            <a:spLocks noGrp="1"/>
          </p:cNvSpPr>
          <p:nvPr>
            <p:ph idx="1"/>
          </p:nvPr>
        </p:nvSpPr>
        <p:spPr>
          <a:xfrm>
            <a:off x="928688" y="500063"/>
            <a:ext cx="7772400" cy="32146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  <a:p>
            <a:pPr>
              <a:buFontTx/>
              <a:buNone/>
            </a:pPr>
            <a:r>
              <a:rPr lang="en-US" dirty="0" smtClean="0"/>
              <a:t>Hence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is a particular solution of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1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1285875"/>
            <a:ext cx="3429000" cy="8572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3012" name="Object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88" y="2643188"/>
            <a:ext cx="3071812" cy="785812"/>
          </a:xfrm>
          <a:prstGeom prst="rect">
            <a:avLst/>
          </a:prstGeom>
          <a:noFill/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928688" y="3500438"/>
            <a:ext cx="7772400" cy="264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On the other hand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is the general solution of </a:t>
            </a:r>
          </a:p>
        </p:txBody>
      </p:sp>
      <p:pic>
        <p:nvPicPr>
          <p:cNvPr id="43014" name="Object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3" y="3500438"/>
            <a:ext cx="3500437" cy="7858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3015" name="Object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8" y="5357813"/>
            <a:ext cx="2605087" cy="6207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3019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21A0CB-E3E5-45CA-B9F2-96A9E2A7A0EF}" type="slidenum">
              <a:rPr lang="en-US"/>
              <a:pPr/>
              <a:t>111</a:t>
            </a:fld>
            <a:endParaRPr lang="en-US"/>
          </a:p>
        </p:txBody>
      </p:sp>
      <p:sp>
        <p:nvSpPr>
          <p:cNvPr id="44040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8072438" cy="5857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Therefore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is the general solution of the </a:t>
            </a:r>
          </a:p>
          <a:p>
            <a:pPr>
              <a:buFontTx/>
              <a:buNone/>
            </a:pPr>
            <a:r>
              <a:rPr lang="en-US" dirty="0" err="1" smtClean="0"/>
              <a:t>nonhomogeneous</a:t>
            </a:r>
            <a:r>
              <a:rPr lang="en-US" dirty="0" smtClean="0"/>
              <a:t> ODE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Here          and          can be  any constant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35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214438"/>
            <a:ext cx="7143750" cy="8572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036" name="Object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3786190"/>
            <a:ext cx="3500453" cy="9492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037" name="Object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88" y="5357813"/>
            <a:ext cx="428625" cy="4445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4038" name="Object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75" y="5357813"/>
            <a:ext cx="571500" cy="4445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4404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8642" y="481890"/>
            <a:ext cx="6471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consider </a:t>
            </a:r>
            <a:r>
              <a:rPr lang="en-US" sz="3200" b="1" dirty="0" smtClean="0">
                <a:solidFill>
                  <a:schemeClr val="tx2"/>
                </a:solidFill>
              </a:rPr>
              <a:t>two</a:t>
            </a:r>
            <a:r>
              <a:rPr lang="en-US" sz="3200" dirty="0" smtClean="0">
                <a:solidFill>
                  <a:schemeClr val="tx2"/>
                </a:solidFill>
              </a:rPr>
              <a:t> special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but important cases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1040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93106"/>
              </p:ext>
            </p:extLst>
          </p:nvPr>
        </p:nvGraphicFramePr>
        <p:xfrm>
          <a:off x="1524830" y="1569616"/>
          <a:ext cx="2481776" cy="56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61" name="Equation" r:id="rId3" imgW="1790700" imgH="406400" progId="Equation.DSMT4">
                  <p:embed/>
                </p:oleObj>
              </mc:Choice>
              <mc:Fallback>
                <p:oleObj name="Equation" r:id="rId3" imgW="1790700" imgH="4064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830" y="1569616"/>
                        <a:ext cx="2481776" cy="56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304104"/>
              </p:ext>
            </p:extLst>
          </p:nvPr>
        </p:nvGraphicFramePr>
        <p:xfrm>
          <a:off x="5220072" y="1559108"/>
          <a:ext cx="1296144" cy="5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62" name="Equation" r:id="rId5" imgW="964781" imgH="406224" progId="Equation.DSMT4">
                  <p:embed/>
                </p:oleObj>
              </mc:Choice>
              <mc:Fallback>
                <p:oleObj name="Equation" r:id="rId5" imgW="964781" imgH="406224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559108"/>
                        <a:ext cx="1296144" cy="54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2132856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general solution of </a:t>
            </a:r>
            <a:endParaRPr lang="en-US" sz="3200" dirty="0"/>
          </a:p>
        </p:txBody>
      </p:sp>
      <p:graphicFrame>
        <p:nvGraphicFramePr>
          <p:cNvPr id="1040388" name="Object 4"/>
          <p:cNvGraphicFramePr>
            <a:graphicFrameLocks noChangeAspect="1"/>
          </p:cNvGraphicFramePr>
          <p:nvPr/>
        </p:nvGraphicFramePr>
        <p:xfrm>
          <a:off x="5292080" y="2132856"/>
          <a:ext cx="24812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63" name="Equation" r:id="rId7" imgW="1790700" imgH="406400" progId="Equation.DSMT4">
                  <p:embed/>
                </p:oleObj>
              </mc:Choice>
              <mc:Fallback>
                <p:oleObj name="Equation" r:id="rId7" imgW="1790700" imgH="4064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132856"/>
                        <a:ext cx="248126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278092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</a:t>
            </a:r>
            <a:endParaRPr lang="en-US" sz="3200" dirty="0"/>
          </a:p>
        </p:txBody>
      </p:sp>
      <p:graphicFrame>
        <p:nvGraphicFramePr>
          <p:cNvPr id="1040389" name="Object 5"/>
          <p:cNvGraphicFramePr>
            <a:graphicFrameLocks noChangeAspect="1"/>
          </p:cNvGraphicFramePr>
          <p:nvPr/>
        </p:nvGraphicFramePr>
        <p:xfrm>
          <a:off x="1979712" y="2857496"/>
          <a:ext cx="6334840" cy="68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64" name="Equation" r:id="rId8" imgW="4368800" imgH="469900" progId="Equation.DSMT4">
                  <p:embed/>
                </p:oleObj>
              </mc:Choice>
              <mc:Fallback>
                <p:oleObj name="Equation" r:id="rId8" imgW="4368800" imgH="4699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857496"/>
                        <a:ext cx="6334840" cy="681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4077072"/>
            <a:ext cx="779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 </a:t>
            </a:r>
            <a:r>
              <a:rPr lang="en-US" sz="3200" dirty="0" smtClean="0">
                <a:solidFill>
                  <a:srgbClr val="C00000"/>
                </a:solidFill>
              </a:rPr>
              <a:t>constant functions are solutions </a:t>
            </a:r>
            <a:r>
              <a:rPr lang="en-US" sz="3200" dirty="0" smtClean="0"/>
              <a:t>of</a:t>
            </a:r>
            <a:endParaRPr lang="en-US" sz="3200" dirty="0"/>
          </a:p>
        </p:txBody>
      </p:sp>
      <p:graphicFrame>
        <p:nvGraphicFramePr>
          <p:cNvPr id="1040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159199"/>
              </p:ext>
            </p:extLst>
          </p:nvPr>
        </p:nvGraphicFramePr>
        <p:xfrm>
          <a:off x="2810202" y="4941168"/>
          <a:ext cx="24812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65" name="Equation" r:id="rId10" imgW="1790700" imgH="406400" progId="Equation.DSMT4">
                  <p:embed/>
                </p:oleObj>
              </mc:Choice>
              <mc:Fallback>
                <p:oleObj name="Equation" r:id="rId10" imgW="1790700" imgH="406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202" y="4941168"/>
                        <a:ext cx="24812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115" y="5498188"/>
            <a:ext cx="650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This result will be used in Examples 3-4</a:t>
            </a:r>
            <a:endParaRPr lang="en-S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1520" y="904176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general solution of </a:t>
            </a:r>
            <a:endParaRPr lang="en-US" sz="3200" dirty="0"/>
          </a:p>
        </p:txBody>
      </p:sp>
      <p:graphicFrame>
        <p:nvGraphicFramePr>
          <p:cNvPr id="1041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283686"/>
              </p:ext>
            </p:extLst>
          </p:nvPr>
        </p:nvGraphicFramePr>
        <p:xfrm>
          <a:off x="5055252" y="924307"/>
          <a:ext cx="12954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76" name="Equation" r:id="rId3" imgW="964781" imgH="406224" progId="Equation.DSMT4">
                  <p:embed/>
                </p:oleObj>
              </mc:Choice>
              <mc:Fallback>
                <p:oleObj name="Equation" r:id="rId3" imgW="964781" imgH="406224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252" y="924307"/>
                        <a:ext cx="12954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9288" y="1524351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</a:t>
            </a:r>
            <a:endParaRPr lang="en-US" sz="3200" dirty="0"/>
          </a:p>
        </p:txBody>
      </p:sp>
      <p:graphicFrame>
        <p:nvGraphicFramePr>
          <p:cNvPr id="1041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135286"/>
              </p:ext>
            </p:extLst>
          </p:nvPr>
        </p:nvGraphicFramePr>
        <p:xfrm>
          <a:off x="1617771" y="1500280"/>
          <a:ext cx="2596278" cy="63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77" name="Equation" r:id="rId5" imgW="1828800" imgH="444500" progId="Equation.DSMT4">
                  <p:embed/>
                </p:oleObj>
              </mc:Choice>
              <mc:Fallback>
                <p:oleObj name="Equation" r:id="rId5" imgW="1828800" imgH="4445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771" y="1500280"/>
                        <a:ext cx="2596278" cy="632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2132856"/>
            <a:ext cx="66062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 </a:t>
            </a:r>
            <a:r>
              <a:rPr lang="en-US" sz="3200" dirty="0" smtClean="0">
                <a:solidFill>
                  <a:srgbClr val="C00000"/>
                </a:solidFill>
              </a:rPr>
              <a:t>constant  functions        and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functions          are solutions </a:t>
            </a:r>
            <a:r>
              <a:rPr lang="en-US" sz="3200" dirty="0" smtClean="0"/>
              <a:t>of</a:t>
            </a:r>
            <a:endParaRPr lang="en-US" sz="3200" dirty="0"/>
          </a:p>
        </p:txBody>
      </p:sp>
      <p:graphicFrame>
        <p:nvGraphicFramePr>
          <p:cNvPr id="1041412" name="Object 4"/>
          <p:cNvGraphicFramePr>
            <a:graphicFrameLocks noChangeAspect="1"/>
          </p:cNvGraphicFramePr>
          <p:nvPr/>
        </p:nvGraphicFramePr>
        <p:xfrm>
          <a:off x="5796136" y="1988840"/>
          <a:ext cx="493390" cy="82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78" name="Equation" r:id="rId7" imgW="266469" imgH="444114" progId="Equation.DSMT4">
                  <p:embed/>
                </p:oleObj>
              </mc:Choice>
              <mc:Fallback>
                <p:oleObj name="Equation" r:id="rId7" imgW="266469" imgH="444114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988840"/>
                        <a:ext cx="493390" cy="822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13" name="Object 5"/>
          <p:cNvGraphicFramePr>
            <a:graphicFrameLocks noChangeAspect="1"/>
          </p:cNvGraphicFramePr>
          <p:nvPr/>
        </p:nvGraphicFramePr>
        <p:xfrm>
          <a:off x="2555776" y="2564904"/>
          <a:ext cx="830064" cy="72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79" name="Equation" r:id="rId9" imgW="507780" imgH="444307" progId="Equation.DSMT4">
                  <p:embed/>
                </p:oleObj>
              </mc:Choice>
              <mc:Fallback>
                <p:oleObj name="Equation" r:id="rId9" imgW="507780" imgH="444307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64904"/>
                        <a:ext cx="830064" cy="726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14" name="Object 6"/>
          <p:cNvGraphicFramePr>
            <a:graphicFrameLocks noChangeAspect="1"/>
          </p:cNvGraphicFramePr>
          <p:nvPr/>
        </p:nvGraphicFramePr>
        <p:xfrm>
          <a:off x="6588224" y="2636912"/>
          <a:ext cx="1295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80" name="Equation" r:id="rId11" imgW="964781" imgH="406224" progId="Equation.DSMT4">
                  <p:embed/>
                </p:oleObj>
              </mc:Choice>
              <mc:Fallback>
                <p:oleObj name="Equation" r:id="rId11" imgW="964781" imgH="406224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636912"/>
                        <a:ext cx="1295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14348" y="3775737"/>
            <a:ext cx="2121093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3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4221088"/>
            <a:ext cx="4329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particular solution of </a:t>
            </a:r>
            <a:endParaRPr lang="en-US" sz="3200" dirty="0"/>
          </a:p>
        </p:txBody>
      </p:sp>
      <p:graphicFrame>
        <p:nvGraphicFramePr>
          <p:cNvPr id="1041416" name="Object 8"/>
          <p:cNvGraphicFramePr>
            <a:graphicFrameLocks noChangeAspect="1"/>
          </p:cNvGraphicFramePr>
          <p:nvPr/>
        </p:nvGraphicFramePr>
        <p:xfrm>
          <a:off x="5214942" y="4143380"/>
          <a:ext cx="2346114" cy="55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81" name="Equation" r:id="rId12" imgW="1713756" imgH="406224" progId="Equation.DSMT4">
                  <p:embed/>
                </p:oleObj>
              </mc:Choice>
              <mc:Fallback>
                <p:oleObj name="Equation" r:id="rId12" imgW="1713756" imgH="406224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143380"/>
                        <a:ext cx="2346114" cy="556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14348" y="5013176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 of the form</a:t>
            </a:r>
            <a:endParaRPr lang="en-US" sz="3200" dirty="0"/>
          </a:p>
        </p:txBody>
      </p:sp>
      <p:graphicFrame>
        <p:nvGraphicFramePr>
          <p:cNvPr id="1041417" name="Object 9"/>
          <p:cNvGraphicFramePr>
            <a:graphicFrameLocks noChangeAspect="1"/>
          </p:cNvGraphicFramePr>
          <p:nvPr/>
        </p:nvGraphicFramePr>
        <p:xfrm>
          <a:off x="3923928" y="4872610"/>
          <a:ext cx="1719642" cy="69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82" name="Equation" r:id="rId14" imgW="1193800" imgH="482600" progId="Equation.DSMT4">
                  <p:embed/>
                </p:oleObj>
              </mc:Choice>
              <mc:Fallback>
                <p:oleObj name="Equation" r:id="rId14" imgW="1193800" imgH="4826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872610"/>
                        <a:ext cx="1719642" cy="695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4348" y="5589240"/>
            <a:ext cx="49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Why we have extra term x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61274" y="375160"/>
            <a:ext cx="429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consider </a:t>
            </a:r>
            <a:r>
              <a:rPr lang="en-US" sz="3200" dirty="0" smtClean="0">
                <a:solidFill>
                  <a:schemeClr val="tx2"/>
                </a:solidFill>
              </a:rPr>
              <a:t>2</a:t>
            </a:r>
            <a:r>
              <a:rPr lang="en-US" sz="3200" baseline="30000" dirty="0" smtClean="0">
                <a:solidFill>
                  <a:schemeClr val="tx2"/>
                </a:solidFill>
              </a:rPr>
              <a:t>nd</a:t>
            </a:r>
            <a:r>
              <a:rPr lang="en-US" sz="3200" dirty="0" smtClean="0">
                <a:solidFill>
                  <a:schemeClr val="tx2"/>
                </a:solidFill>
              </a:rPr>
              <a:t> case</a:t>
            </a:r>
            <a:endParaRPr lang="en-SG" sz="32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798" y="3252517"/>
            <a:ext cx="6622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This result will be used in Examples 5-6</a:t>
            </a:r>
            <a:endParaRPr lang="en-S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/>
      <p:bldP spid="18" grpId="0"/>
      <p:bldP spid="20" grpId="0"/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692696"/>
            <a:ext cx="85860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guiding principle is:</a:t>
            </a:r>
          </a:p>
          <a:p>
            <a:r>
              <a:rPr lang="en-US" sz="3200" dirty="0" smtClean="0"/>
              <a:t>Need to ensure that </a:t>
            </a:r>
            <a:r>
              <a:rPr lang="en-US" sz="3200" b="1" dirty="0" smtClean="0">
                <a:solidFill>
                  <a:srgbClr val="990000"/>
                </a:solidFill>
              </a:rPr>
              <a:t>no term </a:t>
            </a:r>
            <a:r>
              <a:rPr lang="en-US" sz="3200" dirty="0" smtClean="0"/>
              <a:t>in a</a:t>
            </a:r>
          </a:p>
          <a:p>
            <a:r>
              <a:rPr lang="en-US" sz="3200" dirty="0" smtClean="0"/>
              <a:t>particular </a:t>
            </a:r>
            <a:r>
              <a:rPr lang="en-US" sz="3200" dirty="0" err="1" smtClean="0"/>
              <a:t>soln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990000"/>
                </a:solidFill>
              </a:rPr>
              <a:t>is a </a:t>
            </a:r>
            <a:r>
              <a:rPr lang="en-US" sz="3200" dirty="0" err="1" smtClean="0">
                <a:solidFill>
                  <a:srgbClr val="990000"/>
                </a:solidFill>
              </a:rPr>
              <a:t>soln</a:t>
            </a:r>
            <a:r>
              <a:rPr lang="en-US" sz="3200" dirty="0" smtClean="0">
                <a:solidFill>
                  <a:srgbClr val="990000"/>
                </a:solidFill>
              </a:rPr>
              <a:t> </a:t>
            </a:r>
            <a:r>
              <a:rPr lang="en-US" sz="3200" dirty="0" smtClean="0"/>
              <a:t>of the </a:t>
            </a:r>
            <a:r>
              <a:rPr lang="en-US" sz="3200" b="1" dirty="0" smtClean="0">
                <a:solidFill>
                  <a:srgbClr val="990000"/>
                </a:solidFill>
              </a:rPr>
              <a:t>corresponding </a:t>
            </a:r>
          </a:p>
          <a:p>
            <a:r>
              <a:rPr lang="en-US" sz="3200" b="1" dirty="0" smtClean="0">
                <a:solidFill>
                  <a:srgbClr val="990000"/>
                </a:solidFill>
              </a:rPr>
              <a:t>homogeneous ODE</a:t>
            </a:r>
            <a:endParaRPr lang="en-US" sz="3200" b="1" dirty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708920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we let </a:t>
            </a:r>
            <a:endParaRPr lang="en-US" sz="3200" dirty="0"/>
          </a:p>
        </p:txBody>
      </p:sp>
      <p:graphicFrame>
        <p:nvGraphicFramePr>
          <p:cNvPr id="1042434" name="Object 2"/>
          <p:cNvGraphicFramePr>
            <a:graphicFrameLocks noChangeAspect="1"/>
          </p:cNvGraphicFramePr>
          <p:nvPr/>
        </p:nvGraphicFramePr>
        <p:xfrm>
          <a:off x="2123728" y="2658650"/>
          <a:ext cx="1305264" cy="60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92" name="Equation" r:id="rId3" imgW="1040948" imgH="482391" progId="Equation.DSMT4">
                  <p:embed/>
                </p:oleObj>
              </mc:Choice>
              <mc:Fallback>
                <p:oleObj name="Equation" r:id="rId3" imgW="1040948" imgH="482391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658650"/>
                        <a:ext cx="1305264" cy="604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3212976"/>
            <a:ext cx="8157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we can’t find such A, since  constant  A</a:t>
            </a:r>
          </a:p>
          <a:p>
            <a:r>
              <a:rPr lang="en-US" sz="3200" dirty="0" smtClean="0"/>
              <a:t> is a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 </a:t>
            </a:r>
            <a:endParaRPr lang="en-US" sz="3200" dirty="0"/>
          </a:p>
        </p:txBody>
      </p:sp>
      <p:graphicFrame>
        <p:nvGraphicFramePr>
          <p:cNvPr id="1042435" name="Object 3"/>
          <p:cNvGraphicFramePr>
            <a:graphicFrameLocks noChangeAspect="1"/>
          </p:cNvGraphicFramePr>
          <p:nvPr/>
        </p:nvGraphicFramePr>
        <p:xfrm>
          <a:off x="2786050" y="3714752"/>
          <a:ext cx="2014514" cy="52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93" name="Equation" r:id="rId5" imgW="1562100" imgH="406400" progId="Equation.DSMT4">
                  <p:embed/>
                </p:oleObj>
              </mc:Choice>
              <mc:Fallback>
                <p:oleObj name="Equation" r:id="rId5" imgW="1562100" imgH="4064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714752"/>
                        <a:ext cx="2014514" cy="52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4293096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correct form is </a:t>
            </a:r>
            <a:endParaRPr lang="en-US" sz="3200" dirty="0"/>
          </a:p>
        </p:txBody>
      </p:sp>
      <p:graphicFrame>
        <p:nvGraphicFramePr>
          <p:cNvPr id="1042436" name="Object 4"/>
          <p:cNvGraphicFramePr>
            <a:graphicFrameLocks noChangeAspect="1"/>
          </p:cNvGraphicFramePr>
          <p:nvPr/>
        </p:nvGraphicFramePr>
        <p:xfrm>
          <a:off x="4143372" y="4286256"/>
          <a:ext cx="1646494" cy="665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94" name="Equation" r:id="rId7" imgW="1193800" imgH="482600" progId="Equation.DSMT4">
                  <p:embed/>
                </p:oleObj>
              </mc:Choice>
              <mc:Fallback>
                <p:oleObj name="Equation" r:id="rId7" imgW="1193800" imgH="482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286256"/>
                        <a:ext cx="1646494" cy="665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4869160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Subst</a:t>
            </a:r>
            <a:r>
              <a:rPr lang="en-US" sz="3200" dirty="0" smtClean="0"/>
              <a:t> this into</a:t>
            </a:r>
            <a:endParaRPr lang="en-US" sz="3200" dirty="0"/>
          </a:p>
        </p:txBody>
      </p:sp>
      <p:graphicFrame>
        <p:nvGraphicFramePr>
          <p:cNvPr id="1042437" name="Object 5"/>
          <p:cNvGraphicFramePr>
            <a:graphicFrameLocks noChangeAspect="1"/>
          </p:cNvGraphicFramePr>
          <p:nvPr/>
        </p:nvGraphicFramePr>
        <p:xfrm>
          <a:off x="3428992" y="4915966"/>
          <a:ext cx="2071702" cy="49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95" name="Equation" r:id="rId9" imgW="1713756" imgH="406224" progId="Equation.DSMT4">
                  <p:embed/>
                </p:oleObj>
              </mc:Choice>
              <mc:Fallback>
                <p:oleObj name="Equation" r:id="rId9" imgW="1713756" imgH="406224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915966"/>
                        <a:ext cx="2071702" cy="491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48064" y="479715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    get</a:t>
            </a:r>
            <a:endParaRPr lang="en-US" sz="3200" dirty="0"/>
          </a:p>
        </p:txBody>
      </p:sp>
      <p:graphicFrame>
        <p:nvGraphicFramePr>
          <p:cNvPr id="1042438" name="Object 6"/>
          <p:cNvGraphicFramePr>
            <a:graphicFrameLocks noChangeAspect="1"/>
          </p:cNvGraphicFramePr>
          <p:nvPr/>
        </p:nvGraphicFramePr>
        <p:xfrm>
          <a:off x="6643702" y="4857760"/>
          <a:ext cx="1437423" cy="473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96" name="Equation" r:id="rId11" imgW="1002865" imgH="330057" progId="Equation.DSMT4">
                  <p:embed/>
                </p:oleObj>
              </mc:Choice>
              <mc:Fallback>
                <p:oleObj name="Equation" r:id="rId11" imgW="1002865" imgH="330057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4857760"/>
                        <a:ext cx="1437423" cy="473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1560" y="558924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</a:t>
            </a:r>
            <a:endParaRPr lang="en-US" sz="3200" dirty="0"/>
          </a:p>
        </p:txBody>
      </p:sp>
      <p:graphicFrame>
        <p:nvGraphicFramePr>
          <p:cNvPr id="1042439" name="Object 7"/>
          <p:cNvGraphicFramePr>
            <a:graphicFrameLocks noChangeAspect="1"/>
          </p:cNvGraphicFramePr>
          <p:nvPr/>
        </p:nvGraphicFramePr>
        <p:xfrm>
          <a:off x="1428728" y="5429264"/>
          <a:ext cx="1881898" cy="687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97" name="Equation" r:id="rId13" imgW="1320227" imgH="482391" progId="Equation.DSMT4">
                  <p:embed/>
                </p:oleObj>
              </mc:Choice>
              <mc:Fallback>
                <p:oleObj name="Equation" r:id="rId13" imgW="1320227" imgH="482391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429264"/>
                        <a:ext cx="1881898" cy="687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548680"/>
            <a:ext cx="2121093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4</a:t>
            </a:r>
            <a:endParaRPr lang="en-US" sz="3200" dirty="0"/>
          </a:p>
        </p:txBody>
      </p:sp>
      <p:graphicFrame>
        <p:nvGraphicFramePr>
          <p:cNvPr id="1043458" name="Object 2"/>
          <p:cNvGraphicFramePr>
            <a:graphicFrameLocks noChangeAspect="1"/>
          </p:cNvGraphicFramePr>
          <p:nvPr/>
        </p:nvGraphicFramePr>
        <p:xfrm>
          <a:off x="2786050" y="500042"/>
          <a:ext cx="221457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95" name="Equation" r:id="rId3" imgW="1574117" imgH="406224" progId="Equation.DSMT4">
                  <p:embed/>
                </p:oleObj>
              </mc:Choice>
              <mc:Fallback>
                <p:oleObj name="Equation" r:id="rId3" imgW="1574117" imgH="406224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00042"/>
                        <a:ext cx="2214578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1412776"/>
            <a:ext cx="330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correct form of </a:t>
            </a:r>
            <a:endParaRPr lang="en-US" sz="3200" dirty="0"/>
          </a:p>
        </p:txBody>
      </p:sp>
      <p:graphicFrame>
        <p:nvGraphicFramePr>
          <p:cNvPr id="1043459" name="Object 3"/>
          <p:cNvGraphicFramePr>
            <a:graphicFrameLocks noChangeAspect="1"/>
          </p:cNvGraphicFramePr>
          <p:nvPr/>
        </p:nvGraphicFramePr>
        <p:xfrm>
          <a:off x="3851920" y="1420212"/>
          <a:ext cx="2577468" cy="547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96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20212"/>
                        <a:ext cx="2577468" cy="547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2132856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we let</a:t>
            </a:r>
            <a:endParaRPr lang="en-US" sz="3200" dirty="0"/>
          </a:p>
        </p:txBody>
      </p:sp>
      <p:graphicFrame>
        <p:nvGraphicFramePr>
          <p:cNvPr id="1043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444232"/>
              </p:ext>
            </p:extLst>
          </p:nvPr>
        </p:nvGraphicFramePr>
        <p:xfrm>
          <a:off x="3779911" y="2071678"/>
          <a:ext cx="2301095" cy="61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97" name="Equation" r:id="rId7" imgW="1803400" imgH="482600" progId="Equation.DSMT4">
                  <p:embed/>
                </p:oleObj>
              </mc:Choice>
              <mc:Fallback>
                <p:oleObj name="Equation" r:id="rId7" imgW="1803400" imgH="4826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1" y="2071678"/>
                        <a:ext cx="2301095" cy="615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568" y="2780928"/>
            <a:ext cx="7861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we can’t find  such A and B, since in </a:t>
            </a:r>
          </a:p>
          <a:p>
            <a:r>
              <a:rPr lang="en-US" sz="3200" dirty="0" smtClean="0"/>
              <a:t>this particular solution , there is one term,</a:t>
            </a:r>
          </a:p>
          <a:p>
            <a:r>
              <a:rPr lang="en-US" sz="3200" dirty="0" smtClean="0"/>
              <a:t> namely,  </a:t>
            </a:r>
            <a:r>
              <a:rPr lang="en-US" sz="3200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,  is a solution of </a:t>
            </a:r>
            <a:endParaRPr lang="en-US" sz="3200" dirty="0"/>
          </a:p>
        </p:txBody>
      </p:sp>
      <p:graphicFrame>
        <p:nvGraphicFramePr>
          <p:cNvPr id="1043461" name="Object 5"/>
          <p:cNvGraphicFramePr>
            <a:graphicFrameLocks noChangeAspect="1"/>
          </p:cNvGraphicFramePr>
          <p:nvPr/>
        </p:nvGraphicFramePr>
        <p:xfrm>
          <a:off x="5929322" y="3857628"/>
          <a:ext cx="2132310" cy="55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98" name="Equation" r:id="rId9" imgW="1562100" imgH="406400" progId="Equation.DSMT4">
                  <p:embed/>
                </p:oleObj>
              </mc:Choice>
              <mc:Fallback>
                <p:oleObj name="Equation" r:id="rId9" imgW="1562100" imgH="4064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857628"/>
                        <a:ext cx="2132310" cy="554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4509120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Subst. </a:t>
            </a:r>
            <a:endParaRPr lang="en-US" sz="3200" dirty="0"/>
          </a:p>
        </p:txBody>
      </p:sp>
      <p:graphicFrame>
        <p:nvGraphicFramePr>
          <p:cNvPr id="1043463" name="Object 7"/>
          <p:cNvGraphicFramePr>
            <a:graphicFrameLocks noChangeAspect="1"/>
          </p:cNvGraphicFramePr>
          <p:nvPr/>
        </p:nvGraphicFramePr>
        <p:xfrm>
          <a:off x="2123728" y="4450588"/>
          <a:ext cx="2650086" cy="5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99" name="Equation" r:id="rId11" imgW="2273300" imgH="482600" progId="Equation.DSMT4">
                  <p:embed/>
                </p:oleObj>
              </mc:Choice>
              <mc:Fallback>
                <p:oleObj name="Equation" r:id="rId11" imgW="2273300" imgH="4826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450588"/>
                        <a:ext cx="2650086" cy="56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72066" y="44291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into</a:t>
            </a:r>
            <a:endParaRPr lang="en-US" sz="3200" dirty="0"/>
          </a:p>
        </p:txBody>
      </p:sp>
      <p:graphicFrame>
        <p:nvGraphicFramePr>
          <p:cNvPr id="1043464" name="Object 8"/>
          <p:cNvGraphicFramePr>
            <a:graphicFrameLocks noChangeAspect="1"/>
          </p:cNvGraphicFramePr>
          <p:nvPr/>
        </p:nvGraphicFramePr>
        <p:xfrm>
          <a:off x="6286512" y="4370880"/>
          <a:ext cx="2357454" cy="60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00" name="Equation" r:id="rId12" imgW="1574117" imgH="406224" progId="Equation.DSMT4">
                  <p:embed/>
                </p:oleObj>
              </mc:Choice>
              <mc:Fallback>
                <p:oleObj name="Equation" r:id="rId12" imgW="1574117" imgH="406224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4370880"/>
                        <a:ext cx="2357454" cy="607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71600" y="5301208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43465" name="Object 9"/>
          <p:cNvGraphicFramePr>
            <a:graphicFrameLocks noChangeAspect="1"/>
          </p:cNvGraphicFramePr>
          <p:nvPr/>
        </p:nvGraphicFramePr>
        <p:xfrm>
          <a:off x="1907704" y="5373216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01" name="Equation" r:id="rId13" imgW="2311400" imgH="406400" progId="Equation.DSMT4">
                  <p:embed/>
                </p:oleObj>
              </mc:Choice>
              <mc:Fallback>
                <p:oleObj name="Equation" r:id="rId13" imgW="2311400" imgH="4064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373216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88024" y="5301208"/>
            <a:ext cx="78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43466" name="Object 10"/>
          <p:cNvGraphicFramePr>
            <a:graphicFrameLocks noChangeAspect="1"/>
          </p:cNvGraphicFramePr>
          <p:nvPr/>
        </p:nvGraphicFramePr>
        <p:xfrm>
          <a:off x="5724128" y="4925981"/>
          <a:ext cx="2491210" cy="103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02" name="Equation" r:id="rId15" imgW="2108200" imgH="876300" progId="Equation.DSMT4">
                  <p:embed/>
                </p:oleObj>
              </mc:Choice>
              <mc:Fallback>
                <p:oleObj name="Equation" r:id="rId15" imgW="2108200" imgH="8763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925981"/>
                        <a:ext cx="2491210" cy="1035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614099" y="2564904"/>
            <a:ext cx="566821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9" grpId="0"/>
      <p:bldP spid="2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548680"/>
            <a:ext cx="2234907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5 </a:t>
            </a:r>
            <a:endParaRPr lang="en-US" sz="3200" dirty="0"/>
          </a:p>
        </p:txBody>
      </p:sp>
      <p:graphicFrame>
        <p:nvGraphicFramePr>
          <p:cNvPr id="1044482" name="Object 2"/>
          <p:cNvGraphicFramePr>
            <a:graphicFrameLocks noChangeAspect="1"/>
          </p:cNvGraphicFramePr>
          <p:nvPr/>
        </p:nvGraphicFramePr>
        <p:xfrm>
          <a:off x="2928926" y="571480"/>
          <a:ext cx="1513644" cy="55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0" name="Equation" r:id="rId3" imgW="1117115" imgH="406224" progId="Equation.DSMT4">
                  <p:embed/>
                </p:oleObj>
              </mc:Choice>
              <mc:Fallback>
                <p:oleObj name="Equation" r:id="rId3" imgW="1117115" imgH="406224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71480"/>
                        <a:ext cx="1513644" cy="550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412776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correct form of </a:t>
            </a:r>
            <a:endParaRPr lang="en-US" sz="3200" dirty="0"/>
          </a:p>
        </p:txBody>
      </p:sp>
      <p:graphicFrame>
        <p:nvGraphicFramePr>
          <p:cNvPr id="1044483" name="Object 3"/>
          <p:cNvGraphicFramePr>
            <a:graphicFrameLocks noChangeAspect="1"/>
          </p:cNvGraphicFramePr>
          <p:nvPr/>
        </p:nvGraphicFramePr>
        <p:xfrm>
          <a:off x="4355976" y="1283083"/>
          <a:ext cx="1859098" cy="69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1" name="Equation" r:id="rId5" imgW="1358900" imgH="508000" progId="Equation.DSMT4">
                  <p:embed/>
                </p:oleObj>
              </mc:Choice>
              <mc:Fallback>
                <p:oleObj name="Equation" r:id="rId5" imgW="1358900" imgH="5080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283083"/>
                        <a:ext cx="1859098" cy="694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1988840"/>
            <a:ext cx="2432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can’t let </a:t>
            </a:r>
            <a:endParaRPr lang="en-US" sz="3200" dirty="0"/>
          </a:p>
        </p:txBody>
      </p:sp>
      <p:graphicFrame>
        <p:nvGraphicFramePr>
          <p:cNvPr id="1044484" name="Object 4"/>
          <p:cNvGraphicFramePr>
            <a:graphicFrameLocks noChangeAspect="1"/>
          </p:cNvGraphicFramePr>
          <p:nvPr/>
        </p:nvGraphicFramePr>
        <p:xfrm>
          <a:off x="3059832" y="1955630"/>
          <a:ext cx="1369292" cy="63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2" name="Equation" r:id="rId7" imgW="1040948" imgH="482391" progId="Equation.DSMT4">
                  <p:embed/>
                </p:oleObj>
              </mc:Choice>
              <mc:Fallback>
                <p:oleObj name="Equation" r:id="rId7" imgW="1040948" imgH="482391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55630"/>
                        <a:ext cx="1369292" cy="63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5" name="Object 5"/>
          <p:cNvGraphicFramePr>
            <a:graphicFrameLocks noChangeAspect="1"/>
          </p:cNvGraphicFramePr>
          <p:nvPr/>
        </p:nvGraphicFramePr>
        <p:xfrm>
          <a:off x="5004048" y="1880609"/>
          <a:ext cx="1639654" cy="66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3" name="Equation" r:id="rId9" imgW="1193800" imgH="482600" progId="Equation.DSMT4">
                  <p:embed/>
                </p:oleObj>
              </mc:Choice>
              <mc:Fallback>
                <p:oleObj name="Equation" r:id="rId9" imgW="1193800" imgH="4826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880609"/>
                        <a:ext cx="1639654" cy="662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1472" y="2643182"/>
            <a:ext cx="838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Since they are solutions of the corresponding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homogeneous ODE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44486" name="Object 6"/>
          <p:cNvGraphicFramePr>
            <a:graphicFrameLocks noChangeAspect="1"/>
          </p:cNvGraphicFramePr>
          <p:nvPr/>
        </p:nvGraphicFramePr>
        <p:xfrm>
          <a:off x="4500562" y="3143248"/>
          <a:ext cx="1570496" cy="66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4" name="Equation" r:id="rId11" imgW="964781" imgH="406224" progId="Equation.DSMT4">
                  <p:embed/>
                </p:oleObj>
              </mc:Choice>
              <mc:Fallback>
                <p:oleObj name="Equation" r:id="rId11" imgW="964781" imgH="406224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143248"/>
                        <a:ext cx="1570496" cy="66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14348" y="3786190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Subst.</a:t>
            </a:r>
            <a:endParaRPr lang="en-US" sz="3200" dirty="0"/>
          </a:p>
        </p:txBody>
      </p:sp>
      <p:graphicFrame>
        <p:nvGraphicFramePr>
          <p:cNvPr id="1044487" name="Object 7"/>
          <p:cNvGraphicFramePr>
            <a:graphicFrameLocks noChangeAspect="1"/>
          </p:cNvGraphicFramePr>
          <p:nvPr/>
        </p:nvGraphicFramePr>
        <p:xfrm>
          <a:off x="2143108" y="3714752"/>
          <a:ext cx="1948206" cy="728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5" name="Equation" r:id="rId13" imgW="1358900" imgH="508000" progId="Equation.DSMT4">
                  <p:embed/>
                </p:oleObj>
              </mc:Choice>
              <mc:Fallback>
                <p:oleObj name="Equation" r:id="rId13" imgW="1358900" imgH="5080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714752"/>
                        <a:ext cx="1948206" cy="728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6314" y="371475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into</a:t>
            </a:r>
            <a:endParaRPr lang="en-US" sz="3200" dirty="0"/>
          </a:p>
        </p:txBody>
      </p:sp>
      <p:graphicFrame>
        <p:nvGraphicFramePr>
          <p:cNvPr id="1044488" name="Object 8"/>
          <p:cNvGraphicFramePr>
            <a:graphicFrameLocks noChangeAspect="1"/>
          </p:cNvGraphicFramePr>
          <p:nvPr/>
        </p:nvGraphicFramePr>
        <p:xfrm>
          <a:off x="6000760" y="3643314"/>
          <a:ext cx="1714512" cy="62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6" name="Equation" r:id="rId14" imgW="1117115" imgH="406224" progId="Equation.DSMT4">
                  <p:embed/>
                </p:oleObj>
              </mc:Choice>
              <mc:Fallback>
                <p:oleObj name="Equation" r:id="rId14" imgW="1117115" imgH="406224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0" y="3643314"/>
                        <a:ext cx="1714512" cy="622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4348" y="4500570"/>
            <a:ext cx="170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  A=5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57488" y="4429132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1044489" name="Object 9"/>
          <p:cNvGraphicFramePr>
            <a:graphicFrameLocks noChangeAspect="1"/>
          </p:cNvGraphicFramePr>
          <p:nvPr/>
        </p:nvGraphicFramePr>
        <p:xfrm>
          <a:off x="3786182" y="4357694"/>
          <a:ext cx="1648204" cy="65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7" name="Equation" r:id="rId15" imgW="1270000" imgH="508000" progId="Equation.DSMT4">
                  <p:embed/>
                </p:oleObj>
              </mc:Choice>
              <mc:Fallback>
                <p:oleObj name="Equation" r:id="rId15" imgW="1270000" imgH="5080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357694"/>
                        <a:ext cx="1648204" cy="65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14348" y="5072074"/>
            <a:ext cx="79496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fact, we can get this result by </a:t>
            </a:r>
            <a:r>
              <a:rPr lang="en-US" sz="3200" dirty="0" smtClean="0">
                <a:solidFill>
                  <a:srgbClr val="C00000"/>
                </a:solidFill>
              </a:rPr>
              <a:t>integrating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the ODE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44490" name="Object 10"/>
          <p:cNvGraphicFramePr>
            <a:graphicFrameLocks noChangeAspect="1"/>
          </p:cNvGraphicFramePr>
          <p:nvPr/>
        </p:nvGraphicFramePr>
        <p:xfrm>
          <a:off x="2571736" y="5572140"/>
          <a:ext cx="15128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8" name="Equation" r:id="rId17" imgW="1117115" imgH="406224" progId="Equation.DSMT4">
                  <p:embed/>
                </p:oleObj>
              </mc:Choice>
              <mc:Fallback>
                <p:oleObj name="Equation" r:id="rId17" imgW="1117115" imgH="406224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572140"/>
                        <a:ext cx="15128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357686" y="550070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twice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7" grpId="0"/>
      <p:bldP spid="19" grpId="0"/>
      <p:bldP spid="20" grpId="0"/>
      <p:bldP spid="21" grpId="0"/>
      <p:bldP spid="2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36" y="548680"/>
            <a:ext cx="2234907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6 </a:t>
            </a:r>
            <a:endParaRPr lang="en-US" sz="3200" dirty="0"/>
          </a:p>
        </p:txBody>
      </p:sp>
      <p:graphicFrame>
        <p:nvGraphicFramePr>
          <p:cNvPr id="1045506" name="Object 2"/>
          <p:cNvGraphicFramePr>
            <a:graphicFrameLocks noChangeAspect="1"/>
          </p:cNvGraphicFramePr>
          <p:nvPr/>
        </p:nvGraphicFramePr>
        <p:xfrm>
          <a:off x="3143240" y="428604"/>
          <a:ext cx="1653334" cy="70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56" name="Equation" r:id="rId3" imgW="1066800" imgH="457200" progId="Equation.DSMT4">
                  <p:embed/>
                </p:oleObj>
              </mc:Choice>
              <mc:Fallback>
                <p:oleObj name="Equation" r:id="rId3" imgW="1066800" imgH="4572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28604"/>
                        <a:ext cx="1653334" cy="708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340768"/>
            <a:ext cx="3757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correct form of </a:t>
            </a:r>
            <a:endParaRPr lang="en-US" sz="3200" dirty="0"/>
          </a:p>
        </p:txBody>
      </p:sp>
      <p:graphicFrame>
        <p:nvGraphicFramePr>
          <p:cNvPr id="104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87181"/>
              </p:ext>
            </p:extLst>
          </p:nvPr>
        </p:nvGraphicFramePr>
        <p:xfrm>
          <a:off x="2145544" y="4192900"/>
          <a:ext cx="427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57" name="Equation" r:id="rId5" imgW="4279900" imgH="508000" progId="Equation.DSMT4">
                  <p:embed/>
                </p:oleObj>
              </mc:Choice>
              <mc:Fallback>
                <p:oleObj name="Equation" r:id="rId5" imgW="4279900" imgH="5080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544" y="4192900"/>
                        <a:ext cx="4279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3569" y="1916831"/>
            <a:ext cx="2318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can’t let</a:t>
            </a:r>
            <a:endParaRPr lang="en-US" sz="3200" dirty="0"/>
          </a:p>
        </p:txBody>
      </p:sp>
      <p:graphicFrame>
        <p:nvGraphicFramePr>
          <p:cNvPr id="1045508" name="Object 4"/>
          <p:cNvGraphicFramePr>
            <a:graphicFrameLocks noChangeAspect="1"/>
          </p:cNvGraphicFramePr>
          <p:nvPr/>
        </p:nvGraphicFramePr>
        <p:xfrm>
          <a:off x="2987824" y="2564904"/>
          <a:ext cx="412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58" name="Equation" r:id="rId7" imgW="4127500" imgH="508000" progId="Equation.DSMT4">
                  <p:embed/>
                </p:oleObj>
              </mc:Choice>
              <mc:Fallback>
                <p:oleObj name="Equation" r:id="rId7" imgW="4127500" imgH="5080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564904"/>
                        <a:ext cx="412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09" name="Object 5"/>
          <p:cNvGraphicFramePr>
            <a:graphicFrameLocks noChangeAspect="1"/>
          </p:cNvGraphicFramePr>
          <p:nvPr/>
        </p:nvGraphicFramePr>
        <p:xfrm>
          <a:off x="3059832" y="1988840"/>
          <a:ext cx="363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59" name="Equation" r:id="rId9" imgW="3632200" imgH="508000" progId="Equation.DSMT4">
                  <p:embed/>
                </p:oleObj>
              </mc:Choice>
              <mc:Fallback>
                <p:oleObj name="Equation" r:id="rId9" imgW="3632200" imgH="5080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88840"/>
                        <a:ext cx="363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9874" y="416322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Subst.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45510" name="Object 6"/>
          <p:cNvGraphicFramePr>
            <a:graphicFrameLocks noChangeAspect="1"/>
          </p:cNvGraphicFramePr>
          <p:nvPr/>
        </p:nvGraphicFramePr>
        <p:xfrm>
          <a:off x="4067944" y="1340768"/>
          <a:ext cx="427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0" name="Equation" r:id="rId11" imgW="4279900" imgH="508000" progId="Equation.DSMT4">
                  <p:embed/>
                </p:oleObj>
              </mc:Choice>
              <mc:Fallback>
                <p:oleObj name="Equation" r:id="rId11" imgW="4279900" imgH="5080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340768"/>
                        <a:ext cx="4279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62598" y="408499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into</a:t>
            </a:r>
            <a:endParaRPr lang="en-US" sz="3200" dirty="0"/>
          </a:p>
        </p:txBody>
      </p:sp>
      <p:graphicFrame>
        <p:nvGraphicFramePr>
          <p:cNvPr id="1045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58349"/>
              </p:ext>
            </p:extLst>
          </p:nvPr>
        </p:nvGraphicFramePr>
        <p:xfrm>
          <a:off x="7496372" y="4074225"/>
          <a:ext cx="1415305" cy="60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1" name="Equation" r:id="rId12" imgW="1066800" imgH="457200" progId="Equation.DSMT4">
                  <p:embed/>
                </p:oleObj>
              </mc:Choice>
              <mc:Fallback>
                <p:oleObj name="Equation" r:id="rId12" imgW="1066800" imgH="4572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372" y="4074225"/>
                        <a:ext cx="1415305" cy="60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7309" y="4685333"/>
            <a:ext cx="4199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 A=B=C=0, D=1/20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867997" y="470090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</a:t>
            </a:r>
            <a:endParaRPr lang="en-US" sz="3200" dirty="0"/>
          </a:p>
        </p:txBody>
      </p:sp>
      <p:graphicFrame>
        <p:nvGraphicFramePr>
          <p:cNvPr id="1045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02976"/>
              </p:ext>
            </p:extLst>
          </p:nvPr>
        </p:nvGraphicFramePr>
        <p:xfrm>
          <a:off x="5713385" y="4685800"/>
          <a:ext cx="2490640" cy="61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2" name="Equation" r:id="rId13" imgW="2057400" imgH="508000" progId="Equation.DSMT4">
                  <p:embed/>
                </p:oleObj>
              </mc:Choice>
              <mc:Fallback>
                <p:oleObj name="Equation" r:id="rId13" imgW="2057400" imgH="5080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385" y="4685800"/>
                        <a:ext cx="2490640" cy="614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3568" y="5285675"/>
            <a:ext cx="79496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fact, </a:t>
            </a:r>
            <a:r>
              <a:rPr lang="en-US" sz="3200" dirty="0" smtClean="0">
                <a:solidFill>
                  <a:srgbClr val="C00000"/>
                </a:solidFill>
              </a:rPr>
              <a:t>we can get this result by integrating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the ODE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45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770535"/>
              </p:ext>
            </p:extLst>
          </p:nvPr>
        </p:nvGraphicFramePr>
        <p:xfrm>
          <a:off x="2630443" y="5799392"/>
          <a:ext cx="12525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3" name="Equation" r:id="rId15" imgW="1066800" imgH="457200" progId="Equation.DSMT4">
                  <p:embed/>
                </p:oleObj>
              </mc:Choice>
              <mc:Fallback>
                <p:oleObj name="Equation" r:id="rId15" imgW="1066800" imgH="4572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43" y="5799392"/>
                        <a:ext cx="12525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050798" y="5775292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twice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779912" y="2501607"/>
            <a:ext cx="373384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45620" y="3068960"/>
            <a:ext cx="610356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9575" y="2553528"/>
            <a:ext cx="262283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 Example 5</a:t>
            </a:r>
            <a:endParaRPr lang="en-SG" dirty="0"/>
          </a:p>
        </p:txBody>
      </p:sp>
      <p:sp>
        <p:nvSpPr>
          <p:cNvPr id="27" name="TextBox 26"/>
          <p:cNvSpPr txBox="1"/>
          <p:nvPr/>
        </p:nvSpPr>
        <p:spPr>
          <a:xfrm>
            <a:off x="683568" y="3235619"/>
            <a:ext cx="7520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Since A, </a:t>
            </a:r>
            <a:r>
              <a:rPr lang="en-US" dirty="0" err="1" smtClean="0">
                <a:solidFill>
                  <a:srgbClr val="C00000"/>
                </a:solidFill>
              </a:rPr>
              <a:t>xA</a:t>
            </a:r>
            <a:r>
              <a:rPr lang="en-US" dirty="0" smtClean="0">
                <a:solidFill>
                  <a:srgbClr val="C00000"/>
                </a:solidFill>
              </a:rPr>
              <a:t> are solutions of the corresponding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homogeneous ODE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972435"/>
              </p:ext>
            </p:extLst>
          </p:nvPr>
        </p:nvGraphicFramePr>
        <p:xfrm>
          <a:off x="4072223" y="3620107"/>
          <a:ext cx="1350965" cy="56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4" name="Equation" r:id="rId16" imgW="964781" imgH="406224" progId="Equation.DSMT4">
                  <p:embed/>
                </p:oleObj>
              </mc:Choice>
              <mc:Fallback>
                <p:oleObj name="Equation" r:id="rId16" imgW="964781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223" y="3620107"/>
                        <a:ext cx="1350965" cy="56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7" grpId="0"/>
      <p:bldP spid="18" grpId="0"/>
      <p:bldP spid="20" grpId="0"/>
      <p:bldP spid="22" grpId="0"/>
      <p:bldP spid="9" grpId="0" animBg="1"/>
      <p:bldP spid="2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90" y="260648"/>
            <a:ext cx="4098186" cy="803176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 smtClean="0"/>
              <a:t>Important  Remark: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02" y="1052736"/>
            <a:ext cx="7772400" cy="1440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the above examples, we know that</a:t>
            </a:r>
          </a:p>
          <a:p>
            <a:pPr marL="0" indent="0">
              <a:buNone/>
            </a:pPr>
            <a:r>
              <a:rPr lang="en-US" dirty="0" smtClean="0"/>
              <a:t>a particular solution of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118</a:t>
            </a:fld>
            <a:endParaRPr lang="en-US"/>
          </a:p>
        </p:txBody>
      </p:sp>
      <p:pic>
        <p:nvPicPr>
          <p:cNvPr id="6" name="Object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697" y="1628800"/>
            <a:ext cx="36449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1267" y="2780928"/>
            <a:ext cx="7564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not only depend on R(x) but </a:t>
            </a:r>
            <a:r>
              <a:rPr lang="en-US" dirty="0" smtClean="0">
                <a:solidFill>
                  <a:srgbClr val="C00000"/>
                </a:solidFill>
              </a:rPr>
              <a:t>also depend on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the general solution of</a:t>
            </a:r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8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7277" y="5205721"/>
            <a:ext cx="31115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99184" y="4261281"/>
            <a:ext cx="7500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 when we want to find a particular solution,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first we need to find the general solution </a:t>
            </a:r>
            <a:r>
              <a:rPr lang="en-US" dirty="0" smtClean="0"/>
              <a:t>of</a:t>
            </a:r>
            <a:endParaRPr lang="en-SG" dirty="0"/>
          </a:p>
        </p:txBody>
      </p:sp>
      <p:pic>
        <p:nvPicPr>
          <p:cNvPr id="10" name="Object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257981"/>
            <a:ext cx="31115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91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93659E-62C6-42B8-922D-06B169FFA87C}" type="slidenum">
              <a:rPr lang="en-US"/>
              <a:pPr/>
              <a:t>119</a:t>
            </a:fld>
            <a:endParaRPr lang="en-US"/>
          </a:p>
        </p:txBody>
      </p:sp>
      <p:sp>
        <p:nvSpPr>
          <p:cNvPr id="53260" name="Content Placeholder 2"/>
          <p:cNvSpPr>
            <a:spLocks noGrp="1"/>
          </p:cNvSpPr>
          <p:nvPr>
            <p:ph idx="1"/>
          </p:nvPr>
        </p:nvSpPr>
        <p:spPr>
          <a:xfrm>
            <a:off x="571500" y="928688"/>
            <a:ext cx="7772400" cy="55006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(A)The general solution of </a:t>
            </a:r>
          </a:p>
          <a:p>
            <a:pPr>
              <a:buFontTx/>
              <a:buNone/>
            </a:pPr>
            <a:r>
              <a:rPr lang="en-US" dirty="0" smtClean="0"/>
              <a:t>     is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(1)A particular solution of</a:t>
            </a:r>
          </a:p>
          <a:p>
            <a:pPr>
              <a:buFontTx/>
              <a:buNone/>
            </a:pPr>
            <a:r>
              <a:rPr lang="en-US" dirty="0" smtClean="0"/>
              <a:t>    is of the form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(2)A particular solution of</a:t>
            </a:r>
          </a:p>
          <a:p>
            <a:pPr>
              <a:buFontTx/>
              <a:buNone/>
            </a:pPr>
            <a:r>
              <a:rPr lang="en-US" dirty="0" smtClean="0"/>
              <a:t>    is of the form 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536" y="404664"/>
            <a:ext cx="2234907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7 </a:t>
            </a:r>
            <a:endParaRPr lang="en-US" sz="3200" dirty="0"/>
          </a:p>
        </p:txBody>
      </p:sp>
      <p:graphicFrame>
        <p:nvGraphicFramePr>
          <p:cNvPr id="1051649" name="Object 1"/>
          <p:cNvGraphicFramePr>
            <a:graphicFrameLocks noChangeAspect="1"/>
          </p:cNvGraphicFramePr>
          <p:nvPr/>
        </p:nvGraphicFramePr>
        <p:xfrm>
          <a:off x="5572132" y="988140"/>
          <a:ext cx="2786082" cy="46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95" name="Equation" r:id="rId3" imgW="2425700" imgH="406400" progId="Equation.DSMT4">
                  <p:embed/>
                </p:oleObj>
              </mc:Choice>
              <mc:Fallback>
                <p:oleObj name="Equation" r:id="rId3" imgW="2425700" imgH="406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988140"/>
                        <a:ext cx="2786082" cy="46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0" name="Object 2"/>
          <p:cNvGraphicFramePr>
            <a:graphicFrameLocks noChangeAspect="1"/>
          </p:cNvGraphicFramePr>
          <p:nvPr/>
        </p:nvGraphicFramePr>
        <p:xfrm>
          <a:off x="2428860" y="1571612"/>
          <a:ext cx="2714644" cy="73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96" name="Equation" r:id="rId5" imgW="1727200" imgH="469900" progId="Equation.DSMT4">
                  <p:embed/>
                </p:oleObj>
              </mc:Choice>
              <mc:Fallback>
                <p:oleObj name="Equation" r:id="rId5" imgW="1727200" imgH="4699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571612"/>
                        <a:ext cx="2714644" cy="738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1" name="Object 3"/>
          <p:cNvGraphicFramePr>
            <a:graphicFrameLocks noChangeAspect="1"/>
          </p:cNvGraphicFramePr>
          <p:nvPr/>
        </p:nvGraphicFramePr>
        <p:xfrm>
          <a:off x="5286380" y="2643182"/>
          <a:ext cx="3467103" cy="60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97" name="Equation" r:id="rId7" imgW="2641600" imgH="457200" progId="Equation.DSMT4">
                  <p:embed/>
                </p:oleObj>
              </mc:Choice>
              <mc:Fallback>
                <p:oleObj name="Equation" r:id="rId7" imgW="2641600" imgH="4572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2643182"/>
                        <a:ext cx="3467103" cy="60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2" name="Object 4"/>
          <p:cNvGraphicFramePr>
            <a:graphicFrameLocks noChangeAspect="1"/>
          </p:cNvGraphicFramePr>
          <p:nvPr/>
        </p:nvGraphicFramePr>
        <p:xfrm>
          <a:off x="3714744" y="3247158"/>
          <a:ext cx="1357322" cy="74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98" name="Equation" r:id="rId9" imgW="698500" imgH="381000" progId="Equation.DSMT4">
                  <p:embed/>
                </p:oleObj>
              </mc:Choice>
              <mc:Fallback>
                <p:oleObj name="Equation" r:id="rId9" imgW="698500" imgH="3810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247158"/>
                        <a:ext cx="1357322" cy="74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3" name="Object 5"/>
          <p:cNvGraphicFramePr>
            <a:graphicFrameLocks noChangeAspect="1"/>
          </p:cNvGraphicFramePr>
          <p:nvPr/>
        </p:nvGraphicFramePr>
        <p:xfrm>
          <a:off x="5286380" y="4357694"/>
          <a:ext cx="3451263" cy="59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99" name="Equation" r:id="rId11" imgW="2641600" imgH="457200" progId="Equation.DSMT4">
                  <p:embed/>
                </p:oleObj>
              </mc:Choice>
              <mc:Fallback>
                <p:oleObj name="Equation" r:id="rId11" imgW="2641600" imgH="4572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4357694"/>
                        <a:ext cx="3451263" cy="597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4" name="Object 6"/>
          <p:cNvGraphicFramePr>
            <a:graphicFrameLocks noChangeAspect="1"/>
          </p:cNvGraphicFramePr>
          <p:nvPr/>
        </p:nvGraphicFramePr>
        <p:xfrm>
          <a:off x="3857620" y="5000636"/>
          <a:ext cx="1714512" cy="767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00" name="Equation" r:id="rId13" imgW="850531" imgH="380835" progId="Equation.DSMT4">
                  <p:embed/>
                </p:oleObj>
              </mc:Choice>
              <mc:Fallback>
                <p:oleObj name="Equation" r:id="rId13" imgW="850531" imgH="380835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5000636"/>
                        <a:ext cx="1714512" cy="767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835E1-AE7F-4985-9445-A9841D618555}" type="slidenum">
              <a:rPr lang="en-US"/>
              <a:pPr/>
              <a:t>12</a:t>
            </a:fld>
            <a:endParaRPr lang="en-US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311723" cy="71936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2 (cont)</a:t>
            </a:r>
          </a:p>
        </p:txBody>
      </p:sp>
      <p:sp>
        <p:nvSpPr>
          <p:cNvPr id="7988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912035"/>
              </p:ext>
            </p:extLst>
          </p:nvPr>
        </p:nvGraphicFramePr>
        <p:xfrm>
          <a:off x="3059832" y="1921885"/>
          <a:ext cx="2664296" cy="137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6" name="Equation" r:id="rId3" imgW="1447800" imgH="749300" progId="Equation.DSMT4">
                  <p:embed/>
                </p:oleObj>
              </mc:Choice>
              <mc:Fallback>
                <p:oleObj name="Equation" r:id="rId3" imgW="1447800" imgH="7493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21885"/>
                        <a:ext cx="2664296" cy="137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38106"/>
              </p:ext>
            </p:extLst>
          </p:nvPr>
        </p:nvGraphicFramePr>
        <p:xfrm>
          <a:off x="2987824" y="3284984"/>
          <a:ext cx="3278796" cy="6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7" name="Equation" r:id="rId5" imgW="1473200" imgH="292100" progId="Equation.DSMT4">
                  <p:embed/>
                </p:oleObj>
              </mc:Choice>
              <mc:Fallback>
                <p:oleObj name="Equation" r:id="rId5" imgW="1473200" imgH="2921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84984"/>
                        <a:ext cx="3278796" cy="65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855449"/>
              </p:ext>
            </p:extLst>
          </p:nvPr>
        </p:nvGraphicFramePr>
        <p:xfrm>
          <a:off x="2460625" y="4221163"/>
          <a:ext cx="42243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" name="Equation" r:id="rId7" imgW="2145960" imgH="393480" progId="Equation.DSMT4">
                  <p:embed/>
                </p:oleObj>
              </mc:Choice>
              <mc:Fallback>
                <p:oleObj name="Equation" r:id="rId7" imgW="2145960" imgH="3934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221163"/>
                        <a:ext cx="42243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92846"/>
              </p:ext>
            </p:extLst>
          </p:nvPr>
        </p:nvGraphicFramePr>
        <p:xfrm>
          <a:off x="2483768" y="5013176"/>
          <a:ext cx="3168352" cy="93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" name="Equation" r:id="rId9" imgW="1333500" imgH="393700" progId="Equation.DSMT4">
                  <p:embed/>
                </p:oleObj>
              </mc:Choice>
              <mc:Fallback>
                <p:oleObj name="Equation" r:id="rId9" imgW="1333500" imgH="3937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013176"/>
                        <a:ext cx="3168352" cy="935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62757"/>
              </p:ext>
            </p:extLst>
          </p:nvPr>
        </p:nvGraphicFramePr>
        <p:xfrm>
          <a:off x="899592" y="1340768"/>
          <a:ext cx="1728192" cy="134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" name="Equation" r:id="rId11" imgW="965200" imgH="749300" progId="Equation.DSMT4">
                  <p:embed/>
                </p:oleObj>
              </mc:Choice>
              <mc:Fallback>
                <p:oleObj name="Equation" r:id="rId11" imgW="965200" imgH="749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1728192" cy="1342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36904" y="527280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46578"/>
              </p:ext>
            </p:extLst>
          </p:nvPr>
        </p:nvGraphicFramePr>
        <p:xfrm>
          <a:off x="7102608" y="5232012"/>
          <a:ext cx="1069792" cy="47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" name="Equation" r:id="rId13" imgW="660240" imgH="291960" progId="Equation.DSMT4">
                  <p:embed/>
                </p:oleObj>
              </mc:Choice>
              <mc:Fallback>
                <p:oleObj name="Equation" r:id="rId13" imgW="660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02608" y="5232012"/>
                        <a:ext cx="1069792" cy="47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2A974-C092-43AC-AFF0-184EC1A7F241}" type="slidenum">
              <a:rPr lang="en-US"/>
              <a:pPr/>
              <a:t>120</a:t>
            </a:fld>
            <a:endParaRPr lang="en-US"/>
          </a:p>
        </p:txBody>
      </p:sp>
      <p:sp>
        <p:nvSpPr>
          <p:cNvPr id="54281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1512168" cy="69440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(cont)</a:t>
            </a:r>
          </a:p>
        </p:txBody>
      </p:sp>
      <p:sp>
        <p:nvSpPr>
          <p:cNvPr id="54282" name="Content Placeholder 2"/>
          <p:cNvSpPr>
            <a:spLocks noGrp="1"/>
          </p:cNvSpPr>
          <p:nvPr>
            <p:ph idx="1"/>
          </p:nvPr>
        </p:nvSpPr>
        <p:spPr>
          <a:xfrm>
            <a:off x="571500" y="928688"/>
            <a:ext cx="7772400" cy="450056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(B)The general solution of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</a:p>
          <a:p>
            <a:pPr>
              <a:buFontTx/>
              <a:buNone/>
            </a:pPr>
            <a:r>
              <a:rPr lang="en-US" dirty="0" smtClean="0"/>
              <a:t>        is                      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So a particular </a:t>
            </a:r>
            <a:r>
              <a:rPr lang="en-US" dirty="0" err="1" smtClean="0"/>
              <a:t>soln</a:t>
            </a:r>
            <a:r>
              <a:rPr lang="en-US" dirty="0" smtClean="0"/>
              <a:t>   of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is of the form</a:t>
            </a:r>
          </a:p>
          <a:p>
            <a:pPr>
              <a:buFontTx/>
              <a:buNone/>
            </a:pPr>
            <a:r>
              <a:rPr lang="en-US" dirty="0" smtClean="0"/>
              <a:t>                              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4274" name="Rectangle 7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5" name="Rectangle 9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50625" name="Object 1"/>
          <p:cNvGraphicFramePr>
            <a:graphicFrameLocks noChangeAspect="1"/>
          </p:cNvGraphicFramePr>
          <p:nvPr/>
        </p:nvGraphicFramePr>
        <p:xfrm>
          <a:off x="5357818" y="1000108"/>
          <a:ext cx="3452722" cy="62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90" name="Equation" r:id="rId3" imgW="2260600" imgH="406400" progId="Equation.DSMT4">
                  <p:embed/>
                </p:oleObj>
              </mc:Choice>
              <mc:Fallback>
                <p:oleObj name="Equation" r:id="rId3" imgW="2260600" imgH="4064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000108"/>
                        <a:ext cx="3452722" cy="62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27" name="Object 3"/>
          <p:cNvGraphicFramePr>
            <a:graphicFrameLocks noChangeAspect="1"/>
          </p:cNvGraphicFramePr>
          <p:nvPr/>
        </p:nvGraphicFramePr>
        <p:xfrm>
          <a:off x="5143504" y="3198063"/>
          <a:ext cx="3357586" cy="61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91" name="Equation" r:id="rId5" imgW="2489200" imgH="457200" progId="Equation.DSMT4">
                  <p:embed/>
                </p:oleObj>
              </mc:Choice>
              <mc:Fallback>
                <p:oleObj name="Equation" r:id="rId5" imgW="2489200" imgH="457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3198063"/>
                        <a:ext cx="3357586" cy="61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28" name="Object 4"/>
          <p:cNvGraphicFramePr>
            <a:graphicFrameLocks noChangeAspect="1"/>
          </p:cNvGraphicFramePr>
          <p:nvPr/>
        </p:nvGraphicFramePr>
        <p:xfrm>
          <a:off x="3857619" y="4286256"/>
          <a:ext cx="1993113" cy="73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92" name="Equation" r:id="rId7" imgW="1028700" imgH="381000" progId="Equation.DSMT4">
                  <p:embed/>
                </p:oleObj>
              </mc:Choice>
              <mc:Fallback>
                <p:oleObj name="Equation" r:id="rId7" imgW="1028700" imgH="3810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19" y="4286256"/>
                        <a:ext cx="1993113" cy="738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629" name="Object 5"/>
          <p:cNvGraphicFramePr>
            <a:graphicFrameLocks noChangeAspect="1"/>
          </p:cNvGraphicFramePr>
          <p:nvPr/>
        </p:nvGraphicFramePr>
        <p:xfrm>
          <a:off x="2267744" y="1953784"/>
          <a:ext cx="2592288" cy="63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93" name="Equation" r:id="rId9" imgW="1930400" imgH="469900" progId="Equation.DSMT4">
                  <p:embed/>
                </p:oleObj>
              </mc:Choice>
              <mc:Fallback>
                <p:oleObj name="Equation" r:id="rId9" imgW="1930400" imgH="4699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53784"/>
                        <a:ext cx="2592288" cy="631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052736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we have extra term </a:t>
            </a:r>
            <a:endParaRPr lang="en-US" sz="3200" dirty="0"/>
          </a:p>
        </p:txBody>
      </p:sp>
      <p:graphicFrame>
        <p:nvGraphicFramePr>
          <p:cNvPr id="937986" name="Object 2"/>
          <p:cNvGraphicFramePr>
            <a:graphicFrameLocks noChangeAspect="1"/>
          </p:cNvGraphicFramePr>
          <p:nvPr/>
        </p:nvGraphicFramePr>
        <p:xfrm>
          <a:off x="5580112" y="692696"/>
          <a:ext cx="936104" cy="100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52" name="Equation" r:id="rId3" imgW="291973" imgH="330057" progId="Equation.DSMT4">
                  <p:embed/>
                </p:oleObj>
              </mc:Choice>
              <mc:Fallback>
                <p:oleObj name="Equation" r:id="rId3" imgW="291973" imgH="330057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92696"/>
                        <a:ext cx="936104" cy="1008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1916832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314096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Since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4365104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are solutions of </a:t>
            </a:r>
            <a:endParaRPr lang="en-US" sz="3200" dirty="0"/>
          </a:p>
        </p:txBody>
      </p:sp>
      <p:graphicFrame>
        <p:nvGraphicFramePr>
          <p:cNvPr id="937989" name="Object 5"/>
          <p:cNvGraphicFramePr>
            <a:graphicFrameLocks noChangeAspect="1"/>
          </p:cNvGraphicFramePr>
          <p:nvPr/>
        </p:nvGraphicFramePr>
        <p:xfrm>
          <a:off x="2339752" y="2996336"/>
          <a:ext cx="3160942" cy="83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53" name="Equation" r:id="rId5" imgW="1435100" imgH="381000" progId="Equation.DSMT4">
                  <p:embed/>
                </p:oleObj>
              </mc:Choice>
              <mc:Fallback>
                <p:oleObj name="Equation" r:id="rId5" imgW="1435100" imgH="3810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96336"/>
                        <a:ext cx="3160942" cy="83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937990" name="Object 6"/>
          <p:cNvGraphicFramePr>
            <a:graphicFrameLocks noChangeAspect="1"/>
          </p:cNvGraphicFramePr>
          <p:nvPr/>
        </p:nvGraphicFramePr>
        <p:xfrm>
          <a:off x="1928794" y="1751530"/>
          <a:ext cx="2071702" cy="76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54" name="Equation" r:id="rId7" imgW="1028700" imgH="381000" progId="Equation.DSMT4">
                  <p:embed/>
                </p:oleObj>
              </mc:Choice>
              <mc:Fallback>
                <p:oleObj name="Equation" r:id="rId7" imgW="1028700" imgH="3810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751530"/>
                        <a:ext cx="2071702" cy="767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1" name="Object 7"/>
          <p:cNvGraphicFramePr>
            <a:graphicFrameLocks noChangeAspect="1"/>
          </p:cNvGraphicFramePr>
          <p:nvPr/>
        </p:nvGraphicFramePr>
        <p:xfrm>
          <a:off x="4214810" y="4286256"/>
          <a:ext cx="34528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55" name="Equation" r:id="rId9" imgW="2260600" imgH="406400" progId="Equation.DSMT4">
                  <p:embed/>
                </p:oleObj>
              </mc:Choice>
              <mc:Fallback>
                <p:oleObj name="Equation" r:id="rId9" imgW="2260600" imgH="4064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286256"/>
                        <a:ext cx="34528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07AC23-B122-4374-9FD8-09C4A7E641AD}" type="slidenum">
              <a:rPr lang="en-US"/>
              <a:pPr/>
              <a:t>122</a:t>
            </a:fld>
            <a:endParaRPr lang="en-US"/>
          </a:p>
        </p:txBody>
      </p:sp>
      <p:sp>
        <p:nvSpPr>
          <p:cNvPr id="46088" name="Content Placeholder 2"/>
          <p:cNvSpPr>
            <a:spLocks noGrp="1"/>
          </p:cNvSpPr>
          <p:nvPr>
            <p:ph idx="1"/>
          </p:nvPr>
        </p:nvSpPr>
        <p:spPr>
          <a:xfrm>
            <a:off x="785813" y="571501"/>
            <a:ext cx="7772400" cy="4369668"/>
          </a:xfrm>
        </p:spPr>
        <p:txBody>
          <a:bodyPr/>
          <a:lstStyle/>
          <a:p>
            <a:pPr>
              <a:buFontTx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First the general solution</a:t>
            </a:r>
          </a:p>
          <a:p>
            <a:pPr>
              <a:buFontTx/>
              <a:buNone/>
            </a:pPr>
            <a:r>
              <a:rPr lang="en-US" dirty="0" smtClean="0"/>
              <a:t>of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is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608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1053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605654"/>
              </p:ext>
            </p:extLst>
          </p:nvPr>
        </p:nvGraphicFramePr>
        <p:xfrm>
          <a:off x="2195736" y="2564904"/>
          <a:ext cx="3571900" cy="59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94" name="Equation" r:id="rId3" imgW="2425700" imgH="406400" progId="Equation.DSMT4">
                  <p:embed/>
                </p:oleObj>
              </mc:Choice>
              <mc:Fallback>
                <p:oleObj name="Equation" r:id="rId3" imgW="2425700" imgH="406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564904"/>
                        <a:ext cx="3571900" cy="598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64906"/>
              </p:ext>
            </p:extLst>
          </p:nvPr>
        </p:nvGraphicFramePr>
        <p:xfrm>
          <a:off x="1506538" y="3540125"/>
          <a:ext cx="44497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95" name="Equation" r:id="rId5" imgW="2501640" imgH="507960" progId="Equation.DSMT4">
                  <p:embed/>
                </p:oleObj>
              </mc:Choice>
              <mc:Fallback>
                <p:oleObj name="Equation" r:id="rId5" imgW="2501640" imgH="50796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540125"/>
                        <a:ext cx="44497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14348" y="500042"/>
            <a:ext cx="2121093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8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000364" y="571480"/>
            <a:ext cx="1083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214813" y="593725"/>
          <a:ext cx="40719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96" name="Equation" r:id="rId7" imgW="3162300" imgH="419100" progId="Equation.DSMT4">
                  <p:embed/>
                </p:oleObj>
              </mc:Choice>
              <mc:Fallback>
                <p:oleObj name="Equation" r:id="rId7" imgW="31623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93725"/>
                        <a:ext cx="40719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14348" y="4332021"/>
            <a:ext cx="81507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We guess  a  particular </a:t>
            </a:r>
            <a:r>
              <a:rPr lang="en-US" sz="3200" dirty="0" smtClean="0"/>
              <a:t>solution is of the form</a:t>
            </a:r>
            <a:endParaRPr lang="en-US" sz="32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101852"/>
              </p:ext>
            </p:extLst>
          </p:nvPr>
        </p:nvGraphicFramePr>
        <p:xfrm>
          <a:off x="1235144" y="5317337"/>
          <a:ext cx="1079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97" name="Equation" r:id="rId9" imgW="698197" imgH="482391" progId="Equation.DSMT4">
                  <p:embed/>
                </p:oleObj>
              </mc:Choice>
              <mc:Fallback>
                <p:oleObj name="Equation" r:id="rId9" imgW="698197" imgH="4823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144" y="5317337"/>
                        <a:ext cx="10795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21940"/>
              </p:ext>
            </p:extLst>
          </p:nvPr>
        </p:nvGraphicFramePr>
        <p:xfrm>
          <a:off x="2534276" y="5461000"/>
          <a:ext cx="2016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98" name="Equation" r:id="rId11" imgW="1346200" imgH="330200" progId="Equation.DSMT4">
                  <p:embed/>
                </p:oleObj>
              </mc:Choice>
              <mc:Fallback>
                <p:oleObj name="Equation" r:id="rId11" imgW="13462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276" y="5461000"/>
                        <a:ext cx="20161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4662"/>
              </p:ext>
            </p:extLst>
          </p:nvPr>
        </p:nvGraphicFramePr>
        <p:xfrm>
          <a:off x="4593918" y="5461000"/>
          <a:ext cx="1439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99" name="Equation" r:id="rId13" imgW="1016000" imgH="342900" progId="Equation.DSMT4">
                  <p:embed/>
                </p:oleObj>
              </mc:Choice>
              <mc:Fallback>
                <p:oleObj name="Equation" r:id="rId13" imgW="10160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918" y="5461000"/>
                        <a:ext cx="14398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4990F-D7CF-40D0-9F5C-7606CACAFCFF}" type="slidenum">
              <a:rPr lang="en-US"/>
              <a:pPr/>
              <a:t>123</a:t>
            </a:fld>
            <a:endParaRPr lang="en-US"/>
          </a:p>
        </p:txBody>
      </p:sp>
      <p:sp>
        <p:nvSpPr>
          <p:cNvPr id="45065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14348" y="500042"/>
            <a:ext cx="1072730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</a:t>
            </a:r>
            <a:r>
              <a:rPr lang="en-US" sz="3200" dirty="0" smtClean="0">
                <a:solidFill>
                  <a:schemeClr val="tx2"/>
                </a:solidFill>
              </a:rPr>
              <a:t>ont.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714348" y="1285860"/>
            <a:ext cx="6357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 A particular 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786" y="3138402"/>
            <a:ext cx="8001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As in Example 2, we can find the values of A  and B</a:t>
            </a:r>
          </a:p>
        </p:txBody>
      </p:sp>
      <p:graphicFrame>
        <p:nvGraphicFramePr>
          <p:cNvPr id="1054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379937"/>
              </p:ext>
            </p:extLst>
          </p:nvPr>
        </p:nvGraphicFramePr>
        <p:xfrm>
          <a:off x="1187624" y="4869160"/>
          <a:ext cx="4214841" cy="53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80" name="Equation" r:id="rId3" imgW="3187700" imgH="406400" progId="Equation.DSMT4">
                  <p:embed/>
                </p:oleObj>
              </mc:Choice>
              <mc:Fallback>
                <p:oleObj name="Equation" r:id="rId3" imgW="3187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69160"/>
                        <a:ext cx="4214841" cy="53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578100" y="2209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81" name="Equation" r:id="rId5" imgW="473859" imgH="799637" progId="Equation.DSMT4">
                  <p:embed/>
                </p:oleObj>
              </mc:Choice>
              <mc:Fallback>
                <p:oleObj name="Equation" r:id="rId5" imgW="473859" imgH="7996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2098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26" name="Object 6"/>
          <p:cNvGraphicFramePr>
            <a:graphicFrameLocks noChangeAspect="1"/>
          </p:cNvGraphicFramePr>
          <p:nvPr/>
        </p:nvGraphicFramePr>
        <p:xfrm>
          <a:off x="2123728" y="1772816"/>
          <a:ext cx="1080120" cy="74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82" name="Equation" r:id="rId7" imgW="698197" imgH="482391" progId="Equation.DSMT4">
                  <p:embed/>
                </p:oleObj>
              </mc:Choice>
              <mc:Fallback>
                <p:oleObj name="Equation" r:id="rId7" imgW="698197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2816"/>
                        <a:ext cx="1080120" cy="746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27" name="Object 7"/>
          <p:cNvGraphicFramePr>
            <a:graphicFrameLocks noChangeAspect="1"/>
          </p:cNvGraphicFramePr>
          <p:nvPr/>
        </p:nvGraphicFramePr>
        <p:xfrm>
          <a:off x="5580112" y="1916832"/>
          <a:ext cx="1440160" cy="48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83" name="Equation" r:id="rId9" imgW="1016000" imgH="342900" progId="Equation.DSMT4">
                  <p:embed/>
                </p:oleObj>
              </mc:Choice>
              <mc:Fallback>
                <p:oleObj name="Equation" r:id="rId9" imgW="10160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916832"/>
                        <a:ext cx="1440160" cy="486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28" name="Object 8"/>
          <p:cNvGraphicFramePr>
            <a:graphicFrameLocks noChangeAspect="1"/>
          </p:cNvGraphicFramePr>
          <p:nvPr/>
        </p:nvGraphicFramePr>
        <p:xfrm>
          <a:off x="3347864" y="1844824"/>
          <a:ext cx="2016224" cy="49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84" name="Equation" r:id="rId11" imgW="1346200" imgH="330200" progId="Equation.DSMT4">
                  <p:embed/>
                </p:oleObj>
              </mc:Choice>
              <mc:Fallback>
                <p:oleObj name="Equation" r:id="rId11" imgW="1346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844824"/>
                        <a:ext cx="2016224" cy="494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6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07AC23-B122-4374-9FD8-09C4A7E641AD}" type="slidenum">
              <a:rPr lang="en-US"/>
              <a:pPr/>
              <a:t>124</a:t>
            </a:fld>
            <a:endParaRPr lang="en-US"/>
          </a:p>
        </p:txBody>
      </p:sp>
      <p:sp>
        <p:nvSpPr>
          <p:cNvPr id="46088" name="Content Placeholder 2"/>
          <p:cNvSpPr>
            <a:spLocks noGrp="1"/>
          </p:cNvSpPr>
          <p:nvPr>
            <p:ph idx="1"/>
          </p:nvPr>
        </p:nvSpPr>
        <p:spPr>
          <a:xfrm>
            <a:off x="606912" y="2708920"/>
            <a:ext cx="7930175" cy="3528391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So the general solution of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is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1053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67215"/>
              </p:ext>
            </p:extLst>
          </p:nvPr>
        </p:nvGraphicFramePr>
        <p:xfrm>
          <a:off x="971600" y="3645024"/>
          <a:ext cx="5149810" cy="68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84" name="Equation" r:id="rId3" imgW="3162300" imgH="419100" progId="Equation.DSMT4">
                  <p:embed/>
                </p:oleObj>
              </mc:Choice>
              <mc:Fallback>
                <p:oleObj name="Equation" r:id="rId3" imgW="3162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5024"/>
                        <a:ext cx="5149810" cy="68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03845"/>
              </p:ext>
            </p:extLst>
          </p:nvPr>
        </p:nvGraphicFramePr>
        <p:xfrm>
          <a:off x="1511277" y="4653136"/>
          <a:ext cx="2214578" cy="1001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85" name="Equation" r:id="rId5" imgW="1066800" imgH="482600" progId="Equation.DSMT4">
                  <p:embed/>
                </p:oleObj>
              </mc:Choice>
              <mc:Fallback>
                <p:oleObj name="Equation" r:id="rId5" imgW="1066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277" y="4653136"/>
                        <a:ext cx="2214578" cy="1001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55576" y="1083057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Hence  a particular solution is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6085"/>
              </p:ext>
            </p:extLst>
          </p:nvPr>
        </p:nvGraphicFramePr>
        <p:xfrm>
          <a:off x="712958" y="1672630"/>
          <a:ext cx="78247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86" name="Equation" r:id="rId7" imgW="4914900" imgH="482600" progId="Equation.DSMT4">
                  <p:embed/>
                </p:oleObj>
              </mc:Choice>
              <mc:Fallback>
                <p:oleObj name="Equation" r:id="rId7" imgW="4914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58" y="1672630"/>
                        <a:ext cx="78247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714348" y="500042"/>
            <a:ext cx="1072730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</a:t>
            </a:r>
            <a:r>
              <a:rPr lang="en-US" sz="3200" dirty="0" smtClean="0">
                <a:solidFill>
                  <a:schemeClr val="tx2"/>
                </a:solidFill>
              </a:rPr>
              <a:t>ont.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35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5FC24-214F-4895-B764-B1BE18BDF201}" type="slidenum">
              <a:rPr lang="en-US"/>
              <a:pPr/>
              <a:t>125</a:t>
            </a:fld>
            <a:endParaRPr lang="en-US"/>
          </a:p>
        </p:txBody>
      </p:sp>
      <p:sp>
        <p:nvSpPr>
          <p:cNvPr id="55303" name="Content Placeholder 2"/>
          <p:cNvSpPr>
            <a:spLocks noGrp="1"/>
          </p:cNvSpPr>
          <p:nvPr>
            <p:ph idx="1"/>
          </p:nvPr>
        </p:nvSpPr>
        <p:spPr>
          <a:xfrm>
            <a:off x="857224" y="11430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Find a particular </a:t>
            </a:r>
            <a:r>
              <a:rPr lang="en-US" dirty="0" err="1" smtClean="0"/>
              <a:t>soln</a:t>
            </a:r>
            <a:r>
              <a:rPr lang="en-US" dirty="0" smtClean="0"/>
              <a:t> of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First,  the general </a:t>
            </a:r>
            <a:r>
              <a:rPr lang="en-US" dirty="0" err="1" smtClean="0"/>
              <a:t>soln</a:t>
            </a:r>
            <a:r>
              <a:rPr lang="en-US" dirty="0" smtClean="0"/>
              <a:t> of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     is   </a:t>
            </a:r>
          </a:p>
        </p:txBody>
      </p:sp>
      <p:sp>
        <p:nvSpPr>
          <p:cNvPr id="5530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85786" y="500042"/>
            <a:ext cx="2121093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9</a:t>
            </a:r>
            <a:endParaRPr lang="en-US" sz="3200" dirty="0"/>
          </a:p>
        </p:txBody>
      </p:sp>
      <p:graphicFrame>
        <p:nvGraphicFramePr>
          <p:cNvPr id="1052673" name="Object 1"/>
          <p:cNvGraphicFramePr>
            <a:graphicFrameLocks noChangeAspect="1"/>
          </p:cNvGraphicFramePr>
          <p:nvPr/>
        </p:nvGraphicFramePr>
        <p:xfrm>
          <a:off x="2786050" y="1857364"/>
          <a:ext cx="3286148" cy="6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46"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857364"/>
                        <a:ext cx="3286148" cy="69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4" name="Object 2"/>
          <p:cNvGraphicFramePr>
            <a:graphicFrameLocks noChangeAspect="1"/>
          </p:cNvGraphicFramePr>
          <p:nvPr/>
        </p:nvGraphicFramePr>
        <p:xfrm>
          <a:off x="3714744" y="3645720"/>
          <a:ext cx="2500330" cy="689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47" name="Equation" r:id="rId5" imgW="1473200" imgH="406400" progId="Equation.DSMT4">
                  <p:embed/>
                </p:oleObj>
              </mc:Choice>
              <mc:Fallback>
                <p:oleObj name="Equation" r:id="rId5" imgW="1473200" imgH="4064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3645720"/>
                        <a:ext cx="2500330" cy="689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75" name="Object 3"/>
          <p:cNvGraphicFramePr>
            <a:graphicFrameLocks noChangeAspect="1"/>
          </p:cNvGraphicFramePr>
          <p:nvPr/>
        </p:nvGraphicFramePr>
        <p:xfrm>
          <a:off x="3214678" y="4714884"/>
          <a:ext cx="3857652" cy="70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48" name="Equation" r:id="rId7" imgW="2438400" imgH="444500" progId="Equation.DSMT4">
                  <p:embed/>
                </p:oleObj>
              </mc:Choice>
              <mc:Fallback>
                <p:oleObj name="Equation" r:id="rId7" imgW="2438400" imgH="4445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714884"/>
                        <a:ext cx="3857652" cy="703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836712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 smtClean="0"/>
              <a:t> A particular </a:t>
            </a:r>
            <a:r>
              <a:rPr lang="en-US" sz="3200" dirty="0" err="1" smtClean="0"/>
              <a:t>soln</a:t>
            </a:r>
            <a:r>
              <a:rPr lang="en-US" sz="3200" dirty="0" smtClean="0"/>
              <a:t> is of </a:t>
            </a:r>
          </a:p>
          <a:p>
            <a:pPr>
              <a:buFontTx/>
              <a:buNone/>
            </a:pPr>
            <a:r>
              <a:rPr lang="en-US" sz="3200" dirty="0" smtClean="0"/>
              <a:t>the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4365104"/>
            <a:ext cx="72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 </a:t>
            </a:r>
            <a:r>
              <a:rPr lang="en-US" sz="3200" dirty="0" err="1" smtClean="0"/>
              <a:t>Asinx</a:t>
            </a:r>
            <a:r>
              <a:rPr lang="en-US" sz="3200" dirty="0" smtClean="0"/>
              <a:t>  and  </a:t>
            </a:r>
            <a:r>
              <a:rPr lang="en-US" sz="3200" dirty="0" err="1" smtClean="0"/>
              <a:t>Bcosx</a:t>
            </a:r>
            <a:r>
              <a:rPr lang="en-US" sz="3200" dirty="0" smtClean="0"/>
              <a:t>  are solutions  of 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3501008"/>
            <a:ext cx="3667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the extra term </a:t>
            </a:r>
            <a:endParaRPr lang="en-US" sz="3200" dirty="0"/>
          </a:p>
        </p:txBody>
      </p:sp>
      <p:graphicFrame>
        <p:nvGraphicFramePr>
          <p:cNvPr id="963585" name="Object 1"/>
          <p:cNvGraphicFramePr>
            <a:graphicFrameLocks noChangeAspect="1"/>
          </p:cNvGraphicFramePr>
          <p:nvPr/>
        </p:nvGraphicFramePr>
        <p:xfrm>
          <a:off x="4857752" y="3571876"/>
          <a:ext cx="545588" cy="46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58" name="Equation" r:id="rId3" imgW="203024" imgH="215713" progId="Equation.DSMT4">
                  <p:embed/>
                </p:oleObj>
              </mc:Choice>
              <mc:Fallback>
                <p:oleObj name="Equation" r:id="rId3" imgW="203024" imgH="215713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571876"/>
                        <a:ext cx="545588" cy="46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963586" name="Object 2"/>
          <p:cNvGraphicFramePr>
            <a:graphicFrameLocks noChangeAspect="1"/>
          </p:cNvGraphicFramePr>
          <p:nvPr/>
        </p:nvGraphicFramePr>
        <p:xfrm>
          <a:off x="2143108" y="2199603"/>
          <a:ext cx="4786346" cy="64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59" name="Equation" r:id="rId5" imgW="3606800" imgH="482600" progId="Equation.DSMT4">
                  <p:embed/>
                </p:oleObj>
              </mc:Choice>
              <mc:Fallback>
                <p:oleObj name="Equation" r:id="rId5" imgW="3606800" imgH="4826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199603"/>
                        <a:ext cx="4786346" cy="64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7" name="Object 3"/>
          <p:cNvGraphicFramePr>
            <a:graphicFrameLocks noChangeAspect="1"/>
          </p:cNvGraphicFramePr>
          <p:nvPr/>
        </p:nvGraphicFramePr>
        <p:xfrm>
          <a:off x="3286116" y="5143512"/>
          <a:ext cx="25003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60" name="Equation" r:id="rId7" imgW="1473200" imgH="406400" progId="Equation.DSMT4">
                  <p:embed/>
                </p:oleObj>
              </mc:Choice>
              <mc:Fallback>
                <p:oleObj name="Equation" r:id="rId7" imgW="1473200" imgH="4064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5143512"/>
                        <a:ext cx="25003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DFCBE-AF1D-4391-A51B-79C6788D0AA6}" type="slidenum">
              <a:rPr lang="en-US"/>
              <a:pPr/>
              <a:t>127</a:t>
            </a:fld>
            <a:endParaRPr lang="en-US"/>
          </a:p>
        </p:txBody>
      </p:sp>
      <p:sp>
        <p:nvSpPr>
          <p:cNvPr id="56327" name="Content Placeholder 2"/>
          <p:cNvSpPr>
            <a:spLocks noGrp="1"/>
          </p:cNvSpPr>
          <p:nvPr>
            <p:ph idx="1"/>
          </p:nvPr>
        </p:nvSpPr>
        <p:spPr>
          <a:xfrm>
            <a:off x="685800" y="428625"/>
            <a:ext cx="7772400" cy="56673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 </a:t>
            </a:r>
          </a:p>
          <a:p>
            <a:pPr>
              <a:buFontTx/>
              <a:buNone/>
            </a:pPr>
            <a:r>
              <a:rPr lang="en-US" dirty="0" smtClean="0"/>
              <a:t>We can check that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Hence a particular </a:t>
            </a:r>
            <a:r>
              <a:rPr lang="en-US" dirty="0" err="1" smtClean="0"/>
              <a:t>soln</a:t>
            </a:r>
            <a:r>
              <a:rPr lang="en-US" dirty="0" smtClean="0"/>
              <a:t> is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 general </a:t>
            </a:r>
            <a:r>
              <a:rPr lang="en-US" dirty="0" err="1" smtClean="0"/>
              <a:t>soln</a:t>
            </a:r>
            <a:r>
              <a:rPr lang="en-US" dirty="0" smtClean="0"/>
              <a:t> of </a:t>
            </a:r>
          </a:p>
          <a:p>
            <a:pPr>
              <a:buFontTx/>
              <a:buNone/>
            </a:pPr>
            <a:r>
              <a:rPr lang="en-US" dirty="0" smtClean="0"/>
              <a:t>is </a:t>
            </a:r>
          </a:p>
        </p:txBody>
      </p:sp>
      <p:sp>
        <p:nvSpPr>
          <p:cNvPr id="5632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1056771" name="Object 3"/>
          <p:cNvGraphicFramePr>
            <a:graphicFrameLocks noChangeAspect="1"/>
          </p:cNvGraphicFramePr>
          <p:nvPr/>
        </p:nvGraphicFramePr>
        <p:xfrm>
          <a:off x="4429124" y="3857628"/>
          <a:ext cx="32861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35"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857628"/>
                        <a:ext cx="32861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ChangeAspect="1"/>
          </p:cNvGraphicFramePr>
          <p:nvPr/>
        </p:nvGraphicFramePr>
        <p:xfrm>
          <a:off x="4429124" y="1071546"/>
          <a:ext cx="3571900" cy="59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36" name="Equation" r:id="rId5" imgW="2425700" imgH="406400" progId="Equation.DSMT4">
                  <p:embed/>
                </p:oleObj>
              </mc:Choice>
              <mc:Fallback>
                <p:oleObj name="Equation" r:id="rId5" imgW="2425700" imgH="406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1071546"/>
                        <a:ext cx="3571900" cy="598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3" name="Object 5"/>
          <p:cNvGraphicFramePr>
            <a:graphicFrameLocks noChangeAspect="1"/>
          </p:cNvGraphicFramePr>
          <p:nvPr/>
        </p:nvGraphicFramePr>
        <p:xfrm>
          <a:off x="2643174" y="2928934"/>
          <a:ext cx="4950341" cy="83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37" name="Equation" r:id="rId7" imgW="2844800" imgH="482600" progId="Equation.DSMT4">
                  <p:embed/>
                </p:oleObj>
              </mc:Choice>
              <mc:Fallback>
                <p:oleObj name="Equation" r:id="rId7" imgW="2844800" imgH="482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928934"/>
                        <a:ext cx="4950341" cy="839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4" name="Object 6"/>
          <p:cNvGraphicFramePr>
            <a:graphicFrameLocks noChangeAspect="1"/>
          </p:cNvGraphicFramePr>
          <p:nvPr/>
        </p:nvGraphicFramePr>
        <p:xfrm>
          <a:off x="1500166" y="4786322"/>
          <a:ext cx="6795196" cy="65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138" name="Equation" r:id="rId9" imgW="4584700" imgH="444500" progId="Equation.DSMT4">
                  <p:embed/>
                </p:oleObj>
              </mc:Choice>
              <mc:Fallback>
                <p:oleObj name="Equation" r:id="rId9" imgW="4584700" imgH="4445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786322"/>
                        <a:ext cx="6795196" cy="658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716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2</a:t>
            </a:r>
            <a:r>
              <a:rPr lang="en-US" sz="2800" b="1" baseline="30000" dirty="0" smtClean="0"/>
              <a:t>nd</a:t>
            </a:r>
            <a:r>
              <a:rPr lang="en-US" sz="2800" b="1" dirty="0" smtClean="0"/>
              <a:t> order nonhomogeneous  linear 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353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general solution is </a:t>
            </a:r>
            <a:endParaRPr lang="en-US" sz="2800" dirty="0"/>
          </a:p>
        </p:txBody>
      </p:sp>
      <p:pic>
        <p:nvPicPr>
          <p:cNvPr id="7" name="Object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709862"/>
            <a:ext cx="838200" cy="8382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8" name="Object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743200"/>
            <a:ext cx="714375" cy="865909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971800" y="26670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886200"/>
            <a:ext cx="3562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The general </a:t>
            </a:r>
            <a:r>
              <a:rPr lang="en-US" sz="2800" dirty="0" err="1" smtClean="0"/>
              <a:t>soln</a:t>
            </a:r>
            <a:endParaRPr lang="en-US" sz="2800" dirty="0" smtClean="0"/>
          </a:p>
          <a:p>
            <a:r>
              <a:rPr lang="en-US" sz="2800" dirty="0" smtClean="0"/>
              <a:t> for homogeneous ODE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810000"/>
            <a:ext cx="3714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particular </a:t>
            </a:r>
            <a:r>
              <a:rPr lang="en-US" sz="2800" dirty="0" err="1" smtClean="0"/>
              <a:t>soln</a:t>
            </a:r>
            <a:r>
              <a:rPr lang="en-US" sz="2800" dirty="0" smtClean="0"/>
              <a:t> for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nonhomogeneous</a:t>
            </a:r>
            <a:r>
              <a:rPr lang="en-US" sz="2800" dirty="0" smtClean="0"/>
              <a:t> ODE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76400" y="3505200"/>
            <a:ext cx="4572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4419600" y="3429000"/>
            <a:ext cx="10668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600" y="4953000"/>
            <a:ext cx="189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find</a:t>
            </a:r>
            <a:endParaRPr lang="en-US" sz="28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AE54-9284-4B80-A262-10CC326FF489}" type="slidenum">
              <a:rPr lang="en-US" smtClean="0"/>
              <a:pPr/>
              <a:t>128</a:t>
            </a:fld>
            <a:endParaRPr lang="en-US"/>
          </a:p>
        </p:txBody>
      </p:sp>
      <p:pic>
        <p:nvPicPr>
          <p:cNvPr id="20" name="Object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800600"/>
            <a:ext cx="714375" cy="865909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aphicFrame>
        <p:nvGraphicFramePr>
          <p:cNvPr id="307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22782"/>
              </p:ext>
            </p:extLst>
          </p:nvPr>
        </p:nvGraphicFramePr>
        <p:xfrm>
          <a:off x="2362200" y="1146576"/>
          <a:ext cx="3124200" cy="81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89" name="Equation" r:id="rId5" imgW="2438280" imgH="634680" progId="Equation.DSMT4">
                  <p:embed/>
                </p:oleObj>
              </mc:Choice>
              <mc:Fallback>
                <p:oleObj name="Equation" r:id="rId5" imgW="24382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46576"/>
                        <a:ext cx="3124200" cy="813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40929" y="86380"/>
            <a:ext cx="1347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Review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AE54-9284-4B80-A262-10CC326FF489}" type="slidenum">
              <a:rPr lang="en-US" smtClean="0"/>
              <a:pPr/>
              <a:t>129</a:t>
            </a:fld>
            <a:endParaRPr lang="en-US"/>
          </a:p>
        </p:txBody>
      </p:sp>
      <p:pic>
        <p:nvPicPr>
          <p:cNvPr id="6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829" y="475013"/>
            <a:ext cx="714375" cy="865909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685800"/>
            <a:ext cx="193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to find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12192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The method of undetermined coefficients.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286000"/>
            <a:ext cx="5485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Notation used in the following slides</a:t>
            </a:r>
            <a:endParaRPr lang="en-US" sz="2800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609600" y="3048000"/>
          <a:ext cx="669174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36" name="Equation" r:id="rId4" imgW="5257800" imgH="558720" progId="Equation.DSMT4">
                  <p:embed/>
                </p:oleObj>
              </mc:Choice>
              <mc:Fallback>
                <p:oleObj name="Equation" r:id="rId4" imgW="5257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669174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85800" y="4191000"/>
          <a:ext cx="6982691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37" name="Equation" r:id="rId6" imgW="5486400" imgH="558720" progId="Equation.DSMT4">
                  <p:embed/>
                </p:oleObj>
              </mc:Choice>
              <mc:Fallback>
                <p:oleObj name="Equation" r:id="rId6" imgW="5486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6982691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6634" y="1207786"/>
            <a:ext cx="412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is the value A ? </a:t>
            </a:r>
            <a:endParaRPr lang="en-US" sz="3200" dirty="0"/>
          </a:p>
        </p:txBody>
      </p:sp>
      <p:graphicFrame>
        <p:nvGraphicFramePr>
          <p:cNvPr id="422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587934"/>
              </p:ext>
            </p:extLst>
          </p:nvPr>
        </p:nvGraphicFramePr>
        <p:xfrm>
          <a:off x="2493106" y="1823940"/>
          <a:ext cx="3096344" cy="91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90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106" y="1823940"/>
                        <a:ext cx="3096344" cy="914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3800" y="2794286"/>
            <a:ext cx="1794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</a:t>
            </a:r>
            <a:endParaRPr lang="en-US" sz="3200" dirty="0"/>
          </a:p>
        </p:txBody>
      </p:sp>
      <p:graphicFrame>
        <p:nvGraphicFramePr>
          <p:cNvPr id="422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66450"/>
              </p:ext>
            </p:extLst>
          </p:nvPr>
        </p:nvGraphicFramePr>
        <p:xfrm>
          <a:off x="2679667" y="3077671"/>
          <a:ext cx="3384376" cy="92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91" name="Equation" r:id="rId5" imgW="1447172" imgH="393529" progId="Equation.DSMT4">
                  <p:embed/>
                </p:oleObj>
              </mc:Choice>
              <mc:Fallback>
                <p:oleObj name="Equation" r:id="rId5" imgW="1447172" imgH="393529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667" y="3077671"/>
                        <a:ext cx="3384376" cy="92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193920"/>
              </p:ext>
            </p:extLst>
          </p:nvPr>
        </p:nvGraphicFramePr>
        <p:xfrm>
          <a:off x="3131840" y="4005064"/>
          <a:ext cx="2789841" cy="89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92" name="Equation" r:id="rId7" imgW="1104421" imgH="355446" progId="Equation.DSMT4">
                  <p:embed/>
                </p:oleObj>
              </mc:Choice>
              <mc:Fallback>
                <p:oleObj name="Equation" r:id="rId7" imgW="1104421" imgH="355446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005064"/>
                        <a:ext cx="2789841" cy="8978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25636"/>
              </p:ext>
            </p:extLst>
          </p:nvPr>
        </p:nvGraphicFramePr>
        <p:xfrm>
          <a:off x="2679667" y="5085184"/>
          <a:ext cx="3793743" cy="897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93" name="Equation" r:id="rId9" imgW="1663700" imgH="393700" progId="Equation.DSMT4">
                  <p:embed/>
                </p:oleObj>
              </mc:Choice>
              <mc:Fallback>
                <p:oleObj name="Equation" r:id="rId9" imgW="1663700" imgH="3937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667" y="5085184"/>
                        <a:ext cx="3793743" cy="89775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311723" cy="71936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2 (cont)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0342" y="1988840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From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8275" y="198884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(2)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6876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(1)</a:t>
            </a:r>
            <a:endParaRPr lang="en-US" sz="2800" dirty="0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349540"/>
              </p:ext>
            </p:extLst>
          </p:nvPr>
        </p:nvGraphicFramePr>
        <p:xfrm>
          <a:off x="1619672" y="1225225"/>
          <a:ext cx="16668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48" name="Equation" r:id="rId3" imgW="952200" imgH="304560" progId="Equation.DSMT4">
                  <p:embed/>
                </p:oleObj>
              </mc:Choice>
              <mc:Fallback>
                <p:oleObj name="Equation" r:id="rId3" imgW="952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225225"/>
                        <a:ext cx="16668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AE54-9284-4B80-A262-10CC326FF489}" type="slidenum">
              <a:rPr lang="en-US" smtClean="0"/>
              <a:pPr/>
              <a:t>130</a:t>
            </a:fld>
            <a:endParaRPr lang="en-US"/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185752"/>
              </p:ext>
            </p:extLst>
          </p:nvPr>
        </p:nvGraphicFramePr>
        <p:xfrm>
          <a:off x="3923928" y="1095741"/>
          <a:ext cx="1752600" cy="69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49" name="Equation" r:id="rId5" imgW="927000" imgH="368280" progId="Equation.DSMT4">
                  <p:embed/>
                </p:oleObj>
              </mc:Choice>
              <mc:Fallback>
                <p:oleObj name="Equation" r:id="rId5" imgW="9270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095741"/>
                        <a:ext cx="1752600" cy="696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124409"/>
              </p:ext>
            </p:extLst>
          </p:nvPr>
        </p:nvGraphicFramePr>
        <p:xfrm>
          <a:off x="1619672" y="1930741"/>
          <a:ext cx="221370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50" name="Equation" r:id="rId7" imgW="1307880" imgH="330120" progId="Equation.DSMT4">
                  <p:embed/>
                </p:oleObj>
              </mc:Choice>
              <mc:Fallback>
                <p:oleObj name="Equation" r:id="rId7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30741"/>
                        <a:ext cx="221370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393760"/>
              </p:ext>
            </p:extLst>
          </p:nvPr>
        </p:nvGraphicFramePr>
        <p:xfrm>
          <a:off x="4427124" y="1836357"/>
          <a:ext cx="2362200" cy="65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51" name="Equation" r:id="rId9" imgW="1320480" imgH="368280" progId="Equation.DSMT4">
                  <p:embed/>
                </p:oleObj>
              </mc:Choice>
              <mc:Fallback>
                <p:oleObj name="Equation" r:id="rId9" imgW="1320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124" y="1836357"/>
                        <a:ext cx="2362200" cy="658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34297" y="378904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(4)</a:t>
            </a:r>
            <a:endParaRPr lang="en-US" sz="2800" dirty="0"/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25869"/>
              </p:ext>
            </p:extLst>
          </p:nvPr>
        </p:nvGraphicFramePr>
        <p:xfrm>
          <a:off x="4505438" y="2774175"/>
          <a:ext cx="2328042" cy="71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52" name="Equation" r:id="rId11" imgW="1206360" imgH="368280" progId="Equation.DSMT4">
                  <p:embed/>
                </p:oleObj>
              </mc:Choice>
              <mc:Fallback>
                <p:oleObj name="Equation" r:id="rId11" imgW="1206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438" y="2774175"/>
                        <a:ext cx="2328042" cy="710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38200" y="296162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(3)</a:t>
            </a:r>
            <a:endParaRPr lang="en-US" sz="2800" dirty="0"/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9892"/>
              </p:ext>
            </p:extLst>
          </p:nvPr>
        </p:nvGraphicFramePr>
        <p:xfrm>
          <a:off x="4283968" y="4198171"/>
          <a:ext cx="4445876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53" name="Equation" r:id="rId13" imgW="2743200" imgH="368280" progId="Equation.DSMT4">
                  <p:embed/>
                </p:oleObj>
              </mc:Choice>
              <mc:Fallback>
                <p:oleObj name="Equation" r:id="rId13" imgW="2743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198171"/>
                        <a:ext cx="4445876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48519"/>
              </p:ext>
            </p:extLst>
          </p:nvPr>
        </p:nvGraphicFramePr>
        <p:xfrm>
          <a:off x="1464654" y="2865715"/>
          <a:ext cx="2286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54" name="Equation" r:id="rId15" imgW="1218960" imgH="330120" progId="Equation.DSMT4">
                  <p:embed/>
                </p:oleObj>
              </mc:Choice>
              <mc:Fallback>
                <p:oleObj name="Equation" r:id="rId15" imgW="1218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654" y="2865715"/>
                        <a:ext cx="2286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618122"/>
              </p:ext>
            </p:extLst>
          </p:nvPr>
        </p:nvGraphicFramePr>
        <p:xfrm>
          <a:off x="1419714" y="3817586"/>
          <a:ext cx="2514600" cy="49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55" name="Equation" r:id="rId17" imgW="1549080" imgH="304560" progId="Equation.DSMT4">
                  <p:embed/>
                </p:oleObj>
              </mc:Choice>
              <mc:Fallback>
                <p:oleObj name="Equation" r:id="rId17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714" y="3817586"/>
                        <a:ext cx="2514600" cy="494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07874"/>
              </p:ext>
            </p:extLst>
          </p:nvPr>
        </p:nvGraphicFramePr>
        <p:xfrm>
          <a:off x="1423617" y="4581128"/>
          <a:ext cx="2438400" cy="46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856" name="Equation" r:id="rId19" imgW="1587240" imgH="304560" progId="Equation.DSMT4">
                  <p:embed/>
                </p:oleObj>
              </mc:Choice>
              <mc:Fallback>
                <p:oleObj name="Equation" r:id="rId19" imgW="1587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617" y="4581128"/>
                        <a:ext cx="2438400" cy="46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0232" y="932970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S=0,1,2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743" y="332803"/>
            <a:ext cx="520366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Four basic and important cases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7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AE54-9284-4B80-A262-10CC326FF489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81000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What is s?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914400"/>
            <a:ext cx="6102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 is the smallest nonnegative integer </a:t>
            </a:r>
          </a:p>
          <a:p>
            <a:r>
              <a:rPr lang="en-US" sz="2800" dirty="0" smtClean="0"/>
              <a:t>such that </a:t>
            </a:r>
            <a:r>
              <a:rPr lang="en-US" sz="2800" dirty="0" smtClean="0">
                <a:solidFill>
                  <a:srgbClr val="C00000"/>
                </a:solidFill>
              </a:rPr>
              <a:t>no </a:t>
            </a:r>
            <a:r>
              <a:rPr lang="en-US" sz="2800" b="1" dirty="0" smtClean="0">
                <a:solidFill>
                  <a:srgbClr val="C00000"/>
                </a:solidFill>
              </a:rPr>
              <a:t>term </a:t>
            </a:r>
            <a:r>
              <a:rPr lang="en-US" sz="2800" dirty="0" smtClean="0"/>
              <a:t>in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2286000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C00000"/>
                </a:solidFill>
              </a:rPr>
              <a:t>a solution of  the corresponding homogeneous ODE </a:t>
            </a:r>
            <a:r>
              <a:rPr lang="en-US" sz="2800" dirty="0" smtClean="0"/>
              <a:t>(or corresponding homo. Complex-valued ODE)</a:t>
            </a:r>
            <a:endParaRPr lang="en-US" sz="2800" dirty="0"/>
          </a:p>
        </p:txBody>
      </p:sp>
      <p:pic>
        <p:nvPicPr>
          <p:cNvPr id="14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865" y="1278081"/>
            <a:ext cx="714375" cy="865909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939061" y="3710141"/>
            <a:ext cx="6873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meaning of </a:t>
            </a:r>
            <a:r>
              <a:rPr lang="en-US" sz="2800" b="1" dirty="0" smtClean="0"/>
              <a:t>term </a:t>
            </a:r>
            <a:r>
              <a:rPr lang="en-US" sz="2800" dirty="0" smtClean="0"/>
              <a:t>used above?</a:t>
            </a:r>
            <a:endParaRPr lang="en-US" sz="2800" dirty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295400" y="4114800"/>
          <a:ext cx="571276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62" name="Equation" r:id="rId4" imgW="5359320" imgH="1155600" progId="Equation.DSMT4">
                  <p:embed/>
                </p:oleObj>
              </mc:Choice>
              <mc:Fallback>
                <p:oleObj name="Equation" r:id="rId4" imgW="535932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571276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219200" y="5486400"/>
            <a:ext cx="5601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</a:rPr>
              <a:t>In the above, there are </a:t>
            </a:r>
            <a:r>
              <a:rPr lang="en-US" sz="2800" b="1" dirty="0" smtClean="0">
                <a:solidFill>
                  <a:srgbClr val="990000"/>
                </a:solidFill>
              </a:rPr>
              <a:t>four</a:t>
            </a:r>
            <a:r>
              <a:rPr lang="en-US" sz="2800" dirty="0" smtClean="0">
                <a:solidFill>
                  <a:srgbClr val="990000"/>
                </a:solidFill>
              </a:rPr>
              <a:t> terms</a:t>
            </a:r>
            <a:endParaRPr lang="en-US" sz="2800" dirty="0">
              <a:solidFill>
                <a:srgbClr val="99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19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7D237F-3C50-4957-BE67-7049E56D13A6}" type="slidenum">
              <a:rPr lang="en-US"/>
              <a:pPr/>
              <a:t>132</a:t>
            </a:fld>
            <a:endParaRPr lang="en-US"/>
          </a:p>
        </p:txBody>
      </p:sp>
      <p:sp>
        <p:nvSpPr>
          <p:cNvPr id="57348" name="Content Placeholder 11"/>
          <p:cNvSpPr>
            <a:spLocks noGrp="1"/>
          </p:cNvSpPr>
          <p:nvPr>
            <p:ph idx="1"/>
          </p:nvPr>
        </p:nvSpPr>
        <p:spPr>
          <a:xfrm>
            <a:off x="539552" y="1484784"/>
            <a:ext cx="7772400" cy="6286500"/>
          </a:xfrm>
          <a:ln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               </a:t>
            </a:r>
            <a:r>
              <a:rPr lang="en-US" dirty="0" smtClean="0"/>
              <a:t>Consider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We can guess that  a particular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</a:p>
          <a:p>
            <a:pPr>
              <a:buFontTx/>
              <a:buNone/>
            </a:pPr>
            <a:r>
              <a:rPr lang="en-US" dirty="0" smtClean="0"/>
              <a:t>                        </a:t>
            </a:r>
          </a:p>
          <a:p>
            <a:pPr>
              <a:buFontTx/>
              <a:buNone/>
            </a:pPr>
            <a:r>
              <a:rPr lang="en-US" dirty="0" smtClean="0"/>
              <a:t>By the method used  in previous</a:t>
            </a:r>
          </a:p>
          <a:p>
            <a:pPr>
              <a:buFontTx/>
              <a:buNone/>
            </a:pPr>
            <a:r>
              <a:rPr lang="en-US" dirty="0" smtClean="0"/>
              <a:t>examples, we can find A, B, C, D.</a:t>
            </a:r>
          </a:p>
          <a:p>
            <a:pPr>
              <a:buFontTx/>
              <a:buNone/>
            </a:pPr>
            <a:r>
              <a:rPr lang="en-US" dirty="0" smtClean="0"/>
              <a:t>However the computation is very</a:t>
            </a:r>
          </a:p>
          <a:p>
            <a:pPr>
              <a:buFontTx/>
              <a:buNone/>
            </a:pPr>
            <a:r>
              <a:rPr lang="en-US" dirty="0" smtClean="0"/>
              <a:t>involved. We will use the following</a:t>
            </a:r>
          </a:p>
          <a:p>
            <a:pPr>
              <a:buFontTx/>
              <a:buNone/>
            </a:pPr>
            <a:r>
              <a:rPr lang="en-US" dirty="0" smtClean="0"/>
              <a:t>method to simplify the computation</a:t>
            </a:r>
          </a:p>
          <a:p>
            <a:pPr>
              <a:buFontTx/>
              <a:buNone/>
            </a:pPr>
            <a:endParaRPr lang="en-US" dirty="0" smtClean="0"/>
          </a:p>
        </p:txBody>
      </p:sp>
      <p:graphicFrame>
        <p:nvGraphicFramePr>
          <p:cNvPr id="573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41845"/>
              </p:ext>
            </p:extLst>
          </p:nvPr>
        </p:nvGraphicFramePr>
        <p:xfrm>
          <a:off x="2195736" y="3284984"/>
          <a:ext cx="379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2" name="Equation" r:id="rId4" imgW="3797300" imgH="546100" progId="Equation.DSMT4">
                  <p:embed/>
                </p:oleObj>
              </mc:Choice>
              <mc:Fallback>
                <p:oleObj name="Equation" r:id="rId4" imgW="3797300" imgH="546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4984"/>
                        <a:ext cx="379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14348" y="1340768"/>
            <a:ext cx="2357454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 10     </a:t>
            </a:r>
            <a:endParaRPr lang="en-US" sz="3200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47934"/>
              </p:ext>
            </p:extLst>
          </p:nvPr>
        </p:nvGraphicFramePr>
        <p:xfrm>
          <a:off x="2267744" y="2060848"/>
          <a:ext cx="3744416" cy="555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3" name="Equation" r:id="rId6" imgW="2654300" imgH="393700" progId="Equation.DSMT4">
                  <p:embed/>
                </p:oleObj>
              </mc:Choice>
              <mc:Fallback>
                <p:oleObj name="Equation" r:id="rId6" imgW="2654300" imgH="393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060848"/>
                        <a:ext cx="3744416" cy="555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332656"/>
            <a:ext cx="5144357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Four more Examples 10-13, 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computations are very involved</a:t>
            </a:r>
            <a:endParaRPr lang="en-SG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EDB02-2371-4413-882B-598C41673A1B}" type="slidenum">
              <a:rPr lang="en-US"/>
              <a:pPr/>
              <a:t>133</a:t>
            </a:fld>
            <a:endParaRPr lang="en-US"/>
          </a:p>
        </p:txBody>
      </p:sp>
      <p:sp>
        <p:nvSpPr>
          <p:cNvPr id="58372" name="Content Placeholder 11"/>
          <p:cNvSpPr>
            <a:spLocks noGrp="1"/>
          </p:cNvSpPr>
          <p:nvPr>
            <p:ph idx="1"/>
          </p:nvPr>
        </p:nvSpPr>
        <p:spPr>
          <a:xfrm>
            <a:off x="439958" y="404664"/>
            <a:ext cx="8072437" cy="547260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cont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dirty="0" smtClean="0"/>
              <a:t> Let                         </a:t>
            </a:r>
          </a:p>
          <a:p>
            <a:pPr>
              <a:buFontTx/>
              <a:buNone/>
            </a:pPr>
            <a:r>
              <a:rPr lang="en-US" dirty="0" smtClean="0"/>
              <a:t>Then a particular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8625" y="4214813"/>
            <a:ext cx="7959799" cy="58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/>
              <a:t>Subst</a:t>
            </a:r>
            <a:r>
              <a:rPr lang="en-US" sz="3200" dirty="0"/>
              <a:t>  the above into the given ODE, get,</a:t>
            </a:r>
            <a:endParaRPr lang="en-US" sz="3200" baseline="30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1472" y="2428868"/>
            <a:ext cx="178593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We have </a:t>
            </a:r>
          </a:p>
        </p:txBody>
      </p:sp>
      <p:sp>
        <p:nvSpPr>
          <p:cNvPr id="58377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95359"/>
              </p:ext>
            </p:extLst>
          </p:nvPr>
        </p:nvGraphicFramePr>
        <p:xfrm>
          <a:off x="5076056" y="1484784"/>
          <a:ext cx="1948776" cy="75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3" name="Equation" r:id="rId3" imgW="1016000" imgH="393700" progId="Equation.DSMT4">
                  <p:embed/>
                </p:oleObj>
              </mc:Choice>
              <mc:Fallback>
                <p:oleObj name="Equation" r:id="rId3" imgW="1016000" imgH="3937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484784"/>
                        <a:ext cx="1948776" cy="75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410345"/>
              </p:ext>
            </p:extLst>
          </p:nvPr>
        </p:nvGraphicFramePr>
        <p:xfrm>
          <a:off x="2699792" y="2421847"/>
          <a:ext cx="3841522" cy="71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4" name="Equation" r:id="rId5" imgW="2120900" imgH="393700" progId="Equation.DSMT4">
                  <p:embed/>
                </p:oleObj>
              </mc:Choice>
              <mc:Fallback>
                <p:oleObj name="Equation" r:id="rId5" imgW="2120900" imgH="3937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421847"/>
                        <a:ext cx="3841522" cy="713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52442"/>
              </p:ext>
            </p:extLst>
          </p:nvPr>
        </p:nvGraphicFramePr>
        <p:xfrm>
          <a:off x="2379220" y="3284984"/>
          <a:ext cx="6152453" cy="75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5" name="Equation" r:id="rId7" imgW="3225800" imgH="393700" progId="Equation.DSMT4">
                  <p:embed/>
                </p:oleObj>
              </mc:Choice>
              <mc:Fallback>
                <p:oleObj name="Equation" r:id="rId7" imgW="3225800" imgH="3937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220" y="3284984"/>
                        <a:ext cx="6152453" cy="75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699792" y="5085184"/>
          <a:ext cx="3816424" cy="78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6" name="Equation" r:id="rId9" imgW="1612900" imgH="330200" progId="Equation.DSMT4">
                  <p:embed/>
                </p:oleObj>
              </mc:Choice>
              <mc:Fallback>
                <p:oleObj name="Equation" r:id="rId9" imgW="1612900" imgH="330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085184"/>
                        <a:ext cx="3816424" cy="781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45731"/>
              </p:ext>
            </p:extLst>
          </p:nvPr>
        </p:nvGraphicFramePr>
        <p:xfrm>
          <a:off x="1763688" y="836712"/>
          <a:ext cx="4599873" cy="618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37" name="Equation" r:id="rId11" imgW="4064000" imgH="546100" progId="Equation.DSMT4">
                  <p:embed/>
                </p:oleObj>
              </mc:Choice>
              <mc:Fallback>
                <p:oleObj name="Equation" r:id="rId11" imgW="4064000" imgH="5461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836712"/>
                        <a:ext cx="4599873" cy="618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3D325-940D-4CA2-BD23-888E16A4D0C9}" type="slidenum">
              <a:rPr lang="en-US"/>
              <a:pPr/>
              <a:t>134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57250" y="3786188"/>
            <a:ext cx="60721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Thus a particular </a:t>
            </a:r>
            <a:r>
              <a:rPr lang="en-US" sz="3200" kern="0" dirty="0" err="1">
                <a:latin typeface="+mn-lt"/>
              </a:rPr>
              <a:t>soln</a:t>
            </a:r>
            <a:r>
              <a:rPr lang="en-US" sz="3200" kern="0" dirty="0">
                <a:latin typeface="+mn-lt"/>
              </a:rPr>
              <a:t> is </a:t>
            </a:r>
          </a:p>
        </p:txBody>
      </p:sp>
      <p:sp>
        <p:nvSpPr>
          <p:cNvPr id="59400" name="Content Placeholder 2"/>
          <p:cNvSpPr txBox="1">
            <a:spLocks/>
          </p:cNvSpPr>
          <p:nvPr/>
        </p:nvSpPr>
        <p:spPr bwMode="auto">
          <a:xfrm>
            <a:off x="539552" y="692696"/>
            <a:ext cx="2128862" cy="69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smtClean="0"/>
              <a:t>Now </a:t>
            </a:r>
            <a:r>
              <a:rPr lang="en-US" sz="3200" dirty="0" err="1" smtClean="0"/>
              <a:t>subst</a:t>
            </a: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smtClean="0"/>
              <a:t> </a:t>
            </a: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5940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83568" y="2204864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smtClean="0"/>
              <a:t>We can find A,B, C, D, we get 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11560" y="1484784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 smtClean="0"/>
              <a:t>into </a:t>
            </a:r>
            <a:endParaRPr lang="en-US" dirty="0"/>
          </a:p>
        </p:txBody>
      </p:sp>
      <p:graphicFrame>
        <p:nvGraphicFramePr>
          <p:cNvPr id="967681" name="Object 1"/>
          <p:cNvGraphicFramePr>
            <a:graphicFrameLocks noChangeAspect="1"/>
          </p:cNvGraphicFramePr>
          <p:nvPr/>
        </p:nvGraphicFramePr>
        <p:xfrm>
          <a:off x="3131840" y="1484784"/>
          <a:ext cx="2808312" cy="57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58" name="Equation" r:id="rId3" imgW="1612900" imgH="330200" progId="Equation.DSMT4">
                  <p:embed/>
                </p:oleObj>
              </mc:Choice>
              <mc:Fallback>
                <p:oleObj name="Equation" r:id="rId3" imgW="1612900" imgH="330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84784"/>
                        <a:ext cx="2808312" cy="574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682" name="Object 2"/>
          <p:cNvGraphicFramePr>
            <a:graphicFrameLocks noChangeAspect="1"/>
          </p:cNvGraphicFramePr>
          <p:nvPr/>
        </p:nvGraphicFramePr>
        <p:xfrm>
          <a:off x="2915816" y="2924944"/>
          <a:ext cx="3417550" cy="68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59" name="Equation" r:id="rId5" imgW="1955800" imgH="393700" progId="Equation.DSMT4">
                  <p:embed/>
                </p:oleObj>
              </mc:Choice>
              <mc:Fallback>
                <p:oleObj name="Equation" r:id="rId5" imgW="1955800" imgH="3937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24944"/>
                        <a:ext cx="3417550" cy="687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683" name="Object 3"/>
          <p:cNvGraphicFramePr>
            <a:graphicFrameLocks noChangeAspect="1"/>
          </p:cNvGraphicFramePr>
          <p:nvPr/>
        </p:nvGraphicFramePr>
        <p:xfrm>
          <a:off x="2555776" y="4653136"/>
          <a:ext cx="4824085" cy="94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60" name="Equation" r:id="rId7" imgW="2260600" imgH="444500" progId="Equation.DSMT4">
                  <p:embed/>
                </p:oleObj>
              </mc:Choice>
              <mc:Fallback>
                <p:oleObj name="Equation" r:id="rId7" imgW="2260600" imgH="4445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653136"/>
                        <a:ext cx="4824085" cy="948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684" name="Object 4"/>
          <p:cNvGraphicFramePr>
            <a:graphicFrameLocks noChangeAspect="1"/>
          </p:cNvGraphicFramePr>
          <p:nvPr/>
        </p:nvGraphicFramePr>
        <p:xfrm>
          <a:off x="2771800" y="692696"/>
          <a:ext cx="4064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61" name="Equation" r:id="rId9" imgW="4064000" imgH="546100" progId="Equation.DSMT4">
                  <p:embed/>
                </p:oleObj>
              </mc:Choice>
              <mc:Fallback>
                <p:oleObj name="Equation" r:id="rId9" imgW="4064000" imgH="5461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692696"/>
                        <a:ext cx="4064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AE54-9284-4B80-A262-10CC326FF489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560" y="764704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990000"/>
                </a:solidFill>
              </a:rPr>
              <a:t>Remark: </a:t>
            </a:r>
            <a:r>
              <a:rPr lang="en-US" sz="2800" dirty="0" smtClean="0"/>
              <a:t>When we subst. 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96409" y="1359544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into the given </a:t>
            </a:r>
            <a:r>
              <a:rPr lang="en-US" sz="2800" dirty="0" err="1" smtClean="0"/>
              <a:t>nonhom</a:t>
            </a:r>
            <a:r>
              <a:rPr lang="en-US" sz="2800" dirty="0" smtClean="0"/>
              <a:t>. ODE, we do not compute the derivative  of the right-hand side of  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3212976"/>
            <a:ext cx="2706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until the last step</a:t>
            </a: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15803"/>
              </p:ext>
            </p:extLst>
          </p:nvPr>
        </p:nvGraphicFramePr>
        <p:xfrm>
          <a:off x="4853006" y="648489"/>
          <a:ext cx="19478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12" name="Equation" r:id="rId3" imgW="1016000" imgH="393700" progId="Equation.DSMT4">
                  <p:embed/>
                </p:oleObj>
              </mc:Choice>
              <mc:Fallback>
                <p:oleObj name="Equation" r:id="rId3" imgW="1016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006" y="648489"/>
                        <a:ext cx="19478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25367"/>
              </p:ext>
            </p:extLst>
          </p:nvPr>
        </p:nvGraphicFramePr>
        <p:xfrm>
          <a:off x="1475656" y="2313651"/>
          <a:ext cx="46005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13" name="Equation" r:id="rId5" imgW="4064000" imgH="546100" progId="Equation.DSMT4">
                  <p:embed/>
                </p:oleObj>
              </mc:Choice>
              <mc:Fallback>
                <p:oleObj name="Equation" r:id="rId5" imgW="4064000" imgH="546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313651"/>
                        <a:ext cx="46005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423207" y="5129996"/>
            <a:ext cx="4676280" cy="52322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</a:t>
            </a:r>
            <a:r>
              <a:rPr lang="en-US" dirty="0" smtClean="0">
                <a:solidFill>
                  <a:srgbClr val="C00000"/>
                </a:solidFill>
              </a:rPr>
              <a:t>11 See Appendix 4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C91547-6F13-49D6-99E4-7F0335EF3481}" type="slidenum">
              <a:rPr lang="en-US"/>
              <a:pPr/>
              <a:t>136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714348" y="3071810"/>
            <a:ext cx="80648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990000"/>
                </a:solidFill>
              </a:rPr>
              <a:t>Why we have extra term x  in the above?</a:t>
            </a:r>
          </a:p>
        </p:txBody>
      </p:sp>
      <p:sp>
        <p:nvSpPr>
          <p:cNvPr id="62471" name="Title 9"/>
          <p:cNvSpPr>
            <a:spLocks noGrp="1"/>
          </p:cNvSpPr>
          <p:nvPr>
            <p:ph type="title"/>
          </p:nvPr>
        </p:nvSpPr>
        <p:spPr>
          <a:xfrm>
            <a:off x="500034" y="285728"/>
            <a:ext cx="2500330" cy="571522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Example 12 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785786" y="1428736"/>
            <a:ext cx="604867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A  </a:t>
            </a:r>
            <a:r>
              <a:rPr lang="en-US" sz="3200" kern="0" dirty="0">
                <a:latin typeface="+mj-lt"/>
                <a:ea typeface="+mj-ea"/>
                <a:cs typeface="+mj-cs"/>
              </a:rPr>
              <a:t>particular </a:t>
            </a:r>
            <a:r>
              <a:rPr lang="en-US" sz="3200" kern="0" dirty="0" err="1">
                <a:latin typeface="+mj-lt"/>
                <a:ea typeface="+mj-ea"/>
                <a:cs typeface="+mj-cs"/>
              </a:rPr>
              <a:t>soln</a:t>
            </a:r>
            <a:r>
              <a:rPr lang="en-US" sz="3200" kern="0" dirty="0">
                <a:latin typeface="+mj-lt"/>
                <a:ea typeface="+mj-ea"/>
                <a:cs typeface="+mj-cs"/>
              </a:rPr>
              <a:t>  is of the form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85786" y="3857628"/>
            <a:ext cx="67151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Since </a:t>
            </a:r>
            <a:r>
              <a:rPr lang="en-US" sz="3200" dirty="0" smtClean="0"/>
              <a:t>Bsin2x </a:t>
            </a:r>
            <a:r>
              <a:rPr lang="en-US" sz="3200" dirty="0"/>
              <a:t>and </a:t>
            </a:r>
            <a:r>
              <a:rPr lang="en-US" sz="3200" dirty="0" smtClean="0"/>
              <a:t>Dcos2x </a:t>
            </a:r>
            <a:r>
              <a:rPr lang="en-US" sz="3200" dirty="0"/>
              <a:t>are </a:t>
            </a:r>
            <a:r>
              <a:rPr lang="en-US" sz="3200" dirty="0" err="1"/>
              <a:t>solns</a:t>
            </a:r>
            <a:r>
              <a:rPr lang="en-US" sz="3200" dirty="0"/>
              <a:t> of </a:t>
            </a:r>
          </a:p>
        </p:txBody>
      </p:sp>
      <p:sp>
        <p:nvSpPr>
          <p:cNvPr id="62475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1969" name="Object 1"/>
          <p:cNvGraphicFramePr>
            <a:graphicFrameLocks noChangeAspect="1"/>
          </p:cNvGraphicFramePr>
          <p:nvPr/>
        </p:nvGraphicFramePr>
        <p:xfrm>
          <a:off x="1500166" y="2357430"/>
          <a:ext cx="6230950" cy="49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45" name="Equation" r:id="rId3" imgW="4445000" imgH="355600" progId="Equation.DSMT4">
                  <p:embed/>
                </p:oleObj>
              </mc:Choice>
              <mc:Fallback>
                <p:oleObj name="Equation" r:id="rId3" imgW="4445000" imgH="3556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357430"/>
                        <a:ext cx="6230950" cy="49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3143240" y="4714884"/>
          <a:ext cx="2376264" cy="60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46" name="Equation" r:id="rId5" imgW="1396394" imgH="355446" progId="Equation.DSMT4">
                  <p:embed/>
                </p:oleObj>
              </mc:Choice>
              <mc:Fallback>
                <p:oleObj name="Equation" r:id="rId5" imgW="1396394" imgH="355446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4714884"/>
                        <a:ext cx="2376264" cy="60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3143240" y="714356"/>
          <a:ext cx="4143404" cy="58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47" name="Equation" r:id="rId7" imgW="2946400" imgH="419100" progId="Equation.DSMT4">
                  <p:embed/>
                </p:oleObj>
              </mc:Choice>
              <mc:Fallback>
                <p:oleObj name="Equation" r:id="rId7" imgW="2946400" imgH="4191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714356"/>
                        <a:ext cx="4143404" cy="589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1538" y="1142984"/>
            <a:ext cx="714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Again, it is not easy to find A,B,C, D.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We shall use the method in Example </a:t>
            </a:r>
          </a:p>
          <a:p>
            <a:pPr>
              <a:spcBef>
                <a:spcPct val="50000"/>
              </a:spcBef>
            </a:pPr>
            <a:r>
              <a:rPr lang="en-US" sz="3200" dirty="0" smtClean="0"/>
              <a:t>10 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/>
              <a:t>to find a particular soln.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3571876"/>
            <a:ext cx="7677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Furthermore, we need to use</a:t>
            </a:r>
          </a:p>
          <a:p>
            <a:r>
              <a:rPr lang="en-US" sz="3200" dirty="0" smtClean="0"/>
              <a:t> the corresponding complex -valued ODE</a:t>
            </a:r>
          </a:p>
          <a:p>
            <a:r>
              <a:rPr lang="en-US" sz="3200" dirty="0" smtClean="0"/>
              <a:t> to help us 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68251-6626-44D6-ADE6-9AA9816CE121}" type="slidenum">
              <a:rPr lang="en-US"/>
              <a:pPr/>
              <a:t>138</a:t>
            </a:fld>
            <a:endParaRPr lang="en-US"/>
          </a:p>
        </p:txBody>
      </p:sp>
      <p:sp>
        <p:nvSpPr>
          <p:cNvPr id="63494" name="Text Box 9"/>
          <p:cNvSpPr txBox="1">
            <a:spLocks noChangeArrowheads="1"/>
          </p:cNvSpPr>
          <p:nvPr/>
        </p:nvSpPr>
        <p:spPr bwMode="auto">
          <a:xfrm>
            <a:off x="500034" y="2214554"/>
            <a:ext cx="2928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first notice that </a:t>
            </a:r>
          </a:p>
        </p:txBody>
      </p:sp>
      <p:sp>
        <p:nvSpPr>
          <p:cNvPr id="56326" name="Title 9"/>
          <p:cNvSpPr>
            <a:spLocks noGrp="1"/>
          </p:cNvSpPr>
          <p:nvPr>
            <p:ph type="title"/>
          </p:nvPr>
        </p:nvSpPr>
        <p:spPr>
          <a:xfrm>
            <a:off x="642910" y="714356"/>
            <a:ext cx="5429260" cy="642942"/>
          </a:xfrm>
        </p:spPr>
        <p:txBody>
          <a:bodyPr/>
          <a:lstStyle/>
          <a:p>
            <a:pPr algn="l">
              <a:defRPr/>
            </a:pPr>
            <a:r>
              <a:rPr lang="en-US" sz="3200" dirty="0" smtClean="0">
                <a:solidFill>
                  <a:schemeClr val="accent4"/>
                </a:solidFill>
              </a:rPr>
              <a:t>To 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find a particular </a:t>
            </a:r>
            <a:r>
              <a:rPr lang="en-US" sz="3200" dirty="0" err="1" smtClean="0">
                <a:solidFill>
                  <a:schemeClr val="tx1"/>
                </a:solidFill>
              </a:rPr>
              <a:t>soln</a:t>
            </a:r>
            <a:r>
              <a:rPr lang="en-US" sz="3200" dirty="0" smtClean="0">
                <a:solidFill>
                  <a:schemeClr val="tx1"/>
                </a:solidFill>
              </a:rPr>
              <a:t> of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714744" y="2143116"/>
          <a:ext cx="457203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7" name="Equation" r:id="rId3" imgW="3746500" imgH="546100" progId="Equation.DSMT4">
                  <p:embed/>
                </p:oleObj>
              </mc:Choice>
              <mc:Fallback>
                <p:oleObj name="Equation" r:id="rId3" imgW="3746500" imgH="5461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2143116"/>
                        <a:ext cx="4572032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9"/>
          <p:cNvSpPr txBox="1">
            <a:spLocks noChangeArrowheads="1"/>
          </p:cNvSpPr>
          <p:nvPr/>
        </p:nvSpPr>
        <p:spPr bwMode="auto">
          <a:xfrm>
            <a:off x="571472" y="3143248"/>
            <a:ext cx="792961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So now we consider </a:t>
            </a:r>
            <a:r>
              <a:rPr lang="en-US" sz="3200" dirty="0" smtClean="0"/>
              <a:t>the corresponding </a:t>
            </a:r>
            <a:r>
              <a:rPr lang="en-US" sz="3200" dirty="0" smtClean="0">
                <a:solidFill>
                  <a:srgbClr val="990000"/>
                </a:solidFill>
              </a:rPr>
              <a:t>complex-valued </a:t>
            </a:r>
            <a:r>
              <a:rPr lang="en-US" sz="3200" dirty="0"/>
              <a:t>ODE  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785786" y="4929198"/>
            <a:ext cx="72866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where </a:t>
            </a:r>
            <a:r>
              <a:rPr lang="en-US" sz="3200" dirty="0">
                <a:solidFill>
                  <a:srgbClr val="990000"/>
                </a:solidFill>
              </a:rPr>
              <a:t>z is a </a:t>
            </a:r>
            <a:r>
              <a:rPr lang="en-US" sz="3200" dirty="0" smtClean="0">
                <a:solidFill>
                  <a:srgbClr val="990000"/>
                </a:solidFill>
              </a:rPr>
              <a:t>complex–valued </a:t>
            </a:r>
            <a:r>
              <a:rPr lang="en-US" sz="3200" dirty="0">
                <a:solidFill>
                  <a:srgbClr val="990000"/>
                </a:solidFill>
              </a:rPr>
              <a:t>function </a:t>
            </a:r>
            <a:r>
              <a:rPr lang="en-US" sz="3200" dirty="0"/>
              <a:t>, 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say </a:t>
            </a:r>
            <a:r>
              <a:rPr lang="en-US" sz="3200" dirty="0">
                <a:solidFill>
                  <a:srgbClr val="990000"/>
                </a:solidFill>
              </a:rPr>
              <a:t>z (x)=w(x)+</a:t>
            </a:r>
            <a:r>
              <a:rPr lang="en-US" sz="3200" dirty="0" err="1">
                <a:solidFill>
                  <a:srgbClr val="990000"/>
                </a:solidFill>
              </a:rPr>
              <a:t>iy</a:t>
            </a:r>
            <a:r>
              <a:rPr lang="en-US" sz="3200" dirty="0">
                <a:solidFill>
                  <a:srgbClr val="990000"/>
                </a:solidFill>
              </a:rPr>
              <a:t>(x)  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143240" y="1357298"/>
          <a:ext cx="41433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8" name="Equation" r:id="rId5" imgW="2946400" imgH="419100" progId="Equation.DSMT4">
                  <p:embed/>
                </p:oleObj>
              </mc:Choice>
              <mc:Fallback>
                <p:oleObj name="Equation" r:id="rId5" imgW="2946400" imgH="4191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357298"/>
                        <a:ext cx="41433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5805"/>
              </p:ext>
            </p:extLst>
          </p:nvPr>
        </p:nvGraphicFramePr>
        <p:xfrm>
          <a:off x="2536017" y="4181709"/>
          <a:ext cx="4000528" cy="74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9" name="Equation" r:id="rId7" imgW="2540000" imgH="469900" progId="Equation.DSMT4">
                  <p:embed/>
                </p:oleObj>
              </mc:Choice>
              <mc:Fallback>
                <p:oleObj name="Equation" r:id="rId7" imgW="2540000" imgH="4699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017" y="4181709"/>
                        <a:ext cx="4000528" cy="74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084168" y="1916832"/>
            <a:ext cx="1152128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920334" y="2924944"/>
            <a:ext cx="1152128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6" grpId="0"/>
      <p:bldP spid="63497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CC588-4E6C-4EE0-968C-FF54D6066D33}" type="slidenum">
              <a:rPr lang="en-US"/>
              <a:pPr/>
              <a:t>139</a:t>
            </a:fld>
            <a:endParaRPr lang="en-US"/>
          </a:p>
        </p:txBody>
      </p:sp>
      <p:sp>
        <p:nvSpPr>
          <p:cNvPr id="64520" name="Content Placeholder 2"/>
          <p:cNvSpPr>
            <a:spLocks noGrp="1"/>
          </p:cNvSpPr>
          <p:nvPr>
            <p:ph idx="1"/>
          </p:nvPr>
        </p:nvSpPr>
        <p:spPr>
          <a:xfrm>
            <a:off x="611560" y="726217"/>
            <a:ext cx="7772400" cy="5143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Remark (*) :</a:t>
            </a:r>
          </a:p>
          <a:p>
            <a:pPr>
              <a:buFontTx/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990000"/>
                </a:solidFill>
              </a:rPr>
              <a:t>imaginary</a:t>
            </a:r>
            <a:r>
              <a:rPr lang="en-US" dirty="0" smtClean="0">
                <a:solidFill>
                  <a:srgbClr val="990000"/>
                </a:solidFill>
              </a:rPr>
              <a:t> part</a:t>
            </a:r>
            <a:r>
              <a:rPr lang="en-US" dirty="0" smtClean="0"/>
              <a:t> of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is</a:t>
            </a:r>
          </a:p>
          <a:p>
            <a:pPr>
              <a:buFontTx/>
              <a:buNone/>
            </a:pPr>
            <a:r>
              <a:rPr lang="en-US" dirty="0" smtClean="0"/>
              <a:t>So if z(x) is a complex </a:t>
            </a:r>
            <a:r>
              <a:rPr lang="en-US" dirty="0" err="1" smtClean="0"/>
              <a:t>soln</a:t>
            </a:r>
            <a:r>
              <a:rPr lang="en-US" dirty="0" smtClean="0"/>
              <a:t> of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Then </a:t>
            </a:r>
            <a:r>
              <a:rPr lang="en-US" dirty="0" smtClean="0">
                <a:solidFill>
                  <a:srgbClr val="990000"/>
                </a:solidFill>
              </a:rPr>
              <a:t>the </a:t>
            </a:r>
            <a:r>
              <a:rPr lang="en-US" b="1" dirty="0" smtClean="0">
                <a:solidFill>
                  <a:srgbClr val="990000"/>
                </a:solidFill>
              </a:rPr>
              <a:t>imaginary</a:t>
            </a:r>
            <a:r>
              <a:rPr lang="en-US" dirty="0" smtClean="0">
                <a:solidFill>
                  <a:srgbClr val="990000"/>
                </a:solidFill>
              </a:rPr>
              <a:t> part </a:t>
            </a:r>
            <a:r>
              <a:rPr lang="en-US" dirty="0" err="1" smtClean="0">
                <a:solidFill>
                  <a:srgbClr val="990000"/>
                </a:solidFill>
              </a:rPr>
              <a:t>Im</a:t>
            </a:r>
            <a:r>
              <a:rPr lang="en-US" dirty="0" smtClean="0">
                <a:solidFill>
                  <a:srgbClr val="990000"/>
                </a:solidFill>
              </a:rPr>
              <a:t>(z) of z </a:t>
            </a:r>
            <a:r>
              <a:rPr lang="en-US" dirty="0" smtClean="0"/>
              <a:t>is a </a:t>
            </a:r>
          </a:p>
          <a:p>
            <a:pPr>
              <a:buFontTx/>
              <a:buNone/>
            </a:pPr>
            <a:r>
              <a:rPr lang="en-US" dirty="0" err="1" smtClean="0"/>
              <a:t>soln</a:t>
            </a:r>
            <a:r>
              <a:rPr lang="en-US" dirty="0" smtClean="0"/>
              <a:t> of </a:t>
            </a:r>
          </a:p>
        </p:txBody>
      </p:sp>
      <p:sp>
        <p:nvSpPr>
          <p:cNvPr id="64521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04908"/>
              </p:ext>
            </p:extLst>
          </p:nvPr>
        </p:nvGraphicFramePr>
        <p:xfrm>
          <a:off x="2627784" y="3717032"/>
          <a:ext cx="3643338" cy="673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2" name="Equation" r:id="rId3" imgW="2540000" imgH="469900" progId="Equation.DSMT4">
                  <p:embed/>
                </p:oleObj>
              </mc:Choice>
              <mc:Fallback>
                <p:oleObj name="Equation" r:id="rId3" imgW="2540000" imgH="4699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17032"/>
                        <a:ext cx="3643338" cy="673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326138"/>
              </p:ext>
            </p:extLst>
          </p:nvPr>
        </p:nvGraphicFramePr>
        <p:xfrm>
          <a:off x="2411760" y="5517232"/>
          <a:ext cx="41433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3" name="Equation" r:id="rId5" imgW="2946400" imgH="419100" progId="Equation.DSMT4">
                  <p:embed/>
                </p:oleObj>
              </mc:Choice>
              <mc:Fallback>
                <p:oleObj name="Equation" r:id="rId5" imgW="2946400" imgH="4191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17232"/>
                        <a:ext cx="41433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19198"/>
              </p:ext>
            </p:extLst>
          </p:nvPr>
        </p:nvGraphicFramePr>
        <p:xfrm>
          <a:off x="1390510" y="2636912"/>
          <a:ext cx="1813302" cy="41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4" name="Equation" r:id="rId7" imgW="1497950" imgH="342751" progId="Equation.DSMT4">
                  <p:embed/>
                </p:oleObj>
              </mc:Choice>
              <mc:Fallback>
                <p:oleObj name="Equation" r:id="rId7" imgW="1497950" imgH="342751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510" y="2636912"/>
                        <a:ext cx="1813302" cy="414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54644"/>
              </p:ext>
            </p:extLst>
          </p:nvPr>
        </p:nvGraphicFramePr>
        <p:xfrm>
          <a:off x="971600" y="1844824"/>
          <a:ext cx="6038141" cy="70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5" name="Equation" r:id="rId9" imgW="5549760" imgH="545760" progId="Equation.DSMT4">
                  <p:embed/>
                </p:oleObj>
              </mc:Choice>
              <mc:Fallback>
                <p:oleObj name="Equation" r:id="rId9" imgW="5549760" imgH="545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44824"/>
                        <a:ext cx="6038141" cy="700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400800"/>
            <a:ext cx="1905000" cy="457200"/>
          </a:xfrm>
        </p:spPr>
        <p:txBody>
          <a:bodyPr/>
          <a:lstStyle/>
          <a:p>
            <a:fld id="{E759038A-E982-4FFA-8300-48B92F7A44A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548" y="4485465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have</a:t>
            </a:r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57166"/>
            <a:ext cx="3530597" cy="57150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2 (cont)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1196752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</a:t>
            </a:r>
            <a:r>
              <a:rPr lang="en-US" sz="3200" dirty="0" smtClean="0">
                <a:solidFill>
                  <a:srgbClr val="C00000"/>
                </a:solidFill>
              </a:rPr>
              <a:t>find the value of k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5576" y="1916832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Assume the </a:t>
            </a:r>
            <a:r>
              <a:rPr lang="en-US" sz="3200" dirty="0" smtClean="0">
                <a:solidFill>
                  <a:srgbClr val="C00000"/>
                </a:solidFill>
              </a:rPr>
              <a:t>half-life</a:t>
            </a:r>
            <a:r>
              <a:rPr lang="en-US" sz="3200" dirty="0" smtClean="0"/>
              <a:t> of the substance is </a:t>
            </a:r>
            <a:endParaRPr lang="en-US" sz="3200" dirty="0"/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76486"/>
              </p:ext>
            </p:extLst>
          </p:nvPr>
        </p:nvGraphicFramePr>
        <p:xfrm>
          <a:off x="8100392" y="1916832"/>
          <a:ext cx="5445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0" name="Equation" r:id="rId3" imgW="190335" imgH="215713" progId="Equation.DSMT4">
                  <p:embed/>
                </p:oleObj>
              </mc:Choice>
              <mc:Fallback>
                <p:oleObj name="Equation" r:id="rId3" imgW="190335" imgH="215713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1916832"/>
                        <a:ext cx="544513" cy="6175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5548" y="384613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From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26369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</a:t>
            </a:r>
            <a:endParaRPr lang="en-US" sz="3200" dirty="0"/>
          </a:p>
        </p:txBody>
      </p:sp>
      <p:graphicFrame>
        <p:nvGraphicFramePr>
          <p:cNvPr id="285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51958"/>
              </p:ext>
            </p:extLst>
          </p:nvPr>
        </p:nvGraphicFramePr>
        <p:xfrm>
          <a:off x="4355976" y="4869160"/>
          <a:ext cx="3760663" cy="1161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1" name="Equation" r:id="rId5" imgW="2425700" imgH="749300" progId="Equation.DSMT4">
                  <p:embed/>
                </p:oleObj>
              </mc:Choice>
              <mc:Fallback>
                <p:oleObj name="Equation" r:id="rId5" imgW="2425700" imgH="7493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869160"/>
                        <a:ext cx="3760663" cy="116167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7" name="Object 11"/>
          <p:cNvGraphicFramePr>
            <a:graphicFrameLocks noChangeAspect="1"/>
          </p:cNvGraphicFramePr>
          <p:nvPr/>
        </p:nvGraphicFramePr>
        <p:xfrm>
          <a:off x="1835696" y="2564904"/>
          <a:ext cx="2841724" cy="128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2" name="Equation" r:id="rId7" imgW="1651000" imgH="749300" progId="Equation.DSMT4">
                  <p:embed/>
                </p:oleObj>
              </mc:Choice>
              <mc:Fallback>
                <p:oleObj name="Equation" r:id="rId7" imgW="1651000" imgH="7493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564904"/>
                        <a:ext cx="2841724" cy="1289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7376"/>
              </p:ext>
            </p:extLst>
          </p:nvPr>
        </p:nvGraphicFramePr>
        <p:xfrm>
          <a:off x="1341467" y="3752062"/>
          <a:ext cx="3266185" cy="77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3" name="Equation" r:id="rId9" imgW="1663700" imgH="393700" progId="Equation.DSMT4">
                  <p:embed/>
                </p:oleObj>
              </mc:Choice>
              <mc:Fallback>
                <p:oleObj name="Equation" r:id="rId9" imgW="1663700" imgH="3937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67" y="3752062"/>
                        <a:ext cx="3266185" cy="772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860032" y="2500306"/>
            <a:ext cx="4069686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half-life is the time</a:t>
            </a:r>
          </a:p>
          <a:p>
            <a:r>
              <a:rPr lang="en-US" dirty="0" smtClean="0"/>
              <a:t>    required for half of the substance to decay. So at time    , the amount of the substance is ½ x(0)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01616"/>
              </p:ext>
            </p:extLst>
          </p:nvPr>
        </p:nvGraphicFramePr>
        <p:xfrm>
          <a:off x="4860032" y="2953865"/>
          <a:ext cx="421366" cy="477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4" name="Equation" r:id="rId11" imgW="190335" imgH="215713" progId="Equation.DSMT4">
                  <p:embed/>
                </p:oleObj>
              </mc:Choice>
              <mc:Fallback>
                <p:oleObj name="Equation" r:id="rId11" imgW="190335" imgH="2157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953865"/>
                        <a:ext cx="421366" cy="477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210207"/>
              </p:ext>
            </p:extLst>
          </p:nvPr>
        </p:nvGraphicFramePr>
        <p:xfrm>
          <a:off x="6039804" y="3819614"/>
          <a:ext cx="422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5" name="Equation" r:id="rId12" imgW="190335" imgH="215713" progId="Equation.DSMT4">
                  <p:embed/>
                </p:oleObj>
              </mc:Choice>
              <mc:Fallback>
                <p:oleObj name="Equation" r:id="rId12" imgW="190335" imgH="2157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804" y="3819614"/>
                        <a:ext cx="4222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15191"/>
              </p:ext>
            </p:extLst>
          </p:nvPr>
        </p:nvGraphicFramePr>
        <p:xfrm>
          <a:off x="323528" y="5018331"/>
          <a:ext cx="3263264" cy="86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6" name="Equation" r:id="rId13" imgW="2819160" imgH="749160" progId="Equation.DSMT4">
                  <p:embed/>
                </p:oleObj>
              </mc:Choice>
              <mc:Fallback>
                <p:oleObj name="Equation" r:id="rId13" imgW="28191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528" y="5018331"/>
                        <a:ext cx="3263264" cy="867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87E02-E107-421B-B6B7-9D13FF25F7F9}" type="slidenum">
              <a:rPr lang="en-US"/>
              <a:pPr/>
              <a:t>140</a:t>
            </a:fld>
            <a:endParaRPr lang="en-US"/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500034" y="2714620"/>
            <a:ext cx="71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where </a:t>
            </a:r>
          </a:p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             A</a:t>
            </a:r>
            <a:r>
              <a:rPr lang="en-US" sz="3200" dirty="0">
                <a:solidFill>
                  <a:schemeClr val="tx2"/>
                </a:solidFill>
              </a:rPr>
              <a:t>, B are complex numbers </a:t>
            </a:r>
            <a:endParaRPr lang="en-US" sz="3200" baseline="30000" dirty="0">
              <a:solidFill>
                <a:schemeClr val="tx2"/>
              </a:solidFill>
            </a:endParaRPr>
          </a:p>
        </p:txBody>
      </p:sp>
      <p:sp>
        <p:nvSpPr>
          <p:cNvPr id="65543" name="Text Box 9"/>
          <p:cNvSpPr txBox="1">
            <a:spLocks noChangeArrowheads="1"/>
          </p:cNvSpPr>
          <p:nvPr/>
        </p:nvSpPr>
        <p:spPr bwMode="auto">
          <a:xfrm>
            <a:off x="642938" y="642938"/>
            <a:ext cx="77866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As in Example </a:t>
            </a:r>
            <a:r>
              <a:rPr lang="en-US" sz="3200" dirty="0" smtClean="0"/>
              <a:t>10, </a:t>
            </a:r>
            <a:r>
              <a:rPr lang="en-US" sz="3200" dirty="0"/>
              <a:t>we assume a particular </a:t>
            </a:r>
            <a:r>
              <a:rPr lang="en-US" sz="3200" dirty="0" err="1"/>
              <a:t>soln</a:t>
            </a:r>
            <a:r>
              <a:rPr lang="en-US" sz="3200" dirty="0"/>
              <a:t> is </a:t>
            </a:r>
          </a:p>
        </p:txBody>
      </p:sp>
      <p:graphicFrame>
        <p:nvGraphicFramePr>
          <p:cNvPr id="65538" name="Object 7"/>
          <p:cNvGraphicFramePr>
            <a:graphicFrameLocks noChangeAspect="1"/>
          </p:cNvGraphicFramePr>
          <p:nvPr/>
        </p:nvGraphicFramePr>
        <p:xfrm>
          <a:off x="2071670" y="2786058"/>
          <a:ext cx="278608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0" name="Equation" r:id="rId4" imgW="2578100" imgH="419100" progId="Equation.DSMT4">
                  <p:embed/>
                </p:oleObj>
              </mc:Choice>
              <mc:Fallback>
                <p:oleObj name="Equation" r:id="rId4" imgW="2578100" imgH="419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2786058"/>
                        <a:ext cx="278608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785786" y="4357694"/>
            <a:ext cx="6715172" cy="584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3200" dirty="0"/>
              <a:t>Why we </a:t>
            </a:r>
            <a:r>
              <a:rPr lang="en-US" sz="3200" dirty="0" smtClean="0"/>
              <a:t>have extra </a:t>
            </a:r>
            <a:r>
              <a:rPr lang="en-US" sz="3200" dirty="0"/>
              <a:t>term  x  in u </a:t>
            </a:r>
          </a:p>
        </p:txBody>
      </p:sp>
      <p:sp>
        <p:nvSpPr>
          <p:cNvPr id="65547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36563"/>
              </p:ext>
            </p:extLst>
          </p:nvPr>
        </p:nvGraphicFramePr>
        <p:xfrm>
          <a:off x="2165350" y="1262063"/>
          <a:ext cx="3529013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1" name="Equation" r:id="rId6" imgW="1612800" imgH="622080" progId="Equation.DSMT4">
                  <p:embed/>
                </p:oleObj>
              </mc:Choice>
              <mc:Fallback>
                <p:oleObj name="Equation" r:id="rId6" imgW="1612800" imgH="6220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262063"/>
                        <a:ext cx="3529013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87E02-E107-421B-B6B7-9D13FF25F7F9}" type="slidenum">
              <a:rPr lang="en-US"/>
              <a:pPr/>
              <a:t>141</a:t>
            </a:fld>
            <a:endParaRPr lang="en-US"/>
          </a:p>
        </p:txBody>
      </p:sp>
      <p:sp>
        <p:nvSpPr>
          <p:cNvPr id="65547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14348" y="785794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</a:t>
            </a:r>
            <a:endParaRPr lang="en-US" dirty="0"/>
          </a:p>
        </p:txBody>
      </p:sp>
      <p:graphicFrame>
        <p:nvGraphicFramePr>
          <p:cNvPr id="1010692" name="Object 4"/>
          <p:cNvGraphicFramePr>
            <a:graphicFrameLocks noChangeAspect="1"/>
          </p:cNvGraphicFramePr>
          <p:nvPr/>
        </p:nvGraphicFramePr>
        <p:xfrm>
          <a:off x="2000232" y="714356"/>
          <a:ext cx="1214446" cy="65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1" name="Equation" r:id="rId3" imgW="876300" imgH="469900" progId="Equation.DSMT4">
                  <p:embed/>
                </p:oleObj>
              </mc:Choice>
              <mc:Fallback>
                <p:oleObj name="Equation" r:id="rId3" imgW="876300" imgH="4699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714356"/>
                        <a:ext cx="1214446" cy="65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5786" y="1500174"/>
            <a:ext cx="7572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is a solution of the corresponding </a:t>
            </a:r>
            <a:r>
              <a:rPr lang="en-US" sz="3200" dirty="0" err="1" smtClean="0"/>
              <a:t>hom</a:t>
            </a:r>
            <a:r>
              <a:rPr lang="en-US" sz="3200" dirty="0" smtClean="0"/>
              <a:t>. ODE </a:t>
            </a:r>
            <a:endParaRPr lang="en-US" sz="3200" dirty="0"/>
          </a:p>
        </p:txBody>
      </p:sp>
      <p:graphicFrame>
        <p:nvGraphicFramePr>
          <p:cNvPr id="1010693" name="Object 5"/>
          <p:cNvGraphicFramePr>
            <a:graphicFrameLocks noChangeAspect="1"/>
          </p:cNvGraphicFramePr>
          <p:nvPr/>
        </p:nvGraphicFramePr>
        <p:xfrm>
          <a:off x="2500298" y="2214554"/>
          <a:ext cx="2357454" cy="49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2" name="Equation" r:id="rId5" imgW="1587500" imgH="330200" progId="Equation.DSMT4">
                  <p:embed/>
                </p:oleObj>
              </mc:Choice>
              <mc:Fallback>
                <p:oleObj name="Equation" r:id="rId5" imgW="1587500" imgH="330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214554"/>
                        <a:ext cx="2357454" cy="49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5786" y="3143248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from </a:t>
            </a:r>
            <a:endParaRPr lang="en-US" sz="3200" dirty="0"/>
          </a:p>
        </p:txBody>
      </p:sp>
      <p:graphicFrame>
        <p:nvGraphicFramePr>
          <p:cNvPr id="1010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3620"/>
              </p:ext>
            </p:extLst>
          </p:nvPr>
        </p:nvGraphicFramePr>
        <p:xfrm>
          <a:off x="2863850" y="2870200"/>
          <a:ext cx="27733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3" name="Equation" r:id="rId7" imgW="1612800" imgH="622080" progId="Equation.DSMT4">
                  <p:embed/>
                </p:oleObj>
              </mc:Choice>
              <mc:Fallback>
                <p:oleObj name="Equation" r:id="rId7" imgW="1612800" imgH="6220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870200"/>
                        <a:ext cx="27733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85786" y="4000504"/>
            <a:ext cx="2591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compute </a:t>
            </a:r>
            <a:endParaRPr lang="en-US" sz="3200" dirty="0"/>
          </a:p>
        </p:txBody>
      </p:sp>
      <p:graphicFrame>
        <p:nvGraphicFramePr>
          <p:cNvPr id="1010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835942"/>
              </p:ext>
            </p:extLst>
          </p:nvPr>
        </p:nvGraphicFramePr>
        <p:xfrm>
          <a:off x="3502273" y="3863472"/>
          <a:ext cx="30035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4" name="Equation" r:id="rId9" imgW="1777680" imgH="507960" progId="Equation.DSMT4">
                  <p:embed/>
                </p:oleObj>
              </mc:Choice>
              <mc:Fallback>
                <p:oleObj name="Equation" r:id="rId9" imgW="1777680" imgH="5079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273" y="3863472"/>
                        <a:ext cx="30035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57224" y="4786322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Subst. them into </a:t>
            </a:r>
            <a:endParaRPr lang="en-US" sz="3200" dirty="0"/>
          </a:p>
        </p:txBody>
      </p:sp>
      <p:graphicFrame>
        <p:nvGraphicFramePr>
          <p:cNvPr id="1010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882818"/>
              </p:ext>
            </p:extLst>
          </p:nvPr>
        </p:nvGraphicFramePr>
        <p:xfrm>
          <a:off x="4570990" y="4777182"/>
          <a:ext cx="3214710" cy="59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5" name="Equation" r:id="rId11" imgW="2540000" imgH="469900" progId="Equation.DSMT4">
                  <p:embed/>
                </p:oleObj>
              </mc:Choice>
              <mc:Fallback>
                <p:oleObj name="Equation" r:id="rId11" imgW="2540000" imgH="4699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990" y="4777182"/>
                        <a:ext cx="3214710" cy="593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57224" y="5643578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get</a:t>
            </a:r>
            <a:endParaRPr lang="en-US" sz="3200" dirty="0"/>
          </a:p>
        </p:txBody>
      </p:sp>
      <p:graphicFrame>
        <p:nvGraphicFramePr>
          <p:cNvPr id="1010698" name="Object 10"/>
          <p:cNvGraphicFramePr>
            <a:graphicFrameLocks noChangeAspect="1"/>
          </p:cNvGraphicFramePr>
          <p:nvPr/>
        </p:nvGraphicFramePr>
        <p:xfrm>
          <a:off x="3000364" y="5572140"/>
          <a:ext cx="3071834" cy="4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6" name="Equation" r:id="rId13" imgW="2171700" imgH="330200" progId="Equation.DSMT4">
                  <p:embed/>
                </p:oleObj>
              </mc:Choice>
              <mc:Fallback>
                <p:oleObj name="Equation" r:id="rId13" imgW="2171700" imgH="3302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5572140"/>
                        <a:ext cx="3071834" cy="4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470197"/>
              </p:ext>
            </p:extLst>
          </p:nvPr>
        </p:nvGraphicFramePr>
        <p:xfrm>
          <a:off x="4571999" y="940141"/>
          <a:ext cx="3786215" cy="45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7" name="Equation" r:id="rId15" imgW="3886200" imgH="469800" progId="Equation.DSMT4">
                  <p:embed/>
                </p:oleObj>
              </mc:Choice>
              <mc:Fallback>
                <p:oleObj name="Equation" r:id="rId15" imgW="3886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1999" y="940141"/>
                        <a:ext cx="3786215" cy="4579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416900"/>
              </p:ext>
            </p:extLst>
          </p:nvPr>
        </p:nvGraphicFramePr>
        <p:xfrm>
          <a:off x="4555054" y="387920"/>
          <a:ext cx="151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278" name="Equation" r:id="rId17" imgW="1511280" imgH="380880" progId="Equation.DSMT4">
                  <p:embed/>
                </p:oleObj>
              </mc:Choice>
              <mc:Fallback>
                <p:oleObj name="Equation" r:id="rId17" imgW="1511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55054" y="387920"/>
                        <a:ext cx="1511300" cy="381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F4939E-D6BB-4EE4-8104-741E8E716074}" type="slidenum">
              <a:rPr lang="en-US"/>
              <a:pPr/>
              <a:t>142</a:t>
            </a:fld>
            <a:endParaRPr lang="en-US"/>
          </a:p>
        </p:txBody>
      </p:sp>
      <p:sp>
        <p:nvSpPr>
          <p:cNvPr id="66567" name="Text Box 9"/>
          <p:cNvSpPr txBox="1">
            <a:spLocks noChangeArrowheads="1"/>
          </p:cNvSpPr>
          <p:nvPr/>
        </p:nvSpPr>
        <p:spPr bwMode="auto">
          <a:xfrm>
            <a:off x="714375" y="1500174"/>
            <a:ext cx="84296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/>
              <a:t> </a:t>
            </a:r>
            <a:r>
              <a:rPr lang="en-US" sz="3200" dirty="0" err="1" smtClean="0"/>
              <a:t>Subst</a:t>
            </a:r>
            <a:r>
              <a:rPr lang="en-US" sz="3200" dirty="0" smtClean="0"/>
              <a:t>                              into </a:t>
            </a:r>
            <a:r>
              <a:rPr lang="en-US" sz="3200" dirty="0"/>
              <a:t>the </a:t>
            </a:r>
            <a:endParaRPr lang="en-US" sz="3200" dirty="0" smtClean="0"/>
          </a:p>
          <a:p>
            <a:pPr>
              <a:spcBef>
                <a:spcPct val="50000"/>
              </a:spcBef>
            </a:pPr>
            <a:r>
              <a:rPr lang="en-US" sz="3200" dirty="0" smtClean="0"/>
              <a:t> equation</a:t>
            </a:r>
            <a:r>
              <a:rPr lang="en-US" sz="3200" dirty="0"/>
              <a:t> </a:t>
            </a:r>
            <a:r>
              <a:rPr lang="en-US" sz="3200" dirty="0" smtClean="0"/>
              <a:t>                              , we </a:t>
            </a:r>
            <a:r>
              <a:rPr lang="en-US" sz="3200" dirty="0"/>
              <a:t>get  </a:t>
            </a:r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1071538" y="4071942"/>
            <a:ext cx="1008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3200" dirty="0"/>
              <a:t>So </a:t>
            </a:r>
          </a:p>
        </p:txBody>
      </p:sp>
      <p:sp>
        <p:nvSpPr>
          <p:cNvPr id="6656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28596" y="428604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cont)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33217" name="Object 7"/>
          <p:cNvGraphicFramePr>
            <a:graphicFrameLocks noChangeAspect="1"/>
          </p:cNvGraphicFramePr>
          <p:nvPr/>
        </p:nvGraphicFramePr>
        <p:xfrm>
          <a:off x="2214546" y="1571612"/>
          <a:ext cx="2786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81" name="Equation" r:id="rId3" imgW="2578100" imgH="419100" progId="Equation.DSMT4">
                  <p:embed/>
                </p:oleObj>
              </mc:Choice>
              <mc:Fallback>
                <p:oleObj name="Equation" r:id="rId3" imgW="2578100" imgH="4191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71612"/>
                        <a:ext cx="278606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218" name="Object 2"/>
          <p:cNvGraphicFramePr>
            <a:graphicFrameLocks noChangeAspect="1"/>
          </p:cNvGraphicFramePr>
          <p:nvPr/>
        </p:nvGraphicFramePr>
        <p:xfrm>
          <a:off x="2786050" y="3071810"/>
          <a:ext cx="2880320" cy="55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82" name="Equation" r:id="rId5" imgW="2057400" imgH="393700" progId="Equation.DSMT4">
                  <p:embed/>
                </p:oleObj>
              </mc:Choice>
              <mc:Fallback>
                <p:oleObj name="Equation" r:id="rId5" imgW="2057400" imgH="3937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071810"/>
                        <a:ext cx="2880320" cy="551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219" name="Object 3"/>
          <p:cNvGraphicFramePr>
            <a:graphicFrameLocks noChangeAspect="1"/>
          </p:cNvGraphicFramePr>
          <p:nvPr/>
        </p:nvGraphicFramePr>
        <p:xfrm>
          <a:off x="2714612" y="4143380"/>
          <a:ext cx="2808312" cy="54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83" name="Equation" r:id="rId7" imgW="1968500" imgH="381000" progId="Equation.DSMT4">
                  <p:embed/>
                </p:oleObj>
              </mc:Choice>
              <mc:Fallback>
                <p:oleObj name="Equation" r:id="rId7" imgW="1968500" imgH="3810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143380"/>
                        <a:ext cx="2808312" cy="543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220" name="Object 4"/>
          <p:cNvGraphicFramePr>
            <a:graphicFrameLocks noChangeAspect="1"/>
          </p:cNvGraphicFramePr>
          <p:nvPr/>
        </p:nvGraphicFramePr>
        <p:xfrm>
          <a:off x="2643174" y="2285992"/>
          <a:ext cx="30718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84" name="Equation" r:id="rId9" imgW="2171700" imgH="330200" progId="Equation.DSMT4">
                  <p:embed/>
                </p:oleObj>
              </mc:Choice>
              <mc:Fallback>
                <p:oleObj name="Equation" r:id="rId9" imgW="2171700" imgH="3302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285992"/>
                        <a:ext cx="30718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F09209-2698-42C1-A49F-AC87234B34F2}" type="slidenum">
              <a:rPr lang="en-US"/>
              <a:pPr/>
              <a:t>143</a:t>
            </a:fld>
            <a:endParaRPr lang="en-US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422" y="4293096"/>
            <a:ext cx="5500688" cy="647700"/>
          </a:xfrm>
          <a:noFill/>
        </p:spPr>
        <p:txBody>
          <a:bodyPr/>
          <a:lstStyle/>
          <a:p>
            <a:pPr algn="l" eaLnBrk="1" hangingPunct="1"/>
            <a:r>
              <a:rPr lang="en-US" sz="3200" dirty="0" smtClean="0">
                <a:solidFill>
                  <a:schemeClr val="tx1"/>
                </a:solidFill>
              </a:rPr>
              <a:t>From the remark (*), we have   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38213" y="581025"/>
            <a:ext cx="65008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Now look at what we have done   </a:t>
            </a:r>
          </a:p>
        </p:txBody>
      </p:sp>
      <p:sp>
        <p:nvSpPr>
          <p:cNvPr id="109577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32193" name="Object 1"/>
          <p:cNvGraphicFramePr>
            <a:graphicFrameLocks noChangeAspect="1"/>
          </p:cNvGraphicFramePr>
          <p:nvPr/>
        </p:nvGraphicFramePr>
        <p:xfrm>
          <a:off x="2555776" y="1340768"/>
          <a:ext cx="41433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70" name="Equation" r:id="rId4" imgW="2946400" imgH="419100" progId="Equation.DSMT4">
                  <p:embed/>
                </p:oleObj>
              </mc:Choice>
              <mc:Fallback>
                <p:oleObj name="Equation" r:id="rId4" imgW="2946400" imgH="4191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340768"/>
                        <a:ext cx="41433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55129"/>
              </p:ext>
            </p:extLst>
          </p:nvPr>
        </p:nvGraphicFramePr>
        <p:xfrm>
          <a:off x="2627784" y="1916832"/>
          <a:ext cx="36433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71" name="Equation" r:id="rId6" imgW="2540000" imgH="469900" progId="Equation.DSMT4">
                  <p:embed/>
                </p:oleObj>
              </mc:Choice>
              <mc:Fallback>
                <p:oleObj name="Equation" r:id="rId6" imgW="2540000" imgH="4699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916832"/>
                        <a:ext cx="36433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79250"/>
              </p:ext>
            </p:extLst>
          </p:nvPr>
        </p:nvGraphicFramePr>
        <p:xfrm>
          <a:off x="309348" y="2636912"/>
          <a:ext cx="3533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72" name="Equation" r:id="rId8" imgW="2882880" imgH="507960" progId="Equation.DSMT4">
                  <p:embed/>
                </p:oleObj>
              </mc:Choice>
              <mc:Fallback>
                <p:oleObj name="Equation" r:id="rId8" imgW="2882880" imgH="50796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8" y="2636912"/>
                        <a:ext cx="3533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51548"/>
              </p:ext>
            </p:extLst>
          </p:nvPr>
        </p:nvGraphicFramePr>
        <p:xfrm>
          <a:off x="3916357" y="2636912"/>
          <a:ext cx="522764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73" name="Equation" r:id="rId10" imgW="4521200" imgH="457200" progId="Equation.DSMT4">
                  <p:embed/>
                </p:oleObj>
              </mc:Choice>
              <mc:Fallback>
                <p:oleObj name="Equation" r:id="rId10" imgW="4521200" imgH="457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57" y="2636912"/>
                        <a:ext cx="522764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731231"/>
              </p:ext>
            </p:extLst>
          </p:nvPr>
        </p:nvGraphicFramePr>
        <p:xfrm>
          <a:off x="1089025" y="4906963"/>
          <a:ext cx="71104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74" name="Equation" r:id="rId12" imgW="5194080" imgH="507960" progId="Equation.DSMT4">
                  <p:embed/>
                </p:oleObj>
              </mc:Choice>
              <mc:Fallback>
                <p:oleObj name="Equation" r:id="rId12" imgW="5194080" imgH="50796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906963"/>
                        <a:ext cx="71104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895" y="5733256"/>
            <a:ext cx="4901726" cy="523220"/>
          </a:xfrm>
          <a:prstGeom prst="rect">
            <a:avLst/>
          </a:prstGeom>
          <a:ln>
            <a:solidFill>
              <a:srgbClr val="99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 </a:t>
            </a:r>
            <a:r>
              <a:rPr lang="en-US" dirty="0" smtClean="0">
                <a:solidFill>
                  <a:srgbClr val="C00000"/>
                </a:solidFill>
              </a:rPr>
              <a:t>13  See Appendix 5 </a:t>
            </a:r>
            <a:endParaRPr lang="en-SG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584246"/>
              </p:ext>
            </p:extLst>
          </p:nvPr>
        </p:nvGraphicFramePr>
        <p:xfrm>
          <a:off x="146050" y="3284538"/>
          <a:ext cx="8470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75" name="Equation" r:id="rId14" imgW="8470800" imgH="1054080" progId="Equation.DSMT4">
                  <p:embed/>
                </p:oleObj>
              </mc:Choice>
              <mc:Fallback>
                <p:oleObj name="Equation" r:id="rId14" imgW="847080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6050" y="3284538"/>
                        <a:ext cx="84709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1"/>
      <p:bldP spid="2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1142984"/>
            <a:ext cx="728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remark that so far we only consider</a:t>
            </a:r>
          </a:p>
          <a:p>
            <a:r>
              <a:rPr lang="en-US" sz="3200" dirty="0" err="1" smtClean="0"/>
              <a:t>nonhomogeneous</a:t>
            </a:r>
            <a:r>
              <a:rPr lang="en-US" sz="3200" dirty="0" smtClean="0"/>
              <a:t> ODE </a:t>
            </a:r>
            <a:r>
              <a:rPr lang="en-US" sz="3200" dirty="0" smtClean="0">
                <a:solidFill>
                  <a:srgbClr val="990000"/>
                </a:solidFill>
              </a:rPr>
              <a:t>with one term</a:t>
            </a:r>
          </a:p>
          <a:p>
            <a:r>
              <a:rPr lang="en-US" sz="3200" dirty="0" smtClean="0">
                <a:solidFill>
                  <a:srgbClr val="990000"/>
                </a:solidFill>
              </a:rPr>
              <a:t> on the right hand side,</a:t>
            </a:r>
            <a:r>
              <a:rPr lang="en-US" sz="3200" dirty="0" smtClean="0"/>
              <a:t> e.g.,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4357694"/>
            <a:ext cx="80874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solve the case </a:t>
            </a:r>
            <a:r>
              <a:rPr lang="en-US" sz="3200" dirty="0" smtClean="0">
                <a:solidFill>
                  <a:srgbClr val="990000"/>
                </a:solidFill>
              </a:rPr>
              <a:t>when right hand side</a:t>
            </a:r>
          </a:p>
          <a:p>
            <a:r>
              <a:rPr lang="en-US" sz="3200" dirty="0" smtClean="0">
                <a:solidFill>
                  <a:srgbClr val="990000"/>
                </a:solidFill>
              </a:rPr>
              <a:t>has more than one term, </a:t>
            </a:r>
            <a:r>
              <a:rPr lang="en-US" sz="3200" dirty="0" smtClean="0"/>
              <a:t>see next example</a:t>
            </a:r>
            <a:endParaRPr lang="en-US" sz="3200" dirty="0"/>
          </a:p>
        </p:txBody>
      </p:sp>
      <p:graphicFrame>
        <p:nvGraphicFramePr>
          <p:cNvPr id="1064962" name="Object 2"/>
          <p:cNvGraphicFramePr>
            <a:graphicFrameLocks noChangeAspect="1"/>
          </p:cNvGraphicFramePr>
          <p:nvPr/>
        </p:nvGraphicFramePr>
        <p:xfrm>
          <a:off x="2500298" y="2928934"/>
          <a:ext cx="3357586" cy="444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6" name="Equation" r:id="rId3" imgW="3162300" imgH="419100" progId="Equation.DSMT4">
                  <p:embed/>
                </p:oleObj>
              </mc:Choice>
              <mc:Fallback>
                <p:oleObj name="Equation" r:id="rId3" imgW="3162300" imgH="419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928934"/>
                        <a:ext cx="3357586" cy="444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63" name="Object 3"/>
          <p:cNvGraphicFramePr>
            <a:graphicFrameLocks noChangeAspect="1"/>
          </p:cNvGraphicFramePr>
          <p:nvPr/>
        </p:nvGraphicFramePr>
        <p:xfrm>
          <a:off x="2571736" y="3643314"/>
          <a:ext cx="2928958" cy="48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7" name="Equation" r:id="rId5" imgW="2438400" imgH="406400" progId="Equation.DSMT4">
                  <p:embed/>
                </p:oleObj>
              </mc:Choice>
              <mc:Fallback>
                <p:oleObj name="Equation" r:id="rId5" imgW="2438400" imgH="406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643314"/>
                        <a:ext cx="2928958" cy="48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6" name="Title 1"/>
          <p:cNvSpPr>
            <a:spLocks noGrp="1"/>
          </p:cNvSpPr>
          <p:nvPr>
            <p:ph type="title"/>
          </p:nvPr>
        </p:nvSpPr>
        <p:spPr>
          <a:xfrm>
            <a:off x="642938" y="285750"/>
            <a:ext cx="1885950" cy="642938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2400" dirty="0" smtClean="0"/>
              <a:t>Example</a:t>
            </a:r>
            <a:r>
              <a:rPr lang="en-US" sz="2800" dirty="0" smtClean="0"/>
              <a:t> 14</a:t>
            </a:r>
          </a:p>
        </p:txBody>
      </p:sp>
      <p:sp>
        <p:nvSpPr>
          <p:cNvPr id="68617" name="Content Placeholder 2"/>
          <p:cNvSpPr>
            <a:spLocks noGrp="1"/>
          </p:cNvSpPr>
          <p:nvPr>
            <p:ph idx="1"/>
          </p:nvPr>
        </p:nvSpPr>
        <p:spPr>
          <a:xfrm>
            <a:off x="714375" y="1071563"/>
            <a:ext cx="7772400" cy="52863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We known that  a particular </a:t>
            </a:r>
            <a:r>
              <a:rPr lang="en-US" dirty="0" err="1" smtClean="0"/>
              <a:t>soln</a:t>
            </a:r>
            <a:r>
              <a:rPr lang="en-US" dirty="0" smtClean="0"/>
              <a:t> of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is</a:t>
            </a:r>
          </a:p>
          <a:p>
            <a:pPr>
              <a:buFontTx/>
              <a:buNone/>
            </a:pPr>
            <a:r>
              <a:rPr lang="en-US" dirty="0" smtClean="0"/>
              <a:t>A  particular </a:t>
            </a:r>
            <a:r>
              <a:rPr lang="en-US" dirty="0" err="1" smtClean="0"/>
              <a:t>soln</a:t>
            </a:r>
            <a:r>
              <a:rPr lang="en-US" dirty="0" smtClean="0"/>
              <a:t> of </a:t>
            </a:r>
          </a:p>
          <a:p>
            <a:pPr>
              <a:buFontTx/>
              <a:buNone/>
            </a:pPr>
            <a:r>
              <a:rPr lang="en-US" dirty="0" smtClean="0"/>
              <a:t>is </a:t>
            </a:r>
          </a:p>
          <a:p>
            <a:pPr>
              <a:buFontTx/>
              <a:buNone/>
            </a:pPr>
            <a:r>
              <a:rPr lang="en-US" dirty="0" smtClean="0"/>
              <a:t>Then a particular </a:t>
            </a:r>
            <a:r>
              <a:rPr lang="en-US" dirty="0" err="1" smtClean="0"/>
              <a:t>soln</a:t>
            </a:r>
            <a:r>
              <a:rPr lang="en-US" dirty="0" smtClean="0"/>
              <a:t> of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is     </a:t>
            </a:r>
          </a:p>
        </p:txBody>
      </p:sp>
      <p:sp>
        <p:nvSpPr>
          <p:cNvPr id="686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7F43D-8848-4604-AE66-2ED65AE4EBE3}" type="slidenum">
              <a:rPr lang="en-US"/>
              <a:pPr/>
              <a:t>145</a:t>
            </a:fld>
            <a:endParaRPr lang="en-US"/>
          </a:p>
        </p:txBody>
      </p:sp>
      <p:sp>
        <p:nvSpPr>
          <p:cNvPr id="68619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59841" name="Object 1"/>
          <p:cNvGraphicFramePr>
            <a:graphicFrameLocks noChangeAspect="1"/>
          </p:cNvGraphicFramePr>
          <p:nvPr/>
        </p:nvGraphicFramePr>
        <p:xfrm>
          <a:off x="2643174" y="1705020"/>
          <a:ext cx="3500462" cy="46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93" name="Equation" r:id="rId3" imgW="3162300" imgH="419100" progId="Equation.DSMT4">
                  <p:embed/>
                </p:oleObj>
              </mc:Choice>
              <mc:Fallback>
                <p:oleObj name="Equation" r:id="rId3" imgW="3162300" imgH="4191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705020"/>
                        <a:ext cx="3500462" cy="463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42" name="Object 2"/>
          <p:cNvGraphicFramePr>
            <a:graphicFrameLocks noChangeAspect="1"/>
          </p:cNvGraphicFramePr>
          <p:nvPr/>
        </p:nvGraphicFramePr>
        <p:xfrm>
          <a:off x="4500562" y="2928934"/>
          <a:ext cx="2786082" cy="464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94" name="Equation" r:id="rId5" imgW="2438400" imgH="406400" progId="Equation.DSMT4">
                  <p:embed/>
                </p:oleObj>
              </mc:Choice>
              <mc:Fallback>
                <p:oleObj name="Equation" r:id="rId5" imgW="2438400" imgH="4064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928934"/>
                        <a:ext cx="2786082" cy="464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43" name="Object 3"/>
          <p:cNvGraphicFramePr>
            <a:graphicFrameLocks noChangeAspect="1"/>
          </p:cNvGraphicFramePr>
          <p:nvPr/>
        </p:nvGraphicFramePr>
        <p:xfrm>
          <a:off x="2928926" y="4643446"/>
          <a:ext cx="369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95" name="Equation" r:id="rId7" imgW="3695700" imgH="419100" progId="Equation.DSMT4">
                  <p:embed/>
                </p:oleObj>
              </mc:Choice>
              <mc:Fallback>
                <p:oleObj name="Equation" r:id="rId7" imgW="3695700" imgH="4191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4643446"/>
                        <a:ext cx="369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44" name="Object 4"/>
          <p:cNvGraphicFramePr>
            <a:graphicFrameLocks noChangeAspect="1"/>
          </p:cNvGraphicFramePr>
          <p:nvPr/>
        </p:nvGraphicFramePr>
        <p:xfrm>
          <a:off x="1785918" y="2345575"/>
          <a:ext cx="4929222" cy="565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96" name="Equation" r:id="rId9" imgW="4203700" imgH="482600" progId="Equation.DSMT4">
                  <p:embed/>
                </p:oleObj>
              </mc:Choice>
              <mc:Fallback>
                <p:oleObj name="Equation" r:id="rId9" imgW="4203700" imgH="4826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345575"/>
                        <a:ext cx="4929222" cy="565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45" name="Object 5"/>
          <p:cNvGraphicFramePr>
            <a:graphicFrameLocks noChangeAspect="1"/>
          </p:cNvGraphicFramePr>
          <p:nvPr/>
        </p:nvGraphicFramePr>
        <p:xfrm>
          <a:off x="1357290" y="3429000"/>
          <a:ext cx="1500198" cy="62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97" name="Equation" r:id="rId11" imgW="1155700" imgH="482600" progId="Equation.DSMT4">
                  <p:embed/>
                </p:oleObj>
              </mc:Choice>
              <mc:Fallback>
                <p:oleObj name="Equation" r:id="rId11" imgW="1155700" imgH="4826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429000"/>
                        <a:ext cx="1500198" cy="62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9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039811"/>
              </p:ext>
            </p:extLst>
          </p:nvPr>
        </p:nvGraphicFramePr>
        <p:xfrm>
          <a:off x="1785918" y="5143512"/>
          <a:ext cx="1785950" cy="78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98" name="Equation" r:id="rId13" imgW="1091726" imgH="482391" progId="Equation.DSMT4">
                  <p:embed/>
                </p:oleObj>
              </mc:Choice>
              <mc:Fallback>
                <p:oleObj name="Equation" r:id="rId13" imgW="1091726" imgH="482391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143512"/>
                        <a:ext cx="1785950" cy="7891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 bwMode="auto">
          <a:xfrm>
            <a:off x="5076056" y="2132856"/>
            <a:ext cx="1008112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6989302" y="3399905"/>
            <a:ext cx="349971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177831" y="5157192"/>
            <a:ext cx="1537309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8ACEF4-28B2-44DC-B65A-30C85E1B1CF6}" type="slidenum">
              <a:rPr lang="en-US"/>
              <a:pPr/>
              <a:t>146</a:t>
            </a:fld>
            <a:endParaRPr lang="en-US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343775" cy="88106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Remark:   Method of undetermined coeff only works     </a:t>
            </a:r>
            <a:br>
              <a:rPr lang="en-US" sz="2400" smtClean="0"/>
            </a:br>
            <a:r>
              <a:rPr lang="en-US" sz="2400" smtClean="0"/>
              <a:t>                 for the following </a:t>
            </a:r>
          </a:p>
        </p:txBody>
      </p:sp>
      <p:sp>
        <p:nvSpPr>
          <p:cNvPr id="110602" name="Text Box 13"/>
          <p:cNvSpPr txBox="1">
            <a:spLocks noChangeArrowheads="1"/>
          </p:cNvSpPr>
          <p:nvPr/>
        </p:nvSpPr>
        <p:spPr bwMode="auto">
          <a:xfrm>
            <a:off x="4143372" y="3143248"/>
            <a:ext cx="3881438" cy="315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Polynomials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Exponentials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 smtClean="0"/>
              <a:t>Sine/Cosine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 smtClean="0"/>
              <a:t>Sum or product of the above functions</a:t>
            </a:r>
            <a:endParaRPr lang="en-US" dirty="0"/>
          </a:p>
        </p:txBody>
      </p:sp>
      <p:sp>
        <p:nvSpPr>
          <p:cNvPr id="110600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5183213" y="2601763"/>
            <a:ext cx="1008112" cy="2143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0800000" flipV="1">
            <a:off x="2051720" y="2060848"/>
            <a:ext cx="1500198" cy="10001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0800000" flipV="1">
            <a:off x="2195736" y="1988840"/>
            <a:ext cx="2388634" cy="11521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187624" y="3140968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graphicFrame>
        <p:nvGraphicFramePr>
          <p:cNvPr id="1024002" name="Object 2"/>
          <p:cNvGraphicFramePr>
            <a:graphicFrameLocks noChangeAspect="1"/>
          </p:cNvGraphicFramePr>
          <p:nvPr/>
        </p:nvGraphicFramePr>
        <p:xfrm>
          <a:off x="2771800" y="1628800"/>
          <a:ext cx="3600400" cy="49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3" name="Equation" r:id="rId3" imgW="3035300" imgH="419100" progId="Equation.DSMT4">
                  <p:embed/>
                </p:oleObj>
              </mc:Choice>
              <mc:Fallback>
                <p:oleObj name="Equation" r:id="rId3" imgW="3035300" imgH="419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628800"/>
                        <a:ext cx="3600400" cy="49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FFD7C-BB75-4078-8A47-2518F3D93C27}" type="slidenum">
              <a:rPr lang="en-US"/>
              <a:pPr/>
              <a:t>147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102365" cy="87471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smtClean="0"/>
              <a:t>Method 2: Method of Variation of   </a:t>
            </a:r>
            <a:br>
              <a:rPr lang="en-US" sz="3200" smtClean="0"/>
            </a:br>
            <a:r>
              <a:rPr lang="en-US" sz="3200" smtClean="0"/>
              <a:t>                 Parameters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1115616" y="5445224"/>
            <a:ext cx="8344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3200" dirty="0" smtClean="0"/>
              <a:t>is</a:t>
            </a:r>
            <a:endParaRPr lang="en-US" sz="3200" i="1" dirty="0">
              <a:solidFill>
                <a:srgbClr val="000000"/>
              </a:solidFill>
            </a:endParaRPr>
          </a:p>
        </p:txBody>
      </p:sp>
      <p:graphicFrame>
        <p:nvGraphicFramePr>
          <p:cNvPr id="686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38042"/>
              </p:ext>
            </p:extLst>
          </p:nvPr>
        </p:nvGraphicFramePr>
        <p:xfrm>
          <a:off x="2051720" y="5373216"/>
          <a:ext cx="5324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5" name="Equation" r:id="rId4" imgW="4178300" imgH="520700" progId="Equation.DSMT4">
                  <p:embed/>
                </p:oleObj>
              </mc:Choice>
              <mc:Fallback>
                <p:oleObj name="Equation" r:id="rId4" imgW="4178300" imgH="5207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373216"/>
                        <a:ext cx="5324475" cy="663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340768"/>
            <a:ext cx="6856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that  the general solution of</a:t>
            </a:r>
          </a:p>
          <a:p>
            <a:r>
              <a:rPr lang="en-US" sz="3200" dirty="0" smtClean="0"/>
              <a:t> homogeneous ODE </a:t>
            </a:r>
            <a:endParaRPr lang="en-US" sz="3200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929190" y="1928802"/>
          <a:ext cx="2952328" cy="479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6" name="Equation" r:id="rId6" imgW="2501900" imgH="406400" progId="Equation.DSMT4">
                  <p:embed/>
                </p:oleObj>
              </mc:Choice>
              <mc:Fallback>
                <p:oleObj name="Equation" r:id="rId6" imgW="2501900" imgH="406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928802"/>
                        <a:ext cx="2952328" cy="479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00166" y="250030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14348" y="3286124"/>
            <a:ext cx="7289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 a particular solution of the </a:t>
            </a:r>
          </a:p>
          <a:p>
            <a:r>
              <a:rPr lang="en-US" sz="3200" dirty="0" smtClean="0"/>
              <a:t>corresponding </a:t>
            </a:r>
            <a:r>
              <a:rPr lang="en-US" sz="3200" dirty="0" err="1" smtClean="0"/>
              <a:t>nonhomogeneous</a:t>
            </a:r>
            <a:r>
              <a:rPr lang="en-US" sz="3200" dirty="0" smtClean="0"/>
              <a:t> ODE </a:t>
            </a:r>
            <a:endParaRPr lang="en-US" sz="3200" dirty="0"/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2555776" y="4581128"/>
          <a:ext cx="3975940" cy="56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7" name="Equation" r:id="rId8" imgW="2959100" imgH="419100" progId="Equation.DSMT4">
                  <p:embed/>
                </p:oleObj>
              </mc:Choice>
              <mc:Fallback>
                <p:oleObj name="Equation" r:id="rId8" imgW="2959100" imgH="4191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581128"/>
                        <a:ext cx="3975940" cy="56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50513"/>
              </p:ext>
            </p:extLst>
          </p:nvPr>
        </p:nvGraphicFramePr>
        <p:xfrm>
          <a:off x="2267744" y="2636912"/>
          <a:ext cx="3384376" cy="47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08" name="Equation" r:id="rId10" imgW="3200400" imgH="444500" progId="Equation.DSMT4">
                  <p:embed/>
                </p:oleObj>
              </mc:Choice>
              <mc:Fallback>
                <p:oleObj name="Equation" r:id="rId10" imgW="3200400" imgH="4445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636912"/>
                        <a:ext cx="3384376" cy="4700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9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D07B1-2621-413B-83C6-C65E264FE5CC}" type="slidenum">
              <a:rPr lang="en-US"/>
              <a:pPr/>
              <a:t>148</a:t>
            </a:fld>
            <a:endParaRPr lang="en-US"/>
          </a:p>
        </p:txBody>
      </p:sp>
      <p:sp>
        <p:nvSpPr>
          <p:cNvPr id="111625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692696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90000"/>
                </a:solidFill>
              </a:rPr>
              <a:t>How to find u(x) and v(x)?</a:t>
            </a:r>
            <a:endParaRPr lang="en-US" sz="3200" dirty="0">
              <a:solidFill>
                <a:srgbClr val="99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1340768"/>
            <a:ext cx="7943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can find u and v by using the following </a:t>
            </a:r>
          </a:p>
          <a:p>
            <a:r>
              <a:rPr lang="en-US" sz="3200" dirty="0" smtClean="0"/>
              <a:t>two equations</a:t>
            </a:r>
            <a:endParaRPr lang="en-US" sz="3200" dirty="0"/>
          </a:p>
        </p:txBody>
      </p:sp>
      <p:graphicFrame>
        <p:nvGraphicFramePr>
          <p:cNvPr id="10209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495394"/>
              </p:ext>
            </p:extLst>
          </p:nvPr>
        </p:nvGraphicFramePr>
        <p:xfrm>
          <a:off x="1115616" y="2433340"/>
          <a:ext cx="288032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97" name="Equation" r:id="rId3" imgW="2222500" imgH="444500" progId="Equation.DSMT4">
                  <p:embed/>
                </p:oleObj>
              </mc:Choice>
              <mc:Fallback>
                <p:oleObj name="Equation" r:id="rId3" imgW="2222500" imgH="4445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33340"/>
                        <a:ext cx="2880320" cy="5760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0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57509"/>
              </p:ext>
            </p:extLst>
          </p:nvPr>
        </p:nvGraphicFramePr>
        <p:xfrm>
          <a:off x="1115616" y="3068960"/>
          <a:ext cx="3744416" cy="59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98" name="Equation" r:id="rId5" imgW="2806700" imgH="444500" progId="Equation.DSMT4">
                  <p:embed/>
                </p:oleObj>
              </mc:Choice>
              <mc:Fallback>
                <p:oleObj name="Equation" r:id="rId5" imgW="2806700" imgH="4445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68960"/>
                        <a:ext cx="3744416" cy="59300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3608" y="3717032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Solving these two equations, get</a:t>
            </a:r>
            <a:endParaRPr lang="en-US" dirty="0"/>
          </a:p>
        </p:txBody>
      </p:sp>
      <p:graphicFrame>
        <p:nvGraphicFramePr>
          <p:cNvPr id="1020931" name="Object 3"/>
          <p:cNvGraphicFramePr>
            <a:graphicFrameLocks noChangeAspect="1"/>
          </p:cNvGraphicFramePr>
          <p:nvPr/>
        </p:nvGraphicFramePr>
        <p:xfrm>
          <a:off x="785786" y="4500570"/>
          <a:ext cx="3170062" cy="122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299" name="Equation" r:id="rId7" imgW="2730500" imgH="1054100" progId="Equation.DSMT4">
                  <p:embed/>
                </p:oleObj>
              </mc:Choice>
              <mc:Fallback>
                <p:oleObj name="Equation" r:id="rId7" imgW="2730500" imgH="10541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500570"/>
                        <a:ext cx="3170062" cy="1223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0932" name="Object 4"/>
          <p:cNvGraphicFramePr>
            <a:graphicFrameLocks noChangeAspect="1"/>
          </p:cNvGraphicFramePr>
          <p:nvPr/>
        </p:nvGraphicFramePr>
        <p:xfrm>
          <a:off x="4714876" y="4500570"/>
          <a:ext cx="3072404" cy="132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300" name="Equation" r:id="rId9" imgW="2451100" imgH="1054100" progId="Equation.DSMT4">
                  <p:embed/>
                </p:oleObj>
              </mc:Choice>
              <mc:Fallback>
                <p:oleObj name="Equation" r:id="rId9" imgW="2451100" imgH="10541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4500570"/>
                        <a:ext cx="3072404" cy="1321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1C45AF-1AFD-4ECE-9F3D-428DE5C3FF4D}" type="slidenum">
              <a:rPr lang="en-US"/>
              <a:pPr/>
              <a:t>149</a:t>
            </a:fld>
            <a:endParaRPr lang="en-US"/>
          </a:p>
        </p:txBody>
      </p:sp>
      <p:sp>
        <p:nvSpPr>
          <p:cNvPr id="11469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178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39386"/>
              </p:ext>
            </p:extLst>
          </p:nvPr>
        </p:nvGraphicFramePr>
        <p:xfrm>
          <a:off x="838115" y="3573016"/>
          <a:ext cx="4176464" cy="150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41" name="Equation" r:id="rId3" imgW="2921000" imgH="1054100" progId="Equation.DSMT4">
                  <p:embed/>
                </p:oleObj>
              </mc:Choice>
              <mc:Fallback>
                <p:oleObj name="Equation" r:id="rId3" imgW="2921000" imgH="10541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15" y="3573016"/>
                        <a:ext cx="4176464" cy="1507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58" name="Object 2"/>
          <p:cNvGraphicFramePr>
            <a:graphicFrameLocks noChangeAspect="1"/>
          </p:cNvGraphicFramePr>
          <p:nvPr/>
        </p:nvGraphicFramePr>
        <p:xfrm>
          <a:off x="971600" y="1628800"/>
          <a:ext cx="3960440" cy="1320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42" name="Equation" r:id="rId5" imgW="3162300" imgH="1054100" progId="Equation.DSMT4">
                  <p:embed/>
                </p:oleObj>
              </mc:Choice>
              <mc:Fallback>
                <p:oleObj name="Equation" r:id="rId5" imgW="3162300" imgH="1054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28800"/>
                        <a:ext cx="3960440" cy="1320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86" y="1124743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have</a:t>
            </a:r>
            <a:endParaRPr lang="en-US" sz="3200" dirty="0"/>
          </a:p>
        </p:txBody>
      </p:sp>
      <p:graphicFrame>
        <p:nvGraphicFramePr>
          <p:cNvPr id="508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580726"/>
              </p:ext>
            </p:extLst>
          </p:nvPr>
        </p:nvGraphicFramePr>
        <p:xfrm>
          <a:off x="3039019" y="1124743"/>
          <a:ext cx="4926286" cy="150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25" name="Equation" r:id="rId3" imgW="1916868" imgH="583947" progId="Equation.DSMT4">
                  <p:embed/>
                </p:oleObj>
              </mc:Choice>
              <mc:Fallback>
                <p:oleObj name="Equation" r:id="rId3" imgW="1916868" imgH="583947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019" y="1124743"/>
                        <a:ext cx="4926286" cy="150072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2996952"/>
            <a:ext cx="411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Remark: We may use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899592" y="3789040"/>
            <a:ext cx="2074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instead of 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4714515"/>
            <a:ext cx="57572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will get the </a:t>
            </a:r>
            <a:r>
              <a:rPr lang="en-US" sz="3200" dirty="0" smtClean="0">
                <a:solidFill>
                  <a:srgbClr val="990000"/>
                </a:solidFill>
              </a:rPr>
              <a:t>same</a:t>
            </a:r>
            <a:r>
              <a:rPr lang="en-US" sz="3200" dirty="0" smtClean="0"/>
              <a:t> equation </a:t>
            </a:r>
          </a:p>
          <a:p>
            <a:r>
              <a:rPr lang="en-US" sz="3200" dirty="0" smtClean="0"/>
              <a:t>as in the above</a:t>
            </a:r>
            <a:endParaRPr lang="en-US" sz="32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357166"/>
            <a:ext cx="3530597" cy="57150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2 (cont)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508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370938"/>
              </p:ext>
            </p:extLst>
          </p:nvPr>
        </p:nvGraphicFramePr>
        <p:xfrm>
          <a:off x="5037660" y="2728208"/>
          <a:ext cx="1584176" cy="102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26" name="Equation" r:id="rId5" imgW="1155700" imgH="749300" progId="Equation.DSMT4">
                  <p:embed/>
                </p:oleObj>
              </mc:Choice>
              <mc:Fallback>
                <p:oleObj name="Equation" r:id="rId5" imgW="1155700" imgH="7493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660" y="2728208"/>
                        <a:ext cx="1584176" cy="1027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5" name="Object 7"/>
          <p:cNvGraphicFramePr>
            <a:graphicFrameLocks noChangeAspect="1"/>
          </p:cNvGraphicFramePr>
          <p:nvPr/>
        </p:nvGraphicFramePr>
        <p:xfrm>
          <a:off x="3059832" y="3645024"/>
          <a:ext cx="1224136" cy="950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27" name="Equation" r:id="rId7" imgW="965200" imgH="749300" progId="Equation.DSMT4">
                  <p:embed/>
                </p:oleObj>
              </mc:Choice>
              <mc:Fallback>
                <p:oleObj name="Equation" r:id="rId7" imgW="965200" imgH="7493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45024"/>
                        <a:ext cx="1224136" cy="950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71156"/>
              </p:ext>
            </p:extLst>
          </p:nvPr>
        </p:nvGraphicFramePr>
        <p:xfrm>
          <a:off x="6278199" y="4534580"/>
          <a:ext cx="2448272" cy="74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28" name="Equation" r:id="rId9" imgW="1916868" imgH="583947" progId="Equation.DSMT4">
                  <p:embed/>
                </p:oleObj>
              </mc:Choice>
              <mc:Fallback>
                <p:oleObj name="Equation" r:id="rId9" imgW="1916868" imgH="58394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199" y="4534580"/>
                        <a:ext cx="2448272" cy="745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857232"/>
            <a:ext cx="200728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90000"/>
                </a:solidFill>
              </a:rPr>
              <a:t>Example1</a:t>
            </a:r>
            <a:endParaRPr lang="en-US" sz="3200" dirty="0">
              <a:solidFill>
                <a:srgbClr val="99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488" y="85723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Solve</a:t>
            </a:r>
            <a:endParaRPr lang="en-US" sz="3200" dirty="0"/>
          </a:p>
        </p:txBody>
      </p:sp>
      <p:graphicFrame>
        <p:nvGraphicFramePr>
          <p:cNvPr id="1011714" name="Object 2"/>
          <p:cNvGraphicFramePr>
            <a:graphicFrameLocks noChangeAspect="1"/>
          </p:cNvGraphicFramePr>
          <p:nvPr/>
        </p:nvGraphicFramePr>
        <p:xfrm>
          <a:off x="4357686" y="857232"/>
          <a:ext cx="3472376" cy="70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78" name="Equation" r:id="rId3" imgW="2005729" imgH="406224" progId="Equation.DSMT4">
                  <p:embed/>
                </p:oleObj>
              </mc:Choice>
              <mc:Fallback>
                <p:oleObj name="Equation" r:id="rId3" imgW="2005729" imgH="406224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857232"/>
                        <a:ext cx="3472376" cy="703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2910" y="1785926"/>
            <a:ext cx="2688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note that</a:t>
            </a:r>
            <a:endParaRPr lang="en-US" sz="3200" dirty="0"/>
          </a:p>
        </p:txBody>
      </p:sp>
      <p:graphicFrame>
        <p:nvGraphicFramePr>
          <p:cNvPr id="1011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09872"/>
              </p:ext>
            </p:extLst>
          </p:nvPr>
        </p:nvGraphicFramePr>
        <p:xfrm>
          <a:off x="3500430" y="1785926"/>
          <a:ext cx="4630532" cy="65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79" name="Equation" r:id="rId5" imgW="3162300" imgH="444500" progId="Equation.DSMT4">
                  <p:embed/>
                </p:oleObj>
              </mc:Choice>
              <mc:Fallback>
                <p:oleObj name="Equation" r:id="rId5" imgW="3162300" imgH="4445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785926"/>
                        <a:ext cx="4630532" cy="65087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4348" y="264318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  the general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 </a:t>
            </a:r>
            <a:endParaRPr lang="en-US" sz="3200" dirty="0"/>
          </a:p>
        </p:txBody>
      </p:sp>
      <p:graphicFrame>
        <p:nvGraphicFramePr>
          <p:cNvPr id="1011716" name="Object 4"/>
          <p:cNvGraphicFramePr>
            <a:graphicFrameLocks noChangeAspect="1"/>
          </p:cNvGraphicFramePr>
          <p:nvPr/>
        </p:nvGraphicFramePr>
        <p:xfrm>
          <a:off x="5072066" y="2643182"/>
          <a:ext cx="2236798" cy="61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80" name="Equation" r:id="rId7" imgW="1473200" imgH="406400" progId="Equation.DSMT4">
                  <p:embed/>
                </p:oleObj>
              </mc:Choice>
              <mc:Fallback>
                <p:oleObj name="Equation" r:id="rId7" imgW="1473200" imgH="406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643182"/>
                        <a:ext cx="2236798" cy="617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5786" y="3500438"/>
            <a:ext cx="494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a particular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 </a:t>
            </a:r>
            <a:endParaRPr lang="en-US" sz="3200" dirty="0"/>
          </a:p>
        </p:txBody>
      </p:sp>
      <p:graphicFrame>
        <p:nvGraphicFramePr>
          <p:cNvPr id="1011717" name="Object 5"/>
          <p:cNvGraphicFramePr>
            <a:graphicFrameLocks noChangeAspect="1"/>
          </p:cNvGraphicFramePr>
          <p:nvPr/>
        </p:nvGraphicFramePr>
        <p:xfrm>
          <a:off x="5929322" y="3500438"/>
          <a:ext cx="2714644" cy="5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81" name="Equation" r:id="rId9" imgW="2005729" imgH="406224" progId="Equation.DSMT4">
                  <p:embed/>
                </p:oleObj>
              </mc:Choice>
              <mc:Fallback>
                <p:oleObj name="Equation" r:id="rId9" imgW="2005729" imgH="406224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3500438"/>
                        <a:ext cx="2714644" cy="549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00100" y="442913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graphicFrame>
        <p:nvGraphicFramePr>
          <p:cNvPr id="1011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56999"/>
              </p:ext>
            </p:extLst>
          </p:nvPr>
        </p:nvGraphicFramePr>
        <p:xfrm>
          <a:off x="2000232" y="4857760"/>
          <a:ext cx="6143668" cy="75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182" name="Equation" r:id="rId10" imgW="3937000" imgH="482600" progId="Equation.DSMT4">
                  <p:embed/>
                </p:oleObj>
              </mc:Choice>
              <mc:Fallback>
                <p:oleObj name="Equation" r:id="rId10" imgW="3937000" imgH="4826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857760"/>
                        <a:ext cx="6143668" cy="7530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38" y="714356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Need to use</a:t>
            </a:r>
            <a:endParaRPr lang="en-US" sz="3200" dirty="0"/>
          </a:p>
        </p:txBody>
      </p:sp>
      <p:graphicFrame>
        <p:nvGraphicFramePr>
          <p:cNvPr id="10229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73765"/>
              </p:ext>
            </p:extLst>
          </p:nvPr>
        </p:nvGraphicFramePr>
        <p:xfrm>
          <a:off x="285720" y="1556792"/>
          <a:ext cx="39608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94" name="Equation" r:id="rId3" imgW="3162300" imgH="1054100" progId="Equation.DSMT4">
                  <p:embed/>
                </p:oleObj>
              </mc:Choice>
              <mc:Fallback>
                <p:oleObj name="Equation" r:id="rId3" imgW="3162300" imgH="10541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556792"/>
                        <a:ext cx="3960813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39528"/>
              </p:ext>
            </p:extLst>
          </p:nvPr>
        </p:nvGraphicFramePr>
        <p:xfrm>
          <a:off x="4572000" y="1484784"/>
          <a:ext cx="4176712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95" name="Equation" r:id="rId5" imgW="2921000" imgH="1054100" progId="Equation.DSMT4">
                  <p:embed/>
                </p:oleObj>
              </mc:Choice>
              <mc:Fallback>
                <p:oleObj name="Equation" r:id="rId5" imgW="2921000" imgH="10541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784"/>
                        <a:ext cx="4176712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33645"/>
              </p:ext>
            </p:extLst>
          </p:nvPr>
        </p:nvGraphicFramePr>
        <p:xfrm>
          <a:off x="1691680" y="3356992"/>
          <a:ext cx="4464496" cy="54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96" name="Equation" r:id="rId7" imgW="3937000" imgH="482600" progId="Equation.DSMT4">
                  <p:embed/>
                </p:oleObj>
              </mc:Choice>
              <mc:Fallback>
                <p:oleObj name="Equation" r:id="rId7" imgW="39370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56992"/>
                        <a:ext cx="4464496" cy="5468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61261"/>
              </p:ext>
            </p:extLst>
          </p:nvPr>
        </p:nvGraphicFramePr>
        <p:xfrm>
          <a:off x="267385" y="4293096"/>
          <a:ext cx="4001909" cy="58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97" name="Equation" r:id="rId9" imgW="3022560" imgH="444240" progId="Equation.DSMT4">
                  <p:embed/>
                </p:oleObj>
              </mc:Choice>
              <mc:Fallback>
                <p:oleObj name="Equation" r:id="rId9" imgW="3022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385" y="4293096"/>
                        <a:ext cx="4001909" cy="58851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666978"/>
              </p:ext>
            </p:extLst>
          </p:nvPr>
        </p:nvGraphicFramePr>
        <p:xfrm>
          <a:off x="4653582" y="4077072"/>
          <a:ext cx="44783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98" name="Equation" r:id="rId11" imgW="3429000" imgH="583920" progId="Equation.DSMT4">
                  <p:embed/>
                </p:oleObj>
              </mc:Choice>
              <mc:Fallback>
                <p:oleObj name="Equation" r:id="rId11" imgW="34290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3582" y="4077072"/>
                        <a:ext cx="4478337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300608"/>
              </p:ext>
            </p:extLst>
          </p:nvPr>
        </p:nvGraphicFramePr>
        <p:xfrm>
          <a:off x="2699792" y="5085184"/>
          <a:ext cx="3096344" cy="78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99" name="Equation" r:id="rId13" imgW="2298600" imgH="583920" progId="Equation.DSMT4">
                  <p:embed/>
                </p:oleObj>
              </mc:Choice>
              <mc:Fallback>
                <p:oleObj name="Equation" r:id="rId13" imgW="2298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9792" y="5085184"/>
                        <a:ext cx="3096344" cy="78691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408" y="3284984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6609978" y="342900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530120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7224" y="642918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graphicFrame>
        <p:nvGraphicFramePr>
          <p:cNvPr id="1012738" name="Object 2"/>
          <p:cNvGraphicFramePr>
            <a:graphicFrameLocks noChangeAspect="1"/>
          </p:cNvGraphicFramePr>
          <p:nvPr/>
        </p:nvGraphicFramePr>
        <p:xfrm>
          <a:off x="2214546" y="928670"/>
          <a:ext cx="3824521" cy="83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64" name="Equation" r:id="rId3" imgW="2844800" imgH="622300" progId="Equation.DSMT4">
                  <p:embed/>
                </p:oleObj>
              </mc:Choice>
              <mc:Fallback>
                <p:oleObj name="Equation" r:id="rId3" imgW="2844800" imgH="6223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928670"/>
                        <a:ext cx="3824521" cy="83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39" name="Object 3"/>
          <p:cNvGraphicFramePr>
            <a:graphicFrameLocks noChangeAspect="1"/>
          </p:cNvGraphicFramePr>
          <p:nvPr/>
        </p:nvGraphicFramePr>
        <p:xfrm>
          <a:off x="899592" y="4437112"/>
          <a:ext cx="3571900" cy="837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65" name="Equation" r:id="rId5" imgW="2654300" imgH="622300" progId="Equation.DSMT4">
                  <p:embed/>
                </p:oleObj>
              </mc:Choice>
              <mc:Fallback>
                <p:oleObj name="Equation" r:id="rId5" imgW="2654300" imgH="6223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7112"/>
                        <a:ext cx="3571900" cy="837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1" name="Object 5"/>
          <p:cNvGraphicFramePr>
            <a:graphicFrameLocks noChangeAspect="1"/>
          </p:cNvGraphicFramePr>
          <p:nvPr/>
        </p:nvGraphicFramePr>
        <p:xfrm>
          <a:off x="785786" y="1928802"/>
          <a:ext cx="2762262" cy="124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66" name="Equation" r:id="rId7" imgW="2032000" imgH="914400" progId="Equation.DSMT4">
                  <p:embed/>
                </p:oleObj>
              </mc:Choice>
              <mc:Fallback>
                <p:oleObj name="Equation" r:id="rId7" imgW="2032000" imgH="9144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928802"/>
                        <a:ext cx="2762262" cy="1243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3" name="Object 7"/>
          <p:cNvGraphicFramePr>
            <a:graphicFrameLocks noChangeAspect="1"/>
          </p:cNvGraphicFramePr>
          <p:nvPr/>
        </p:nvGraphicFramePr>
        <p:xfrm>
          <a:off x="785785" y="3429000"/>
          <a:ext cx="329879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67" name="Equation" r:id="rId9" imgW="2959100" imgH="622300" progId="Equation.DSMT4">
                  <p:embed/>
                </p:oleObj>
              </mc:Choice>
              <mc:Fallback>
                <p:oleObj name="Equation" r:id="rId9" imgW="2959100" imgH="6223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5" y="3429000"/>
                        <a:ext cx="329879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5" name="Object 9"/>
          <p:cNvGraphicFramePr>
            <a:graphicFrameLocks noChangeAspect="1"/>
          </p:cNvGraphicFramePr>
          <p:nvPr/>
        </p:nvGraphicFramePr>
        <p:xfrm>
          <a:off x="4201263" y="3413996"/>
          <a:ext cx="4514141" cy="59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68" name="Equation" r:id="rId11" imgW="3568700" imgH="469900" progId="Equation.DSMT4">
                  <p:embed/>
                </p:oleObj>
              </mc:Choice>
              <mc:Fallback>
                <p:oleObj name="Equation" r:id="rId11" imgW="3568700" imgH="4699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263" y="3413996"/>
                        <a:ext cx="4514141" cy="594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6" name="Object 10"/>
          <p:cNvGraphicFramePr>
            <a:graphicFrameLocks noChangeAspect="1"/>
          </p:cNvGraphicFramePr>
          <p:nvPr/>
        </p:nvGraphicFramePr>
        <p:xfrm>
          <a:off x="3571868" y="1928802"/>
          <a:ext cx="2722624" cy="107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69" name="Equation" r:id="rId13" imgW="2324100" imgH="914400" progId="Equation.DSMT4">
                  <p:embed/>
                </p:oleObj>
              </mc:Choice>
              <mc:Fallback>
                <p:oleObj name="Equation" r:id="rId13" imgW="2324100" imgH="9144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1928802"/>
                        <a:ext cx="2722624" cy="1071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2747" name="Object 11"/>
          <p:cNvGraphicFramePr>
            <a:graphicFrameLocks noChangeAspect="1"/>
          </p:cNvGraphicFramePr>
          <p:nvPr/>
        </p:nvGraphicFramePr>
        <p:xfrm>
          <a:off x="4572000" y="4509120"/>
          <a:ext cx="3384376" cy="71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70" name="Equation" r:id="rId15" imgW="2959100" imgH="622300" progId="Equation.DSMT4">
                  <p:embed/>
                </p:oleObj>
              </mc:Choice>
              <mc:Fallback>
                <p:oleObj name="Equation" r:id="rId15" imgW="2959100" imgH="6223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09120"/>
                        <a:ext cx="3384376" cy="711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97188"/>
              </p:ext>
            </p:extLst>
          </p:nvPr>
        </p:nvGraphicFramePr>
        <p:xfrm>
          <a:off x="6300192" y="479071"/>
          <a:ext cx="2736304" cy="91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71" name="Equation" r:id="rId17" imgW="3162300" imgH="1054100" progId="Equation.DSMT4">
                  <p:embed/>
                </p:oleObj>
              </mc:Choice>
              <mc:Fallback>
                <p:oleObj name="Equation" r:id="rId17" imgW="3162300" imgH="10541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79071"/>
                        <a:ext cx="2736304" cy="912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859016"/>
              </p:ext>
            </p:extLst>
          </p:nvPr>
        </p:nvGraphicFramePr>
        <p:xfrm>
          <a:off x="5436096" y="5157192"/>
          <a:ext cx="2808312" cy="101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72" name="Equation" r:id="rId19" imgW="2921000" imgH="1054100" progId="Equation.DSMT4">
                  <p:embed/>
                </p:oleObj>
              </mc:Choice>
              <mc:Fallback>
                <p:oleObj name="Equation" r:id="rId19" imgW="2921000" imgH="10541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157192"/>
                        <a:ext cx="2808312" cy="1012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69167"/>
              </p:ext>
            </p:extLst>
          </p:nvPr>
        </p:nvGraphicFramePr>
        <p:xfrm>
          <a:off x="1407670" y="179198"/>
          <a:ext cx="1998679" cy="40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73" name="Equation" r:id="rId21" imgW="2005729" imgH="406224" progId="Equation.DSMT4">
                  <p:embed/>
                </p:oleObj>
              </mc:Choice>
              <mc:Fallback>
                <p:oleObj name="Equation" r:id="rId21" imgW="2005729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670" y="179198"/>
                        <a:ext cx="1998679" cy="4048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22576"/>
              </p:ext>
            </p:extLst>
          </p:nvPr>
        </p:nvGraphicFramePr>
        <p:xfrm>
          <a:off x="3635896" y="206944"/>
          <a:ext cx="2664296" cy="3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74" name="Equation" r:id="rId23" imgW="3022560" imgH="444240" progId="Equation.DSMT4">
                  <p:embed/>
                </p:oleObj>
              </mc:Choice>
              <mc:Fallback>
                <p:oleObj name="Equation" r:id="rId23" imgW="302256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06944"/>
                        <a:ext cx="2664296" cy="392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571480"/>
            <a:ext cx="346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 general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 </a:t>
            </a:r>
            <a:endParaRPr lang="en-US" sz="3200" dirty="0"/>
          </a:p>
        </p:txBody>
      </p:sp>
      <p:graphicFrame>
        <p:nvGraphicFramePr>
          <p:cNvPr id="1013762" name="Object 2"/>
          <p:cNvGraphicFramePr>
            <a:graphicFrameLocks noChangeAspect="1"/>
          </p:cNvGraphicFramePr>
          <p:nvPr/>
        </p:nvGraphicFramePr>
        <p:xfrm>
          <a:off x="4143372" y="571480"/>
          <a:ext cx="34718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7" name="Equation" r:id="rId3" imgW="2005729" imgH="406224" progId="Equation.DSMT4">
                  <p:embed/>
                </p:oleObj>
              </mc:Choice>
              <mc:Fallback>
                <p:oleObj name="Equation" r:id="rId3" imgW="2005729" imgH="406224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571480"/>
                        <a:ext cx="347186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142873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</a:t>
            </a:r>
            <a:endParaRPr lang="en-US" sz="3200" dirty="0"/>
          </a:p>
        </p:txBody>
      </p:sp>
      <p:graphicFrame>
        <p:nvGraphicFramePr>
          <p:cNvPr id="1013763" name="Object 3"/>
          <p:cNvGraphicFramePr>
            <a:graphicFrameLocks noChangeAspect="1"/>
          </p:cNvGraphicFramePr>
          <p:nvPr/>
        </p:nvGraphicFramePr>
        <p:xfrm>
          <a:off x="1285852" y="1357298"/>
          <a:ext cx="2105036" cy="95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8" name="Equation" r:id="rId5" imgW="1066800" imgH="482600" progId="Equation.DSMT4">
                  <p:embed/>
                </p:oleObj>
              </mc:Choice>
              <mc:Fallback>
                <p:oleObj name="Equation" r:id="rId5" imgW="1066800" imgH="4826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357298"/>
                        <a:ext cx="2105036" cy="952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64" name="Object 4"/>
          <p:cNvGraphicFramePr>
            <a:graphicFrameLocks noChangeAspect="1"/>
          </p:cNvGraphicFramePr>
          <p:nvPr/>
        </p:nvGraphicFramePr>
        <p:xfrm>
          <a:off x="785786" y="2500306"/>
          <a:ext cx="7754746" cy="65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9" name="Equation" r:id="rId7" imgW="5295900" imgH="444500" progId="Equation.DSMT4">
                  <p:embed/>
                </p:oleObj>
              </mc:Choice>
              <mc:Fallback>
                <p:oleObj name="Equation" r:id="rId7" imgW="5295900" imgH="4445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500306"/>
                        <a:ext cx="7754746" cy="65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66" name="Object 6"/>
          <p:cNvGraphicFramePr>
            <a:graphicFrameLocks noChangeAspect="1"/>
          </p:cNvGraphicFramePr>
          <p:nvPr/>
        </p:nvGraphicFramePr>
        <p:xfrm>
          <a:off x="785785" y="3412410"/>
          <a:ext cx="7929619" cy="61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0" name="Equation" r:id="rId9" imgW="6070600" imgH="469900" progId="Equation.DSMT4">
                  <p:embed/>
                </p:oleObj>
              </mc:Choice>
              <mc:Fallback>
                <p:oleObj name="Equation" r:id="rId9" imgW="6070600" imgH="4699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5" y="3412410"/>
                        <a:ext cx="7929619" cy="613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580E10-0F84-4E3F-A9EC-01AEC002E608}" type="slidenum">
              <a:rPr lang="en-US"/>
              <a:pPr/>
              <a:t>154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1744647" cy="57626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Example 2</a:t>
            </a:r>
          </a:p>
        </p:txBody>
      </p:sp>
      <p:sp>
        <p:nvSpPr>
          <p:cNvPr id="11572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27073" name="Object 1"/>
          <p:cNvGraphicFramePr>
            <a:graphicFrameLocks noChangeAspect="1"/>
          </p:cNvGraphicFramePr>
          <p:nvPr/>
        </p:nvGraphicFramePr>
        <p:xfrm>
          <a:off x="1691680" y="1196752"/>
          <a:ext cx="6264696" cy="71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31" name="Equation" r:id="rId3" imgW="3987800" imgH="457200" progId="Equation.DSMT4">
                  <p:embed/>
                </p:oleObj>
              </mc:Choice>
              <mc:Fallback>
                <p:oleObj name="Equation" r:id="rId3" imgW="3987800" imgH="4572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96752"/>
                        <a:ext cx="6264696" cy="718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74" name="Object 2"/>
          <p:cNvGraphicFramePr>
            <a:graphicFrameLocks noChangeAspect="1"/>
          </p:cNvGraphicFramePr>
          <p:nvPr/>
        </p:nvGraphicFramePr>
        <p:xfrm>
          <a:off x="2143108" y="3000372"/>
          <a:ext cx="3714776" cy="74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32" name="Equation" r:id="rId5" imgW="2336800" imgH="469900" progId="Equation.DSMT4">
                  <p:embed/>
                </p:oleObj>
              </mc:Choice>
              <mc:Fallback>
                <p:oleObj name="Equation" r:id="rId5" imgW="2336800" imgH="4699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000372"/>
                        <a:ext cx="3714776" cy="746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786" y="2071678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general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 </a:t>
            </a:r>
            <a:endParaRPr lang="en-US" sz="3200" dirty="0"/>
          </a:p>
        </p:txBody>
      </p:sp>
      <p:graphicFrame>
        <p:nvGraphicFramePr>
          <p:cNvPr id="1027076" name="Object 4"/>
          <p:cNvGraphicFramePr>
            <a:graphicFrameLocks noChangeAspect="1"/>
          </p:cNvGraphicFramePr>
          <p:nvPr/>
        </p:nvGraphicFramePr>
        <p:xfrm>
          <a:off x="4572000" y="2071678"/>
          <a:ext cx="2428892" cy="67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33" name="Equation" r:id="rId7" imgW="1459866" imgH="406224" progId="Equation.DSMT4">
                  <p:embed/>
                </p:oleObj>
              </mc:Choice>
              <mc:Fallback>
                <p:oleObj name="Equation" r:id="rId7" imgW="1459866" imgH="406224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71678"/>
                        <a:ext cx="2428892" cy="675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2976" y="307181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3929066"/>
            <a:ext cx="483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a particular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</a:t>
            </a:r>
            <a:endParaRPr lang="en-US" sz="3200" dirty="0"/>
          </a:p>
        </p:txBody>
      </p:sp>
      <p:graphicFrame>
        <p:nvGraphicFramePr>
          <p:cNvPr id="1027077" name="Object 5"/>
          <p:cNvGraphicFramePr>
            <a:graphicFrameLocks noChangeAspect="1"/>
          </p:cNvGraphicFramePr>
          <p:nvPr/>
        </p:nvGraphicFramePr>
        <p:xfrm>
          <a:off x="1500166" y="4429132"/>
          <a:ext cx="62642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34" name="Equation" r:id="rId9" imgW="3987800" imgH="457200" progId="Equation.DSMT4">
                  <p:embed/>
                </p:oleObj>
              </mc:Choice>
              <mc:Fallback>
                <p:oleObj name="Equation" r:id="rId9" imgW="3987800" imgH="4572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429132"/>
                        <a:ext cx="62642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85918" y="544522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</a:t>
            </a:r>
            <a:endParaRPr lang="en-US" sz="3200" dirty="0"/>
          </a:p>
        </p:txBody>
      </p:sp>
      <p:graphicFrame>
        <p:nvGraphicFramePr>
          <p:cNvPr id="1027078" name="Object 6"/>
          <p:cNvGraphicFramePr>
            <a:graphicFrameLocks noChangeAspect="1"/>
          </p:cNvGraphicFramePr>
          <p:nvPr/>
        </p:nvGraphicFramePr>
        <p:xfrm>
          <a:off x="2928926" y="5299773"/>
          <a:ext cx="4857784" cy="78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35" name="Equation" r:id="rId10" imgW="3162300" imgH="508000" progId="Equation.DSMT4">
                  <p:embed/>
                </p:oleObj>
              </mc:Choice>
              <mc:Fallback>
                <p:oleObj name="Equation" r:id="rId10" imgW="3162300" imgH="5080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299773"/>
                        <a:ext cx="4857784" cy="780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EFAA45-8DC7-4F3B-A80A-681D64794860}" type="slidenum">
              <a:rPr lang="en-US"/>
              <a:pPr/>
              <a:t>155</a:t>
            </a:fld>
            <a:endParaRPr lang="en-US"/>
          </a:p>
        </p:txBody>
      </p:sp>
      <p:sp>
        <p:nvSpPr>
          <p:cNvPr id="11674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357688" y="6215063"/>
            <a:ext cx="2895600" cy="457200"/>
          </a:xfrm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26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642285"/>
              </p:ext>
            </p:extLst>
          </p:nvPr>
        </p:nvGraphicFramePr>
        <p:xfrm>
          <a:off x="1384362" y="2420888"/>
          <a:ext cx="6916337" cy="123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98" name="Equation" r:id="rId3" imgW="4902200" imgH="876300" progId="Equation.DSMT4">
                  <p:embed/>
                </p:oleObj>
              </mc:Choice>
              <mc:Fallback>
                <p:oleObj name="Equation" r:id="rId3" imgW="4902200" imgH="8763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62" y="2420888"/>
                        <a:ext cx="6916337" cy="1236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61989"/>
              </p:ext>
            </p:extLst>
          </p:nvPr>
        </p:nvGraphicFramePr>
        <p:xfrm>
          <a:off x="1390510" y="3933056"/>
          <a:ext cx="6768752" cy="118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99" name="Equation" r:id="rId5" imgW="5003800" imgH="876300" progId="Equation.DSMT4">
                  <p:embed/>
                </p:oleObj>
              </mc:Choice>
              <mc:Fallback>
                <p:oleObj name="Equation" r:id="rId5" imgW="5003800" imgH="8763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510" y="3933056"/>
                        <a:ext cx="6768752" cy="1185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74939"/>
              </p:ext>
            </p:extLst>
          </p:nvPr>
        </p:nvGraphicFramePr>
        <p:xfrm>
          <a:off x="5868144" y="620688"/>
          <a:ext cx="273526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00" name="Equation" r:id="rId7" imgW="3162300" imgH="1054100" progId="Equation.DSMT4">
                  <p:embed/>
                </p:oleObj>
              </mc:Choice>
              <mc:Fallback>
                <p:oleObj name="Equation" r:id="rId7" imgW="3162300" imgH="10541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620688"/>
                        <a:ext cx="2735262" cy="9128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26841"/>
              </p:ext>
            </p:extLst>
          </p:nvPr>
        </p:nvGraphicFramePr>
        <p:xfrm>
          <a:off x="6111059" y="5013176"/>
          <a:ext cx="28082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01" name="Equation" r:id="rId9" imgW="2921000" imgH="1054100" progId="Equation.DSMT4">
                  <p:embed/>
                </p:oleObj>
              </mc:Choice>
              <mc:Fallback>
                <p:oleObj name="Equation" r:id="rId9" imgW="2921000" imgH="10541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059" y="5013176"/>
                        <a:ext cx="2808288" cy="1012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31371"/>
              </p:ext>
            </p:extLst>
          </p:nvPr>
        </p:nvGraphicFramePr>
        <p:xfrm>
          <a:off x="1547664" y="214290"/>
          <a:ext cx="3607937" cy="41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02" name="Equation" r:id="rId11" imgW="3987800" imgH="457200" progId="Equation.DSMT4">
                  <p:embed/>
                </p:oleObj>
              </mc:Choice>
              <mc:Fallback>
                <p:oleObj name="Equation" r:id="rId11" imgW="39878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4290"/>
                        <a:ext cx="3607937" cy="4132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66540"/>
              </p:ext>
            </p:extLst>
          </p:nvPr>
        </p:nvGraphicFramePr>
        <p:xfrm>
          <a:off x="1547664" y="753534"/>
          <a:ext cx="3528392" cy="56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03" name="Equation" r:id="rId13" imgW="3162300" imgH="508000" progId="Equation.DSMT4">
                  <p:embed/>
                </p:oleObj>
              </mc:Choice>
              <mc:Fallback>
                <p:oleObj name="Equation" r:id="rId13" imgW="31623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753534"/>
                        <a:ext cx="3528392" cy="56731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31213"/>
              </p:ext>
            </p:extLst>
          </p:nvPr>
        </p:nvGraphicFramePr>
        <p:xfrm>
          <a:off x="4394200" y="205263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04" name="Equation" r:id="rId15" imgW="203040" imgH="342720" progId="Equation.DSMT4">
                  <p:embed/>
                </p:oleObj>
              </mc:Choice>
              <mc:Fallback>
                <p:oleObj name="Equation" r:id="rId15" imgW="203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94200" y="2052638"/>
                        <a:ext cx="203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875158"/>
              </p:ext>
            </p:extLst>
          </p:nvPr>
        </p:nvGraphicFramePr>
        <p:xfrm>
          <a:off x="838115" y="1628800"/>
          <a:ext cx="7111692" cy="63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05" name="Equation" r:id="rId17" imgW="6502320" imgH="583920" progId="Equation.DSMT4">
                  <p:embed/>
                </p:oleObj>
              </mc:Choice>
              <mc:Fallback>
                <p:oleObj name="Equation" r:id="rId17" imgW="6502320" imgH="5839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15" y="1628800"/>
                        <a:ext cx="7111692" cy="639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668DAD-F663-4EBE-95F9-22AF42C028E6}" type="slidenum">
              <a:rPr lang="en-US"/>
              <a:pPr/>
              <a:t>156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0826" y="1643050"/>
            <a:ext cx="2071702" cy="5000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0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See  Appendix </a:t>
            </a:r>
            <a:r>
              <a:rPr lang="en-US" sz="20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2 </a:t>
            </a:r>
            <a:endParaRPr lang="en-US" sz="20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4810" y="2928934"/>
            <a:ext cx="2071702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0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See Appendix </a:t>
            </a:r>
            <a:r>
              <a:rPr lang="en-US" sz="20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3 </a:t>
            </a:r>
            <a:endParaRPr lang="en-US" sz="20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673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96353" name="Object 1"/>
          <p:cNvGraphicFramePr>
            <a:graphicFrameLocks noChangeAspect="1"/>
          </p:cNvGraphicFramePr>
          <p:nvPr/>
        </p:nvGraphicFramePr>
        <p:xfrm>
          <a:off x="785786" y="1352529"/>
          <a:ext cx="5429288" cy="109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721" name="Equation" r:id="rId3" imgW="4343400" imgH="876300" progId="Equation.DSMT4">
                  <p:embed/>
                </p:oleObj>
              </mc:Choice>
              <mc:Fallback>
                <p:oleObj name="Equation" r:id="rId3" imgW="4343400" imgH="8763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352529"/>
                        <a:ext cx="5429288" cy="1095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54" name="Object 2"/>
          <p:cNvGraphicFramePr>
            <a:graphicFrameLocks noChangeAspect="1"/>
          </p:cNvGraphicFramePr>
          <p:nvPr/>
        </p:nvGraphicFramePr>
        <p:xfrm>
          <a:off x="714348" y="2714620"/>
          <a:ext cx="3071834" cy="112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722" name="Equation" r:id="rId5" imgW="2400300" imgH="876300" progId="Equation.DSMT4">
                  <p:embed/>
                </p:oleObj>
              </mc:Choice>
              <mc:Fallback>
                <p:oleObj name="Equation" r:id="rId5" imgW="2400300" imgH="8763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714620"/>
                        <a:ext cx="3071834" cy="112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55" name="Object 3"/>
          <p:cNvGraphicFramePr>
            <a:graphicFrameLocks noChangeAspect="1"/>
          </p:cNvGraphicFramePr>
          <p:nvPr/>
        </p:nvGraphicFramePr>
        <p:xfrm>
          <a:off x="785786" y="3875820"/>
          <a:ext cx="5715040" cy="70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723" name="Equation" r:id="rId7" imgW="4089400" imgH="508000" progId="Equation.DSMT4">
                  <p:embed/>
                </p:oleObj>
              </mc:Choice>
              <mc:Fallback>
                <p:oleObj name="Equation" r:id="rId7" imgW="4089400" imgH="5080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875820"/>
                        <a:ext cx="5715040" cy="70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6356" name="Object 4"/>
          <p:cNvGraphicFramePr>
            <a:graphicFrameLocks noChangeAspect="1"/>
          </p:cNvGraphicFramePr>
          <p:nvPr/>
        </p:nvGraphicFramePr>
        <p:xfrm>
          <a:off x="500034" y="4786322"/>
          <a:ext cx="8255020" cy="793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724" name="Equation" r:id="rId9" imgW="5283200" imgH="508000" progId="Equation.DSMT4">
                  <p:embed/>
                </p:oleObj>
              </mc:Choice>
              <mc:Fallback>
                <p:oleObj name="Equation" r:id="rId9" imgW="5283200" imgH="5080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786322"/>
                        <a:ext cx="8255020" cy="793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15140" y="5733256"/>
            <a:ext cx="94288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C463E-9060-41B9-8037-D777CA89BC1A}" type="slidenum">
              <a:rPr lang="en-US"/>
              <a:pPr/>
              <a:t>157</a:t>
            </a:fld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2"/>
            <a:ext cx="6173803" cy="73817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 Appendix 1  Optional</a:t>
            </a:r>
            <a:br>
              <a:rPr lang="en-US" sz="2400" dirty="0" smtClean="0"/>
            </a:br>
            <a:r>
              <a:rPr lang="en-US" sz="2400" dirty="0" smtClean="0"/>
              <a:t> General  </a:t>
            </a:r>
            <a:r>
              <a:rPr lang="en-US" sz="2400" dirty="0" err="1" smtClean="0"/>
              <a:t>soln</a:t>
            </a:r>
            <a:r>
              <a:rPr lang="en-US" sz="2400" dirty="0" smtClean="0"/>
              <a:t>  of nonhomogeneous ODE</a:t>
            </a:r>
          </a:p>
        </p:txBody>
      </p:sp>
      <p:sp>
        <p:nvSpPr>
          <p:cNvPr id="125964" name="Text Box 13"/>
          <p:cNvSpPr txBox="1">
            <a:spLocks noChangeArrowheads="1"/>
          </p:cNvSpPr>
          <p:nvPr/>
        </p:nvSpPr>
        <p:spPr bwMode="auto">
          <a:xfrm>
            <a:off x="611188" y="2071688"/>
            <a:ext cx="1460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General Solution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571500" y="4572000"/>
            <a:ext cx="1857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We  can check that</a:t>
            </a:r>
          </a:p>
        </p:txBody>
      </p:sp>
      <p:sp>
        <p:nvSpPr>
          <p:cNvPr id="125966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10373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37733"/>
              </p:ext>
            </p:extLst>
          </p:nvPr>
        </p:nvGraphicFramePr>
        <p:xfrm>
          <a:off x="1927225" y="1268413"/>
          <a:ext cx="42116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73" name="Equation" r:id="rId3" imgW="3035160" imgH="419040" progId="Equation.DSMT4">
                  <p:embed/>
                </p:oleObj>
              </mc:Choice>
              <mc:Fallback>
                <p:oleObj name="Equation" r:id="rId3" imgW="3035160" imgH="4190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268413"/>
                        <a:ext cx="42116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4" name="Object 2"/>
          <p:cNvGraphicFramePr>
            <a:graphicFrameLocks noChangeAspect="1"/>
          </p:cNvGraphicFramePr>
          <p:nvPr/>
        </p:nvGraphicFramePr>
        <p:xfrm>
          <a:off x="2699792" y="2132856"/>
          <a:ext cx="2592288" cy="75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74" name="Equation" r:id="rId5" imgW="1663700" imgH="482600" progId="Equation.DSMT4">
                  <p:embed/>
                </p:oleObj>
              </mc:Choice>
              <mc:Fallback>
                <p:oleObj name="Equation" r:id="rId5" imgW="1663700" imgH="4826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132856"/>
                        <a:ext cx="2592288" cy="751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5" name="Object 3"/>
          <p:cNvGraphicFramePr>
            <a:graphicFrameLocks noChangeAspect="1"/>
          </p:cNvGraphicFramePr>
          <p:nvPr/>
        </p:nvGraphicFramePr>
        <p:xfrm>
          <a:off x="2411760" y="3140968"/>
          <a:ext cx="3384376" cy="66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75" name="Equation" r:id="rId7" imgW="2959100" imgH="584200" progId="Equation.DSMT4">
                  <p:embed/>
                </p:oleObj>
              </mc:Choice>
              <mc:Fallback>
                <p:oleObj name="Equation" r:id="rId7" imgW="2959100" imgH="584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140968"/>
                        <a:ext cx="3384376" cy="66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576" y="3284984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aphicFrame>
        <p:nvGraphicFramePr>
          <p:cNvPr id="1037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58699"/>
              </p:ext>
            </p:extLst>
          </p:nvPr>
        </p:nvGraphicFramePr>
        <p:xfrm>
          <a:off x="2439988" y="4005263"/>
          <a:ext cx="358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76" name="Equation" r:id="rId9" imgW="3581280" imgH="622080" progId="Equation.DSMT4">
                  <p:embed/>
                </p:oleObj>
              </mc:Choice>
              <mc:Fallback>
                <p:oleObj name="Equation" r:id="rId9" imgW="3581280" imgH="6220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005263"/>
                        <a:ext cx="3581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13762"/>
              </p:ext>
            </p:extLst>
          </p:nvPr>
        </p:nvGraphicFramePr>
        <p:xfrm>
          <a:off x="1068388" y="5307013"/>
          <a:ext cx="72977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77" name="Equation" r:id="rId11" imgW="6603840" imgH="622080" progId="Equation.DSMT4">
                  <p:embed/>
                </p:oleObj>
              </mc:Choice>
              <mc:Fallback>
                <p:oleObj name="Equation" r:id="rId11" imgW="6603840" imgH="622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307013"/>
                        <a:ext cx="72977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158</a:t>
            </a:fld>
            <a:endParaRPr lang="en-US"/>
          </a:p>
        </p:txBody>
      </p:sp>
      <p:graphicFrame>
        <p:nvGraphicFramePr>
          <p:cNvPr id="1014786" name="Object 2"/>
          <p:cNvGraphicFramePr>
            <a:graphicFrameLocks noChangeAspect="1"/>
          </p:cNvGraphicFramePr>
          <p:nvPr/>
        </p:nvGraphicFramePr>
        <p:xfrm>
          <a:off x="1142976" y="1071546"/>
          <a:ext cx="6858048" cy="10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4" name="Equation" r:id="rId3" imgW="5549900" imgH="876300" progId="Equation.DSMT4">
                  <p:embed/>
                </p:oleObj>
              </mc:Choice>
              <mc:Fallback>
                <p:oleObj name="Equation" r:id="rId3" imgW="5549900" imgH="8763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071546"/>
                        <a:ext cx="6858048" cy="10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87" name="Object 3"/>
          <p:cNvGraphicFramePr>
            <a:graphicFrameLocks noChangeAspect="1"/>
          </p:cNvGraphicFramePr>
          <p:nvPr/>
        </p:nvGraphicFramePr>
        <p:xfrm>
          <a:off x="1000100" y="2571744"/>
          <a:ext cx="5856298" cy="83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5" name="Equation" r:id="rId5" imgW="4356100" imgH="622300" progId="Equation.DSMT4">
                  <p:embed/>
                </p:oleObj>
              </mc:Choice>
              <mc:Fallback>
                <p:oleObj name="Equation" r:id="rId5" imgW="4356100" imgH="6223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571744"/>
                        <a:ext cx="5856298" cy="83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88" name="Object 4"/>
          <p:cNvGraphicFramePr>
            <a:graphicFrameLocks noChangeAspect="1"/>
          </p:cNvGraphicFramePr>
          <p:nvPr/>
        </p:nvGraphicFramePr>
        <p:xfrm>
          <a:off x="1071538" y="3571876"/>
          <a:ext cx="589436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6" name="Equation" r:id="rId7" imgW="3949700" imgH="622300" progId="Equation.DSMT4">
                  <p:embed/>
                </p:oleObj>
              </mc:Choice>
              <mc:Fallback>
                <p:oleObj name="Equation" r:id="rId7" imgW="3949700" imgH="6223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571876"/>
                        <a:ext cx="5894366" cy="9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89" name="Object 5"/>
          <p:cNvGraphicFramePr>
            <a:graphicFrameLocks noChangeAspect="1"/>
          </p:cNvGraphicFramePr>
          <p:nvPr/>
        </p:nvGraphicFramePr>
        <p:xfrm>
          <a:off x="1142976" y="4714884"/>
          <a:ext cx="5000660" cy="62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7" name="Equation" r:id="rId9" imgW="3035300" imgH="381000" progId="Equation.DSMT4">
                  <p:embed/>
                </p:oleObj>
              </mc:Choice>
              <mc:Fallback>
                <p:oleObj name="Equation" r:id="rId9" imgW="3035300" imgH="3810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714884"/>
                        <a:ext cx="5000660" cy="627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28625" y="285750"/>
            <a:ext cx="2143111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 </a:t>
            </a:r>
            <a:r>
              <a:rPr lang="en-U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2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2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159</a:t>
            </a:fld>
            <a:endParaRPr lang="en-US"/>
          </a:p>
        </p:txBody>
      </p:sp>
      <p:graphicFrame>
        <p:nvGraphicFramePr>
          <p:cNvPr id="1015810" name="Object 2"/>
          <p:cNvGraphicFramePr>
            <a:graphicFrameLocks noChangeAspect="1"/>
          </p:cNvGraphicFramePr>
          <p:nvPr/>
        </p:nvGraphicFramePr>
        <p:xfrm>
          <a:off x="1000100" y="1142984"/>
          <a:ext cx="7367073" cy="102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86" name="Equation" r:id="rId3" imgW="4470400" imgH="622300" progId="Equation.DSMT4">
                  <p:embed/>
                </p:oleObj>
              </mc:Choice>
              <mc:Fallback>
                <p:oleObj name="Equation" r:id="rId3" imgW="4470400" imgH="6223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142984"/>
                        <a:ext cx="7367073" cy="102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11" name="Object 3"/>
          <p:cNvGraphicFramePr>
            <a:graphicFrameLocks noChangeAspect="1"/>
          </p:cNvGraphicFramePr>
          <p:nvPr/>
        </p:nvGraphicFramePr>
        <p:xfrm>
          <a:off x="4572000" y="2428868"/>
          <a:ext cx="2671776" cy="6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87" name="Equation" r:id="rId5" imgW="1485900" imgH="381000" progId="Equation.DSMT4">
                  <p:embed/>
                </p:oleObj>
              </mc:Choice>
              <mc:Fallback>
                <p:oleObj name="Equation" r:id="rId5" imgW="1485900" imgH="3810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28868"/>
                        <a:ext cx="2671776" cy="685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12" name="Object 4"/>
          <p:cNvGraphicFramePr>
            <a:graphicFrameLocks noChangeAspect="1"/>
          </p:cNvGraphicFramePr>
          <p:nvPr/>
        </p:nvGraphicFramePr>
        <p:xfrm>
          <a:off x="1500166" y="3668828"/>
          <a:ext cx="5572164" cy="119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88" name="Equation" r:id="rId7" imgW="4089400" imgH="876300" progId="Equation.DSMT4">
                  <p:embed/>
                </p:oleObj>
              </mc:Choice>
              <mc:Fallback>
                <p:oleObj name="Equation" r:id="rId7" imgW="4089400" imgH="8763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668828"/>
                        <a:ext cx="5572164" cy="1194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428604"/>
            <a:ext cx="2857520" cy="5715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Appendix 2 (cont)</a:t>
            </a:r>
            <a:r>
              <a:rPr lang="en-US" sz="20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7B6B2-0DCE-491B-893C-6702023F00CF}" type="slidenum">
              <a:rPr lang="en-US"/>
              <a:pPr/>
              <a:t>16</a:t>
            </a:fld>
            <a:endParaRPr 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2232247" cy="50435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3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76456" cy="458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Temperature of an object </a:t>
            </a:r>
            <a:r>
              <a:rPr lang="en-US" sz="2800" dirty="0" smtClean="0">
                <a:solidFill>
                  <a:schemeClr val="tx2"/>
                </a:solidFill>
              </a:rPr>
              <a:t>at time 0 </a:t>
            </a:r>
            <a:r>
              <a:rPr lang="en-US" sz="2800" dirty="0" smtClean="0"/>
              <a:t>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it is placed in a </a:t>
            </a:r>
            <a:r>
              <a:rPr lang="en-US" sz="2800" dirty="0" smtClean="0">
                <a:solidFill>
                  <a:srgbClr val="C00000"/>
                </a:solidFill>
              </a:rPr>
              <a:t>medium of constant temperature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Temperature of the object is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at time         (is given)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Find the temperature of the object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at time  </a:t>
            </a: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4899098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Cooling(Heating) Problem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425985" name="Object 1"/>
          <p:cNvGraphicFramePr>
            <a:graphicFrameLocks noChangeAspect="1"/>
          </p:cNvGraphicFramePr>
          <p:nvPr/>
        </p:nvGraphicFramePr>
        <p:xfrm>
          <a:off x="6372200" y="1556792"/>
          <a:ext cx="1168896" cy="68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37" name="Equation" r:id="rId4" imgW="609336" imgH="355446" progId="Equation.DSMT4">
                  <p:embed/>
                </p:oleObj>
              </mc:Choice>
              <mc:Fallback>
                <p:oleObj name="Equation" r:id="rId4" imgW="609336" imgH="355446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556792"/>
                        <a:ext cx="1168896" cy="681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79593"/>
              </p:ext>
            </p:extLst>
          </p:nvPr>
        </p:nvGraphicFramePr>
        <p:xfrm>
          <a:off x="8244408" y="2420888"/>
          <a:ext cx="563075" cy="83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38" name="Equation" r:id="rId6" imgW="266469" imgH="393359" progId="Equation.DSMT4">
                  <p:embed/>
                </p:oleObj>
              </mc:Choice>
              <mc:Fallback>
                <p:oleObj name="Equation" r:id="rId6" imgW="266469" imgH="393359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2420888"/>
                        <a:ext cx="563075" cy="83120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5004048" y="3429000"/>
          <a:ext cx="1152128" cy="71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39" name="Equation" r:id="rId8" imgW="634725" imgH="393529" progId="Equation.DSMT4">
                  <p:embed/>
                </p:oleObj>
              </mc:Choice>
              <mc:Fallback>
                <p:oleObj name="Equation" r:id="rId8" imgW="634725" imgH="393529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429000"/>
                        <a:ext cx="1152128" cy="71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1763688" y="3717032"/>
          <a:ext cx="406497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40" name="Equation" r:id="rId10" imgW="177646" imgH="393359" progId="Equation.DSMT4">
                  <p:embed/>
                </p:oleObj>
              </mc:Choice>
              <mc:Fallback>
                <p:oleObj name="Equation" r:id="rId10" imgW="177646" imgH="393359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17032"/>
                        <a:ext cx="406497" cy="9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6012160" y="4869160"/>
          <a:ext cx="1080120" cy="68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41" name="Equation" r:id="rId12" imgW="558558" imgH="355446" progId="Equation.DSMT4">
                  <p:embed/>
                </p:oleObj>
              </mc:Choice>
              <mc:Fallback>
                <p:oleObj name="Equation" r:id="rId12" imgW="558558" imgH="355446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869160"/>
                        <a:ext cx="1080120" cy="687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09262"/>
              </p:ext>
            </p:extLst>
          </p:nvPr>
        </p:nvGraphicFramePr>
        <p:xfrm>
          <a:off x="1691680" y="5373216"/>
          <a:ext cx="36003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42" name="Equation" r:id="rId14" imgW="139680" imgH="253800" progId="Equation.DSMT4">
                  <p:embed/>
                </p:oleObj>
              </mc:Choice>
              <mc:Fallback>
                <p:oleObj name="Equation" r:id="rId14" imgW="139680" imgH="253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73216"/>
                        <a:ext cx="360039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160</a:t>
            </a:fld>
            <a:endParaRPr lang="en-US"/>
          </a:p>
        </p:txBody>
      </p:sp>
      <p:graphicFrame>
        <p:nvGraphicFramePr>
          <p:cNvPr id="1016834" name="Object 2"/>
          <p:cNvGraphicFramePr>
            <a:graphicFrameLocks noChangeAspect="1"/>
          </p:cNvGraphicFramePr>
          <p:nvPr/>
        </p:nvGraphicFramePr>
        <p:xfrm>
          <a:off x="1285852" y="1032890"/>
          <a:ext cx="6786610" cy="1200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206" name="Equation" r:id="rId3" imgW="4953000" imgH="876300" progId="Equation.DSMT4">
                  <p:embed/>
                </p:oleObj>
              </mc:Choice>
              <mc:Fallback>
                <p:oleObj name="Equation" r:id="rId3" imgW="4953000" imgH="8763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032890"/>
                        <a:ext cx="6786610" cy="1200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835" name="Object 3"/>
          <p:cNvGraphicFramePr>
            <a:graphicFrameLocks noChangeAspect="1"/>
          </p:cNvGraphicFramePr>
          <p:nvPr/>
        </p:nvGraphicFramePr>
        <p:xfrm>
          <a:off x="1285852" y="2428868"/>
          <a:ext cx="5337122" cy="90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207" name="Equation" r:id="rId5" imgW="3657600" imgH="622300" progId="Equation.DSMT4">
                  <p:embed/>
                </p:oleObj>
              </mc:Choice>
              <mc:Fallback>
                <p:oleObj name="Equation" r:id="rId5" imgW="3657600" imgH="6223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428868"/>
                        <a:ext cx="5337122" cy="90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6836" name="Object 4"/>
          <p:cNvGraphicFramePr>
            <a:graphicFrameLocks noChangeAspect="1"/>
          </p:cNvGraphicFramePr>
          <p:nvPr/>
        </p:nvGraphicFramePr>
        <p:xfrm>
          <a:off x="1428728" y="3286124"/>
          <a:ext cx="5929354" cy="100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208" name="Equation" r:id="rId7" imgW="3657600" imgH="622300" progId="Equation.DSMT4">
                  <p:embed/>
                </p:oleObj>
              </mc:Choice>
              <mc:Fallback>
                <p:oleObj name="Equation" r:id="rId7" imgW="3657600" imgH="6223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286124"/>
                        <a:ext cx="5929354" cy="1008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7290" y="464344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</a:t>
            </a:r>
            <a:endParaRPr lang="en-US" dirty="0"/>
          </a:p>
        </p:txBody>
      </p:sp>
      <p:graphicFrame>
        <p:nvGraphicFramePr>
          <p:cNvPr id="1016837" name="Object 5"/>
          <p:cNvGraphicFramePr>
            <a:graphicFrameLocks noChangeAspect="1"/>
          </p:cNvGraphicFramePr>
          <p:nvPr/>
        </p:nvGraphicFramePr>
        <p:xfrm>
          <a:off x="2714612" y="4357694"/>
          <a:ext cx="4143404" cy="151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209" name="Equation" r:id="rId9" imgW="2400300" imgH="876300" progId="Equation.DSMT4">
                  <p:embed/>
                </p:oleObj>
              </mc:Choice>
              <mc:Fallback>
                <p:oleObj name="Equation" r:id="rId9" imgW="2400300" imgH="8763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357694"/>
                        <a:ext cx="4143404" cy="151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28604"/>
            <a:ext cx="1714512" cy="7143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Appendix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FF1F4F-EEFE-4AE4-9147-9D6F4903CE5F}" type="slidenum">
              <a:rPr lang="en-US"/>
              <a:pPr/>
              <a:t>161</a:t>
            </a:fld>
            <a:endParaRPr lang="en-US"/>
          </a:p>
        </p:txBody>
      </p:sp>
      <p:sp>
        <p:nvSpPr>
          <p:cNvPr id="60423" name="Title 1"/>
          <p:cNvSpPr>
            <a:spLocks noGrp="1"/>
          </p:cNvSpPr>
          <p:nvPr>
            <p:ph type="title"/>
          </p:nvPr>
        </p:nvSpPr>
        <p:spPr>
          <a:xfrm>
            <a:off x="642938" y="428625"/>
            <a:ext cx="5801270" cy="676275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3200" dirty="0" smtClean="0"/>
              <a:t>Appendix 4     Example 11</a:t>
            </a:r>
          </a:p>
        </p:txBody>
      </p:sp>
      <p:sp>
        <p:nvSpPr>
          <p:cNvPr id="60424" name="Content Placeholder 2"/>
          <p:cNvSpPr>
            <a:spLocks noGrp="1"/>
          </p:cNvSpPr>
          <p:nvPr>
            <p:ph idx="1"/>
          </p:nvPr>
        </p:nvSpPr>
        <p:spPr>
          <a:xfrm>
            <a:off x="571500" y="1143000"/>
            <a:ext cx="7772400" cy="5143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Consider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First note that</a:t>
            </a:r>
          </a:p>
          <a:p>
            <a:pPr>
              <a:buFontTx/>
              <a:buNone/>
            </a:pPr>
            <a:r>
              <a:rPr lang="en-US" dirty="0" smtClean="0"/>
              <a:t>has only one root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the general </a:t>
            </a:r>
            <a:r>
              <a:rPr lang="en-US" dirty="0" err="1" smtClean="0"/>
              <a:t>soln</a:t>
            </a:r>
            <a:r>
              <a:rPr lang="en-US" dirty="0" smtClean="0"/>
              <a:t> of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is </a:t>
            </a:r>
          </a:p>
        </p:txBody>
      </p:sp>
      <p:sp>
        <p:nvSpPr>
          <p:cNvPr id="60425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989185" name="Object 1"/>
          <p:cNvGraphicFramePr>
            <a:graphicFrameLocks noChangeAspect="1"/>
          </p:cNvGraphicFramePr>
          <p:nvPr/>
        </p:nvGraphicFramePr>
        <p:xfrm>
          <a:off x="2771800" y="1196752"/>
          <a:ext cx="4429582" cy="69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40" name="Equation" r:id="rId3" imgW="3505200" imgH="546100" progId="Equation.DSMT4">
                  <p:embed/>
                </p:oleObj>
              </mc:Choice>
              <mc:Fallback>
                <p:oleObj name="Equation" r:id="rId3" imgW="3505200" imgH="5461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196752"/>
                        <a:ext cx="4429582" cy="690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186" name="Object 2"/>
          <p:cNvGraphicFramePr>
            <a:graphicFrameLocks noChangeAspect="1"/>
          </p:cNvGraphicFramePr>
          <p:nvPr/>
        </p:nvGraphicFramePr>
        <p:xfrm>
          <a:off x="3491880" y="2276872"/>
          <a:ext cx="2702948" cy="45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41" name="Equation" r:id="rId5" imgW="2273300" imgH="381000" progId="Equation.DSMT4">
                  <p:embed/>
                </p:oleObj>
              </mc:Choice>
              <mc:Fallback>
                <p:oleObj name="Equation" r:id="rId5" imgW="2273300" imgH="3810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276872"/>
                        <a:ext cx="2702948" cy="453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734825"/>
              </p:ext>
            </p:extLst>
          </p:nvPr>
        </p:nvGraphicFramePr>
        <p:xfrm>
          <a:off x="4139952" y="2996952"/>
          <a:ext cx="995164" cy="392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42" name="Equation" r:id="rId7" imgW="838080" imgH="330120" progId="Equation.DSMT4">
                  <p:embed/>
                </p:oleObj>
              </mc:Choice>
              <mc:Fallback>
                <p:oleObj name="Equation" r:id="rId7" imgW="838080" imgH="33012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996952"/>
                        <a:ext cx="995164" cy="392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188" name="Object 4"/>
          <p:cNvGraphicFramePr>
            <a:graphicFrameLocks noChangeAspect="1"/>
          </p:cNvGraphicFramePr>
          <p:nvPr/>
        </p:nvGraphicFramePr>
        <p:xfrm>
          <a:off x="4357686" y="4071942"/>
          <a:ext cx="3743681" cy="620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43" name="Equation" r:id="rId9" imgW="2451100" imgH="406400" progId="Equation.DSMT4">
                  <p:embed/>
                </p:oleObj>
              </mc:Choice>
              <mc:Fallback>
                <p:oleObj name="Equation" r:id="rId9" imgW="2451100" imgH="406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4071942"/>
                        <a:ext cx="3743681" cy="62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189" name="Object 5"/>
          <p:cNvGraphicFramePr>
            <a:graphicFrameLocks noChangeAspect="1"/>
          </p:cNvGraphicFramePr>
          <p:nvPr/>
        </p:nvGraphicFramePr>
        <p:xfrm>
          <a:off x="2714612" y="4928676"/>
          <a:ext cx="3571900" cy="8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44" name="Equation" r:id="rId11" imgW="1866900" imgH="469900" progId="Equation.DSMT4">
                  <p:embed/>
                </p:oleObj>
              </mc:Choice>
              <mc:Fallback>
                <p:oleObj name="Equation" r:id="rId11" imgW="1866900" imgH="4699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928676"/>
                        <a:ext cx="3571900" cy="89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4873D-4B47-4F2A-8194-F83C85185667}" type="slidenum">
              <a:rPr lang="en-US"/>
              <a:pPr/>
              <a:t>162</a:t>
            </a:fld>
            <a:endParaRPr lang="en-US"/>
          </a:p>
        </p:txBody>
      </p:sp>
      <p:sp>
        <p:nvSpPr>
          <p:cNvPr id="61449" name="Content Placeholder 2"/>
          <p:cNvSpPr>
            <a:spLocks noGrp="1"/>
          </p:cNvSpPr>
          <p:nvPr>
            <p:ph idx="1"/>
          </p:nvPr>
        </p:nvSpPr>
        <p:spPr>
          <a:xfrm>
            <a:off x="571500" y="1143000"/>
            <a:ext cx="7772400" cy="45005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So a particular </a:t>
            </a:r>
            <a:r>
              <a:rPr lang="en-US" dirty="0" err="1" smtClean="0"/>
              <a:t>soln</a:t>
            </a:r>
            <a:r>
              <a:rPr lang="en-US" dirty="0" smtClean="0"/>
              <a:t> of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is of the form</a:t>
            </a:r>
          </a:p>
          <a:p>
            <a:pPr>
              <a:buFontTx/>
              <a:buNone/>
            </a:pPr>
            <a:r>
              <a:rPr lang="en-US" dirty="0" smtClean="0"/>
              <a:t>Note that we have extra term          above</a:t>
            </a:r>
          </a:p>
          <a:p>
            <a:pPr>
              <a:buFontTx/>
              <a:buNone/>
            </a:pPr>
            <a:r>
              <a:rPr lang="en-US" dirty="0" smtClean="0"/>
              <a:t>By method used in Example 10 , we can </a:t>
            </a:r>
          </a:p>
          <a:p>
            <a:pPr>
              <a:buFontTx/>
              <a:buNone/>
            </a:pPr>
            <a:r>
              <a:rPr lang="en-US" dirty="0" smtClean="0"/>
              <a:t>get A=1,B=C=D=0</a:t>
            </a:r>
          </a:p>
        </p:txBody>
      </p:sp>
      <p:pic>
        <p:nvPicPr>
          <p:cNvPr id="61442" name="Object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249613"/>
            <a:ext cx="914400" cy="358775"/>
          </a:xfrm>
          <a:prstGeom prst="rect">
            <a:avLst/>
          </a:prstGeom>
          <a:noFill/>
        </p:spPr>
      </p:pic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46" name="Object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429000"/>
            <a:ext cx="516036" cy="573374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61450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990210" name="Object 2"/>
          <p:cNvGraphicFramePr>
            <a:graphicFrameLocks noChangeAspect="1"/>
          </p:cNvGraphicFramePr>
          <p:nvPr/>
        </p:nvGraphicFramePr>
        <p:xfrm>
          <a:off x="2051720" y="1916832"/>
          <a:ext cx="44291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00" name="Equation" r:id="rId5" imgW="3505200" imgH="546100" progId="Equation.DSMT4">
                  <p:embed/>
                </p:oleObj>
              </mc:Choice>
              <mc:Fallback>
                <p:oleObj name="Equation" r:id="rId5" imgW="35052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916832"/>
                        <a:ext cx="44291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1" name="Object 3"/>
          <p:cNvGraphicFramePr>
            <a:graphicFrameLocks noChangeAspect="1"/>
          </p:cNvGraphicFramePr>
          <p:nvPr/>
        </p:nvGraphicFramePr>
        <p:xfrm>
          <a:off x="3491880" y="2924944"/>
          <a:ext cx="394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01" name="Equation" r:id="rId7" imgW="3949700" imgH="457200" progId="Equation.DSMT4">
                  <p:embed/>
                </p:oleObj>
              </mc:Choice>
              <mc:Fallback>
                <p:oleObj name="Equation" r:id="rId7" imgW="394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924944"/>
                        <a:ext cx="394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36843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163</a:t>
            </a:fld>
            <a:endParaRPr lang="en-US"/>
          </a:p>
        </p:txBody>
      </p:sp>
      <p:pic>
        <p:nvPicPr>
          <p:cNvPr id="6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620688"/>
            <a:ext cx="642937" cy="7143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3568" y="836712"/>
            <a:ext cx="4219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we have extra term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484784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use</a:t>
            </a:r>
            <a:endParaRPr lang="en-US" dirty="0"/>
          </a:p>
        </p:txBody>
      </p:sp>
      <p:graphicFrame>
        <p:nvGraphicFramePr>
          <p:cNvPr id="987138" name="Object 2"/>
          <p:cNvGraphicFramePr>
            <a:graphicFrameLocks noChangeAspect="1"/>
          </p:cNvGraphicFramePr>
          <p:nvPr/>
        </p:nvGraphicFramePr>
        <p:xfrm>
          <a:off x="3851920" y="1484784"/>
          <a:ext cx="4257514" cy="55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775" name="Equation" r:id="rId4" imgW="3009900" imgH="393700" progId="Equation.DSMT4">
                  <p:embed/>
                </p:oleObj>
              </mc:Choice>
              <mc:Fallback>
                <p:oleObj name="Equation" r:id="rId4" imgW="3009900" imgH="3937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84784"/>
                        <a:ext cx="4257514" cy="55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2276872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87139" name="Object 3"/>
          <p:cNvGraphicFramePr>
            <a:graphicFrameLocks noChangeAspect="1"/>
          </p:cNvGraphicFramePr>
          <p:nvPr/>
        </p:nvGraphicFramePr>
        <p:xfrm>
          <a:off x="2195737" y="2330960"/>
          <a:ext cx="1008112" cy="54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776" name="Equation" r:id="rId6" imgW="609600" imgH="330200" progId="Equation.DSMT4">
                  <p:embed/>
                </p:oleObj>
              </mc:Choice>
              <mc:Fallback>
                <p:oleObj name="Equation" r:id="rId6" imgW="609600" imgH="3302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7" y="2330960"/>
                        <a:ext cx="1008112" cy="54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6136" y="2348880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are  </a:t>
            </a:r>
            <a:r>
              <a:rPr lang="en-US" sz="3200" dirty="0" err="1" smtClean="0"/>
              <a:t>solns</a:t>
            </a:r>
            <a:r>
              <a:rPr lang="en-US" sz="3200" dirty="0" smtClean="0"/>
              <a:t> of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861048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use</a:t>
            </a:r>
            <a:endParaRPr lang="en-US" dirty="0"/>
          </a:p>
        </p:txBody>
      </p:sp>
      <p:graphicFrame>
        <p:nvGraphicFramePr>
          <p:cNvPr id="987140" name="Object 4"/>
          <p:cNvGraphicFramePr>
            <a:graphicFrameLocks noChangeAspect="1"/>
          </p:cNvGraphicFramePr>
          <p:nvPr/>
        </p:nvGraphicFramePr>
        <p:xfrm>
          <a:off x="4355976" y="2276872"/>
          <a:ext cx="1296144" cy="60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777" name="Equation" r:id="rId8" imgW="710891" imgH="330057" progId="Equation.DSMT4">
                  <p:embed/>
                </p:oleObj>
              </mc:Choice>
              <mc:Fallback>
                <p:oleObj name="Equation" r:id="rId8" imgW="710891" imgH="330057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276872"/>
                        <a:ext cx="1296144" cy="601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19872" y="2348880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graphicFrame>
        <p:nvGraphicFramePr>
          <p:cNvPr id="987141" name="Object 5"/>
          <p:cNvGraphicFramePr>
            <a:graphicFrameLocks noChangeAspect="1"/>
          </p:cNvGraphicFramePr>
          <p:nvPr/>
        </p:nvGraphicFramePr>
        <p:xfrm>
          <a:off x="3635896" y="3861048"/>
          <a:ext cx="4752528" cy="58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778" name="Equation" r:id="rId10" imgW="3175000" imgH="393700" progId="Equation.DSMT4">
                  <p:embed/>
                </p:oleObj>
              </mc:Choice>
              <mc:Fallback>
                <p:oleObj name="Equation" r:id="rId10" imgW="3175000" imgH="3937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861048"/>
                        <a:ext cx="4752528" cy="589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27584" y="4797152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graphicFrame>
        <p:nvGraphicFramePr>
          <p:cNvPr id="987142" name="Object 6"/>
          <p:cNvGraphicFramePr>
            <a:graphicFrameLocks noChangeAspect="1"/>
          </p:cNvGraphicFramePr>
          <p:nvPr/>
        </p:nvGraphicFramePr>
        <p:xfrm>
          <a:off x="1979712" y="4797152"/>
          <a:ext cx="1440160" cy="63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779" name="Equation" r:id="rId12" imgW="749300" imgH="330200" progId="Equation.DSMT4">
                  <p:embed/>
                </p:oleObj>
              </mc:Choice>
              <mc:Fallback>
                <p:oleObj name="Equation" r:id="rId12" imgW="749300" imgH="3302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97152"/>
                        <a:ext cx="1440160" cy="634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63888" y="4869160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 a 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graphicFrame>
        <p:nvGraphicFramePr>
          <p:cNvPr id="987143" name="Object 7"/>
          <p:cNvGraphicFramePr>
            <a:graphicFrameLocks noChangeAspect="1"/>
          </p:cNvGraphicFramePr>
          <p:nvPr/>
        </p:nvGraphicFramePr>
        <p:xfrm>
          <a:off x="3143240" y="3000372"/>
          <a:ext cx="37433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780" name="Equation" r:id="rId14" imgW="2451100" imgH="406400" progId="Equation.DSMT4">
                  <p:embed/>
                </p:oleObj>
              </mc:Choice>
              <mc:Fallback>
                <p:oleObj name="Equation" r:id="rId14" imgW="2451100" imgH="4064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3000372"/>
                        <a:ext cx="37433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7144" name="Object 8"/>
          <p:cNvGraphicFramePr>
            <a:graphicFrameLocks noChangeAspect="1"/>
          </p:cNvGraphicFramePr>
          <p:nvPr/>
        </p:nvGraphicFramePr>
        <p:xfrm>
          <a:off x="3143240" y="5500702"/>
          <a:ext cx="37433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781" name="Equation" r:id="rId16" imgW="2451100" imgH="406400" progId="Equation.DSMT4">
                  <p:embed/>
                </p:oleObj>
              </mc:Choice>
              <mc:Fallback>
                <p:oleObj name="Equation" r:id="rId16" imgW="2451100" imgH="4064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5500702"/>
                        <a:ext cx="37433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764704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Here we use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700808"/>
            <a:ext cx="785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ensure that no term in the above is a </a:t>
            </a:r>
            <a:r>
              <a:rPr lang="en-US" dirty="0" err="1" smtClean="0"/>
              <a:t>soln</a:t>
            </a:r>
            <a:r>
              <a:rPr lang="en-US" dirty="0" smtClean="0"/>
              <a:t> of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429000"/>
            <a:ext cx="645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remark that  in Example 10, we use</a:t>
            </a:r>
            <a:endParaRPr lang="en-US" dirty="0"/>
          </a:p>
        </p:txBody>
      </p:sp>
      <p:graphicFrame>
        <p:nvGraphicFramePr>
          <p:cNvPr id="988162" name="Object 8"/>
          <p:cNvGraphicFramePr>
            <a:graphicFrameLocks noChangeAspect="1"/>
          </p:cNvGraphicFramePr>
          <p:nvPr/>
        </p:nvGraphicFramePr>
        <p:xfrm>
          <a:off x="2483768" y="4149080"/>
          <a:ext cx="379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534" name="Equation" r:id="rId3" imgW="3797300" imgH="546100" progId="Equation.DSMT4">
                  <p:embed/>
                </p:oleObj>
              </mc:Choice>
              <mc:Fallback>
                <p:oleObj name="Equation" r:id="rId3" imgW="3797300" imgH="5461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149080"/>
                        <a:ext cx="379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3608" y="4869160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since no term in the above is a </a:t>
            </a:r>
            <a:r>
              <a:rPr lang="en-US" sz="3200" dirty="0" err="1" smtClean="0"/>
              <a:t>soln</a:t>
            </a:r>
            <a:r>
              <a:rPr lang="en-US" sz="3200" dirty="0" smtClean="0"/>
              <a:t> of </a:t>
            </a:r>
            <a:endParaRPr lang="en-US" sz="3200" dirty="0"/>
          </a:p>
        </p:txBody>
      </p:sp>
      <p:graphicFrame>
        <p:nvGraphicFramePr>
          <p:cNvPr id="988163" name="Object 3"/>
          <p:cNvGraphicFramePr>
            <a:graphicFrameLocks noChangeAspect="1"/>
          </p:cNvGraphicFramePr>
          <p:nvPr/>
        </p:nvGraphicFramePr>
        <p:xfrm>
          <a:off x="3275855" y="5517232"/>
          <a:ext cx="2890635" cy="49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535" name="Equation" r:id="rId5" imgW="2057400" imgH="355600" progId="Equation.DSMT4">
                  <p:embed/>
                </p:oleObj>
              </mc:Choice>
              <mc:Fallback>
                <p:oleObj name="Equation" r:id="rId5" imgW="2057400" imgH="355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5" y="5517232"/>
                        <a:ext cx="2890635" cy="499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graphicFrame>
        <p:nvGraphicFramePr>
          <p:cNvPr id="988164" name="Object 4"/>
          <p:cNvGraphicFramePr>
            <a:graphicFrameLocks noChangeAspect="1"/>
          </p:cNvGraphicFramePr>
          <p:nvPr/>
        </p:nvGraphicFramePr>
        <p:xfrm>
          <a:off x="2928926" y="2357430"/>
          <a:ext cx="37433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536" name="Equation" r:id="rId7" imgW="2451100" imgH="406400" progId="Equation.DSMT4">
                  <p:embed/>
                </p:oleObj>
              </mc:Choice>
              <mc:Fallback>
                <p:oleObj name="Equation" r:id="rId7" imgW="2451100" imgH="4064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357430"/>
                        <a:ext cx="37433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8165" name="Object 5"/>
          <p:cNvGraphicFramePr>
            <a:graphicFrameLocks noChangeAspect="1"/>
          </p:cNvGraphicFramePr>
          <p:nvPr/>
        </p:nvGraphicFramePr>
        <p:xfrm>
          <a:off x="3357554" y="857232"/>
          <a:ext cx="394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537" name="Equation" r:id="rId9" imgW="3949700" imgH="457200" progId="Equation.DSMT4">
                  <p:embed/>
                </p:oleObj>
              </mc:Choice>
              <mc:Fallback>
                <p:oleObj name="Equation" r:id="rId9" imgW="3949700" imgH="4572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857232"/>
                        <a:ext cx="394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71604" y="571480"/>
            <a:ext cx="4349268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meaning of  “term”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3000372"/>
            <a:ext cx="5740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There are four terms </a:t>
            </a:r>
          </a:p>
          <a:p>
            <a:r>
              <a:rPr lang="en-US" sz="3200" dirty="0" smtClean="0"/>
              <a:t>in the above particular solution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4071942"/>
            <a:ext cx="7927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have to ensure that no term in </a:t>
            </a:r>
          </a:p>
          <a:p>
            <a:r>
              <a:rPr lang="en-US" sz="3200" dirty="0" smtClean="0"/>
              <a:t>a particular solution of </a:t>
            </a:r>
            <a:r>
              <a:rPr lang="en-US" sz="3200" dirty="0" err="1" smtClean="0"/>
              <a:t>nonhom</a:t>
            </a:r>
            <a:r>
              <a:rPr lang="en-US" sz="3200" dirty="0" smtClean="0"/>
              <a:t>. ODE is</a:t>
            </a:r>
          </a:p>
          <a:p>
            <a:r>
              <a:rPr lang="en-US" sz="3200" dirty="0" smtClean="0"/>
              <a:t> a solution of the corresponding </a:t>
            </a:r>
            <a:r>
              <a:rPr lang="en-US" sz="3200" dirty="0" err="1" smtClean="0"/>
              <a:t>hom</a:t>
            </a:r>
            <a:r>
              <a:rPr lang="en-US" sz="3200" dirty="0" smtClean="0"/>
              <a:t>. ODE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276600" y="2209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940" name="Equation" r:id="rId3" imgW="473859" imgH="799637" progId="Equation.DSMT4">
                  <p:embed/>
                </p:oleObj>
              </mc:Choice>
              <mc:Fallback>
                <p:oleObj name="Equation" r:id="rId3" imgW="473859" imgH="799637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68" name="Object 4"/>
          <p:cNvGraphicFramePr>
            <a:graphicFrameLocks noChangeAspect="1"/>
          </p:cNvGraphicFramePr>
          <p:nvPr/>
        </p:nvGraphicFramePr>
        <p:xfrm>
          <a:off x="1619672" y="1268760"/>
          <a:ext cx="379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941" name="Equation" r:id="rId5" imgW="3797300" imgH="546100" progId="Equation.DSMT4">
                  <p:embed/>
                </p:oleObj>
              </mc:Choice>
              <mc:Fallback>
                <p:oleObj name="Equation" r:id="rId5" imgW="3797300" imgH="5461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268760"/>
                        <a:ext cx="3797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69" name="Object 5"/>
          <p:cNvGraphicFramePr>
            <a:graphicFrameLocks noChangeAspect="1"/>
          </p:cNvGraphicFramePr>
          <p:nvPr/>
        </p:nvGraphicFramePr>
        <p:xfrm>
          <a:off x="1547664" y="1988840"/>
          <a:ext cx="535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942" name="Equation" r:id="rId7" imgW="5359400" imgH="469900" progId="Equation.DSMT4">
                  <p:embed/>
                </p:oleObj>
              </mc:Choice>
              <mc:Fallback>
                <p:oleObj name="Equation" r:id="rId7" imgW="5359400" imgH="4699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988840"/>
                        <a:ext cx="535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8BA439-A914-4152-A860-21E8FAC6F550}" type="slidenum">
              <a:rPr lang="en-US"/>
              <a:pPr/>
              <a:t>166</a:t>
            </a:fld>
            <a:endParaRPr lang="en-US"/>
          </a:p>
        </p:txBody>
      </p:sp>
      <p:sp>
        <p:nvSpPr>
          <p:cNvPr id="675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04813"/>
            <a:ext cx="4247828" cy="57626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Appendix 5     Example 13   </a:t>
            </a:r>
          </a:p>
        </p:txBody>
      </p:sp>
      <p:sp>
        <p:nvSpPr>
          <p:cNvPr id="67591" name="Text Box 3"/>
          <p:cNvSpPr txBox="1">
            <a:spLocks noChangeArrowheads="1"/>
          </p:cNvSpPr>
          <p:nvPr/>
        </p:nvSpPr>
        <p:spPr bwMode="auto">
          <a:xfrm>
            <a:off x="571472" y="1928802"/>
            <a:ext cx="5357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As in Example </a:t>
            </a:r>
            <a:r>
              <a:rPr lang="en-US" dirty="0" smtClean="0"/>
              <a:t>12, </a:t>
            </a:r>
            <a:r>
              <a:rPr lang="en-US" dirty="0"/>
              <a:t>we consider </a:t>
            </a:r>
          </a:p>
        </p:txBody>
      </p:sp>
      <p:pic>
        <p:nvPicPr>
          <p:cNvPr id="67586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2428868"/>
            <a:ext cx="4918075" cy="6127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67593" name="Text Box 3"/>
          <p:cNvSpPr txBox="1">
            <a:spLocks noChangeArrowheads="1"/>
          </p:cNvSpPr>
          <p:nvPr/>
        </p:nvSpPr>
        <p:spPr bwMode="auto">
          <a:xfrm>
            <a:off x="323528" y="3143248"/>
            <a:ext cx="6121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 particular </a:t>
            </a:r>
            <a:r>
              <a:rPr lang="en-US" dirty="0" err="1" smtClean="0"/>
              <a:t>soln</a:t>
            </a:r>
            <a:r>
              <a:rPr lang="en-US" dirty="0" smtClean="0"/>
              <a:t> is </a:t>
            </a:r>
            <a:r>
              <a:rPr lang="en-US" dirty="0"/>
              <a:t>of the form </a:t>
            </a:r>
          </a:p>
        </p:txBody>
      </p:sp>
      <p:sp>
        <p:nvSpPr>
          <p:cNvPr id="67594" name="Text Box 3"/>
          <p:cNvSpPr txBox="1">
            <a:spLocks noChangeArrowheads="1"/>
          </p:cNvSpPr>
          <p:nvPr/>
        </p:nvSpPr>
        <p:spPr bwMode="auto">
          <a:xfrm>
            <a:off x="571472" y="3714752"/>
            <a:ext cx="142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where </a:t>
            </a:r>
          </a:p>
        </p:txBody>
      </p:sp>
      <p:sp>
        <p:nvSpPr>
          <p:cNvPr id="67595" name="Text Box 3"/>
          <p:cNvSpPr txBox="1">
            <a:spLocks noChangeArrowheads="1"/>
          </p:cNvSpPr>
          <p:nvPr/>
        </p:nvSpPr>
        <p:spPr bwMode="auto">
          <a:xfrm>
            <a:off x="642910" y="5357826"/>
            <a:ext cx="75009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real part </a:t>
            </a:r>
            <a:r>
              <a:rPr lang="en-US" dirty="0"/>
              <a:t>of z(x) is a particular </a:t>
            </a:r>
            <a:r>
              <a:rPr lang="en-US" dirty="0" err="1"/>
              <a:t>soln</a:t>
            </a:r>
            <a:r>
              <a:rPr lang="en-US" dirty="0"/>
              <a:t> </a:t>
            </a:r>
            <a:r>
              <a:rPr lang="en-US" dirty="0" smtClean="0"/>
              <a:t>of  y-equation </a:t>
            </a:r>
            <a:r>
              <a:rPr lang="en-US" dirty="0"/>
              <a:t>. </a:t>
            </a:r>
          </a:p>
        </p:txBody>
      </p:sp>
      <p:sp>
        <p:nvSpPr>
          <p:cNvPr id="67596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910" y="4786322"/>
            <a:ext cx="642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in example 12, we can find A and B.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2910" y="4214818"/>
            <a:ext cx="642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Why we have extra term x in u(x)?</a:t>
            </a:r>
            <a:endParaRPr lang="en-US" dirty="0"/>
          </a:p>
        </p:txBody>
      </p:sp>
      <p:graphicFrame>
        <p:nvGraphicFramePr>
          <p:cNvPr id="1031169" name="Object 1"/>
          <p:cNvGraphicFramePr>
            <a:graphicFrameLocks noChangeAspect="1"/>
          </p:cNvGraphicFramePr>
          <p:nvPr/>
        </p:nvGraphicFramePr>
        <p:xfrm>
          <a:off x="2123728" y="1196752"/>
          <a:ext cx="5544548" cy="6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45" name="Equation" r:id="rId4" imgW="4216400" imgH="457200" progId="Equation.DSMT4">
                  <p:embed/>
                </p:oleObj>
              </mc:Choice>
              <mc:Fallback>
                <p:oleObj name="Equation" r:id="rId4" imgW="4216400" imgH="457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96752"/>
                        <a:ext cx="5544548" cy="601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648778"/>
              </p:ext>
            </p:extLst>
          </p:nvPr>
        </p:nvGraphicFramePr>
        <p:xfrm>
          <a:off x="5311775" y="3035300"/>
          <a:ext cx="375761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46" name="Equation" r:id="rId6" imgW="2857320" imgH="507960" progId="Equation.DSMT4">
                  <p:embed/>
                </p:oleObj>
              </mc:Choice>
              <mc:Fallback>
                <p:oleObj name="Equation" r:id="rId6" imgW="2857320" imgH="5079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035300"/>
                        <a:ext cx="375761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171" name="Object 3"/>
          <p:cNvGraphicFramePr>
            <a:graphicFrameLocks noChangeAspect="1"/>
          </p:cNvGraphicFramePr>
          <p:nvPr/>
        </p:nvGraphicFramePr>
        <p:xfrm>
          <a:off x="1979712" y="3789040"/>
          <a:ext cx="257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47" name="Equation" r:id="rId8" imgW="2578100" imgH="419100" progId="Equation.DSMT4">
                  <p:embed/>
                </p:oleObj>
              </mc:Choice>
              <mc:Fallback>
                <p:oleObj name="Equation" r:id="rId8" imgW="2578100" imgH="4191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89040"/>
                        <a:ext cx="257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3" grpId="0"/>
      <p:bldP spid="67594" grpId="0"/>
      <p:bldP spid="67595" grpId="0"/>
      <p:bldP spid="18" grpId="0"/>
      <p:bldP spid="1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1216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30873"/>
            <a:ext cx="2664296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Appendix 6 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0032" y="301877"/>
            <a:ext cx="46085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 </a:t>
            </a:r>
            <a:r>
              <a:rPr lang="en-SG" sz="1600" dirty="0"/>
              <a:t>one of the most </a:t>
            </a:r>
            <a:r>
              <a:rPr lang="en-SG" sz="1600" b="1" dirty="0" smtClean="0"/>
              <a:t>short-lived </a:t>
            </a:r>
            <a:r>
              <a:rPr lang="en-SG" sz="1600" dirty="0" smtClean="0"/>
              <a:t>animals </a:t>
            </a:r>
          </a:p>
          <a:p>
            <a:r>
              <a:rPr lang="en-SG" sz="1600" dirty="0" smtClean="0"/>
              <a:t> in </a:t>
            </a:r>
            <a:r>
              <a:rPr lang="en-SG" sz="1600" dirty="0"/>
              <a:t>the world </a:t>
            </a:r>
          </a:p>
        </p:txBody>
      </p:sp>
      <p:pic>
        <p:nvPicPr>
          <p:cNvPr id="2053" name="Picture 5" descr="http://3.bp.blogspot.com/_W90V87w3sr8/TOjHd6udlwI/AAAAAAAAAPE/vPFi88H-Dqo/s1600/Mayfly3_n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68" y="109155"/>
            <a:ext cx="1547664" cy="10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1E16-038x  Mayfly - eggs sending out fibers to securely attach - Siphlonisca aerodromia - endangered insect found in floodplain of Maine str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3" y="4636155"/>
            <a:ext cx="19050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321016" y="656960"/>
            <a:ext cx="299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Radioactive Decay Chain </a:t>
            </a:r>
            <a:endParaRPr lang="en-SG" sz="1800" dirty="0">
              <a:solidFill>
                <a:srgbClr val="C00000"/>
              </a:solidFill>
            </a:endParaRPr>
          </a:p>
        </p:txBody>
      </p:sp>
      <p:pic>
        <p:nvPicPr>
          <p:cNvPr id="2062" name="Picture 14" descr="http://ichef.bbci.co.uk/naturelibrary/images/ic/credit/640x395/m/ma/mayfly/mayfly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49" y="4352023"/>
            <a:ext cx="1624481" cy="17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chronicle.northcoastnow.com/files/2012/09/Toms-Mayfly-on-cola-machine-cop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51" y="4595078"/>
            <a:ext cx="2563495" cy="138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861216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07503"/>
            <a:ext cx="3562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680397"/>
              </p:ext>
            </p:extLst>
          </p:nvPr>
        </p:nvGraphicFramePr>
        <p:xfrm>
          <a:off x="1331640" y="3570724"/>
          <a:ext cx="739616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427" name="Equation" r:id="rId5" imgW="3924300" imgH="825500" progId="Equation.DSMT4">
                  <p:embed/>
                </p:oleObj>
              </mc:Choice>
              <mc:Fallback>
                <p:oleObj name="Equation" r:id="rId5" imgW="3924300" imgH="825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70724"/>
                        <a:ext cx="7396163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5414284"/>
            <a:ext cx="1111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8308" y="3095382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U(t)=# of eggs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004047" y="3110658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T(t)=# of  mayflies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32239" y="4938390"/>
                <a:ext cx="1607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SG" dirty="0" smtClean="0"/>
                  <a:t>=ln2/2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39" y="4938390"/>
                <a:ext cx="1607363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1628" r="-6061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0133" y="5745968"/>
                <a:ext cx="1592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SG" dirty="0" smtClean="0"/>
                  <a:t>=ln2/1</a:t>
                </a:r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33" y="5745968"/>
                <a:ext cx="1592552" cy="523220"/>
              </a:xfrm>
              <a:prstGeom prst="rect">
                <a:avLst/>
              </a:prstGeom>
              <a:blipFill rotWithShape="1">
                <a:blip r:embed="rId8"/>
                <a:stretch>
                  <a:fillRect t="-11765" r="-6107" b="-3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09240" y="6218346"/>
            <a:ext cx="2895600" cy="457200"/>
          </a:xfrm>
        </p:spPr>
        <p:txBody>
          <a:bodyPr/>
          <a:lstStyle/>
          <a:p>
            <a:r>
              <a:rPr lang="fr-FR" dirty="0" err="1" smtClean="0"/>
              <a:t>Chew</a:t>
            </a:r>
            <a:r>
              <a:rPr lang="fr-FR" dirty="0" smtClean="0"/>
              <a:t> T S MA1506-14 </a:t>
            </a:r>
            <a:r>
              <a:rPr lang="fr-FR" dirty="0" err="1" smtClean="0"/>
              <a:t>Chapter</a:t>
            </a:r>
            <a:r>
              <a:rPr lang="fr-FR" dirty="0" smtClean="0"/>
              <a:t> 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4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E2188-0FC5-43CA-9414-D44137CD7927}" type="slidenum">
              <a:rPr lang="en-US"/>
              <a:pPr/>
              <a:t>17</a:t>
            </a:fld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3030537" cy="7207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smtClean="0"/>
              <a:t>Example 3 (cont)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353425" cy="50720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u="sng" dirty="0" smtClean="0"/>
              <a:t>Physical information: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990000"/>
                </a:solidFill>
              </a:rPr>
              <a:t>Rate of change  </a:t>
            </a:r>
            <a:r>
              <a:rPr lang="en-US" sz="2800" i="1" dirty="0" err="1" smtClean="0">
                <a:solidFill>
                  <a:srgbClr val="000000"/>
                </a:solidFill>
              </a:rPr>
              <a:t>dT</a:t>
            </a:r>
            <a:r>
              <a:rPr lang="en-US" sz="2800" i="1" dirty="0" smtClean="0">
                <a:solidFill>
                  <a:srgbClr val="000000"/>
                </a:solidFill>
              </a:rPr>
              <a:t>/</a:t>
            </a:r>
            <a:r>
              <a:rPr lang="en-US" sz="2800" i="1" dirty="0" err="1" smtClean="0">
                <a:solidFill>
                  <a:srgbClr val="000000"/>
                </a:solidFill>
              </a:rPr>
              <a:t>dt</a:t>
            </a:r>
            <a:r>
              <a:rPr lang="en-US" sz="2800" dirty="0" smtClean="0"/>
              <a:t>  of the temperature </a:t>
            </a:r>
            <a:r>
              <a:rPr lang="en-US" sz="2800" i="1" dirty="0" smtClean="0">
                <a:solidFill>
                  <a:srgbClr val="000000"/>
                </a:solidFill>
              </a:rPr>
              <a:t>T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of an object is </a:t>
            </a:r>
            <a:r>
              <a:rPr lang="en-US" sz="2800" dirty="0" smtClean="0">
                <a:solidFill>
                  <a:srgbClr val="990000"/>
                </a:solidFill>
              </a:rPr>
              <a:t>proportional to the difference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  between </a:t>
            </a:r>
            <a:r>
              <a:rPr lang="en-US" sz="2800" i="1" dirty="0" smtClean="0">
                <a:solidFill>
                  <a:srgbClr val="990000"/>
                </a:solidFill>
              </a:rPr>
              <a:t>T</a:t>
            </a:r>
            <a:r>
              <a:rPr lang="en-US" sz="2800" dirty="0" smtClean="0">
                <a:solidFill>
                  <a:srgbClr val="990000"/>
                </a:solidFill>
              </a:rPr>
              <a:t> and the temp </a:t>
            </a:r>
            <a:r>
              <a:rPr lang="en-US" sz="2800" i="1" dirty="0" smtClean="0">
                <a:solidFill>
                  <a:srgbClr val="990000"/>
                </a:solidFill>
              </a:rPr>
              <a:t>T</a:t>
            </a:r>
            <a:r>
              <a:rPr lang="en-US" sz="2800" i="1" baseline="-25000" dirty="0" smtClean="0">
                <a:solidFill>
                  <a:srgbClr val="990000"/>
                </a:solidFill>
              </a:rPr>
              <a:t>0</a:t>
            </a:r>
            <a:r>
              <a:rPr lang="en-US" sz="2800" dirty="0" smtClean="0">
                <a:solidFill>
                  <a:srgbClr val="990000"/>
                </a:solidFill>
              </a:rPr>
              <a:t> of the medium</a:t>
            </a:r>
          </a:p>
        </p:txBody>
      </p:sp>
      <p:sp>
        <p:nvSpPr>
          <p:cNvPr id="81926" name="Text Box 36"/>
          <p:cNvSpPr txBox="1">
            <a:spLocks noChangeArrowheads="1"/>
          </p:cNvSpPr>
          <p:nvPr/>
        </p:nvSpPr>
        <p:spPr bwMode="auto">
          <a:xfrm>
            <a:off x="642938" y="1714500"/>
            <a:ext cx="5746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990000"/>
                </a:solidFill>
              </a:rPr>
              <a:t>Newton’s Law of </a:t>
            </a:r>
            <a:r>
              <a:rPr lang="en-US" dirty="0" smtClean="0">
                <a:solidFill>
                  <a:srgbClr val="990000"/>
                </a:solidFill>
              </a:rPr>
              <a:t>Cooling (Heating)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819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5099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83107"/>
              </p:ext>
            </p:extLst>
          </p:nvPr>
        </p:nvGraphicFramePr>
        <p:xfrm>
          <a:off x="3131840" y="4869160"/>
          <a:ext cx="2880320" cy="11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45" name="Equation" r:id="rId3" imgW="1879600" imgH="749300" progId="Equation.DSMT4">
                  <p:embed/>
                </p:oleObj>
              </mc:Choice>
              <mc:Fallback>
                <p:oleObj name="Equation" r:id="rId3" imgW="1879600" imgH="7493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869160"/>
                        <a:ext cx="2880320" cy="11482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C63B5-CF34-4F0B-9339-77914E581325}" type="slidenum">
              <a:rPr lang="en-US"/>
              <a:pPr/>
              <a:t>18</a:t>
            </a:fld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455739" cy="93503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3 (cont)</a:t>
            </a:r>
          </a:p>
        </p:txBody>
      </p:sp>
      <p:sp>
        <p:nvSpPr>
          <p:cNvPr id="83980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288769" name="Object 1"/>
          <p:cNvGraphicFramePr>
            <a:graphicFrameLocks noChangeAspect="1"/>
          </p:cNvGraphicFramePr>
          <p:nvPr/>
        </p:nvGraphicFramePr>
        <p:xfrm>
          <a:off x="827584" y="2780928"/>
          <a:ext cx="3960440" cy="70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4" name="Equation" r:id="rId3" imgW="2222500" imgH="393700" progId="Equation.DSMT4">
                  <p:embed/>
                </p:oleObj>
              </mc:Choice>
              <mc:Fallback>
                <p:oleObj name="Equation" r:id="rId3" imgW="2222500" imgH="3937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0928"/>
                        <a:ext cx="3960440" cy="701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899592" y="3573016"/>
          <a:ext cx="5077665" cy="76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5" name="Equation" r:id="rId5" imgW="2692400" imgH="406400" progId="Equation.DSMT4">
                  <p:embed/>
                </p:oleObj>
              </mc:Choice>
              <mc:Fallback>
                <p:oleObj name="Equation" r:id="rId5" imgW="2692400" imgH="406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5077665" cy="766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755576" y="4500831"/>
            <a:ext cx="4104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200" dirty="0" smtClean="0">
                <a:solidFill>
                  <a:srgbClr val="C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What is the value of A? </a:t>
            </a:r>
            <a:endParaRPr lang="en-US" sz="3200" dirty="0">
              <a:solidFill>
                <a:srgbClr val="C00000"/>
              </a:solidFill>
              <a:ea typeface="SimSun" pitchFamily="2" charset="-122"/>
              <a:cs typeface="Times New Roman" pitchFamily="18" charset="0"/>
            </a:endParaRPr>
          </a:p>
        </p:txBody>
      </p:sp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2411760" y="5208110"/>
          <a:ext cx="3888432" cy="78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6" name="Equation" r:id="rId7" imgW="2005729" imgH="406224" progId="Equation.DSMT4">
                  <p:embed/>
                </p:oleObj>
              </mc:Choice>
              <mc:Fallback>
                <p:oleObj name="Equation" r:id="rId7" imgW="2005729" imgH="406224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208110"/>
                        <a:ext cx="3888432" cy="78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6604"/>
              </p:ext>
            </p:extLst>
          </p:nvPr>
        </p:nvGraphicFramePr>
        <p:xfrm>
          <a:off x="4751971" y="1340768"/>
          <a:ext cx="3213334" cy="14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7" name="Equation" r:id="rId9" imgW="1866900" imgH="825500" progId="Equation.DSMT4">
                  <p:embed/>
                </p:oleObj>
              </mc:Choice>
              <mc:Fallback>
                <p:oleObj name="Equation" r:id="rId9" imgW="1866900" imgH="8255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71" y="1340768"/>
                        <a:ext cx="3213334" cy="14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36631"/>
              </p:ext>
            </p:extLst>
          </p:nvPr>
        </p:nvGraphicFramePr>
        <p:xfrm>
          <a:off x="611560" y="1484784"/>
          <a:ext cx="28797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8" name="Equation" r:id="rId11" imgW="1879600" imgH="749300" progId="Equation.DSMT4">
                  <p:embed/>
                </p:oleObj>
              </mc:Choice>
              <mc:Fallback>
                <p:oleObj name="Equation" r:id="rId11" imgW="1879600" imgH="749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84784"/>
                        <a:ext cx="2879725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48064" y="2807350"/>
            <a:ext cx="207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assume</a:t>
            </a: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31824"/>
              </p:ext>
            </p:extLst>
          </p:nvPr>
        </p:nvGraphicFramePr>
        <p:xfrm>
          <a:off x="6948264" y="3341288"/>
          <a:ext cx="15097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89" name="Equation" r:id="rId13" imgW="914400" imgH="330120" progId="Equation.DSMT4">
                  <p:embed/>
                </p:oleObj>
              </mc:Choice>
              <mc:Fallback>
                <p:oleObj name="Equation" r:id="rId13" imgW="914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48264" y="3341288"/>
                        <a:ext cx="1509712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4288" y="280735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cooling so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23943" name="Object 7"/>
          <p:cNvGraphicFramePr>
            <a:graphicFrameLocks noChangeAspect="1"/>
          </p:cNvGraphicFramePr>
          <p:nvPr/>
        </p:nvGraphicFramePr>
        <p:xfrm>
          <a:off x="2915816" y="1196752"/>
          <a:ext cx="3816424" cy="91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7" name="Equation" r:id="rId3" imgW="1637589" imgH="393529" progId="Equation.DSMT4">
                  <p:embed/>
                </p:oleObj>
              </mc:Choice>
              <mc:Fallback>
                <p:oleObj name="Equation" r:id="rId3" imgW="1637589" imgH="393529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196752"/>
                        <a:ext cx="3816424" cy="91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127362"/>
              </p:ext>
            </p:extLst>
          </p:nvPr>
        </p:nvGraphicFramePr>
        <p:xfrm>
          <a:off x="755576" y="2132856"/>
          <a:ext cx="6866895" cy="106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8" name="Equation" r:id="rId5" imgW="3022600" imgH="406400" progId="Equation.DSMT4">
                  <p:embed/>
                </p:oleObj>
              </mc:Choice>
              <mc:Fallback>
                <p:oleObj name="Equation" r:id="rId5" imgW="3022600" imgH="4064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2856"/>
                        <a:ext cx="6866895" cy="10672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3284984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find k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3861048"/>
            <a:ext cx="592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By given, we know the value of </a:t>
            </a:r>
            <a:endParaRPr lang="en-US" sz="3200" dirty="0"/>
          </a:p>
        </p:txBody>
      </p:sp>
      <p:graphicFrame>
        <p:nvGraphicFramePr>
          <p:cNvPr id="423945" name="Object 9"/>
          <p:cNvGraphicFramePr>
            <a:graphicFrameLocks noChangeAspect="1"/>
          </p:cNvGraphicFramePr>
          <p:nvPr/>
        </p:nvGraphicFramePr>
        <p:xfrm>
          <a:off x="6444208" y="3789040"/>
          <a:ext cx="11525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09" name="Equation" r:id="rId7" imgW="634725" imgH="393529" progId="Equation.DSMT4">
                  <p:embed/>
                </p:oleObj>
              </mc:Choice>
              <mc:Fallback>
                <p:oleObj name="Equation" r:id="rId7" imgW="634725" imgH="393529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789040"/>
                        <a:ext cx="11525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576" y="4437112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</a:t>
            </a:r>
            <a:endParaRPr lang="en-US" sz="3200" dirty="0"/>
          </a:p>
        </p:txBody>
      </p:sp>
      <p:graphicFrame>
        <p:nvGraphicFramePr>
          <p:cNvPr id="423946" name="Object 10"/>
          <p:cNvGraphicFramePr>
            <a:graphicFrameLocks noChangeAspect="1"/>
          </p:cNvGraphicFramePr>
          <p:nvPr/>
        </p:nvGraphicFramePr>
        <p:xfrm>
          <a:off x="827584" y="5013176"/>
          <a:ext cx="7704856" cy="1002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10" name="Equation" r:id="rId9" imgW="3124200" imgH="406400" progId="Equation.DSMT4">
                  <p:embed/>
                </p:oleObj>
              </mc:Choice>
              <mc:Fallback>
                <p:oleObj name="Equation" r:id="rId9" imgW="3124200" imgH="406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13176"/>
                        <a:ext cx="7704856" cy="1002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455739" cy="71936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3 (cont)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15B9B-B35B-4A5B-AE60-CA19D0B1C5C2}" type="slidenum">
              <a:rPr lang="en-US"/>
              <a:pPr/>
              <a:t>2</a:t>
            </a:fld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8688" y="2357438"/>
            <a:ext cx="7772400" cy="242887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Chapter 1</a:t>
            </a:r>
          </a:p>
          <a:p>
            <a:pPr eaLnBrk="1" hangingPunct="1"/>
            <a:r>
              <a:rPr lang="en-US" sz="3600" dirty="0" smtClean="0"/>
              <a:t>Differential Equations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31CB1-BB15-49C4-A4C3-B53845E5D742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311723" cy="719361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smtClean="0"/>
              <a:t>Example 3 (cont)</a:t>
            </a:r>
          </a:p>
        </p:txBody>
      </p:sp>
      <p:sp>
        <p:nvSpPr>
          <p:cNvPr id="85002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05819"/>
              </p:ext>
            </p:extLst>
          </p:nvPr>
        </p:nvGraphicFramePr>
        <p:xfrm>
          <a:off x="1300054" y="1268760"/>
          <a:ext cx="5073374" cy="1837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8" name="Equation" r:id="rId3" imgW="2489200" imgH="901700" progId="Equation.DSMT4">
                  <p:embed/>
                </p:oleObj>
              </mc:Choice>
              <mc:Fallback>
                <p:oleObj name="Equation" r:id="rId3" imgW="2489200" imgH="9017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054" y="1268760"/>
                        <a:ext cx="5073374" cy="18378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9592" y="3356992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have</a:t>
            </a:r>
            <a:endParaRPr lang="en-US" sz="3200" dirty="0"/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30547"/>
              </p:ext>
            </p:extLst>
          </p:nvPr>
        </p:nvGraphicFramePr>
        <p:xfrm>
          <a:off x="1095599" y="3941767"/>
          <a:ext cx="686593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9" name="Equation" r:id="rId5" imgW="3022600" imgH="406400" progId="Equation.DSMT4">
                  <p:embed/>
                </p:oleObj>
              </mc:Choice>
              <mc:Fallback>
                <p:oleObj name="Equation" r:id="rId5" imgW="3022600" imgH="406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599" y="3941767"/>
                        <a:ext cx="6865937" cy="10683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592" y="5085184"/>
            <a:ext cx="4352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 k is given above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32541" y="5534972"/>
            <a:ext cx="3516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Similarly, for heating,</a:t>
            </a:r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2922"/>
              </p:ext>
            </p:extLst>
          </p:nvPr>
        </p:nvGraphicFramePr>
        <p:xfrm>
          <a:off x="3908749" y="5696111"/>
          <a:ext cx="1049467" cy="3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0" name="Equation" r:id="rId7" imgW="901440" imgH="330120" progId="Equation.DSMT4">
                  <p:embed/>
                </p:oleObj>
              </mc:Choice>
              <mc:Fallback>
                <p:oleObj name="Equation" r:id="rId7" imgW="901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8749" y="5696111"/>
                        <a:ext cx="1049467" cy="3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04048" y="557007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,we get the </a:t>
            </a:r>
            <a:r>
              <a:rPr lang="en-US" dirty="0" smtClean="0">
                <a:solidFill>
                  <a:srgbClr val="990000"/>
                </a:solidFill>
              </a:rPr>
              <a:t>same</a:t>
            </a:r>
            <a:r>
              <a:rPr lang="en-US" dirty="0" smtClean="0"/>
              <a:t> formula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A8A77-93D5-44B3-876A-E448D4D90ED6}" type="slidenum">
              <a:rPr lang="en-US"/>
              <a:pPr/>
              <a:t>21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2159595" cy="64849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4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55576" y="1412776"/>
            <a:ext cx="207168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Newton’s   2</a:t>
            </a:r>
            <a:r>
              <a:rPr lang="en-US" sz="3200" baseline="30000" dirty="0"/>
              <a:t>nd</a:t>
            </a:r>
            <a:r>
              <a:rPr lang="en-US" sz="3200" dirty="0"/>
              <a:t> Law </a:t>
            </a:r>
            <a:endParaRPr lang="en-US" sz="3200" i="1" dirty="0">
              <a:solidFill>
                <a:srgbClr val="000000"/>
              </a:solidFill>
            </a:endParaRP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827584" y="3933056"/>
            <a:ext cx="50405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2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g=acceleration due to gravity</a:t>
            </a:r>
            <a:endParaRPr lang="en-US" sz="3200" dirty="0">
              <a:ea typeface="SimSun" pitchFamily="2" charset="-122"/>
              <a:cs typeface="Times New Roman" pitchFamily="18" charset="0"/>
            </a:endParaRPr>
          </a:p>
          <a:p>
            <a:pPr eaLnBrk="0" hangingPunct="0"/>
            <a:r>
              <a:rPr lang="en-US" sz="32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 =9.8m/s</a:t>
            </a:r>
            <a:r>
              <a:rPr lang="en-US" sz="3200" baseline="300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2</a:t>
            </a:r>
            <a:endParaRPr lang="en-US" sz="3200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107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5816" y="548680"/>
            <a:ext cx="5760640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Retarded fall—air resistance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576" y="3212976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air resistance =  </a:t>
            </a:r>
            <a:r>
              <a:rPr lang="en-US" sz="3200" i="1" dirty="0" smtClean="0">
                <a:solidFill>
                  <a:srgbClr val="000000"/>
                </a:solidFill>
              </a:rPr>
              <a:t>bv</a:t>
            </a:r>
            <a:r>
              <a:rPr lang="en-US" sz="3200" i="1" baseline="30000" dirty="0" smtClean="0">
                <a:solidFill>
                  <a:srgbClr val="000000"/>
                </a:solidFill>
              </a:rPr>
              <a:t>2   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83568" y="2492896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m=weight of the man + equipment 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644008" y="3212976"/>
            <a:ext cx="4055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where b is a constant</a:t>
            </a:r>
            <a:endParaRPr lang="en-US" sz="3200" dirty="0"/>
          </a:p>
        </p:txBody>
      </p:sp>
      <p:graphicFrame>
        <p:nvGraphicFramePr>
          <p:cNvPr id="591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28671"/>
              </p:ext>
            </p:extLst>
          </p:nvPr>
        </p:nvGraphicFramePr>
        <p:xfrm>
          <a:off x="3275856" y="1412776"/>
          <a:ext cx="2736304" cy="100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28" name="Equation" r:id="rId3" imgW="2032000" imgH="749300" progId="Equation.DSMT4">
                  <p:embed/>
                </p:oleObj>
              </mc:Choice>
              <mc:Fallback>
                <p:oleObj name="Equation" r:id="rId3" imgW="2032000" imgH="7493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12776"/>
                        <a:ext cx="2736304" cy="10090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55576" y="5013176"/>
            <a:ext cx="5274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discuss the case when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air resistance = </a:t>
            </a:r>
            <a:r>
              <a:rPr lang="en-US" dirty="0" err="1" smtClean="0">
                <a:solidFill>
                  <a:schemeClr val="tx2"/>
                </a:solidFill>
              </a:rPr>
              <a:t>bv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in Example 9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rot="5400000">
            <a:off x="7560332" y="1592796"/>
            <a:ext cx="50405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7596336" y="2132856"/>
            <a:ext cx="432048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7884368" y="1412776"/>
          <a:ext cx="792088" cy="49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29" name="Equation" r:id="rId5" imgW="444307" imgH="279279" progId="Equation.DSMT4">
                  <p:embed/>
                </p:oleObj>
              </mc:Choice>
              <mc:Fallback>
                <p:oleObj name="Equation" r:id="rId5" imgW="444307" imgH="279279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1412776"/>
                        <a:ext cx="792088" cy="497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7956376" y="1988840"/>
          <a:ext cx="714293" cy="54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30" name="Equation" r:id="rId7" imgW="431613" imgH="330057" progId="Equation.DSMT4">
                  <p:embed/>
                </p:oleObj>
              </mc:Choice>
              <mc:Fallback>
                <p:oleObj name="Equation" r:id="rId7" imgW="431613" imgH="330057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1988840"/>
                        <a:ext cx="714293" cy="54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28" descr="data:image/jpeg;base64,/9j/4AAQSkZJRgABAQAAAQABAAD/2wCEAAkGBhQSEBQUEBQUFBUUFBQVFBUVFBQUFBQUFBQVFBQUFBUXHCYeFxkkGRQUHy8gJCcpLCwsFR4xNTAqNSYsLCkBCQoKDgwOGg8PFDUkHxwyLCwvKSkpKiosLSosLCkyKTUtKSkpNSwsLCksKioxKSwpKSwpKS0pLCoqLCwsLCwqKf/AABEIAOAA4AMBIgACEQEDEQH/xAAbAAEBAAMBAQEAAAAAAAAAAAADAgABBAYFB//EADsQAAICAQIDBQcCBAMJAAAAAAECABEDEiEEMUEFUWFxgQYTIqGxwfCR0QcycvEXQmIUFSMkQ1KCsuH/xAAbAQADAAMBAQAAAAAAAAAAAAAAAQIDBAUGB//EADIRAAICAQEFBAgHAQAAAAAAAAABAhEDBBIhMUFRBSJh8BMycYGhscHRBhQjQpHh8RX/2gAMAwEAAhEDEQA/APLBJgWLpmBZ6eji2SElhZQWWqyqFZIWUFlhZapHRNkBZWmIElBJVCsMJN6IoWb0R0Kwwk2EihJsJHQrB0TNEfRNFIUFglZrTGKTWiFBYWmSVj6JrRCh2AVklZ0FYbJCgOZlkFZ0FZDLJoqznZZBWdBWQyyaHZzlZJWOVkFZDRVgEQ2WdJWGyyWikzv0TAsXTNqsy0YrICS1WUFiKkqhWQEiKkoJEVI6FZASWEiKksJKomwgkrRC4/ifdpe19Lnn+D7ZytnCl7sPS/CAxCkgctt63mpm1mPDLZe9+B1dJ2Tn1ONZFSTdK+fsPscZ2tixGnJvrQJrzkcZ2yi4w6fHqvT3bc7/AGnlO0Xskk626kH4Qe4E9Jy9ncVpJBJGx09wPU/pOY+0csk6VfQ7f/F02LLFSba59H5fifWz+1WdDuqV3FSPvc+5wntBjfFr3B3BQbkEfbxM8HxD2dvrL4fPSlSxCkXQvfz6frIx6zLDnftIzdn6bJOtml4bj3PAe0OLK+gWrdA1fF5EEi/CfUOOflByUbWxRsG9we/blO7F2xlVtYyOGu7LE35g7EeE28XaDrvo5ebs1OX6cq9p+kaJrROLsDtxeJTudQNS/LUvh9J9QpOrCSmtqLOPOMoS2ZLejm0Q2SdWiGyyqJs5WSQVnSyw2WKirOYpIZZ0MsgrJoqzmKySs6CsgrJodgFZBSdBWQyyWirO7TMVYmmbUTIYzQWWqzYWWBGI0FiKs2qxFWPhvBJydLmQxABJNACyTyAE+bm9psSjk5PMLQBI76uwPSZxWQvlKK5ACkkUCtcrP6+tTyLYFLMRys7k2zHqzN1+k4ubtJ3+nw8T12D8OuC/X3t8k+HWz63bHagysb1BQKUKwFnqS1cr6Dn3ifExoNQoUbq7PM99xsgs+e9/njCZunL6GcqU5Tds9AsUMaSS3Kkr8OnT6+0jIuht9x1k8VjCmxy2P3l5Hu1b0P0ELValTzHLyuCRhyuNNL3eD6E8Yvx13n6mpPGMCdum30mnybqe6vlIO4vx+0pI1ck72q5sFx3bd80oo7gbHkRzrofCXU067nzlGjJH08PbgRxlxY1xZBd6L90wIog4zy9DXhPVdme1JZdWYY9P+ZsbW2Md7423095F1PAol+c6uG4Ym1K7n+Um13vlvsbv6eu1i1M8fA08mjx5dx+p48itellb+lgfpJZJ+Ydn8a2DIr49iKPgR1VvAz9RwZhkxq68nUMPIidjTalZr3U0cTVaR6drfaYDLDKzqZIRWbZqWcxWGVnSywysmh2c+mSVjlZLLJooArIKxysllksaZ11MAlVMAlklAS1E0sRRKJNgTM6kqQDV9etdalgQcDnUS2wK/CO7fr48poa/MsePZ5y8s9F+HdDLUapZf24979vL47/cfBwtoObvOF68xRnRh4jgceNQVDkKAT7skkgbk6q5mfN4nO+TIz4guhCbZmAvoaW7I3rlPk8Xi08mDbdAR9Zw8eV4uEVv6nq9fihq2u/Ko36rpPhxZ9zjO0OBZTWLKpHVNK/IsR3dJ5Xi+LptgSp5EgA1fhtOjQL5k394GXHW2/qRFLJtu2l7lRp+glhi1Cb972vmG2YMBXKvUVt9ptH+n694gPw+1jbf6/2MkMRz32P0MRr+klH1kMx+/wCfOa07evz3g4dRuhexO3QLuT5CdvCYSwsjqOe3fB7gxP00qiHjx2eVm/QReDRQ4ORdY3OnUVvzYb15RxjHfyB8BBdAOnzv7yVI256ZJd75/b7no8HtuMQrFw2JB/pJH60N5mT+JOQ/9HH6sxnlKFgb9558pL1e021qsvDa+RyJ6DT+tsfF/cfiiC1qKDb6e6yTXpynsvYbjgcTYi3xKxZQeek7mvJr/WeGGajfPvudg4gpkV8ZojSwrv5/nnDT5nintFarTrUYWr3rz/p+nssJ1jK4ZQw5MAR5EWJDCelPHAMIZEZhDIgMIrJIiESSJJQJElhFIksJLGdNTAJdTQEoRQERVkqIiiMTKqcnafFomMFjz225mxvXpvO3TPg+0/CFlRxyWww7rqj8q9Zxu1f2+/6Htfwo6jlp7+7u/k8/7osaUqoA5k0KrYDqT4Cc2VF072SOZvavAeH3nSW2r9P2/OvnETCuILkJDZLvRWpUH+q9mbw5Dz5cWG89LqE7pb38F56v3bz5yXVch0Jlvivl6k9D+fWZlYu/PnuT4d8tuWlfQfI/nhGRFJq3wXP7ADEDfhzJ5+n6yFQc67wP3jNt8Pp5k7fWFkNUPIRowTSV7uHzMKAKN99QFf1KST+oEJXO4vcVR7xvz75nENvfcRCyXufKUkak57LdFjNzrY0bHQwC1nbYmYRz8vuJpfp9pSRrTyN8R1BBoUS212B5CztAyKbN7HlvsZq75x/fjRpcXX8rDZl8PFfA+hG90kjFkk3w4dDmqdXBrbgHl+05xOjg8VtQ50a8TyoRFYl3kz9T4Nw2JCvIoteVCbYSezeEOPBjQ81RQfOt/nFYT1cPVVnhsjW266s52EMiOwhMJQgyIbCMRIYRDBImmEsiaIkso6JgmTYlCLWIokKIqiMllrPi+1XCucYfGCdBtgN9q6jrPtrGQTBnwxzQcJG1o9Zk0mVZIf6vPxPzTH8XxdB08ZPEPfLc8vWez9oOwWyU2BE1b6gKUte4s9fWePbgMuJ7y43Ub/zKQPK+U8zm008Mna3LmfQ9J2ni1eOKjJKUuKvevPIhaVa6877+/wDPOTwp5ufIfeFxGSjt6H9/pK4g6QAOVfnzuYDc9Ik30iShvJ/TZ/Tl84edvjH9Q+szE/M94A/PlOfK29+XyNfaZEaOTJ3F4uxOJ5sPznCLWPQfUToChi5Ph87nKh2Pl9xKNObuT8TQ5HzH3kjr+n5+kojb1/PrMK7fn50hZiokD5TFF85ajp1nqexPYNs+P3jZPdiyCCmo7Vy3A6/qPCZIQlkezFGPLOOGHpJulwPPdn9mZM76MK6momrAoChdk+InuPZv2P8AdN73MLYfyLYNHqxra+gHrz5fb7D9mMXCg6LZ2FM7Vdc9IA2An0mE62m0ahUp8fged1nacsl48fqvnzORxDYR3EJhOojkHOwhkR2EIiMpAkSGEYiQwiGCRMIlETKiKEm1mpQgAixFENYqiMllqIyCGsZYmSxEm+K4Nc2Nsb3RHTntyI8RMQRVmOSUlTHCcoSUoumjyv8AhshO+dtJO1ILHhZP2nn+0PZPihk92MTP/wBrKLQ9L1ch61yn6opsfX95YHTqPz89Jzp6LE+Co62LtnUwvae1fX+j8p4v2G4rGgYIHsbrjOpl8x19L5TXZnsFxOZfiX3IF75LBPcAo359frP1lZVdJH5LGmD7a1DjVK+tH5Wn8POMsisQsrR95t8Js8hfynVxX8LcwUHFlR2Ozq1oAdt1O9jzAP0n6UR8Q9ftKUSvymMwPtbUtp2v4PCdlfwwRR/zT6yQaXHaqp231Hdj6Ab9Z1f4acKCDqzbVtrWv/S569hDeZY6fGlWya8tfqJO/SM4z2ZiO/usdnr7tL/WohUcgKA5DpGb+0ipspJGq5yfFhsITRmhNMiJOdxCYR3hPMiKOdhCYR3hMJRSCYQ2EUiG0CgjMM2ZoyRiTYmpsRjFSIkNIqQJYqRlgpFUxMljLEWEpiLIZI6Gp0Dcben7ftOVYyNX5zmNoVig/Pl59RLEnn6/l/v5zL/Pz1mMbRZG49ftMHX86f8AyYTNA7+n0/vEJmGEZbvDlIRkhpZMNjLAhoTS2MJjLQwnhmW5htMiGG8JjLYwmMoohobSyYbGBRBkmbM1EUJc2JAlLABligwUiCAhlMYGc6mMpgSMpiKYCmKhkMljqYgMAGIGkNEnRiyV5Rj+fb9pyK0bDl6E+vcf2mOS5lRfJi9PUfQzQHyuRm4pdfu9w2kOR0rUV2PXf6iRm4pcas73QButzuKG3mRJ5WNx76Rtm3miZKnvmEzJRDNloZaYTIJjSA0TCcyiYTGZEMhzDYymMNjLRRDGCxiMYTGUNEEyCZRhtEUSZozDNSSiwZQhgywYAKpigwViKYyRlMQGApiiAhlMRTBUxFiZIwMQNBBlgyCRQ0rVCBm9UVCOTj8eTHmXPu2NUyjKB8RxquPWSK8UxgqNx3DecXbPbmN0XHr90WfCWY3/AMJSfeAtpBCkFKIJsE9ZHbnYaZBmyPqJf4smUuR7vGXByBFWqWrsAb3ve9fnvZ2bB/vDCMWMV70KAzF0NtX+a++76c95yp5MkZbEmrfQ7EMOGUVkinS6869h+ndk+0mPicjrgV9GMD4nFbnbSR30L2J2n0y0ktJLTpQi0qbs5U5KUriq8DZaSTNFpJMyUSaYw2M2zQ2MpDJJhuZTGGxljIYw3lMYTGBSNapDGbJhsYijDNGaJmriGbBiKYQMpTABwZYMJTLBjEMpiqZzhoimMkcGIpnOGiAxCHVpVwVMsGKiRQZvVDuYGioAO1uIytw+XBixqx4hdGtv5MakU7OeZ2Y6VHXc30/PO1fZV+BUP8OVA+Kn00wNl22vatCje9mPjP0wNK+Egrk/lZWVuWwZSL37rv0mhl0salNb295vYdVK4Qe6K3f2bGUHcbg7g94PIzVz43srkP8Asqqxs42fEfD3bkAH/wAdM+sWm5B7UVLqac4bEnHobJklpomSWl0SYTDYzZMNjKQzRMMmUxhEyhmmMJjLaExiKRq4bGUTDYySjRM1ckmauIZYaWpgBpatEMcNEBgAy1aUSOGiK05w0tWjEdAaIrTnDS1aMkcGWGgB5QaAh9UwNB1TYeKhDapQeBqm9cKA5eyOyU4ZWVLOp2ck1dseW3QTuLQtc0WiUVFUhttu2WWklpBaSWlAIWhlpJaQWgOjZaQzTRaQWgMxmhsZstDYxDNEw2M2TDYyWUYTNXJJmtUkowGWDBBiAxAOplgwVMsGUIUGIrQAZYMYhg0sGCGlBpRIwaVqghpQMYhtU2Gg3NhoCF1zeqFqmaoAJqmFoWqZqgAmqSWkapotAZRaQWmi0gmAzZMgmaJksYhmEyGMwmQxkjNEyGM2TDJkjNEybmiZq4rKNgy1MEGIDEAymIDBBlAxiGBlAwgZQMYhgZQMIGUDKskUGUDB1StUYhNUq4VzYMYCaplw7m7gIsGZci5lwAomSTNXNXAZlySZq5JMQzC0kmaJkkxDMYyCZjGQTJGYTDYzbGQxksZomTc0TJuIo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591901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42" y="1333263"/>
            <a:ext cx="1029385" cy="10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>
            <a:off x="7072330" y="4293096"/>
            <a:ext cx="0" cy="15841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372200" y="4471665"/>
            <a:ext cx="159310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01053"/>
              </p:ext>
            </p:extLst>
          </p:nvPr>
        </p:nvGraphicFramePr>
        <p:xfrm>
          <a:off x="7168752" y="5580240"/>
          <a:ext cx="361240" cy="38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31"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68752" y="5580240"/>
                        <a:ext cx="361240" cy="387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1995" y="403148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7477037" y="4115817"/>
            <a:ext cx="115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Starting </a:t>
            </a:r>
            <a:r>
              <a:rPr lang="en-US" sz="1600" dirty="0" err="1" smtClean="0"/>
              <a:t>pt</a:t>
            </a:r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2" grpId="0"/>
      <p:bldP spid="15" grpId="0"/>
      <p:bldP spid="16" grpId="0"/>
      <p:bldP spid="17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ED866-641A-4DC1-A4CE-9B9B4882BC4E}" type="slidenum">
              <a:rPr lang="en-US"/>
              <a:pPr/>
              <a:t>22</a:t>
            </a:fld>
            <a:endParaRPr lang="en-US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3530600" cy="86518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4 (cont)</a:t>
            </a:r>
          </a:p>
        </p:txBody>
      </p:sp>
      <p:sp>
        <p:nvSpPr>
          <p:cNvPr id="8704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514049" name="Object 1"/>
          <p:cNvGraphicFramePr>
            <a:graphicFrameLocks noChangeAspect="1"/>
          </p:cNvGraphicFramePr>
          <p:nvPr/>
        </p:nvGraphicFramePr>
        <p:xfrm>
          <a:off x="2555776" y="1700808"/>
          <a:ext cx="27352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22" name="Equation" r:id="rId3" imgW="2032000" imgH="749300" progId="Equation.DSMT4">
                  <p:embed/>
                </p:oleObj>
              </mc:Choice>
              <mc:Fallback>
                <p:oleObj name="Equation" r:id="rId3" imgW="2032000" imgH="7493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700808"/>
                        <a:ext cx="27352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0" name="Object 2"/>
          <p:cNvGraphicFramePr>
            <a:graphicFrameLocks noChangeAspect="1"/>
          </p:cNvGraphicFramePr>
          <p:nvPr/>
        </p:nvGraphicFramePr>
        <p:xfrm>
          <a:off x="2123728" y="2996952"/>
          <a:ext cx="3456384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23" name="Equation" r:id="rId5" imgW="2247900" imgH="749300" progId="Equation.DSMT4">
                  <p:embed/>
                </p:oleObj>
              </mc:Choice>
              <mc:Fallback>
                <p:oleObj name="Equation" r:id="rId5" imgW="2247900" imgH="7493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96952"/>
                        <a:ext cx="3456384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1" name="Object 3"/>
          <p:cNvGraphicFramePr>
            <a:graphicFrameLocks noChangeAspect="1"/>
          </p:cNvGraphicFramePr>
          <p:nvPr/>
        </p:nvGraphicFramePr>
        <p:xfrm>
          <a:off x="2339752" y="4509120"/>
          <a:ext cx="1872208" cy="129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24" name="Equation" r:id="rId7" imgW="1079500" imgH="749300" progId="Equation.DSMT4">
                  <p:embed/>
                </p:oleObj>
              </mc:Choice>
              <mc:Fallback>
                <p:oleObj name="Equation" r:id="rId7" imgW="1079500" imgH="7493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509120"/>
                        <a:ext cx="1872208" cy="129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4797152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1BDD97-551A-45F2-A201-B6ACC784B765}" type="slidenum">
              <a:rPr lang="en-US"/>
              <a:pPr/>
              <a:t>23</a:t>
            </a:fld>
            <a:endParaRPr 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00042"/>
            <a:ext cx="3784504" cy="69671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4 (cont)</a:t>
            </a:r>
            <a:endParaRPr lang="en-US" dirty="0" smtClean="0"/>
          </a:p>
        </p:txBody>
      </p:sp>
      <p:sp>
        <p:nvSpPr>
          <p:cNvPr id="8807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293889" name="Object 1"/>
          <p:cNvGraphicFramePr>
            <a:graphicFrameLocks noChangeAspect="1"/>
          </p:cNvGraphicFramePr>
          <p:nvPr/>
        </p:nvGraphicFramePr>
        <p:xfrm>
          <a:off x="1835696" y="4509120"/>
          <a:ext cx="4824536" cy="133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65" name="Equation" r:id="rId3" imgW="2882900" imgH="800100" progId="Equation.DSMT4">
                  <p:embed/>
                </p:oleObj>
              </mc:Choice>
              <mc:Fallback>
                <p:oleObj name="Equation" r:id="rId3" imgW="2882900" imgH="8001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09120"/>
                        <a:ext cx="4824536" cy="133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0" name="Object 2"/>
          <p:cNvGraphicFramePr>
            <a:graphicFrameLocks noChangeAspect="1"/>
          </p:cNvGraphicFramePr>
          <p:nvPr/>
        </p:nvGraphicFramePr>
        <p:xfrm>
          <a:off x="2051720" y="1196752"/>
          <a:ext cx="4320480" cy="139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66" name="Equation" r:id="rId5" imgW="2324100" imgH="749300" progId="Equation.DSMT4">
                  <p:embed/>
                </p:oleObj>
              </mc:Choice>
              <mc:Fallback>
                <p:oleObj name="Equation" r:id="rId5" imgW="2324100" imgH="7493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196752"/>
                        <a:ext cx="4320480" cy="1392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765023"/>
              </p:ext>
            </p:extLst>
          </p:nvPr>
        </p:nvGraphicFramePr>
        <p:xfrm>
          <a:off x="1619672" y="2852936"/>
          <a:ext cx="6150550" cy="13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67" name="Equation" r:id="rId7" imgW="3683000" imgH="800100" progId="Equation.DSMT4">
                  <p:embed/>
                </p:oleObj>
              </mc:Choice>
              <mc:Fallback>
                <p:oleObj name="Equation" r:id="rId7" imgW="3683000" imgH="8001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6150550" cy="133615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4247A-9509-436C-8E66-E4A702530D9E}" type="slidenum">
              <a:rPr lang="en-US"/>
              <a:pPr/>
              <a:t>24</a:t>
            </a:fld>
            <a:endParaRPr lang="en-US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101975" cy="738188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smtClean="0"/>
              <a:t>Example 4 (cont)</a:t>
            </a:r>
          </a:p>
        </p:txBody>
      </p:sp>
      <p:sp>
        <p:nvSpPr>
          <p:cNvPr id="89098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043608" y="1196752"/>
          <a:ext cx="3600400" cy="1560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0" name="Equation" r:id="rId3" imgW="1257300" imgH="609600" progId="Equation.DSMT4">
                  <p:embed/>
                </p:oleObj>
              </mc:Choice>
              <mc:Fallback>
                <p:oleObj name="Equation" r:id="rId3" imgW="1257300" imgH="6096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196752"/>
                        <a:ext cx="3600400" cy="1560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588224" y="1268760"/>
          <a:ext cx="1728192" cy="120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1" name="Equation" r:id="rId5" imgW="876300" imgH="609600" progId="Equation.DSMT4">
                  <p:embed/>
                </p:oleObj>
              </mc:Choice>
              <mc:Fallback>
                <p:oleObj name="Equation" r:id="rId5" imgW="876300" imgH="6096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268760"/>
                        <a:ext cx="1728192" cy="1202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48064" y="162880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where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4005064"/>
            <a:ext cx="2895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How to find c?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971600" y="4725144"/>
          <a:ext cx="3240360" cy="134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2" name="Equation" r:id="rId7" imgW="1587500" imgH="660400" progId="Equation.DSMT4">
                  <p:embed/>
                </p:oleObj>
              </mc:Choice>
              <mc:Fallback>
                <p:oleObj name="Equation" r:id="rId7" imgW="1587500" imgH="6604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725144"/>
                        <a:ext cx="3240360" cy="134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5076056" y="4581128"/>
          <a:ext cx="2736304" cy="146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3" name="Equation" r:id="rId9" imgW="1231366" imgH="660113" progId="Equation.DSMT4">
                  <p:embed/>
                </p:oleObj>
              </mc:Choice>
              <mc:Fallback>
                <p:oleObj name="Equation" r:id="rId9" imgW="1231366" imgH="660113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581128"/>
                        <a:ext cx="2736304" cy="146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13553"/>
              </p:ext>
            </p:extLst>
          </p:nvPr>
        </p:nvGraphicFramePr>
        <p:xfrm>
          <a:off x="3081889" y="2236441"/>
          <a:ext cx="3888432" cy="178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4" name="Equation" r:id="rId11" imgW="1384300" imgH="635000" progId="Equation.DSMT4">
                  <p:embed/>
                </p:oleObj>
              </mc:Choice>
              <mc:Fallback>
                <p:oleObj name="Equation" r:id="rId11" imgW="1384300" imgH="6350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889" y="2236441"/>
                        <a:ext cx="3888432" cy="17836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2276872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suppose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3212976"/>
            <a:ext cx="4572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K=4.87, c=0.345,p=4.02</a:t>
            </a:r>
            <a:endParaRPr lang="en-US" sz="3200" dirty="0"/>
          </a:p>
        </p:txBody>
      </p:sp>
      <p:graphicFrame>
        <p:nvGraphicFramePr>
          <p:cNvPr id="592898" name="Object 2"/>
          <p:cNvGraphicFramePr>
            <a:graphicFrameLocks noChangeAspect="1"/>
          </p:cNvGraphicFramePr>
          <p:nvPr/>
        </p:nvGraphicFramePr>
        <p:xfrm>
          <a:off x="3059832" y="1052736"/>
          <a:ext cx="3528392" cy="161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82" name="Equation" r:id="rId3" imgW="1384300" imgH="635000" progId="Equation.DSMT4">
                  <p:embed/>
                </p:oleObj>
              </mc:Choice>
              <mc:Fallback>
                <p:oleObj name="Equation" r:id="rId3" imgW="1384300" imgH="6350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052736"/>
                        <a:ext cx="3528392" cy="161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24053"/>
              </p:ext>
            </p:extLst>
          </p:nvPr>
        </p:nvGraphicFramePr>
        <p:xfrm>
          <a:off x="2123728" y="4225443"/>
          <a:ext cx="5363156" cy="148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83" name="Equation" r:id="rId5" imgW="2298700" imgH="635000" progId="Equation.DSMT4">
                  <p:embed/>
                </p:oleObj>
              </mc:Choice>
              <mc:Fallback>
                <p:oleObj name="Equation" r:id="rId5" imgW="2298700" imgH="6350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25443"/>
                        <a:ext cx="5363156" cy="14815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3933056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101975" cy="738188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smtClean="0"/>
              <a:t>Example 4 (cont)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24644-A5CD-4767-B15F-568FAAC92A6B}" type="slidenum">
              <a:rPr lang="en-US"/>
              <a:pPr/>
              <a:t>26</a:t>
            </a:fld>
            <a:endParaRPr lang="en-US"/>
          </a:p>
        </p:txBody>
      </p:sp>
      <p:pic>
        <p:nvPicPr>
          <p:cNvPr id="5124" name="Picture 5" descr="skyd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4392612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115794"/>
              </p:ext>
            </p:extLst>
          </p:nvPr>
        </p:nvGraphicFramePr>
        <p:xfrm>
          <a:off x="2075110" y="3634786"/>
          <a:ext cx="29289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4" imgW="2183452" imgH="545863" progId="Equation.DSMT4">
                  <p:embed/>
                </p:oleObj>
              </mc:Choice>
              <mc:Fallback>
                <p:oleObj name="Equation" r:id="rId4" imgW="2183452" imgH="545863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110" y="3634786"/>
                        <a:ext cx="29289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101975" cy="738188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smtClean="0"/>
              <a:t>Example 4 (cont)</a:t>
            </a:r>
          </a:p>
        </p:txBody>
      </p:sp>
      <p:sp>
        <p:nvSpPr>
          <p:cNvPr id="51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844824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4048" y="50851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44119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69074" y="3497384"/>
            <a:ext cx="1953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Skydiver falling at terminal velocity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71604" y="3286124"/>
            <a:ext cx="5500687" cy="642937"/>
          </a:xfrm>
        </p:spPr>
        <p:txBody>
          <a:bodyPr/>
          <a:lstStyle/>
          <a:p>
            <a:pPr>
              <a:buFontTx/>
              <a:buNone/>
            </a:pPr>
            <a:r>
              <a:rPr lang="en-US" u="sng" dirty="0" smtClean="0">
                <a:hlinkClick r:id="rId2"/>
              </a:rPr>
              <a:t>http://www.graphmatica.com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43108" y="2071678"/>
            <a:ext cx="425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draw graph using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14678" y="2643182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 smtClean="0">
                <a:hlinkClick r:id="rId2"/>
              </a:rPr>
              <a:t>graphmatica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786" y="3357562"/>
            <a:ext cx="69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2304256" cy="647700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856" y="476672"/>
            <a:ext cx="3121367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Mixture problem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03848" y="1556792"/>
            <a:ext cx="2016224" cy="115212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air or</a:t>
            </a:r>
            <a:endParaRPr lang="en-US" dirty="0"/>
          </a:p>
          <a:p>
            <a:r>
              <a:rPr lang="en-US" dirty="0"/>
              <a:t> pure water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051720" y="1628800"/>
            <a:ext cx="115212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051720" y="1772816"/>
            <a:ext cx="122413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220072" y="2492896"/>
            <a:ext cx="10801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220072" y="2636912"/>
            <a:ext cx="10801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187624" y="1700808"/>
            <a:ext cx="86409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444208" y="2564904"/>
            <a:ext cx="79208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83568" y="2924944"/>
            <a:ext cx="79736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Some substance (e.g. CO, salt)</a:t>
            </a:r>
          </a:p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flows into </a:t>
            </a:r>
            <a:r>
              <a:rPr lang="en-US" sz="3200" dirty="0" smtClean="0"/>
              <a:t>a tank (room), is mixed </a:t>
            </a:r>
          </a:p>
          <a:p>
            <a:r>
              <a:rPr lang="en-US" sz="3200" dirty="0" smtClean="0"/>
              <a:t>uniformly with the contents (e.g. air ,</a:t>
            </a:r>
          </a:p>
          <a:p>
            <a:r>
              <a:rPr lang="en-US" sz="3200" dirty="0" smtClean="0"/>
              <a:t> pure water) of the tanks, </a:t>
            </a:r>
          </a:p>
          <a:p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C00000"/>
                </a:solidFill>
              </a:rPr>
              <a:t>flows out </a:t>
            </a:r>
            <a:r>
              <a:rPr lang="en-US" sz="3200" dirty="0" smtClean="0"/>
              <a:t>with the mixture (air with CO,</a:t>
            </a:r>
          </a:p>
          <a:p>
            <a:r>
              <a:rPr lang="en-US" sz="3200" dirty="0" smtClean="0"/>
              <a:t> water with salt).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570224" y="1871246"/>
            <a:ext cx="1802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 or salt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5948825" y="1440359"/>
            <a:ext cx="2880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air with </a:t>
            </a:r>
            <a:r>
              <a:rPr lang="en-US" dirty="0" smtClean="0"/>
              <a:t>CO or</a:t>
            </a:r>
            <a:endParaRPr lang="en-US" dirty="0"/>
          </a:p>
          <a:p>
            <a:r>
              <a:rPr lang="en-US" dirty="0"/>
              <a:t> water with </a:t>
            </a:r>
            <a:r>
              <a:rPr lang="en-US" dirty="0" smtClean="0"/>
              <a:t>salt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836712"/>
            <a:ext cx="6438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want to find the </a:t>
            </a:r>
            <a:r>
              <a:rPr lang="en-US" sz="3200" dirty="0" smtClean="0">
                <a:solidFill>
                  <a:srgbClr val="C00000"/>
                </a:solidFill>
              </a:rPr>
              <a:t>amount x(t) of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the substance </a:t>
            </a:r>
            <a:r>
              <a:rPr lang="en-US" sz="3200" b="1" dirty="0" smtClean="0">
                <a:solidFill>
                  <a:srgbClr val="C00000"/>
                </a:solidFill>
              </a:rPr>
              <a:t>in the tank </a:t>
            </a:r>
            <a:r>
              <a:rPr lang="en-US" sz="3200" dirty="0" smtClean="0">
                <a:solidFill>
                  <a:srgbClr val="C00000"/>
                </a:solidFill>
              </a:rPr>
              <a:t>at time t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70722" name="Object 2"/>
          <p:cNvGraphicFramePr>
            <a:graphicFrameLocks noChangeAspect="1"/>
          </p:cNvGraphicFramePr>
          <p:nvPr/>
        </p:nvGraphicFramePr>
        <p:xfrm>
          <a:off x="899592" y="2276872"/>
          <a:ext cx="1168896" cy="1436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14" name="Equation" r:id="rId3" imgW="609600" imgH="749300" progId="Equation.DSMT4">
                  <p:embed/>
                </p:oleObj>
              </mc:Choice>
              <mc:Fallback>
                <p:oleObj name="Equation" r:id="rId3" imgW="609600" imgH="7493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1168896" cy="1436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23728" y="2564904"/>
            <a:ext cx="58544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rate at which the substance</a:t>
            </a:r>
          </a:p>
          <a:p>
            <a:r>
              <a:rPr lang="en-US" sz="3200" dirty="0" smtClean="0"/>
              <a:t> flows into the tank (</a:t>
            </a:r>
            <a:r>
              <a:rPr lang="en-US" sz="3200" dirty="0" smtClean="0">
                <a:solidFill>
                  <a:srgbClr val="C00000"/>
                </a:solidFill>
              </a:rPr>
              <a:t>in flow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835696" y="4077072"/>
            <a:ext cx="36004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267744" y="3645024"/>
            <a:ext cx="58544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rate at which the substance</a:t>
            </a:r>
          </a:p>
          <a:p>
            <a:r>
              <a:rPr lang="en-US" sz="3200" dirty="0" smtClean="0"/>
              <a:t> flows out the tank (</a:t>
            </a:r>
            <a:r>
              <a:rPr lang="en-US" sz="3200" dirty="0" smtClean="0">
                <a:solidFill>
                  <a:srgbClr val="C00000"/>
                </a:solidFill>
              </a:rPr>
              <a:t>out flow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4941168"/>
            <a:ext cx="5811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shall give an example.</a:t>
            </a:r>
            <a:endParaRPr lang="en-US" sz="3200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3456756" cy="647700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5 (cont)</a:t>
            </a:r>
            <a:endParaRPr lang="en-US" sz="2400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CBE22-CCFB-4706-A69F-6E5BEA7BA638}" type="slidenum">
              <a:rPr lang="en-US"/>
              <a:pPr/>
              <a:t>3</a:t>
            </a:fld>
            <a:endParaRPr 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2697"/>
            <a:ext cx="3382144" cy="576064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1.1.  Introduction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3573016"/>
            <a:ext cx="7848872" cy="21602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In </a:t>
            </a:r>
            <a:r>
              <a:rPr lang="en-US" dirty="0"/>
              <a:t>this chapter, we deal only with diff. </a:t>
            </a:r>
            <a:r>
              <a:rPr lang="en-US" dirty="0" err="1" smtClean="0"/>
              <a:t>eqs</a:t>
            </a:r>
            <a:r>
              <a:rPr lang="en-US" dirty="0" smtClean="0"/>
              <a:t>. 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containing </a:t>
            </a:r>
            <a:r>
              <a:rPr lang="en-US" dirty="0"/>
              <a:t>derivatives, called </a:t>
            </a:r>
            <a:r>
              <a:rPr lang="en-US" dirty="0">
                <a:solidFill>
                  <a:srgbClr val="C00000"/>
                </a:solidFill>
              </a:rPr>
              <a:t>ordinary diff. 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eqs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3510" y="1916832"/>
            <a:ext cx="804696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smtClean="0"/>
              <a:t>A differential equation is an equation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containing </a:t>
            </a:r>
            <a:r>
              <a:rPr lang="en-US" dirty="0" smtClean="0">
                <a:solidFill>
                  <a:srgbClr val="C00000"/>
                </a:solidFill>
              </a:rPr>
              <a:t>derivatives or partial derivatives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2E4A78-484C-48F8-ADD0-4244D8580493}" type="slidenum">
              <a:rPr lang="en-US"/>
              <a:pPr/>
              <a:t>30</a:t>
            </a:fld>
            <a:endParaRPr 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2528878" cy="647700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Example 5 (cont)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07375" cy="5357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  </a:t>
            </a:r>
            <a:r>
              <a:rPr lang="en-US" dirty="0" smtClean="0">
                <a:solidFill>
                  <a:srgbClr val="000000"/>
                </a:solidFill>
              </a:rPr>
              <a:t>2000m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 room </a:t>
            </a:r>
            <a:r>
              <a:rPr lang="en-US" dirty="0" smtClean="0"/>
              <a:t>contains air with </a:t>
            </a:r>
            <a:r>
              <a:rPr lang="en-US" dirty="0" smtClean="0">
                <a:solidFill>
                  <a:srgbClr val="000000"/>
                </a:solidFill>
              </a:rPr>
              <a:t>0.002%</a:t>
            </a:r>
            <a:r>
              <a:rPr lang="en-US" dirty="0" smtClean="0"/>
              <a:t> CO at </a:t>
            </a:r>
            <a:r>
              <a:rPr lang="en-US" dirty="0" smtClean="0">
                <a:solidFill>
                  <a:srgbClr val="C00000"/>
                </a:solidFill>
              </a:rPr>
              <a:t>time t=0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ventilation system  </a:t>
            </a:r>
            <a:r>
              <a:rPr lang="en-US" dirty="0" smtClean="0">
                <a:solidFill>
                  <a:srgbClr val="C00000"/>
                </a:solidFill>
              </a:rPr>
              <a:t>blowing in  air which contains 3% CO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system </a:t>
            </a:r>
            <a:r>
              <a:rPr lang="en-US" b="1" dirty="0" smtClean="0">
                <a:solidFill>
                  <a:srgbClr val="C00000"/>
                </a:solidFill>
              </a:rPr>
              <a:t>blowing in and out </a:t>
            </a:r>
            <a:r>
              <a:rPr lang="en-US" dirty="0" smtClean="0">
                <a:solidFill>
                  <a:srgbClr val="C00000"/>
                </a:solidFill>
              </a:rPr>
              <a:t>air  at a rate of 0.2m</a:t>
            </a:r>
            <a:r>
              <a:rPr lang="en-US" baseline="30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/min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868" y="500042"/>
            <a:ext cx="2765501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Mixture problem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3D836-BCDE-42AA-94A7-1C715176B45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2603500" cy="647700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Example 5 (cont)</a:t>
            </a:r>
          </a:p>
        </p:txBody>
      </p:sp>
      <p:sp>
        <p:nvSpPr>
          <p:cNvPr id="931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63" y="1000125"/>
            <a:ext cx="8286750" cy="642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</a:t>
            </a:r>
            <a:r>
              <a:rPr lang="en-US" dirty="0" smtClean="0">
                <a:solidFill>
                  <a:srgbClr val="000000"/>
                </a:solidFill>
              </a:rPr>
              <a:t>x(t)</a:t>
            </a:r>
            <a:r>
              <a:rPr lang="en-US" dirty="0" smtClean="0"/>
              <a:t> = </a:t>
            </a:r>
            <a:r>
              <a:rPr lang="en-US" dirty="0" err="1" smtClean="0"/>
              <a:t>vol</a:t>
            </a:r>
            <a:r>
              <a:rPr lang="en-US" dirty="0" smtClean="0"/>
              <a:t> of CO in the room at time 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</p:txBody>
      </p:sp>
      <p:grpSp>
        <p:nvGrpSpPr>
          <p:cNvPr id="93190" name="Group 22"/>
          <p:cNvGrpSpPr>
            <a:grpSpLocks/>
          </p:cNvGrpSpPr>
          <p:nvPr/>
        </p:nvGrpSpPr>
        <p:grpSpPr bwMode="auto">
          <a:xfrm>
            <a:off x="428625" y="1714502"/>
            <a:ext cx="8407400" cy="1873251"/>
            <a:chOff x="295" y="2478"/>
            <a:chExt cx="5296" cy="1180"/>
          </a:xfrm>
        </p:grpSpPr>
        <p:sp>
          <p:nvSpPr>
            <p:cNvPr id="93196" name="Rectangle 10"/>
            <p:cNvSpPr>
              <a:spLocks noChangeArrowheads="1"/>
            </p:cNvSpPr>
            <p:nvPr/>
          </p:nvSpPr>
          <p:spPr bwMode="auto">
            <a:xfrm>
              <a:off x="2025" y="2486"/>
              <a:ext cx="1620" cy="89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93197" name="Line 11"/>
            <p:cNvSpPr>
              <a:spLocks noChangeShapeType="1"/>
            </p:cNvSpPr>
            <p:nvPr/>
          </p:nvSpPr>
          <p:spPr bwMode="auto">
            <a:xfrm>
              <a:off x="1610" y="26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12"/>
            <p:cNvSpPr>
              <a:spLocks noChangeShapeType="1"/>
            </p:cNvSpPr>
            <p:nvPr/>
          </p:nvSpPr>
          <p:spPr bwMode="auto">
            <a:xfrm>
              <a:off x="1590" y="287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Text Box 13"/>
            <p:cNvSpPr txBox="1">
              <a:spLocks noChangeArrowheads="1"/>
            </p:cNvSpPr>
            <p:nvPr/>
          </p:nvSpPr>
          <p:spPr bwMode="auto">
            <a:xfrm>
              <a:off x="295" y="2478"/>
              <a:ext cx="1361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990000"/>
                  </a:solidFill>
                </a:rPr>
                <a:t>0.2 m</a:t>
              </a:r>
              <a:r>
                <a:rPr lang="en-US" baseline="30000" dirty="0">
                  <a:solidFill>
                    <a:srgbClr val="990000"/>
                  </a:solidFill>
                </a:rPr>
                <a:t>3 </a:t>
              </a:r>
              <a:r>
                <a:rPr lang="en-US" dirty="0">
                  <a:solidFill>
                    <a:srgbClr val="000000"/>
                  </a:solidFill>
                </a:rPr>
                <a:t>/min</a:t>
              </a:r>
            </a:p>
            <a:p>
              <a:pPr>
                <a:spcBef>
                  <a:spcPct val="50000"/>
                </a:spcBef>
              </a:pPr>
              <a:r>
                <a:rPr lang="en-US" dirty="0"/>
                <a:t> </a:t>
              </a:r>
              <a:r>
                <a:rPr lang="en-US" dirty="0">
                  <a:solidFill>
                    <a:schemeClr val="accent2"/>
                  </a:solidFill>
                </a:rPr>
                <a:t>3% CO</a:t>
              </a:r>
            </a:p>
          </p:txBody>
        </p:sp>
        <p:sp>
          <p:nvSpPr>
            <p:cNvPr id="93200" name="Line 14"/>
            <p:cNvSpPr>
              <a:spLocks noChangeShapeType="1"/>
            </p:cNvSpPr>
            <p:nvPr/>
          </p:nvSpPr>
          <p:spPr bwMode="auto">
            <a:xfrm>
              <a:off x="1383" y="2795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Line 15"/>
            <p:cNvSpPr>
              <a:spLocks noChangeShapeType="1"/>
            </p:cNvSpPr>
            <p:nvPr/>
          </p:nvSpPr>
          <p:spPr bwMode="auto">
            <a:xfrm>
              <a:off x="3625" y="283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Line 16"/>
            <p:cNvSpPr>
              <a:spLocks noChangeShapeType="1"/>
            </p:cNvSpPr>
            <p:nvPr/>
          </p:nvSpPr>
          <p:spPr bwMode="auto">
            <a:xfrm>
              <a:off x="3631" y="30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Text Box 17"/>
            <p:cNvSpPr txBox="1">
              <a:spLocks noChangeArrowheads="1"/>
            </p:cNvSpPr>
            <p:nvPr/>
          </p:nvSpPr>
          <p:spPr bwMode="auto">
            <a:xfrm>
              <a:off x="4230" y="2756"/>
              <a:ext cx="1361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0.2 m</a:t>
              </a:r>
              <a:r>
                <a:rPr lang="en-US" baseline="30000" dirty="0">
                  <a:solidFill>
                    <a:srgbClr val="C00000"/>
                  </a:solidFill>
                </a:rPr>
                <a:t>3 </a:t>
              </a:r>
              <a:r>
                <a:rPr lang="en-US" dirty="0">
                  <a:solidFill>
                    <a:srgbClr val="000000"/>
                  </a:solidFill>
                </a:rPr>
                <a:t>/min</a:t>
              </a:r>
            </a:p>
            <a:p>
              <a:pPr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93204" name="Line 18"/>
            <p:cNvSpPr>
              <a:spLocks noChangeShapeType="1"/>
            </p:cNvSpPr>
            <p:nvPr/>
          </p:nvSpPr>
          <p:spPr bwMode="auto">
            <a:xfrm>
              <a:off x="3833" y="2976"/>
              <a:ext cx="36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2054" y="3328"/>
              <a:ext cx="16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Room 2000 m</a:t>
              </a:r>
              <a:r>
                <a:rPr lang="en-US" baseline="30000" dirty="0"/>
                <a:t>3</a:t>
              </a:r>
              <a:endParaRPr lang="en-US" dirty="0"/>
            </a:p>
          </p:txBody>
        </p:sp>
      </p:grpSp>
      <p:cxnSp>
        <p:nvCxnSpPr>
          <p:cNvPr id="24596" name="AutoShape 20"/>
          <p:cNvCxnSpPr>
            <a:cxnSpLocks noChangeShapeType="1"/>
          </p:cNvCxnSpPr>
          <p:nvPr/>
        </p:nvCxnSpPr>
        <p:spPr bwMode="auto">
          <a:xfrm flipH="1" flipV="1">
            <a:off x="5524051" y="4798603"/>
            <a:ext cx="1167334" cy="4291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691385" y="4796423"/>
            <a:ext cx="23574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200" dirty="0">
                <a:solidFill>
                  <a:srgbClr val="FF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CO </a:t>
            </a:r>
            <a:r>
              <a:rPr lang="en-US" sz="3200" dirty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per 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sz="3200" baseline="30000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sz="3200" dirty="0" smtClean="0">
                <a:solidFill>
                  <a:srgbClr val="00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sz="3200" dirty="0" smtClean="0">
                <a:solidFill>
                  <a:srgbClr val="FF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in the tank</a:t>
            </a:r>
            <a:r>
              <a:rPr lang="en-US" sz="3200" baseline="30000" dirty="0" smtClean="0">
                <a:solidFill>
                  <a:srgbClr val="FF000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     </a:t>
            </a:r>
            <a:endParaRPr lang="en-US" sz="3200" dirty="0">
              <a:solidFill>
                <a:srgbClr val="FF0000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93195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594945" name="Object 1"/>
          <p:cNvGraphicFramePr>
            <a:graphicFrameLocks noChangeAspect="1"/>
          </p:cNvGraphicFramePr>
          <p:nvPr/>
        </p:nvGraphicFramePr>
        <p:xfrm>
          <a:off x="899592" y="3140968"/>
          <a:ext cx="1152128" cy="141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9" name="Equation" r:id="rId3" imgW="609600" imgH="749300" progId="Equation.DSMT4">
                  <p:embed/>
                </p:oleObj>
              </mc:Choice>
              <mc:Fallback>
                <p:oleObj name="Equation" r:id="rId3" imgW="609600" imgH="7493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1152128" cy="1416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24834" y="3584440"/>
            <a:ext cx="5287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Inflow of CO - outflow of CO</a:t>
            </a:r>
            <a:endParaRPr lang="en-US" sz="3200" dirty="0"/>
          </a:p>
        </p:txBody>
      </p:sp>
      <p:graphicFrame>
        <p:nvGraphicFramePr>
          <p:cNvPr id="594947" name="Object 3"/>
          <p:cNvGraphicFramePr>
            <a:graphicFrameLocks noChangeAspect="1"/>
          </p:cNvGraphicFramePr>
          <p:nvPr/>
        </p:nvGraphicFramePr>
        <p:xfrm>
          <a:off x="1691680" y="5474426"/>
          <a:ext cx="4536504" cy="57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20" name="Equation" r:id="rId5" imgW="2286000" imgH="292100" progId="Equation.DSMT4">
                  <p:embed/>
                </p:oleObj>
              </mc:Choice>
              <mc:Fallback>
                <p:oleObj name="Equation" r:id="rId5" imgW="2286000" imgH="2921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474426"/>
                        <a:ext cx="4536504" cy="579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49" name="Object 5"/>
          <p:cNvGraphicFramePr>
            <a:graphicFrameLocks noChangeAspect="1"/>
          </p:cNvGraphicFramePr>
          <p:nvPr/>
        </p:nvGraphicFramePr>
        <p:xfrm>
          <a:off x="1691680" y="4437112"/>
          <a:ext cx="2540620" cy="50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21" name="Equation" r:id="rId7" imgW="1459866" imgH="291973" progId="Equation.DSMT4">
                  <p:embed/>
                </p:oleObj>
              </mc:Choice>
              <mc:Fallback>
                <p:oleObj name="Equation" r:id="rId7" imgW="1459866" imgH="291973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437112"/>
                        <a:ext cx="2540620" cy="508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38225"/>
              </p:ext>
            </p:extLst>
          </p:nvPr>
        </p:nvGraphicFramePr>
        <p:xfrm>
          <a:off x="4362955" y="4165631"/>
          <a:ext cx="2232248" cy="106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22" name="Equation" r:id="rId9" imgW="1574800" imgH="749300" progId="Equation.DSMT4">
                  <p:embed/>
                </p:oleObj>
              </mc:Choice>
              <mc:Fallback>
                <p:oleObj name="Equation" r:id="rId9" imgW="1574800" imgH="7493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955" y="4165631"/>
                        <a:ext cx="2232248" cy="106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23928" y="2114972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X(t)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7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DE516-A47F-415E-A78B-6018F7CE04F3}" type="slidenum">
              <a:rPr lang="en-US"/>
              <a:pPr/>
              <a:t>32</a:t>
            </a:fld>
            <a:endParaRPr lang="en-US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42938" y="214313"/>
            <a:ext cx="3101975" cy="738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5 (cont)</a:t>
            </a:r>
          </a:p>
        </p:txBody>
      </p:sp>
      <p:sp>
        <p:nvSpPr>
          <p:cNvPr id="94217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144386" name="Object 2"/>
          <p:cNvGraphicFramePr>
            <a:graphicFrameLocks noChangeAspect="1"/>
          </p:cNvGraphicFramePr>
          <p:nvPr/>
        </p:nvGraphicFramePr>
        <p:xfrm>
          <a:off x="1475656" y="4581128"/>
          <a:ext cx="5723728" cy="6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7" name="Equation" r:id="rId3" imgW="3162300" imgH="355600" progId="Equation.DSMT4">
                  <p:embed/>
                </p:oleObj>
              </mc:Choice>
              <mc:Fallback>
                <p:oleObj name="Equation" r:id="rId3" imgW="3162300" imgH="3556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81128"/>
                        <a:ext cx="5723728" cy="643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09485"/>
              </p:ext>
            </p:extLst>
          </p:nvPr>
        </p:nvGraphicFramePr>
        <p:xfrm>
          <a:off x="647910" y="1268760"/>
          <a:ext cx="4680520" cy="130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8" name="Equation" r:id="rId5" imgW="2679700" imgH="749300" progId="Equation.DSMT4">
                  <p:embed/>
                </p:oleObj>
              </mc:Choice>
              <mc:Fallback>
                <p:oleObj name="Equation" r:id="rId5" imgW="2679700" imgH="7493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10" y="1268760"/>
                        <a:ext cx="4680520" cy="130877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351940"/>
              </p:ext>
            </p:extLst>
          </p:nvPr>
        </p:nvGraphicFramePr>
        <p:xfrm>
          <a:off x="5488154" y="1628800"/>
          <a:ext cx="3168352" cy="642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9" name="Equation" r:id="rId7" imgW="2108200" imgH="355600" progId="Equation.DSMT4">
                  <p:embed/>
                </p:oleObj>
              </mc:Choice>
              <mc:Fallback>
                <p:oleObj name="Equation" r:id="rId7" imgW="2108200" imgH="3556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154" y="1628800"/>
                        <a:ext cx="3168352" cy="642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1691680" y="2780928"/>
          <a:ext cx="4464496" cy="1488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0" name="Equation" r:id="rId9" imgW="2247900" imgH="749300" progId="Equation.DSMT4">
                  <p:embed/>
                </p:oleObj>
              </mc:Choice>
              <mc:Fallback>
                <p:oleObj name="Equation" r:id="rId9" imgW="2247900" imgH="7493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80928"/>
                        <a:ext cx="4464496" cy="1488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835696" y="5373216"/>
          <a:ext cx="5400600" cy="61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1" name="Equation" r:id="rId11" imgW="3124200" imgH="355600" progId="Equation.DSMT4">
                  <p:embed/>
                </p:oleObj>
              </mc:Choice>
              <mc:Fallback>
                <p:oleObj name="Equation" r:id="rId11" imgW="3124200" imgH="3556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73216"/>
                        <a:ext cx="5400600" cy="61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71746" name="Object 2"/>
          <p:cNvGraphicFramePr>
            <a:graphicFrameLocks noChangeAspect="1"/>
          </p:cNvGraphicFramePr>
          <p:nvPr/>
        </p:nvGraphicFramePr>
        <p:xfrm>
          <a:off x="755576" y="1484784"/>
          <a:ext cx="6561762" cy="67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32" name="Equation" r:id="rId3" imgW="3213100" imgH="330200" progId="Equation.DSMT4">
                  <p:embed/>
                </p:oleObj>
              </mc:Choice>
              <mc:Fallback>
                <p:oleObj name="Equation" r:id="rId3" imgW="3213100" imgH="330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84784"/>
                        <a:ext cx="6561762" cy="674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69435"/>
              </p:ext>
            </p:extLst>
          </p:nvPr>
        </p:nvGraphicFramePr>
        <p:xfrm>
          <a:off x="683568" y="2420888"/>
          <a:ext cx="4968552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33" name="Equation" r:id="rId5" imgW="1981200" imgH="330200" progId="Equation.DSMT4">
                  <p:embed/>
                </p:oleObj>
              </mc:Choice>
              <mc:Fallback>
                <p:oleObj name="Equation" r:id="rId5" imgW="1981200" imgH="330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20888"/>
                        <a:ext cx="4968552" cy="8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464" y="3305226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Now we </a:t>
            </a:r>
            <a:r>
              <a:rPr lang="en-US" sz="3200" dirty="0" smtClean="0">
                <a:solidFill>
                  <a:srgbClr val="C00000"/>
                </a:solidFill>
              </a:rPr>
              <a:t>shall find k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4077072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3200" dirty="0" smtClean="0"/>
              <a:t>A  2000m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  room contains air with 0.002% CO at time t=0. Hence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  <a:p>
            <a:pPr eaLnBrk="1" hangingPunct="1">
              <a:buFontTx/>
              <a:buNone/>
            </a:pPr>
            <a:r>
              <a:rPr lang="en-US" sz="3200" dirty="0" smtClean="0"/>
              <a:t>X(0)=2000x0.002%=2000x0.002/100=0.04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42938" y="214313"/>
            <a:ext cx="3101975" cy="738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5 (cont)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72770" name="Object 2"/>
          <p:cNvGraphicFramePr>
            <a:graphicFrameLocks noChangeAspect="1"/>
          </p:cNvGraphicFramePr>
          <p:nvPr/>
        </p:nvGraphicFramePr>
        <p:xfrm>
          <a:off x="1259632" y="1844824"/>
          <a:ext cx="5832687" cy="84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47" name="Equation" r:id="rId3" imgW="2717800" imgH="393700" progId="Equation.DSMT4">
                  <p:embed/>
                </p:oleObj>
              </mc:Choice>
              <mc:Fallback>
                <p:oleObj name="Equation" r:id="rId3" imgW="2717800" imgH="3937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44824"/>
                        <a:ext cx="5832687" cy="844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1" name="Object 3"/>
          <p:cNvGraphicFramePr>
            <a:graphicFrameLocks noChangeAspect="1"/>
          </p:cNvGraphicFramePr>
          <p:nvPr/>
        </p:nvGraphicFramePr>
        <p:xfrm>
          <a:off x="2771800" y="3212976"/>
          <a:ext cx="3014041" cy="72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48" name="Equation" r:id="rId5" imgW="1218671" imgH="291973" progId="Equation.DSMT4">
                  <p:embed/>
                </p:oleObj>
              </mc:Choice>
              <mc:Fallback>
                <p:oleObj name="Equation" r:id="rId5" imgW="1218671" imgH="291973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212976"/>
                        <a:ext cx="3014041" cy="72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88239"/>
              </p:ext>
            </p:extLst>
          </p:nvPr>
        </p:nvGraphicFramePr>
        <p:xfrm>
          <a:off x="1331640" y="4221088"/>
          <a:ext cx="6809077" cy="88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49" name="Equation" r:id="rId7" imgW="2540000" imgH="330200" progId="Equation.DSMT4">
                  <p:embed/>
                </p:oleObj>
              </mc:Choice>
              <mc:Fallback>
                <p:oleObj name="Equation" r:id="rId7" imgW="2540000" imgH="3302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21088"/>
                        <a:ext cx="6809077" cy="8851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42938" y="214313"/>
            <a:ext cx="3101975" cy="73818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5 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6BF83C-7C3C-4FCF-A506-6A6B8ED80401}" type="slidenum">
              <a:rPr lang="en-US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2786062" cy="647700"/>
          </a:xfrm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Example 5 (cont)</a:t>
            </a:r>
          </a:p>
        </p:txBody>
      </p:sp>
      <p:sp>
        <p:nvSpPr>
          <p:cNvPr id="311319" name="Text Box 23"/>
          <p:cNvSpPr txBox="1">
            <a:spLocks noChangeArrowheads="1"/>
          </p:cNvSpPr>
          <p:nvPr/>
        </p:nvSpPr>
        <p:spPr bwMode="auto">
          <a:xfrm>
            <a:off x="611560" y="2204864"/>
            <a:ext cx="8208962" cy="10772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0.015% </a:t>
            </a:r>
            <a:r>
              <a:rPr lang="en-US" sz="3200" dirty="0" smtClean="0"/>
              <a:t>CO  </a:t>
            </a:r>
            <a:r>
              <a:rPr lang="en-US" sz="3200" dirty="0"/>
              <a:t>means x(t</a:t>
            </a:r>
            <a:r>
              <a:rPr lang="en-US" sz="3200" baseline="-25000" dirty="0"/>
              <a:t>1</a:t>
            </a:r>
            <a:r>
              <a:rPr lang="en-US" sz="3200" dirty="0"/>
              <a:t>) = 0.00015 X 2000 = 0.3 </a:t>
            </a:r>
          </a:p>
        </p:txBody>
      </p:sp>
      <p:sp>
        <p:nvSpPr>
          <p:cNvPr id="95243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560" y="1052736"/>
            <a:ext cx="5976664" cy="107721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When   the air in the room </a:t>
            </a:r>
          </a:p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 containing  0.015% CO?</a:t>
            </a:r>
          </a:p>
        </p:txBody>
      </p:sp>
      <p:graphicFrame>
        <p:nvGraphicFramePr>
          <p:cNvPr id="599041" name="Object 1"/>
          <p:cNvGraphicFramePr>
            <a:graphicFrameLocks noChangeAspect="1"/>
          </p:cNvGraphicFramePr>
          <p:nvPr/>
        </p:nvGraphicFramePr>
        <p:xfrm>
          <a:off x="683568" y="3284984"/>
          <a:ext cx="6271388" cy="74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34" name="Equation" r:id="rId3" imgW="2794000" imgH="330200" progId="Equation.DSMT4">
                  <p:embed/>
                </p:oleObj>
              </mc:Choice>
              <mc:Fallback>
                <p:oleObj name="Equation" r:id="rId3" imgW="2794000" imgH="330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84984"/>
                        <a:ext cx="6271388" cy="741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9043" name="Object 3"/>
          <p:cNvGraphicFramePr>
            <a:graphicFrameLocks noChangeAspect="1"/>
          </p:cNvGraphicFramePr>
          <p:nvPr/>
        </p:nvGraphicFramePr>
        <p:xfrm>
          <a:off x="928662" y="4572008"/>
          <a:ext cx="2857520" cy="69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35" name="Equation" r:id="rId5" imgW="1612900" imgH="393700" progId="Equation.DSMT4">
                  <p:embed/>
                </p:oleObj>
              </mc:Choice>
              <mc:Fallback>
                <p:oleObj name="Equation" r:id="rId5" imgW="1612900" imgH="393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572008"/>
                        <a:ext cx="2857520" cy="697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242259"/>
              </p:ext>
            </p:extLst>
          </p:nvPr>
        </p:nvGraphicFramePr>
        <p:xfrm>
          <a:off x="4779139" y="530359"/>
          <a:ext cx="4041383" cy="52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36" name="Equation" r:id="rId7" imgW="2540000" imgH="330200" progId="Equation.DSMT4">
                  <p:embed/>
                </p:oleObj>
              </mc:Choice>
              <mc:Fallback>
                <p:oleObj name="Equation" r:id="rId7" imgW="25400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139" y="530359"/>
                        <a:ext cx="4041383" cy="5257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2C1A93-CF5B-40D3-A247-44DD0EB356BF}" type="slidenum">
              <a:rPr lang="en-US"/>
              <a:pPr/>
              <a:t>36</a:t>
            </a:fld>
            <a:endParaRPr 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71480"/>
            <a:ext cx="8458200" cy="112553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sz="3200" dirty="0" smtClean="0"/>
              <a:t>What happens when ODE is not separable?</a:t>
            </a:r>
            <a:br>
              <a:rPr lang="en-US" sz="3200" dirty="0" smtClean="0"/>
            </a:br>
            <a:r>
              <a:rPr lang="en-US" sz="3200" dirty="0" smtClean="0"/>
              <a:t>For examples,</a:t>
            </a:r>
          </a:p>
        </p:txBody>
      </p:sp>
      <p:sp>
        <p:nvSpPr>
          <p:cNvPr id="96261" name="Text Box 6"/>
          <p:cNvSpPr txBox="1">
            <a:spLocks noChangeArrowheads="1"/>
          </p:cNvSpPr>
          <p:nvPr/>
        </p:nvSpPr>
        <p:spPr bwMode="auto">
          <a:xfrm>
            <a:off x="1835150" y="4149725"/>
            <a:ext cx="547211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2 tricks: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  reduction to separable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  linear change of variables</a:t>
            </a:r>
          </a:p>
        </p:txBody>
      </p:sp>
      <p:sp>
        <p:nvSpPr>
          <p:cNvPr id="9626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598017" name="Object 1"/>
          <p:cNvGraphicFramePr>
            <a:graphicFrameLocks noChangeAspect="1"/>
          </p:cNvGraphicFramePr>
          <p:nvPr/>
        </p:nvGraphicFramePr>
        <p:xfrm>
          <a:off x="2123728" y="1772816"/>
          <a:ext cx="4203278" cy="12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01" name="Equation" r:id="rId3" imgW="2501900" imgH="749300" progId="Equation.DSMT4">
                  <p:embed/>
                </p:oleObj>
              </mc:Choice>
              <mc:Fallback>
                <p:oleObj name="Equation" r:id="rId3" imgW="2501900" imgH="7493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2816"/>
                        <a:ext cx="4203278" cy="12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18" name="Object 2"/>
          <p:cNvGraphicFramePr>
            <a:graphicFrameLocks noChangeAspect="1"/>
          </p:cNvGraphicFramePr>
          <p:nvPr/>
        </p:nvGraphicFramePr>
        <p:xfrm>
          <a:off x="1763688" y="3356992"/>
          <a:ext cx="6145477" cy="58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02" name="Equation" r:id="rId5" imgW="3873500" imgH="368300" progId="Equation.DSMT4">
                  <p:embed/>
                </p:oleObj>
              </mc:Choice>
              <mc:Fallback>
                <p:oleObj name="Equation" r:id="rId5" imgW="3873500" imgH="3683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56992"/>
                        <a:ext cx="6145477" cy="584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730829-3E84-4CDA-9B3D-D4928FE60559}" type="slidenum">
              <a:rPr lang="en-US"/>
              <a:pPr/>
              <a:t>37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1"/>
            <a:ext cx="5369222" cy="62297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Reduction to separable form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395536" y="2276872"/>
            <a:ext cx="13668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Set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2571750" y="1571625"/>
            <a:ext cx="3097213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75656" y="2060848"/>
          <a:ext cx="3024336" cy="118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" name="Equation" r:id="rId3" imgW="1917700" imgH="749300" progId="Equation.DSMT4">
                  <p:embed/>
                </p:oleObj>
              </mc:Choice>
              <mc:Fallback>
                <p:oleObj name="Equation" r:id="rId3" imgW="1917700" imgH="7493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3024336" cy="1181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796136" y="2348880"/>
          <a:ext cx="2160240" cy="56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" name="Equation" r:id="rId5" imgW="1397000" imgH="368300" progId="Equation.DSMT4">
                  <p:embed/>
                </p:oleObj>
              </mc:Choice>
              <mc:Fallback>
                <p:oleObj name="Equation" r:id="rId5" imgW="1397000" imgH="3683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348880"/>
                        <a:ext cx="2160240" cy="569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7584" y="5733256"/>
            <a:ext cx="5404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shall give one example</a:t>
            </a:r>
            <a:endParaRPr lang="en-US" dirty="0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059832" y="980728"/>
          <a:ext cx="2304256" cy="134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7" name="Equation" r:id="rId7" imgW="1371600" imgH="800100" progId="Equation.DSMT4">
                  <p:embed/>
                </p:oleObj>
              </mc:Choice>
              <mc:Fallback>
                <p:oleObj name="Equation" r:id="rId7" imgW="1371600" imgH="8001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980728"/>
                        <a:ext cx="2304256" cy="1344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339752" y="2996952"/>
          <a:ext cx="4424004" cy="1317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" name="Equation" r:id="rId9" imgW="2984500" imgH="889000" progId="Equation.DSMT4">
                  <p:embed/>
                </p:oleObj>
              </mc:Choice>
              <mc:Fallback>
                <p:oleObj name="Equation" r:id="rId9" imgW="2984500" imgH="8890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96952"/>
                        <a:ext cx="4424004" cy="1317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771800" y="4149080"/>
          <a:ext cx="2951336" cy="138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" name="Equation" r:id="rId11" imgW="1726451" imgH="812447" progId="Equation.DSMT4">
                  <p:embed/>
                </p:oleObj>
              </mc:Choice>
              <mc:Fallback>
                <p:oleObj name="Equation" r:id="rId11" imgW="1726451" imgH="812447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149080"/>
                        <a:ext cx="2951336" cy="1388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81171" y="1412776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8224" y="6400800"/>
            <a:ext cx="1905000" cy="457200"/>
          </a:xfrm>
          <a:noFill/>
        </p:spPr>
        <p:txBody>
          <a:bodyPr/>
          <a:lstStyle/>
          <a:p>
            <a:fld id="{94372A47-5287-4AE1-9F63-6083D315E74B}" type="slidenum">
              <a:rPr lang="en-US"/>
              <a:pPr/>
              <a:t>38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5889638" cy="7207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Example 6 : Reduction to separable form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571500" y="3000375"/>
            <a:ext cx="74168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67544" y="1052736"/>
          <a:ext cx="42037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" name="Equation" r:id="rId3" imgW="2501900" imgH="749300" progId="Equation.DSMT4">
                  <p:embed/>
                </p:oleObj>
              </mc:Choice>
              <mc:Fallback>
                <p:oleObj name="Equation" r:id="rId3" imgW="2501900" imgH="7493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2736"/>
                        <a:ext cx="42037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11560" y="2492896"/>
          <a:ext cx="4248472" cy="117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" name="Equation" r:id="rId5" imgW="3035300" imgH="838200" progId="Equation.DSMT4">
                  <p:embed/>
                </p:oleObj>
              </mc:Choice>
              <mc:Fallback>
                <p:oleObj name="Equation" r:id="rId5" imgW="3035300" imgH="838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92896"/>
                        <a:ext cx="4248472" cy="1173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19672" y="3573016"/>
          <a:ext cx="1008112" cy="108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" name="Equation" r:id="rId7" imgW="698500" imgH="749300" progId="Equation.DSMT4">
                  <p:embed/>
                </p:oleObj>
              </mc:Choice>
              <mc:Fallback>
                <p:oleObj name="Equation" r:id="rId7" imgW="698500" imgH="7493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73016"/>
                        <a:ext cx="1008112" cy="1081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1560" y="378904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5816" y="3861048"/>
            <a:ext cx="1596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5301208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80112" y="5157192"/>
            <a:ext cx="312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previous slide</a:t>
            </a:r>
            <a:endParaRPr lang="en-US" dirty="0"/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5004048" y="3573016"/>
          <a:ext cx="29511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" name="Equation" r:id="rId9" imgW="1726451" imgH="812447" progId="Equation.DSMT4">
                  <p:embed/>
                </p:oleObj>
              </mc:Choice>
              <mc:Fallback>
                <p:oleObj name="Equation" r:id="rId9" imgW="1726451" imgH="812447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573016"/>
                        <a:ext cx="295116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979711" y="4941168"/>
          <a:ext cx="3114651" cy="118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" name="Equation" r:id="rId11" imgW="1968500" imgH="749300" progId="Equation.DSMT4">
                  <p:embed/>
                </p:oleObj>
              </mc:Choice>
              <mc:Fallback>
                <p:oleObj name="Equation" r:id="rId11" imgW="1968500" imgH="7493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1" y="4941168"/>
                        <a:ext cx="3114651" cy="1185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80317"/>
              </p:ext>
            </p:extLst>
          </p:nvPr>
        </p:nvGraphicFramePr>
        <p:xfrm>
          <a:off x="6876256" y="692696"/>
          <a:ext cx="1592448" cy="92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" name="Equation" r:id="rId13" imgW="1371600" imgH="800100" progId="Equation.DSMT4">
                  <p:embed/>
                </p:oleObj>
              </mc:Choice>
              <mc:Fallback>
                <p:oleObj name="Equation" r:id="rId13" imgW="1371600" imgH="800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692696"/>
                        <a:ext cx="1592448" cy="927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A1BAD-3FEF-4661-A0A9-7D88449C5E0B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2817812" cy="7207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Example 6 (</a:t>
            </a:r>
            <a:r>
              <a:rPr lang="en-US" sz="2400" dirty="0" err="1" smtClean="0"/>
              <a:t>cont</a:t>
            </a:r>
            <a:r>
              <a:rPr lang="en-US" sz="2400" dirty="0" smtClean="0"/>
              <a:t>)</a:t>
            </a:r>
          </a:p>
        </p:txBody>
      </p:sp>
      <p:sp>
        <p:nvSpPr>
          <p:cNvPr id="97288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605186" name="Object 2"/>
          <p:cNvGraphicFramePr>
            <a:graphicFrameLocks noChangeAspect="1"/>
          </p:cNvGraphicFramePr>
          <p:nvPr/>
        </p:nvGraphicFramePr>
        <p:xfrm>
          <a:off x="2483768" y="2996952"/>
          <a:ext cx="4104456" cy="1382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9" name="Equation" r:id="rId3" imgW="2108200" imgH="749300" progId="Equation.DSMT4">
                  <p:embed/>
                </p:oleObj>
              </mc:Choice>
              <mc:Fallback>
                <p:oleObj name="Equation" r:id="rId3" imgW="2108200" imgH="7493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996952"/>
                        <a:ext cx="4104456" cy="1382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7" name="Object 3"/>
          <p:cNvGraphicFramePr>
            <a:graphicFrameLocks noChangeAspect="1"/>
          </p:cNvGraphicFramePr>
          <p:nvPr/>
        </p:nvGraphicFramePr>
        <p:xfrm>
          <a:off x="2123728" y="4653136"/>
          <a:ext cx="4745027" cy="123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60" name="Equation" r:id="rId5" imgW="2870200" imgH="749300" progId="Equation.DSMT4">
                  <p:embed/>
                </p:oleObj>
              </mc:Choice>
              <mc:Fallback>
                <p:oleObj name="Equation" r:id="rId5" imgW="2870200" imgH="7493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653136"/>
                        <a:ext cx="4745027" cy="1238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2339752" y="1052736"/>
          <a:ext cx="3312368" cy="173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61" name="Equation" r:id="rId7" imgW="2159000" imgH="1130300" progId="Equation.DSMT4">
                  <p:embed/>
                </p:oleObj>
              </mc:Choice>
              <mc:Fallback>
                <p:oleObj name="Equation" r:id="rId7" imgW="2159000" imgH="11303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052736"/>
                        <a:ext cx="3312368" cy="1734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CBE22-CCFB-4706-A69F-6E5BEA7BA638}" type="slidenum">
              <a:rPr lang="en-US"/>
              <a:pPr/>
              <a:t>4</a:t>
            </a:fld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9952" y="980728"/>
            <a:ext cx="4752528" cy="6480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baseline="30000" dirty="0" smtClean="0">
                <a:solidFill>
                  <a:srgbClr val="C00000"/>
                </a:solidFill>
              </a:rPr>
              <a:t>st</a:t>
            </a:r>
            <a:r>
              <a:rPr lang="en-US" dirty="0" smtClean="0">
                <a:solidFill>
                  <a:srgbClr val="C00000"/>
                </a:solidFill>
              </a:rPr>
              <a:t> order </a:t>
            </a:r>
            <a:r>
              <a:rPr lang="en-US" dirty="0" smtClean="0"/>
              <a:t>ordinary diff. eq.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1960" y="2686081"/>
            <a:ext cx="4795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2</a:t>
            </a:r>
            <a:r>
              <a:rPr lang="en-US" sz="3200" baseline="30000" dirty="0" smtClean="0">
                <a:solidFill>
                  <a:srgbClr val="C00000"/>
                </a:solidFill>
              </a:rPr>
              <a:t>nd</a:t>
            </a:r>
            <a:r>
              <a:rPr lang="en-US" sz="3200" dirty="0" smtClean="0">
                <a:solidFill>
                  <a:srgbClr val="C00000"/>
                </a:solidFill>
              </a:rPr>
              <a:t> order</a:t>
            </a:r>
            <a:r>
              <a:rPr lang="en-US" sz="3200" dirty="0" smtClean="0"/>
              <a:t> ordinary diff. eq.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42336"/>
              </p:ext>
            </p:extLst>
          </p:nvPr>
        </p:nvGraphicFramePr>
        <p:xfrm>
          <a:off x="395536" y="786066"/>
          <a:ext cx="31908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19" name="Equation" r:id="rId3" imgW="1854000" imgH="749160" progId="Equation.DSMT4">
                  <p:embed/>
                </p:oleObj>
              </mc:Choice>
              <mc:Fallback>
                <p:oleObj name="Equation" r:id="rId3" imgW="1854000" imgH="749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86066"/>
                        <a:ext cx="319087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Objec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518092"/>
            <a:ext cx="3644900" cy="10033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920471"/>
              </p:ext>
            </p:extLst>
          </p:nvPr>
        </p:nvGraphicFramePr>
        <p:xfrm>
          <a:off x="351217" y="3903937"/>
          <a:ext cx="3540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220" name="Equation" r:id="rId6" imgW="2768400" imgH="774360" progId="Equation.DSMT4">
                  <p:embed/>
                </p:oleObj>
              </mc:Choice>
              <mc:Fallback>
                <p:oleObj name="Equation" r:id="rId6" imgW="27684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1217" y="3903937"/>
                        <a:ext cx="354012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190381" y="4293096"/>
            <a:ext cx="4795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n</a:t>
            </a:r>
            <a:r>
              <a:rPr lang="en-US" sz="3200" baseline="30000" dirty="0" smtClean="0">
                <a:solidFill>
                  <a:srgbClr val="C00000"/>
                </a:solidFill>
              </a:rPr>
              <a:t>th</a:t>
            </a:r>
            <a:r>
              <a:rPr lang="en-US" sz="3200" dirty="0" smtClean="0">
                <a:solidFill>
                  <a:srgbClr val="C00000"/>
                </a:solidFill>
              </a:rPr>
              <a:t> order </a:t>
            </a:r>
            <a:r>
              <a:rPr lang="en-US" sz="3200" dirty="0" smtClean="0"/>
              <a:t>ordinary diff. eq.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380312" y="142852"/>
            <a:ext cx="1244086" cy="27492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1.1.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02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  <p:bldP spid="6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73794" name="Object 2"/>
          <p:cNvGraphicFramePr>
            <a:graphicFrameLocks noChangeAspect="1"/>
          </p:cNvGraphicFramePr>
          <p:nvPr/>
        </p:nvGraphicFramePr>
        <p:xfrm>
          <a:off x="1835696" y="1052736"/>
          <a:ext cx="4544584" cy="700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163" name="Equation" r:id="rId3" imgW="2552700" imgH="393700" progId="Equation.DSMT4">
                  <p:embed/>
                </p:oleObj>
              </mc:Choice>
              <mc:Fallback>
                <p:oleObj name="Equation" r:id="rId3" imgW="2552700" imgH="3937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052736"/>
                        <a:ext cx="4544584" cy="700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5" name="Object 3"/>
          <p:cNvGraphicFramePr>
            <a:graphicFrameLocks noChangeAspect="1"/>
          </p:cNvGraphicFramePr>
          <p:nvPr/>
        </p:nvGraphicFramePr>
        <p:xfrm>
          <a:off x="1907704" y="1988840"/>
          <a:ext cx="4139199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164" name="Equation" r:id="rId5" imgW="1993900" imgH="393700" progId="Equation.DSMT4">
                  <p:embed/>
                </p:oleObj>
              </mc:Choice>
              <mc:Fallback>
                <p:oleObj name="Equation" r:id="rId5" imgW="1993900" imgH="3937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988840"/>
                        <a:ext cx="4139199" cy="648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6" name="Object 4"/>
          <p:cNvGraphicFramePr>
            <a:graphicFrameLocks noChangeAspect="1"/>
          </p:cNvGraphicFramePr>
          <p:nvPr/>
        </p:nvGraphicFramePr>
        <p:xfrm>
          <a:off x="2699792" y="2996952"/>
          <a:ext cx="3735196" cy="70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165" name="Equation" r:id="rId7" imgW="2145369" imgH="406224" progId="Equation.DSMT4">
                  <p:embed/>
                </p:oleObj>
              </mc:Choice>
              <mc:Fallback>
                <p:oleObj name="Equation" r:id="rId7" imgW="2145369" imgH="406224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96952"/>
                        <a:ext cx="3735196" cy="70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8" name="Object 6"/>
          <p:cNvGraphicFramePr>
            <a:graphicFrameLocks noChangeAspect="1"/>
          </p:cNvGraphicFramePr>
          <p:nvPr/>
        </p:nvGraphicFramePr>
        <p:xfrm>
          <a:off x="3059832" y="4149080"/>
          <a:ext cx="3096344" cy="14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166" name="Equation" r:id="rId9" imgW="1866900" imgH="901700" progId="Equation.DSMT4">
                  <p:embed/>
                </p:oleObj>
              </mc:Choice>
              <mc:Fallback>
                <p:oleObj name="Equation" r:id="rId9" imgW="1866900" imgH="9017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149080"/>
                        <a:ext cx="3096344" cy="14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2817812" cy="7207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Example 6 (</a:t>
            </a:r>
            <a:r>
              <a:rPr lang="en-US" sz="2400" dirty="0" err="1" smtClean="0"/>
              <a:t>cont</a:t>
            </a:r>
            <a:r>
              <a:rPr lang="en-US" sz="2400" dirty="0" smtClean="0"/>
              <a:t>)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C179A-FC04-4F14-B639-E6A7FE1AEEBA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4387853" cy="72072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smtClean="0"/>
              <a:t>Linear Change of Variable</a:t>
            </a:r>
          </a:p>
        </p:txBody>
      </p:sp>
      <p:sp>
        <p:nvSpPr>
          <p:cNvPr id="993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6799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040577"/>
              </p:ext>
            </p:extLst>
          </p:nvPr>
        </p:nvGraphicFramePr>
        <p:xfrm>
          <a:off x="2349500" y="2557463"/>
          <a:ext cx="3795713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31" name="Equation" r:id="rId3" imgW="2234880" imgH="825480" progId="Equation.DSMT4">
                  <p:embed/>
                </p:oleObj>
              </mc:Choice>
              <mc:Fallback>
                <p:oleObj name="Equation" r:id="rId3" imgW="2234880" imgH="825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557463"/>
                        <a:ext cx="3795713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1412776"/>
            <a:ext cx="4899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Consider ODE of the form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4293096"/>
            <a:ext cx="71695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shall give one example to illustrate</a:t>
            </a:r>
          </a:p>
          <a:p>
            <a:r>
              <a:rPr lang="en-US" sz="3200" dirty="0" smtClean="0"/>
              <a:t> the method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F75-518D-4ABD-8F39-0C0ED9BB72A2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483768" y="980728"/>
          <a:ext cx="3516983" cy="132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66" name="Equation" r:id="rId3" imgW="1752600" imgH="660400" progId="Equation.DSMT4">
                  <p:embed/>
                </p:oleObj>
              </mc:Choice>
              <mc:Fallback>
                <p:oleObj name="Equation" r:id="rId3" imgW="1752600" imgH="660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980728"/>
                        <a:ext cx="3516983" cy="1325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419872" y="2348880"/>
          <a:ext cx="2591846" cy="108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67" name="Equation" r:id="rId5" imgW="1574800" imgH="660400" progId="Equation.DSMT4">
                  <p:embed/>
                </p:oleObj>
              </mc:Choice>
              <mc:Fallback>
                <p:oleObj name="Equation" r:id="rId5" imgW="1574800" imgH="6604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348880"/>
                        <a:ext cx="2591846" cy="1086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3645024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Let u=x-2y</a:t>
            </a:r>
            <a:endParaRPr lang="en-US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4509120"/>
            <a:ext cx="79271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The above can be done since two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lines  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-x+2y-3=0 and 2x-4y+5=0 are parallel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260648"/>
            <a:ext cx="2121093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Example 7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8168" y="3620677"/>
            <a:ext cx="3374578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may let u=-x+2y</a:t>
            </a:r>
            <a:endParaRPr lang="en-SG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FA3DE-8EBD-4434-9EB1-4D538D462EEA}" type="slidenum">
              <a:rPr lang="en-US"/>
              <a:pPr/>
              <a:t>43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3239715" cy="71913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>Example 7 (cont)</a:t>
            </a:r>
            <a:r>
              <a:rPr lang="en-US" dirty="0" smtClean="0"/>
              <a:t> 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267744" y="1196752"/>
          <a:ext cx="3384376" cy="120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7" name="Equation" r:id="rId3" imgW="2692400" imgH="965200" progId="Equation.DSMT4">
                  <p:embed/>
                </p:oleObj>
              </mc:Choice>
              <mc:Fallback>
                <p:oleObj name="Equation" r:id="rId3" imgW="2692400" imgH="965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96752"/>
                        <a:ext cx="3384376" cy="1207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2564903"/>
            <a:ext cx="210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u=x-2y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9792" y="2564904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49528"/>
              </p:ext>
            </p:extLst>
          </p:nvPr>
        </p:nvGraphicFramePr>
        <p:xfrm>
          <a:off x="3995936" y="2428259"/>
          <a:ext cx="2448272" cy="113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8" name="Equation" r:id="rId5" imgW="1612900" imgH="749300" progId="Equation.DSMT4">
                  <p:embed/>
                </p:oleObj>
              </mc:Choice>
              <mc:Fallback>
                <p:oleObj name="Equation" r:id="rId5" imgW="1612900" imgH="7493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428259"/>
                        <a:ext cx="2448272" cy="113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256702"/>
              </p:ext>
            </p:extLst>
          </p:nvPr>
        </p:nvGraphicFramePr>
        <p:xfrm>
          <a:off x="611560" y="3632090"/>
          <a:ext cx="3960440" cy="128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9" name="Equation" r:id="rId7" imgW="2311400" imgH="749300" progId="Equation.DSMT4">
                  <p:embed/>
                </p:oleObj>
              </mc:Choice>
              <mc:Fallback>
                <p:oleObj name="Equation" r:id="rId7" imgW="2311400" imgH="7493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32090"/>
                        <a:ext cx="3960440" cy="1283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73283"/>
              </p:ext>
            </p:extLst>
          </p:nvPr>
        </p:nvGraphicFramePr>
        <p:xfrm>
          <a:off x="5161961" y="3626731"/>
          <a:ext cx="2880320" cy="134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0" name="Equation" r:id="rId9" imgW="1600200" imgH="749300" progId="Equation.DSMT4">
                  <p:embed/>
                </p:oleObj>
              </mc:Choice>
              <mc:Fallback>
                <p:oleObj name="Equation" r:id="rId9" imgW="1600200" imgH="7493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961" y="3626731"/>
                        <a:ext cx="2880320" cy="1348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02121" y="2672624"/>
            <a:ext cx="2364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ubst</a:t>
            </a:r>
            <a:r>
              <a:rPr lang="en-US" dirty="0" smtClean="0"/>
              <a:t> into</a:t>
            </a:r>
          </a:p>
          <a:p>
            <a:r>
              <a:rPr lang="en-US" dirty="0" smtClean="0"/>
              <a:t> the above </a:t>
            </a:r>
            <a:r>
              <a:rPr lang="en-US" dirty="0" err="1" smtClean="0"/>
              <a:t>eq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168979"/>
              </p:ext>
            </p:extLst>
          </p:nvPr>
        </p:nvGraphicFramePr>
        <p:xfrm>
          <a:off x="464168" y="5085184"/>
          <a:ext cx="3096344" cy="120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" name="Equation" r:id="rId11" imgW="1917360" imgH="749160" progId="Equation.DSMT4">
                  <p:embed/>
                </p:oleObj>
              </mc:Choice>
              <mc:Fallback>
                <p:oleObj name="Equation" r:id="rId11" imgW="19173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168" y="5085184"/>
                        <a:ext cx="3096344" cy="1209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7B8EB-35EA-4058-B0AA-A57BE0742B50}" type="slidenum">
              <a:rPr lang="en-US"/>
              <a:pPr/>
              <a:t>44</a:t>
            </a:fld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81075"/>
          </a:xfrm>
        </p:spPr>
        <p:txBody>
          <a:bodyPr/>
          <a:lstStyle/>
          <a:p>
            <a:pPr algn="l" eaLnBrk="1" hangingPunct="1"/>
            <a:r>
              <a:rPr lang="en-US" sz="2400" dirty="0" smtClean="0"/>
              <a:t>Example 7 (cont)</a:t>
            </a:r>
          </a:p>
        </p:txBody>
      </p:sp>
      <p:sp>
        <p:nvSpPr>
          <p:cNvPr id="10251" name="Rectangle 18"/>
          <p:cNvSpPr>
            <a:spLocks noChangeArrowheads="1"/>
          </p:cNvSpPr>
          <p:nvPr/>
        </p:nvSpPr>
        <p:spPr bwMode="auto">
          <a:xfrm>
            <a:off x="323851" y="73025"/>
            <a:ext cx="2952005" cy="908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2" name="Object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714625"/>
            <a:ext cx="2214562" cy="857250"/>
          </a:xfrm>
          <a:prstGeom prst="rect">
            <a:avLst/>
          </a:prstGeom>
          <a:noFill/>
        </p:spPr>
      </p:pic>
      <p:sp>
        <p:nvSpPr>
          <p:cNvPr id="10245" name="Rectangle 16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3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1556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16748"/>
              </p:ext>
            </p:extLst>
          </p:nvPr>
        </p:nvGraphicFramePr>
        <p:xfrm>
          <a:off x="467544" y="1292009"/>
          <a:ext cx="3600400" cy="95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2" name="Equation" r:id="rId4" imgW="2832100" imgH="749300" progId="Equation.DSMT4">
                  <p:embed/>
                </p:oleObj>
              </mc:Choice>
              <mc:Fallback>
                <p:oleObj name="Equation" r:id="rId4" imgW="2832100" imgH="7493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292009"/>
                        <a:ext cx="3600400" cy="952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76887"/>
              </p:ext>
            </p:extLst>
          </p:nvPr>
        </p:nvGraphicFramePr>
        <p:xfrm>
          <a:off x="4716016" y="1268760"/>
          <a:ext cx="3643471" cy="1048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3" name="Equation" r:id="rId6" imgW="2781300" imgH="800100" progId="Equation.DSMT4">
                  <p:embed/>
                </p:oleObj>
              </mc:Choice>
              <mc:Fallback>
                <p:oleObj name="Equation" r:id="rId6" imgW="2781300" imgH="8001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3643471" cy="1048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666099"/>
              </p:ext>
            </p:extLst>
          </p:nvPr>
        </p:nvGraphicFramePr>
        <p:xfrm>
          <a:off x="539552" y="2492896"/>
          <a:ext cx="4896544" cy="11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4" name="Equation" r:id="rId8" imgW="3098800" imgH="749300" progId="Equation.DSMT4">
                  <p:embed/>
                </p:oleObj>
              </mc:Choice>
              <mc:Fallback>
                <p:oleObj name="Equation" r:id="rId8" imgW="3098800" imgH="7493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92896"/>
                        <a:ext cx="4896544" cy="11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944883"/>
              </p:ext>
            </p:extLst>
          </p:nvPr>
        </p:nvGraphicFramePr>
        <p:xfrm>
          <a:off x="323851" y="3717032"/>
          <a:ext cx="6184618" cy="96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5" name="Equation" r:id="rId10" imgW="4800600" imgH="749300" progId="Equation.DSMT4">
                  <p:embed/>
                </p:oleObj>
              </mc:Choice>
              <mc:Fallback>
                <p:oleObj name="Equation" r:id="rId10" imgW="4800600" imgH="7493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3717032"/>
                        <a:ext cx="6184618" cy="965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74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67685"/>
              </p:ext>
            </p:extLst>
          </p:nvPr>
        </p:nvGraphicFramePr>
        <p:xfrm>
          <a:off x="394142" y="5461000"/>
          <a:ext cx="5763427" cy="74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6" name="Equation" r:id="rId12" imgW="4101840" imgH="533160" progId="Equation.DSMT4">
                  <p:embed/>
                </p:oleObj>
              </mc:Choice>
              <mc:Fallback>
                <p:oleObj name="Equation" r:id="rId12" imgW="4101840" imgH="5331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42" y="5461000"/>
                        <a:ext cx="5763427" cy="749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72532"/>
              </p:ext>
            </p:extLst>
          </p:nvPr>
        </p:nvGraphicFramePr>
        <p:xfrm>
          <a:off x="4211960" y="124756"/>
          <a:ext cx="2192491" cy="85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7" name="Equation" r:id="rId14" imgW="1917360" imgH="749160" progId="Equation.DSMT4">
                  <p:embed/>
                </p:oleObj>
              </mc:Choice>
              <mc:Fallback>
                <p:oleObj name="Equation" r:id="rId14" imgW="19173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24756"/>
                        <a:ext cx="2192491" cy="85631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9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884024"/>
              </p:ext>
            </p:extLst>
          </p:nvPr>
        </p:nvGraphicFramePr>
        <p:xfrm>
          <a:off x="323851" y="4725144"/>
          <a:ext cx="6869720" cy="49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8" name="Equation" r:id="rId16" imgW="4889160" imgH="355320" progId="Equation.DSMT4">
                  <p:embed/>
                </p:oleObj>
              </mc:Choice>
              <mc:Fallback>
                <p:oleObj name="Equation" r:id="rId16" imgW="4889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3851" y="4725144"/>
                        <a:ext cx="6869720" cy="499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51092"/>
              </p:ext>
            </p:extLst>
          </p:nvPr>
        </p:nvGraphicFramePr>
        <p:xfrm>
          <a:off x="6444208" y="5661248"/>
          <a:ext cx="207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9" name="Equation" r:id="rId18" imgW="2070000" imgH="380880" progId="Equation.DSMT4">
                  <p:embed/>
                </p:oleObj>
              </mc:Choice>
              <mc:Fallback>
                <p:oleObj name="Equation" r:id="rId18" imgW="2070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44208" y="5661248"/>
                        <a:ext cx="2070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762D6-D016-45D4-B714-0846517455B9}" type="slidenum">
              <a:rPr lang="en-US"/>
              <a:pPr/>
              <a:t>45</a:t>
            </a:fld>
            <a:endParaRPr lang="en-US"/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5472608" cy="720080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1.3 Linear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Order  ODEs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987824" y="2852936"/>
            <a:ext cx="405600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alled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Integrating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275" name="Rectangle 8"/>
          <p:cNvSpPr>
            <a:spLocks noChangeArrowheads="1"/>
          </p:cNvSpPr>
          <p:nvPr/>
        </p:nvSpPr>
        <p:spPr bwMode="auto">
          <a:xfrm>
            <a:off x="5868144" y="1700808"/>
            <a:ext cx="1728788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dirty="0"/>
              <a:t>Std form</a:t>
            </a:r>
            <a:endParaRPr lang="en-US" i="1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277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681985" name="Object 1"/>
          <p:cNvGraphicFramePr>
            <a:graphicFrameLocks noChangeAspect="1"/>
          </p:cNvGraphicFramePr>
          <p:nvPr/>
        </p:nvGraphicFramePr>
        <p:xfrm>
          <a:off x="2195736" y="1412776"/>
          <a:ext cx="3483388" cy="109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267" name="Equation" r:id="rId3" imgW="1943100" imgH="609600" progId="Equation.DSMT4">
                  <p:embed/>
                </p:oleObj>
              </mc:Choice>
              <mc:Fallback>
                <p:oleObj name="Equation" r:id="rId3" imgW="1943100" imgH="6096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12776"/>
                        <a:ext cx="3483388" cy="1092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45280"/>
              </p:ext>
            </p:extLst>
          </p:nvPr>
        </p:nvGraphicFramePr>
        <p:xfrm>
          <a:off x="611560" y="2579822"/>
          <a:ext cx="2058392" cy="126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268" name="Equation" r:id="rId5" imgW="660113" imgH="406224" progId="Equation.DSMT4">
                  <p:embed/>
                </p:oleObj>
              </mc:Choice>
              <mc:Fallback>
                <p:oleObj name="Equation" r:id="rId5" imgW="660113" imgH="406224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79822"/>
                        <a:ext cx="2058392" cy="1266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774098"/>
              </p:ext>
            </p:extLst>
          </p:nvPr>
        </p:nvGraphicFramePr>
        <p:xfrm>
          <a:off x="827584" y="4887162"/>
          <a:ext cx="7848872" cy="123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269" name="Equation" r:id="rId7" imgW="3860800" imgH="609600" progId="Equation.DSMT4">
                  <p:embed/>
                </p:oleObj>
              </mc:Choice>
              <mc:Fallback>
                <p:oleObj name="Equation" r:id="rId7" imgW="3860800" imgH="6096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87162"/>
                        <a:ext cx="7848872" cy="123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3933054"/>
            <a:ext cx="7662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given ODE multiplied by integrating factor, 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autoUpdateAnimBg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815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check that the left hand side of the above </a:t>
            </a:r>
            <a:endParaRPr lang="en-US" dirty="0"/>
          </a:p>
        </p:txBody>
      </p:sp>
      <p:graphicFrame>
        <p:nvGraphicFramePr>
          <p:cNvPr id="7495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79370"/>
              </p:ext>
            </p:extLst>
          </p:nvPr>
        </p:nvGraphicFramePr>
        <p:xfrm>
          <a:off x="1066223" y="2276872"/>
          <a:ext cx="5918771" cy="14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68" name="Equation" r:id="rId3" imgW="2476500" imgH="609600" progId="Equation.DSMT4">
                  <p:embed/>
                </p:oleObj>
              </mc:Choice>
              <mc:Fallback>
                <p:oleObj name="Equation" r:id="rId3" imgW="2476500" imgH="609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223" y="2276872"/>
                        <a:ext cx="5918771" cy="145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165659"/>
              </p:ext>
            </p:extLst>
          </p:nvPr>
        </p:nvGraphicFramePr>
        <p:xfrm>
          <a:off x="1403648" y="4005064"/>
          <a:ext cx="4680520" cy="194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69" name="Equation" r:id="rId5" imgW="1587500" imgH="660400" progId="Equation.DSMT4">
                  <p:embed/>
                </p:oleObj>
              </mc:Choice>
              <mc:Fallback>
                <p:oleObj name="Equation" r:id="rId5" imgW="1587500" imgH="660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005064"/>
                        <a:ext cx="4680520" cy="1947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60648"/>
            <a:ext cx="107273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cont.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54786"/>
              </p:ext>
            </p:extLst>
          </p:nvPr>
        </p:nvGraphicFramePr>
        <p:xfrm>
          <a:off x="2123728" y="661508"/>
          <a:ext cx="5328592" cy="84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70" name="Equation" r:id="rId7" imgW="3860800" imgH="609600" progId="Equation.DSMT4">
                  <p:embed/>
                </p:oleObj>
              </mc:Choice>
              <mc:Fallback>
                <p:oleObj name="Equation" r:id="rId7" imgW="38608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661508"/>
                        <a:ext cx="5328592" cy="8406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9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980728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 </a:t>
            </a:r>
            <a:endParaRPr lang="en-US" dirty="0"/>
          </a:p>
        </p:txBody>
      </p:sp>
      <p:graphicFrame>
        <p:nvGraphicFramePr>
          <p:cNvPr id="750594" name="Object 2"/>
          <p:cNvGraphicFramePr>
            <a:graphicFrameLocks noChangeAspect="1"/>
          </p:cNvGraphicFramePr>
          <p:nvPr/>
        </p:nvGraphicFramePr>
        <p:xfrm>
          <a:off x="1475656" y="1772816"/>
          <a:ext cx="5584879" cy="13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10" name="Equation" r:id="rId3" imgW="2755900" imgH="660400" progId="Equation.DSMT4">
                  <p:embed/>
                </p:oleObj>
              </mc:Choice>
              <mc:Fallback>
                <p:oleObj name="Equation" r:id="rId3" imgW="2755900" imgH="660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72816"/>
                        <a:ext cx="5584879" cy="13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342558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S0</a:t>
            </a:r>
            <a:endParaRPr lang="en-US" dirty="0"/>
          </a:p>
        </p:txBody>
      </p:sp>
      <p:graphicFrame>
        <p:nvGraphicFramePr>
          <p:cNvPr id="7505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39226"/>
              </p:ext>
            </p:extLst>
          </p:nvPr>
        </p:nvGraphicFramePr>
        <p:xfrm>
          <a:off x="1331641" y="4780520"/>
          <a:ext cx="5976664" cy="121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11" name="Equation" r:id="rId5" imgW="2565400" imgH="520700" progId="Equation.DSMT4">
                  <p:embed/>
                </p:oleObj>
              </mc:Choice>
              <mc:Fallback>
                <p:oleObj name="Equation" r:id="rId5" imgW="2565400" imgH="520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1" y="4780520"/>
                        <a:ext cx="5976664" cy="1213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260648"/>
            <a:ext cx="107273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cont.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74481"/>
              </p:ext>
            </p:extLst>
          </p:nvPr>
        </p:nvGraphicFramePr>
        <p:xfrm>
          <a:off x="2267744" y="197875"/>
          <a:ext cx="4104456" cy="64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12" name="Equation" r:id="rId7" imgW="3860800" imgH="609600" progId="Equation.DSMT4">
                  <p:embed/>
                </p:oleObj>
              </mc:Choice>
              <mc:Fallback>
                <p:oleObj name="Equation" r:id="rId7" imgW="38608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7875"/>
                        <a:ext cx="4104456" cy="64754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9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18087"/>
              </p:ext>
            </p:extLst>
          </p:nvPr>
        </p:nvGraphicFramePr>
        <p:xfrm>
          <a:off x="908981" y="3291582"/>
          <a:ext cx="72104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13" name="Equation" r:id="rId9" imgW="3619440" imgH="660240" progId="Equation.DSMT4">
                  <p:embed/>
                </p:oleObj>
              </mc:Choice>
              <mc:Fallback>
                <p:oleObj name="Equation" r:id="rId9" imgW="36194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8981" y="3291582"/>
                        <a:ext cx="7210425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4869160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Why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751619" name="Object 3"/>
          <p:cNvGraphicFramePr>
            <a:graphicFrameLocks noChangeAspect="1"/>
          </p:cNvGraphicFramePr>
          <p:nvPr/>
        </p:nvGraphicFramePr>
        <p:xfrm>
          <a:off x="755576" y="2060848"/>
          <a:ext cx="2440879" cy="116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3" name="Equation" r:id="rId3" imgW="1384300" imgH="660400" progId="Equation.DSMT4">
                  <p:embed/>
                </p:oleObj>
              </mc:Choice>
              <mc:Fallback>
                <p:oleObj name="Equation" r:id="rId3" imgW="1384300" imgH="6604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2440879" cy="116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0" name="Object 4"/>
          <p:cNvGraphicFramePr>
            <a:graphicFrameLocks noChangeAspect="1"/>
          </p:cNvGraphicFramePr>
          <p:nvPr/>
        </p:nvGraphicFramePr>
        <p:xfrm>
          <a:off x="3275856" y="1891789"/>
          <a:ext cx="2592288" cy="133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4" name="Equation" r:id="rId5" imgW="1180588" imgH="609336" progId="Equation.DSMT4">
                  <p:embed/>
                </p:oleObj>
              </mc:Choice>
              <mc:Fallback>
                <p:oleObj name="Equation" r:id="rId5" imgW="1180588" imgH="609336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91789"/>
                        <a:ext cx="2592288" cy="1337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1" name="Object 5"/>
          <p:cNvGraphicFramePr>
            <a:graphicFrameLocks noChangeAspect="1"/>
          </p:cNvGraphicFramePr>
          <p:nvPr/>
        </p:nvGraphicFramePr>
        <p:xfrm>
          <a:off x="5724128" y="1844824"/>
          <a:ext cx="2920824" cy="133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5" name="Equation" r:id="rId7" imgW="1333500" imgH="609600" progId="Equation.DSMT4">
                  <p:embed/>
                </p:oleObj>
              </mc:Choice>
              <mc:Fallback>
                <p:oleObj name="Equation" r:id="rId7" imgW="1333500" imgH="60960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844824"/>
                        <a:ext cx="2920824" cy="1335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2" name="Object 6"/>
          <p:cNvGraphicFramePr>
            <a:graphicFrameLocks noChangeAspect="1"/>
          </p:cNvGraphicFramePr>
          <p:nvPr/>
        </p:nvGraphicFramePr>
        <p:xfrm>
          <a:off x="755576" y="3356992"/>
          <a:ext cx="7506834" cy="133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6" name="Equation" r:id="rId9" imgW="3429000" imgH="609600" progId="Equation.DSMT4">
                  <p:embed/>
                </p:oleObj>
              </mc:Choice>
              <mc:Fallback>
                <p:oleObj name="Equation" r:id="rId9" imgW="3429000" imgH="6096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56992"/>
                        <a:ext cx="7506834" cy="133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3" name="Object 7"/>
          <p:cNvGraphicFramePr>
            <a:graphicFrameLocks noChangeAspect="1"/>
          </p:cNvGraphicFramePr>
          <p:nvPr/>
        </p:nvGraphicFramePr>
        <p:xfrm>
          <a:off x="683568" y="4725144"/>
          <a:ext cx="6192688" cy="141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7" name="Equation" r:id="rId11" imgW="2667000" imgH="609600" progId="Equation.DSMT4">
                  <p:embed/>
                </p:oleObj>
              </mc:Choice>
              <mc:Fallback>
                <p:oleObj name="Equation" r:id="rId11" imgW="2667000" imgH="6096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25144"/>
                        <a:ext cx="6192688" cy="141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70374"/>
              </p:ext>
            </p:extLst>
          </p:nvPr>
        </p:nvGraphicFramePr>
        <p:xfrm>
          <a:off x="2051720" y="764704"/>
          <a:ext cx="3312542" cy="81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8" name="Equation" r:id="rId13" imgW="2476500" imgH="609600" progId="Equation.DSMT4">
                  <p:embed/>
                </p:oleObj>
              </mc:Choice>
              <mc:Fallback>
                <p:oleObj name="Equation" r:id="rId13" imgW="2476500" imgH="6096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764704"/>
                        <a:ext cx="3312542" cy="8156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1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14390"/>
              </p:ext>
            </p:extLst>
          </p:nvPr>
        </p:nvGraphicFramePr>
        <p:xfrm>
          <a:off x="5292080" y="548680"/>
          <a:ext cx="2736031" cy="113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69" name="Equation" r:id="rId15" imgW="1587500" imgH="660400" progId="Equation.DSMT4">
                  <p:embed/>
                </p:oleObj>
              </mc:Choice>
              <mc:Fallback>
                <p:oleObj name="Equation" r:id="rId15" imgW="1587500" imgH="6604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48680"/>
                        <a:ext cx="2736031" cy="11378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260648"/>
            <a:ext cx="107273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778BC4-C862-4084-B802-D65DDEC7A480}" type="slidenum">
              <a:rPr lang="en-US"/>
              <a:pPr/>
              <a:t>49</a:t>
            </a:fld>
            <a:endParaRPr lang="en-US"/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714375" y="1071563"/>
            <a:ext cx="7143750" cy="2357437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Why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286000" y="1071563"/>
          <a:ext cx="46434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3" imgW="2489200" imgH="889000" progId="Equation.DSMT4">
                  <p:embed/>
                </p:oleObj>
              </mc:Choice>
              <mc:Fallback>
                <p:oleObj name="Equation" r:id="rId3" imgW="2489200" imgH="8890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71563"/>
                        <a:ext cx="4643438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88" y="3929063"/>
            <a:ext cx="77724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Use the following example to illustrate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85813" y="285750"/>
            <a:ext cx="1121891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n-lt"/>
              </a:rPr>
              <a:t>cont.</a:t>
            </a:r>
            <a:endParaRPr lang="en-US" sz="3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29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07040"/>
              </p:ext>
            </p:extLst>
          </p:nvPr>
        </p:nvGraphicFramePr>
        <p:xfrm>
          <a:off x="524821" y="1628800"/>
          <a:ext cx="8246726" cy="42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11" name="Equation" r:id="rId3" imgW="6858000" imgH="355320" progId="Equation.DSMT4">
                  <p:embed/>
                </p:oleObj>
              </mc:Choice>
              <mc:Fallback>
                <p:oleObj name="Equation" r:id="rId3" imgW="6858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821" y="1628800"/>
                        <a:ext cx="8246726" cy="427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5536" y="764704"/>
            <a:ext cx="837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ODE of the following form is called a </a:t>
            </a:r>
            <a:r>
              <a:rPr lang="en-US" dirty="0" smtClean="0">
                <a:solidFill>
                  <a:srgbClr val="C00000"/>
                </a:solidFill>
              </a:rPr>
              <a:t>linear ODE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600" y="2217356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Examples:</a:t>
            </a:r>
            <a:endParaRPr lang="en-SG" dirty="0"/>
          </a:p>
        </p:txBody>
      </p:sp>
      <p:pic>
        <p:nvPicPr>
          <p:cNvPr id="1071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3" y="2740576"/>
            <a:ext cx="2758526" cy="8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1664"/>
              </p:ext>
            </p:extLst>
          </p:nvPr>
        </p:nvGraphicFramePr>
        <p:xfrm>
          <a:off x="3707904" y="2601270"/>
          <a:ext cx="3925731" cy="100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12" name="Equation" r:id="rId6" imgW="3022600" imgH="774700" progId="Equation.DSMT4">
                  <p:embed/>
                </p:oleObj>
              </mc:Choice>
              <mc:Fallback>
                <p:oleObj name="Equation" r:id="rId6" imgW="3022600" imgH="774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601270"/>
                        <a:ext cx="3925731" cy="1006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15977"/>
              </p:ext>
            </p:extLst>
          </p:nvPr>
        </p:nvGraphicFramePr>
        <p:xfrm>
          <a:off x="639958" y="4952427"/>
          <a:ext cx="4680520" cy="1319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13" name="Equation" r:id="rId8" imgW="2882880" imgH="812520" progId="Equation.DSMT4">
                  <p:embed/>
                </p:oleObj>
              </mc:Choice>
              <mc:Fallback>
                <p:oleObj name="Equation" r:id="rId8" imgW="28828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9958" y="4952427"/>
                        <a:ext cx="4680520" cy="1319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5600" y="3771300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Above are linear ODEs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958" y="4429207"/>
            <a:ext cx="467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Below are NOT linear ODEs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380312" y="142852"/>
            <a:ext cx="1244086" cy="27492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1.1.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23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B6EC3-E145-4F99-B3EE-A5A2A37418DA}" type="slidenum">
              <a:rPr lang="en-US"/>
              <a:pPr/>
              <a:t>50</a:t>
            </a:fld>
            <a:endParaRPr lang="en-US"/>
          </a:p>
        </p:txBody>
      </p:sp>
      <p:sp>
        <p:nvSpPr>
          <p:cNvPr id="13314" name="Content Placeholder 3"/>
          <p:cNvSpPr>
            <a:spLocks noChangeArrowheads="1"/>
          </p:cNvSpPr>
          <p:nvPr/>
        </p:nvSpPr>
        <p:spPr bwMode="auto">
          <a:xfrm>
            <a:off x="1524000" y="20066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85813" y="285750"/>
            <a:ext cx="1121891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n-lt"/>
              </a:rPr>
              <a:t>cont.</a:t>
            </a:r>
            <a:endParaRPr lang="en-US" sz="3200" kern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3317" name="Object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456" y="3068960"/>
            <a:ext cx="4129087" cy="143986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1332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01515" y="1510246"/>
                <a:ext cx="5412432" cy="992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𝑥𝑑𝑥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cos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515" y="1510246"/>
                <a:ext cx="5412432" cy="9927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A731E-928D-49FB-BF46-497FDE5B2AF8}" type="slidenum">
              <a:rPr lang="en-US"/>
              <a:pPr/>
              <a:t>51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2303934" cy="79216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800" dirty="0" smtClean="0"/>
              <a:t>Example 8 (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  <a:endParaRPr lang="en-US" dirty="0" smtClean="0"/>
          </a:p>
        </p:txBody>
      </p:sp>
      <p:sp>
        <p:nvSpPr>
          <p:cNvPr id="15372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59832" y="692696"/>
          <a:ext cx="3024336" cy="77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" name="Equation" r:id="rId3" imgW="1295400" imgH="330200" progId="Equation.DSMT4">
                  <p:embed/>
                </p:oleObj>
              </mc:Choice>
              <mc:Fallback>
                <p:oleObj name="Equation" r:id="rId3" imgW="1295400" imgH="3302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692696"/>
                        <a:ext cx="3024336" cy="770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15816" y="1412776"/>
          <a:ext cx="3187030" cy="145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" name="Equation" r:id="rId5" imgW="1333500" imgH="609600" progId="Equation.DSMT4">
                  <p:embed/>
                </p:oleObj>
              </mc:Choice>
              <mc:Fallback>
                <p:oleObj name="Equation" r:id="rId5" imgW="1333500" imgH="6096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412776"/>
                        <a:ext cx="3187030" cy="145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35696" y="2924944"/>
          <a:ext cx="5400600" cy="109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" name="Equation" r:id="rId7" imgW="2565400" imgH="520700" progId="Equation.DSMT4">
                  <p:embed/>
                </p:oleObj>
              </mc:Choice>
              <mc:Fallback>
                <p:oleObj name="Equation" r:id="rId7" imgW="2565400" imgH="5207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924944"/>
                        <a:ext cx="5400600" cy="1096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5536" y="2348880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formula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9552" y="4005064"/>
            <a:ext cx="594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First compute integrating factor 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37671"/>
              </p:ext>
            </p:extLst>
          </p:nvPr>
        </p:nvGraphicFramePr>
        <p:xfrm>
          <a:off x="683321" y="4725144"/>
          <a:ext cx="42116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" name="Equation" r:id="rId9" imgW="1485720" imgH="431640" progId="Equation.DSMT4">
                  <p:embed/>
                </p:oleObj>
              </mc:Choice>
              <mc:Fallback>
                <p:oleObj name="Equation" r:id="rId9" imgW="1485720" imgH="43164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21" y="4725144"/>
                        <a:ext cx="421163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385639"/>
              </p:ext>
            </p:extLst>
          </p:nvPr>
        </p:nvGraphicFramePr>
        <p:xfrm>
          <a:off x="6497187" y="1412776"/>
          <a:ext cx="2120640" cy="66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" name="Equation" r:id="rId11" imgW="1943100" imgH="609600" progId="Equation.DSMT4">
                  <p:embed/>
                </p:oleObj>
              </mc:Choice>
              <mc:Fallback>
                <p:oleObj name="Equation" r:id="rId11" imgW="1943100" imgH="6096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187" y="1412776"/>
                        <a:ext cx="2120640" cy="664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479" name="Object 119"/>
          <p:cNvGraphicFramePr>
            <a:graphicFrameLocks noChangeAspect="1"/>
          </p:cNvGraphicFramePr>
          <p:nvPr/>
        </p:nvGraphicFramePr>
        <p:xfrm>
          <a:off x="6444208" y="836712"/>
          <a:ext cx="1008112" cy="4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" name="Equation" r:id="rId13" imgW="787320" imgH="330120" progId="Equation.DSMT4">
                  <p:embed/>
                </p:oleObj>
              </mc:Choice>
              <mc:Fallback>
                <p:oleObj name="Equation" r:id="rId13" imgW="787320" imgH="33012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836712"/>
                        <a:ext cx="1008112" cy="4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093322"/>
              </p:ext>
            </p:extLst>
          </p:nvPr>
        </p:nvGraphicFramePr>
        <p:xfrm>
          <a:off x="5148064" y="5085184"/>
          <a:ext cx="1879745" cy="87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4" name="Equation" r:id="rId15" imgW="711000" imgH="330120" progId="Equation.DSMT4">
                  <p:embed/>
                </p:oleObj>
              </mc:Choice>
              <mc:Fallback>
                <p:oleObj name="Equation" r:id="rId15" imgW="711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48064" y="5085184"/>
                        <a:ext cx="1879745" cy="872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40484"/>
              </p:ext>
            </p:extLst>
          </p:nvPr>
        </p:nvGraphicFramePr>
        <p:xfrm>
          <a:off x="6948264" y="5229200"/>
          <a:ext cx="1181050" cy="64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" name="Equation" r:id="rId17" imgW="533160" imgH="291960" progId="Equation.DSMT4">
                  <p:embed/>
                </p:oleObj>
              </mc:Choice>
              <mc:Fallback>
                <p:oleObj name="Equation" r:id="rId17" imgW="533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48264" y="5229200"/>
                        <a:ext cx="1181050" cy="64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052736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Hence, from </a:t>
            </a:r>
            <a:endParaRPr lang="en-US" dirty="0"/>
          </a:p>
        </p:txBody>
      </p:sp>
      <p:graphicFrame>
        <p:nvGraphicFramePr>
          <p:cNvPr id="752642" name="Object 2"/>
          <p:cNvGraphicFramePr>
            <a:graphicFrameLocks noChangeAspect="1"/>
          </p:cNvGraphicFramePr>
          <p:nvPr/>
        </p:nvGraphicFramePr>
        <p:xfrm>
          <a:off x="1691680" y="1844824"/>
          <a:ext cx="54006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28" name="Equation" r:id="rId3" imgW="2565400" imgH="520700" progId="Equation.DSMT4">
                  <p:embed/>
                </p:oleObj>
              </mc:Choice>
              <mc:Fallback>
                <p:oleObj name="Equation" r:id="rId3" imgW="2565400" imgH="5207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44824"/>
                        <a:ext cx="54006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321297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</a:t>
            </a:r>
            <a:endParaRPr lang="en-US" dirty="0"/>
          </a:p>
        </p:txBody>
      </p:sp>
      <p:graphicFrame>
        <p:nvGraphicFramePr>
          <p:cNvPr id="752643" name="Object 3"/>
          <p:cNvGraphicFramePr>
            <a:graphicFrameLocks noChangeAspect="1"/>
          </p:cNvGraphicFramePr>
          <p:nvPr/>
        </p:nvGraphicFramePr>
        <p:xfrm>
          <a:off x="971600" y="4221088"/>
          <a:ext cx="6912768" cy="86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29" name="Equation" r:id="rId5" imgW="3467100" imgH="431800" progId="Equation.DSMT4">
                  <p:embed/>
                </p:oleObj>
              </mc:Choice>
              <mc:Fallback>
                <p:oleObj name="Equation" r:id="rId5" imgW="3467100" imgH="431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21088"/>
                        <a:ext cx="6912768" cy="860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60648"/>
            <a:ext cx="107273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5348028"/>
            <a:ext cx="602120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Lecture Note Example 8 (ii) Exercise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54CCB-554F-4D89-8A96-3AF88D62E987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1962134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smtClean="0"/>
              <a:t>Example 9</a:t>
            </a:r>
            <a:r>
              <a:rPr lang="en-US" smtClean="0"/>
              <a:t> 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246502" y="1071900"/>
            <a:ext cx="8065591" cy="6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An object of mass </a:t>
            </a:r>
            <a:r>
              <a:rPr lang="en-US" sz="3200" dirty="0">
                <a:solidFill>
                  <a:srgbClr val="000000"/>
                </a:solidFill>
              </a:rPr>
              <a:t>m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dropped from rest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sz="2400" i="1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467544" y="3717032"/>
            <a:ext cx="3168352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Newton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</a:t>
            </a:r>
            <a:r>
              <a:rPr lang="en-US" sz="3200" dirty="0"/>
              <a:t>Law </a:t>
            </a:r>
            <a:endParaRPr lang="en-US" sz="3200" i="1" dirty="0">
              <a:solidFill>
                <a:srgbClr val="000000"/>
              </a:solidFill>
            </a:endParaRPr>
          </a:p>
        </p:txBody>
      </p:sp>
      <p:sp>
        <p:nvSpPr>
          <p:cNvPr id="100360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5536" y="4941168"/>
            <a:ext cx="87484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Find the position </a:t>
            </a:r>
            <a:r>
              <a:rPr lang="en-US" sz="3200" dirty="0" smtClean="0">
                <a:solidFill>
                  <a:srgbClr val="000000"/>
                </a:solidFill>
              </a:rPr>
              <a:t>x(t)</a:t>
            </a:r>
            <a:r>
              <a:rPr lang="en-US" sz="3200" dirty="0" smtClean="0"/>
              <a:t> and velocity </a:t>
            </a:r>
            <a:r>
              <a:rPr lang="en-US" sz="3200" dirty="0" smtClean="0">
                <a:solidFill>
                  <a:srgbClr val="000000"/>
                </a:solidFill>
              </a:rPr>
              <a:t>v(t)</a:t>
            </a:r>
            <a:r>
              <a:rPr lang="en-US" sz="3200" dirty="0" smtClean="0"/>
              <a:t> at time </a:t>
            </a:r>
            <a:r>
              <a:rPr lang="en-US" sz="3200" dirty="0" smtClean="0">
                <a:solidFill>
                  <a:srgbClr val="000000"/>
                </a:solidFill>
              </a:rPr>
              <a:t>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51520" y="2276872"/>
            <a:ext cx="85334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   A </a:t>
            </a:r>
            <a:r>
              <a:rPr lang="en-US" sz="3200" dirty="0" smtClean="0">
                <a:solidFill>
                  <a:srgbClr val="C00000"/>
                </a:solidFill>
              </a:rPr>
              <a:t>resistance</a:t>
            </a:r>
            <a:r>
              <a:rPr lang="en-US" sz="3200" dirty="0" smtClean="0"/>
              <a:t> to the object is </a:t>
            </a:r>
            <a:r>
              <a:rPr lang="en-US" sz="3200" dirty="0" smtClean="0">
                <a:solidFill>
                  <a:srgbClr val="C00000"/>
                </a:solidFill>
              </a:rPr>
              <a:t>proportional to the magnitude of the velocity </a:t>
            </a:r>
            <a:r>
              <a:rPr lang="en-US" sz="3200" dirty="0" smtClean="0"/>
              <a:t>of the object. 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548680"/>
            <a:ext cx="478634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Retarded fall—air resistance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8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53344"/>
              </p:ext>
            </p:extLst>
          </p:nvPr>
        </p:nvGraphicFramePr>
        <p:xfrm>
          <a:off x="3683000" y="3429000"/>
          <a:ext cx="3187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5" name="Equation" r:id="rId3" imgW="1587240" imgH="609480" progId="Equation.DSMT4">
                  <p:embed/>
                </p:oleObj>
              </mc:Choice>
              <mc:Fallback>
                <p:oleObj name="Equation" r:id="rId3" imgW="1587240" imgH="60948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29000"/>
                        <a:ext cx="3187700" cy="1219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5589240"/>
            <a:ext cx="838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(Similar problem has been discussed in Example 4)</a:t>
            </a:r>
            <a:endParaRPr lang="en-US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 cstate="print"/>
          <a:srcRect l="13788" r="42728"/>
          <a:stretch>
            <a:fillRect/>
          </a:stretch>
        </p:blipFill>
        <p:spPr bwMode="auto">
          <a:xfrm>
            <a:off x="7020272" y="3501008"/>
            <a:ext cx="1008112" cy="124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 bwMode="auto">
          <a:xfrm rot="5400000">
            <a:off x="7992380" y="3825044"/>
            <a:ext cx="36004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H="1" flipV="1">
            <a:off x="7992380" y="4257092"/>
            <a:ext cx="36004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687107" name="Object 3"/>
          <p:cNvGraphicFramePr>
            <a:graphicFrameLocks noChangeAspect="1"/>
          </p:cNvGraphicFramePr>
          <p:nvPr/>
        </p:nvGraphicFramePr>
        <p:xfrm>
          <a:off x="8316416" y="3645024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6" name="Equation" r:id="rId6" imgW="532937" imgH="317225" progId="Equation.DSMT4">
                  <p:embed/>
                </p:oleObj>
              </mc:Choice>
              <mc:Fallback>
                <p:oleObj name="Equation" r:id="rId6" imgW="532937" imgH="317225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3645024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08" name="Object 4"/>
          <p:cNvGraphicFramePr>
            <a:graphicFrameLocks noChangeAspect="1"/>
          </p:cNvGraphicFramePr>
          <p:nvPr/>
        </p:nvGraphicFramePr>
        <p:xfrm>
          <a:off x="8299450" y="4140200"/>
          <a:ext cx="39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7" name="Equation" r:id="rId8" imgW="393480" imgH="342720" progId="Equation.DSMT4">
                  <p:embed/>
                </p:oleObj>
              </mc:Choice>
              <mc:Fallback>
                <p:oleObj name="Equation" r:id="rId8" imgW="393480" imgH="34272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4140200"/>
                        <a:ext cx="393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103835"/>
              </p:ext>
            </p:extLst>
          </p:nvPr>
        </p:nvGraphicFramePr>
        <p:xfrm>
          <a:off x="2895600" y="1732287"/>
          <a:ext cx="2899186" cy="47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8" name="Equation" r:id="rId10" imgW="2158920" imgH="355320" progId="Equation.DSMT4">
                  <p:embed/>
                </p:oleObj>
              </mc:Choice>
              <mc:Fallback>
                <p:oleObj name="Equation" r:id="rId10" imgW="2158920" imgH="3553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32287"/>
                        <a:ext cx="2899186" cy="477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7812360" y="1071900"/>
            <a:ext cx="0" cy="12049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Connector 4"/>
          <p:cNvCxnSpPr>
            <a:endCxn id="100356" idx="3"/>
          </p:cNvCxnSpPr>
          <p:nvPr/>
        </p:nvCxnSpPr>
        <p:spPr bwMode="auto">
          <a:xfrm>
            <a:off x="7524328" y="1402093"/>
            <a:ext cx="78776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947490"/>
              </p:ext>
            </p:extLst>
          </p:nvPr>
        </p:nvGraphicFramePr>
        <p:xfrm>
          <a:off x="7939484" y="211279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49" name="Equation" r:id="rId12" imgW="177480" imgH="190440" progId="Equation.DSMT4">
                  <p:embed/>
                </p:oleObj>
              </mc:Choice>
              <mc:Fallback>
                <p:oleObj name="Equation" r:id="rId12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9484" y="2112792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12360" y="1071900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 starting </a:t>
            </a:r>
            <a:r>
              <a:rPr lang="en-US" sz="1600" dirty="0" err="1" smtClean="0"/>
              <a:t>pt</a:t>
            </a:r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7" grpId="0"/>
      <p:bldP spid="10" grpId="0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4FB9B-09C6-4394-BEA0-39A29C981893}" type="slidenum">
              <a:rPr lang="en-US"/>
              <a:pPr/>
              <a:t>54</a:t>
            </a:fld>
            <a:endParaRPr lang="en-US"/>
          </a:p>
        </p:txBody>
      </p:sp>
      <p:sp>
        <p:nvSpPr>
          <p:cNvPr id="38916" name="Rectangle 9"/>
          <p:cNvSpPr>
            <a:spLocks noChangeArrowheads="1"/>
          </p:cNvSpPr>
          <p:nvPr/>
        </p:nvSpPr>
        <p:spPr bwMode="auto">
          <a:xfrm>
            <a:off x="349779" y="2071872"/>
            <a:ext cx="3502141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Integrating factor</a:t>
            </a:r>
            <a:endParaRPr lang="en-US" sz="3200" i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i="1" dirty="0">
              <a:solidFill>
                <a:srgbClr val="000000"/>
              </a:solidFill>
            </a:endParaRPr>
          </a:p>
        </p:txBody>
      </p:sp>
      <p:graphicFrame>
        <p:nvGraphicFramePr>
          <p:cNvPr id="1638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04591"/>
              </p:ext>
            </p:extLst>
          </p:nvPr>
        </p:nvGraphicFramePr>
        <p:xfrm>
          <a:off x="3995936" y="668688"/>
          <a:ext cx="3168352" cy="1083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8" name="Equation" r:id="rId3" imgW="1968480" imgH="888840" progId="Equation.DSMT4">
                  <p:embed/>
                </p:oleObj>
              </mc:Choice>
              <mc:Fallback>
                <p:oleObj name="Equation" r:id="rId3" imgW="1968480" imgH="8888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668688"/>
                        <a:ext cx="3168352" cy="1083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42938" y="285750"/>
            <a:ext cx="832718" cy="4069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chemeClr val="tx2"/>
                </a:solidFill>
                <a:latin typeface="+mn-lt"/>
              </a:rPr>
              <a:t>cont.</a:t>
            </a:r>
            <a:endParaRPr lang="en-US" sz="20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398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66331"/>
              </p:ext>
            </p:extLst>
          </p:nvPr>
        </p:nvGraphicFramePr>
        <p:xfrm>
          <a:off x="3995936" y="1882017"/>
          <a:ext cx="2953407" cy="95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" name="Equation" r:id="rId5" imgW="1206360" imgH="520560" progId="Equation.DSMT4">
                  <p:embed/>
                </p:oleObj>
              </mc:Choice>
              <mc:Fallback>
                <p:oleObj name="Equation" r:id="rId5" imgW="1206360" imgH="52056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882017"/>
                        <a:ext cx="2953407" cy="955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701175"/>
              </p:ext>
            </p:extLst>
          </p:nvPr>
        </p:nvGraphicFramePr>
        <p:xfrm>
          <a:off x="1561076" y="3268576"/>
          <a:ext cx="58054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" name="Equation" r:id="rId7" imgW="2743200" imgH="622080" progId="Equation.DSMT4">
                  <p:embed/>
                </p:oleObj>
              </mc:Choice>
              <mc:Fallback>
                <p:oleObj name="Equation" r:id="rId7" imgW="2743200" imgH="622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076" y="3268576"/>
                        <a:ext cx="580548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2938" y="2800092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formula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2938" y="458548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How to find c?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1880" y="4616260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v(0)=0,  from above, get </a:t>
            </a:r>
            <a:endParaRPr lang="en-US" dirty="0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05008"/>
              </p:ext>
            </p:extLst>
          </p:nvPr>
        </p:nvGraphicFramePr>
        <p:xfrm>
          <a:off x="3131840" y="5085184"/>
          <a:ext cx="1728192" cy="109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1" name="Equation" r:id="rId9" imgW="965160" imgH="609480" progId="Equation.DSMT4">
                  <p:embed/>
                </p:oleObj>
              </mc:Choice>
              <mc:Fallback>
                <p:oleObj name="Equation" r:id="rId9" imgW="965160" imgH="6094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085184"/>
                        <a:ext cx="1728192" cy="1091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212404"/>
              </p:ext>
            </p:extLst>
          </p:nvPr>
        </p:nvGraphicFramePr>
        <p:xfrm>
          <a:off x="791128" y="692696"/>
          <a:ext cx="2566409" cy="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Equation" r:id="rId11" imgW="1587500" imgH="609600" progId="Equation.DSMT4">
                  <p:embed/>
                </p:oleObj>
              </mc:Choice>
              <mc:Fallback>
                <p:oleObj name="Equation" r:id="rId11" imgW="1587500" imgH="60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28" y="692696"/>
                        <a:ext cx="2566409" cy="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22" grpId="0"/>
      <p:bldP spid="23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4FB9B-09C6-4394-BEA0-39A29C981893}" type="slidenum">
              <a:rPr lang="en-US"/>
              <a:pPr/>
              <a:t>55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42938" y="285750"/>
            <a:ext cx="1264766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n-lt"/>
              </a:rPr>
              <a:t>cont.</a:t>
            </a:r>
            <a:endParaRPr lang="en-US" sz="3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398" name="Footer Placeholder 1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753669" name="Object 5"/>
          <p:cNvGraphicFramePr>
            <a:graphicFrameLocks noChangeAspect="1"/>
          </p:cNvGraphicFramePr>
          <p:nvPr/>
        </p:nvGraphicFramePr>
        <p:xfrm>
          <a:off x="2173288" y="825500"/>
          <a:ext cx="6181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33" name="Equation" r:id="rId3" imgW="3466800" imgH="622080" progId="Equation.DSMT4">
                  <p:embed/>
                </p:oleObj>
              </mc:Choice>
              <mc:Fallback>
                <p:oleObj name="Equation" r:id="rId3" imgW="3466800" imgH="622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825500"/>
                        <a:ext cx="61817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70" name="Object 6"/>
          <p:cNvGraphicFramePr>
            <a:graphicFrameLocks noChangeAspect="1"/>
          </p:cNvGraphicFramePr>
          <p:nvPr/>
        </p:nvGraphicFramePr>
        <p:xfrm>
          <a:off x="2339752" y="1844824"/>
          <a:ext cx="3960440" cy="14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34" name="Equation" r:id="rId5" imgW="1676160" imgH="622080" progId="Equation.DSMT4">
                  <p:embed/>
                </p:oleObj>
              </mc:Choice>
              <mc:Fallback>
                <p:oleObj name="Equation" r:id="rId5" imgW="1676160" imgH="6220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844824"/>
                        <a:ext cx="3960440" cy="14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71" name="Object 7"/>
          <p:cNvGraphicFramePr>
            <a:graphicFrameLocks noChangeAspect="1"/>
          </p:cNvGraphicFramePr>
          <p:nvPr/>
        </p:nvGraphicFramePr>
        <p:xfrm>
          <a:off x="2030413" y="3352800"/>
          <a:ext cx="43481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35" name="Equation" r:id="rId7" imgW="1854000" imgH="622080" progId="Equation.DSMT4">
                  <p:embed/>
                </p:oleObj>
              </mc:Choice>
              <mc:Fallback>
                <p:oleObj name="Equation" r:id="rId7" imgW="1854000" imgH="6220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3352800"/>
                        <a:ext cx="43481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3672" name="Object 8"/>
          <p:cNvGraphicFramePr>
            <a:graphicFrameLocks noChangeAspect="1"/>
          </p:cNvGraphicFramePr>
          <p:nvPr/>
        </p:nvGraphicFramePr>
        <p:xfrm>
          <a:off x="2108200" y="4724400"/>
          <a:ext cx="47005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36" name="Equation" r:id="rId9" imgW="2298600" imgH="622080" progId="Equation.DSMT4">
                  <p:embed/>
                </p:oleObj>
              </mc:Choice>
              <mc:Fallback>
                <p:oleObj name="Equation" r:id="rId9" imgW="2298600" imgH="622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724400"/>
                        <a:ext cx="470058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754690" name="Object 2"/>
          <p:cNvGraphicFramePr>
            <a:graphicFrameLocks noChangeAspect="1"/>
          </p:cNvGraphicFramePr>
          <p:nvPr/>
        </p:nvGraphicFramePr>
        <p:xfrm>
          <a:off x="1739900" y="901700"/>
          <a:ext cx="48656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59" name="Equation" r:id="rId3" imgW="2298600" imgH="622080" progId="Equation.DSMT4">
                  <p:embed/>
                </p:oleObj>
              </mc:Choice>
              <mc:Fallback>
                <p:oleObj name="Equation" r:id="rId3" imgW="2298600" imgH="62208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901700"/>
                        <a:ext cx="486568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134922"/>
              </p:ext>
            </p:extLst>
          </p:nvPr>
        </p:nvGraphicFramePr>
        <p:xfrm>
          <a:off x="1652588" y="2263775"/>
          <a:ext cx="54070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60" name="Equation" r:id="rId5" imgW="2628720" imgH="634680" progId="Equation.DSMT4">
                  <p:embed/>
                </p:oleObj>
              </mc:Choice>
              <mc:Fallback>
                <p:oleObj name="Equation" r:id="rId5" imgW="2628720" imgH="6346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263775"/>
                        <a:ext cx="54070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7664" y="3717032"/>
            <a:ext cx="6991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find d? </a:t>
            </a:r>
            <a:r>
              <a:rPr lang="en-US" dirty="0" smtClean="0"/>
              <a:t>use x(0)=0, from above, get</a:t>
            </a:r>
            <a:endParaRPr lang="en-US" dirty="0"/>
          </a:p>
        </p:txBody>
      </p:sp>
      <p:graphicFrame>
        <p:nvGraphicFramePr>
          <p:cNvPr id="754692" name="Object 4"/>
          <p:cNvGraphicFramePr>
            <a:graphicFrameLocks noChangeAspect="1"/>
          </p:cNvGraphicFramePr>
          <p:nvPr/>
        </p:nvGraphicFramePr>
        <p:xfrm>
          <a:off x="2483768" y="4293096"/>
          <a:ext cx="4752528" cy="94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61" name="Equation" r:id="rId7" imgW="3060360" imgH="609480" progId="Equation.DSMT4">
                  <p:embed/>
                </p:oleObj>
              </mc:Choice>
              <mc:Fallback>
                <p:oleObj name="Equation" r:id="rId7" imgW="3060360" imgH="6094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293096"/>
                        <a:ext cx="4752528" cy="94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4" name="Object 6"/>
          <p:cNvGraphicFramePr>
            <a:graphicFrameLocks noChangeAspect="1"/>
          </p:cNvGraphicFramePr>
          <p:nvPr/>
        </p:nvGraphicFramePr>
        <p:xfrm>
          <a:off x="2339752" y="5045626"/>
          <a:ext cx="1800200" cy="103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62" name="Equation" r:id="rId9" imgW="1104840" imgH="634680" progId="Equation.DSMT4">
                  <p:embed/>
                </p:oleObj>
              </mc:Choice>
              <mc:Fallback>
                <p:oleObj name="Equation" r:id="rId9" imgW="1104840" imgH="6346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45626"/>
                        <a:ext cx="1800200" cy="1034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260648"/>
            <a:ext cx="107273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4248" y="188640"/>
            <a:ext cx="2016224" cy="288032"/>
          </a:xfrm>
          <a:noFill/>
          <a:ln>
            <a:solidFill>
              <a:srgbClr val="C00000"/>
            </a:solidFill>
          </a:ln>
        </p:spPr>
        <p:txBody>
          <a:bodyPr/>
          <a:lstStyle/>
          <a:p>
            <a:pPr algn="l" eaLnBrk="1" hangingPunct="1"/>
            <a:r>
              <a:rPr lang="en-US" sz="1200" dirty="0" smtClean="0"/>
              <a:t>1.3 Linear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Order 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6AF4AD-620F-4959-BD7E-17590DA9BA69}" type="slidenum">
              <a:rPr lang="en-US"/>
              <a:pPr/>
              <a:t>57</a:t>
            </a:fld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2843808" y="1988840"/>
            <a:ext cx="6300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990000"/>
                </a:solidFill>
              </a:rPr>
              <a:t>amt of water = </a:t>
            </a:r>
            <a:r>
              <a:rPr lang="en-US" sz="3200" dirty="0" smtClean="0">
                <a:solidFill>
                  <a:srgbClr val="990000"/>
                </a:solidFill>
              </a:rPr>
              <a:t>constant=100 gal</a:t>
            </a:r>
            <a:endParaRPr lang="en-US" sz="3200" dirty="0">
              <a:solidFill>
                <a:srgbClr val="990000"/>
              </a:solidFill>
            </a:endParaRPr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0" y="1500188"/>
            <a:ext cx="4859338" cy="2982912"/>
            <a:chOff x="0" y="2205"/>
            <a:chExt cx="3061" cy="1879"/>
          </a:xfrm>
        </p:grpSpPr>
        <p:grpSp>
          <p:nvGrpSpPr>
            <p:cNvPr id="17419" name="Group 10"/>
            <p:cNvGrpSpPr>
              <a:grpSpLocks/>
            </p:cNvGrpSpPr>
            <p:nvPr/>
          </p:nvGrpSpPr>
          <p:grpSpPr bwMode="auto">
            <a:xfrm>
              <a:off x="204" y="2478"/>
              <a:ext cx="1452" cy="1497"/>
              <a:chOff x="1066" y="2160"/>
              <a:chExt cx="1452" cy="1497"/>
            </a:xfrm>
          </p:grpSpPr>
          <p:sp>
            <p:nvSpPr>
              <p:cNvPr id="17432" name="Rectangle 11"/>
              <p:cNvSpPr>
                <a:spLocks noChangeArrowheads="1"/>
              </p:cNvSpPr>
              <p:nvPr/>
            </p:nvSpPr>
            <p:spPr bwMode="auto">
              <a:xfrm>
                <a:off x="1066" y="2160"/>
                <a:ext cx="1452" cy="14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Rectangle 12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1451" cy="408"/>
              </a:xfrm>
              <a:prstGeom prst="rect">
                <a:avLst/>
              </a:prstGeom>
              <a:solidFill>
                <a:schemeClr val="accent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0" name="Group 13"/>
            <p:cNvGrpSpPr>
              <a:grpSpLocks/>
            </p:cNvGrpSpPr>
            <p:nvPr/>
          </p:nvGrpSpPr>
          <p:grpSpPr bwMode="auto">
            <a:xfrm>
              <a:off x="0" y="2205"/>
              <a:ext cx="273" cy="136"/>
              <a:chOff x="158" y="2205"/>
              <a:chExt cx="273" cy="136"/>
            </a:xfrm>
          </p:grpSpPr>
          <p:sp>
            <p:nvSpPr>
              <p:cNvPr id="17430" name="Rectangle 14"/>
              <p:cNvSpPr>
                <a:spLocks noChangeArrowheads="1"/>
              </p:cNvSpPr>
              <p:nvPr/>
            </p:nvSpPr>
            <p:spPr bwMode="auto">
              <a:xfrm>
                <a:off x="158" y="2205"/>
                <a:ext cx="22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Oval 15"/>
              <p:cNvSpPr>
                <a:spLocks noChangeArrowheads="1"/>
              </p:cNvSpPr>
              <p:nvPr/>
            </p:nvSpPr>
            <p:spPr bwMode="auto">
              <a:xfrm>
                <a:off x="340" y="2205"/>
                <a:ext cx="91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1" name="Group 16"/>
            <p:cNvGrpSpPr>
              <a:grpSpLocks/>
            </p:cNvGrpSpPr>
            <p:nvPr/>
          </p:nvGrpSpPr>
          <p:grpSpPr bwMode="auto">
            <a:xfrm>
              <a:off x="1655" y="3838"/>
              <a:ext cx="273" cy="136"/>
              <a:chOff x="158" y="2205"/>
              <a:chExt cx="273" cy="136"/>
            </a:xfrm>
          </p:grpSpPr>
          <p:sp>
            <p:nvSpPr>
              <p:cNvPr id="17428" name="Rectangle 17"/>
              <p:cNvSpPr>
                <a:spLocks noChangeArrowheads="1"/>
              </p:cNvSpPr>
              <p:nvPr/>
            </p:nvSpPr>
            <p:spPr bwMode="auto">
              <a:xfrm>
                <a:off x="158" y="2205"/>
                <a:ext cx="22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Oval 18"/>
              <p:cNvSpPr>
                <a:spLocks noChangeArrowheads="1"/>
              </p:cNvSpPr>
              <p:nvPr/>
            </p:nvSpPr>
            <p:spPr bwMode="auto">
              <a:xfrm>
                <a:off x="340" y="2205"/>
                <a:ext cx="91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2" name="Line 19"/>
            <p:cNvSpPr>
              <a:spLocks noChangeShapeType="1"/>
            </p:cNvSpPr>
            <p:nvPr/>
          </p:nvSpPr>
          <p:spPr bwMode="auto">
            <a:xfrm>
              <a:off x="1791" y="392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20"/>
            <p:cNvSpPr>
              <a:spLocks noChangeShapeType="1"/>
            </p:cNvSpPr>
            <p:nvPr/>
          </p:nvSpPr>
          <p:spPr bwMode="auto">
            <a:xfrm>
              <a:off x="113" y="229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21"/>
            <p:cNvSpPr>
              <a:spLocks noChangeShapeType="1"/>
            </p:cNvSpPr>
            <p:nvPr/>
          </p:nvSpPr>
          <p:spPr bwMode="auto">
            <a:xfrm>
              <a:off x="431" y="229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22"/>
            <p:cNvSpPr txBox="1">
              <a:spLocks noChangeArrowheads="1"/>
            </p:cNvSpPr>
            <p:nvPr/>
          </p:nvSpPr>
          <p:spPr bwMode="auto">
            <a:xfrm>
              <a:off x="2154" y="3793"/>
              <a:ext cx="9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0000"/>
                  </a:solidFill>
                </a:rPr>
                <a:t>3 gal/sec</a:t>
              </a:r>
            </a:p>
          </p:txBody>
        </p:sp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343" y="3657"/>
              <a:ext cx="1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olidFill>
                    <a:srgbClr val="990000"/>
                  </a:solidFill>
                </a:rPr>
                <a:t>100 </a:t>
              </a:r>
              <a:r>
                <a:rPr lang="en-US" sz="1800" dirty="0" smtClean="0">
                  <a:solidFill>
                    <a:srgbClr val="990000"/>
                  </a:solidFill>
                </a:rPr>
                <a:t>gal water  </a:t>
              </a:r>
              <a:endParaRPr lang="en-US" sz="1800" dirty="0">
                <a:solidFill>
                  <a:srgbClr val="990000"/>
                </a:solidFill>
              </a:endParaRPr>
            </a:p>
          </p:txBody>
        </p:sp>
        <p:sp>
          <p:nvSpPr>
            <p:cNvPr id="17427" name="Text Box 24"/>
            <p:cNvSpPr txBox="1">
              <a:spLocks noChangeArrowheads="1"/>
            </p:cNvSpPr>
            <p:nvPr/>
          </p:nvSpPr>
          <p:spPr bwMode="auto">
            <a:xfrm>
              <a:off x="249" y="2704"/>
              <a:ext cx="136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FF0000"/>
                  </a:solidFill>
                </a:rPr>
                <a:t>3 gal/sec </a:t>
              </a:r>
              <a:r>
                <a:rPr lang="en-US" sz="2400" dirty="0" smtClean="0">
                  <a:solidFill>
                    <a:srgbClr val="990000"/>
                  </a:solidFill>
                </a:rPr>
                <a:t>salt=0.25lb/gal</a:t>
              </a:r>
              <a:endParaRPr lang="en-US" sz="2400" dirty="0">
                <a:solidFill>
                  <a:srgbClr val="990000"/>
                </a:solidFill>
              </a:endParaRPr>
            </a:p>
          </p:txBody>
        </p:sp>
      </p:grpSp>
      <p:sp>
        <p:nvSpPr>
          <p:cNvPr id="17415" name="Rectangle 25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2448272" cy="5715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10  </a:t>
            </a:r>
          </a:p>
        </p:txBody>
      </p:sp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4286250" y="2786063"/>
            <a:ext cx="4357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36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=inflow - outflow</a:t>
            </a:r>
            <a:endParaRPr lang="en-US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7418" name="Footer Placeholder 2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86644" y="4143380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salt/gal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7584" y="908720"/>
            <a:ext cx="751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Q(t) be the amount of salt in the tank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771800" y="1412776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990000"/>
                </a:solidFill>
              </a:rPr>
              <a:t>Q(0)=20</a:t>
            </a:r>
            <a:endParaRPr lang="en-US" sz="3200" dirty="0">
              <a:solidFill>
                <a:srgbClr val="990000"/>
              </a:solidFill>
            </a:endParaRPr>
          </a:p>
        </p:txBody>
      </p:sp>
      <p:graphicFrame>
        <p:nvGraphicFramePr>
          <p:cNvPr id="760833" name="Object 1"/>
          <p:cNvGraphicFramePr>
            <a:graphicFrameLocks noChangeAspect="1"/>
          </p:cNvGraphicFramePr>
          <p:nvPr/>
        </p:nvGraphicFramePr>
        <p:xfrm>
          <a:off x="3491880" y="2636912"/>
          <a:ext cx="720080" cy="118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99" name="Equation" r:id="rId4" imgW="457200" imgH="749300" progId="Equation.DSMT4">
                  <p:embed/>
                </p:oleObj>
              </mc:Choice>
              <mc:Fallback>
                <p:oleObj name="Equation" r:id="rId4" imgW="457200" imgH="7493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636912"/>
                        <a:ext cx="720080" cy="118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260648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Mixture Problem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3276600" y="2209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00" name="Equation" r:id="rId6" imgW="473859" imgH="799637" progId="Equation.DSMT4">
                  <p:embed/>
                </p:oleObj>
              </mc:Choice>
              <mc:Fallback>
                <p:oleObj name="Equation" r:id="rId6" imgW="473859" imgH="799637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6" name="Object 4"/>
          <p:cNvGraphicFramePr>
            <a:graphicFrameLocks noChangeAspect="1"/>
          </p:cNvGraphicFramePr>
          <p:nvPr/>
        </p:nvGraphicFramePr>
        <p:xfrm>
          <a:off x="3635896" y="4581128"/>
          <a:ext cx="1152128" cy="123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01" name="Equation" r:id="rId8" imgW="698500" imgH="749300" progId="Equation.DSMT4">
                  <p:embed/>
                </p:oleObj>
              </mc:Choice>
              <mc:Fallback>
                <p:oleObj name="Equation" r:id="rId8" imgW="698500" imgH="7493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581128"/>
                        <a:ext cx="1152128" cy="123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7" name="Object 5"/>
          <p:cNvGraphicFramePr>
            <a:graphicFrameLocks noChangeAspect="1"/>
          </p:cNvGraphicFramePr>
          <p:nvPr/>
        </p:nvGraphicFramePr>
        <p:xfrm>
          <a:off x="4932040" y="5013176"/>
          <a:ext cx="1701111" cy="508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02" name="Equation" r:id="rId10" imgW="977476" imgH="291973" progId="Equation.DSMT4">
                  <p:embed/>
                </p:oleObj>
              </mc:Choice>
              <mc:Fallback>
                <p:oleObj name="Equation" r:id="rId10" imgW="977476" imgH="291973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013176"/>
                        <a:ext cx="1701111" cy="508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38" name="Object 6"/>
          <p:cNvGraphicFramePr>
            <a:graphicFrameLocks noChangeAspect="1"/>
          </p:cNvGraphicFramePr>
          <p:nvPr/>
        </p:nvGraphicFramePr>
        <p:xfrm>
          <a:off x="6660232" y="4653136"/>
          <a:ext cx="1656184" cy="109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03" name="Equation" r:id="rId12" imgW="1130300" imgH="749300" progId="Equation.DSMT4">
                  <p:embed/>
                </p:oleObj>
              </mc:Choice>
              <mc:Fallback>
                <p:oleObj name="Equation" r:id="rId12" imgW="1130300" imgH="7493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653136"/>
                        <a:ext cx="1656184" cy="109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684213" y="4143380"/>
            <a:ext cx="791368" cy="8697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69379" y="5013176"/>
            <a:ext cx="2286497" cy="156966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990000"/>
                </a:solidFill>
              </a:rPr>
              <a:t>amt of water </a:t>
            </a:r>
            <a:endParaRPr lang="en-US" sz="2400" dirty="0" smtClean="0">
              <a:solidFill>
                <a:srgbClr val="99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990000"/>
                </a:solidFill>
              </a:rPr>
              <a:t>= constant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990000"/>
                </a:solidFill>
              </a:rPr>
              <a:t>=</a:t>
            </a:r>
            <a:r>
              <a:rPr lang="en-US" sz="2400" dirty="0" smtClean="0">
                <a:solidFill>
                  <a:srgbClr val="990000"/>
                </a:solidFill>
              </a:rPr>
              <a:t>100 gal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3AAA0D-351A-4616-9E58-5C54650616D0}" type="slidenum">
              <a:rPr lang="en-US"/>
              <a:pPr/>
              <a:t>58</a:t>
            </a:fld>
            <a:endParaRPr lang="en-US"/>
          </a:p>
        </p:txBody>
      </p:sp>
      <p:sp>
        <p:nvSpPr>
          <p:cNvPr id="102405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  <p:sp>
        <p:nvSpPr>
          <p:cNvPr id="102413" name="Footer Placeholder 27"/>
          <p:cNvSpPr>
            <a:spLocks noGrp="1"/>
          </p:cNvSpPr>
          <p:nvPr>
            <p:ph type="ftr" sz="quarter" idx="11"/>
          </p:nvPr>
        </p:nvSpPr>
        <p:spPr>
          <a:xfrm>
            <a:off x="3124200" y="6143625"/>
            <a:ext cx="2895600" cy="561975"/>
          </a:xfrm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171009" name="Object 1"/>
          <p:cNvGraphicFramePr>
            <a:graphicFrameLocks noChangeAspect="1"/>
          </p:cNvGraphicFramePr>
          <p:nvPr/>
        </p:nvGraphicFramePr>
        <p:xfrm>
          <a:off x="2267744" y="692696"/>
          <a:ext cx="3600400" cy="116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6" name="Equation" r:id="rId3" imgW="2324100" imgH="749300" progId="Equation.DSMT4">
                  <p:embed/>
                </p:oleObj>
              </mc:Choice>
              <mc:Fallback>
                <p:oleObj name="Equation" r:id="rId3" imgW="2324100" imgH="7493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692696"/>
                        <a:ext cx="3600400" cy="1160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475656" y="2636912"/>
          <a:ext cx="5256584" cy="106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7" name="Equation" r:id="rId5" imgW="2565400" imgH="520700" progId="Equation.DSMT4">
                  <p:embed/>
                </p:oleObj>
              </mc:Choice>
              <mc:Fallback>
                <p:oleObj name="Equation" r:id="rId5" imgW="2565400" imgH="5207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5256584" cy="1067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27584" y="2132856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formula</a:t>
            </a:r>
            <a:endParaRPr lang="en-US" dirty="0"/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806953"/>
              </p:ext>
            </p:extLst>
          </p:nvPr>
        </p:nvGraphicFramePr>
        <p:xfrm>
          <a:off x="1619672" y="4191676"/>
          <a:ext cx="3600400" cy="116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8" name="Equation" r:id="rId7" imgW="1803400" imgH="584200" progId="Equation.DSMT4">
                  <p:embed/>
                </p:oleObj>
              </mc:Choice>
              <mc:Fallback>
                <p:oleObj name="Equation" r:id="rId7" imgW="1803400" imgH="5842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91676"/>
                        <a:ext cx="3600400" cy="116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5576" y="4221088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</a:t>
            </a:r>
            <a:endParaRPr lang="en-US" dirty="0"/>
          </a:p>
        </p:txBody>
      </p:sp>
      <p:graphicFrame>
        <p:nvGraphicFramePr>
          <p:cNvPr id="171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67170"/>
              </p:ext>
            </p:extLst>
          </p:nvPr>
        </p:nvGraphicFramePr>
        <p:xfrm>
          <a:off x="6084168" y="4482698"/>
          <a:ext cx="2304256" cy="65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9" name="Equation" r:id="rId9" imgW="1663700" imgH="469900" progId="Equation.DSMT4">
                  <p:embed/>
                </p:oleObj>
              </mc:Choice>
              <mc:Fallback>
                <p:oleObj name="Equation" r:id="rId9" imgW="1663700" imgH="4699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482698"/>
                        <a:ext cx="2304256" cy="650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5445224"/>
            <a:ext cx="814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problem has been discussed in Example 5</a:t>
            </a:r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155677"/>
              </p:ext>
            </p:extLst>
          </p:nvPr>
        </p:nvGraphicFramePr>
        <p:xfrm>
          <a:off x="6738912" y="908720"/>
          <a:ext cx="1944216" cy="60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20" name="Equation" r:id="rId11" imgW="1943100" imgH="609600" progId="Equation.DSMT4">
                  <p:embed/>
                </p:oleObj>
              </mc:Choice>
              <mc:Fallback>
                <p:oleObj name="Equation" r:id="rId11" imgW="1943100" imgH="60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12" y="908720"/>
                        <a:ext cx="1944216" cy="60967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2448272" cy="57150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11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240" y="214290"/>
            <a:ext cx="2850267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 decay chain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7158" y="1071546"/>
            <a:ext cx="836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 Example 2, we have discussed radioactive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1785926"/>
            <a:ext cx="835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dirty="0" smtClean="0"/>
              <a:t>ecay. However, </a:t>
            </a:r>
            <a:r>
              <a:rPr lang="en-US" sz="3200" dirty="0" smtClean="0">
                <a:solidFill>
                  <a:srgbClr val="C00000"/>
                </a:solidFill>
              </a:rPr>
              <a:t>some radioactive elements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500306"/>
            <a:ext cx="751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are transformed into unstable elements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3429000"/>
            <a:ext cx="90771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product (e.g., </a:t>
            </a:r>
            <a:r>
              <a:rPr lang="en-US" sz="3200" dirty="0" smtClean="0">
                <a:solidFill>
                  <a:srgbClr val="C00000"/>
                </a:solidFill>
              </a:rPr>
              <a:t>Thorium 230</a:t>
            </a:r>
            <a:r>
              <a:rPr lang="en-US" sz="3200" dirty="0" smtClean="0"/>
              <a:t>) </a:t>
            </a:r>
            <a:r>
              <a:rPr lang="en-US" sz="3200" dirty="0" smtClean="0">
                <a:solidFill>
                  <a:srgbClr val="C00000"/>
                </a:solidFill>
              </a:rPr>
              <a:t>of</a:t>
            </a:r>
            <a:r>
              <a:rPr lang="en-US" sz="3200" dirty="0" smtClean="0"/>
              <a:t> a radioactive  </a:t>
            </a:r>
          </a:p>
          <a:p>
            <a:r>
              <a:rPr lang="en-US" sz="3200" dirty="0" smtClean="0"/>
              <a:t>(e.g., </a:t>
            </a:r>
            <a:r>
              <a:rPr lang="en-US" sz="3200" dirty="0" smtClean="0">
                <a:solidFill>
                  <a:srgbClr val="C00000"/>
                </a:solidFill>
              </a:rPr>
              <a:t>Uranium 234</a:t>
            </a:r>
            <a:r>
              <a:rPr lang="en-US" sz="3200" dirty="0" smtClean="0"/>
              <a:t>) decay is</a:t>
            </a:r>
          </a:p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itself a radioactive element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372" y="404664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smtClean="0"/>
              <a:t>In general, ODE has </a:t>
            </a:r>
            <a:r>
              <a:rPr lang="en-US" dirty="0" smtClean="0">
                <a:solidFill>
                  <a:srgbClr val="C00000"/>
                </a:solidFill>
              </a:rPr>
              <a:t>many solutions</a:t>
            </a:r>
            <a:r>
              <a:rPr lang="en-US" dirty="0" smtClean="0"/>
              <a:t>, e.g.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118755"/>
              </p:ext>
            </p:extLst>
          </p:nvPr>
        </p:nvGraphicFramePr>
        <p:xfrm>
          <a:off x="3220089" y="1123351"/>
          <a:ext cx="3022412" cy="73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268" name="Equation" r:id="rId3" imgW="1257120" imgH="304560" progId="Equation.DSMT4">
                  <p:embed/>
                </p:oleObj>
              </mc:Choice>
              <mc:Fallback>
                <p:oleObj name="Equation" r:id="rId3" imgW="1257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0089" y="1123351"/>
                        <a:ext cx="3022412" cy="73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0372" y="1916832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, c is an arbitrary constant, is a solution of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21607"/>
              </p:ext>
            </p:extLst>
          </p:nvPr>
        </p:nvGraphicFramePr>
        <p:xfrm>
          <a:off x="3496300" y="2492896"/>
          <a:ext cx="2469990" cy="71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269" name="Equation" r:id="rId5" imgW="1015920" imgH="291960" progId="Equation.DSMT4">
                  <p:embed/>
                </p:oleObj>
              </mc:Choice>
              <mc:Fallback>
                <p:oleObj name="Equation" r:id="rId5" imgW="1015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6300" y="2492896"/>
                        <a:ext cx="2469990" cy="710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3212976"/>
            <a:ext cx="837771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 smtClean="0"/>
              <a:t>Such solutions, containing arbitrary constants</a:t>
            </a:r>
          </a:p>
          <a:p>
            <a:pPr eaLnBrk="1" hangingPunct="1">
              <a:buFontTx/>
              <a:buNone/>
            </a:pPr>
            <a:r>
              <a:rPr lang="en-US" dirty="0"/>
              <a:t>a</a:t>
            </a:r>
            <a:r>
              <a:rPr lang="en-US" dirty="0" smtClean="0"/>
              <a:t>re called </a:t>
            </a:r>
            <a:r>
              <a:rPr lang="en-US" dirty="0" smtClean="0">
                <a:solidFill>
                  <a:srgbClr val="C00000"/>
                </a:solidFill>
              </a:rPr>
              <a:t>general solution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395536" y="4437112"/>
                <a:ext cx="8377710" cy="165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dirty="0" smtClean="0"/>
                  <a:t>Giving a specific value to constant c, say </a:t>
                </a:r>
              </a:p>
              <a:p>
                <a:pPr eaLnBrk="1" hangingPunct="1">
                  <a:buFontTx/>
                  <a:buNone/>
                </a:pPr>
                <a:r>
                  <a:rPr lang="en-US" dirty="0" smtClean="0"/>
                  <a:t>c=1, we get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SG" i="1">
                        <a:latin typeface="Cambria Math"/>
                      </a:rPr>
                      <m:t>𝑦</m:t>
                    </m:r>
                    <m:r>
                      <a:rPr lang="en-SG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SG">
                        <a:latin typeface="Cambria Math"/>
                      </a:rPr>
                      <m:t>sin</m:t>
                    </m:r>
                    <m:r>
                      <a:rPr lang="en-SG" i="1">
                        <a:latin typeface="Cambria Math"/>
                      </a:rPr>
                      <m:t>𝑥</m:t>
                    </m:r>
                    <m:r>
                      <a:rPr lang="en-SG">
                        <a:latin typeface="Cambria Math"/>
                      </a:rPr>
                      <m:t>+1</m:t>
                    </m:r>
                    <m:r>
                      <a:rPr lang="en-US" b="0" i="0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which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called</m:t>
                    </m:r>
                  </m:oMath>
                </a14:m>
                <a:endParaRPr lang="en-US" dirty="0" smtClean="0"/>
              </a:p>
              <a:p>
                <a:pPr eaLnBrk="1" hangingPunct="1">
                  <a:buFontTx/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particular solution </a:t>
                </a:r>
              </a:p>
              <a:p>
                <a:pPr eaLnBrk="1" hangingPunct="1">
                  <a:buFontTx/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437112"/>
                <a:ext cx="8377710" cy="1653165"/>
              </a:xfrm>
              <a:prstGeom prst="rect">
                <a:avLst/>
              </a:prstGeom>
              <a:blipFill rotWithShape="1">
                <a:blip r:embed="rId7"/>
                <a:stretch>
                  <a:fillRect l="-1892" t="-4797" b="-180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380312" y="142852"/>
            <a:ext cx="1244086" cy="27492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1.1.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520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928670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 U(t) be the amount of Uranium at time t.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71472" y="1643050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Let T(t) be the amount of Thorium at time t.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2357430"/>
            <a:ext cx="8261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We assume that each decay of </a:t>
            </a:r>
            <a:r>
              <a:rPr lang="en-US" sz="3200" b="1" dirty="0" smtClean="0">
                <a:solidFill>
                  <a:srgbClr val="C00000"/>
                </a:solidFill>
              </a:rPr>
              <a:t>one</a:t>
            </a:r>
            <a:r>
              <a:rPr lang="en-US" sz="3200" dirty="0" smtClean="0">
                <a:solidFill>
                  <a:srgbClr val="C00000"/>
                </a:solidFill>
              </a:rPr>
              <a:t> Uranium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 atom produces </a:t>
            </a:r>
            <a:r>
              <a:rPr lang="en-US" sz="3200" b="1" dirty="0" smtClean="0">
                <a:solidFill>
                  <a:srgbClr val="C00000"/>
                </a:solidFill>
              </a:rPr>
              <a:t>one</a:t>
            </a:r>
            <a:r>
              <a:rPr lang="en-US" sz="3200" dirty="0" smtClean="0">
                <a:solidFill>
                  <a:srgbClr val="C00000"/>
                </a:solidFill>
              </a:rPr>
              <a:t> Thorium atom.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910" y="3643314"/>
            <a:ext cx="78581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Hence Thorium atoms are being born at exactly the same rate at which</a:t>
            </a:r>
          </a:p>
          <a:p>
            <a:r>
              <a:rPr lang="en-US" sz="3200" dirty="0" smtClean="0"/>
              <a:t>Uranium atoms die. </a:t>
            </a:r>
            <a:endParaRPr lang="en-US" sz="32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252" y="5164677"/>
            <a:ext cx="770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Birth rate of Thorium=(-1)Death rate of Uranium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9487" y="5954866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 </a:t>
            </a:r>
            <a:r>
              <a:rPr lang="en-US" dirty="0"/>
              <a:t>we have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871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80914"/>
              </p:ext>
            </p:extLst>
          </p:nvPr>
        </p:nvGraphicFramePr>
        <p:xfrm>
          <a:off x="1605832" y="2563929"/>
          <a:ext cx="3429024" cy="17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75" name="Equation" r:id="rId3" imgW="1485900" imgH="749300" progId="Equation.DSMT4">
                  <p:embed/>
                </p:oleObj>
              </mc:Choice>
              <mc:Fallback>
                <p:oleObj name="Equation" r:id="rId3" imgW="1485900" imgH="7493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832" y="2563929"/>
                        <a:ext cx="3429024" cy="1729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966209"/>
              </p:ext>
            </p:extLst>
          </p:nvPr>
        </p:nvGraphicFramePr>
        <p:xfrm>
          <a:off x="5220072" y="2971163"/>
          <a:ext cx="1928826" cy="85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76" name="Equation" r:id="rId5" imgW="888614" imgH="393529" progId="Equation.DSMT4">
                  <p:embed/>
                </p:oleObj>
              </mc:Choice>
              <mc:Fallback>
                <p:oleObj name="Equation" r:id="rId5" imgW="888614" imgH="393529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971163"/>
                        <a:ext cx="1928826" cy="854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076056" y="836712"/>
            <a:ext cx="3857652" cy="181588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Thorium atoms are being </a:t>
            </a:r>
            <a:r>
              <a:rPr lang="en-US" dirty="0" smtClean="0">
                <a:solidFill>
                  <a:srgbClr val="C00000"/>
                </a:solidFill>
              </a:rPr>
              <a:t>born</a:t>
            </a:r>
            <a:r>
              <a:rPr lang="en-US" dirty="0" smtClean="0"/>
              <a:t> at exactly the same rate at which</a:t>
            </a:r>
          </a:p>
          <a:p>
            <a:r>
              <a:rPr lang="en-US" dirty="0" smtClean="0"/>
              <a:t>Uranium atoms </a:t>
            </a:r>
            <a:r>
              <a:rPr lang="en-US" dirty="0" smtClean="0">
                <a:solidFill>
                  <a:srgbClr val="C00000"/>
                </a:solidFill>
              </a:rPr>
              <a:t>die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  <p:graphicFrame>
        <p:nvGraphicFramePr>
          <p:cNvPr id="871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17213"/>
              </p:ext>
            </p:extLst>
          </p:nvPr>
        </p:nvGraphicFramePr>
        <p:xfrm>
          <a:off x="1578412" y="838971"/>
          <a:ext cx="3286529" cy="152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77" name="Equation" r:id="rId7" imgW="1612900" imgH="749300" progId="Equation.DSMT4">
                  <p:embed/>
                </p:oleObj>
              </mc:Choice>
              <mc:Fallback>
                <p:oleObj name="Equation" r:id="rId7" imgW="1612900" imgH="7493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412" y="838971"/>
                        <a:ext cx="3286529" cy="152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4293096"/>
            <a:ext cx="207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assume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3151"/>
              </p:ext>
            </p:extLst>
          </p:nvPr>
        </p:nvGraphicFramePr>
        <p:xfrm>
          <a:off x="3131840" y="4044325"/>
          <a:ext cx="28321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78" name="Equation" r:id="rId9" imgW="1091726" imgH="393529" progId="Equation.DSMT4">
                  <p:embed/>
                </p:oleObj>
              </mc:Choice>
              <mc:Fallback>
                <p:oleObj name="Equation" r:id="rId9" imgW="1091726" imgH="393529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044325"/>
                        <a:ext cx="28321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390707"/>
              </p:ext>
            </p:extLst>
          </p:nvPr>
        </p:nvGraphicFramePr>
        <p:xfrm>
          <a:off x="539552" y="5085184"/>
          <a:ext cx="28575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79" name="Equation" r:id="rId11" imgW="1282700" imgH="393700" progId="Equation.DSMT4">
                  <p:embed/>
                </p:oleObj>
              </mc:Choice>
              <mc:Fallback>
                <p:oleObj name="Equation" r:id="rId11" imgW="1282700" imgH="3937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85184"/>
                        <a:ext cx="28575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615453"/>
              </p:ext>
            </p:extLst>
          </p:nvPr>
        </p:nvGraphicFramePr>
        <p:xfrm>
          <a:off x="4067944" y="5157192"/>
          <a:ext cx="25003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80" name="Equation" r:id="rId13" imgW="1079032" imgH="355446" progId="Equation.DSMT4">
                  <p:embed/>
                </p:oleObj>
              </mc:Choice>
              <mc:Fallback>
                <p:oleObj name="Equation" r:id="rId13" imgW="1079032" imgH="355446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157192"/>
                        <a:ext cx="25003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46434" y="134076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Uranium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-6358" y="3047099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Thorium</a:t>
            </a:r>
            <a:endParaRPr lang="en-SG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6372200" y="2652594"/>
            <a:ext cx="216024" cy="394505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211960" y="2204864"/>
            <a:ext cx="1656184" cy="842235"/>
          </a:xfrm>
          <a:prstGeom prst="straightConnector1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714356"/>
            <a:ext cx="7922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shall solve the above system of  ODEs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428736"/>
            <a:ext cx="5928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From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 equation, we have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2714620"/>
            <a:ext cx="2622834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 Example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3429000"/>
            <a:ext cx="3700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</a:t>
            </a:r>
            <a:r>
              <a:rPr lang="en-US" sz="3200" dirty="0" smtClean="0"/>
              <a:t>equation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becomes</a:t>
            </a:r>
            <a:endParaRPr lang="en-US" sz="3200" dirty="0"/>
          </a:p>
        </p:txBody>
      </p:sp>
      <p:graphicFrame>
        <p:nvGraphicFramePr>
          <p:cNvPr id="873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51811"/>
              </p:ext>
            </p:extLst>
          </p:nvPr>
        </p:nvGraphicFramePr>
        <p:xfrm>
          <a:off x="2025765" y="4363159"/>
          <a:ext cx="5572164" cy="149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72" name="Equation" r:id="rId3" imgW="2794000" imgH="749300" progId="Equation.DSMT4">
                  <p:embed/>
                </p:oleObj>
              </mc:Choice>
              <mc:Fallback>
                <p:oleObj name="Equation" r:id="rId3" imgW="2794000" imgH="7493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765" y="4363159"/>
                        <a:ext cx="5572164" cy="1494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  <p:graphicFrame>
        <p:nvGraphicFramePr>
          <p:cNvPr id="873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99387"/>
              </p:ext>
            </p:extLst>
          </p:nvPr>
        </p:nvGraphicFramePr>
        <p:xfrm>
          <a:off x="1907703" y="2415012"/>
          <a:ext cx="2664297" cy="78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73" name="Equation" r:id="rId5" imgW="1422400" imgH="419100" progId="Equation.DSMT4">
                  <p:embed/>
                </p:oleObj>
              </mc:Choice>
              <mc:Fallback>
                <p:oleObj name="Equation" r:id="rId5" imgW="1422400" imgH="4191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3" y="2415012"/>
                        <a:ext cx="2664297" cy="7850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9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796135" y="4653136"/>
            <a:ext cx="1801793" cy="914400"/>
          </a:xfrm>
          <a:prstGeom prst="roundRect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95348"/>
              </p:ext>
            </p:extLst>
          </p:nvPr>
        </p:nvGraphicFramePr>
        <p:xfrm>
          <a:off x="3879564" y="3348344"/>
          <a:ext cx="2241593" cy="1130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74" name="Equation" r:id="rId7" imgW="1485900" imgH="749300" progId="Equation.DSMT4">
                  <p:embed/>
                </p:oleObj>
              </mc:Choice>
              <mc:Fallback>
                <p:oleObj name="Equation" r:id="rId7" imgW="14859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564" y="3348344"/>
                        <a:ext cx="2241593" cy="1130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027858"/>
              </p:ext>
            </p:extLst>
          </p:nvPr>
        </p:nvGraphicFramePr>
        <p:xfrm>
          <a:off x="6286512" y="3592798"/>
          <a:ext cx="1692920" cy="74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75" name="Equation" r:id="rId9" imgW="888614" imgH="393529" progId="Equation.DSMT4">
                  <p:embed/>
                </p:oleObj>
              </mc:Choice>
              <mc:Fallback>
                <p:oleObj name="Equation" r:id="rId9" imgW="888614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3592798"/>
                        <a:ext cx="1692920" cy="749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785794"/>
            <a:ext cx="8116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 is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order linear ODE. Hence by formula,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500174"/>
            <a:ext cx="6083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see Section 1.3, slide 47, we get</a:t>
            </a:r>
            <a:endParaRPr lang="en-US" sz="3200" dirty="0"/>
          </a:p>
        </p:txBody>
      </p:sp>
      <p:graphicFrame>
        <p:nvGraphicFramePr>
          <p:cNvPr id="874498" name="Object 2"/>
          <p:cNvGraphicFramePr>
            <a:graphicFrameLocks noChangeAspect="1"/>
          </p:cNvGraphicFramePr>
          <p:nvPr/>
        </p:nvGraphicFramePr>
        <p:xfrm>
          <a:off x="1214414" y="2714620"/>
          <a:ext cx="6680235" cy="125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82" name="Equation" r:id="rId3" imgW="3454400" imgH="647700" progId="Equation.DSMT4">
                  <p:embed/>
                </p:oleObj>
              </mc:Choice>
              <mc:Fallback>
                <p:oleObj name="Equation" r:id="rId3" imgW="3454400" imgH="6477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714620"/>
                        <a:ext cx="6680235" cy="1252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499" name="Object 3"/>
          <p:cNvGraphicFramePr>
            <a:graphicFrameLocks noChangeAspect="1"/>
          </p:cNvGraphicFramePr>
          <p:nvPr/>
        </p:nvGraphicFramePr>
        <p:xfrm>
          <a:off x="1285852" y="4233196"/>
          <a:ext cx="6858048" cy="1195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83" name="Equation" r:id="rId5" imgW="3060700" imgH="533400" progId="Equation.DSMT4">
                  <p:embed/>
                </p:oleObj>
              </mc:Choice>
              <mc:Fallback>
                <p:oleObj name="Equation" r:id="rId5" imgW="3060700" imgH="533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233196"/>
                        <a:ext cx="6858048" cy="1195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875523" name="Object 3"/>
          <p:cNvGraphicFramePr>
            <a:graphicFrameLocks noChangeAspect="1"/>
          </p:cNvGraphicFramePr>
          <p:nvPr/>
        </p:nvGraphicFramePr>
        <p:xfrm>
          <a:off x="1000100" y="928670"/>
          <a:ext cx="7173093" cy="141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96" name="Equation" r:id="rId3" imgW="4191000" imgH="825500" progId="Equation.DSMT4">
                  <p:embed/>
                </p:oleObj>
              </mc:Choice>
              <mc:Fallback>
                <p:oleObj name="Equation" r:id="rId3" imgW="4191000" imgH="8255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928670"/>
                        <a:ext cx="7173093" cy="1412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2571744"/>
            <a:ext cx="8044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Now we shall find the constant C</a:t>
            </a:r>
            <a:r>
              <a:rPr lang="en-US" sz="3200" dirty="0" smtClean="0"/>
              <a:t>. By given </a:t>
            </a:r>
            <a:endParaRPr lang="en-US" sz="3200" dirty="0"/>
          </a:p>
        </p:txBody>
      </p:sp>
      <p:graphicFrame>
        <p:nvGraphicFramePr>
          <p:cNvPr id="875524" name="Object 4"/>
          <p:cNvGraphicFramePr>
            <a:graphicFrameLocks noChangeAspect="1"/>
          </p:cNvGraphicFramePr>
          <p:nvPr/>
        </p:nvGraphicFramePr>
        <p:xfrm>
          <a:off x="3643306" y="3214686"/>
          <a:ext cx="2325700" cy="76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97" name="Equation" r:id="rId5" imgW="1079032" imgH="355446" progId="Equation.DSMT4">
                  <p:embed/>
                </p:oleObj>
              </mc:Choice>
              <mc:Fallback>
                <p:oleObj name="Equation" r:id="rId5" imgW="1079032" imgH="355446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214686"/>
                        <a:ext cx="2325700" cy="76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786" y="4143380"/>
            <a:ext cx="147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get</a:t>
            </a:r>
            <a:endParaRPr lang="en-US" sz="3200" dirty="0"/>
          </a:p>
        </p:txBody>
      </p:sp>
      <p:graphicFrame>
        <p:nvGraphicFramePr>
          <p:cNvPr id="875525" name="Object 5"/>
          <p:cNvGraphicFramePr>
            <a:graphicFrameLocks noChangeAspect="1"/>
          </p:cNvGraphicFramePr>
          <p:nvPr/>
        </p:nvGraphicFramePr>
        <p:xfrm>
          <a:off x="3071802" y="4214818"/>
          <a:ext cx="4286280" cy="161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798" name="Equation" r:id="rId7" imgW="2197100" imgH="825500" progId="Equation.DSMT4">
                  <p:embed/>
                </p:oleObj>
              </mc:Choice>
              <mc:Fallback>
                <p:oleObj name="Equation" r:id="rId7" imgW="2197100" imgH="8255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4214818"/>
                        <a:ext cx="4286280" cy="16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876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95479"/>
              </p:ext>
            </p:extLst>
          </p:nvPr>
        </p:nvGraphicFramePr>
        <p:xfrm>
          <a:off x="249238" y="857250"/>
          <a:ext cx="832961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42" name="Equation" r:id="rId4" imgW="4419360" imgH="825480" progId="Equation.DSMT4">
                  <p:embed/>
                </p:oleObj>
              </mc:Choice>
              <mc:Fallback>
                <p:oleObj name="Equation" r:id="rId4" imgW="4419360" imgH="8254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857250"/>
                        <a:ext cx="8329612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2714620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Unfortunately, we don’t know 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876547" name="Object 3"/>
          <p:cNvGraphicFramePr>
            <a:graphicFrameLocks noChangeAspect="1"/>
          </p:cNvGraphicFramePr>
          <p:nvPr/>
        </p:nvGraphicFramePr>
        <p:xfrm>
          <a:off x="6286512" y="2571744"/>
          <a:ext cx="785818" cy="90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43" name="Equation" r:id="rId6" imgW="342751" imgH="393529" progId="Equation.DSMT4">
                  <p:embed/>
                </p:oleObj>
              </mc:Choice>
              <mc:Fallback>
                <p:oleObj name="Equation" r:id="rId6" imgW="342751" imgH="393529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571744"/>
                        <a:ext cx="785818" cy="90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2910" y="3643314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</a:t>
            </a:r>
            <a:endParaRPr lang="en-US" sz="3200" dirty="0"/>
          </a:p>
        </p:txBody>
      </p:sp>
      <p:graphicFrame>
        <p:nvGraphicFramePr>
          <p:cNvPr id="87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734938"/>
              </p:ext>
            </p:extLst>
          </p:nvPr>
        </p:nvGraphicFramePr>
        <p:xfrm>
          <a:off x="1619672" y="4509120"/>
          <a:ext cx="6680710" cy="153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44" name="Equation" r:id="rId8" imgW="3581400" imgH="825500" progId="Equation.DSMT4">
                  <p:embed/>
                </p:oleObj>
              </mc:Choice>
              <mc:Fallback>
                <p:oleObj name="Equation" r:id="rId8" imgW="3581400" imgH="8255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09120"/>
                        <a:ext cx="6680710" cy="1539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857203"/>
              </p:ext>
            </p:extLst>
          </p:nvPr>
        </p:nvGraphicFramePr>
        <p:xfrm>
          <a:off x="2771800" y="3654557"/>
          <a:ext cx="1944216" cy="573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845" name="Equation" r:id="rId10" imgW="1422400" imgH="419100" progId="Equation.DSMT4">
                  <p:embed/>
                </p:oleObj>
              </mc:Choice>
              <mc:Fallback>
                <p:oleObj name="Equation" r:id="rId10" imgW="14224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54557"/>
                        <a:ext cx="1944216" cy="5735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472" y="4914551"/>
            <a:ext cx="668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53543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 we can find the time t</a:t>
            </a:r>
          </a:p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if we know the ratio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8775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70035"/>
              </p:ext>
            </p:extLst>
          </p:nvPr>
        </p:nvGraphicFramePr>
        <p:xfrm>
          <a:off x="4427984" y="2186809"/>
          <a:ext cx="1008112" cy="129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25" name="Equation" r:id="rId3" imgW="634725" imgH="812447" progId="Equation.DSMT4">
                  <p:embed/>
                </p:oleObj>
              </mc:Choice>
              <mc:Fallback>
                <p:oleObj name="Equation" r:id="rId3" imgW="634725" imgH="812447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186809"/>
                        <a:ext cx="1008112" cy="129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010" y="3799436"/>
            <a:ext cx="30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 is known that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4857760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Hence</a:t>
            </a:r>
            <a:endParaRPr lang="en-US" sz="3200" dirty="0"/>
          </a:p>
        </p:txBody>
      </p:sp>
      <p:graphicFrame>
        <p:nvGraphicFramePr>
          <p:cNvPr id="877572" name="Object 4"/>
          <p:cNvGraphicFramePr>
            <a:graphicFrameLocks noChangeAspect="1"/>
          </p:cNvGraphicFramePr>
          <p:nvPr/>
        </p:nvGraphicFramePr>
        <p:xfrm>
          <a:off x="2714612" y="4544532"/>
          <a:ext cx="3071834" cy="118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26" name="Equation" r:id="rId5" imgW="2146300" imgH="825500" progId="Equation.DSMT4">
                  <p:embed/>
                </p:oleObj>
              </mc:Choice>
              <mc:Fallback>
                <p:oleObj name="Equation" r:id="rId5" imgW="2146300" imgH="8255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544532"/>
                        <a:ext cx="3071834" cy="1181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72198" y="485776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as </a:t>
            </a:r>
            <a:endParaRPr lang="en-US" sz="3200" dirty="0"/>
          </a:p>
        </p:txBody>
      </p:sp>
      <p:graphicFrame>
        <p:nvGraphicFramePr>
          <p:cNvPr id="877573" name="Object 5"/>
          <p:cNvGraphicFramePr>
            <a:graphicFrameLocks noChangeAspect="1"/>
          </p:cNvGraphicFramePr>
          <p:nvPr/>
        </p:nvGraphicFramePr>
        <p:xfrm>
          <a:off x="6929454" y="5000636"/>
          <a:ext cx="1428760" cy="3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27" name="Equation" r:id="rId7" imgW="799753" imgH="253890" progId="Equation.DSMT4">
                  <p:embed/>
                </p:oleObj>
              </mc:Choice>
              <mc:Fallback>
                <p:oleObj name="Equation" r:id="rId7" imgW="799753" imgH="25389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5000636"/>
                        <a:ext cx="1428760" cy="39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1"/>
          <p:cNvSpPr>
            <a:spLocks noGrp="1" noChangeArrowheads="1"/>
          </p:cNvSpPr>
          <p:nvPr>
            <p:ph type="title"/>
          </p:nvPr>
        </p:nvSpPr>
        <p:spPr>
          <a:xfrm>
            <a:off x="323851" y="115888"/>
            <a:ext cx="1151806" cy="574675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000" dirty="0" smtClean="0"/>
              <a:t> </a:t>
            </a:r>
            <a:r>
              <a:rPr lang="en-US" sz="3200" dirty="0" smtClean="0"/>
              <a:t>cont.</a:t>
            </a:r>
          </a:p>
        </p:txBody>
      </p:sp>
      <p:graphicFrame>
        <p:nvGraphicFramePr>
          <p:cNvPr id="877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4165"/>
              </p:ext>
            </p:extLst>
          </p:nvPr>
        </p:nvGraphicFramePr>
        <p:xfrm>
          <a:off x="3779912" y="3799436"/>
          <a:ext cx="1944216" cy="709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28" name="Equation" r:id="rId9" imgW="1079032" imgH="393529" progId="Equation.DSMT4">
                  <p:embed/>
                </p:oleObj>
              </mc:Choice>
              <mc:Fallback>
                <p:oleObj name="Equation" r:id="rId9" imgW="1079032" imgH="393529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99436"/>
                        <a:ext cx="1944216" cy="709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09193"/>
              </p:ext>
            </p:extLst>
          </p:nvPr>
        </p:nvGraphicFramePr>
        <p:xfrm>
          <a:off x="2014758" y="492696"/>
          <a:ext cx="3891003" cy="89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29" name="Equation" r:id="rId11" imgW="3581400" imgH="825500" progId="Equation.DSMT4">
                  <p:embed/>
                </p:oleObj>
              </mc:Choice>
              <mc:Fallback>
                <p:oleObj name="Equation" r:id="rId11" imgW="3581400" imgH="8255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758" y="492696"/>
                        <a:ext cx="3891003" cy="896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95536" y="3573016"/>
            <a:ext cx="197385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069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764704"/>
            <a:ext cx="3433564" cy="21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9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764704"/>
            <a:ext cx="3672408" cy="214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131840" y="306896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ancient corals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555" y="3715291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old the above ancient corals?</a:t>
            </a:r>
            <a:endParaRPr lang="en-US" dirty="0"/>
          </a:p>
        </p:txBody>
      </p:sp>
      <p:graphicFrame>
        <p:nvGraphicFramePr>
          <p:cNvPr id="1069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909"/>
              </p:ext>
            </p:extLst>
          </p:nvPr>
        </p:nvGraphicFramePr>
        <p:xfrm>
          <a:off x="2263241" y="4995511"/>
          <a:ext cx="5178213" cy="119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71" name="Equation" r:id="rId5" imgW="3581400" imgH="825500" progId="Equation.DSMT4">
                  <p:embed/>
                </p:oleObj>
              </mc:Choice>
              <mc:Fallback>
                <p:oleObj name="Equation" r:id="rId5" imgW="3581400" imgH="8255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241" y="4995511"/>
                        <a:ext cx="5178213" cy="119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923548" y="4200997"/>
            <a:ext cx="2172966" cy="108228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56724"/>
              </p:ext>
            </p:extLst>
          </p:nvPr>
        </p:nvGraphicFramePr>
        <p:xfrm>
          <a:off x="7856371" y="3470479"/>
          <a:ext cx="792063" cy="101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72" name="Equation" r:id="rId7" imgW="634725" imgH="812447" progId="Equation.DSMT4">
                  <p:embed/>
                </p:oleObj>
              </mc:Choice>
              <mc:Fallback>
                <p:oleObj name="Equation" r:id="rId7" imgW="634725" imgH="81244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371" y="3470479"/>
                        <a:ext cx="792063" cy="101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74124" y="3715291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know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289555" y="4218921"/>
            <a:ext cx="456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hen we know the answer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F42F5-CEAC-4E50-B68B-41AAC663250D}" type="slidenum">
              <a:rPr lang="en-US"/>
              <a:pPr/>
              <a:t>68</a:t>
            </a:fld>
            <a:endParaRPr 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4502304" cy="57626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3200" dirty="0" smtClean="0"/>
              <a:t>Bernoulli Equations </a:t>
            </a:r>
            <a:r>
              <a:rPr lang="en-US" sz="1800" dirty="0" smtClean="0"/>
              <a:t>p23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67544" y="3501008"/>
            <a:ext cx="61926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2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Given </a:t>
            </a:r>
            <a:r>
              <a:rPr lang="en-US" sz="3200" dirty="0" err="1">
                <a:latin typeface="Calibri" pitchFamily="34" charset="0"/>
                <a:ea typeface="SimSun" pitchFamily="2" charset="-122"/>
                <a:cs typeface="Times New Roman" pitchFamily="18" charset="0"/>
              </a:rPr>
              <a:t>eq</a:t>
            </a:r>
            <a:r>
              <a:rPr lang="en-US" sz="32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multiplied by </a:t>
            </a:r>
            <a:r>
              <a:rPr lang="en-US" sz="32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(1-n)         </a:t>
            </a:r>
            <a:r>
              <a:rPr lang="en-US" sz="32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get</a:t>
            </a:r>
            <a:endParaRPr lang="en-US" sz="3200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3435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320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093334"/>
              </p:ext>
            </p:extLst>
          </p:nvPr>
        </p:nvGraphicFramePr>
        <p:xfrm>
          <a:off x="539552" y="1196752"/>
          <a:ext cx="4814210" cy="75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1" name="Equation" r:id="rId3" imgW="2514600" imgH="393700" progId="Equation.DSMT4">
                  <p:embed/>
                </p:oleObj>
              </mc:Choice>
              <mc:Fallback>
                <p:oleObj name="Equation" r:id="rId3" imgW="2514600" imgH="3937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4814210" cy="7537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5536" y="2132856"/>
            <a:ext cx="8345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If  n=0 or n=1, then it is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order linear ODE, </a:t>
            </a:r>
          </a:p>
          <a:p>
            <a:r>
              <a:rPr lang="en-US" sz="3200" dirty="0" smtClean="0"/>
              <a:t>which has been just  discussed </a:t>
            </a:r>
            <a:endParaRPr lang="en-US" sz="3200" dirty="0"/>
          </a:p>
        </p:txBody>
      </p:sp>
      <p:graphicFrame>
        <p:nvGraphicFramePr>
          <p:cNvPr id="320515" name="Object 3"/>
          <p:cNvGraphicFramePr>
            <a:graphicFrameLocks noChangeAspect="1"/>
          </p:cNvGraphicFramePr>
          <p:nvPr/>
        </p:nvGraphicFramePr>
        <p:xfrm>
          <a:off x="467544" y="4437112"/>
          <a:ext cx="8239200" cy="53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02" name="Equation" r:id="rId5" imgW="6032500" imgH="393700" progId="Equation.DSMT4">
                  <p:embed/>
                </p:oleObj>
              </mc:Choice>
              <mc:Fallback>
                <p:oleObj name="Equation" r:id="rId5" imgW="6032500" imgH="393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37112"/>
                        <a:ext cx="8239200" cy="537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5148064" y="3429000"/>
            <a:ext cx="8803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4400" baseline="300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-n</a:t>
            </a:r>
            <a:r>
              <a:rPr lang="en-US" sz="44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lang="en-US" sz="44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1"/>
      <p:bldP spid="17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F42F5-CEAC-4E50-B68B-41AAC663250D}" type="slidenum">
              <a:rPr lang="en-US"/>
              <a:pPr/>
              <a:t>69</a:t>
            </a:fld>
            <a:endParaRPr 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1261944" cy="576263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 </a:t>
            </a:r>
            <a:r>
              <a:rPr lang="en-US" sz="3200" dirty="0" smtClean="0"/>
              <a:t>cont. </a:t>
            </a:r>
          </a:p>
        </p:txBody>
      </p:sp>
      <p:sp>
        <p:nvSpPr>
          <p:cNvPr id="103435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3568" y="4725144"/>
            <a:ext cx="6652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Hence Bernoulli equation becomes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1</a:t>
            </a:r>
            <a:r>
              <a:rPr lang="en-US" sz="3200" baseline="30000" dirty="0" smtClean="0">
                <a:solidFill>
                  <a:srgbClr val="C00000"/>
                </a:solidFill>
              </a:rPr>
              <a:t>st</a:t>
            </a:r>
            <a:r>
              <a:rPr lang="en-US" sz="3200" dirty="0" smtClean="0">
                <a:solidFill>
                  <a:srgbClr val="C00000"/>
                </a:solidFill>
              </a:rPr>
              <a:t> order linear ODE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817157" name="Object 5"/>
          <p:cNvGraphicFramePr>
            <a:graphicFrameLocks noChangeAspect="1"/>
          </p:cNvGraphicFramePr>
          <p:nvPr/>
        </p:nvGraphicFramePr>
        <p:xfrm>
          <a:off x="1475656" y="1124744"/>
          <a:ext cx="22320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68" name="Equation" r:id="rId3" imgW="926698" imgH="393529" progId="Equation.DSMT4">
                  <p:embed/>
                </p:oleObj>
              </mc:Choice>
              <mc:Fallback>
                <p:oleObj name="Equation" r:id="rId3" imgW="926698" imgH="393529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24744"/>
                        <a:ext cx="22320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8" name="Object 6"/>
          <p:cNvGraphicFramePr>
            <a:graphicFrameLocks noChangeAspect="1"/>
          </p:cNvGraphicFramePr>
          <p:nvPr/>
        </p:nvGraphicFramePr>
        <p:xfrm>
          <a:off x="5436096" y="1268760"/>
          <a:ext cx="34305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69" name="Equation" r:id="rId5" imgW="1981200" imgH="393700" progId="Equation.DSMT4">
                  <p:embed/>
                </p:oleObj>
              </mc:Choice>
              <mc:Fallback>
                <p:oleObj name="Equation" r:id="rId5" imgW="1981200" imgH="3937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268760"/>
                        <a:ext cx="343058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9" name="Object 7"/>
          <p:cNvGraphicFramePr>
            <a:graphicFrameLocks noChangeAspect="1"/>
          </p:cNvGraphicFramePr>
          <p:nvPr/>
        </p:nvGraphicFramePr>
        <p:xfrm>
          <a:off x="467544" y="2564904"/>
          <a:ext cx="82391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70" name="Equation" r:id="rId7" imgW="6032500" imgH="393700" progId="Equation.DSMT4">
                  <p:embed/>
                </p:oleObj>
              </mc:Choice>
              <mc:Fallback>
                <p:oleObj name="Equation" r:id="rId7" imgW="6032500" imgH="3937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82391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1560" y="1340768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4139952" y="1340768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1560" y="198884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So, from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8" y="306896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get</a:t>
            </a:r>
            <a:endParaRPr lang="en-US" sz="32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17161" name="Object 9"/>
          <p:cNvGraphicFramePr>
            <a:graphicFrameLocks noChangeAspect="1"/>
          </p:cNvGraphicFramePr>
          <p:nvPr/>
        </p:nvGraphicFramePr>
        <p:xfrm>
          <a:off x="1187624" y="3717032"/>
          <a:ext cx="1152128" cy="67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71" name="Equation" r:id="rId9" imgW="495085" imgH="291973" progId="Equation.DSMT4">
                  <p:embed/>
                </p:oleObj>
              </mc:Choice>
              <mc:Fallback>
                <p:oleObj name="Equation" r:id="rId9" imgW="495085" imgH="291973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17032"/>
                        <a:ext cx="1152128" cy="679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3" name="Object 11"/>
          <p:cNvGraphicFramePr>
            <a:graphicFrameLocks noChangeAspect="1"/>
          </p:cNvGraphicFramePr>
          <p:nvPr/>
        </p:nvGraphicFramePr>
        <p:xfrm>
          <a:off x="2627784" y="3789040"/>
          <a:ext cx="3101487" cy="611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72" name="Equation" r:id="rId11" imgW="1803400" imgH="355600" progId="Equation.DSMT4">
                  <p:embed/>
                </p:oleObj>
              </mc:Choice>
              <mc:Fallback>
                <p:oleObj name="Equation" r:id="rId11" imgW="1803400" imgH="3556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89040"/>
                        <a:ext cx="3101487" cy="611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5" name="Object 13"/>
          <p:cNvGraphicFramePr>
            <a:graphicFrameLocks noChangeAspect="1"/>
          </p:cNvGraphicFramePr>
          <p:nvPr/>
        </p:nvGraphicFramePr>
        <p:xfrm>
          <a:off x="5940152" y="3732510"/>
          <a:ext cx="2448272" cy="64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73" name="Equation" r:id="rId13" imgW="1358310" imgH="355446" progId="Equation.DSMT4">
                  <p:embed/>
                </p:oleObj>
              </mc:Choice>
              <mc:Fallback>
                <p:oleObj name="Equation" r:id="rId13" imgW="1358310" imgH="355446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732510"/>
                        <a:ext cx="2448272" cy="640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958848"/>
              </p:ext>
            </p:extLst>
          </p:nvPr>
        </p:nvGraphicFramePr>
        <p:xfrm>
          <a:off x="4394200" y="23622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774" name="Equation" r:id="rId15" imgW="914400" imgH="267840" progId="Equation.DSMT4">
                  <p:embed/>
                </p:oleObj>
              </mc:Choice>
              <mc:Fallback>
                <p:oleObj name="Equation" r:id="rId15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CBE22-CCFB-4706-A69F-6E5BEA7BA638}" type="slidenum">
              <a:rPr lang="en-US"/>
              <a:pPr/>
              <a:t>7</a:t>
            </a:fld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879" y="980728"/>
            <a:ext cx="7772400" cy="1785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In this Chapter, we study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baseline="30000" dirty="0" smtClean="0">
                <a:solidFill>
                  <a:srgbClr val="C00000"/>
                </a:solidFill>
              </a:rPr>
              <a:t>st</a:t>
            </a:r>
            <a:r>
              <a:rPr lang="en-US" dirty="0" smtClean="0">
                <a:solidFill>
                  <a:srgbClr val="C00000"/>
                </a:solidFill>
              </a:rPr>
              <a:t> order </a:t>
            </a:r>
            <a:r>
              <a:rPr lang="en-US" dirty="0" smtClean="0"/>
              <a:t>ordinary differential equation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its applications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395" y="3068960"/>
            <a:ext cx="7715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2</a:t>
            </a:r>
            <a:r>
              <a:rPr lang="en-US" sz="3200" baseline="30000" dirty="0" smtClean="0">
                <a:solidFill>
                  <a:srgbClr val="C00000"/>
                </a:solidFill>
              </a:rPr>
              <a:t>nd</a:t>
            </a:r>
            <a:r>
              <a:rPr lang="en-US" sz="3200" dirty="0" smtClean="0">
                <a:solidFill>
                  <a:srgbClr val="C00000"/>
                </a:solidFill>
              </a:rPr>
              <a:t> order </a:t>
            </a:r>
            <a:r>
              <a:rPr lang="en-US" sz="3200" dirty="0" smtClean="0"/>
              <a:t>ordinary differential equations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759" y="3972983"/>
            <a:ext cx="75009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Applications of 2</a:t>
            </a:r>
            <a:r>
              <a:rPr lang="en-US" baseline="30000" dirty="0" smtClean="0">
                <a:solidFill>
                  <a:srgbClr val="C00000"/>
                </a:solidFill>
              </a:rPr>
              <a:t>nd</a:t>
            </a:r>
            <a:r>
              <a:rPr lang="en-US" dirty="0" smtClean="0">
                <a:solidFill>
                  <a:srgbClr val="C00000"/>
                </a:solidFill>
              </a:rPr>
              <a:t> order </a:t>
            </a:r>
            <a:r>
              <a:rPr lang="en-US" dirty="0" smtClean="0"/>
              <a:t>will be given in </a:t>
            </a:r>
            <a:r>
              <a:rPr lang="en-US" dirty="0" smtClean="0">
                <a:solidFill>
                  <a:srgbClr val="C00000"/>
                </a:solidFill>
              </a:rPr>
              <a:t>Chapter TWO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380312" y="142852"/>
            <a:ext cx="1244086" cy="27492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1.1.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03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  <p:bldP spid="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D1008F-544E-4D3C-84C1-7744B8F302D2}" type="slidenum">
              <a:rPr lang="en-US"/>
              <a:pPr/>
              <a:t>70</a:t>
            </a:fld>
            <a:endParaRPr 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49" y="188913"/>
            <a:ext cx="5076007" cy="57626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2400" dirty="0" smtClean="0"/>
              <a:t>Example (ii)  Bernoulli Equation </a:t>
            </a:r>
            <a:r>
              <a:rPr lang="en-US" sz="1600" dirty="0" smtClean="0"/>
              <a:t>p24</a:t>
            </a:r>
          </a:p>
        </p:txBody>
      </p:sp>
      <p:sp>
        <p:nvSpPr>
          <p:cNvPr id="104462" name="Rectangle 8"/>
          <p:cNvSpPr>
            <a:spLocks noChangeArrowheads="1"/>
          </p:cNvSpPr>
          <p:nvPr/>
        </p:nvSpPr>
        <p:spPr bwMode="auto">
          <a:xfrm>
            <a:off x="215516" y="1961748"/>
            <a:ext cx="936104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Set</a:t>
            </a:r>
            <a:endParaRPr lang="en-US" sz="3200" i="1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04461" name="Footer Placeholder 1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75975"/>
              </p:ext>
            </p:extLst>
          </p:nvPr>
        </p:nvGraphicFramePr>
        <p:xfrm>
          <a:off x="317308" y="901252"/>
          <a:ext cx="3168352" cy="77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09" name="Equation" r:id="rId3" imgW="1612900" imgH="393700" progId="Equation.DSMT4">
                  <p:embed/>
                </p:oleObj>
              </mc:Choice>
              <mc:Fallback>
                <p:oleObj name="Equation" r:id="rId3" imgW="1612900" imgH="3937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08" y="901252"/>
                        <a:ext cx="3168352" cy="77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27255"/>
              </p:ext>
            </p:extLst>
          </p:nvPr>
        </p:nvGraphicFramePr>
        <p:xfrm>
          <a:off x="1421316" y="1916832"/>
          <a:ext cx="2520280" cy="615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0" name="Equation" r:id="rId5" imgW="1612900" imgH="393700" progId="Equation.DSMT4">
                  <p:embed/>
                </p:oleObj>
              </mc:Choice>
              <mc:Fallback>
                <p:oleObj name="Equation" r:id="rId5" imgW="1612900" imgH="3937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316" y="1916832"/>
                        <a:ext cx="2520280" cy="615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4048" y="1916832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formula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8" y="371703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</a:t>
            </a:r>
            <a:endParaRPr lang="en-US" sz="3200" dirty="0"/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1691680" y="4149080"/>
          <a:ext cx="6336705" cy="89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1" name="Equation" r:id="rId7" imgW="2794000" imgH="393700" progId="Equation.DSMT4">
                  <p:embed/>
                </p:oleObj>
              </mc:Choice>
              <mc:Fallback>
                <p:oleObj name="Equation" r:id="rId7" imgW="2794000" imgH="3937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49080"/>
                        <a:ext cx="6336705" cy="89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83568" y="5085184"/>
            <a:ext cx="5726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this 1</a:t>
            </a:r>
            <a:r>
              <a:rPr lang="en-US" baseline="30000" dirty="0" smtClean="0"/>
              <a:t>st</a:t>
            </a:r>
            <a:r>
              <a:rPr lang="en-US" dirty="0" smtClean="0"/>
              <a:t> order linear ODE, get</a:t>
            </a:r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273" y="6309320"/>
            <a:ext cx="2808782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Example (</a:t>
            </a:r>
            <a:r>
              <a:rPr lang="en-US" sz="1600" dirty="0" err="1" smtClean="0"/>
              <a:t>i</a:t>
            </a:r>
            <a:r>
              <a:rPr lang="en-US" sz="1600" dirty="0" smtClean="0"/>
              <a:t>) see Lecture note</a:t>
            </a:r>
            <a:endParaRPr lang="en-SG" sz="1600" dirty="0"/>
          </a:p>
        </p:txBody>
      </p:sp>
      <p:pic>
        <p:nvPicPr>
          <p:cNvPr id="169143" name="Picture 18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44" y="2766357"/>
            <a:ext cx="6163516" cy="62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99697"/>
              </p:ext>
            </p:extLst>
          </p:nvPr>
        </p:nvGraphicFramePr>
        <p:xfrm>
          <a:off x="7709941" y="1433371"/>
          <a:ext cx="1109141" cy="47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2" name="Equation" r:id="rId10" imgW="926698" imgH="393529" progId="Equation.DSMT4">
                  <p:embed/>
                </p:oleObj>
              </mc:Choice>
              <mc:Fallback>
                <p:oleObj name="Equation" r:id="rId10" imgW="92669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941" y="1433371"/>
                        <a:ext cx="1109141" cy="4717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66001"/>
              </p:ext>
            </p:extLst>
          </p:nvPr>
        </p:nvGraphicFramePr>
        <p:xfrm>
          <a:off x="5251292" y="620688"/>
          <a:ext cx="3600400" cy="56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13" name="Equation" r:id="rId12" imgW="2514600" imgH="393700" progId="Equation.DSMT4">
                  <p:embed/>
                </p:oleObj>
              </mc:Choice>
              <mc:Fallback>
                <p:oleObj name="Equation" r:id="rId12" imgW="25146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292" y="620688"/>
                        <a:ext cx="3600400" cy="56404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9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2" grpId="0"/>
      <p:bldP spid="24" grpId="0"/>
      <p:bldP spid="25" grpId="0"/>
      <p:bldP spid="2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818179" name="Object 3"/>
          <p:cNvGraphicFramePr>
            <a:graphicFrameLocks noChangeAspect="1"/>
          </p:cNvGraphicFramePr>
          <p:nvPr/>
        </p:nvGraphicFramePr>
        <p:xfrm>
          <a:off x="1115616" y="2852936"/>
          <a:ext cx="6781697" cy="77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547" name="Equation" r:id="rId3" imgW="3454400" imgH="393700" progId="Equation.DSMT4">
                  <p:embed/>
                </p:oleObj>
              </mc:Choice>
              <mc:Fallback>
                <p:oleObj name="Equation" r:id="rId3" imgW="3454400" imgH="3937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852936"/>
                        <a:ext cx="6781697" cy="772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260648"/>
            <a:ext cx="107273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04248" y="188640"/>
            <a:ext cx="2016224" cy="2880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1.3 Linear 1</a:t>
            </a:r>
            <a:r>
              <a:rPr kumimoji="0" lang="en-US" sz="1200" b="0" i="0" u="none" strike="noStrike" kern="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8100" y="2209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548" name="Equation" r:id="rId5" imgW="473859" imgH="799637" progId="Equation.DSMT4">
                  <p:embed/>
                </p:oleObj>
              </mc:Choice>
              <mc:Fallback>
                <p:oleObj name="Equation" r:id="rId5" imgW="473859" imgH="799637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209800"/>
                        <a:ext cx="9144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1" name="Object 5"/>
          <p:cNvGraphicFramePr>
            <a:graphicFrameLocks noChangeAspect="1"/>
          </p:cNvGraphicFramePr>
          <p:nvPr/>
        </p:nvGraphicFramePr>
        <p:xfrm>
          <a:off x="395536" y="1340768"/>
          <a:ext cx="4403380" cy="89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549" name="Equation" r:id="rId7" imgW="2628900" imgH="533400" progId="Equation.DSMT4">
                  <p:embed/>
                </p:oleObj>
              </mc:Choice>
              <mc:Fallback>
                <p:oleObj name="Equation" r:id="rId7" imgW="2628900" imgH="533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4403380" cy="89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35042"/>
              </p:ext>
            </p:extLst>
          </p:nvPr>
        </p:nvGraphicFramePr>
        <p:xfrm>
          <a:off x="4860032" y="1412776"/>
          <a:ext cx="3960441" cy="646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550" name="Equation" r:id="rId9" imgW="2413000" imgH="393700" progId="Equation.DSMT4">
                  <p:embed/>
                </p:oleObj>
              </mc:Choice>
              <mc:Fallback>
                <p:oleObj name="Equation" r:id="rId9" imgW="2413000" imgH="3937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412776"/>
                        <a:ext cx="3960441" cy="646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20072" y="845423"/>
            <a:ext cx="3264035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by parts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181827-83D4-467E-85C1-91FEB7CC2CD2}" type="slidenum">
              <a:rPr lang="en-US"/>
              <a:pPr/>
              <a:t>72</a:t>
            </a:fld>
            <a:endParaRPr lang="en-US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4896544" cy="452420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Review: First Order ODE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683568" y="836712"/>
            <a:ext cx="237676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Separable</a:t>
            </a: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683568" y="1700808"/>
            <a:ext cx="237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Linear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05483" name="Text Box 10"/>
          <p:cNvSpPr txBox="1">
            <a:spLocks noChangeArrowheads="1"/>
          </p:cNvSpPr>
          <p:nvPr/>
        </p:nvSpPr>
        <p:spPr bwMode="auto">
          <a:xfrm>
            <a:off x="1258888" y="5949950"/>
            <a:ext cx="540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5485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765953" name="Object 1"/>
          <p:cNvGraphicFramePr>
            <a:graphicFrameLocks noChangeAspect="1"/>
          </p:cNvGraphicFramePr>
          <p:nvPr/>
        </p:nvGraphicFramePr>
        <p:xfrm>
          <a:off x="3563888" y="908720"/>
          <a:ext cx="3240360" cy="48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20" name="Equation" r:id="rId3" imgW="2362200" imgH="355600" progId="Equation.DSMT4">
                  <p:embed/>
                </p:oleObj>
              </mc:Choice>
              <mc:Fallback>
                <p:oleObj name="Equation" r:id="rId3" imgW="2362200" imgH="3556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908720"/>
                        <a:ext cx="3240360" cy="487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83568" y="2420888"/>
            <a:ext cx="2376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 smtClean="0"/>
              <a:t>Bernoulli </a:t>
            </a:r>
          </a:p>
        </p:txBody>
      </p:sp>
      <p:graphicFrame>
        <p:nvGraphicFramePr>
          <p:cNvPr id="765955" name="Object 3"/>
          <p:cNvGraphicFramePr>
            <a:graphicFrameLocks noChangeAspect="1"/>
          </p:cNvGraphicFramePr>
          <p:nvPr/>
        </p:nvGraphicFramePr>
        <p:xfrm>
          <a:off x="3347864" y="2348880"/>
          <a:ext cx="48133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21" name="Equation" r:id="rId5" imgW="2514600" imgH="393700" progId="Equation.DSMT4">
                  <p:embed/>
                </p:oleObj>
              </mc:Choice>
              <mc:Fallback>
                <p:oleObj name="Equation" r:id="rId5" imgW="2514600" imgH="3937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348880"/>
                        <a:ext cx="48133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6" name="Object 4"/>
          <p:cNvGraphicFramePr>
            <a:graphicFrameLocks noChangeAspect="1"/>
          </p:cNvGraphicFramePr>
          <p:nvPr/>
        </p:nvGraphicFramePr>
        <p:xfrm>
          <a:off x="3491880" y="1628800"/>
          <a:ext cx="3528392" cy="5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22" name="Equation" r:id="rId7" imgW="2286000" imgH="368300" progId="Equation.DSMT4">
                  <p:embed/>
                </p:oleObj>
              </mc:Choice>
              <mc:Fallback>
                <p:oleObj name="Equation" r:id="rId7" imgW="2286000" imgH="3683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628800"/>
                        <a:ext cx="3528392" cy="5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1403648" y="3140968"/>
          <a:ext cx="2087562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23" name="Equation" r:id="rId9" imgW="1346200" imgH="800100" progId="Equation.DSMT4">
                  <p:embed/>
                </p:oleObj>
              </mc:Choice>
              <mc:Fallback>
                <p:oleObj name="Equation" r:id="rId9" imgW="1346200" imgH="8001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140968"/>
                        <a:ext cx="2087562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26274"/>
              </p:ext>
            </p:extLst>
          </p:nvPr>
        </p:nvGraphicFramePr>
        <p:xfrm>
          <a:off x="1403648" y="4573904"/>
          <a:ext cx="379412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24" name="Equation" r:id="rId11" imgW="2234880" imgH="825480" progId="Equation.DSMT4">
                  <p:embed/>
                </p:oleObj>
              </mc:Choice>
              <mc:Fallback>
                <p:oleObj name="Equation" r:id="rId11" imgW="2234880" imgH="82548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573904"/>
                        <a:ext cx="379412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55576" y="3429000"/>
            <a:ext cx="360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83568" y="4941168"/>
            <a:ext cx="360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 smtClean="0"/>
              <a:t> 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358082" y="285728"/>
            <a:ext cx="1411090" cy="31140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</a:t>
            </a:r>
            <a:r>
              <a:rPr kumimoji="0" lang="en-US" sz="1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  <p:bldP spid="321540" grpId="0"/>
      <p:bldP spid="18" grpId="0"/>
      <p:bldP spid="23" grpId="0"/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19D6D-B986-4A15-A980-F506BCED0F94}" type="slidenum">
              <a:rPr lang="en-US"/>
              <a:pPr/>
              <a:t>73</a:t>
            </a:fld>
            <a:endParaRPr lang="en-US"/>
          </a:p>
        </p:txBody>
      </p:sp>
      <p:sp>
        <p:nvSpPr>
          <p:cNvPr id="106500" name="Rectangle 2"/>
          <p:cNvSpPr>
            <a:spLocks noChangeArrowheads="1"/>
          </p:cNvSpPr>
          <p:nvPr/>
        </p:nvSpPr>
        <p:spPr bwMode="auto">
          <a:xfrm>
            <a:off x="142844" y="2412164"/>
            <a:ext cx="89297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has many solutions. </a:t>
            </a:r>
          </a:p>
          <a:p>
            <a:pPr eaLnBrk="0" hangingPunct="0"/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However if an </a:t>
            </a: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initial condition </a:t>
            </a:r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y(x</a:t>
            </a:r>
            <a:r>
              <a:rPr lang="en-US" sz="3600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)=y</a:t>
            </a:r>
            <a:r>
              <a:rPr lang="en-US" sz="3600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0, </a:t>
            </a:r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(very often x</a:t>
            </a:r>
            <a:r>
              <a:rPr lang="en-US" sz="3600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0</a:t>
            </a:r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=0) </a:t>
            </a: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is given</a:t>
            </a:r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</a:p>
          <a:p>
            <a:pPr eaLnBrk="0" hangingPunct="0"/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then there is one and only one solution, </a:t>
            </a:r>
          </a:p>
          <a:p>
            <a:pPr eaLnBrk="0" hangingPunct="0"/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i.e., </a:t>
            </a: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the solution is unique</a:t>
            </a:r>
            <a:r>
              <a:rPr lang="en-US" sz="3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5813" y="285750"/>
            <a:ext cx="1121891" cy="6429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n-lt"/>
              </a:rPr>
              <a:t>cont.</a:t>
            </a:r>
            <a:endParaRPr lang="en-US" sz="3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65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764929" name="Object 1"/>
          <p:cNvGraphicFramePr>
            <a:graphicFrameLocks noChangeAspect="1"/>
          </p:cNvGraphicFramePr>
          <p:nvPr/>
        </p:nvGraphicFramePr>
        <p:xfrm>
          <a:off x="2267744" y="1484784"/>
          <a:ext cx="35274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021" name="Equation" r:id="rId4" imgW="2286000" imgH="368300" progId="Equation.DSMT4">
                  <p:embed/>
                </p:oleObj>
              </mc:Choice>
              <mc:Fallback>
                <p:oleObj name="Equation" r:id="rId4" imgW="2286000" imgH="3683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484784"/>
                        <a:ext cx="35274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358082" y="285728"/>
            <a:ext cx="1411090" cy="31140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</a:t>
            </a:r>
            <a:r>
              <a:rPr kumimoji="0" lang="en-US" sz="1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928670"/>
            <a:ext cx="702609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Review: Applications of 1</a:t>
            </a:r>
            <a:r>
              <a:rPr lang="en-US" sz="3200" baseline="30000" dirty="0" smtClean="0">
                <a:solidFill>
                  <a:srgbClr val="C00000"/>
                </a:solidFill>
              </a:rPr>
              <a:t>st</a:t>
            </a:r>
            <a:r>
              <a:rPr lang="en-US" sz="3200" dirty="0" smtClean="0">
                <a:solidFill>
                  <a:srgbClr val="C00000"/>
                </a:solidFill>
              </a:rPr>
              <a:t> order ODE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643050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Radioactive Decay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428868"/>
            <a:ext cx="337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Cooling (Heating)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3286124"/>
            <a:ext cx="5080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Retarded fall-air resistance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93279" y="4143380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Mixture problem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5000636"/>
            <a:ext cx="4695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Radioactive Decay chain</a:t>
            </a:r>
            <a:endParaRPr lang="en-US" sz="32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358082" y="285728"/>
            <a:ext cx="1411090" cy="31140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</a:t>
            </a:r>
            <a:r>
              <a:rPr kumimoji="0" lang="en-US" sz="1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Order 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316E7-C4D6-45E8-B18B-B3AEB94C735B}" type="slidenum">
              <a:rPr lang="en-US"/>
              <a:pPr/>
              <a:t>75</a:t>
            </a:fld>
            <a:endParaRPr lang="en-US"/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/>
              <a:t>1.4   Second order  linear ODE</a:t>
            </a:r>
            <a:endParaRPr lang="en-US" sz="3200" dirty="0" smtClean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83568" y="1772817"/>
            <a:ext cx="7992888" cy="187220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 general form of 2</a:t>
            </a:r>
            <a:r>
              <a:rPr lang="en-US" baseline="30000" dirty="0" smtClean="0"/>
              <a:t>nd</a:t>
            </a:r>
            <a:r>
              <a:rPr lang="en-US" dirty="0" smtClean="0"/>
              <a:t> order linear ODE is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785813" y="428625"/>
            <a:ext cx="7000875" cy="10001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568517" y="428625"/>
            <a:ext cx="6307740" cy="1214438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785813" y="4000500"/>
            <a:ext cx="77724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When </a:t>
            </a:r>
            <a:r>
              <a:rPr lang="en-US" sz="3200" dirty="0" smtClean="0"/>
              <a:t>F(x</a:t>
            </a:r>
            <a:r>
              <a:rPr lang="en-US" sz="3200" dirty="0"/>
              <a:t>) is zero function, we have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This equation is called </a:t>
            </a:r>
            <a:r>
              <a:rPr lang="en-US" sz="3200" dirty="0">
                <a:solidFill>
                  <a:srgbClr val="C00000"/>
                </a:solidFill>
              </a:rPr>
              <a:t>homogeneous</a:t>
            </a:r>
            <a:r>
              <a:rPr lang="en-US" sz="3200" dirty="0"/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18442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8816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92302"/>
              </p:ext>
            </p:extLst>
          </p:nvPr>
        </p:nvGraphicFramePr>
        <p:xfrm>
          <a:off x="1690688" y="2357438"/>
          <a:ext cx="56197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50" name="Equation" r:id="rId4" imgW="3835080" imgH="774360" progId="Equation.DSMT4">
                  <p:embed/>
                </p:oleObj>
              </mc:Choice>
              <mc:Fallback>
                <p:oleObj name="Equation" r:id="rId4" imgW="3835080" imgH="77436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357438"/>
                        <a:ext cx="56197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51647"/>
              </p:ext>
            </p:extLst>
          </p:nvPr>
        </p:nvGraphicFramePr>
        <p:xfrm>
          <a:off x="1631950" y="4572000"/>
          <a:ext cx="55943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51" name="Equation" r:id="rId6" imgW="3365280" imgH="774360" progId="Equation.DSMT4">
                  <p:embed/>
                </p:oleObj>
              </mc:Choice>
              <mc:Fallback>
                <p:oleObj name="Equation" r:id="rId6" imgW="3365280" imgH="77436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572000"/>
                        <a:ext cx="55943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335C2F-9656-44CB-80C8-05DE470F1359}" type="slidenum">
              <a:rPr lang="en-US"/>
              <a:pPr/>
              <a:t>76</a:t>
            </a:fld>
            <a:endParaRPr lang="en-US"/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1000125" y="785813"/>
            <a:ext cx="7772400" cy="26431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When </a:t>
            </a:r>
            <a:r>
              <a:rPr lang="en-US" dirty="0"/>
              <a:t> </a:t>
            </a:r>
            <a:r>
              <a:rPr lang="en-US" dirty="0" smtClean="0"/>
              <a:t>F(x) is not zero function, </a:t>
            </a:r>
          </a:p>
          <a:p>
            <a:pPr>
              <a:buFontTx/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</a:t>
            </a:r>
          </a:p>
          <a:p>
            <a:pPr>
              <a:buFontTx/>
              <a:buNone/>
            </a:pPr>
            <a:r>
              <a:rPr lang="en-US" dirty="0" smtClean="0"/>
              <a:t>is called </a:t>
            </a:r>
            <a:r>
              <a:rPr lang="en-US" dirty="0" err="1" smtClean="0">
                <a:solidFill>
                  <a:srgbClr val="C00000"/>
                </a:solidFill>
              </a:rPr>
              <a:t>nonhomogenous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301615"/>
              </p:ext>
            </p:extLst>
          </p:nvPr>
        </p:nvGraphicFramePr>
        <p:xfrm>
          <a:off x="1946275" y="1493838"/>
          <a:ext cx="461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4" imgW="4609800" imgH="1015920" progId="Equation.DSMT4">
                  <p:embed/>
                </p:oleObj>
              </mc:Choice>
              <mc:Fallback>
                <p:oleObj name="Equation" r:id="rId4" imgW="4609800" imgH="101592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493838"/>
                        <a:ext cx="461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pic>
        <p:nvPicPr>
          <p:cNvPr id="7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5" y="3896560"/>
            <a:ext cx="54721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6435" y="3253562"/>
            <a:ext cx="1763624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364088" y="3896560"/>
            <a:ext cx="2546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inear, </a:t>
            </a:r>
            <a:r>
              <a:rPr lang="en-US" dirty="0" err="1" smtClean="0"/>
              <a:t>nonhom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4508869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nonlinear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6424858" y="5121178"/>
            <a:ext cx="1945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linear, </a:t>
            </a:r>
            <a:r>
              <a:rPr lang="en-US" dirty="0" err="1" smtClean="0"/>
              <a:t>hom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692696"/>
            <a:ext cx="8242330" cy="576262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dirty="0" smtClean="0"/>
              <a:t>Superposition principle (only for homogeneous case)  </a:t>
            </a:r>
            <a:r>
              <a:rPr lang="en-US" sz="1600" dirty="0" smtClean="0"/>
              <a:t>p27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63713" y="2636838"/>
            <a:ext cx="5545137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If  </a:t>
            </a:r>
            <a:r>
              <a:rPr lang="en-US" i="1">
                <a:solidFill>
                  <a:srgbClr val="000000"/>
                </a:solidFill>
              </a:rPr>
              <a:t>y</a:t>
            </a:r>
            <a:r>
              <a:rPr lang="en-US" i="1" baseline="-25000">
                <a:solidFill>
                  <a:srgbClr val="000000"/>
                </a:solidFill>
              </a:rPr>
              <a:t>1</a:t>
            </a:r>
            <a:r>
              <a:rPr lang="en-US"/>
              <a:t> and </a:t>
            </a:r>
            <a:r>
              <a:rPr lang="en-US" i="1">
                <a:solidFill>
                  <a:srgbClr val="000000"/>
                </a:solidFill>
              </a:rPr>
              <a:t>y</a:t>
            </a:r>
            <a:r>
              <a:rPr lang="en-US" i="1" baseline="-25000">
                <a:solidFill>
                  <a:srgbClr val="000000"/>
                </a:solidFill>
              </a:rPr>
              <a:t>2</a:t>
            </a:r>
            <a:r>
              <a:rPr lang="en-US"/>
              <a:t> are solutions then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 </a:t>
            </a:r>
            <a:r>
              <a:rPr lang="en-US" i="1">
                <a:solidFill>
                  <a:srgbClr val="000000"/>
                </a:solidFill>
              </a:rPr>
              <a:t>c y</a:t>
            </a:r>
            <a:r>
              <a:rPr lang="en-US" i="1" baseline="-25000">
                <a:solidFill>
                  <a:srgbClr val="000000"/>
                </a:solidFill>
              </a:rPr>
              <a:t>1</a:t>
            </a:r>
            <a:r>
              <a:rPr lang="en-US" i="1">
                <a:solidFill>
                  <a:srgbClr val="000000"/>
                </a:solidFill>
              </a:rPr>
              <a:t> + d y</a:t>
            </a:r>
            <a:r>
              <a:rPr lang="en-US" i="1" baseline="-25000">
                <a:solidFill>
                  <a:srgbClr val="000000"/>
                </a:solidFill>
              </a:rPr>
              <a:t>2</a:t>
            </a:r>
            <a:r>
              <a:rPr lang="en-US"/>
              <a:t> is also a solution </a:t>
            </a:r>
            <a:endParaRPr lang="en-US" i="1">
              <a:solidFill>
                <a:srgbClr val="000000"/>
              </a:solidFill>
            </a:endParaRPr>
          </a:p>
        </p:txBody>
      </p:sp>
      <p:pic>
        <p:nvPicPr>
          <p:cNvPr id="563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1879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563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53" y="4625926"/>
            <a:ext cx="5973763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3350" y="4077072"/>
            <a:ext cx="6082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prove the above result, first recall</a:t>
            </a:r>
            <a:endParaRPr lang="en-SG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050" b="1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4463851" cy="576262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dirty="0" smtClean="0"/>
              <a:t>Proof: Superposition principle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68313" y="2420938"/>
            <a:ext cx="80645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If  </a:t>
            </a:r>
            <a:r>
              <a:rPr lang="en-US" i="1">
                <a:solidFill>
                  <a:srgbClr val="000000"/>
                </a:solidFill>
              </a:rPr>
              <a:t>y</a:t>
            </a:r>
            <a:r>
              <a:rPr lang="en-US" i="1" baseline="-25000">
                <a:solidFill>
                  <a:srgbClr val="000000"/>
                </a:solidFill>
              </a:rPr>
              <a:t>1</a:t>
            </a:r>
            <a:r>
              <a:rPr lang="en-US"/>
              <a:t> and </a:t>
            </a:r>
            <a:r>
              <a:rPr lang="en-US" i="1">
                <a:solidFill>
                  <a:srgbClr val="000000"/>
                </a:solidFill>
              </a:rPr>
              <a:t>y</a:t>
            </a:r>
            <a:r>
              <a:rPr lang="en-US" i="1" baseline="-25000">
                <a:solidFill>
                  <a:srgbClr val="000000"/>
                </a:solidFill>
              </a:rPr>
              <a:t>2</a:t>
            </a:r>
            <a:r>
              <a:rPr lang="en-US"/>
              <a:t> are solutions then so is </a:t>
            </a:r>
            <a:r>
              <a:rPr lang="en-US" i="1">
                <a:solidFill>
                  <a:srgbClr val="000000"/>
                </a:solidFill>
              </a:rPr>
              <a:t>c y</a:t>
            </a:r>
            <a:r>
              <a:rPr lang="en-US" i="1" baseline="-25000">
                <a:solidFill>
                  <a:srgbClr val="000000"/>
                </a:solidFill>
              </a:rPr>
              <a:t>1</a:t>
            </a:r>
            <a:r>
              <a:rPr lang="en-US" i="1">
                <a:solidFill>
                  <a:srgbClr val="000000"/>
                </a:solidFill>
              </a:rPr>
              <a:t> + d y</a:t>
            </a:r>
            <a:r>
              <a:rPr lang="en-US" i="1" baseline="-25000">
                <a:solidFill>
                  <a:srgbClr val="000000"/>
                </a:solidFill>
              </a:rPr>
              <a:t>2</a:t>
            </a:r>
            <a:endParaRPr lang="en-US" i="1">
              <a:solidFill>
                <a:srgbClr val="000000"/>
              </a:solidFill>
            </a:endParaRPr>
          </a:p>
        </p:txBody>
      </p:sp>
      <p:pic>
        <p:nvPicPr>
          <p:cNvPr id="573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1879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6661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8729663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050" b="1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78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331640" y="5229200"/>
            <a:ext cx="216024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860032" y="5229200"/>
            <a:ext cx="2307531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99592" y="4687094"/>
            <a:ext cx="1512168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03848" y="4687094"/>
            <a:ext cx="1872208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013797" y="4687094"/>
            <a:ext cx="1582539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331640" y="5657850"/>
            <a:ext cx="324036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2663788" y="5657850"/>
            <a:ext cx="216024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59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1295400" cy="360362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smtClean="0"/>
              <a:t>Caution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58888" y="1268413"/>
            <a:ext cx="67691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C00000"/>
                </a:solidFill>
              </a:rPr>
              <a:t>Superposition principle does </a:t>
            </a:r>
            <a:r>
              <a:rPr lang="en-US" dirty="0">
                <a:solidFill>
                  <a:srgbClr val="C00000"/>
                </a:solidFill>
              </a:rPr>
              <a:t>not hold for nonhomogeneous </a:t>
            </a:r>
            <a:r>
              <a:rPr lang="en-US" dirty="0" smtClean="0">
                <a:solidFill>
                  <a:srgbClr val="C00000"/>
                </a:solidFill>
              </a:rPr>
              <a:t>ODE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58372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92375"/>
            <a:ext cx="23129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4567837" y="3501008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are solutions but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950935"/>
              </p:ext>
            </p:extLst>
          </p:nvPr>
        </p:nvGraphicFramePr>
        <p:xfrm>
          <a:off x="971600" y="3501008"/>
          <a:ext cx="3344770" cy="5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72" name="Equation" r:id="rId5" imgW="1777680" imgH="291960" progId="Equation.DSMT4">
                  <p:embed/>
                </p:oleObj>
              </mc:Choice>
              <mc:Fallback>
                <p:oleObj name="Equation" r:id="rId5" imgW="1777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501008"/>
                        <a:ext cx="3344770" cy="54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30232"/>
              </p:ext>
            </p:extLst>
          </p:nvPr>
        </p:nvGraphicFramePr>
        <p:xfrm>
          <a:off x="899592" y="4365104"/>
          <a:ext cx="4021650" cy="55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273" name="Equation" r:id="rId7" imgW="1854000" imgH="253800" progId="Equation.DSMT4">
                  <p:embed/>
                </p:oleObj>
              </mc:Choice>
              <mc:Fallback>
                <p:oleObj name="Equation" r:id="rId7" imgW="1854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4365104"/>
                        <a:ext cx="4021650" cy="550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76056" y="4437112"/>
            <a:ext cx="2947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i</a:t>
            </a:r>
            <a:r>
              <a:rPr lang="en-US" dirty="0" smtClean="0"/>
              <a:t>s Not a solution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050" b="1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6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99E156-30FA-45C4-8A28-45979622B6C5}" type="slidenum">
              <a:rPr lang="en-US"/>
              <a:pPr/>
              <a:t>8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1"/>
            <a:ext cx="4750296" cy="731168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1.2 Separable equations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6" name="Object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</p:pic>
      <p:pic>
        <p:nvPicPr>
          <p:cNvPr id="1027" name="Object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3321050"/>
            <a:ext cx="114300" cy="215900"/>
          </a:xfrm>
          <a:prstGeom prst="rect">
            <a:avLst/>
          </a:prstGeom>
          <a:noFill/>
        </p:spPr>
      </p:pic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692943" y="1652214"/>
            <a:ext cx="76438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36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We </a:t>
            </a:r>
            <a:r>
              <a:rPr lang="en-US" sz="36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study 1</a:t>
            </a:r>
            <a:r>
              <a:rPr lang="en-US" sz="3600" baseline="300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st</a:t>
            </a:r>
            <a:r>
              <a:rPr lang="en-US" sz="36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 order </a:t>
            </a:r>
            <a:r>
              <a:rPr lang="en-US" sz="36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ODE of the following </a:t>
            </a:r>
            <a:r>
              <a:rPr lang="en-US" sz="36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form</a:t>
            </a:r>
            <a:endParaRPr lang="en-US" sz="3600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34" name="Rectangle 19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99592" y="4498017"/>
            <a:ext cx="79208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6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We shall learn how </a:t>
            </a:r>
            <a:r>
              <a:rPr lang="en-US" sz="36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to </a:t>
            </a:r>
            <a:r>
              <a:rPr lang="en-US" sz="36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solve  separable equations </a:t>
            </a:r>
            <a:r>
              <a:rPr lang="en-US" sz="36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by  examples</a:t>
            </a:r>
            <a:endParaRPr lang="en-US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038" name="Footer Placeholder 1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11341"/>
              </p:ext>
            </p:extLst>
          </p:nvPr>
        </p:nvGraphicFramePr>
        <p:xfrm>
          <a:off x="2333774" y="2773178"/>
          <a:ext cx="2295376" cy="131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4" imgW="1422400" imgH="812800" progId="Equation.DSMT4">
                  <p:embed/>
                </p:oleObj>
              </mc:Choice>
              <mc:Fallback>
                <p:oleObj name="Equation" r:id="rId4" imgW="1422400" imgH="812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774" y="2773178"/>
                        <a:ext cx="2295376" cy="131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157966"/>
              </p:ext>
            </p:extLst>
          </p:nvPr>
        </p:nvGraphicFramePr>
        <p:xfrm>
          <a:off x="5364088" y="3717032"/>
          <a:ext cx="32400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6" imgW="2362200" imgH="355600" progId="Equation.DSMT4">
                  <p:embed/>
                </p:oleObj>
              </mc:Choice>
              <mc:Fallback>
                <p:oleObj name="Equation" r:id="rId6" imgW="2362200" imgH="35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717032"/>
                        <a:ext cx="3240087" cy="488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99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1873250" cy="503237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smtClean="0"/>
              <a:t>Example 12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287437" y="2597786"/>
            <a:ext cx="3384550" cy="6477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  are solutions.</a:t>
            </a:r>
          </a:p>
        </p:txBody>
      </p:sp>
      <p:pic>
        <p:nvPicPr>
          <p:cNvPr id="59396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44" y="1416229"/>
            <a:ext cx="693896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709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34" y="2074566"/>
            <a:ext cx="139223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871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1" y="5247546"/>
            <a:ext cx="2087562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7" name="Text Box 9"/>
          <p:cNvSpPr txBox="1">
            <a:spLocks noChangeArrowheads="1"/>
          </p:cNvSpPr>
          <p:nvPr/>
        </p:nvSpPr>
        <p:spPr bwMode="auto">
          <a:xfrm>
            <a:off x="802156" y="836712"/>
            <a:ext cx="11775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Solve </a:t>
            </a:r>
            <a:endParaRPr lang="en-US" dirty="0"/>
          </a:p>
        </p:txBody>
      </p:sp>
      <p:pic>
        <p:nvPicPr>
          <p:cNvPr id="59405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1" y="3356992"/>
            <a:ext cx="311150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403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62" y="5467312"/>
            <a:ext cx="2348291" cy="41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0824" y="207456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we can check that 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213093" y="2629859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superposition principle, 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716821" y="3285088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a solution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95921" y="4451551"/>
            <a:ext cx="5381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By initial value condition </a:t>
            </a:r>
            <a:r>
              <a:rPr lang="en-US" dirty="0" smtClean="0"/>
              <a:t>, we get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3801848" y="819724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initial value condition 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050" b="1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80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791710"/>
              </p:ext>
            </p:extLst>
          </p:nvPr>
        </p:nvGraphicFramePr>
        <p:xfrm>
          <a:off x="3590925" y="5484529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34" name="Equation" r:id="rId13" imgW="1777680" imgH="444240" progId="Equation.DSMT4">
                  <p:embed/>
                </p:oleObj>
              </mc:Choice>
              <mc:Fallback>
                <p:oleObj name="Equation" r:id="rId13" imgW="1777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90925" y="5484529"/>
                        <a:ext cx="1778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2781512" y="5583299"/>
            <a:ext cx="638360" cy="2778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5593971" y="5583305"/>
            <a:ext cx="638360" cy="2778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44720"/>
              </p:ext>
            </p:extLst>
          </p:nvPr>
        </p:nvGraphicFramePr>
        <p:xfrm>
          <a:off x="433131" y="3892575"/>
          <a:ext cx="381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35" name="Equation" r:id="rId15" imgW="3809880" imgH="469800" progId="Equation.DSMT4">
                  <p:embed/>
                </p:oleObj>
              </mc:Choice>
              <mc:Fallback>
                <p:oleObj name="Equation" r:id="rId15" imgW="3809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131" y="3892575"/>
                        <a:ext cx="38100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65172"/>
              </p:ext>
            </p:extLst>
          </p:nvPr>
        </p:nvGraphicFramePr>
        <p:xfrm>
          <a:off x="6610131" y="3311748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36" name="Equation" r:id="rId17" imgW="2298600" imgH="469800" progId="Equation.DSMT4">
                  <p:embed/>
                </p:oleObj>
              </mc:Choice>
              <mc:Fallback>
                <p:oleObj name="Equation" r:id="rId17" imgW="2298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10131" y="3311748"/>
                        <a:ext cx="2298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33785" y="3325674"/>
            <a:ext cx="7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14169"/>
              </p:ext>
            </p:extLst>
          </p:nvPr>
        </p:nvGraphicFramePr>
        <p:xfrm>
          <a:off x="4687777" y="3933056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37" name="Equation" r:id="rId19" imgW="3886200" imgH="469800" progId="Equation.DSMT4">
                  <p:embed/>
                </p:oleObj>
              </mc:Choice>
              <mc:Fallback>
                <p:oleObj name="Equation" r:id="rId19" imgW="3886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7777" y="3933056"/>
                        <a:ext cx="3886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440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" grpId="0"/>
      <p:bldP spid="4" grpId="0"/>
      <p:bldP spid="5" grpId="0"/>
      <p:bldP spid="9" grpId="0" animBg="1"/>
      <p:bldP spid="22" grpId="0" animBg="1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DCF5B-DB08-4380-A891-BD837958910E}" type="slidenum">
              <a:rPr lang="en-US"/>
              <a:pPr/>
              <a:t>81</a:t>
            </a:fld>
            <a:endParaRPr lang="en-US"/>
          </a:p>
        </p:txBody>
      </p:sp>
      <p:sp>
        <p:nvSpPr>
          <p:cNvPr id="123907" name="Title 1"/>
          <p:cNvSpPr>
            <a:spLocks noGrp="1"/>
          </p:cNvSpPr>
          <p:nvPr>
            <p:ph type="title"/>
          </p:nvPr>
        </p:nvSpPr>
        <p:spPr>
          <a:xfrm>
            <a:off x="2071670" y="609600"/>
            <a:ext cx="5572164" cy="114300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dirty="0" smtClean="0"/>
              <a:t>Linearly independent   </a:t>
            </a:r>
            <a:r>
              <a:rPr lang="en-US" sz="1600" dirty="0" smtClean="0"/>
              <a:t>p29</a:t>
            </a:r>
          </a:p>
        </p:txBody>
      </p:sp>
      <p:sp>
        <p:nvSpPr>
          <p:cNvPr id="123908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2096"/>
          </a:xfrm>
        </p:spPr>
        <p:txBody>
          <a:bodyPr/>
          <a:lstStyle/>
          <a:p>
            <a:r>
              <a:rPr lang="en-US" dirty="0" smtClean="0"/>
              <a:t>Two solutions u(x) and v(x) are said to be </a:t>
            </a:r>
            <a:r>
              <a:rPr lang="en-US" dirty="0" smtClean="0">
                <a:solidFill>
                  <a:schemeClr val="tx2"/>
                </a:solidFill>
              </a:rPr>
              <a:t>linearly dependent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/>
              <a:t>if  we can find a constant c such that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u(x)=cv(x), for all  x, otherwise they are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linearly independent</a:t>
            </a:r>
          </a:p>
          <a:p>
            <a:r>
              <a:rPr lang="en-US" dirty="0" smtClean="0"/>
              <a:t>For examples, </a:t>
            </a:r>
            <a:r>
              <a:rPr lang="en-US" dirty="0" err="1" smtClean="0"/>
              <a:t>sinx</a:t>
            </a:r>
            <a:r>
              <a:rPr lang="en-US" dirty="0" smtClean="0"/>
              <a:t> and </a:t>
            </a:r>
            <a:r>
              <a:rPr lang="en-US" dirty="0" err="1" smtClean="0"/>
              <a:t>cosx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tx2"/>
                </a:solidFill>
              </a:rPr>
              <a:t>linearly </a:t>
            </a:r>
            <a:r>
              <a:rPr lang="en-US" dirty="0" err="1" smtClean="0">
                <a:solidFill>
                  <a:schemeClr val="tx2"/>
                </a:solidFill>
              </a:rPr>
              <a:t>indep</a:t>
            </a:r>
            <a:r>
              <a:rPr lang="en-US" dirty="0" smtClean="0"/>
              <a:t>; </a:t>
            </a:r>
            <a:r>
              <a:rPr lang="en-US" dirty="0" err="1" smtClean="0"/>
              <a:t>sinx</a:t>
            </a:r>
            <a:r>
              <a:rPr lang="en-US" dirty="0" smtClean="0"/>
              <a:t> and 2sinx are </a:t>
            </a:r>
            <a:r>
              <a:rPr lang="en-US" dirty="0" smtClean="0">
                <a:solidFill>
                  <a:schemeClr val="tx2"/>
                </a:solidFill>
              </a:rPr>
              <a:t>linearly dep. </a:t>
            </a:r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050" b="1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78578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5976019" cy="503237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dirty="0" smtClean="0"/>
              <a:t>Theorem: For </a:t>
            </a:r>
            <a:r>
              <a:rPr lang="en-US" sz="2400" dirty="0" err="1" smtClean="0"/>
              <a:t>Hom</a:t>
            </a:r>
            <a:r>
              <a:rPr lang="en-US" sz="2400" dirty="0" smtClean="0"/>
              <a:t>.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order linear ODE</a:t>
            </a: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042988" y="2636838"/>
            <a:ext cx="74168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If  </a:t>
            </a:r>
            <a:r>
              <a:rPr lang="en-US" i="1" dirty="0">
                <a:solidFill>
                  <a:srgbClr val="000000"/>
                </a:solidFill>
              </a:rPr>
              <a:t>y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/>
              <a:t> and </a:t>
            </a:r>
            <a:r>
              <a:rPr lang="en-US" i="1" dirty="0">
                <a:solidFill>
                  <a:srgbClr val="000000"/>
                </a:solidFill>
              </a:rPr>
              <a:t>y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/>
              <a:t> are </a:t>
            </a:r>
            <a:r>
              <a:rPr lang="en-US" dirty="0">
                <a:solidFill>
                  <a:srgbClr val="990000"/>
                </a:solidFill>
              </a:rPr>
              <a:t>linearly independent</a:t>
            </a:r>
            <a:r>
              <a:rPr lang="en-US" dirty="0"/>
              <a:t> solutions then </a:t>
            </a:r>
            <a:r>
              <a:rPr lang="en-US" dirty="0" smtClean="0"/>
              <a:t>general solution is   </a:t>
            </a:r>
            <a:r>
              <a:rPr lang="en-US" i="1" dirty="0">
                <a:solidFill>
                  <a:srgbClr val="000000"/>
                </a:solidFill>
              </a:rPr>
              <a:t>y = c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i="1" dirty="0">
                <a:solidFill>
                  <a:srgbClr val="000000"/>
                </a:solidFill>
              </a:rPr>
              <a:t> y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i="1" dirty="0">
                <a:solidFill>
                  <a:srgbClr val="000000"/>
                </a:solidFill>
              </a:rPr>
              <a:t> + c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i="1" dirty="0">
                <a:solidFill>
                  <a:srgbClr val="000000"/>
                </a:solidFill>
              </a:rPr>
              <a:t> y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604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51879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1027518" y="4365104"/>
            <a:ext cx="7921625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Particular</a:t>
            </a:r>
            <a:r>
              <a:rPr lang="en-US" dirty="0"/>
              <a:t> solution: Fix some </a:t>
            </a:r>
            <a:r>
              <a:rPr lang="en-US" dirty="0" smtClean="0"/>
              <a:t>values </a:t>
            </a:r>
            <a:r>
              <a:rPr lang="en-US" dirty="0"/>
              <a:t>of</a:t>
            </a:r>
            <a:r>
              <a:rPr lang="en-US" i="1" dirty="0">
                <a:solidFill>
                  <a:srgbClr val="000000"/>
                </a:solidFill>
              </a:rPr>
              <a:t> c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/>
              <a:t>and</a:t>
            </a:r>
            <a:r>
              <a:rPr lang="en-US" i="1" dirty="0">
                <a:solidFill>
                  <a:srgbClr val="000000"/>
                </a:solidFill>
              </a:rPr>
              <a:t> c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i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050" b="1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nimBg="1"/>
      <p:bldP spid="3297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1583531" cy="503237"/>
          </a:xfrm>
          <a:noFill/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400" smtClean="0"/>
              <a:t>Example</a:t>
            </a:r>
          </a:p>
        </p:txBody>
      </p:sp>
      <p:pic>
        <p:nvPicPr>
          <p:cNvPr id="61443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5038"/>
            <a:ext cx="18351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96975"/>
            <a:ext cx="1795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851275" y="2349500"/>
            <a:ext cx="475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two linearly indep solutions</a:t>
            </a:r>
          </a:p>
        </p:txBody>
      </p:sp>
      <p:pic>
        <p:nvPicPr>
          <p:cNvPr id="61446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65625"/>
            <a:ext cx="41878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580063" y="3644900"/>
            <a:ext cx="302418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General solution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Particular solution</a:t>
            </a:r>
          </a:p>
        </p:txBody>
      </p:sp>
      <p:pic>
        <p:nvPicPr>
          <p:cNvPr id="61448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08275"/>
            <a:ext cx="19431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2555875" y="1125538"/>
            <a:ext cx="2303463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1450" name="AutoShape 10"/>
          <p:cNvSpPr>
            <a:spLocks/>
          </p:cNvSpPr>
          <p:nvPr/>
        </p:nvSpPr>
        <p:spPr bwMode="auto">
          <a:xfrm>
            <a:off x="3563938" y="2205038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6145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716338"/>
            <a:ext cx="4511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050" b="1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7823AB-2459-4A8C-B9CD-703F8D42EDCB}" type="slidenum">
              <a:rPr lang="en-US"/>
              <a:pPr/>
              <a:t>84</a:t>
            </a:fld>
            <a:endParaRPr lang="en-US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>
          <a:xfrm>
            <a:off x="179512" y="529353"/>
            <a:ext cx="8572528" cy="883424"/>
          </a:xfrm>
        </p:spPr>
        <p:txBody>
          <a:bodyPr/>
          <a:lstStyle/>
          <a:p>
            <a:pPr marL="342900" indent="-342900" algn="l"/>
            <a:r>
              <a:rPr lang="en-US" sz="2800" b="1" dirty="0"/>
              <a:t>H</a:t>
            </a:r>
            <a:r>
              <a:rPr lang="en-US" sz="2800" b="1" dirty="0" smtClean="0"/>
              <a:t>omogeneous ODE with constant coefficient </a:t>
            </a:r>
            <a:r>
              <a:rPr lang="en-US" sz="1400" b="1" dirty="0" smtClean="0"/>
              <a:t>p31</a:t>
            </a:r>
            <a:endParaRPr lang="en-US" dirty="0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857488" y="2214554"/>
          <a:ext cx="311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3" imgW="3111500" imgH="1003300" progId="Equation.DSMT4">
                  <p:embed/>
                </p:oleObj>
              </mc:Choice>
              <mc:Fallback>
                <p:oleObj name="Equation" r:id="rId3" imgW="3111500" imgH="10033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214554"/>
                        <a:ext cx="3111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79512" y="548681"/>
            <a:ext cx="8678768" cy="864096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3286124"/>
            <a:ext cx="262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It is clear that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3861048"/>
            <a:ext cx="4011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function is a solution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4500570"/>
            <a:ext cx="785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which is called a trivial solution or zero solution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3861048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zero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325214" y="2035587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 presentation is slightly</a:t>
            </a:r>
          </a:p>
          <a:p>
            <a:r>
              <a:rPr lang="en-US" sz="1600" dirty="0" smtClean="0"/>
              <a:t> diff from the L 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044322-2136-495C-9C9A-16D8DDF34677}" type="slidenum">
              <a:rPr lang="en-US"/>
              <a:pPr/>
              <a:t>85</a:t>
            </a:fld>
            <a:endParaRPr lang="en-US"/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215370" cy="53578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Now we shall look for nontrivial (nonzero) solution </a:t>
            </a:r>
          </a:p>
          <a:p>
            <a:pPr>
              <a:buNone/>
            </a:pPr>
            <a:r>
              <a:rPr lang="en-US" dirty="0" smtClean="0"/>
              <a:t>Recall that the general solution of first linear </a:t>
            </a:r>
          </a:p>
          <a:p>
            <a:pPr>
              <a:buNone/>
            </a:pPr>
            <a:r>
              <a:rPr lang="en-US" dirty="0" smtClean="0"/>
              <a:t>homogeneous ODE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 </a:t>
            </a:r>
          </a:p>
          <a:p>
            <a:pPr>
              <a:buFontTx/>
              <a:buNone/>
            </a:pPr>
            <a:r>
              <a:rPr lang="en-US" dirty="0" smtClean="0"/>
              <a:t>is                                                        </a:t>
            </a:r>
          </a:p>
          <a:p>
            <a:pPr>
              <a:buFontTx/>
              <a:buNone/>
            </a:pPr>
            <a:r>
              <a:rPr lang="en-US" dirty="0" smtClean="0"/>
              <a:t>                   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endParaRPr lang="en-US" dirty="0" smtClean="0"/>
          </a:p>
        </p:txBody>
      </p:sp>
      <p:sp>
        <p:nvSpPr>
          <p:cNvPr id="2151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885761" name="Object 1"/>
          <p:cNvGraphicFramePr>
            <a:graphicFrameLocks noChangeAspect="1"/>
          </p:cNvGraphicFramePr>
          <p:nvPr/>
        </p:nvGraphicFramePr>
        <p:xfrm>
          <a:off x="2857488" y="3071810"/>
          <a:ext cx="2822588" cy="109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943" name="Equation" r:id="rId3" imgW="1930400" imgH="749300" progId="Equation.DSMT4">
                  <p:embed/>
                </p:oleObj>
              </mc:Choice>
              <mc:Fallback>
                <p:oleObj name="Equation" r:id="rId3" imgW="1930400" imgH="7493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071810"/>
                        <a:ext cx="2822588" cy="109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62" name="Object 2"/>
          <p:cNvGraphicFramePr>
            <a:graphicFrameLocks noChangeAspect="1"/>
          </p:cNvGraphicFramePr>
          <p:nvPr/>
        </p:nvGraphicFramePr>
        <p:xfrm>
          <a:off x="2643174" y="4714884"/>
          <a:ext cx="3262468" cy="113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944" name="Equation" r:id="rId5" imgW="1612900" imgH="558800" progId="Equation.DSMT4">
                  <p:embed/>
                </p:oleObj>
              </mc:Choice>
              <mc:Fallback>
                <p:oleObj name="Equation" r:id="rId5" imgW="1612900" imgH="558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714884"/>
                        <a:ext cx="3262468" cy="1130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16D37E-4C14-44A7-B9D2-04A51AC98890}" type="slidenum">
              <a:rPr lang="en-US"/>
              <a:pPr/>
              <a:t>86</a:t>
            </a:fld>
            <a:endParaRPr lang="en-US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857224" y="2878361"/>
            <a:ext cx="74295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From this solution , we may guess that </a:t>
            </a:r>
          </a:p>
          <a:p>
            <a:pPr eaLnBrk="0" hangingPunct="0"/>
            <a:r>
              <a:rPr lang="en-US" altLang="zh-CN" sz="3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 nontrivial  solution</a:t>
            </a:r>
          </a:p>
          <a:p>
            <a:pPr eaLnBrk="0" hangingPunct="0"/>
            <a:r>
              <a:rPr lang="en-US" altLang="zh-CN" sz="32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of  </a:t>
            </a:r>
            <a:endParaRPr lang="en-US" altLang="zh-CN" sz="3200" dirty="0">
              <a:ea typeface="SimSun" pitchFamily="2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36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</a:t>
            </a:r>
            <a:r>
              <a:rPr lang="en-US" altLang="zh-CN" sz="36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en-US" altLang="zh-CN" sz="3600" dirty="0">
              <a:ea typeface="SimSun" pitchFamily="2" charset="-122"/>
              <a:cs typeface="Times New Roman" pitchFamily="18" charset="0"/>
            </a:endParaRPr>
          </a:p>
          <a:p>
            <a:pPr eaLnBrk="0" hangingPunct="0"/>
            <a:endParaRPr lang="en-US" altLang="zh-CN" sz="3600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4286250" y="5143500"/>
            <a:ext cx="2786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en-US" altLang="zh-CN" sz="900">
              <a:ea typeface="SimSun" pitchFamily="2" charset="-122"/>
              <a:cs typeface="Times New Roman" pitchFamily="18" charset="0"/>
            </a:endParaRPr>
          </a:p>
          <a:p>
            <a:pPr eaLnBrk="0" hangingPunct="0"/>
            <a:endParaRPr lang="en-US" altLang="zh-CN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284288" y="4643438"/>
            <a:ext cx="430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endParaRPr lang="en-US" altLang="zh-CN" sz="900">
              <a:solidFill>
                <a:srgbClr val="000066"/>
              </a:solidFill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071538" y="5286388"/>
            <a:ext cx="2928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66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is of the form </a:t>
            </a:r>
            <a:endParaRPr lang="en-US" sz="3200" dirty="0"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22532" name="Object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5229200"/>
            <a:ext cx="1711325" cy="8064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2540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85786" y="571480"/>
            <a:ext cx="6929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Consider a special case:  when  p(x) is constant , say D. Then the general solution is</a:t>
            </a:r>
            <a:endParaRPr lang="en-US" sz="3200" dirty="0"/>
          </a:p>
        </p:txBody>
      </p:sp>
      <p:graphicFrame>
        <p:nvGraphicFramePr>
          <p:cNvPr id="8847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1043"/>
              </p:ext>
            </p:extLst>
          </p:nvPr>
        </p:nvGraphicFramePr>
        <p:xfrm>
          <a:off x="3025775" y="1857375"/>
          <a:ext cx="29575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21"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1857375"/>
                        <a:ext cx="29575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38" name="Object 2"/>
          <p:cNvGraphicFramePr>
            <a:graphicFrameLocks noChangeAspect="1"/>
          </p:cNvGraphicFramePr>
          <p:nvPr/>
        </p:nvGraphicFramePr>
        <p:xfrm>
          <a:off x="2714612" y="4071942"/>
          <a:ext cx="3214710" cy="103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22" name="Equation" r:id="rId6" imgW="3111500" imgH="1003300" progId="Equation.DSMT4">
                  <p:embed/>
                </p:oleObj>
              </mc:Choice>
              <mc:Fallback>
                <p:oleObj name="Equation" r:id="rId6" imgW="3111500" imgH="10033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071942"/>
                        <a:ext cx="3214710" cy="1036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1DB0B-5673-4C9F-A158-0B584D4086D1}" type="slidenum">
              <a:rPr lang="en-US"/>
              <a:pPr/>
              <a:t>87</a:t>
            </a:fld>
            <a:endParaRPr lang="en-US"/>
          </a:p>
        </p:txBody>
      </p:sp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500034" y="1928802"/>
            <a:ext cx="7772400" cy="64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Subst</a:t>
            </a:r>
            <a:r>
              <a:rPr lang="en-US" sz="3200" dirty="0" smtClean="0"/>
              <a:t>. these </a:t>
            </a:r>
            <a:r>
              <a:rPr lang="en-US" sz="3200" dirty="0"/>
              <a:t>into the given ODE, get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                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             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sp>
        <p:nvSpPr>
          <p:cNvPr id="23560" name="Content Placeholder 2"/>
          <p:cNvSpPr txBox="1">
            <a:spLocks/>
          </p:cNvSpPr>
          <p:nvPr/>
        </p:nvSpPr>
        <p:spPr bwMode="auto">
          <a:xfrm>
            <a:off x="748027" y="5085184"/>
            <a:ext cx="77724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w</a:t>
            </a:r>
            <a:r>
              <a:rPr lang="en-US" sz="3200" dirty="0" smtClean="0"/>
              <a:t>hich </a:t>
            </a:r>
            <a:r>
              <a:rPr lang="en-US" sz="3200" dirty="0"/>
              <a:t>is called </a:t>
            </a:r>
            <a:r>
              <a:rPr lang="en-US" sz="3200" dirty="0">
                <a:solidFill>
                  <a:srgbClr val="C00000"/>
                </a:solidFill>
              </a:rPr>
              <a:t>characteristic equation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>
                <a:solidFill>
                  <a:srgbClr val="C00000"/>
                </a:solidFill>
              </a:rPr>
              <a:t>or  auxiliary </a:t>
            </a:r>
            <a:r>
              <a:rPr lang="en-US" sz="3200" dirty="0" smtClean="0">
                <a:solidFill>
                  <a:srgbClr val="C00000"/>
                </a:solidFill>
              </a:rPr>
              <a:t>equation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.</a:t>
            </a:r>
          </a:p>
        </p:txBody>
      </p:sp>
      <p:sp>
        <p:nvSpPr>
          <p:cNvPr id="2356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347864" y="6299630"/>
            <a:ext cx="2895600" cy="457200"/>
          </a:xfrm>
          <a:noFill/>
        </p:spPr>
        <p:txBody>
          <a:bodyPr/>
          <a:lstStyle/>
          <a:p>
            <a:r>
              <a:rPr lang="fr-FR" dirty="0" err="1" smtClean="0"/>
              <a:t>Chew</a:t>
            </a:r>
            <a:r>
              <a:rPr lang="fr-FR" dirty="0" smtClean="0"/>
              <a:t> T S MA1506-14 </a:t>
            </a:r>
            <a:r>
              <a:rPr lang="fr-FR" dirty="0" err="1" smtClean="0"/>
              <a:t>Chapter</a:t>
            </a:r>
            <a:r>
              <a:rPr lang="fr-FR" dirty="0" smtClean="0"/>
              <a:t> 1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0034" y="3406495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Thus</a:t>
            </a:r>
            <a:endParaRPr lang="en-US" sz="3200" dirty="0"/>
          </a:p>
        </p:txBody>
      </p:sp>
      <p:graphicFrame>
        <p:nvGraphicFramePr>
          <p:cNvPr id="883713" name="Object 1"/>
          <p:cNvGraphicFramePr>
            <a:graphicFrameLocks noChangeAspect="1"/>
          </p:cNvGraphicFramePr>
          <p:nvPr/>
        </p:nvGraphicFramePr>
        <p:xfrm>
          <a:off x="1928794" y="500042"/>
          <a:ext cx="2500330" cy="134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93" name="Equation" r:id="rId3" imgW="1231366" imgH="748975" progId="Equation.DSMT4">
                  <p:embed/>
                </p:oleObj>
              </mc:Choice>
              <mc:Fallback>
                <p:oleObj name="Equation" r:id="rId3" imgW="1231366" imgH="748975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00042"/>
                        <a:ext cx="2500330" cy="134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14" name="Object 2"/>
          <p:cNvGraphicFramePr>
            <a:graphicFrameLocks noChangeAspect="1"/>
          </p:cNvGraphicFramePr>
          <p:nvPr/>
        </p:nvGraphicFramePr>
        <p:xfrm>
          <a:off x="5214942" y="571480"/>
          <a:ext cx="2428892" cy="12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94" name="Equation" r:id="rId5" imgW="1511300" imgH="774700" progId="Equation.DSMT4">
                  <p:embed/>
                </p:oleObj>
              </mc:Choice>
              <mc:Fallback>
                <p:oleObj name="Equation" r:id="rId5" imgW="1511300" imgH="7747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571480"/>
                        <a:ext cx="2428892" cy="124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57148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Then</a:t>
            </a:r>
            <a:endParaRPr lang="en-US" sz="3200" dirty="0"/>
          </a:p>
        </p:txBody>
      </p:sp>
      <p:graphicFrame>
        <p:nvGraphicFramePr>
          <p:cNvPr id="883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38644"/>
              </p:ext>
            </p:extLst>
          </p:nvPr>
        </p:nvGraphicFramePr>
        <p:xfrm>
          <a:off x="1473012" y="2571733"/>
          <a:ext cx="6799422" cy="73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95" name="Equation" r:id="rId7" imgW="3048000" imgH="330200" progId="Equation.DSMT4">
                  <p:embed/>
                </p:oleObj>
              </mc:Choice>
              <mc:Fallback>
                <p:oleObj name="Equation" r:id="rId7" imgW="3048000" imgH="330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012" y="2571733"/>
                        <a:ext cx="6799422" cy="736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469527"/>
              </p:ext>
            </p:extLst>
          </p:nvPr>
        </p:nvGraphicFramePr>
        <p:xfrm>
          <a:off x="1945452" y="3399211"/>
          <a:ext cx="488156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96" name="Equation" r:id="rId9" imgW="2616120" imgH="393480" progId="Equation.DSMT4">
                  <p:embed/>
                </p:oleObj>
              </mc:Choice>
              <mc:Fallback>
                <p:oleObj name="Equation" r:id="rId9" imgW="261612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52" y="3399211"/>
                        <a:ext cx="4881563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761" y="4316619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Hence</a:t>
            </a: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3002"/>
              </p:ext>
            </p:extLst>
          </p:nvPr>
        </p:nvGraphicFramePr>
        <p:xfrm>
          <a:off x="2512415" y="4316619"/>
          <a:ext cx="3747638" cy="65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097" name="Equation" r:id="rId11" imgW="2247840" imgH="393480" progId="Equation.DSMT4">
                  <p:embed/>
                </p:oleObj>
              </mc:Choice>
              <mc:Fallback>
                <p:oleObj name="Equation" r:id="rId11" imgW="2247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2415" y="4316619"/>
                        <a:ext cx="3747638" cy="656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560" grpId="0"/>
      <p:bldP spid="12" grpId="0"/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23BA6B-93CC-4FEA-A6F7-8DB9E3E3B3D8}" type="slidenum">
              <a:rPr lang="en-US"/>
              <a:pPr/>
              <a:t>88</a:t>
            </a:fld>
            <a:endParaRPr lang="en-US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714375" y="928688"/>
            <a:ext cx="7772400" cy="35004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When solving </a:t>
            </a:r>
          </a:p>
          <a:p>
            <a:pPr>
              <a:buFontTx/>
              <a:buNone/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rgbClr val="C00000"/>
                </a:solidFill>
              </a:rPr>
              <a:t>three cases</a:t>
            </a:r>
            <a:r>
              <a:rPr lang="en-US" dirty="0" smtClean="0"/>
              <a:t>: </a:t>
            </a:r>
            <a:r>
              <a:rPr lang="en-US" sz="1600" dirty="0" smtClean="0"/>
              <a:t>(See p32)</a:t>
            </a:r>
          </a:p>
          <a:p>
            <a:r>
              <a:rPr lang="en-US" dirty="0" smtClean="0"/>
              <a:t>Two distinct real roots</a:t>
            </a:r>
          </a:p>
          <a:p>
            <a:r>
              <a:rPr lang="en-US" dirty="0" smtClean="0"/>
              <a:t>Only one real root</a:t>
            </a:r>
          </a:p>
          <a:p>
            <a:r>
              <a:rPr lang="en-US" dirty="0" smtClean="0"/>
              <a:t>Two distinct complex roots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4000500" y="928688"/>
          <a:ext cx="2816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3" imgW="2425700" imgH="444500" progId="Equation.DSMT4">
                  <p:embed/>
                </p:oleObj>
              </mc:Choice>
              <mc:Fallback>
                <p:oleObj name="Equation" r:id="rId3" imgW="2425700" imgH="444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928688"/>
                        <a:ext cx="28162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A80B59-A947-4B2E-BE37-F033E148F71F}" type="slidenum">
              <a:rPr lang="en-US"/>
              <a:pPr/>
              <a:t>89</a:t>
            </a:fld>
            <a:endParaRPr lang="en-US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42938" y="571500"/>
            <a:ext cx="7772400" cy="192881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C00000"/>
                </a:solidFill>
              </a:rPr>
              <a:t>(a) Two distinct real roots</a:t>
            </a: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Suppose that two distinct real roots  </a:t>
            </a:r>
          </a:p>
          <a:p>
            <a:pPr>
              <a:buFontTx/>
              <a:buNone/>
            </a:pPr>
            <a:r>
              <a:rPr lang="en-US" dirty="0" smtClean="0"/>
              <a:t>are           and </a:t>
            </a: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642938" y="571500"/>
            <a:ext cx="5225206" cy="57150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00063" y="2428875"/>
            <a:ext cx="75009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Then we have two distinct (</a:t>
            </a:r>
            <a:r>
              <a:rPr lang="en-US" sz="3200" dirty="0" smtClean="0"/>
              <a:t>linearly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smtClean="0"/>
              <a:t> independent) </a:t>
            </a:r>
            <a:r>
              <a:rPr lang="en-US" sz="3200" dirty="0"/>
              <a:t>solutions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                    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                                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endParaRPr lang="en-US" sz="3200" dirty="0"/>
          </a:p>
        </p:txBody>
      </p:sp>
      <p:pic>
        <p:nvPicPr>
          <p:cNvPr id="25602" name="Object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814513"/>
            <a:ext cx="428625" cy="6000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5603" name="Object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1785938"/>
            <a:ext cx="427038" cy="5159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5604" name="Object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38" y="3786188"/>
            <a:ext cx="1612900" cy="7350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5605" name="Object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3" y="3857625"/>
            <a:ext cx="1500187" cy="6619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5606" name="Object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143512"/>
            <a:ext cx="4056062" cy="8191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5612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14348" y="4572008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</a:t>
            </a:r>
            <a:r>
              <a:rPr lang="en-US" dirty="0" err="1" smtClean="0"/>
              <a:t>soln</a:t>
            </a:r>
            <a:r>
              <a:rPr lang="en-US" dirty="0" smtClean="0"/>
              <a:t> 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2F8A1E-B255-4842-93B0-5FA486071921}" type="slidenum">
              <a:rPr lang="en-US"/>
              <a:pPr/>
              <a:t>9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642939"/>
            <a:ext cx="2199159" cy="625822"/>
          </a:xfrm>
          <a:noFill/>
          <a:ln>
            <a:solidFill>
              <a:schemeClr val="tx2"/>
            </a:solidFill>
          </a:ln>
        </p:spPr>
        <p:txBody>
          <a:bodyPr/>
          <a:lstStyle/>
          <a:p>
            <a:pPr algn="l" eaLnBrk="1" hangingPunct="1"/>
            <a:r>
              <a:rPr lang="en-US" sz="3200" dirty="0" smtClean="0"/>
              <a:t>Example 1</a:t>
            </a:r>
          </a:p>
        </p:txBody>
      </p:sp>
      <p:sp>
        <p:nvSpPr>
          <p:cNvPr id="2055" name="Text Box 13"/>
          <p:cNvSpPr txBox="1">
            <a:spLocks noChangeArrowheads="1"/>
          </p:cNvSpPr>
          <p:nvPr/>
        </p:nvSpPr>
        <p:spPr bwMode="auto">
          <a:xfrm>
            <a:off x="755576" y="2708920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We  write</a:t>
            </a:r>
          </a:p>
        </p:txBody>
      </p:sp>
      <p:sp>
        <p:nvSpPr>
          <p:cNvPr id="2056" name="Rectangle 1"/>
          <p:cNvSpPr>
            <a:spLocks noChangeArrowheads="1"/>
          </p:cNvSpPr>
          <p:nvPr/>
        </p:nvSpPr>
        <p:spPr bwMode="auto">
          <a:xfrm>
            <a:off x="827584" y="4107741"/>
            <a:ext cx="44254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32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Then integrate both </a:t>
            </a:r>
            <a:r>
              <a:rPr lang="en-US" sz="32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sides</a:t>
            </a:r>
            <a:endParaRPr lang="en-US" sz="3600" dirty="0">
              <a:ea typeface="SimSun" pitchFamily="2" charset="-122"/>
              <a:cs typeface="Times New Roman" pitchFamily="18" charset="0"/>
            </a:endParaRP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3131840" y="4797152"/>
          <a:ext cx="3376389" cy="129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Equation" r:id="rId3" imgW="2806700" imgH="1016000" progId="Equation.DSMT4">
                  <p:embed/>
                </p:oleObj>
              </mc:Choice>
              <mc:Fallback>
                <p:oleObj name="Equation" r:id="rId3" imgW="2806700" imgH="10160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797152"/>
                        <a:ext cx="3376389" cy="1298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072330" y="142852"/>
            <a:ext cx="1785950" cy="2857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1.2 Separable equations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203848" y="1196752"/>
          <a:ext cx="3168352" cy="128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5" imgW="1841500" imgH="749300" progId="Equation.DSMT4">
                  <p:embed/>
                </p:oleObj>
              </mc:Choice>
              <mc:Fallback>
                <p:oleObj name="Equation" r:id="rId5" imgW="1841500" imgH="7493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196752"/>
                        <a:ext cx="3168352" cy="128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059832" y="2420888"/>
          <a:ext cx="3600400" cy="148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7" imgW="1968500" imgH="812800" progId="Equation.DSMT4">
                  <p:embed/>
                </p:oleObj>
              </mc:Choice>
              <mc:Fallback>
                <p:oleObj name="Equation" r:id="rId7" imgW="1968500" imgH="8128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20888"/>
                        <a:ext cx="3600400" cy="1486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21272-646D-4A9A-9702-5469898888E8}" type="slidenum">
              <a:rPr lang="en-US"/>
              <a:pPr/>
              <a:t>90</a:t>
            </a:fld>
            <a:endParaRPr lang="en-US"/>
          </a:p>
        </p:txBody>
      </p:sp>
      <p:sp>
        <p:nvSpPr>
          <p:cNvPr id="26630" name="Content Placeholder 2"/>
          <p:cNvSpPr>
            <a:spLocks noGrp="1"/>
          </p:cNvSpPr>
          <p:nvPr>
            <p:ph idx="1"/>
          </p:nvPr>
        </p:nvSpPr>
        <p:spPr>
          <a:xfrm>
            <a:off x="714348" y="785794"/>
            <a:ext cx="7772400" cy="5357812"/>
          </a:xfrm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In  fact , we can prove that every solution </a:t>
            </a:r>
          </a:p>
          <a:p>
            <a:pPr>
              <a:buFontTx/>
              <a:buNone/>
            </a:pPr>
            <a:r>
              <a:rPr lang="en-US" dirty="0" smtClean="0"/>
              <a:t>is of the form</a:t>
            </a:r>
          </a:p>
          <a:p>
            <a:pPr>
              <a:buFontTx/>
              <a:buNone/>
            </a:pPr>
            <a:r>
              <a:rPr lang="en-US" dirty="0" smtClean="0"/>
              <a:t>   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Here        and        are any constants.</a:t>
            </a:r>
          </a:p>
        </p:txBody>
      </p:sp>
      <p:pic>
        <p:nvPicPr>
          <p:cNvPr id="26626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6935" y="4293096"/>
            <a:ext cx="469900" cy="56673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6627" name="Object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4247" y="4343896"/>
            <a:ext cx="571500" cy="515937"/>
          </a:xfrm>
          <a:prstGeom prst="rect">
            <a:avLst/>
          </a:prstGeom>
          <a:noFill/>
        </p:spPr>
      </p:pic>
      <p:pic>
        <p:nvPicPr>
          <p:cNvPr id="26628" name="Object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7534" y="2996952"/>
            <a:ext cx="4764088" cy="9620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663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97638-4E73-482E-946F-F9DF1FB2C925}" type="slidenum">
              <a:rPr lang="en-US"/>
              <a:pPr/>
              <a:t>91</a:t>
            </a:fld>
            <a:endParaRPr lang="en-US"/>
          </a:p>
        </p:txBody>
      </p:sp>
      <p:sp>
        <p:nvSpPr>
          <p:cNvPr id="27654" name="Title 1"/>
          <p:cNvSpPr>
            <a:spLocks noGrp="1"/>
          </p:cNvSpPr>
          <p:nvPr>
            <p:ph type="title"/>
          </p:nvPr>
        </p:nvSpPr>
        <p:spPr>
          <a:xfrm>
            <a:off x="467544" y="386786"/>
            <a:ext cx="2734071" cy="839586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dirty="0" smtClean="0"/>
              <a:t>Example 13</a:t>
            </a:r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70262" y="2007431"/>
            <a:ext cx="6786562" cy="11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Solution: Let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 err="1"/>
              <a:t>Subst</a:t>
            </a:r>
            <a:r>
              <a:rPr lang="en-US" sz="3200" dirty="0"/>
              <a:t> this y into the given ODE , </a:t>
            </a:r>
            <a:r>
              <a:rPr lang="en-US" sz="3200" dirty="0" smtClean="0"/>
              <a:t>get                   </a:t>
            </a:r>
            <a:endParaRPr lang="en-US" sz="32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</p:txBody>
      </p:sp>
      <p:pic>
        <p:nvPicPr>
          <p:cNvPr id="27651" name="Object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3274" y="1916832"/>
            <a:ext cx="1386758" cy="66227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7656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715140" y="142852"/>
            <a:ext cx="2214578" cy="21431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1.4   Second-order  linear ODE                                              </a:t>
            </a: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875" y="692696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73147" y="692696"/>
                <a:ext cx="28384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"+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′−2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147" y="692696"/>
                <a:ext cx="283846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405" y="1357703"/>
                <a:ext cx="35530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(0)=4,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"(0)=−5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05" y="1357703"/>
                <a:ext cx="355302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22429" y="69269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850" y="3826205"/>
            <a:ext cx="6841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/>
              <a:t>We have two distinct real roots,         </a:t>
            </a:r>
            <a:r>
              <a:rPr lang="en-US" dirty="0" smtClean="0"/>
              <a:t>                 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7303"/>
              </p:ext>
            </p:extLst>
          </p:nvPr>
        </p:nvGraphicFramePr>
        <p:xfrm>
          <a:off x="3203848" y="4653136"/>
          <a:ext cx="2676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89" name="Equation" r:id="rId7" imgW="1726920" imgH="393480" progId="Equation.DSMT4">
                  <p:embed/>
                </p:oleObj>
              </mc:Choice>
              <mc:Fallback>
                <p:oleObj name="Equation" r:id="rId7" imgW="172692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653136"/>
                        <a:ext cx="26765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16476"/>
              </p:ext>
            </p:extLst>
          </p:nvPr>
        </p:nvGraphicFramePr>
        <p:xfrm>
          <a:off x="3198076" y="3208908"/>
          <a:ext cx="2142657" cy="43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90" name="Equation" r:id="rId9" imgW="1434960" imgH="291960" progId="Equation.DSMT4">
                  <p:embed/>
                </p:oleObj>
              </mc:Choice>
              <mc:Fallback>
                <p:oleObj name="Equation" r:id="rId9" imgW="1434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8076" y="3208908"/>
                        <a:ext cx="2142657" cy="43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64856-09A9-4A16-9B91-A60236FA04C4}" type="slidenum">
              <a:rPr lang="en-US"/>
              <a:pPr/>
              <a:t>92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188" y="571501"/>
                <a:ext cx="7772400" cy="1993404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(cont)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 Thus the general solution of the equation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is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                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                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 </a:t>
                </a:r>
              </a:p>
              <a:p>
                <a:pPr marL="0" indent="0">
                  <a:buNone/>
                </a:pPr>
                <a:r>
                  <a:rPr lang="en-US" dirty="0" smtClean="0"/>
                  <a:t> we get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/>
                      </a:rPr>
                      <m:t>      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</a:rPr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3600" dirty="0" smtClean="0"/>
              </a:p>
            </p:txBody>
          </p:sp>
        </mc:Choice>
        <mc:Fallback xmlns="">
          <p:sp>
            <p:nvSpPr>
              <p:cNvPr id="2867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188" y="571501"/>
                <a:ext cx="7772400" cy="1993404"/>
              </a:xfrm>
              <a:blipFill rotWithShape="1">
                <a:blip r:embed="rId3"/>
                <a:stretch>
                  <a:fillRect l="-2039" t="-3976" r="-1804" b="-120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941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49059"/>
              </p:ext>
            </p:extLst>
          </p:nvPr>
        </p:nvGraphicFramePr>
        <p:xfrm>
          <a:off x="2150618" y="2060848"/>
          <a:ext cx="4328381" cy="91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92" name="Equation" r:id="rId4" imgW="1930320" imgH="406080" progId="Equation.DSMT4">
                  <p:embed/>
                </p:oleObj>
              </mc:Choice>
              <mc:Fallback>
                <p:oleObj name="Equation" r:id="rId4" imgW="1930320" imgH="406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618" y="2060848"/>
                        <a:ext cx="4328381" cy="91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657968" y="3328624"/>
                <a:ext cx="35530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r>
                        <a:rPr lang="en-US">
                          <a:latin typeface="Cambria Math"/>
                        </a:rPr>
                        <m:t>(0)=4,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b="0" i="0" smtClean="0">
                          <a:latin typeface="Cambria Math"/>
                        </a:rPr>
                        <m:t>′</m:t>
                      </m:r>
                      <m:r>
                        <a:rPr lang="en-US">
                          <a:latin typeface="Cambria Math"/>
                        </a:rPr>
                        <m:t>(0)=−5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68" y="3328624"/>
                <a:ext cx="355302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95536" y="3329339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initial condition,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08167-F181-49B0-BCB2-F533D9659147}" type="slidenum">
              <a:rPr lang="en-US"/>
              <a:pPr/>
              <a:t>93</a:t>
            </a:fld>
            <a:endParaRPr lang="en-US"/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785813" y="500063"/>
            <a:ext cx="7772400" cy="307181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b="1" dirty="0" smtClean="0">
                <a:solidFill>
                  <a:srgbClr val="C00000"/>
                </a:solidFill>
              </a:rPr>
              <a:t>b)Only one real root</a:t>
            </a: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Suppose that the only one  real root is                       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 Then we have a  solution </a:t>
            </a:r>
          </a:p>
          <a:p>
            <a:pPr>
              <a:buFontTx/>
              <a:buNone/>
            </a:pPr>
            <a:r>
              <a:rPr lang="en-US" dirty="0" smtClean="0"/>
              <a:t>                      </a:t>
            </a:r>
          </a:p>
          <a:p>
            <a:pPr>
              <a:buFontTx/>
              <a:buNone/>
            </a:pPr>
            <a:r>
              <a:rPr lang="en-US" dirty="0" smtClean="0"/>
              <a:t> 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857250" y="571500"/>
            <a:ext cx="4214813" cy="57150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785813" y="3571875"/>
            <a:ext cx="77724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For 2</a:t>
            </a:r>
            <a:r>
              <a:rPr lang="en-US" sz="3200" baseline="30000" dirty="0"/>
              <a:t>nd</a:t>
            </a:r>
            <a:r>
              <a:rPr lang="en-US" sz="3200" dirty="0"/>
              <a:t> order ODE, we can prove 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that  we </a:t>
            </a:r>
            <a:r>
              <a:rPr lang="en-US" sz="3200" dirty="0">
                <a:solidFill>
                  <a:schemeClr val="tx2"/>
                </a:solidFill>
              </a:rPr>
              <a:t>should have two distinct (linearly </a:t>
            </a:r>
            <a:r>
              <a:rPr lang="en-US" sz="3200" dirty="0" err="1">
                <a:solidFill>
                  <a:schemeClr val="tx2"/>
                </a:solidFill>
              </a:rPr>
              <a:t>indep</a:t>
            </a:r>
            <a:r>
              <a:rPr lang="en-US" sz="3200" dirty="0">
                <a:solidFill>
                  <a:schemeClr val="tx2"/>
                </a:solidFill>
              </a:rPr>
              <a:t>.) solutions. 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What is the 2</a:t>
            </a:r>
            <a:r>
              <a:rPr lang="en-US" sz="3200" baseline="30000" dirty="0"/>
              <a:t>nd</a:t>
            </a:r>
            <a:r>
              <a:rPr lang="en-US" sz="3200" dirty="0"/>
              <a:t> solution?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3200" dirty="0"/>
          </a:p>
        </p:txBody>
      </p:sp>
      <p:pic>
        <p:nvPicPr>
          <p:cNvPr id="29698" name="Object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630363"/>
            <a:ext cx="428625" cy="6000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9699" name="Object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63" y="2786063"/>
            <a:ext cx="1714500" cy="7810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970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350D5-532C-4709-926B-E655704B98D2}" type="slidenum">
              <a:rPr lang="en-US"/>
              <a:pPr/>
              <a:t>94</a:t>
            </a:fld>
            <a:endParaRPr lang="en-US"/>
          </a:p>
        </p:txBody>
      </p:sp>
      <p:sp>
        <p:nvSpPr>
          <p:cNvPr id="30726" name="Title 1"/>
          <p:cNvSpPr>
            <a:spLocks noGrp="1"/>
          </p:cNvSpPr>
          <p:nvPr>
            <p:ph idx="1"/>
          </p:nvPr>
        </p:nvSpPr>
        <p:spPr>
          <a:xfrm>
            <a:off x="571500" y="714375"/>
            <a:ext cx="8286750" cy="58578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solution is        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We can  verify that </a:t>
            </a:r>
            <a:r>
              <a:rPr lang="en-US" sz="1400" dirty="0" smtClean="0"/>
              <a:t>(see p34)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is also a solution (superposition principle)</a:t>
            </a:r>
          </a:p>
          <a:p>
            <a:pPr>
              <a:buFontTx/>
              <a:buNone/>
            </a:pPr>
            <a:r>
              <a:rPr lang="en-US" dirty="0" smtClean="0"/>
              <a:t>In  fact , we can prove that every solution is of the form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                 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endParaRPr lang="en-US" dirty="0" smtClean="0"/>
          </a:p>
        </p:txBody>
      </p:sp>
      <p:pic>
        <p:nvPicPr>
          <p:cNvPr id="30722" name="Object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5" y="857250"/>
            <a:ext cx="2065338" cy="8064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723" name="Object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428868"/>
            <a:ext cx="4291012" cy="8191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0724" name="Object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8" y="4714875"/>
            <a:ext cx="4665662" cy="8905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07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E8447-91C8-4CE7-BB4F-ACD7F81B16C3}" type="slidenum">
              <a:rPr lang="en-US"/>
              <a:pPr/>
              <a:t>95</a:t>
            </a:fld>
            <a:endParaRPr lang="en-US"/>
          </a:p>
        </p:txBody>
      </p:sp>
      <p:sp>
        <p:nvSpPr>
          <p:cNvPr id="31751" name="Content Placeholder 2"/>
          <p:cNvSpPr>
            <a:spLocks noGrp="1"/>
          </p:cNvSpPr>
          <p:nvPr>
            <p:ph idx="1"/>
          </p:nvPr>
        </p:nvSpPr>
        <p:spPr>
          <a:xfrm>
            <a:off x="642938" y="428604"/>
            <a:ext cx="7772400" cy="5929334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Example14 (ii): </a:t>
            </a:r>
            <a:r>
              <a:rPr lang="en-US" dirty="0" smtClean="0"/>
              <a:t>Solve      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  </a:t>
            </a:r>
          </a:p>
          <a:p>
            <a:pPr>
              <a:buFontTx/>
              <a:buNone/>
            </a:pPr>
            <a:r>
              <a:rPr lang="en-US" dirty="0" smtClean="0"/>
              <a:t>The auxiliary equation is </a:t>
            </a:r>
          </a:p>
          <a:p>
            <a:pPr>
              <a:buFontTx/>
              <a:buNone/>
            </a:pPr>
            <a:r>
              <a:rPr lang="en-US" dirty="0" smtClean="0"/>
              <a:t>                            </a:t>
            </a:r>
          </a:p>
          <a:p>
            <a:pPr>
              <a:buFontTx/>
              <a:buNone/>
            </a:pPr>
            <a:r>
              <a:rPr lang="en-US" dirty="0" smtClean="0"/>
              <a:t>We have only one solution</a:t>
            </a:r>
          </a:p>
          <a:p>
            <a:pPr>
              <a:buFontTx/>
              <a:buNone/>
            </a:pPr>
            <a:r>
              <a:rPr lang="en-US" dirty="0" smtClean="0"/>
              <a:t>Hence the general solution is  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</a:p>
          <a:p>
            <a:pPr>
              <a:buFontTx/>
              <a:buNone/>
            </a:pPr>
            <a:r>
              <a:rPr lang="en-US" dirty="0" smtClean="0"/>
              <a:t> </a:t>
            </a:r>
          </a:p>
          <a:p>
            <a:pPr>
              <a:buFontTx/>
              <a:buNone/>
            </a:pPr>
            <a:r>
              <a:rPr lang="en-US" sz="1400" dirty="0" smtClean="0"/>
              <a:t>(Example 14 (</a:t>
            </a:r>
            <a:r>
              <a:rPr lang="en-US" sz="1400" dirty="0" err="1" smtClean="0"/>
              <a:t>i</a:t>
            </a:r>
            <a:r>
              <a:rPr lang="en-US" sz="1400" dirty="0" smtClean="0"/>
              <a:t>) Exercise )         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1746" name="Object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2" y="1196752"/>
            <a:ext cx="3357570" cy="114030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747" name="Object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519616"/>
            <a:ext cx="4500562" cy="9286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748" name="Object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0758" y="2714619"/>
            <a:ext cx="3054350" cy="5873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1749" name="Object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06334" y="3336336"/>
            <a:ext cx="1214438" cy="590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175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E8F371-ACC9-4576-998B-EED8A4410BF5}" type="slidenum">
              <a:rPr lang="en-US"/>
              <a:pPr/>
              <a:t>96</a:t>
            </a:fld>
            <a:endParaRPr lang="en-US"/>
          </a:p>
        </p:txBody>
      </p:sp>
      <p:sp>
        <p:nvSpPr>
          <p:cNvPr id="32777" name="Content Placeholder 2"/>
          <p:cNvSpPr>
            <a:spLocks noGrp="1"/>
          </p:cNvSpPr>
          <p:nvPr>
            <p:ph idx="1"/>
          </p:nvPr>
        </p:nvSpPr>
        <p:spPr>
          <a:xfrm>
            <a:off x="857250" y="571500"/>
            <a:ext cx="7772400" cy="5786438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C00000"/>
                </a:solidFill>
              </a:rPr>
              <a:t>(c) Two distinct complex roots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Suppose that we have two distinct </a:t>
            </a:r>
          </a:p>
          <a:p>
            <a:pPr>
              <a:buFontTx/>
              <a:buNone/>
            </a:pPr>
            <a:r>
              <a:rPr lang="en-US" dirty="0" smtClean="0"/>
              <a:t>complex roots, namely        and  </a:t>
            </a:r>
          </a:p>
          <a:p>
            <a:pPr>
              <a:buFontTx/>
              <a:buNone/>
            </a:pPr>
            <a:r>
              <a:rPr lang="en-US" dirty="0" smtClean="0"/>
              <a:t>Then we have two distinct (linearly </a:t>
            </a:r>
            <a:r>
              <a:rPr lang="en-US" dirty="0" err="1" smtClean="0"/>
              <a:t>indep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complex-valued  solutions </a:t>
            </a:r>
          </a:p>
          <a:p>
            <a:pPr>
              <a:buFontTx/>
              <a:buNone/>
            </a:pPr>
            <a:r>
              <a:rPr lang="en-US" dirty="0" smtClean="0"/>
              <a:t>                          and          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Suppose that </a:t>
            </a:r>
          </a:p>
          <a:p>
            <a:pPr>
              <a:buFontTx/>
              <a:buNone/>
            </a:pPr>
            <a:r>
              <a:rPr lang="en-US" dirty="0" smtClean="0"/>
              <a:t>              Then            </a:t>
            </a:r>
          </a:p>
          <a:p>
            <a:endParaRPr lang="en-US" dirty="0" smtClean="0"/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928688" y="642938"/>
            <a:ext cx="6000750" cy="571500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2770" name="Object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3" y="1801813"/>
            <a:ext cx="357187" cy="50006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771" name="Object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38" y="1785938"/>
            <a:ext cx="428625" cy="5175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772" name="Object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554476"/>
            <a:ext cx="1656184" cy="754123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773" name="Object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429000"/>
            <a:ext cx="1588740" cy="700531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774" name="Object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5" y="4643438"/>
            <a:ext cx="2063750" cy="5873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2775" name="Object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9063" y="5429250"/>
            <a:ext cx="2143125" cy="590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2779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0FD18-D523-4083-B517-75063B66F749}" type="slidenum">
              <a:rPr lang="en-US"/>
              <a:pPr/>
              <a:t>97</a:t>
            </a:fld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7772400" cy="207170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Note that these two solutions  are </a:t>
            </a:r>
          </a:p>
          <a:p>
            <a:pPr>
              <a:buFontTx/>
              <a:buNone/>
            </a:pPr>
            <a:r>
              <a:rPr lang="en-US" dirty="0" smtClean="0"/>
              <a:t>complex-valued . However we want </a:t>
            </a:r>
          </a:p>
          <a:p>
            <a:pPr>
              <a:buFontTx/>
              <a:buNone/>
            </a:pPr>
            <a:r>
              <a:rPr lang="en-US" dirty="0" smtClean="0"/>
              <a:t>real-valued solutions.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How to get real-valued solutions ?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  <a:p>
            <a:pPr>
              <a:buFontTx/>
              <a:buNone/>
            </a:pPr>
            <a:r>
              <a:rPr lang="en-US" dirty="0" smtClean="0"/>
              <a:t> </a:t>
            </a:r>
          </a:p>
        </p:txBody>
      </p:sp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467544" y="3933056"/>
            <a:ext cx="8496944" cy="136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We shall look at </a:t>
            </a:r>
            <a:r>
              <a:rPr lang="en-US" sz="3200" b="1" dirty="0">
                <a:solidFill>
                  <a:srgbClr val="C00000"/>
                </a:solidFill>
              </a:rPr>
              <a:t>the real part </a:t>
            </a:r>
            <a:r>
              <a:rPr lang="en-US" sz="3200" dirty="0"/>
              <a:t>and </a:t>
            </a:r>
            <a:r>
              <a:rPr lang="en-US" sz="3200" b="1" dirty="0" smtClean="0">
                <a:solidFill>
                  <a:srgbClr val="C00000"/>
                </a:solidFill>
              </a:rPr>
              <a:t>imaginary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part </a:t>
            </a:r>
            <a:r>
              <a:rPr lang="en-US" sz="3200" dirty="0"/>
              <a:t>of </a:t>
            </a:r>
            <a:r>
              <a:rPr lang="en-US" sz="3200" dirty="0" smtClean="0"/>
              <a:t>the complex-valued </a:t>
            </a:r>
            <a:r>
              <a:rPr lang="en-US" sz="3200" dirty="0"/>
              <a:t>solution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3200" dirty="0"/>
              <a:t> </a:t>
            </a:r>
          </a:p>
        </p:txBody>
      </p:sp>
      <p:sp>
        <p:nvSpPr>
          <p:cNvPr id="337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9038A-E982-4FFA-8300-48B92F7A44AC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6" name="Object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92696"/>
            <a:ext cx="4970462" cy="10175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aphicFrame>
        <p:nvGraphicFramePr>
          <p:cNvPr id="934914" name="Object 2"/>
          <p:cNvGraphicFramePr>
            <a:graphicFrameLocks noChangeAspect="1"/>
          </p:cNvGraphicFramePr>
          <p:nvPr/>
        </p:nvGraphicFramePr>
        <p:xfrm>
          <a:off x="1458789" y="3717032"/>
          <a:ext cx="28971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71" name="Equation" r:id="rId4" imgW="1143000" imgH="279400" progId="Equation.DSMT4">
                  <p:embed/>
                </p:oleObj>
              </mc:Choice>
              <mc:Fallback>
                <p:oleObj name="Equation" r:id="rId4" imgW="1143000" imgH="279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789" y="3717032"/>
                        <a:ext cx="28971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15" name="Object 3"/>
          <p:cNvGraphicFramePr>
            <a:graphicFrameLocks noChangeAspect="1"/>
          </p:cNvGraphicFramePr>
          <p:nvPr/>
        </p:nvGraphicFramePr>
        <p:xfrm>
          <a:off x="4644008" y="3861048"/>
          <a:ext cx="57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72" name="Equation" r:id="rId6" imgW="304668" imgH="228501" progId="Equation.DSMT4">
                  <p:embed/>
                </p:oleObj>
              </mc:Choice>
              <mc:Fallback>
                <p:oleObj name="Equation" r:id="rId6" imgW="304668" imgH="228501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861048"/>
                        <a:ext cx="57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16" name="Object 4"/>
          <p:cNvGraphicFramePr>
            <a:graphicFrameLocks noChangeAspect="1"/>
          </p:cNvGraphicFramePr>
          <p:nvPr/>
        </p:nvGraphicFramePr>
        <p:xfrm>
          <a:off x="5436096" y="3717032"/>
          <a:ext cx="20542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73" name="Equation" r:id="rId8" imgW="901309" imgH="279279" progId="Equation.DSMT4">
                  <p:embed/>
                </p:oleObj>
              </mc:Choice>
              <mc:Fallback>
                <p:oleObj name="Equation" r:id="rId8" imgW="901309" imgH="279279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717032"/>
                        <a:ext cx="20542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graphicFrame>
        <p:nvGraphicFramePr>
          <p:cNvPr id="934918" name="Object 6"/>
          <p:cNvGraphicFramePr>
            <a:graphicFrameLocks noChangeAspect="1"/>
          </p:cNvGraphicFramePr>
          <p:nvPr/>
        </p:nvGraphicFramePr>
        <p:xfrm>
          <a:off x="1475656" y="2060848"/>
          <a:ext cx="1368152" cy="79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74" name="Equation" r:id="rId10" imgW="787400" imgH="457200" progId="Equation.DSMT4">
                  <p:embed/>
                </p:oleObj>
              </mc:Choice>
              <mc:Fallback>
                <p:oleObj name="Equation" r:id="rId10" imgW="787400" imgH="4572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1368152" cy="794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4919" name="Object 7"/>
          <p:cNvGraphicFramePr>
            <a:graphicFrameLocks noChangeAspect="1"/>
          </p:cNvGraphicFramePr>
          <p:nvPr/>
        </p:nvGraphicFramePr>
        <p:xfrm>
          <a:off x="3059832" y="2276872"/>
          <a:ext cx="3530574" cy="58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75" name="Equation" r:id="rId12" imgW="2527300" imgH="419100" progId="Equation.DSMT4">
                  <p:embed/>
                </p:oleObj>
              </mc:Choice>
              <mc:Fallback>
                <p:oleObj name="Equation" r:id="rId12" imgW="2527300" imgH="4191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76872"/>
                        <a:ext cx="3530574" cy="58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8E122-DEC6-4C32-9763-F205C7A935F3}" type="slidenum">
              <a:rPr lang="en-US"/>
              <a:pPr/>
              <a:t>99</a:t>
            </a:fld>
            <a:endParaRPr lang="en-US"/>
          </a:p>
        </p:txBody>
      </p:sp>
      <p:sp>
        <p:nvSpPr>
          <p:cNvPr id="34822" name="Content Placeholder 2"/>
          <p:cNvSpPr>
            <a:spLocks noGrp="1"/>
          </p:cNvSpPr>
          <p:nvPr>
            <p:ph idx="1"/>
          </p:nvPr>
        </p:nvSpPr>
        <p:spPr>
          <a:xfrm>
            <a:off x="714348" y="785794"/>
            <a:ext cx="7772400" cy="5429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We can  verify that </a:t>
            </a:r>
          </a:p>
          <a:p>
            <a:pPr>
              <a:buFontTx/>
              <a:buNone/>
            </a:pPr>
            <a:r>
              <a:rPr lang="en-US" dirty="0" smtClean="0"/>
              <a:t>the real part                                       </a:t>
            </a:r>
          </a:p>
          <a:p>
            <a:pPr>
              <a:buFontTx/>
              <a:buNone/>
            </a:pPr>
            <a:r>
              <a:rPr lang="en-US" dirty="0" smtClean="0"/>
              <a:t>                         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and the imaginary part </a:t>
            </a:r>
          </a:p>
          <a:p>
            <a:pPr>
              <a:buFontTx/>
              <a:buNone/>
            </a:pPr>
            <a:r>
              <a:rPr lang="en-US" dirty="0" smtClean="0"/>
              <a:t>                             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are  two (real-valued)   solutions</a:t>
            </a:r>
          </a:p>
          <a:p>
            <a:pPr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4818" name="Object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844824"/>
            <a:ext cx="3672408" cy="930399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4819" name="Object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3714752"/>
            <a:ext cx="3435845" cy="85896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482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Chew T S MA1506-14 Chapter 1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15140" y="142852"/>
            <a:ext cx="2214578" cy="214314"/>
          </a:xfrm>
          <a:ln>
            <a:solidFill>
              <a:schemeClr val="tx2"/>
            </a:solidFill>
          </a:ln>
        </p:spPr>
        <p:txBody>
          <a:bodyPr/>
          <a:lstStyle/>
          <a:p>
            <a:pPr algn="l"/>
            <a:r>
              <a:rPr lang="en-US" sz="1050" b="1" dirty="0" smtClean="0"/>
              <a:t>1.4   Second-order  linear ODE                                              </a:t>
            </a:r>
            <a:endParaRPr lang="en-US" sz="1050" dirty="0" smtClean="0"/>
          </a:p>
        </p:txBody>
      </p:sp>
      <p:sp>
        <p:nvSpPr>
          <p:cNvPr id="9" name="Rectangle 8"/>
          <p:cNvSpPr/>
          <p:nvPr/>
        </p:nvSpPr>
        <p:spPr>
          <a:xfrm>
            <a:off x="285720" y="21429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(cont)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62935"/>
              </p:ext>
            </p:extLst>
          </p:nvPr>
        </p:nvGraphicFramePr>
        <p:xfrm>
          <a:off x="2195736" y="184554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21" name="Equation" r:id="rId5" imgW="3733560" imgH="457200" progId="Equation.DSMT4">
                  <p:embed/>
                </p:oleObj>
              </mc:Choice>
              <mc:Fallback>
                <p:oleObj name="Equation" r:id="rId5" imgW="373356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84554"/>
                        <a:ext cx="3733800" cy="457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622"/>
  <p:tag name="DEFAULTHEIGHT" val="4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5 = c_1 +c_2 \\&#10;3 = c_1 - c_2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73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=c_1e^x+c_2e^{-x}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67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=4e^x+e^{-x}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36"/>
  <p:tag name="PICTUREFILESIZE" val="53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'' + p(x)y' + q(x)y =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31"/>
  <p:tag name="PICTUREFILESIZE" val="118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 $y = \sin x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350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'' = -y 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67"/>
  <p:tag name="BOXHEIGHT" val="359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0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 $y = 3\sin x + 4 \cos x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85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 $y = \cos x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90"/>
  <p:tag name="PICTUREFILESIZE" val="41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 $y = c_1\sin x + c_2 \cos x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90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&amp; y'' + 4y = e^{-x}\sin x\\&#10;&amp;&amp; x(y''y+(y')^2) + 2y'y=0 \\&#10;&amp;&amp;(1-x^2)y'' - 2xy' + 6y = 0 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63"/>
  <p:tag name="PICTUREFILESIZE" val="336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'' + p(x)y' + q(x)y =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31"/>
  <p:tag name="PICTUREFILESIZE" val="118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frac{d}{dx} ( f(x) + g(x) ) = \frac{df}{dx} + \frac{dg}{dx}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78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'' + p(x)y' + q(x)y =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231"/>
  <p:tag name="PICTUREFILESIZE" val="1184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&amp;&amp;(c_1y_1 + c_2y_2)'' + p(c_1y_1 + c_2y_2)' + q(c_1y_1 + c_2y_2) \\&#10;&amp;=&amp; c_1y''_1 + c_2y''_2 + pc_1y'_1 + pc_2y'_2 + qc_1y_1 + qc_2y_2 \\&#10;&amp;=&amp; c_1(y''_1 + py'_1 + qy_1) + c_2(y''_2 + py'_2 + qy_2) \\&#10;&amp;=&amp; c_1\cdot 0 + c_2\cdot 0 = 0.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517"/>
  <p:tag name="PICTUREFILESIZE" val="749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'' + y = 1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35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y''-y=0$,  $y(0)=5$, $y'(0)=3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115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e^x , e^{-x} 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22"/>
  <p:tag name="BOXHEIGHT" val="47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3074"/>
</p:tagLst>
</file>

<file path=ppt/theme/theme1.xml><?xml version="1.0" encoding="utf-8"?>
<a:theme xmlns:a="http://schemas.openxmlformats.org/drawingml/2006/main" name="MA1101">
  <a:themeElements>
    <a:clrScheme name="">
      <a:dk1>
        <a:srgbClr val="000066"/>
      </a:dk1>
      <a:lt1>
        <a:srgbClr val="FFFFCC"/>
      </a:lt1>
      <a:dk2>
        <a:srgbClr val="990033"/>
      </a:dk2>
      <a:lt2>
        <a:srgbClr val="666633"/>
      </a:lt2>
      <a:accent1>
        <a:srgbClr val="339933"/>
      </a:accent1>
      <a:accent2>
        <a:srgbClr val="FF0000"/>
      </a:accent2>
      <a:accent3>
        <a:srgbClr val="FFFFE2"/>
      </a:accent3>
      <a:accent4>
        <a:srgbClr val="000056"/>
      </a:accent4>
      <a:accent5>
        <a:srgbClr val="ADCAAD"/>
      </a:accent5>
      <a:accent6>
        <a:srgbClr val="E70000"/>
      </a:accent6>
      <a:hlink>
        <a:srgbClr val="0000CC"/>
      </a:hlink>
      <a:folHlink>
        <a:srgbClr val="0000CC"/>
      </a:folHlink>
    </a:clrScheme>
    <a:fontScheme name="MA11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1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1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1101 8">
        <a:dk1>
          <a:srgbClr val="000066"/>
        </a:dk1>
        <a:lt1>
          <a:srgbClr val="FFFFCC"/>
        </a:lt1>
        <a:dk2>
          <a:srgbClr val="990033"/>
        </a:dk2>
        <a:lt2>
          <a:srgbClr val="666633"/>
        </a:lt2>
        <a:accent1>
          <a:srgbClr val="339933"/>
        </a:accent1>
        <a:accent2>
          <a:srgbClr val="FF0000"/>
        </a:accent2>
        <a:accent3>
          <a:srgbClr val="FFFFE2"/>
        </a:accent3>
        <a:accent4>
          <a:srgbClr val="000056"/>
        </a:accent4>
        <a:accent5>
          <a:srgbClr val="ADCAAD"/>
        </a:accent5>
        <a:accent6>
          <a:srgbClr val="E70000"/>
        </a:accent6>
        <a:hlink>
          <a:srgbClr val="66FF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10098</TotalTime>
  <Words>5710</Words>
  <Application>Microsoft Office PowerPoint</Application>
  <PresentationFormat>On-screen Show (4:3)</PresentationFormat>
  <Paragraphs>1502</Paragraphs>
  <Slides>168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168</vt:i4>
      </vt:variant>
    </vt:vector>
  </HeadingPairs>
  <TitlesOfParts>
    <vt:vector size="171" baseType="lpstr">
      <vt:lpstr>MA1101</vt:lpstr>
      <vt:lpstr>Equation</vt:lpstr>
      <vt:lpstr>MathType 6.0 Equation</vt:lpstr>
      <vt:lpstr>MA1506 Mathematics II Group A  Monday 800-1000  Wed 1600-1700   UT-AUD1 Lecturer: Chew Tuan Seng  Group B  Wed  800-1000   Friday  800-900   UT-AUD2 Lecturer: Quek Tong Seng</vt:lpstr>
      <vt:lpstr>PowerPoint Presentation</vt:lpstr>
      <vt:lpstr>1.1.  Introduction</vt:lpstr>
      <vt:lpstr>PowerPoint Presentation</vt:lpstr>
      <vt:lpstr>PowerPoint Presentation</vt:lpstr>
      <vt:lpstr>PowerPoint Presentation</vt:lpstr>
      <vt:lpstr>PowerPoint Presentation</vt:lpstr>
      <vt:lpstr>1.2 Separable equations</vt:lpstr>
      <vt:lpstr>Example 1</vt:lpstr>
      <vt:lpstr>PowerPoint Presentation</vt:lpstr>
      <vt:lpstr>Example 2 </vt:lpstr>
      <vt:lpstr>Example 2 (cont)</vt:lpstr>
      <vt:lpstr>Example 2 (cont)</vt:lpstr>
      <vt:lpstr>Example 2 (cont)</vt:lpstr>
      <vt:lpstr>Example 2 (cont)</vt:lpstr>
      <vt:lpstr>Example 3</vt:lpstr>
      <vt:lpstr>Example 3 (cont)</vt:lpstr>
      <vt:lpstr>Example 3 (cont)</vt:lpstr>
      <vt:lpstr>Example 3 (cont)</vt:lpstr>
      <vt:lpstr>Example 3 (cont)</vt:lpstr>
      <vt:lpstr>Example 4 </vt:lpstr>
      <vt:lpstr>Example 4 (cont)</vt:lpstr>
      <vt:lpstr>Example 4 (cont)</vt:lpstr>
      <vt:lpstr>Example 4 (cont)</vt:lpstr>
      <vt:lpstr>Example 4 (cont)</vt:lpstr>
      <vt:lpstr>Example 4 (cont)</vt:lpstr>
      <vt:lpstr>PowerPoint Presentation</vt:lpstr>
      <vt:lpstr>Example 5</vt:lpstr>
      <vt:lpstr>Example 5 (cont)</vt:lpstr>
      <vt:lpstr>Example 5 (cont)</vt:lpstr>
      <vt:lpstr>Example 5 (cont)</vt:lpstr>
      <vt:lpstr>PowerPoint Presentation</vt:lpstr>
      <vt:lpstr>PowerPoint Presentation</vt:lpstr>
      <vt:lpstr>PowerPoint Presentation</vt:lpstr>
      <vt:lpstr>Example 5 (cont)</vt:lpstr>
      <vt:lpstr>What happens when ODE is not separable? For examples,</vt:lpstr>
      <vt:lpstr>Reduction to separable form</vt:lpstr>
      <vt:lpstr>Example 6 : Reduction to separable form</vt:lpstr>
      <vt:lpstr>Example 6 (cont)</vt:lpstr>
      <vt:lpstr>Example 6 (cont)</vt:lpstr>
      <vt:lpstr>Linear Change of Variable</vt:lpstr>
      <vt:lpstr>PowerPoint Presentation</vt:lpstr>
      <vt:lpstr>Example 7 (cont) </vt:lpstr>
      <vt:lpstr>Example 7 (cont)</vt:lpstr>
      <vt:lpstr>1.3 Linear 1st Order  ODEs</vt:lpstr>
      <vt:lpstr>1.3 Linear 1st Order  ODE</vt:lpstr>
      <vt:lpstr>1.3 Linear 1st Order  ODE</vt:lpstr>
      <vt:lpstr>1.3 Linear 1st Order  ODE</vt:lpstr>
      <vt:lpstr>1.3 Linear 1st Order  ODE</vt:lpstr>
      <vt:lpstr>1.3 Linear 1st Order  ODE</vt:lpstr>
      <vt:lpstr>Example 8 (i)</vt:lpstr>
      <vt:lpstr>1.3 Linear 1st Order  ODE</vt:lpstr>
      <vt:lpstr>Example 9 </vt:lpstr>
      <vt:lpstr>1.3 Linear 1st Order  ODE</vt:lpstr>
      <vt:lpstr>1.3 Linear 1st Order  ODE</vt:lpstr>
      <vt:lpstr>1.3 Linear 1st Order  ODE</vt:lpstr>
      <vt:lpstr>Example 10  </vt:lpstr>
      <vt:lpstr> cont.</vt:lpstr>
      <vt:lpstr>Example 11  </vt:lpstr>
      <vt:lpstr> cont.</vt:lpstr>
      <vt:lpstr> cont.</vt:lpstr>
      <vt:lpstr> cont.</vt:lpstr>
      <vt:lpstr> cont.</vt:lpstr>
      <vt:lpstr> cont.</vt:lpstr>
      <vt:lpstr> cont.</vt:lpstr>
      <vt:lpstr> cont.</vt:lpstr>
      <vt:lpstr>PowerPoint Presentation</vt:lpstr>
      <vt:lpstr> Bernoulli Equations p23 </vt:lpstr>
      <vt:lpstr> cont. </vt:lpstr>
      <vt:lpstr>Example (ii)  Bernoulli Equation p24</vt:lpstr>
      <vt:lpstr>PowerPoint Presentation</vt:lpstr>
      <vt:lpstr>Review: First Order ODE</vt:lpstr>
      <vt:lpstr>PowerPoint Presentation</vt:lpstr>
      <vt:lpstr>PowerPoint Presentation</vt:lpstr>
      <vt:lpstr>1.4   Second order  linear ODE</vt:lpstr>
      <vt:lpstr>1.4   Second-order  linear ODE                                              </vt:lpstr>
      <vt:lpstr>Superposition principle (only for homogeneous case)  p27</vt:lpstr>
      <vt:lpstr>Proof: Superposition principle</vt:lpstr>
      <vt:lpstr>Caution</vt:lpstr>
      <vt:lpstr>Example 12</vt:lpstr>
      <vt:lpstr>Linearly independent   p29</vt:lpstr>
      <vt:lpstr>Theorem: For Hom. 2nd order linear ODE</vt:lpstr>
      <vt:lpstr>Example</vt:lpstr>
      <vt:lpstr>Homogeneous ODE with constant coefficient p31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Example 13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 2nd-order nonhomogeneous linear ODE</vt:lpstr>
      <vt:lpstr> 2nd-order nonhomogeneous linear ODE  with constant coefficients</vt:lpstr>
      <vt:lpstr>1.4   Second-order  linear ODE                                              </vt:lpstr>
      <vt:lpstr>1.4   Second-order  linear ODE                                              </vt:lpstr>
      <vt:lpstr>PowerPoint Presentation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Important  Remark: </vt:lpstr>
      <vt:lpstr>PowerPoint Presentation</vt:lpstr>
      <vt:lpstr>(cont)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PowerPoint Presentation</vt:lpstr>
      <vt:lpstr>PowerPoint Presentation</vt:lpstr>
      <vt:lpstr>PowerPoint Presentation</vt:lpstr>
      <vt:lpstr>PowerPoint Presentation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PowerPoint Presentation</vt:lpstr>
      <vt:lpstr>Example 12  </vt:lpstr>
      <vt:lpstr>1.4   Second-order  linear ODE                                              </vt:lpstr>
      <vt:lpstr>To  find a particular soln of</vt:lpstr>
      <vt:lpstr>PowerPoint Presentation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From the remark (*), we have    </vt:lpstr>
      <vt:lpstr>1.4   Second-order  linear ODE                                              </vt:lpstr>
      <vt:lpstr>Example 14</vt:lpstr>
      <vt:lpstr>Remark:   Method of undetermined coeff only works                       for the following </vt:lpstr>
      <vt:lpstr>Method 2: Method of Variation of                     Parameters</vt:lpstr>
      <vt:lpstr>PowerPoint Presentation</vt:lpstr>
      <vt:lpstr>PowerPoint Presentation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1.4   Second-order  linear ODE                                              </vt:lpstr>
      <vt:lpstr>Example 2</vt:lpstr>
      <vt:lpstr>PowerPoint Presentation</vt:lpstr>
      <vt:lpstr>PowerPoint Presentation</vt:lpstr>
      <vt:lpstr>  Appendix 1  Optional  General  soln  of nonhomogeneous ODE</vt:lpstr>
      <vt:lpstr>PowerPoint Presentation</vt:lpstr>
      <vt:lpstr>Appendix 2 (cont)  </vt:lpstr>
      <vt:lpstr>Appendix 3 </vt:lpstr>
      <vt:lpstr>Appendix 4     Example 11</vt:lpstr>
      <vt:lpstr>PowerPoint Presentation</vt:lpstr>
      <vt:lpstr>PowerPoint Presentation</vt:lpstr>
      <vt:lpstr>PowerPoint Presentation</vt:lpstr>
      <vt:lpstr>PowerPoint Presentation</vt:lpstr>
      <vt:lpstr>Appendix 5     Example 13   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Chew Tuan Seng</dc:creator>
  <cp:lastModifiedBy>Fujitsu</cp:lastModifiedBy>
  <cp:revision>962</cp:revision>
  <dcterms:created xsi:type="dcterms:W3CDTF">2002-08-22T02:51:55Z</dcterms:created>
  <dcterms:modified xsi:type="dcterms:W3CDTF">2014-01-01T13:03:08Z</dcterms:modified>
</cp:coreProperties>
</file>