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handoutMasterIdLst>
    <p:handoutMasterId r:id="rId126"/>
  </p:handoutMasterIdLst>
  <p:sldIdLst>
    <p:sldId id="347" r:id="rId2"/>
    <p:sldId id="650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21" r:id="rId11"/>
    <p:sldId id="519" r:id="rId12"/>
    <p:sldId id="520" r:id="rId13"/>
    <p:sldId id="522" r:id="rId14"/>
    <p:sldId id="728" r:id="rId15"/>
    <p:sldId id="552" r:id="rId16"/>
    <p:sldId id="553" r:id="rId17"/>
    <p:sldId id="528" r:id="rId18"/>
    <p:sldId id="523" r:id="rId19"/>
    <p:sldId id="651" r:id="rId20"/>
    <p:sldId id="532" r:id="rId21"/>
    <p:sldId id="615" r:id="rId22"/>
    <p:sldId id="652" r:id="rId23"/>
    <p:sldId id="548" r:id="rId24"/>
    <p:sldId id="653" r:id="rId25"/>
    <p:sldId id="447" r:id="rId26"/>
    <p:sldId id="451" r:id="rId27"/>
    <p:sldId id="434" r:id="rId28"/>
    <p:sldId id="610" r:id="rId29"/>
    <p:sldId id="435" r:id="rId30"/>
    <p:sldId id="431" r:id="rId31"/>
    <p:sldId id="533" r:id="rId32"/>
    <p:sldId id="453" r:id="rId33"/>
    <p:sldId id="432" r:id="rId34"/>
    <p:sldId id="613" r:id="rId35"/>
    <p:sldId id="604" r:id="rId36"/>
    <p:sldId id="605" r:id="rId37"/>
    <p:sldId id="614" r:id="rId38"/>
    <p:sldId id="606" r:id="rId39"/>
    <p:sldId id="617" r:id="rId40"/>
    <p:sldId id="490" r:id="rId41"/>
    <p:sldId id="621" r:id="rId42"/>
    <p:sldId id="491" r:id="rId43"/>
    <p:sldId id="492" r:id="rId44"/>
    <p:sldId id="589" r:id="rId45"/>
    <p:sldId id="642" r:id="rId46"/>
    <p:sldId id="493" r:id="rId47"/>
    <p:sldId id="565" r:id="rId48"/>
    <p:sldId id="494" r:id="rId49"/>
    <p:sldId id="618" r:id="rId50"/>
    <p:sldId id="495" r:id="rId51"/>
    <p:sldId id="622" r:id="rId52"/>
    <p:sldId id="588" r:id="rId53"/>
    <p:sldId id="489" r:id="rId54"/>
    <p:sldId id="485" r:id="rId55"/>
    <p:sldId id="499" r:id="rId56"/>
    <p:sldId id="557" r:id="rId57"/>
    <p:sldId id="501" r:id="rId58"/>
    <p:sldId id="502" r:id="rId59"/>
    <p:sldId id="579" r:id="rId60"/>
    <p:sldId id="592" r:id="rId61"/>
    <p:sldId id="503" r:id="rId62"/>
    <p:sldId id="624" r:id="rId63"/>
    <p:sldId id="504" r:id="rId64"/>
    <p:sldId id="623" r:id="rId65"/>
    <p:sldId id="581" r:id="rId66"/>
    <p:sldId id="643" r:id="rId67"/>
    <p:sldId id="582" r:id="rId68"/>
    <p:sldId id="564" r:id="rId69"/>
    <p:sldId id="573" r:id="rId70"/>
    <p:sldId id="584" r:id="rId71"/>
    <p:sldId id="498" r:id="rId72"/>
    <p:sldId id="571" r:id="rId73"/>
    <p:sldId id="506" r:id="rId74"/>
    <p:sldId id="625" r:id="rId75"/>
    <p:sldId id="559" r:id="rId76"/>
    <p:sldId id="596" r:id="rId77"/>
    <p:sldId id="507" r:id="rId78"/>
    <p:sldId id="626" r:id="rId79"/>
    <p:sldId id="508" r:id="rId80"/>
    <p:sldId id="636" r:id="rId81"/>
    <p:sldId id="600" r:id="rId82"/>
    <p:sldId id="637" r:id="rId83"/>
    <p:sldId id="627" r:id="rId84"/>
    <p:sldId id="628" r:id="rId85"/>
    <p:sldId id="683" r:id="rId86"/>
    <p:sldId id="684" r:id="rId87"/>
    <p:sldId id="685" r:id="rId88"/>
    <p:sldId id="686" r:id="rId89"/>
    <p:sldId id="690" r:id="rId90"/>
    <p:sldId id="699" r:id="rId91"/>
    <p:sldId id="700" r:id="rId92"/>
    <p:sldId id="701" r:id="rId93"/>
    <p:sldId id="702" r:id="rId94"/>
    <p:sldId id="703" r:id="rId95"/>
    <p:sldId id="706" r:id="rId96"/>
    <p:sldId id="707" r:id="rId97"/>
    <p:sldId id="708" r:id="rId98"/>
    <p:sldId id="709" r:id="rId99"/>
    <p:sldId id="710" r:id="rId100"/>
    <p:sldId id="711" r:id="rId101"/>
    <p:sldId id="730" r:id="rId102"/>
    <p:sldId id="712" r:id="rId103"/>
    <p:sldId id="713" r:id="rId104"/>
    <p:sldId id="731" r:id="rId105"/>
    <p:sldId id="719" r:id="rId106"/>
    <p:sldId id="732" r:id="rId107"/>
    <p:sldId id="735" r:id="rId108"/>
    <p:sldId id="736" r:id="rId109"/>
    <p:sldId id="722" r:id="rId110"/>
    <p:sldId id="734" r:id="rId111"/>
    <p:sldId id="724" r:id="rId112"/>
    <p:sldId id="586" r:id="rId113"/>
    <p:sldId id="587" r:id="rId114"/>
    <p:sldId id="602" r:id="rId115"/>
    <p:sldId id="726" r:id="rId116"/>
    <p:sldId id="725" r:id="rId117"/>
    <p:sldId id="603" r:id="rId118"/>
    <p:sldId id="633" r:id="rId119"/>
    <p:sldId id="500" r:id="rId120"/>
    <p:sldId id="569" r:id="rId121"/>
    <p:sldId id="634" r:id="rId122"/>
    <p:sldId id="570" r:id="rId123"/>
    <p:sldId id="558" r:id="rId124"/>
  </p:sldIdLst>
  <p:sldSz cx="9144000" cy="6858000" type="screen4x3"/>
  <p:notesSz cx="7315200" cy="9601200"/>
  <p:custDataLst>
    <p:tags r:id="rId1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FF"/>
    <a:srgbClr val="660033"/>
    <a:srgbClr val="800000"/>
    <a:srgbClr val="990000"/>
    <a:srgbClr val="000000"/>
    <a:srgbClr val="FFCC99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5" autoAdjust="0"/>
  </p:normalViewPr>
  <p:slideViewPr>
    <p:cSldViewPr>
      <p:cViewPr>
        <p:scale>
          <a:sx n="53" d="100"/>
          <a:sy n="53" d="100"/>
        </p:scale>
        <p:origin x="-186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" y="152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30"/>
    </p:cViewPr>
  </p:sorterViewPr>
  <p:notesViewPr>
    <p:cSldViewPr>
      <p:cViewPr varScale="1">
        <p:scale>
          <a:sx n="43" d="100"/>
          <a:sy n="43" d="100"/>
        </p:scale>
        <p:origin x="-1530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57.wmf"/><Relationship Id="rId4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7.wmf"/><Relationship Id="rId1" Type="http://schemas.openxmlformats.org/officeDocument/2006/relationships/image" Target="../media/image63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9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02.wmf"/><Relationship Id="rId1" Type="http://schemas.openxmlformats.org/officeDocument/2006/relationships/image" Target="../media/image99.wmf"/><Relationship Id="rId4" Type="http://schemas.openxmlformats.org/officeDocument/2006/relationships/image" Target="../media/image1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3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2.wmf"/><Relationship Id="rId1" Type="http://schemas.openxmlformats.org/officeDocument/2006/relationships/image" Target="../media/image15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41.wmf"/><Relationship Id="rId4" Type="http://schemas.openxmlformats.org/officeDocument/2006/relationships/image" Target="../media/image135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75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95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4" Type="http://schemas.openxmlformats.org/officeDocument/2006/relationships/image" Target="../media/image218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4" Type="http://schemas.openxmlformats.org/officeDocument/2006/relationships/image" Target="../media/image222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4" Type="http://schemas.openxmlformats.org/officeDocument/2006/relationships/image" Target="../media/image226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13.wmf"/><Relationship Id="rId4" Type="http://schemas.openxmlformats.org/officeDocument/2006/relationships/image" Target="../media/image229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12.wmf"/><Relationship Id="rId1" Type="http://schemas.openxmlformats.org/officeDocument/2006/relationships/image" Target="../media/image230.wmf"/><Relationship Id="rId4" Type="http://schemas.openxmlformats.org/officeDocument/2006/relationships/image" Target="../media/image232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2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7" Type="http://schemas.openxmlformats.org/officeDocument/2006/relationships/image" Target="../media/image257.wmf"/><Relationship Id="rId2" Type="http://schemas.openxmlformats.org/officeDocument/2006/relationships/image" Target="../media/image242.wmf"/><Relationship Id="rId1" Type="http://schemas.openxmlformats.org/officeDocument/2006/relationships/image" Target="../media/image253.wmf"/><Relationship Id="rId6" Type="http://schemas.openxmlformats.org/officeDocument/2006/relationships/image" Target="../media/image256.wmf"/><Relationship Id="rId5" Type="http://schemas.openxmlformats.org/officeDocument/2006/relationships/image" Target="../media/image249.wmf"/><Relationship Id="rId4" Type="http://schemas.openxmlformats.org/officeDocument/2006/relationships/image" Target="../media/image255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image" Target="../media/image255.wmf"/><Relationship Id="rId7" Type="http://schemas.openxmlformats.org/officeDocument/2006/relationships/image" Target="../media/image262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42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42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75.wmf"/><Relationship Id="rId1" Type="http://schemas.openxmlformats.org/officeDocument/2006/relationships/image" Target="../media/image20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10.wmf"/><Relationship Id="rId1" Type="http://schemas.openxmlformats.org/officeDocument/2006/relationships/image" Target="../media/image279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85.wmf"/><Relationship Id="rId4" Type="http://schemas.openxmlformats.org/officeDocument/2006/relationships/image" Target="../media/image287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135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135.wmf"/><Relationship Id="rId6" Type="http://schemas.openxmlformats.org/officeDocument/2006/relationships/image" Target="../media/image296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5.wmf"/><Relationship Id="rId1" Type="http://schemas.openxmlformats.org/officeDocument/2006/relationships/image" Target="../media/image135.wmf"/><Relationship Id="rId4" Type="http://schemas.openxmlformats.org/officeDocument/2006/relationships/image" Target="../media/image298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4" Type="http://schemas.openxmlformats.org/officeDocument/2006/relationships/image" Target="../media/image301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302.wmf"/><Relationship Id="rId1" Type="http://schemas.openxmlformats.org/officeDocument/2006/relationships/image" Target="../media/image165.wmf"/><Relationship Id="rId4" Type="http://schemas.openxmlformats.org/officeDocument/2006/relationships/image" Target="../media/image303.wmf"/></Relationships>
</file>

<file path=ppt/drawings/_rels/vmlDrawing9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8DFAC-5E00-4348-9C4D-58912B93C2A2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0B54B-299C-4021-8673-6C65026C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8C744D-1D5F-4FAC-B46D-430C9A390465}" type="datetimeFigureOut">
              <a:rPr lang="en-US"/>
              <a:pPr>
                <a:defRPr/>
              </a:pPr>
              <a:t>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1896F25-8365-4B52-9C23-593BDC2AF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7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8BBE9B-C256-4D4C-AF81-FCEDAE9EF2E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9D5746-6B2B-4FDF-9F64-439F8CE4E688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6A08-F15D-4155-91B1-81A586194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F32BA-77A5-4CCF-A1A0-723DAEB5E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6399A-B0B2-4F71-93DC-4845AB4E6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536C-6CCE-4FBF-A9B5-6F49AB534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C5652-234F-40A6-8E03-7526C5B81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20E8C-34B5-4547-9008-3A451FC43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E9AD7-E8CB-496F-BCB7-2CB9942EE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8A9C8-FAAC-4E10-8C5F-538A244DF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58A65-38E9-4184-9442-71B24B391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71DB3-6911-4D07-990A-F1A12F5AC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DA50-D906-4BFF-9C09-D8792F9F1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92FC913-B00E-4010-A409-63B4983C2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ple_harmonic_motion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33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56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image" Target="../media/image245.wmf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1.bin"/><Relationship Id="rId12" Type="http://schemas.openxmlformats.org/officeDocument/2006/relationships/oleObject" Target="../embeddings/oleObject264.bin"/><Relationship Id="rId17" Type="http://schemas.openxmlformats.org/officeDocument/2006/relationships/image" Target="../media/image2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6.bin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260.bin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59.bin"/><Relationship Id="rId15" Type="http://schemas.openxmlformats.org/officeDocument/2006/relationships/image" Target="../media/image246.wmf"/><Relationship Id="rId10" Type="http://schemas.openxmlformats.org/officeDocument/2006/relationships/image" Target="../media/image244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62.bin"/><Relationship Id="rId14" Type="http://schemas.openxmlformats.org/officeDocument/2006/relationships/oleObject" Target="../embeddings/oleObject265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51.wmf"/><Relationship Id="rId3" Type="http://schemas.openxmlformats.org/officeDocument/2006/relationships/oleObject" Target="../embeddings/oleObject267.bin"/><Relationship Id="rId7" Type="http://schemas.openxmlformats.org/officeDocument/2006/relationships/image" Target="../media/image248.wmf"/><Relationship Id="rId12" Type="http://schemas.openxmlformats.org/officeDocument/2006/relationships/oleObject" Target="../embeddings/oleObject2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2.wmf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50.w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4.bin"/><Relationship Id="rId10" Type="http://schemas.openxmlformats.org/officeDocument/2006/relationships/oleObject" Target="../embeddings/oleObject271.bin"/><Relationship Id="rId4" Type="http://schemas.openxmlformats.org/officeDocument/2006/relationships/image" Target="../media/image242.wmf"/><Relationship Id="rId9" Type="http://schemas.openxmlformats.org/officeDocument/2006/relationships/image" Target="../media/image249.wmf"/><Relationship Id="rId14" Type="http://schemas.openxmlformats.org/officeDocument/2006/relationships/oleObject" Target="../embeddings/oleObject273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image" Target="../media/image249.wmf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oleObject" Target="../embeddings/oleObject280.bin"/><Relationship Id="rId17" Type="http://schemas.openxmlformats.org/officeDocument/2006/relationships/image" Target="../media/image2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2.bin"/><Relationship Id="rId1" Type="http://schemas.openxmlformats.org/officeDocument/2006/relationships/vmlDrawing" Target="../drawings/vmlDrawing84.vml"/><Relationship Id="rId6" Type="http://schemas.openxmlformats.org/officeDocument/2006/relationships/image" Target="../media/image242.wmf"/><Relationship Id="rId11" Type="http://schemas.openxmlformats.org/officeDocument/2006/relationships/image" Target="../media/image255.wmf"/><Relationship Id="rId5" Type="http://schemas.openxmlformats.org/officeDocument/2006/relationships/oleObject" Target="../embeddings/oleObject276.bin"/><Relationship Id="rId15" Type="http://schemas.openxmlformats.org/officeDocument/2006/relationships/image" Target="../media/image256.wmf"/><Relationship Id="rId10" Type="http://schemas.openxmlformats.org/officeDocument/2006/relationships/oleObject" Target="../embeddings/oleObject279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78.bin"/><Relationship Id="rId14" Type="http://schemas.openxmlformats.org/officeDocument/2006/relationships/oleObject" Target="../embeddings/oleObject281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62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oleObject" Target="../embeddings/oleObject288.bin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1.wmf"/><Relationship Id="rId20" Type="http://schemas.openxmlformats.org/officeDocument/2006/relationships/image" Target="../media/image263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42.w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60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94.bin"/><Relationship Id="rId4" Type="http://schemas.openxmlformats.org/officeDocument/2006/relationships/image" Target="../media/image2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66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304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272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74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0" Type="http://schemas.openxmlformats.org/officeDocument/2006/relationships/image" Target="../media/image276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78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316.bin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281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283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matica.com/" TargetMode="External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322.bin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91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3" Type="http://schemas.openxmlformats.org/officeDocument/2006/relationships/oleObject" Target="../embeddings/oleObject323.bin"/><Relationship Id="rId7" Type="http://schemas.openxmlformats.org/officeDocument/2006/relationships/image" Target="../media/image2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287.wmf"/><Relationship Id="rId5" Type="http://schemas.openxmlformats.org/officeDocument/2006/relationships/image" Target="../media/image261.png"/><Relationship Id="rId10" Type="http://schemas.openxmlformats.org/officeDocument/2006/relationships/oleObject" Target="../embeddings/oleObject326.bin"/><Relationship Id="rId4" Type="http://schemas.openxmlformats.org/officeDocument/2006/relationships/image" Target="../media/image85.wmf"/><Relationship Id="rId9" Type="http://schemas.openxmlformats.org/officeDocument/2006/relationships/image" Target="../media/image286.w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image" Target="../media/image206.png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2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290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330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337.bin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2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5" Type="http://schemas.openxmlformats.org/officeDocument/2006/relationships/image" Target="../media/image212.png"/><Relationship Id="rId10" Type="http://schemas.openxmlformats.org/officeDocument/2006/relationships/image" Target="../media/image294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296.w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39.bin"/><Relationship Id="rId10" Type="http://schemas.openxmlformats.org/officeDocument/2006/relationships/image" Target="../media/image29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3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343.bin"/><Relationship Id="rId10" Type="http://schemas.openxmlformats.org/officeDocument/2006/relationships/image" Target="../media/image301.wmf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45.bin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302.wmf"/><Relationship Id="rId11" Type="http://schemas.openxmlformats.org/officeDocument/2006/relationships/image" Target="../media/image303.wmf"/><Relationship Id="rId5" Type="http://schemas.openxmlformats.org/officeDocument/2006/relationships/oleObject" Target="../embeddings/oleObject347.bin"/><Relationship Id="rId10" Type="http://schemas.openxmlformats.org/officeDocument/2006/relationships/oleObject" Target="../embeddings/oleObject350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349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304.w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30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9.wmf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3.gif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8.bin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5.png"/><Relationship Id="rId4" Type="http://schemas.openxmlformats.org/officeDocument/2006/relationships/image" Target="../media/image46.wmf"/><Relationship Id="rId9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8.wmf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6.wmf"/><Relationship Id="rId3" Type="http://schemas.openxmlformats.org/officeDocument/2006/relationships/image" Target="../media/image58.jpeg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6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5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57.wmf"/><Relationship Id="rId9" Type="http://schemas.openxmlformats.org/officeDocument/2006/relationships/image" Target="../media/image4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8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9.wmf"/><Relationship Id="rId9" Type="http://schemas.openxmlformats.org/officeDocument/2006/relationships/hyperlink" Target="http://www.aw-bc.com/ide/idefiles/media/JavaTools/vibedamp.html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6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0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hyperlink" Target="http://www.aw-bc.com/ide/idefiles/media/JavaTools/vibedamp.html" TargetMode="Externa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1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5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3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de/idefiles/media/JavaTools/vibedam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de/idefiles/media/JavaTools/massprng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image" Target="../media/image58.jpeg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39.wmf"/><Relationship Id="rId3" Type="http://schemas.openxmlformats.org/officeDocument/2006/relationships/image" Target="../media/image140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37.wmf"/><Relationship Id="rId14" Type="http://schemas.openxmlformats.org/officeDocument/2006/relationships/image" Target="../media/image1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4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5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58.bin"/><Relationship Id="rId5" Type="http://schemas.openxmlformats.org/officeDocument/2006/relationships/hyperlink" Target="http://www.school-for-champions.com/science/sound_beat.htm" TargetMode="External"/><Relationship Id="rId4" Type="http://schemas.openxmlformats.org/officeDocument/2006/relationships/image" Target="../media/image151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45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1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57.wmf"/><Relationship Id="rId11" Type="http://schemas.openxmlformats.org/officeDocument/2006/relationships/image" Target="../media/image155.png"/><Relationship Id="rId5" Type="http://schemas.openxmlformats.org/officeDocument/2006/relationships/oleObject" Target="../embeddings/oleObject166.bin"/><Relationship Id="rId15" Type="http://schemas.openxmlformats.org/officeDocument/2006/relationships/image" Target="../media/image141.wmf"/><Relationship Id="rId10" Type="http://schemas.openxmlformats.org/officeDocument/2006/relationships/image" Target="../media/image135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8.bin"/><Relationship Id="rId14" Type="http://schemas.openxmlformats.org/officeDocument/2006/relationships/oleObject" Target="../embeddings/oleObject170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image" Target="../media/image160.jpeg"/><Relationship Id="rId7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57.png"/><Relationship Id="rId5" Type="http://schemas.openxmlformats.org/officeDocument/2006/relationships/image" Target="../media/image158.wmf"/><Relationship Id="rId10" Type="http://schemas.openxmlformats.org/officeDocument/2006/relationships/image" Target="../media/image1560.png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58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3mclp9QmCGs" TargetMode="External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uned_mass_damper.gif" TargetMode="External"/><Relationship Id="rId2" Type="http://schemas.openxmlformats.org/officeDocument/2006/relationships/image" Target="../media/image16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35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65.wmf"/><Relationship Id="rId9" Type="http://schemas.openxmlformats.org/officeDocument/2006/relationships/image" Target="../media/image160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de/idefiles/media/JavaTools/vibefdm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18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de/idefiles/media/JavaTools/vibefdmp.html" TargetMode="External"/><Relationship Id="rId7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8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72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0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80.wmf"/><Relationship Id="rId3" Type="http://schemas.openxmlformats.org/officeDocument/2006/relationships/image" Target="../media/image181.jpeg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5" Type="http://schemas.openxmlformats.org/officeDocument/2006/relationships/image" Target="../media/image175.w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197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8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03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89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92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5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196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jpe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20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03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05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07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15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32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22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6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40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29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44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32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48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2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765175"/>
            <a:ext cx="7772400" cy="914400"/>
          </a:xfrm>
        </p:spPr>
        <p:txBody>
          <a:bodyPr/>
          <a:lstStyle/>
          <a:p>
            <a:pPr eaLnBrk="1" hangingPunct="1"/>
            <a:r>
              <a:rPr lang="en-US" b="1" dirty="0" smtClean="0"/>
              <a:t>MA1506</a:t>
            </a:r>
            <a:br>
              <a:rPr lang="en-US" b="1" dirty="0" smtClean="0"/>
            </a:br>
            <a:r>
              <a:rPr lang="en-US" dirty="0" smtClean="0"/>
              <a:t>Mathematics II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1857375"/>
            <a:ext cx="7772400" cy="1600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Chapter 2</a:t>
            </a:r>
          </a:p>
          <a:p>
            <a:pPr eaLnBrk="1" hangingPunct="1"/>
            <a:r>
              <a:rPr lang="en-US" sz="3600" dirty="0" smtClean="0"/>
              <a:t>More Applications of ODEs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6CBA8-42D7-49EB-B0CD-58748EE08164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717032"/>
            <a:ext cx="2229797" cy="21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685800" y="1500188"/>
            <a:ext cx="7772400" cy="459581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Simple harmonic motion SHM can serve </a:t>
            </a:r>
          </a:p>
          <a:p>
            <a:pPr>
              <a:buFontTx/>
              <a:buNone/>
            </a:pPr>
            <a:r>
              <a:rPr lang="en-US" dirty="0" smtClean="0"/>
              <a:t>as a mathematical model of a variety of </a:t>
            </a:r>
          </a:p>
          <a:p>
            <a:pPr>
              <a:buNone/>
            </a:pPr>
            <a:r>
              <a:rPr lang="en-US" dirty="0" smtClean="0"/>
              <a:t>motions, such as </a:t>
            </a:r>
            <a:r>
              <a:rPr lang="en-US" dirty="0">
                <a:solidFill>
                  <a:srgbClr val="C00000"/>
                </a:solidFill>
              </a:rPr>
              <a:t>a pendulum with small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mplitudes and a mass on a spring </a:t>
            </a:r>
          </a:p>
          <a:p>
            <a:pPr>
              <a:buFontTx/>
              <a:buNone/>
            </a:pPr>
            <a:r>
              <a:rPr lang="en-US" dirty="0" smtClean="0"/>
              <a:t>See</a:t>
            </a:r>
          </a:p>
          <a:p>
            <a:pPr>
              <a:buFontTx/>
              <a:buNone/>
            </a:pPr>
            <a:r>
              <a:rPr lang="en-US" dirty="0" smtClean="0">
                <a:hlinkClick r:id="rId2"/>
              </a:rPr>
              <a:t>http://en.wikipedia.org/wiki/Simple_harmonic_motion </a:t>
            </a:r>
            <a:endParaRPr 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9D69A-1CCF-4578-BCB7-CC4110F470A2}" type="slidenum">
              <a:rPr lang="en-US"/>
              <a:pPr/>
              <a:t>10</a:t>
            </a:fld>
            <a:endParaRPr lang="en-US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3861048"/>
            <a:ext cx="3500437" cy="864096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dirty="0" smtClean="0"/>
              <a:t>Cantilever deflection formula</a:t>
            </a:r>
          </a:p>
        </p:txBody>
      </p:sp>
      <p:sp>
        <p:nvSpPr>
          <p:cNvPr id="75787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578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59BA0F-648A-4856-81C3-540CFBBE3C85}" type="slidenum">
              <a:rPr lang="en-US"/>
              <a:pPr/>
              <a:t>100</a:t>
            </a:fld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graphicFrame>
        <p:nvGraphicFramePr>
          <p:cNvPr id="458754" name="Object 2"/>
          <p:cNvGraphicFramePr>
            <a:graphicFrameLocks noChangeAspect="1"/>
          </p:cNvGraphicFramePr>
          <p:nvPr/>
        </p:nvGraphicFramePr>
        <p:xfrm>
          <a:off x="827584" y="836712"/>
          <a:ext cx="681196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1" name="Equation" r:id="rId3" imgW="6070600" imgH="1181100" progId="Equation.DSMT4">
                  <p:embed/>
                </p:oleObj>
              </mc:Choice>
              <mc:Fallback>
                <p:oleObj name="Equation" r:id="rId3" imgW="60706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36712"/>
                        <a:ext cx="6811962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5" name="Object 3"/>
          <p:cNvGraphicFramePr>
            <a:graphicFrameLocks noChangeAspect="1"/>
          </p:cNvGraphicFramePr>
          <p:nvPr/>
        </p:nvGraphicFramePr>
        <p:xfrm>
          <a:off x="755576" y="2492896"/>
          <a:ext cx="5184576" cy="11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2" name="Equation" r:id="rId5" imgW="4648200" imgH="1003300" progId="Equation.DSMT4">
                  <p:embed/>
                </p:oleObj>
              </mc:Choice>
              <mc:Fallback>
                <p:oleObj name="Equation" r:id="rId5" imgW="46482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92896"/>
                        <a:ext cx="5184576" cy="11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6" name="Object 4"/>
          <p:cNvGraphicFramePr>
            <a:graphicFrameLocks noChangeAspect="1"/>
          </p:cNvGraphicFramePr>
          <p:nvPr/>
        </p:nvGraphicFramePr>
        <p:xfrm>
          <a:off x="2411760" y="3861048"/>
          <a:ext cx="123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3" name="Equation" r:id="rId7" imgW="1231900" imgH="914400" progId="Equation.DSMT4">
                  <p:embed/>
                </p:oleObj>
              </mc:Choice>
              <mc:Fallback>
                <p:oleObj name="Equation" r:id="rId7" imgW="12319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861048"/>
                        <a:ext cx="123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9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692696"/>
            <a:ext cx="154401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Remark: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556792"/>
            <a:ext cx="656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above example, we assume that 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35689"/>
              </p:ext>
            </p:extLst>
          </p:nvPr>
        </p:nvGraphicFramePr>
        <p:xfrm>
          <a:off x="1890365" y="2276872"/>
          <a:ext cx="22717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8" name="Equation" r:id="rId3" imgW="1688760" imgH="419040" progId="Equation.DSMT4">
                  <p:embed/>
                </p:oleObj>
              </mc:Choice>
              <mc:Fallback>
                <p:oleObj name="Equation" r:id="rId3" imgW="1688760" imgH="419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365" y="2276872"/>
                        <a:ext cx="2271713" cy="563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34413"/>
              </p:ext>
            </p:extLst>
          </p:nvPr>
        </p:nvGraphicFramePr>
        <p:xfrm>
          <a:off x="4716016" y="2348880"/>
          <a:ext cx="139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9" name="Equation" r:id="rId5" imgW="1396800" imgH="419040" progId="Equation.DSMT4">
                  <p:embed/>
                </p:oleObj>
              </mc:Choice>
              <mc:Fallback>
                <p:oleObj name="Equation" r:id="rId5" imgW="1396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016" y="2348880"/>
                        <a:ext cx="1397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9404" y="3140967"/>
            <a:ext cx="676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tutorial and past year exam questions, </a:t>
            </a:r>
          </a:p>
          <a:p>
            <a:r>
              <a:rPr lang="en-US" dirty="0" smtClean="0"/>
              <a:t>we will consider the following cases: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91762"/>
              </p:ext>
            </p:extLst>
          </p:nvPr>
        </p:nvGraphicFramePr>
        <p:xfrm>
          <a:off x="1165541" y="4095074"/>
          <a:ext cx="303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0" name="Equation" r:id="rId7" imgW="3035160" imgH="1002960" progId="Equation.DSMT4">
                  <p:embed/>
                </p:oleObj>
              </mc:Choice>
              <mc:Fallback>
                <p:oleObj name="Equation" r:id="rId7" imgW="30351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5541" y="4095074"/>
                        <a:ext cx="3035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1046"/>
              </p:ext>
            </p:extLst>
          </p:nvPr>
        </p:nvGraphicFramePr>
        <p:xfrm>
          <a:off x="5652120" y="4095074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1" name="Equation" r:id="rId9" imgW="2209680" imgH="888840" progId="Equation.DSMT4">
                  <p:embed/>
                </p:oleObj>
              </mc:Choice>
              <mc:Fallback>
                <p:oleObj name="Equation" r:id="rId9" imgW="22096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2120" y="4095074"/>
                        <a:ext cx="2209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17153"/>
              </p:ext>
            </p:extLst>
          </p:nvPr>
        </p:nvGraphicFramePr>
        <p:xfrm>
          <a:off x="1002154" y="5157192"/>
          <a:ext cx="288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2" name="Equation" r:id="rId11" imgW="2882880" imgH="1002960" progId="Equation.DSMT4">
                  <p:embed/>
                </p:oleObj>
              </mc:Choice>
              <mc:Fallback>
                <p:oleObj name="Equation" r:id="rId11" imgW="28828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2154" y="5157192"/>
                        <a:ext cx="28829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3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7384305" cy="785813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/>
              <a:t>2</a:t>
            </a:r>
            <a:r>
              <a:rPr lang="en-US" sz="3200" dirty="0" smtClean="0"/>
              <a:t>.6 Plug flow reactor (PFR) model </a:t>
            </a:r>
            <a:r>
              <a:rPr lang="en-US" sz="1600" dirty="0" smtClean="0"/>
              <a:t>pp38-48</a:t>
            </a:r>
            <a:br>
              <a:rPr lang="en-US" sz="1600" dirty="0" smtClean="0"/>
            </a:br>
            <a:endParaRPr lang="en-US" sz="1600" dirty="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71500" y="1428750"/>
            <a:ext cx="7772400" cy="31432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plug flow reactor</a:t>
            </a:r>
            <a:r>
              <a:rPr lang="en-US" sz="2800" dirty="0" smtClean="0">
                <a:solidFill>
                  <a:srgbClr val="C00000"/>
                </a:solidFill>
              </a:rPr>
              <a:t> (</a:t>
            </a:r>
            <a:r>
              <a:rPr lang="en-US" sz="2800" b="1" dirty="0" smtClean="0">
                <a:solidFill>
                  <a:srgbClr val="C00000"/>
                </a:solidFill>
              </a:rPr>
              <a:t>PFR</a:t>
            </a:r>
            <a:r>
              <a:rPr lang="en-US" sz="2800" dirty="0" smtClean="0">
                <a:solidFill>
                  <a:srgbClr val="C00000"/>
                </a:solidFill>
              </a:rPr>
              <a:t>) </a:t>
            </a:r>
            <a:r>
              <a:rPr lang="en-US" sz="2800" dirty="0" smtClean="0"/>
              <a:t>model is used to </a:t>
            </a:r>
          </a:p>
          <a:p>
            <a:pPr>
              <a:buFontTx/>
              <a:buNone/>
            </a:pPr>
            <a:r>
              <a:rPr lang="en-US" sz="2800" dirty="0" smtClean="0"/>
              <a:t>describe chemical reactions in </a:t>
            </a:r>
            <a:r>
              <a:rPr lang="en-US" sz="2800" dirty="0" smtClean="0">
                <a:solidFill>
                  <a:srgbClr val="A50021"/>
                </a:solidFill>
              </a:rPr>
              <a:t>continuous, 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A50021"/>
                </a:solidFill>
              </a:rPr>
              <a:t>flowing systems.</a:t>
            </a:r>
          </a:p>
          <a:p>
            <a:pPr>
              <a:buFontTx/>
              <a:buNone/>
            </a:pPr>
            <a:r>
              <a:rPr lang="en-US" sz="2800" dirty="0" smtClean="0"/>
              <a:t>PFR is like a long tube into which you push </a:t>
            </a:r>
          </a:p>
          <a:p>
            <a:pPr>
              <a:buFontTx/>
              <a:buNone/>
            </a:pPr>
            <a:r>
              <a:rPr lang="en-US" sz="2800" dirty="0" smtClean="0"/>
              <a:t>some </a:t>
            </a:r>
            <a:r>
              <a:rPr lang="en-US" sz="2800" dirty="0" smtClean="0">
                <a:solidFill>
                  <a:srgbClr val="C00000"/>
                </a:solidFill>
              </a:rPr>
              <a:t>mixture of chemicals which move through 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the tube while they react  with each other.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5A8F98-DBFA-48CC-B5BA-05E9E93918C1}" type="slidenum">
              <a:rPr lang="en-US"/>
              <a:pPr/>
              <a:t>102</a:t>
            </a:fld>
            <a:endParaRPr lang="en-US"/>
          </a:p>
        </p:txBody>
      </p:sp>
      <p:pic>
        <p:nvPicPr>
          <p:cNvPr id="61446" name="Picture 2" descr="C:\Documents and Settings\matcts\Desktop\pf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4572000"/>
            <a:ext cx="571500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451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7524328" y="188640"/>
            <a:ext cx="1224136" cy="360040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3.6 PFR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83568" y="692696"/>
            <a:ext cx="7772400" cy="547260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Assume</a:t>
            </a:r>
          </a:p>
          <a:p>
            <a:r>
              <a:rPr lang="en-US" dirty="0" smtClean="0"/>
              <a:t>Velocity </a:t>
            </a:r>
            <a:r>
              <a:rPr lang="en-US" dirty="0" smtClean="0">
                <a:solidFill>
                  <a:srgbClr val="A50021"/>
                </a:solidFill>
              </a:rPr>
              <a:t>u</a:t>
            </a:r>
            <a:r>
              <a:rPr lang="en-US" dirty="0" smtClean="0"/>
              <a:t> of flow is constant</a:t>
            </a:r>
          </a:p>
          <a:p>
            <a:r>
              <a:rPr lang="en-US" dirty="0" smtClean="0"/>
              <a:t>Cross-sectional area </a:t>
            </a:r>
            <a:r>
              <a:rPr lang="en-US" dirty="0" smtClean="0">
                <a:solidFill>
                  <a:srgbClr val="A50021"/>
                </a:solidFill>
              </a:rPr>
              <a:t>A</a:t>
            </a:r>
            <a:r>
              <a:rPr lang="en-US" dirty="0" smtClean="0"/>
              <a:t>  is constant</a:t>
            </a:r>
          </a:p>
          <a:p>
            <a:r>
              <a:rPr lang="en-US" dirty="0" smtClean="0"/>
              <a:t>Temp constant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 mixing upstream or downstream-</a:t>
            </a:r>
            <a:r>
              <a:rPr lang="en-US" dirty="0" smtClean="0"/>
              <a:t>---everything that happens in a small region of the PER is controlled by chemical reactions </a:t>
            </a:r>
            <a:r>
              <a:rPr lang="en-US" dirty="0" smtClean="0">
                <a:solidFill>
                  <a:srgbClr val="C00000"/>
                </a:solidFill>
              </a:rPr>
              <a:t>IN that region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/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by mixture of chemicals following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in and out   </a:t>
            </a:r>
            <a:r>
              <a:rPr lang="en-US" dirty="0" smtClean="0"/>
              <a:t>( </a:t>
            </a:r>
            <a:r>
              <a:rPr lang="en-US" dirty="0" smtClean="0"/>
              <a:t>see </a:t>
            </a:r>
            <a:r>
              <a:rPr lang="en-US" dirty="0" smtClean="0"/>
              <a:t>next two slides)</a:t>
            </a:r>
            <a:endParaRPr lang="en-US" dirty="0" smtClean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EA1C2-A4B1-43E2-803C-BBB10E187321}" type="slidenum">
              <a:rPr lang="en-US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407" y="255091"/>
            <a:ext cx="5675312" cy="792163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Now we shall use the following example to illustrate the idea of PFR model</a:t>
            </a:r>
          </a:p>
        </p:txBody>
      </p:sp>
      <p:sp>
        <p:nvSpPr>
          <p:cNvPr id="65550" name="Footer Placeholder 2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5549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1ABAB6-314F-4D15-A1DE-4E3449C730A7}" type="slidenum">
              <a:rPr lang="en-US"/>
              <a:pPr/>
              <a:t>104</a:t>
            </a:fld>
            <a:endParaRPr lang="en-US"/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389062" y="1628800"/>
            <a:ext cx="6080125" cy="1873250"/>
            <a:chOff x="1068" y="1525"/>
            <a:chExt cx="3830" cy="1180"/>
          </a:xfrm>
        </p:grpSpPr>
        <p:sp>
          <p:nvSpPr>
            <p:cNvPr id="65584" name="Oval 4"/>
            <p:cNvSpPr>
              <a:spLocks noChangeArrowheads="1"/>
            </p:cNvSpPr>
            <p:nvPr/>
          </p:nvSpPr>
          <p:spPr bwMode="auto">
            <a:xfrm>
              <a:off x="1068" y="1525"/>
              <a:ext cx="680" cy="113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5" name="Oval 5"/>
            <p:cNvSpPr>
              <a:spLocks noChangeArrowheads="1"/>
            </p:cNvSpPr>
            <p:nvPr/>
          </p:nvSpPr>
          <p:spPr bwMode="auto">
            <a:xfrm>
              <a:off x="4218" y="1525"/>
              <a:ext cx="680" cy="113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6" name="Rectangle 6"/>
            <p:cNvSpPr>
              <a:spLocks noChangeArrowheads="1"/>
            </p:cNvSpPr>
            <p:nvPr/>
          </p:nvSpPr>
          <p:spPr bwMode="auto">
            <a:xfrm>
              <a:off x="4150" y="1752"/>
              <a:ext cx="182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Rectangle 7"/>
            <p:cNvSpPr>
              <a:spLocks noChangeArrowheads="1"/>
            </p:cNvSpPr>
            <p:nvPr/>
          </p:nvSpPr>
          <p:spPr bwMode="auto">
            <a:xfrm>
              <a:off x="4105" y="1979"/>
              <a:ext cx="182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8" name="Rectangle 8"/>
            <p:cNvSpPr>
              <a:spLocks noChangeArrowheads="1"/>
            </p:cNvSpPr>
            <p:nvPr/>
          </p:nvSpPr>
          <p:spPr bwMode="auto">
            <a:xfrm>
              <a:off x="4152" y="2185"/>
              <a:ext cx="182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9" name="Rectangle 9"/>
            <p:cNvSpPr>
              <a:spLocks noChangeArrowheads="1"/>
            </p:cNvSpPr>
            <p:nvPr/>
          </p:nvSpPr>
          <p:spPr bwMode="auto">
            <a:xfrm>
              <a:off x="4235" y="2411"/>
              <a:ext cx="182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Rectangle 10"/>
            <p:cNvSpPr>
              <a:spLocks noChangeArrowheads="1"/>
            </p:cNvSpPr>
            <p:nvPr/>
          </p:nvSpPr>
          <p:spPr bwMode="auto">
            <a:xfrm>
              <a:off x="4332" y="2614"/>
              <a:ext cx="182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Rectangle 11"/>
            <p:cNvSpPr>
              <a:spLocks noChangeArrowheads="1"/>
            </p:cNvSpPr>
            <p:nvPr/>
          </p:nvSpPr>
          <p:spPr bwMode="auto">
            <a:xfrm>
              <a:off x="4332" y="1525"/>
              <a:ext cx="182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2" name="Line 12"/>
            <p:cNvSpPr>
              <a:spLocks noChangeShapeType="1"/>
            </p:cNvSpPr>
            <p:nvPr/>
          </p:nvSpPr>
          <p:spPr bwMode="auto">
            <a:xfrm>
              <a:off x="1383" y="1525"/>
              <a:ext cx="3130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3" name="Line 13"/>
            <p:cNvSpPr>
              <a:spLocks noChangeShapeType="1"/>
            </p:cNvSpPr>
            <p:nvPr/>
          </p:nvSpPr>
          <p:spPr bwMode="auto">
            <a:xfrm>
              <a:off x="1383" y="2659"/>
              <a:ext cx="3130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40" name="Line 14"/>
          <p:cNvSpPr>
            <a:spLocks noChangeShapeType="1"/>
          </p:cNvSpPr>
          <p:nvPr/>
        </p:nvSpPr>
        <p:spPr bwMode="auto">
          <a:xfrm flipV="1">
            <a:off x="1928813" y="3786188"/>
            <a:ext cx="2500312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15"/>
          <p:cNvSpPr txBox="1">
            <a:spLocks noChangeArrowheads="1"/>
          </p:cNvSpPr>
          <p:nvPr/>
        </p:nvSpPr>
        <p:spPr bwMode="auto">
          <a:xfrm>
            <a:off x="4429125" y="3500438"/>
            <a:ext cx="500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000000"/>
                </a:solidFill>
              </a:rPr>
              <a:t>x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69680" name="Line 16"/>
          <p:cNvSpPr>
            <a:spLocks noChangeShapeType="1"/>
          </p:cNvSpPr>
          <p:nvPr/>
        </p:nvSpPr>
        <p:spPr bwMode="auto">
          <a:xfrm flipV="1">
            <a:off x="6858000" y="1928813"/>
            <a:ext cx="1008063" cy="1444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7858125" y="1357313"/>
            <a:ext cx="1081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00"/>
                </a:solidFill>
              </a:rPr>
              <a:t>H</a:t>
            </a:r>
            <a:r>
              <a:rPr lang="en-US" sz="3600" b="1" baseline="-25000">
                <a:solidFill>
                  <a:srgbClr val="000000"/>
                </a:solidFill>
              </a:rPr>
              <a:t>2</a:t>
            </a:r>
            <a:r>
              <a:rPr lang="en-US" sz="3600" b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369682" name="Text Box 18"/>
          <p:cNvSpPr txBox="1">
            <a:spLocks noChangeArrowheads="1"/>
          </p:cNvSpPr>
          <p:nvPr/>
        </p:nvSpPr>
        <p:spPr bwMode="auto">
          <a:xfrm>
            <a:off x="285750" y="3000375"/>
            <a:ext cx="1081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00"/>
                </a:solidFill>
              </a:rPr>
              <a:t>O</a:t>
            </a:r>
            <a:r>
              <a:rPr lang="en-US" sz="3600" b="1" baseline="-25000">
                <a:solidFill>
                  <a:srgbClr val="000000"/>
                </a:solidFill>
              </a:rPr>
              <a:t>2</a:t>
            </a:r>
            <a:endParaRPr lang="en-US" sz="3600" b="1">
              <a:solidFill>
                <a:srgbClr val="000000"/>
              </a:solidFill>
            </a:endParaRPr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 flipV="1">
            <a:off x="571500" y="2643188"/>
            <a:ext cx="865188" cy="5032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0" y="1214438"/>
            <a:ext cx="1511300" cy="1009650"/>
            <a:chOff x="340" y="1660"/>
            <a:chExt cx="952" cy="636"/>
          </a:xfrm>
        </p:grpSpPr>
        <p:sp>
          <p:nvSpPr>
            <p:cNvPr id="65582" name="Text Box 21"/>
            <p:cNvSpPr txBox="1">
              <a:spLocks noChangeArrowheads="1"/>
            </p:cNvSpPr>
            <p:nvPr/>
          </p:nvSpPr>
          <p:spPr bwMode="auto">
            <a:xfrm>
              <a:off x="340" y="1660"/>
              <a:ext cx="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>
                  <a:solidFill>
                    <a:srgbClr val="000000"/>
                  </a:solidFill>
                </a:rPr>
                <a:t>H</a:t>
              </a:r>
              <a:r>
                <a:rPr lang="en-US" sz="3600" b="1" baseline="-25000">
                  <a:solidFill>
                    <a:srgbClr val="000000"/>
                  </a:solidFill>
                </a:rPr>
                <a:t>2</a:t>
              </a:r>
              <a:endParaRPr lang="en-US" sz="3600" b="1">
                <a:solidFill>
                  <a:srgbClr val="000000"/>
                </a:solidFill>
              </a:endParaRPr>
            </a:p>
          </p:txBody>
        </p:sp>
        <p:sp>
          <p:nvSpPr>
            <p:cNvPr id="65583" name="Line 22"/>
            <p:cNvSpPr>
              <a:spLocks noChangeShapeType="1"/>
            </p:cNvSpPr>
            <p:nvPr/>
          </p:nvSpPr>
          <p:spPr bwMode="auto">
            <a:xfrm>
              <a:off x="657" y="2069"/>
              <a:ext cx="635" cy="22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357188" y="4000500"/>
            <a:ext cx="85566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Assumption:  A lot of Oxygen pumped in at velocity </a:t>
            </a:r>
            <a:r>
              <a:rPr lang="en-US" dirty="0">
                <a:solidFill>
                  <a:srgbClr val="A50021"/>
                </a:solidFill>
              </a:rPr>
              <a:t>u</a:t>
            </a:r>
          </a:p>
          <a:p>
            <a:r>
              <a:rPr lang="en-US" dirty="0"/>
              <a:t>                      Hydrogen pumped in at velocity </a:t>
            </a:r>
            <a:r>
              <a:rPr lang="en-US" dirty="0">
                <a:solidFill>
                  <a:srgbClr val="A50021"/>
                </a:solidFill>
              </a:rPr>
              <a:t>u</a:t>
            </a:r>
          </a:p>
          <a:p>
            <a:r>
              <a:rPr lang="en-US" dirty="0"/>
              <a:t>                      Keep pumping</a:t>
            </a:r>
          </a:p>
        </p:txBody>
      </p:sp>
      <p:sp>
        <p:nvSpPr>
          <p:cNvPr id="65552" name="Text Box 21"/>
          <p:cNvSpPr txBox="1">
            <a:spLocks noChangeArrowheads="1"/>
          </p:cNvSpPr>
          <p:nvPr/>
        </p:nvSpPr>
        <p:spPr bwMode="auto">
          <a:xfrm>
            <a:off x="7858125" y="2214563"/>
            <a:ext cx="1081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00"/>
                </a:solidFill>
              </a:rPr>
              <a:t>H</a:t>
            </a:r>
            <a:r>
              <a:rPr lang="en-US" sz="3600" b="1" baseline="-25000">
                <a:solidFill>
                  <a:srgbClr val="000000"/>
                </a:solidFill>
              </a:rPr>
              <a:t>2</a:t>
            </a:r>
            <a:endParaRPr lang="en-US" sz="3600" b="1">
              <a:solidFill>
                <a:srgbClr val="000000"/>
              </a:solidFill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8001000" y="2857500"/>
            <a:ext cx="85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00"/>
                </a:solidFill>
              </a:rPr>
              <a:t>O</a:t>
            </a:r>
            <a:r>
              <a:rPr lang="en-US" sz="3600" b="1" baseline="-25000">
                <a:solidFill>
                  <a:srgbClr val="000000"/>
                </a:solidFill>
              </a:rPr>
              <a:t>2</a:t>
            </a:r>
            <a:endParaRPr lang="en-US" sz="3600" b="1">
              <a:solidFill>
                <a:srgbClr val="000000"/>
              </a:solidFill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V="1">
            <a:off x="7000875" y="2500313"/>
            <a:ext cx="1008063" cy="1444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7072313" y="2857500"/>
            <a:ext cx="936625" cy="2143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Oval 4"/>
          <p:cNvSpPr>
            <a:spLocks noChangeArrowheads="1"/>
          </p:cNvSpPr>
          <p:nvPr/>
        </p:nvSpPr>
        <p:spPr bwMode="auto">
          <a:xfrm>
            <a:off x="3643313" y="1643063"/>
            <a:ext cx="1079500" cy="1800225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Oval 4"/>
          <p:cNvSpPr>
            <a:spLocks noChangeArrowheads="1"/>
          </p:cNvSpPr>
          <p:nvPr/>
        </p:nvSpPr>
        <p:spPr bwMode="auto">
          <a:xfrm>
            <a:off x="1714500" y="1643063"/>
            <a:ext cx="1079500" cy="1800225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Oval 4"/>
          <p:cNvSpPr>
            <a:spLocks noChangeArrowheads="1"/>
          </p:cNvSpPr>
          <p:nvPr/>
        </p:nvSpPr>
        <p:spPr bwMode="auto">
          <a:xfrm>
            <a:off x="6143625" y="1643063"/>
            <a:ext cx="1079500" cy="1800225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4"/>
          <p:cNvSpPr>
            <a:spLocks noChangeArrowheads="1"/>
          </p:cNvSpPr>
          <p:nvPr/>
        </p:nvSpPr>
        <p:spPr bwMode="auto">
          <a:xfrm>
            <a:off x="4000500" y="1643063"/>
            <a:ext cx="1079500" cy="1800225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Rectangle 6"/>
          <p:cNvSpPr>
            <a:spLocks noChangeArrowheads="1"/>
          </p:cNvSpPr>
          <p:nvPr/>
        </p:nvSpPr>
        <p:spPr bwMode="auto">
          <a:xfrm>
            <a:off x="4071938" y="1857375"/>
            <a:ext cx="288925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Rectangle 6"/>
          <p:cNvSpPr>
            <a:spLocks noChangeArrowheads="1"/>
          </p:cNvSpPr>
          <p:nvPr/>
        </p:nvSpPr>
        <p:spPr bwMode="auto">
          <a:xfrm>
            <a:off x="3929063" y="2286000"/>
            <a:ext cx="288925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Rectangle 6"/>
          <p:cNvSpPr>
            <a:spLocks noChangeArrowheads="1"/>
          </p:cNvSpPr>
          <p:nvPr/>
        </p:nvSpPr>
        <p:spPr bwMode="auto">
          <a:xfrm>
            <a:off x="4000500" y="2786063"/>
            <a:ext cx="288925" cy="144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Rectangle 6"/>
          <p:cNvSpPr>
            <a:spLocks noChangeArrowheads="1"/>
          </p:cNvSpPr>
          <p:nvPr/>
        </p:nvSpPr>
        <p:spPr bwMode="auto">
          <a:xfrm>
            <a:off x="4071938" y="3143250"/>
            <a:ext cx="288925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Rectangle 6"/>
          <p:cNvSpPr>
            <a:spLocks noChangeArrowheads="1"/>
          </p:cNvSpPr>
          <p:nvPr/>
        </p:nvSpPr>
        <p:spPr bwMode="auto">
          <a:xfrm>
            <a:off x="1785938" y="1928813"/>
            <a:ext cx="288925" cy="144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Rectangle 6"/>
          <p:cNvSpPr>
            <a:spLocks noChangeArrowheads="1"/>
          </p:cNvSpPr>
          <p:nvPr/>
        </p:nvSpPr>
        <p:spPr bwMode="auto">
          <a:xfrm>
            <a:off x="1643063" y="2428875"/>
            <a:ext cx="288925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Rectangle 6"/>
          <p:cNvSpPr>
            <a:spLocks noChangeArrowheads="1"/>
          </p:cNvSpPr>
          <p:nvPr/>
        </p:nvSpPr>
        <p:spPr bwMode="auto">
          <a:xfrm>
            <a:off x="1785938" y="3143250"/>
            <a:ext cx="288925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Rectangle 6"/>
          <p:cNvSpPr>
            <a:spLocks noChangeArrowheads="1"/>
          </p:cNvSpPr>
          <p:nvPr/>
        </p:nvSpPr>
        <p:spPr bwMode="auto">
          <a:xfrm>
            <a:off x="1714500" y="2786063"/>
            <a:ext cx="288925" cy="144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2714625" y="171450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</a:rPr>
              <a:t>H</a:t>
            </a:r>
            <a:r>
              <a:rPr lang="en-US" sz="1800" b="1" baseline="-25000">
                <a:solidFill>
                  <a:srgbClr val="000000"/>
                </a:solidFill>
              </a:rPr>
              <a:t>2</a:t>
            </a:r>
            <a:r>
              <a:rPr lang="en-US" sz="1800" b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65577" name="Text Box 21"/>
          <p:cNvSpPr txBox="1">
            <a:spLocks noChangeArrowheads="1"/>
          </p:cNvSpPr>
          <p:nvPr/>
        </p:nvSpPr>
        <p:spPr bwMode="auto">
          <a:xfrm>
            <a:off x="2786063" y="22860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</a:rPr>
              <a:t>H</a:t>
            </a:r>
            <a:r>
              <a:rPr lang="en-US" sz="1800" b="1" baseline="-25000">
                <a:solidFill>
                  <a:srgbClr val="000000"/>
                </a:solidFill>
              </a:rPr>
              <a:t>2</a:t>
            </a:r>
            <a:endParaRPr lang="en-US" sz="1800" b="1">
              <a:solidFill>
                <a:srgbClr val="000000"/>
              </a:solidFill>
            </a:endParaRP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786063" y="27146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</a:rPr>
              <a:t>O</a:t>
            </a:r>
            <a:r>
              <a:rPr lang="en-US" sz="1800" b="1" baseline="-25000">
                <a:solidFill>
                  <a:srgbClr val="000000"/>
                </a:solidFill>
              </a:rPr>
              <a:t>2</a:t>
            </a:r>
            <a:endParaRPr lang="en-US" sz="1800" b="1">
              <a:solidFill>
                <a:srgbClr val="000000"/>
              </a:solidFill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4929188" y="1785938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</a:rPr>
              <a:t>H</a:t>
            </a:r>
            <a:r>
              <a:rPr lang="en-US" sz="1800" b="1" baseline="-25000">
                <a:solidFill>
                  <a:srgbClr val="000000"/>
                </a:solidFill>
              </a:rPr>
              <a:t>2</a:t>
            </a:r>
            <a:r>
              <a:rPr lang="en-US" sz="1800" b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65580" name="Text Box 21"/>
          <p:cNvSpPr txBox="1">
            <a:spLocks noChangeArrowheads="1"/>
          </p:cNvSpPr>
          <p:nvPr/>
        </p:nvSpPr>
        <p:spPr bwMode="auto">
          <a:xfrm>
            <a:off x="5072063" y="22145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</a:rPr>
              <a:t>H</a:t>
            </a:r>
            <a:r>
              <a:rPr lang="en-US" sz="1800" b="1" baseline="-25000">
                <a:solidFill>
                  <a:srgbClr val="000000"/>
                </a:solidFill>
              </a:rPr>
              <a:t>2</a:t>
            </a:r>
            <a:endParaRPr lang="en-US" sz="1800" b="1">
              <a:solidFill>
                <a:srgbClr val="000000"/>
              </a:solidFill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000625" y="2643188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</a:rPr>
              <a:t>O</a:t>
            </a:r>
            <a:r>
              <a:rPr lang="en-US" sz="1800" b="1" baseline="-25000">
                <a:solidFill>
                  <a:srgbClr val="000000"/>
                </a:solidFill>
              </a:rPr>
              <a:t>2</a:t>
            </a:r>
            <a:endParaRPr lang="en-US" sz="1800" b="1">
              <a:solidFill>
                <a:srgbClr val="000000"/>
              </a:solidFill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 bwMode="auto">
          <a:xfrm>
            <a:off x="7668344" y="260648"/>
            <a:ext cx="1238969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3.6 PFR </a:t>
            </a: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384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Content Placeholder 2"/>
          <p:cNvSpPr>
            <a:spLocks noGrp="1"/>
          </p:cNvSpPr>
          <p:nvPr>
            <p:ph idx="1"/>
          </p:nvPr>
        </p:nvSpPr>
        <p:spPr>
          <a:xfrm>
            <a:off x="685800" y="1357313"/>
            <a:ext cx="7958138" cy="63152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Let </a:t>
            </a:r>
            <a:r>
              <a:rPr lang="en-US" sz="2800" dirty="0" smtClean="0"/>
              <a:t>C(x) </a:t>
            </a:r>
            <a:r>
              <a:rPr lang="en-US" sz="2800" dirty="0" smtClean="0"/>
              <a:t>be concentration of       at </a:t>
            </a:r>
            <a:r>
              <a:rPr lang="en-US" sz="2800" dirty="0" smtClean="0"/>
              <a:t>point</a:t>
            </a:r>
            <a:r>
              <a:rPr lang="en-US" sz="2800" dirty="0" smtClean="0"/>
              <a:t> </a:t>
            </a:r>
            <a:r>
              <a:rPr lang="en-US" sz="2800" dirty="0" smtClean="0"/>
              <a:t>x.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dirty="0" smtClean="0"/>
              <a:t>                                                        </a:t>
            </a:r>
            <a:endParaRPr lang="en-US" dirty="0" smtClean="0"/>
          </a:p>
        </p:txBody>
      </p:sp>
      <p:sp>
        <p:nvSpPr>
          <p:cNvPr id="225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25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80281-504D-48B9-9092-B5016EDED4CF}" type="slidenum">
              <a:rPr lang="en-US"/>
              <a:pPr/>
              <a:t>105</a:t>
            </a:fld>
            <a:endParaRPr lang="en-US"/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885903"/>
              </p:ext>
            </p:extLst>
          </p:nvPr>
        </p:nvGraphicFramePr>
        <p:xfrm>
          <a:off x="5266928" y="1400324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69" name="Equation" r:id="rId3" imgW="457002" imgH="444307" progId="Equation.DSMT4">
                  <p:embed/>
                </p:oleObj>
              </mc:Choice>
              <mc:Fallback>
                <p:oleObj name="Equation" r:id="rId3" imgW="45700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928" y="1400324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755576" y="2023955"/>
            <a:ext cx="7920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i.e., C(x)= </a:t>
            </a:r>
            <a:r>
              <a:rPr lang="en-US" dirty="0"/>
              <a:t># of       </a:t>
            </a:r>
            <a:r>
              <a:rPr lang="en-US" dirty="0" smtClean="0"/>
              <a:t>molecules </a:t>
            </a:r>
            <a:r>
              <a:rPr lang="en-US" dirty="0" smtClean="0">
                <a:solidFill>
                  <a:srgbClr val="A50021"/>
                </a:solidFill>
              </a:rPr>
              <a:t>/</a:t>
            </a:r>
            <a:r>
              <a:rPr lang="en-US" dirty="0">
                <a:solidFill>
                  <a:srgbClr val="A50021"/>
                </a:solidFill>
              </a:rPr>
              <a:t>cubic meter </a:t>
            </a:r>
            <a:r>
              <a:rPr lang="en-US" dirty="0"/>
              <a:t>at </a:t>
            </a:r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225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897685"/>
              </p:ext>
            </p:extLst>
          </p:nvPr>
        </p:nvGraphicFramePr>
        <p:xfrm>
          <a:off x="3275856" y="2102675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0" name="Equation" r:id="rId5" imgW="457002" imgH="444307" progId="Equation.DSMT4">
                  <p:embed/>
                </p:oleObj>
              </mc:Choice>
              <mc:Fallback>
                <p:oleObj name="Equation" r:id="rId5" imgW="45700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102675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7668344" y="260648"/>
            <a:ext cx="1238969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3.6 PFR </a:t>
            </a: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60648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Q:</a:t>
            </a:r>
            <a:r>
              <a:rPr lang="en-US" dirty="0" smtClean="0"/>
              <a:t> At point x, how many molecules of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20596"/>
              </p:ext>
            </p:extLst>
          </p:nvPr>
        </p:nvGraphicFramePr>
        <p:xfrm>
          <a:off x="6717846" y="300008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1" name="Equation" r:id="rId6" imgW="457002" imgH="444307" progId="Equation.DSMT4">
                  <p:embed/>
                </p:oleObj>
              </mc:Choice>
              <mc:Fallback>
                <p:oleObj name="Equation" r:id="rId6" imgW="457002" imgH="444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7846" y="300008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78386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re passing by second?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53" y="254717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in a time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4491"/>
              </p:ext>
            </p:extLst>
          </p:nvPr>
        </p:nvGraphicFramePr>
        <p:xfrm>
          <a:off x="3275856" y="2576048"/>
          <a:ext cx="551386" cy="494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2" name="Equation" r:id="rId7" imgW="368280" imgH="330120" progId="Equation.DSMT4">
                  <p:embed/>
                </p:oleObj>
              </mc:Choice>
              <mc:Fallback>
                <p:oleObj name="Equation" r:id="rId7" imgW="368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856" y="2576048"/>
                        <a:ext cx="551386" cy="494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87616" y="2547175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560793"/>
              </p:ext>
            </p:extLst>
          </p:nvPr>
        </p:nvGraphicFramePr>
        <p:xfrm>
          <a:off x="4864596" y="2643685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3" name="Equation" r:id="rId9" imgW="571320" imgH="330120" progId="Equation.DSMT4">
                  <p:embed/>
                </p:oleObj>
              </mc:Choice>
              <mc:Fallback>
                <p:oleObj name="Equation" r:id="rId9" imgW="571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4596" y="2643685"/>
                        <a:ext cx="571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36096" y="2547175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 the number of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810443"/>
              </p:ext>
            </p:extLst>
          </p:nvPr>
        </p:nvGraphicFramePr>
        <p:xfrm>
          <a:off x="8446411" y="2586535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4" name="Equation" r:id="rId11" imgW="457002" imgH="444307" progId="Equation.DSMT4">
                  <p:embed/>
                </p:oleObj>
              </mc:Choice>
              <mc:Fallback>
                <p:oleObj name="Equation" r:id="rId11" imgW="457002" imgH="444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411" y="2586535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5047" y="3284984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hat pass by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8676" y="4075311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89056"/>
              </p:ext>
            </p:extLst>
          </p:nvPr>
        </p:nvGraphicFramePr>
        <p:xfrm>
          <a:off x="2242046" y="3723023"/>
          <a:ext cx="63881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5" name="Equation" r:id="rId12" imgW="6387840" imgH="1663560" progId="Equation.DSMT4">
                  <p:embed/>
                </p:oleObj>
              </mc:Choice>
              <mc:Fallback>
                <p:oleObj name="Equation" r:id="rId12" imgW="638784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2046" y="3723023"/>
                        <a:ext cx="63881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8538" y="556657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have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593114"/>
              </p:ext>
            </p:extLst>
          </p:nvPr>
        </p:nvGraphicFramePr>
        <p:xfrm>
          <a:off x="1973263" y="5621338"/>
          <a:ext cx="43275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6" name="Equation" r:id="rId14" imgW="3581280" imgH="419040" progId="Equation.DSMT4">
                  <p:embed/>
                </p:oleObj>
              </mc:Choice>
              <mc:Fallback>
                <p:oleObj name="Equation" r:id="rId14" imgW="3581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73263" y="5621338"/>
                        <a:ext cx="43275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64688" y="557503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34163"/>
              </p:ext>
            </p:extLst>
          </p:nvPr>
        </p:nvGraphicFramePr>
        <p:xfrm>
          <a:off x="6910946" y="5383684"/>
          <a:ext cx="217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77" name="Equation" r:id="rId16" imgW="2171520" imgH="888840" progId="Equation.DSMT4">
                  <p:embed/>
                </p:oleObj>
              </mc:Choice>
              <mc:Fallback>
                <p:oleObj name="Equation" r:id="rId16" imgW="21715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10946" y="5383684"/>
                        <a:ext cx="2171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0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5" grpId="0"/>
      <p:bldP spid="7" grpId="0"/>
      <p:bldP spid="9" grpId="0"/>
      <p:bldP spid="11" grpId="0"/>
      <p:bldP spid="14" grpId="0"/>
      <p:bldP spid="16" grpId="0"/>
      <p:bldP spid="1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25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80281-504D-48B9-9092-B5016EDED4CF}" type="slidenum">
              <a:rPr lang="en-US"/>
              <a:pPr/>
              <a:t>106</a:t>
            </a:fld>
            <a:endParaRPr lang="en-US"/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749179"/>
              </p:ext>
            </p:extLst>
          </p:nvPr>
        </p:nvGraphicFramePr>
        <p:xfrm>
          <a:off x="307086" y="1886081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98" name="Equation" r:id="rId3" imgW="457002" imgH="444307" progId="Equation.DSMT4">
                  <p:embed/>
                </p:oleObj>
              </mc:Choice>
              <mc:Fallback>
                <p:oleObj name="Equation" r:id="rId3" imgW="45700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6" y="1886081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987198"/>
              </p:ext>
            </p:extLst>
          </p:nvPr>
        </p:nvGraphicFramePr>
        <p:xfrm>
          <a:off x="5061542" y="1906748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99" name="Equation" r:id="rId5" imgW="457002" imgH="444307" progId="Equation.DSMT4">
                  <p:embed/>
                </p:oleObj>
              </mc:Choice>
              <mc:Fallback>
                <p:oleObj name="Equation" r:id="rId5" imgW="45700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542" y="1906748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7668344" y="163018"/>
            <a:ext cx="1238969" cy="1952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3.6 PFR </a:t>
            </a: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542" y="558533"/>
            <a:ext cx="788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consider a small piece of tube, called plug,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723" y="1159313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the length of plug is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99871"/>
              </p:ext>
            </p:extLst>
          </p:nvPr>
        </p:nvGraphicFramePr>
        <p:xfrm>
          <a:off x="4437742" y="1223105"/>
          <a:ext cx="532587" cy="39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0" name="Equation" r:id="rId6" imgW="444240" imgH="330120" progId="Equation.DSMT4">
                  <p:embed/>
                </p:oleObj>
              </mc:Choice>
              <mc:Fallback>
                <p:oleObj name="Equation" r:id="rId6" imgW="444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7742" y="1223105"/>
                        <a:ext cx="532587" cy="39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Magnetic Disk 9"/>
          <p:cNvSpPr/>
          <p:nvPr/>
        </p:nvSpPr>
        <p:spPr bwMode="auto">
          <a:xfrm rot="5400000">
            <a:off x="3582160" y="2032151"/>
            <a:ext cx="1439828" cy="1065174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74506"/>
              </p:ext>
            </p:extLst>
          </p:nvPr>
        </p:nvGraphicFramePr>
        <p:xfrm>
          <a:off x="3915335" y="3389588"/>
          <a:ext cx="657003" cy="48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1" name="Equation" r:id="rId8" imgW="444240" imgH="330120" progId="Equation.DSMT4">
                  <p:embed/>
                </p:oleObj>
              </mc:Choice>
              <mc:Fallback>
                <p:oleObj name="Equation" r:id="rId8" imgW="44424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335" y="3389588"/>
                        <a:ext cx="657003" cy="48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4286" y="1852696"/>
            <a:ext cx="2661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flowing in at x, </a:t>
            </a:r>
          </a:p>
          <a:p>
            <a:r>
              <a:rPr lang="en-US" dirty="0" smtClean="0"/>
              <a:t>at a rate 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785245"/>
              </p:ext>
            </p:extLst>
          </p:nvPr>
        </p:nvGraphicFramePr>
        <p:xfrm>
          <a:off x="738120" y="2840152"/>
          <a:ext cx="217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2" name="Equation" r:id="rId10" imgW="2171520" imgH="888840" progId="Equation.DSMT4">
                  <p:embed/>
                </p:oleObj>
              </mc:Choice>
              <mc:Fallback>
                <p:oleObj name="Equation" r:id="rId10" imgW="2171520" imgH="8888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20" y="2840152"/>
                        <a:ext cx="217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550746" y="1852696"/>
            <a:ext cx="3470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flowing out  at x+</a:t>
            </a:r>
            <a:r>
              <a:rPr lang="el-GR" dirty="0" smtClean="0"/>
              <a:t>δ</a:t>
            </a:r>
            <a:r>
              <a:rPr lang="en-US" dirty="0" smtClean="0"/>
              <a:t>x, </a:t>
            </a:r>
          </a:p>
          <a:p>
            <a:r>
              <a:rPr lang="en-US" dirty="0" smtClean="0"/>
              <a:t>at a rate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39277"/>
              </p:ext>
            </p:extLst>
          </p:nvPr>
        </p:nvGraphicFramePr>
        <p:xfrm>
          <a:off x="5819307" y="2797421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3" name="Equation" r:id="rId12" imgW="2933640" imgH="888840" progId="Equation.DSMT4">
                  <p:embed/>
                </p:oleObj>
              </mc:Choice>
              <mc:Fallback>
                <p:oleObj name="Equation" r:id="rId12" imgW="29336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19307" y="2797421"/>
                        <a:ext cx="2933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 bwMode="auto">
          <a:xfrm>
            <a:off x="2909820" y="2322422"/>
            <a:ext cx="978408" cy="24231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4572338" y="2443580"/>
            <a:ext cx="978408" cy="24231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23479"/>
              </p:ext>
            </p:extLst>
          </p:nvPr>
        </p:nvGraphicFramePr>
        <p:xfrm>
          <a:off x="535686" y="4149080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4" name="Equation" r:id="rId14" imgW="457002" imgH="444307" progId="Equation.DSMT4">
                  <p:embed/>
                </p:oleObj>
              </mc:Choice>
              <mc:Fallback>
                <p:oleObj name="Equation" r:id="rId14" imgW="457002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86" y="4149080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81069" y="4116505"/>
            <a:ext cx="7507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olecules are </a:t>
            </a:r>
            <a:r>
              <a:rPr lang="en-US" dirty="0" smtClean="0">
                <a:solidFill>
                  <a:srgbClr val="A50021"/>
                </a:solidFill>
              </a:rPr>
              <a:t>being destroyed inside the plug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035" y="4708648"/>
            <a:ext cx="172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a rate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03746"/>
              </p:ext>
            </p:extLst>
          </p:nvPr>
        </p:nvGraphicFramePr>
        <p:xfrm>
          <a:off x="2632024" y="4708648"/>
          <a:ext cx="33401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5" name="Equation" r:id="rId15" imgW="2057400" imgH="419040" progId="Equation.DSMT4">
                  <p:embed/>
                </p:oleObj>
              </mc:Choice>
              <mc:Fallback>
                <p:oleObj name="Equation" r:id="rId15" imgW="2057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2024" y="4708648"/>
                        <a:ext cx="3340100" cy="681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9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4" grpId="0"/>
      <p:bldP spid="24" grpId="0"/>
      <p:bldP spid="17" grpId="0" animBg="1"/>
      <p:bldP spid="27" grpId="0" animBg="1"/>
      <p:bldP spid="19" grpId="0"/>
      <p:bldP spid="2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49742"/>
              </p:ext>
            </p:extLst>
          </p:nvPr>
        </p:nvGraphicFramePr>
        <p:xfrm>
          <a:off x="1319842" y="352177"/>
          <a:ext cx="33416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1" name="Equation" r:id="rId3" imgW="2057400" imgH="419040" progId="Equation.DSMT4">
                  <p:embed/>
                </p:oleObj>
              </mc:Choice>
              <mc:Fallback>
                <p:oleObj name="Equation" r:id="rId3" imgW="205740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842" y="352177"/>
                        <a:ext cx="334168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593" y="4310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6071" y="43108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r 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923" y="1160909"/>
            <a:ext cx="818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is rate </a:t>
            </a:r>
            <a:r>
              <a:rPr lang="en-US" dirty="0" smtClean="0">
                <a:solidFill>
                  <a:srgbClr val="A50021"/>
                </a:solidFill>
              </a:rPr>
              <a:t>per volume </a:t>
            </a:r>
            <a:r>
              <a:rPr lang="en-US" dirty="0" smtClean="0"/>
              <a:t>at which the chemical reaction</a:t>
            </a:r>
            <a:endParaRPr lang="en-US" dirty="0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343895" y="1757596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2H</a:t>
            </a:r>
            <a:r>
              <a:rPr lang="en-US" baseline="-25000" dirty="0"/>
              <a:t>2</a:t>
            </a:r>
            <a:r>
              <a:rPr lang="en-US" dirty="0"/>
              <a:t> + O</a:t>
            </a:r>
            <a:r>
              <a:rPr lang="en-US" baseline="-25000" dirty="0"/>
              <a:t>2</a:t>
            </a:r>
            <a:r>
              <a:rPr lang="en-US" dirty="0"/>
              <a:t> = 2H</a:t>
            </a:r>
            <a:r>
              <a:rPr lang="en-US" baseline="-25000" dirty="0"/>
              <a:t>2</a:t>
            </a:r>
            <a:r>
              <a:rPr lang="en-US" dirty="0"/>
              <a:t> 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470" y="2295346"/>
            <a:ext cx="5165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appens in </a:t>
            </a:r>
            <a:r>
              <a:rPr lang="en-US" dirty="0" smtClean="0">
                <a:solidFill>
                  <a:srgbClr val="A50021"/>
                </a:solidFill>
              </a:rPr>
              <a:t>each unit of volume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998" y="3955250"/>
            <a:ext cx="6579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minus 2 ?  Because we are losing  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90314"/>
              </p:ext>
            </p:extLst>
          </p:nvPr>
        </p:nvGraphicFramePr>
        <p:xfrm>
          <a:off x="7208443" y="3994610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2" name="Equation" r:id="rId5" imgW="457002" imgH="444307" progId="Equation.DSMT4">
                  <p:embed/>
                </p:oleObj>
              </mc:Choice>
              <mc:Fallback>
                <p:oleObj name="Equation" r:id="rId5" imgW="457002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443" y="3994610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1806" y="4559584"/>
            <a:ext cx="854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the 2  because each reaction costs 2 molecules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6896" y="2954977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33918"/>
              </p:ext>
            </p:extLst>
          </p:nvPr>
        </p:nvGraphicFramePr>
        <p:xfrm>
          <a:off x="1921911" y="3007037"/>
          <a:ext cx="139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3" name="Equation" r:id="rId7" imgW="1396800" imgH="419040" progId="Equation.DSMT4">
                  <p:embed/>
                </p:oleObj>
              </mc:Choice>
              <mc:Fallback>
                <p:oleObj name="Equation" r:id="rId7" imgW="1396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1911" y="3007037"/>
                        <a:ext cx="1397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30261" y="2933672"/>
            <a:ext cx="4783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# of reactions happens</a:t>
            </a:r>
          </a:p>
          <a:p>
            <a:r>
              <a:rPr lang="en-US" dirty="0" smtClean="0"/>
              <a:t> in the plug </a:t>
            </a:r>
            <a:r>
              <a:rPr lang="en-US" dirty="0" smtClean="0">
                <a:solidFill>
                  <a:srgbClr val="A50021"/>
                </a:solidFill>
              </a:rPr>
              <a:t>per second 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998" y="5606024"/>
            <a:ext cx="5625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being destroyed inside the plug is </a:t>
            </a:r>
            <a:endParaRPr lang="en-US" dirty="0">
              <a:solidFill>
                <a:srgbClr val="A50021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51981"/>
              </p:ext>
            </p:extLst>
          </p:nvPr>
        </p:nvGraphicFramePr>
        <p:xfrm>
          <a:off x="5363467" y="5161524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4" name="Equation" r:id="rId9" imgW="457002" imgH="444307" progId="Equation.DSMT4">
                  <p:embed/>
                </p:oleObj>
              </mc:Choice>
              <mc:Fallback>
                <p:oleObj name="Equation" r:id="rId9" imgW="457002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467" y="5161524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6896" y="508425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in each second, the # of </a:t>
            </a:r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05145"/>
              </p:ext>
            </p:extLst>
          </p:nvPr>
        </p:nvGraphicFramePr>
        <p:xfrm>
          <a:off x="6483256" y="5636520"/>
          <a:ext cx="2268033" cy="462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5" name="Equation" r:id="rId10" imgW="2057400" imgH="419040" progId="Equation.DSMT4">
                  <p:embed/>
                </p:oleObj>
              </mc:Choice>
              <mc:Fallback>
                <p:oleObj name="Equation" r:id="rId10" imgW="205740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256" y="5636520"/>
                        <a:ext cx="2268033" cy="46222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22102" y="5082804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olecules 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 bwMode="auto">
          <a:xfrm rot="5400000">
            <a:off x="6383319" y="1817707"/>
            <a:ext cx="773782" cy="61891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385520"/>
              </p:ext>
            </p:extLst>
          </p:nvPr>
        </p:nvGraphicFramePr>
        <p:xfrm>
          <a:off x="6546072" y="2514056"/>
          <a:ext cx="533596" cy="39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6" name="Equation" r:id="rId12" imgW="444307" imgH="330057" progId="Equation.DSMT4">
                  <p:embed/>
                </p:oleObj>
              </mc:Choice>
              <mc:Fallback>
                <p:oleObj name="Equation" r:id="rId12" imgW="444307" imgH="3300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072" y="2514056"/>
                        <a:ext cx="533596" cy="39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88526"/>
              </p:ext>
            </p:extLst>
          </p:nvPr>
        </p:nvGraphicFramePr>
        <p:xfrm>
          <a:off x="6168652" y="1977846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7" name="Equation" r:id="rId14" imgW="291960" imgH="317160" progId="Equation.DSMT4">
                  <p:embed/>
                </p:oleObj>
              </mc:Choice>
              <mc:Fallback>
                <p:oleObj name="Equation" r:id="rId14" imgW="291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68652" y="1977846"/>
                        <a:ext cx="292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326160" y="1865554"/>
            <a:ext cx="1395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Volume of </a:t>
            </a:r>
          </a:p>
          <a:p>
            <a:r>
              <a:rPr lang="en-US" sz="2000" dirty="0" smtClean="0"/>
              <a:t>plug is</a:t>
            </a:r>
            <a:endParaRPr lang="en-US" sz="20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730083"/>
              </p:ext>
            </p:extLst>
          </p:nvPr>
        </p:nvGraphicFramePr>
        <p:xfrm>
          <a:off x="8172400" y="2268314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8" name="Equation" r:id="rId16" imgW="698400" imgH="330120" progId="Equation.DSMT4">
                  <p:embed/>
                </p:oleObj>
              </mc:Choice>
              <mc:Fallback>
                <p:oleObj name="Equation" r:id="rId16" imgW="698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72400" y="2268314"/>
                        <a:ext cx="698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7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5" grpId="0"/>
      <p:bldP spid="17" grpId="0"/>
      <p:bldP spid="18" grpId="0"/>
      <p:bldP spid="21" grpId="0"/>
      <p:bldP spid="2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6" name="Flowchart: Magnetic Disk 5"/>
          <p:cNvSpPr/>
          <p:nvPr/>
        </p:nvSpPr>
        <p:spPr bwMode="auto">
          <a:xfrm rot="5400000">
            <a:off x="3546143" y="638433"/>
            <a:ext cx="1594866" cy="2711504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983240" y="1815479"/>
            <a:ext cx="978408" cy="24231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436096" y="1994185"/>
            <a:ext cx="978408" cy="24231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0222"/>
              </p:ext>
            </p:extLst>
          </p:nvPr>
        </p:nvGraphicFramePr>
        <p:xfrm>
          <a:off x="569538" y="1727087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84" name="Equation" r:id="rId3" imgW="1244520" imgH="419040" progId="Equation.DSMT4">
                  <p:embed/>
                </p:oleObj>
              </mc:Choice>
              <mc:Fallback>
                <p:oleObj name="Equation" r:id="rId3" imgW="124452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38" y="1727087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57134"/>
              </p:ext>
            </p:extLst>
          </p:nvPr>
        </p:nvGraphicFramePr>
        <p:xfrm>
          <a:off x="6414504" y="1650505"/>
          <a:ext cx="200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85" name="Equation" r:id="rId5" imgW="2006280" imgH="419040" progId="Equation.DSMT4">
                  <p:embed/>
                </p:oleObj>
              </mc:Choice>
              <mc:Fallback>
                <p:oleObj name="Equation" r:id="rId5" imgW="200628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504" y="1650505"/>
                        <a:ext cx="200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675071"/>
              </p:ext>
            </p:extLst>
          </p:nvPr>
        </p:nvGraphicFramePr>
        <p:xfrm>
          <a:off x="3040458" y="2079157"/>
          <a:ext cx="1778108" cy="36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86" name="Equation" r:id="rId7" imgW="2057400" imgH="419100" progId="Equation.DSMT4">
                  <p:embed/>
                </p:oleObj>
              </mc:Choice>
              <mc:Fallback>
                <p:oleObj name="Equation" r:id="rId7" imgW="2057400" imgH="419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458" y="2079157"/>
                        <a:ext cx="1778108" cy="362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719698"/>
            <a:ext cx="1685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flowing in</a:t>
            </a:r>
          </a:p>
          <a:p>
            <a:r>
              <a:rPr lang="en-US" dirty="0" smtClean="0"/>
              <a:t>at a rate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14504" y="696398"/>
            <a:ext cx="1904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flowing out</a:t>
            </a:r>
          </a:p>
          <a:p>
            <a:r>
              <a:rPr lang="en-US" dirty="0" smtClean="0"/>
              <a:t>at a rate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05174"/>
              </p:ext>
            </p:extLst>
          </p:nvPr>
        </p:nvGraphicFramePr>
        <p:xfrm>
          <a:off x="514400" y="974501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87" name="Equation" r:id="rId9" imgW="457002" imgH="444307" progId="Equation.DSMT4">
                  <p:embed/>
                </p:oleObj>
              </mc:Choice>
              <mc:Fallback>
                <p:oleObj name="Equation" r:id="rId9" imgW="457002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00" y="974501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26542"/>
              </p:ext>
            </p:extLst>
          </p:nvPr>
        </p:nvGraphicFramePr>
        <p:xfrm>
          <a:off x="5925300" y="951201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88" name="Equation" r:id="rId11" imgW="457002" imgH="444307" progId="Equation.DSMT4">
                  <p:embed/>
                </p:oleObj>
              </mc:Choice>
              <mc:Fallback>
                <p:oleObj name="Equation" r:id="rId11" imgW="457002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5300" y="951201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06625"/>
              </p:ext>
            </p:extLst>
          </p:nvPr>
        </p:nvGraphicFramePr>
        <p:xfrm>
          <a:off x="3047256" y="1111278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89" name="Equation" r:id="rId12" imgW="457002" imgH="444307" progId="Equation.DSMT4">
                  <p:embed/>
                </p:oleObj>
              </mc:Choice>
              <mc:Fallback>
                <p:oleObj name="Equation" r:id="rId12" imgW="457002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256" y="1111278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3460962" y="1127285"/>
            <a:ext cx="17652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d</a:t>
            </a:r>
            <a:r>
              <a:rPr lang="en-US" dirty="0" smtClean="0">
                <a:solidFill>
                  <a:srgbClr val="A50021"/>
                </a:solidFill>
              </a:rPr>
              <a:t>estroyed</a:t>
            </a:r>
          </a:p>
          <a:p>
            <a:r>
              <a:rPr lang="en-US" dirty="0">
                <a:solidFill>
                  <a:srgbClr val="A50021"/>
                </a:solidFill>
              </a:rPr>
              <a:t>a</a:t>
            </a:r>
            <a:r>
              <a:rPr lang="en-US" dirty="0" smtClean="0">
                <a:solidFill>
                  <a:srgbClr val="A50021"/>
                </a:solidFill>
              </a:rPr>
              <a:t>t rate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8225" y="2999909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26336"/>
              </p:ext>
            </p:extLst>
          </p:nvPr>
        </p:nvGraphicFramePr>
        <p:xfrm>
          <a:off x="2451901" y="3055264"/>
          <a:ext cx="5472608" cy="46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90" name="Equation" r:id="rId13" imgW="4902120" imgH="419040" progId="Equation.DSMT4">
                  <p:embed/>
                </p:oleObj>
              </mc:Choice>
              <mc:Fallback>
                <p:oleObj name="Equation" r:id="rId13" imgW="4902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1901" y="3055264"/>
                        <a:ext cx="5472608" cy="46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600" y="384048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14855"/>
              </p:ext>
            </p:extLst>
          </p:nvPr>
        </p:nvGraphicFramePr>
        <p:xfrm>
          <a:off x="1995943" y="3775629"/>
          <a:ext cx="476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91" name="Equation" r:id="rId15" imgW="4762440" imgH="888840" progId="Equation.DSMT4">
                  <p:embed/>
                </p:oleObj>
              </mc:Choice>
              <mc:Fallback>
                <p:oleObj name="Equation" r:id="rId15" imgW="47624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95943" y="3775629"/>
                        <a:ext cx="4762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8225" y="4797152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42124"/>
              </p:ext>
            </p:extLst>
          </p:nvPr>
        </p:nvGraphicFramePr>
        <p:xfrm>
          <a:off x="2390053" y="4797152"/>
          <a:ext cx="401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92" name="Equation" r:id="rId17" imgW="4012920" imgH="888840" progId="Equation.DSMT4">
                  <p:embed/>
                </p:oleObj>
              </mc:Choice>
              <mc:Fallback>
                <p:oleObj name="Equation" r:id="rId17" imgW="40129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90053" y="4797152"/>
                        <a:ext cx="40132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82716"/>
              </p:ext>
            </p:extLst>
          </p:nvPr>
        </p:nvGraphicFramePr>
        <p:xfrm>
          <a:off x="758225" y="5589240"/>
          <a:ext cx="251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93" name="Equation" r:id="rId19" imgW="2514600" imgH="888840" progId="Equation.DSMT4">
                  <p:embed/>
                </p:oleObj>
              </mc:Choice>
              <mc:Fallback>
                <p:oleObj name="Equation" r:id="rId19" imgW="2514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8225" y="5589240"/>
                        <a:ext cx="2514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446881" y="836712"/>
            <a:ext cx="8460432" cy="187220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It is known that </a:t>
            </a:r>
            <a:r>
              <a:rPr lang="en-US" dirty="0" smtClean="0"/>
              <a:t>the rate of chemical reaction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r </a:t>
            </a:r>
            <a:r>
              <a:rPr lang="en-US" dirty="0" smtClean="0">
                <a:solidFill>
                  <a:srgbClr val="C00000"/>
                </a:solidFill>
              </a:rPr>
              <a:t>depends on </a:t>
            </a:r>
            <a:r>
              <a:rPr lang="en-US" dirty="0" smtClean="0">
                <a:solidFill>
                  <a:srgbClr val="C00000"/>
                </a:solidFill>
              </a:rPr>
              <a:t>concentration C(x) </a:t>
            </a:r>
            <a:r>
              <a:rPr lang="en-US" dirty="0" smtClean="0">
                <a:solidFill>
                  <a:srgbClr val="C00000"/>
                </a:solidFill>
              </a:rPr>
              <a:t>of        and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temperature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66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66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F7B92-4317-46E1-B0C6-87639C92EF53}" type="slidenum">
              <a:rPr lang="en-US"/>
              <a:pPr/>
              <a:t>109</a:t>
            </a:fld>
            <a:endParaRPr lang="en-US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55222"/>
              </p:ext>
            </p:extLst>
          </p:nvPr>
        </p:nvGraphicFramePr>
        <p:xfrm>
          <a:off x="7020272" y="1556792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26" name="Equation" r:id="rId3" imgW="457002" imgH="444307" progId="Equation.DSMT4">
                  <p:embed/>
                </p:oleObj>
              </mc:Choice>
              <mc:Fallback>
                <p:oleObj name="Equation" r:id="rId3" imgW="45700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556792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7668344" y="260648"/>
            <a:ext cx="1238969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3.6 PFR </a:t>
            </a: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226" y="2780928"/>
            <a:ext cx="6001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/>
              <a:t>We assume temperature is constant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292" y="3458453"/>
            <a:ext cx="7460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/>
              <a:t>Hence  </a:t>
            </a:r>
            <a:r>
              <a:rPr lang="en-US" dirty="0" smtClean="0">
                <a:solidFill>
                  <a:srgbClr val="C00000"/>
                </a:solidFill>
              </a:rPr>
              <a:t>r=k C(x)  </a:t>
            </a:r>
            <a:r>
              <a:rPr lang="en-US" dirty="0"/>
              <a:t>where k is a constant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28127"/>
              </p:ext>
            </p:extLst>
          </p:nvPr>
        </p:nvGraphicFramePr>
        <p:xfrm>
          <a:off x="4122228" y="4182214"/>
          <a:ext cx="416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27" name="Equation" r:id="rId5" imgW="4165560" imgH="888840" progId="Equation.DSMT4">
                  <p:embed/>
                </p:oleObj>
              </mc:Choice>
              <mc:Fallback>
                <p:oleObj name="Equation" r:id="rId5" imgW="41655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2228" y="4182214"/>
                        <a:ext cx="4165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74335"/>
              </p:ext>
            </p:extLst>
          </p:nvPr>
        </p:nvGraphicFramePr>
        <p:xfrm>
          <a:off x="1691680" y="4182214"/>
          <a:ext cx="222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28" name="Equation" r:id="rId7" imgW="2222280" imgH="888840" progId="Equation.DSMT4">
                  <p:embed/>
                </p:oleObj>
              </mc:Choice>
              <mc:Fallback>
                <p:oleObj name="Equation" r:id="rId7" imgW="2222280" imgH="8888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182214"/>
                        <a:ext cx="2222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6292" y="43651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785813" y="1214438"/>
            <a:ext cx="7772400" cy="48577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For SHM equation</a:t>
            </a:r>
          </a:p>
          <a:p>
            <a:pPr>
              <a:buFontTx/>
              <a:buNone/>
            </a:pPr>
            <a:r>
              <a:rPr lang="en-US" dirty="0" smtClean="0"/>
              <a:t>It is typical to define the quantity</a:t>
            </a:r>
          </a:p>
          <a:p>
            <a:pPr>
              <a:buFontTx/>
              <a:buNone/>
            </a:pPr>
            <a:r>
              <a:rPr lang="en-US" dirty="0" smtClean="0"/>
              <a:t>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and write this equation                   </a:t>
            </a:r>
          </a:p>
          <a:p>
            <a:pPr>
              <a:buFontTx/>
              <a:buNone/>
            </a:pPr>
            <a:r>
              <a:rPr lang="en-US" dirty="0" smtClean="0"/>
              <a:t>as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915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AAFA77-4FA7-4CED-8DC2-53B7B92E017D}" type="slidenum">
              <a:rPr lang="en-US"/>
              <a:pPr/>
              <a:t>11</a:t>
            </a:fld>
            <a:endParaRPr lang="en-US"/>
          </a:p>
        </p:txBody>
      </p:sp>
      <p:sp>
        <p:nvSpPr>
          <p:cNvPr id="49160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4429124" y="1142984"/>
          <a:ext cx="31892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1" name="Equation" r:id="rId3" imgW="1739900" imgH="342900" progId="Equation.DSMT4">
                  <p:embed/>
                </p:oleObj>
              </mc:Choice>
              <mc:Fallback>
                <p:oleObj name="Equation" r:id="rId3" imgW="1739900" imgH="3429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1142984"/>
                        <a:ext cx="31892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66908"/>
              </p:ext>
            </p:extLst>
          </p:nvPr>
        </p:nvGraphicFramePr>
        <p:xfrm>
          <a:off x="2928926" y="2643182"/>
          <a:ext cx="2500330" cy="69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2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643182"/>
                        <a:ext cx="2500330" cy="69039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5214942" y="3571876"/>
          <a:ext cx="31892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3" name="Equation" r:id="rId7" imgW="1739900" imgH="342900" progId="Equation.DSMT4">
                  <p:embed/>
                </p:oleObj>
              </mc:Choice>
              <mc:Fallback>
                <p:oleObj name="Equation" r:id="rId7" imgW="1739900" imgH="3429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3571876"/>
                        <a:ext cx="31892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055329"/>
              </p:ext>
            </p:extLst>
          </p:nvPr>
        </p:nvGraphicFramePr>
        <p:xfrm>
          <a:off x="2214546" y="4572008"/>
          <a:ext cx="3000384" cy="66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4" name="Equation" r:id="rId8" imgW="1714500" imgH="381000" progId="Equation.DSMT4">
                  <p:embed/>
                </p:oleObj>
              </mc:Choice>
              <mc:Fallback>
                <p:oleObj name="Equation" r:id="rId8" imgW="1714500" imgH="381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572008"/>
                        <a:ext cx="3000384" cy="66675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66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F7B92-4317-46E1-B0C6-87639C92EF53}" type="slidenum">
              <a:rPr lang="en-US"/>
              <a:pPr/>
              <a:t>110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26792" y="1700808"/>
            <a:ext cx="4923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Solve the above ODE, get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591" y="4005064"/>
            <a:ext cx="5868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How to find B?  </a:t>
            </a:r>
            <a:r>
              <a:rPr lang="en-US" sz="3200" dirty="0" smtClean="0"/>
              <a:t>Let </a:t>
            </a:r>
            <a:r>
              <a:rPr lang="en-US" sz="3200" dirty="0" smtClean="0"/>
              <a:t>x=0</a:t>
            </a:r>
            <a:r>
              <a:rPr lang="en-US" sz="3200" dirty="0" smtClean="0"/>
              <a:t>, we get</a:t>
            </a:r>
            <a:endParaRPr lang="en-US" sz="32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668344" y="260648"/>
            <a:ext cx="1238969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3.6 PFR </a:t>
            </a: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graphicFrame>
        <p:nvGraphicFramePr>
          <p:cNvPr id="400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81788"/>
              </p:ext>
            </p:extLst>
          </p:nvPr>
        </p:nvGraphicFramePr>
        <p:xfrm>
          <a:off x="2738438" y="2420938"/>
          <a:ext cx="28575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1" name="Equation" r:id="rId3" imgW="2197080" imgH="825480" progId="Equation.DSMT4">
                  <p:embed/>
                </p:oleObj>
              </mc:Choice>
              <mc:Fallback>
                <p:oleObj name="Equation" r:id="rId3" imgW="219708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420938"/>
                        <a:ext cx="28575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00301"/>
              </p:ext>
            </p:extLst>
          </p:nvPr>
        </p:nvGraphicFramePr>
        <p:xfrm>
          <a:off x="2338388" y="4868863"/>
          <a:ext cx="3387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2" name="Equation" r:id="rId5" imgW="2679480" imgH="685800" progId="Equation.DSMT4">
                  <p:embed/>
                </p:oleObj>
              </mc:Choice>
              <mc:Fallback>
                <p:oleObj name="Equation" r:id="rId5" imgW="26794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868863"/>
                        <a:ext cx="3387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60327"/>
              </p:ext>
            </p:extLst>
          </p:nvPr>
        </p:nvGraphicFramePr>
        <p:xfrm>
          <a:off x="2401888" y="650875"/>
          <a:ext cx="314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3" name="Equation" r:id="rId7" imgW="3149280" imgH="888840" progId="Equation.DSMT4">
                  <p:embed/>
                </p:oleObj>
              </mc:Choice>
              <mc:Fallback>
                <p:oleObj name="Equation" r:id="rId7" imgW="314928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650875"/>
                        <a:ext cx="314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6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Content Placeholder 2"/>
          <p:cNvSpPr>
            <a:spLocks noGrp="1"/>
          </p:cNvSpPr>
          <p:nvPr>
            <p:ph idx="1"/>
          </p:nvPr>
        </p:nvSpPr>
        <p:spPr>
          <a:xfrm>
            <a:off x="467544" y="650139"/>
            <a:ext cx="2088232" cy="576064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Therefore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765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 dirty="0"/>
          </a:p>
        </p:txBody>
      </p:sp>
      <p:sp>
        <p:nvSpPr>
          <p:cNvPr id="27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671769-9E80-420D-9298-C569B21BD43B}" type="slidenum">
              <a:rPr lang="en-US"/>
              <a:pPr/>
              <a:t>111</a:t>
            </a:fld>
            <a:endParaRPr lang="en-US"/>
          </a:p>
        </p:txBody>
      </p:sp>
      <p:graphicFrame>
        <p:nvGraphicFramePr>
          <p:cNvPr id="27653" name="Object 10"/>
          <p:cNvGraphicFramePr>
            <a:graphicFrameLocks noChangeAspect="1"/>
          </p:cNvGraphicFramePr>
          <p:nvPr/>
        </p:nvGraphicFramePr>
        <p:xfrm>
          <a:off x="5572125" y="785813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7" name="Equation" r:id="rId3" imgW="473859" imgH="799637" progId="Equation.DSMT4">
                  <p:embed/>
                </p:oleObj>
              </mc:Choice>
              <mc:Fallback>
                <p:oleObj name="Equation" r:id="rId3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785813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88047"/>
              </p:ext>
            </p:extLst>
          </p:nvPr>
        </p:nvGraphicFramePr>
        <p:xfrm>
          <a:off x="2699792" y="284221"/>
          <a:ext cx="37750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8" name="Equation" r:id="rId5" imgW="2666880" imgH="825480" progId="Equation.DSMT4">
                  <p:embed/>
                </p:oleObj>
              </mc:Choice>
              <mc:Fallback>
                <p:oleObj name="Equation" r:id="rId5" imgW="266688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4221"/>
                        <a:ext cx="3775075" cy="1168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 bwMode="auto">
          <a:xfrm>
            <a:off x="7668344" y="260648"/>
            <a:ext cx="1238969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3.6 PFR </a:t>
            </a: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4217" y="6256476"/>
            <a:ext cx="101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END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643621"/>
              </p:ext>
            </p:extLst>
          </p:nvPr>
        </p:nvGraphicFramePr>
        <p:xfrm>
          <a:off x="2710543" y="2567738"/>
          <a:ext cx="54721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9" name="Equation" r:id="rId7" imgW="4902120" imgH="419040" progId="Equation.DSMT4">
                  <p:embed/>
                </p:oleObj>
              </mc:Choice>
              <mc:Fallback>
                <p:oleObj name="Equation" r:id="rId7" imgW="4902120" imgH="419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543" y="2567738"/>
                        <a:ext cx="54721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8622" y="1537628"/>
            <a:ext cx="1584176" cy="52322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Remark: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259" y="1537628"/>
            <a:ext cx="5718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above, we assume</a:t>
            </a:r>
          </a:p>
          <a:p>
            <a:r>
              <a:rPr lang="en-US" dirty="0" smtClean="0"/>
              <a:t> area A of cross section is constant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455" y="2511243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we have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622" y="3212976"/>
            <a:ext cx="603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 is not constant, then we will have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21939"/>
              </p:ext>
            </p:extLst>
          </p:nvPr>
        </p:nvGraphicFramePr>
        <p:xfrm>
          <a:off x="985110" y="3933056"/>
          <a:ext cx="704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70" name="Equation" r:id="rId9" imgW="7048440" imgH="419040" progId="Equation.DSMT4">
                  <p:embed/>
                </p:oleObj>
              </mc:Choice>
              <mc:Fallback>
                <p:oleObj name="Equation" r:id="rId9" imgW="7048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5110" y="3933056"/>
                        <a:ext cx="7048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9067" y="4437112"/>
            <a:ext cx="827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case, following the same idea as above, we will have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785283"/>
              </p:ext>
            </p:extLst>
          </p:nvPr>
        </p:nvGraphicFramePr>
        <p:xfrm>
          <a:off x="360363" y="4929188"/>
          <a:ext cx="31416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71" name="Equation" r:id="rId11" imgW="3619440" imgH="888840" progId="Equation.DSMT4">
                  <p:embed/>
                </p:oleObj>
              </mc:Choice>
              <mc:Fallback>
                <p:oleObj name="Equation" r:id="rId11" imgW="36194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363" y="4929188"/>
                        <a:ext cx="31416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82892"/>
              </p:ext>
            </p:extLst>
          </p:nvPr>
        </p:nvGraphicFramePr>
        <p:xfrm>
          <a:off x="3757569" y="4898777"/>
          <a:ext cx="53546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72" name="Equation" r:id="rId13" imgW="5626080" imgH="888840" progId="Equation.DSMT4">
                  <p:embed/>
                </p:oleObj>
              </mc:Choice>
              <mc:Fallback>
                <p:oleObj name="Equation" r:id="rId13" imgW="562608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569" y="4898777"/>
                        <a:ext cx="53546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5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7" grpId="0"/>
      <p:bldP spid="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itle 1"/>
          <p:cNvSpPr>
            <a:spLocks noGrp="1"/>
          </p:cNvSpPr>
          <p:nvPr>
            <p:ph type="title"/>
          </p:nvPr>
        </p:nvSpPr>
        <p:spPr>
          <a:xfrm>
            <a:off x="2571750" y="428625"/>
            <a:ext cx="2428878" cy="604838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2800" smtClean="0"/>
              <a:t>Appendix</a:t>
            </a:r>
            <a:r>
              <a:rPr lang="en-US" smtClean="0"/>
              <a:t> 1</a:t>
            </a:r>
          </a:p>
        </p:txBody>
      </p:sp>
      <p:sp>
        <p:nvSpPr>
          <p:cNvPr id="4301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430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FB77E4-99E5-4A93-A7EA-0E46A6B98CD7}" type="slidenum">
              <a:rPr lang="en-US"/>
              <a:pPr/>
              <a:t>112</a:t>
            </a:fld>
            <a:endParaRPr lang="en-US"/>
          </a:p>
        </p:txBody>
      </p:sp>
      <p:sp>
        <p:nvSpPr>
          <p:cNvPr id="43019" name="Rectangle 8"/>
          <p:cNvSpPr>
            <a:spLocks noChangeArrowheads="1"/>
          </p:cNvSpPr>
          <p:nvPr/>
        </p:nvSpPr>
        <p:spPr bwMode="auto">
          <a:xfrm>
            <a:off x="428596" y="3786190"/>
            <a:ext cx="14830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 Hence</a:t>
            </a:r>
          </a:p>
        </p:txBody>
      </p:sp>
      <p:graphicFrame>
        <p:nvGraphicFramePr>
          <p:cNvPr id="43011" name="Object 11"/>
          <p:cNvGraphicFramePr>
            <a:graphicFrameLocks noChangeAspect="1"/>
          </p:cNvGraphicFramePr>
          <p:nvPr/>
        </p:nvGraphicFramePr>
        <p:xfrm>
          <a:off x="785786" y="2714620"/>
          <a:ext cx="714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7" name="Equation" r:id="rId3" imgW="5918200" imgH="977900" progId="Equation.DSMT4">
                  <p:embed/>
                </p:oleObj>
              </mc:Choice>
              <mc:Fallback>
                <p:oleObj name="Equation" r:id="rId3" imgW="5918200" imgH="9779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714620"/>
                        <a:ext cx="7143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Content Placeholder 12"/>
          <p:cNvSpPr>
            <a:spLocks noGrp="1"/>
          </p:cNvSpPr>
          <p:nvPr>
            <p:ph idx="1"/>
          </p:nvPr>
        </p:nvSpPr>
        <p:spPr>
          <a:xfrm>
            <a:off x="428596" y="1928802"/>
            <a:ext cx="5357850" cy="5715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 By  the above formula, get</a:t>
            </a:r>
          </a:p>
        </p:txBody>
      </p:sp>
      <p:graphicFrame>
        <p:nvGraphicFramePr>
          <p:cNvPr id="43012" name="Object 15"/>
          <p:cNvGraphicFramePr>
            <a:graphicFrameLocks noChangeAspect="1"/>
          </p:cNvGraphicFramePr>
          <p:nvPr/>
        </p:nvGraphicFramePr>
        <p:xfrm>
          <a:off x="2357422" y="5009554"/>
          <a:ext cx="2643206" cy="118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8" name="Equation" r:id="rId5" imgW="2184400" imgH="977900" progId="Equation.DSMT4">
                  <p:embed/>
                </p:oleObj>
              </mc:Choice>
              <mc:Fallback>
                <p:oleObj name="Equation" r:id="rId5" imgW="2184400" imgH="9779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009554"/>
                        <a:ext cx="2643206" cy="1183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8"/>
          <p:cNvSpPr>
            <a:spLocks noChangeArrowheads="1"/>
          </p:cNvSpPr>
          <p:nvPr/>
        </p:nvSpPr>
        <p:spPr bwMode="auto">
          <a:xfrm>
            <a:off x="642910" y="5286388"/>
            <a:ext cx="13997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200" dirty="0"/>
              <a:t>where</a:t>
            </a:r>
          </a:p>
        </p:txBody>
      </p:sp>
      <p:graphicFrame>
        <p:nvGraphicFramePr>
          <p:cNvPr id="43013" name="Object 16"/>
          <p:cNvGraphicFramePr>
            <a:graphicFrameLocks noChangeAspect="1"/>
          </p:cNvGraphicFramePr>
          <p:nvPr/>
        </p:nvGraphicFramePr>
        <p:xfrm>
          <a:off x="4114800" y="3249613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" name="Equation" r:id="rId7" imgW="203112" imgH="342751" progId="Equation.DSMT4">
                  <p:embed/>
                </p:oleObj>
              </mc:Choice>
              <mc:Fallback>
                <p:oleObj name="Equation" r:id="rId7" imgW="203112" imgH="342751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49613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19"/>
          <p:cNvGraphicFramePr>
            <a:graphicFrameLocks noChangeAspect="1"/>
          </p:cNvGraphicFramePr>
          <p:nvPr/>
        </p:nvGraphicFramePr>
        <p:xfrm>
          <a:off x="1071538" y="4286256"/>
          <a:ext cx="2759294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" name="Equation" r:id="rId9" imgW="2032000" imgH="419100" progId="Equation.DSMT4">
                  <p:embed/>
                </p:oleObj>
              </mc:Choice>
              <mc:Fallback>
                <p:oleObj name="Equation" r:id="rId9" imgW="2032000" imgH="4191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286256"/>
                        <a:ext cx="2759294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57158" y="1285860"/>
          <a:ext cx="8286775" cy="62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1" name="Equation" r:id="rId11" imgW="5588000" imgH="419100" progId="Equation.DSMT4">
                  <p:embed/>
                </p:oleObj>
              </mc:Choice>
              <mc:Fallback>
                <p:oleObj name="Equation" r:id="rId11" imgW="5588000" imgH="4191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285860"/>
                        <a:ext cx="8286775" cy="621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071934" y="4269296"/>
          <a:ext cx="4500594" cy="53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2" name="Equation" r:id="rId13" imgW="3530600" imgH="419100" progId="Equation.DSMT4">
                  <p:embed/>
                </p:oleObj>
              </mc:Choice>
              <mc:Fallback>
                <p:oleObj name="Equation" r:id="rId13" imgW="3530600" imgH="4191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269296"/>
                        <a:ext cx="4500594" cy="534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128792" cy="714375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2800" dirty="0" smtClean="0"/>
              <a:t>Appendix 2  (</a:t>
            </a:r>
            <a:r>
              <a:rPr lang="en-US" sz="2800" dirty="0" err="1" smtClean="0"/>
              <a:t>Defintions</a:t>
            </a:r>
            <a:r>
              <a:rPr lang="en-US" sz="2800" dirty="0" smtClean="0"/>
              <a:t> of </a:t>
            </a:r>
            <a:r>
              <a:rPr lang="en-US" sz="2800" dirty="0" err="1" smtClean="0"/>
              <a:t>cosh</a:t>
            </a:r>
            <a:r>
              <a:rPr lang="en-US" sz="2800" dirty="0" smtClean="0"/>
              <a:t> and </a:t>
            </a:r>
            <a:r>
              <a:rPr lang="en-US" sz="2800" dirty="0" err="1" smtClean="0"/>
              <a:t>sinh</a:t>
            </a:r>
            <a:r>
              <a:rPr lang="en-US" sz="2800" dirty="0" smtClean="0"/>
              <a:t>) </a:t>
            </a:r>
          </a:p>
        </p:txBody>
      </p:sp>
      <p:sp>
        <p:nvSpPr>
          <p:cNvPr id="440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440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95D48-E8B2-4B0E-A9C7-149F7254BDBD}" type="slidenum">
              <a:rPr lang="en-US"/>
              <a:pPr/>
              <a:t>113</a:t>
            </a:fld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71472" y="2786058"/>
            <a:ext cx="2714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Formulae</a:t>
            </a:r>
          </a:p>
        </p:txBody>
      </p:sp>
      <p:graphicFrame>
        <p:nvGraphicFramePr>
          <p:cNvPr id="44034" name="Object 8"/>
          <p:cNvGraphicFramePr>
            <a:graphicFrameLocks noChangeAspect="1"/>
          </p:cNvGraphicFramePr>
          <p:nvPr/>
        </p:nvGraphicFramePr>
        <p:xfrm>
          <a:off x="500034" y="1363792"/>
          <a:ext cx="3714776" cy="1350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8" name="Equation" r:id="rId3" imgW="2514600" imgH="914400" progId="Equation.DSMT4">
                  <p:embed/>
                </p:oleObj>
              </mc:Choice>
              <mc:Fallback>
                <p:oleObj name="Equation" r:id="rId3" imgW="2514600" imgH="914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363792"/>
                        <a:ext cx="3714776" cy="1350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9"/>
          <p:cNvGraphicFramePr>
            <a:graphicFrameLocks noChangeAspect="1"/>
          </p:cNvGraphicFramePr>
          <p:nvPr/>
        </p:nvGraphicFramePr>
        <p:xfrm>
          <a:off x="4114800" y="3249613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9" name="Equation" r:id="rId5" imgW="203112" imgH="342751" progId="Equation.DSMT4">
                  <p:embed/>
                </p:oleObj>
              </mc:Choice>
              <mc:Fallback>
                <p:oleObj name="Equation" r:id="rId5" imgW="203112" imgH="342751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49613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10"/>
          <p:cNvGraphicFramePr>
            <a:graphicFrameLocks noChangeAspect="1"/>
          </p:cNvGraphicFramePr>
          <p:nvPr/>
        </p:nvGraphicFramePr>
        <p:xfrm>
          <a:off x="4643438" y="1428736"/>
          <a:ext cx="3643338" cy="136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0" name="Equation" r:id="rId7" imgW="2438400" imgH="914400" progId="Equation.DSMT4">
                  <p:embed/>
                </p:oleObj>
              </mc:Choice>
              <mc:Fallback>
                <p:oleObj name="Equation" r:id="rId7" imgW="2438400" imgH="914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28736"/>
                        <a:ext cx="3643338" cy="1366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2"/>
          <p:cNvGraphicFramePr>
            <a:graphicFrameLocks noChangeAspect="1"/>
          </p:cNvGraphicFramePr>
          <p:nvPr/>
        </p:nvGraphicFramePr>
        <p:xfrm>
          <a:off x="2643173" y="3500438"/>
          <a:ext cx="4600583" cy="60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1" name="Equation" r:id="rId9" imgW="3505200" imgH="457200" progId="Equation.DSMT4">
                  <p:embed/>
                </p:oleObj>
              </mc:Choice>
              <mc:Fallback>
                <p:oleObj name="Equation" r:id="rId9" imgW="350520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3" y="3500438"/>
                        <a:ext cx="4600583" cy="600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4"/>
          <p:cNvGraphicFramePr>
            <a:graphicFrameLocks noChangeAspect="1"/>
          </p:cNvGraphicFramePr>
          <p:nvPr/>
        </p:nvGraphicFramePr>
        <p:xfrm>
          <a:off x="714348" y="4572008"/>
          <a:ext cx="2714644" cy="940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2" name="Equation" r:id="rId11" imgW="2565400" imgH="889000" progId="Equation.DSMT4">
                  <p:embed/>
                </p:oleObj>
              </mc:Choice>
              <mc:Fallback>
                <p:oleObj name="Equation" r:id="rId11" imgW="2565400" imgH="8890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572008"/>
                        <a:ext cx="2714644" cy="940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6"/>
          <p:cNvGraphicFramePr>
            <a:graphicFrameLocks noChangeAspect="1"/>
          </p:cNvGraphicFramePr>
          <p:nvPr/>
        </p:nvGraphicFramePr>
        <p:xfrm>
          <a:off x="5214941" y="4429132"/>
          <a:ext cx="2977699" cy="103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3" name="Equation" r:id="rId13" imgW="2565400" imgH="889000" progId="Equation.DSMT4">
                  <p:embed/>
                </p:oleObj>
              </mc:Choice>
              <mc:Fallback>
                <p:oleObj name="Equation" r:id="rId13" imgW="2565400" imgH="8890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1" y="4429132"/>
                        <a:ext cx="2977699" cy="1031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1071563" y="428625"/>
            <a:ext cx="7072312" cy="5715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2400" smtClean="0"/>
              <a:t>Appendix 2 (cont) Graphs of sinhx, coshx, tanhx</a:t>
            </a:r>
          </a:p>
        </p:txBody>
      </p:sp>
      <p:sp>
        <p:nvSpPr>
          <p:cNvPr id="983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A90330-D3FC-482C-923B-7DA816C7C5C6}" type="slidenum">
              <a:rPr lang="en-US"/>
              <a:pPr/>
              <a:t>114</a:t>
            </a:fld>
            <a:endParaRPr lang="en-US"/>
          </a:p>
        </p:txBody>
      </p:sp>
      <p:pic>
        <p:nvPicPr>
          <p:cNvPr id="983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00125" y="1928813"/>
            <a:ext cx="6991350" cy="3581400"/>
          </a:xfrm>
          <a:noFill/>
        </p:spPr>
      </p:pic>
      <p:sp>
        <p:nvSpPr>
          <p:cNvPr id="98310" name="Slide Number Placeholder 4"/>
          <p:cNvSpPr txBox="1">
            <a:spLocks/>
          </p:cNvSpPr>
          <p:nvPr/>
        </p:nvSpPr>
        <p:spPr bwMode="auto">
          <a:xfrm>
            <a:off x="5167313" y="2602007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sinhx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1" name="Slide Number Placeholder 4"/>
          <p:cNvSpPr txBox="1">
            <a:spLocks/>
          </p:cNvSpPr>
          <p:nvPr/>
        </p:nvSpPr>
        <p:spPr bwMode="auto">
          <a:xfrm>
            <a:off x="2857500" y="257175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>
                <a:latin typeface="Times New Roman" pitchFamily="18" charset="0"/>
              </a:rPr>
              <a:t>coshx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6072188" y="2786063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2400" dirty="0" err="1">
                <a:solidFill>
                  <a:schemeClr val="accent6"/>
                </a:solidFill>
                <a:latin typeface="Times New Roman" pitchFamily="18" charset="0"/>
              </a:rPr>
              <a:t>tanhx</a:t>
            </a:r>
            <a:endParaRPr lang="en-US" sz="2400" dirty="0">
              <a:solidFill>
                <a:schemeClr val="accent6"/>
              </a:solidFill>
              <a:latin typeface="Times New Roman" pitchFamily="18" charset="0"/>
            </a:endParaRPr>
          </a:p>
        </p:txBody>
      </p:sp>
      <p:sp>
        <p:nvSpPr>
          <p:cNvPr id="98313" name="Content Placeholder 2"/>
          <p:cNvSpPr txBox="1">
            <a:spLocks/>
          </p:cNvSpPr>
          <p:nvPr/>
        </p:nvSpPr>
        <p:spPr bwMode="auto">
          <a:xfrm>
            <a:off x="1857375" y="1071563"/>
            <a:ext cx="55006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u="sng">
                <a:hlinkClick r:id="rId3"/>
              </a:rPr>
              <a:t>http://www.graphmatica.com</a:t>
            </a:r>
            <a:endParaRPr lang="en-US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3059832" y="450912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sinhx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1404937" y="4085818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2400" dirty="0" err="1">
                <a:solidFill>
                  <a:schemeClr val="accent6"/>
                </a:solidFill>
                <a:latin typeface="Times New Roman" pitchFamily="18" charset="0"/>
              </a:rPr>
              <a:t>tanhx</a:t>
            </a:r>
            <a:endParaRPr lang="en-US" sz="2400" dirty="0">
              <a:solidFill>
                <a:schemeClr val="accent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487" y="1048392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now</a:t>
            </a:r>
            <a:endParaRPr lang="en-US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2500298" y="4357694"/>
          <a:ext cx="3857652" cy="70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74" name="Equation" r:id="rId3" imgW="2984500" imgH="546100" progId="Equation.DSMT4">
                  <p:embed/>
                </p:oleObj>
              </mc:Choice>
              <mc:Fallback>
                <p:oleObj name="Equation" r:id="rId3" imgW="29845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357694"/>
                        <a:ext cx="3857652" cy="70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5208" y="476673"/>
            <a:ext cx="7927869" cy="676275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/>
              <a:t>I</a:t>
            </a:r>
            <a:r>
              <a:rPr lang="en-US" sz="2400" dirty="0" smtClean="0"/>
              <a:t>n slide 36, we compute t using </a:t>
            </a:r>
            <a:r>
              <a:rPr lang="en-US" sz="2400" dirty="0" err="1" smtClean="0"/>
              <a:t>cosh</a:t>
            </a:r>
            <a:r>
              <a:rPr lang="en-US" sz="2400" dirty="0" smtClean="0"/>
              <a:t> function as follows:</a:t>
            </a: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82085"/>
              </p:ext>
            </p:extLst>
          </p:nvPr>
        </p:nvGraphicFramePr>
        <p:xfrm>
          <a:off x="4505791" y="2500306"/>
          <a:ext cx="20383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75" name="Equation" r:id="rId5" imgW="1422400" imgH="406400" progId="Equation.DSMT4">
                  <p:embed/>
                </p:oleObj>
              </mc:Choice>
              <mc:Fallback>
                <p:oleObj name="Equation" r:id="rId5" imgW="1422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91" y="2500306"/>
                        <a:ext cx="20383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06941"/>
              </p:ext>
            </p:extLst>
          </p:nvPr>
        </p:nvGraphicFramePr>
        <p:xfrm>
          <a:off x="1441450" y="3198813"/>
          <a:ext cx="59753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76" name="Equation" r:id="rId7" imgW="4572000" imgH="723900" progId="Equation.DSMT4">
                  <p:embed/>
                </p:oleObj>
              </mc:Choice>
              <mc:Fallback>
                <p:oleObj name="Equation" r:id="rId7" imgW="4572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198813"/>
                        <a:ext cx="59753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5786" y="4429132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2500306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time  t  such tha</a:t>
            </a:r>
            <a:r>
              <a:rPr lang="en-US" sz="3200" dirty="0" smtClean="0"/>
              <a:t>t</a:t>
            </a:r>
            <a:endParaRPr lang="en-US" sz="3200" dirty="0"/>
          </a:p>
        </p:txBody>
      </p:sp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2285984" y="1571612"/>
          <a:ext cx="3150831" cy="61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77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571612"/>
                        <a:ext cx="3150831" cy="61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14960"/>
              </p:ext>
            </p:extLst>
          </p:nvPr>
        </p:nvGraphicFramePr>
        <p:xfrm>
          <a:off x="2991902" y="1137647"/>
          <a:ext cx="1243283" cy="37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78" name="Equation" r:id="rId11" imgW="1104900" imgH="330200" progId="Equation.DSMT4">
                  <p:embed/>
                </p:oleObj>
              </mc:Choice>
              <mc:Fallback>
                <p:oleObj name="Equation" r:id="rId11" imgW="1104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902" y="1137647"/>
                        <a:ext cx="1243283" cy="371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99992" y="104839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centimeters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4348" y="1571612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1142976" y="4929198"/>
          <a:ext cx="6286544" cy="1302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79" name="Equation" r:id="rId13" imgW="4597400" imgH="952500" progId="Equation.DSMT4">
                  <p:embed/>
                </p:oleObj>
              </mc:Choice>
              <mc:Fallback>
                <p:oleObj name="Equation" r:id="rId13" imgW="45974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929198"/>
                        <a:ext cx="6286544" cy="1302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 bwMode="auto">
          <a:xfrm>
            <a:off x="2959237" y="203631"/>
            <a:ext cx="2562829" cy="45199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Appendix 2 (</a:t>
            </a:r>
            <a:r>
              <a:rPr lang="en-US" sz="2000" dirty="0" err="1" smtClean="0"/>
              <a:t>cont</a:t>
            </a:r>
            <a:r>
              <a:rPr lang="en-US" sz="2000" dirty="0" smtClean="0"/>
              <a:t>)</a:t>
            </a:r>
            <a:r>
              <a:rPr lang="en-US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819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20" grpId="0"/>
      <p:bldP spid="2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46104" y="836712"/>
            <a:ext cx="8318384" cy="676275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 smtClean="0"/>
              <a:t>Suppose we use the following exp. function instead of </a:t>
            </a:r>
            <a:r>
              <a:rPr lang="en-US" sz="2400" dirty="0" err="1" smtClean="0"/>
              <a:t>cosh</a:t>
            </a:r>
            <a:endParaRPr lang="en-US" sz="2400" dirty="0" smtClean="0"/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52281"/>
              </p:ext>
            </p:extLst>
          </p:nvPr>
        </p:nvGraphicFramePr>
        <p:xfrm>
          <a:off x="1619672" y="1412776"/>
          <a:ext cx="4248472" cy="105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62" name="Equation" r:id="rId3" imgW="3568700" imgH="889000" progId="Equation.DSMT4">
                  <p:embed/>
                </p:oleObj>
              </mc:Choice>
              <mc:Fallback>
                <p:oleObj name="Equation" r:id="rId3" imgW="35687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12776"/>
                        <a:ext cx="4248472" cy="1057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84" y="254574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0785" y="325821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6357" y="3175762"/>
            <a:ext cx="1415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get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44817" y="3068960"/>
                <a:ext cx="1766829" cy="901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4=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17" y="3068960"/>
                <a:ext cx="1766829" cy="9017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21418" y="3950065"/>
            <a:ext cx="7755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the above </a:t>
            </a:r>
            <a:r>
              <a:rPr lang="en-US" dirty="0" err="1" smtClean="0"/>
              <a:t>eq</a:t>
            </a:r>
            <a:r>
              <a:rPr lang="en-US" dirty="0" smtClean="0"/>
              <a:t> , get the value x,</a:t>
            </a:r>
          </a:p>
          <a:p>
            <a:r>
              <a:rPr lang="en-US" dirty="0" smtClean="0"/>
              <a:t>and then get the value t (choose positive t). </a:t>
            </a:r>
          </a:p>
          <a:p>
            <a:r>
              <a:rPr lang="en-US" dirty="0" smtClean="0"/>
              <a:t>Hence using </a:t>
            </a:r>
            <a:r>
              <a:rPr lang="en-US" dirty="0" err="1" smtClean="0"/>
              <a:t>cosh</a:t>
            </a:r>
            <a:r>
              <a:rPr lang="en-US" dirty="0" smtClean="0"/>
              <a:t> is easier.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959237" y="203631"/>
            <a:ext cx="2562829" cy="45199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Appendix 2 (</a:t>
            </a:r>
            <a:r>
              <a:rPr lang="en-US" sz="2000" dirty="0" err="1" smtClean="0"/>
              <a:t>cont</a:t>
            </a:r>
            <a:r>
              <a:rPr lang="en-US" sz="2000" dirty="0" smtClean="0"/>
              <a:t>)</a:t>
            </a:r>
            <a:r>
              <a:rPr lang="en-US" sz="2800" dirty="0" smtClean="0"/>
              <a:t>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18567"/>
              </p:ext>
            </p:extLst>
          </p:nvPr>
        </p:nvGraphicFramePr>
        <p:xfrm>
          <a:off x="6948264" y="3861048"/>
          <a:ext cx="1790236" cy="54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63" name="Equation" r:id="rId6" imgW="1091880" imgH="330120" progId="Equation.DSMT4">
                  <p:embed/>
                </p:oleObj>
              </mc:Choice>
              <mc:Fallback>
                <p:oleObj name="Equation" r:id="rId6" imgW="1091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48264" y="3861048"/>
                        <a:ext cx="1790236" cy="541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15895"/>
              </p:ext>
            </p:extLst>
          </p:nvPr>
        </p:nvGraphicFramePr>
        <p:xfrm>
          <a:off x="1979544" y="2312919"/>
          <a:ext cx="4192777" cy="98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64" name="Equation" r:id="rId8" imgW="2692080" imgH="634680" progId="Equation.DSMT4">
                  <p:embed/>
                </p:oleObj>
              </mc:Choice>
              <mc:Fallback>
                <p:oleObj name="Equation" r:id="rId8" imgW="2692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9544" y="2312919"/>
                        <a:ext cx="4192777" cy="98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803448"/>
              </p:ext>
            </p:extLst>
          </p:nvPr>
        </p:nvGraphicFramePr>
        <p:xfrm>
          <a:off x="1832987" y="3220570"/>
          <a:ext cx="2090941" cy="75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65" name="Equation" r:id="rId10" imgW="1091880" imgH="393480" progId="Equation.DSMT4">
                  <p:embed/>
                </p:oleObj>
              </mc:Choice>
              <mc:Fallback>
                <p:oleObj name="Equation" r:id="rId10" imgW="1091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2987" y="3220570"/>
                        <a:ext cx="2090941" cy="753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04137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Appendix 3  solve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642910" y="1856313"/>
            <a:ext cx="2643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Gen </a:t>
            </a:r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9934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D9CE61-DDF1-42C8-BC8D-D51F896B0342}" type="slidenum">
              <a:rPr lang="en-US"/>
              <a:pPr/>
              <a:t>117</a:t>
            </a:fld>
            <a:endParaRPr lang="en-US"/>
          </a:p>
        </p:txBody>
      </p:sp>
      <p:sp>
        <p:nvSpPr>
          <p:cNvPr id="99343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442370" name="Object 6"/>
          <p:cNvGraphicFramePr>
            <a:graphicFrameLocks noChangeAspect="1"/>
          </p:cNvGraphicFramePr>
          <p:nvPr/>
        </p:nvGraphicFramePr>
        <p:xfrm>
          <a:off x="3643306" y="571480"/>
          <a:ext cx="41005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1" name="Equation" r:id="rId3" imgW="2844800" imgH="444500" progId="Equation.DSMT4">
                  <p:embed/>
                </p:oleObj>
              </mc:Choice>
              <mc:Fallback>
                <p:oleObj name="Equation" r:id="rId3" imgW="2844800" imgH="444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571480"/>
                        <a:ext cx="41005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70521"/>
              </p:ext>
            </p:extLst>
          </p:nvPr>
        </p:nvGraphicFramePr>
        <p:xfrm>
          <a:off x="3286116" y="1764217"/>
          <a:ext cx="3357586" cy="102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2" name="Equation" r:id="rId5" imgW="1586811" imgH="482391" progId="Equation.DSMT4">
                  <p:embed/>
                </p:oleObj>
              </mc:Choice>
              <mc:Fallback>
                <p:oleObj name="Equation" r:id="rId5" imgW="1586811" imgH="482391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764217"/>
                        <a:ext cx="3357586" cy="1020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289236"/>
              </p:ext>
            </p:extLst>
          </p:nvPr>
        </p:nvGraphicFramePr>
        <p:xfrm>
          <a:off x="2794495" y="2820454"/>
          <a:ext cx="4875917" cy="79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3" name="Equation" r:id="rId7" imgW="2730500" imgH="444500" progId="Equation.DSMT4">
                  <p:embed/>
                </p:oleObj>
              </mc:Choice>
              <mc:Fallback>
                <p:oleObj name="Equation" r:id="rId7" imgW="2730500" imgH="444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495" y="2820454"/>
                        <a:ext cx="4875917" cy="79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5698" y="2924944"/>
            <a:ext cx="1863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know</a:t>
            </a:r>
            <a:endParaRPr lang="en-US" sz="3200" dirty="0"/>
          </a:p>
        </p:txBody>
      </p:sp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071726"/>
              </p:ext>
            </p:extLst>
          </p:nvPr>
        </p:nvGraphicFramePr>
        <p:xfrm>
          <a:off x="2514213" y="4005064"/>
          <a:ext cx="2500330" cy="69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4" name="Equation" r:id="rId9" imgW="1701800" imgH="469900" progId="Equation.DSMT4">
                  <p:embed/>
                </p:oleObj>
              </mc:Choice>
              <mc:Fallback>
                <p:oleObj name="Equation" r:id="rId9" imgW="1701800" imgH="4699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213" y="4005064"/>
                        <a:ext cx="2500330" cy="690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57224" y="414908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031" y="5085345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find </a:t>
            </a:r>
            <a:endParaRPr lang="en-US" sz="3200" dirty="0"/>
          </a:p>
        </p:txBody>
      </p:sp>
      <p:graphicFrame>
        <p:nvGraphicFramePr>
          <p:cNvPr id="442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506501"/>
              </p:ext>
            </p:extLst>
          </p:nvPr>
        </p:nvGraphicFramePr>
        <p:xfrm>
          <a:off x="4427984" y="4941450"/>
          <a:ext cx="642942" cy="87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5" name="Equation" r:id="rId11" imgW="355446" imgH="482391" progId="Equation.DSMT4">
                  <p:embed/>
                </p:oleObj>
              </mc:Choice>
              <mc:Fallback>
                <p:oleObj name="Equation" r:id="rId11" imgW="355446" imgH="482391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941450"/>
                        <a:ext cx="642942" cy="872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84168" y="3509719"/>
                <a:ext cx="2643994" cy="5232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Assume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509719"/>
                <a:ext cx="2643994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4358" t="-10227" b="-2954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836712"/>
            <a:ext cx="199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guess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500174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subst.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6446" y="1428736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into</a:t>
            </a:r>
            <a:endParaRPr lang="en-US" sz="3200" dirty="0"/>
          </a:p>
        </p:txBody>
      </p:sp>
      <p:graphicFrame>
        <p:nvGraphicFramePr>
          <p:cNvPr id="443396" name="Object 6"/>
          <p:cNvGraphicFramePr>
            <a:graphicFrameLocks noChangeAspect="1"/>
          </p:cNvGraphicFramePr>
          <p:nvPr/>
        </p:nvGraphicFramePr>
        <p:xfrm>
          <a:off x="2214546" y="2500306"/>
          <a:ext cx="4500594" cy="70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2" name="Equation" r:id="rId3" imgW="2844800" imgH="444500" progId="Equation.DSMT4">
                  <p:embed/>
                </p:oleObj>
              </mc:Choice>
              <mc:Fallback>
                <p:oleObj name="Equation" r:id="rId3" imgW="2844800" imgH="4445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500306"/>
                        <a:ext cx="4500594" cy="703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2910" y="321468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3000364" y="642918"/>
          <a:ext cx="4714908" cy="6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3" name="Equation" r:id="rId5" imgW="3479800" imgH="482600" progId="Equation.DSMT4">
                  <p:embed/>
                </p:oleObj>
              </mc:Choice>
              <mc:Fallback>
                <p:oleObj name="Equation" r:id="rId5" imgW="3479800" imgH="4826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642918"/>
                        <a:ext cx="4714908" cy="6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2000232" y="3357562"/>
          <a:ext cx="3643338" cy="111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4" name="Equation" r:id="rId7" imgW="2895600" imgH="889000" progId="Equation.DSMT4">
                  <p:embed/>
                </p:oleObj>
              </mc:Choice>
              <mc:Fallback>
                <p:oleObj name="Equation" r:id="rId7" imgW="2895600" imgH="8890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357562"/>
                        <a:ext cx="3643338" cy="1118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1" name="Object 9"/>
          <p:cNvGraphicFramePr>
            <a:graphicFrameLocks noChangeAspect="1"/>
          </p:cNvGraphicFramePr>
          <p:nvPr/>
        </p:nvGraphicFramePr>
        <p:xfrm>
          <a:off x="5857884" y="3357562"/>
          <a:ext cx="1928826" cy="111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5" name="Equation" r:id="rId9" imgW="1536700" imgH="889000" progId="Equation.DSMT4">
                  <p:embed/>
                </p:oleObj>
              </mc:Choice>
              <mc:Fallback>
                <p:oleObj name="Equation" r:id="rId9" imgW="1536700" imgH="8890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357562"/>
                        <a:ext cx="1928826" cy="111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2" name="Object 10"/>
          <p:cNvGraphicFramePr>
            <a:graphicFrameLocks noChangeAspect="1"/>
          </p:cNvGraphicFramePr>
          <p:nvPr/>
        </p:nvGraphicFramePr>
        <p:xfrm>
          <a:off x="1071538" y="4714884"/>
          <a:ext cx="6858048" cy="119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6" name="Equation" r:id="rId11" imgW="5105400" imgH="889000" progId="Equation.DSMT4">
                  <p:embed/>
                </p:oleObj>
              </mc:Choice>
              <mc:Fallback>
                <p:oleObj name="Equation" r:id="rId11" imgW="5105400" imgH="8890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714884"/>
                        <a:ext cx="6858048" cy="119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3" name="Object 11"/>
          <p:cNvGraphicFramePr>
            <a:graphicFrameLocks noChangeAspect="1"/>
          </p:cNvGraphicFramePr>
          <p:nvPr/>
        </p:nvGraphicFramePr>
        <p:xfrm>
          <a:off x="3357554" y="1232008"/>
          <a:ext cx="1714512" cy="100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7" name="Equation" r:id="rId13" imgW="825500" imgH="482600" progId="Equation.DSMT4">
                  <p:embed/>
                </p:oleObj>
              </mc:Choice>
              <mc:Fallback>
                <p:oleObj name="Equation" r:id="rId13" imgW="825500" imgH="4826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1232008"/>
                        <a:ext cx="1714512" cy="1002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755576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(cont)</a:t>
            </a:r>
            <a:endParaRPr lang="en-US" dirty="0">
              <a:solidFill>
                <a:srgbClr val="99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44648" y="1129099"/>
                <a:ext cx="1731046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2"/>
                    </a:solidFill>
                  </a:rPr>
                  <a:t>Assume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48" y="1129099"/>
                <a:ext cx="1731046" cy="338554"/>
              </a:xfrm>
              <a:prstGeom prst="rect">
                <a:avLst/>
              </a:prstGeom>
              <a:blipFill rotWithShape="1">
                <a:blip r:embed="rId15"/>
                <a:stretch>
                  <a:fillRect l="-1748" t="-3448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04137" cy="7207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Appendix 4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857224" y="4071942"/>
            <a:ext cx="4462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Assume initial condition</a:t>
            </a:r>
          </a:p>
        </p:txBody>
      </p:sp>
      <p:sp>
        <p:nvSpPr>
          <p:cNvPr id="100360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0407A7-6650-4DE1-AC23-5F1820CDEDC3}" type="slidenum">
              <a:rPr lang="en-US"/>
              <a:pPr/>
              <a:t>119</a:t>
            </a:fld>
            <a:endParaRPr lang="en-US"/>
          </a:p>
        </p:txBody>
      </p:sp>
      <p:sp>
        <p:nvSpPr>
          <p:cNvPr id="100361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444418" name="Object 6"/>
          <p:cNvGraphicFramePr>
            <a:graphicFrameLocks noChangeAspect="1"/>
          </p:cNvGraphicFramePr>
          <p:nvPr/>
        </p:nvGraphicFramePr>
        <p:xfrm>
          <a:off x="3428992" y="430196"/>
          <a:ext cx="41005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94" name="Equation" r:id="rId3" imgW="2844800" imgH="444500" progId="Equation.DSMT4">
                  <p:embed/>
                </p:oleObj>
              </mc:Choice>
              <mc:Fallback>
                <p:oleObj name="Equation" r:id="rId3" imgW="2844800" imgH="444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30196"/>
                        <a:ext cx="41005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1071538" y="1500174"/>
          <a:ext cx="685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95" name="Equation" r:id="rId5" imgW="5105400" imgH="889000" progId="Equation.DSMT4">
                  <p:embed/>
                </p:oleObj>
              </mc:Choice>
              <mc:Fallback>
                <p:oleObj name="Equation" r:id="rId5" imgW="5105400" imgH="889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500174"/>
                        <a:ext cx="6858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0" name="Object 4"/>
          <p:cNvGraphicFramePr>
            <a:graphicFrameLocks noChangeAspect="1"/>
          </p:cNvGraphicFramePr>
          <p:nvPr/>
        </p:nvGraphicFramePr>
        <p:xfrm>
          <a:off x="928662" y="2714620"/>
          <a:ext cx="7696574" cy="1189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96" name="Equation" r:id="rId7" imgW="5753100" imgH="889000" progId="Equation.DSMT4">
                  <p:embed/>
                </p:oleObj>
              </mc:Choice>
              <mc:Fallback>
                <p:oleObj name="Equation" r:id="rId7" imgW="57531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14620"/>
                        <a:ext cx="7696574" cy="1189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2786050" y="4857760"/>
          <a:ext cx="3857653" cy="7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97" name="Equation" r:id="rId9" imgW="2273300" imgH="419100" progId="Equation.DSMT4">
                  <p:embed/>
                </p:oleObj>
              </mc:Choice>
              <mc:Fallback>
                <p:oleObj name="Equation" r:id="rId9" imgW="2273300" imgH="4191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857760"/>
                        <a:ext cx="3857653" cy="7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857224" y="1214422"/>
            <a:ext cx="7772400" cy="4667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The general </a:t>
            </a:r>
            <a:r>
              <a:rPr lang="en-US" dirty="0" err="1" smtClean="0"/>
              <a:t>soln</a:t>
            </a:r>
            <a:r>
              <a:rPr lang="en-US" dirty="0" smtClean="0"/>
              <a:t> of the equation is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which  can be written as </a:t>
            </a:r>
          </a:p>
          <a:p>
            <a:pPr>
              <a:buFontTx/>
              <a:buNone/>
            </a:pPr>
            <a:r>
              <a:rPr lang="en-US" dirty="0" smtClean="0"/>
              <a:t>the phase-amplitude form</a:t>
            </a:r>
          </a:p>
          <a:p>
            <a:pPr>
              <a:buFontTx/>
              <a:buNone/>
            </a:pPr>
            <a:r>
              <a:rPr lang="en-US" dirty="0" smtClean="0"/>
              <a:t>                                        (see Appendix 1)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14966"/>
              </p:ext>
            </p:extLst>
          </p:nvPr>
        </p:nvGraphicFramePr>
        <p:xfrm>
          <a:off x="785813" y="3857625"/>
          <a:ext cx="45291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3" imgW="2997200" imgH="419100" progId="Equation.DSMT4">
                  <p:embed/>
                </p:oleObj>
              </mc:Choice>
              <mc:Fallback>
                <p:oleObj name="Equation" r:id="rId3" imgW="2997200" imgH="4191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857625"/>
                        <a:ext cx="4529137" cy="633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1331640" y="4752974"/>
            <a:ext cx="1571625" cy="6048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amplitude</a:t>
            </a:r>
          </a:p>
        </p:txBody>
      </p:sp>
      <p:cxnSp>
        <p:nvCxnSpPr>
          <p:cNvPr id="8198" name="Straight Arrow Connector 9"/>
          <p:cNvCxnSpPr>
            <a:cxnSpLocks noChangeShapeType="1"/>
          </p:cNvCxnSpPr>
          <p:nvPr/>
        </p:nvCxnSpPr>
        <p:spPr bwMode="auto">
          <a:xfrm flipV="1">
            <a:off x="2295247" y="4306560"/>
            <a:ext cx="142873" cy="56912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3679030" y="4698205"/>
            <a:ext cx="2143125" cy="714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phase or phase  angle</a:t>
            </a:r>
          </a:p>
        </p:txBody>
      </p:sp>
      <p:cxnSp>
        <p:nvCxnSpPr>
          <p:cNvPr id="8200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4500562" y="4643438"/>
            <a:ext cx="500063" cy="71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0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08675-8D1A-445E-8B75-0969C195FA5D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8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42222"/>
              </p:ext>
            </p:extLst>
          </p:nvPr>
        </p:nvGraphicFramePr>
        <p:xfrm>
          <a:off x="1428728" y="1857364"/>
          <a:ext cx="63531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5" imgW="4203700" imgH="419100" progId="Equation.DSMT4">
                  <p:embed/>
                </p:oleObj>
              </mc:Choice>
              <mc:Fallback>
                <p:oleObj name="Equation" r:id="rId5" imgW="4203700" imgH="4191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857364"/>
                        <a:ext cx="6353175" cy="633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Oval 11"/>
          <p:cNvSpPr>
            <a:spLocks noChangeArrowheads="1"/>
          </p:cNvSpPr>
          <p:nvPr/>
        </p:nvSpPr>
        <p:spPr bwMode="auto">
          <a:xfrm>
            <a:off x="4286250" y="3929063"/>
            <a:ext cx="1000125" cy="5715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203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286500" y="2571750"/>
            <a:ext cx="1857400" cy="5000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See Chapter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259111"/>
              </p:ext>
            </p:extLst>
          </p:nvPr>
        </p:nvGraphicFramePr>
        <p:xfrm>
          <a:off x="1738591" y="5412580"/>
          <a:ext cx="6024002" cy="82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7" imgW="5918200" imgH="977900" progId="Equation.DSMT4">
                  <p:embed/>
                </p:oleObj>
              </mc:Choice>
              <mc:Fallback>
                <p:oleObj name="Equation" r:id="rId7" imgW="5918200" imgH="977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591" y="5412580"/>
                        <a:ext cx="6024002" cy="824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820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04137" cy="7207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Appendix 4 (cont)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714348" y="1285860"/>
            <a:ext cx="76438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3200" dirty="0"/>
              <a:t>By the initial conditions in previous slide, get</a:t>
            </a:r>
          </a:p>
        </p:txBody>
      </p:sp>
      <p:sp>
        <p:nvSpPr>
          <p:cNvPr id="101387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06C3C9-862F-4F07-AB42-79DD68F185C9}" type="slidenum">
              <a:rPr lang="en-US"/>
              <a:pPr/>
              <a:t>120</a:t>
            </a:fld>
            <a:endParaRPr lang="en-US"/>
          </a:p>
        </p:txBody>
      </p:sp>
      <p:sp>
        <p:nvSpPr>
          <p:cNvPr id="101388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445442" name="Object 2"/>
          <p:cNvGraphicFramePr>
            <a:graphicFrameLocks noChangeAspect="1"/>
          </p:cNvGraphicFramePr>
          <p:nvPr/>
        </p:nvGraphicFramePr>
        <p:xfrm>
          <a:off x="1142976" y="2500306"/>
          <a:ext cx="3500462" cy="145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18" name="Equation" r:id="rId3" imgW="2133600" imgH="889000" progId="Equation.DSMT4">
                  <p:embed/>
                </p:oleObj>
              </mc:Choice>
              <mc:Fallback>
                <p:oleObj name="Equation" r:id="rId3" imgW="2133600" imgH="889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500306"/>
                        <a:ext cx="3500462" cy="1458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3" name="Object 3"/>
          <p:cNvGraphicFramePr>
            <a:graphicFrameLocks noChangeAspect="1"/>
          </p:cNvGraphicFramePr>
          <p:nvPr/>
        </p:nvGraphicFramePr>
        <p:xfrm>
          <a:off x="5643570" y="3071810"/>
          <a:ext cx="1539880" cy="61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19" name="Equation" r:id="rId5" imgW="825500" imgH="330200" progId="Equation.DSMT4">
                  <p:embed/>
                </p:oleObj>
              </mc:Choice>
              <mc:Fallback>
                <p:oleObj name="Equation" r:id="rId5" imgW="825500" imgH="330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3071810"/>
                        <a:ext cx="1539880" cy="61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4" name="Object 6"/>
          <p:cNvGraphicFramePr>
            <a:graphicFrameLocks noChangeAspect="1"/>
          </p:cNvGraphicFramePr>
          <p:nvPr/>
        </p:nvGraphicFramePr>
        <p:xfrm>
          <a:off x="3429000" y="430213"/>
          <a:ext cx="41005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20" name="Equation" r:id="rId7" imgW="2844800" imgH="444500" progId="Equation.DSMT4">
                  <p:embed/>
                </p:oleObj>
              </mc:Choice>
              <mc:Fallback>
                <p:oleObj name="Equation" r:id="rId7" imgW="2844800" imgH="444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0213"/>
                        <a:ext cx="41005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4143380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445445" name="Object 5"/>
          <p:cNvGraphicFramePr>
            <a:graphicFrameLocks noChangeAspect="1"/>
          </p:cNvGraphicFramePr>
          <p:nvPr/>
        </p:nvGraphicFramePr>
        <p:xfrm>
          <a:off x="2214546" y="4203357"/>
          <a:ext cx="6000792" cy="125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21" name="Equation" r:id="rId9" imgW="4241800" imgH="889000" progId="Equation.DSMT4">
                  <p:embed/>
                </p:oleObj>
              </mc:Choice>
              <mc:Fallback>
                <p:oleObj name="Equation" r:id="rId9" imgW="4241800" imgH="889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203357"/>
                        <a:ext cx="6000792" cy="1257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88" y="500063"/>
            <a:ext cx="2221408" cy="62468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sz="2400" smtClean="0"/>
              <a:t>Appendix 5</a:t>
            </a:r>
          </a:p>
        </p:txBody>
      </p:sp>
      <p:sp>
        <p:nvSpPr>
          <p:cNvPr id="102408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FB933-DF08-47C1-9D9B-593E13F2209B}" type="slidenum">
              <a:rPr lang="en-US"/>
              <a:pPr/>
              <a:t>121</a:t>
            </a:fld>
            <a:endParaRPr lang="en-US"/>
          </a:p>
        </p:txBody>
      </p:sp>
      <p:sp>
        <p:nvSpPr>
          <p:cNvPr id="102409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446466" name="Object 3"/>
          <p:cNvGraphicFramePr>
            <a:graphicFrameLocks noChangeAspect="1"/>
          </p:cNvGraphicFramePr>
          <p:nvPr/>
        </p:nvGraphicFramePr>
        <p:xfrm>
          <a:off x="1928794" y="1571612"/>
          <a:ext cx="61436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36" name="Equation" r:id="rId3" imgW="3822700" imgH="457200" progId="Equation.DSMT4">
                  <p:embed/>
                </p:oleObj>
              </mc:Choice>
              <mc:Fallback>
                <p:oleObj name="Equation" r:id="rId3" imgW="3822700" imgH="457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571612"/>
                        <a:ext cx="61436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7" name="Object 3"/>
          <p:cNvGraphicFramePr>
            <a:graphicFrameLocks noChangeAspect="1"/>
          </p:cNvGraphicFramePr>
          <p:nvPr/>
        </p:nvGraphicFramePr>
        <p:xfrm>
          <a:off x="6357950" y="2357430"/>
          <a:ext cx="606428" cy="82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37" name="Equation" r:id="rId5" imgW="355446" imgH="482391" progId="Equation.DSMT4">
                  <p:embed/>
                </p:oleObj>
              </mc:Choice>
              <mc:Fallback>
                <p:oleObj name="Equation" r:id="rId5" imgW="355446" imgH="482391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2357430"/>
                        <a:ext cx="606428" cy="823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14348" y="2428868"/>
            <a:ext cx="5529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shall find a particular </a:t>
            </a:r>
            <a:r>
              <a:rPr lang="en-US" sz="3200" dirty="0" err="1" smtClean="0"/>
              <a:t>soln</a:t>
            </a:r>
            <a:endParaRPr lang="en-US" sz="3200" dirty="0"/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3000364" y="3286124"/>
          <a:ext cx="522985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38" name="Equation" r:id="rId7" imgW="3479800" imgH="482600" progId="Equation.DSMT4">
                  <p:embed/>
                </p:oleObj>
              </mc:Choice>
              <mc:Fallback>
                <p:oleObj name="Equation" r:id="rId7" imgW="3479800" imgH="482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286124"/>
                        <a:ext cx="522985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3214686"/>
            <a:ext cx="199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guess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4214818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subst.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5214950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into</a:t>
            </a:r>
            <a:endParaRPr lang="en-US" sz="3200" dirty="0"/>
          </a:p>
        </p:txBody>
      </p:sp>
      <p:graphicFrame>
        <p:nvGraphicFramePr>
          <p:cNvPr id="447494" name="Object 3"/>
          <p:cNvGraphicFramePr>
            <a:graphicFrameLocks noChangeAspect="1"/>
          </p:cNvGraphicFramePr>
          <p:nvPr/>
        </p:nvGraphicFramePr>
        <p:xfrm>
          <a:off x="2000232" y="5143512"/>
          <a:ext cx="61436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39" name="Equation" r:id="rId9" imgW="3822700" imgH="457200" progId="Equation.DSMT4">
                  <p:embed/>
                </p:oleObj>
              </mc:Choice>
              <mc:Fallback>
                <p:oleObj name="Equation" r:id="rId9" imgW="382270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143512"/>
                        <a:ext cx="61436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5" name="Object 7"/>
          <p:cNvGraphicFramePr>
            <a:graphicFrameLocks noChangeAspect="1"/>
          </p:cNvGraphicFramePr>
          <p:nvPr/>
        </p:nvGraphicFramePr>
        <p:xfrm>
          <a:off x="3357554" y="4000504"/>
          <a:ext cx="3143272" cy="115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40" name="Equation" r:id="rId10" imgW="1307532" imgH="482391" progId="Equation.DSMT4">
                  <p:embed/>
                </p:oleObj>
              </mc:Choice>
              <mc:Fallback>
                <p:oleObj name="Equation" r:id="rId10" imgW="1307532" imgH="482391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000504"/>
                        <a:ext cx="3143272" cy="1159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476672"/>
            <a:ext cx="2952328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sz="2400" dirty="0" smtClean="0"/>
              <a:t>Appendix 5 (cont.)</a:t>
            </a:r>
          </a:p>
        </p:txBody>
      </p:sp>
      <p:sp>
        <p:nvSpPr>
          <p:cNvPr id="102408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FB933-DF08-47C1-9D9B-593E13F2209B}" type="slidenum">
              <a:rPr lang="en-US"/>
              <a:pPr/>
              <a:t>122</a:t>
            </a:fld>
            <a:endParaRPr lang="en-US"/>
          </a:p>
        </p:txBody>
      </p:sp>
      <p:sp>
        <p:nvSpPr>
          <p:cNvPr id="102409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2285984" y="1928802"/>
          <a:ext cx="5228581" cy="1482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07" name="Equation" r:id="rId3" imgW="3403600" imgH="965200" progId="Equation.DSMT4">
                  <p:embed/>
                </p:oleObj>
              </mc:Choice>
              <mc:Fallback>
                <p:oleObj name="Equation" r:id="rId3" imgW="3403600" imgH="965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928802"/>
                        <a:ext cx="5228581" cy="1482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2285984" y="3947656"/>
          <a:ext cx="5214974" cy="151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08" name="Equation" r:id="rId5" imgW="3416300" imgH="990600" progId="Equation.DSMT4">
                  <p:embed/>
                </p:oleObj>
              </mc:Choice>
              <mc:Fallback>
                <p:oleObj name="Equation" r:id="rId5" imgW="3416300" imgH="990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947656"/>
                        <a:ext cx="5214974" cy="1512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42976" y="142873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75" y="500063"/>
            <a:ext cx="2786063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Appendix 5 (cont)</a:t>
            </a:r>
          </a:p>
        </p:txBody>
      </p:sp>
      <p:sp>
        <p:nvSpPr>
          <p:cNvPr id="10343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46D9C7-316E-4526-B652-D21EAA9E57F2}" type="slidenum">
              <a:rPr lang="en-US"/>
              <a:pPr/>
              <a:t>123</a:t>
            </a:fld>
            <a:endParaRPr lang="en-US"/>
          </a:p>
        </p:txBody>
      </p:sp>
      <p:sp>
        <p:nvSpPr>
          <p:cNvPr id="10343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57224" y="1571612"/>
            <a:ext cx="10715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/>
              <a:t>so </a:t>
            </a:r>
            <a:endParaRPr lang="en-US" sz="3200" dirty="0"/>
          </a:p>
        </p:txBody>
      </p:sp>
      <p:graphicFrame>
        <p:nvGraphicFramePr>
          <p:cNvPr id="448514" name="Object 2"/>
          <p:cNvGraphicFramePr>
            <a:graphicFrameLocks noChangeAspect="1"/>
          </p:cNvGraphicFramePr>
          <p:nvPr/>
        </p:nvGraphicFramePr>
        <p:xfrm>
          <a:off x="357158" y="2428868"/>
          <a:ext cx="843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4" name="Equation" r:id="rId3" imgW="8432800" imgH="990600" progId="Equation.DSMT4">
                  <p:embed/>
                </p:oleObj>
              </mc:Choice>
              <mc:Fallback>
                <p:oleObj name="Equation" r:id="rId3" imgW="8432800" imgH="990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428868"/>
                        <a:ext cx="843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2915816" y="4080338"/>
            <a:ext cx="28575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Content Placeholder 2"/>
          <p:cNvSpPr>
            <a:spLocks noGrp="1"/>
          </p:cNvSpPr>
          <p:nvPr>
            <p:ph idx="1"/>
          </p:nvPr>
        </p:nvSpPr>
        <p:spPr>
          <a:xfrm>
            <a:off x="785813" y="1285875"/>
            <a:ext cx="7986712" cy="4714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Note that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Hence SHM is periodic with </a:t>
            </a:r>
            <a:r>
              <a:rPr lang="en-US" dirty="0" smtClean="0">
                <a:solidFill>
                  <a:srgbClr val="C00000"/>
                </a:solidFill>
              </a:rPr>
              <a:t>period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amplitude A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714375" y="2071688"/>
          <a:ext cx="3353569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4" name="Equation" r:id="rId3" imgW="2603500" imgH="901700" progId="Equation.DSMT4">
                  <p:embed/>
                </p:oleObj>
              </mc:Choice>
              <mc:Fallback>
                <p:oleObj name="Equation" r:id="rId3" imgW="2603500" imgH="9017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71688"/>
                        <a:ext cx="3353569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3851920" y="2132856"/>
          <a:ext cx="431135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5" name="Equation" r:id="rId5" imgW="3390900" imgH="901700" progId="Equation.DSMT4">
                  <p:embed/>
                </p:oleObj>
              </mc:Choice>
              <mc:Fallback>
                <p:oleObj name="Equation" r:id="rId5" imgW="3390900" imgH="9017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132856"/>
                        <a:ext cx="431135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3714744" y="2643182"/>
          <a:ext cx="4357712" cy="112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6" name="Equation" r:id="rId7" imgW="3454400" imgH="889000" progId="Equation.DSMT4">
                  <p:embed/>
                </p:oleObj>
              </mc:Choice>
              <mc:Fallback>
                <p:oleObj name="Equation" r:id="rId7" imgW="34544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643182"/>
                        <a:ext cx="4357712" cy="1121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39099"/>
              </p:ext>
            </p:extLst>
          </p:nvPr>
        </p:nvGraphicFramePr>
        <p:xfrm>
          <a:off x="2786063" y="4357688"/>
          <a:ext cx="2286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7" name="Equation" r:id="rId9" imgW="1981200" imgH="1016000" progId="Equation.DSMT4">
                  <p:embed/>
                </p:oleObj>
              </mc:Choice>
              <mc:Fallback>
                <p:oleObj name="Equation" r:id="rId9" imgW="1981200" imgH="1016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357688"/>
                        <a:ext cx="2286000" cy="1171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20F36-B3C8-4FAA-9C65-2E790F42A75D}" type="slidenum">
              <a:rPr lang="en-US"/>
              <a:pPr/>
              <a:t>13</a:t>
            </a:fld>
            <a:endParaRPr lang="en-US"/>
          </a:p>
        </p:txBody>
      </p:sp>
      <p:sp>
        <p:nvSpPr>
          <p:cNvPr id="9224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58A65-38E9-4184-9442-71B24B3918E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8737" y="980728"/>
            <a:ext cx="6987679" cy="367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48699" y="4656395"/>
                <a:ext cx="3943381" cy="95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/>
                        <m:t>  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>
                        <m:rPr>
                          <m:nor/>
                        </m:rPr>
                        <a:rPr lang="en-US" i="1"/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99" y="4656395"/>
                <a:ext cx="3943381" cy="9569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08104" y="4898032"/>
                <a:ext cx="32399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>
                              <a:latin typeface="Cambria Math"/>
                            </a:rPr>
                            <m:t>=3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  <m:r>
                            <a:rPr lang="en-US">
                              <a:latin typeface="Cambria Math"/>
                            </a:rPr>
                            <m:t>(2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>
                              <a:latin typeface="Cambria Math"/>
                            </a:rPr>
                            <m:t>−0.5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898032"/>
                <a:ext cx="323992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66737" y="5421252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ith initial condition given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16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714375" y="500063"/>
            <a:ext cx="3497585" cy="676275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400" dirty="0" smtClean="0"/>
              <a:t> Some </a:t>
            </a:r>
            <a:r>
              <a:rPr lang="en-US" sz="2400" dirty="0"/>
              <a:t>T</a:t>
            </a:r>
            <a:r>
              <a:rPr lang="en-US" sz="2400" dirty="0" smtClean="0"/>
              <a:t>echnical </a:t>
            </a:r>
            <a:r>
              <a:rPr lang="en-US" sz="2400" dirty="0"/>
              <a:t>T</a:t>
            </a:r>
            <a:r>
              <a:rPr lang="en-US" sz="2400" dirty="0" smtClean="0"/>
              <a:t>erms</a:t>
            </a:r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>
          <a:xfrm>
            <a:off x="714375" y="1357313"/>
            <a:ext cx="7772400" cy="180498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Period </a:t>
            </a:r>
            <a:r>
              <a:rPr lang="en-US" dirty="0" smtClean="0"/>
              <a:t>T=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 time for a single oscillation (cycle)</a:t>
            </a:r>
          </a:p>
        </p:txBody>
      </p:sp>
      <p:sp>
        <p:nvSpPr>
          <p:cNvPr id="102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02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C1A88-57B1-41A8-89EE-B0AE57F30BED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3143250" y="1214438"/>
          <a:ext cx="2286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3" imgW="1981200" imgH="1016000" progId="Equation.DSMT4">
                  <p:embed/>
                </p:oleObj>
              </mc:Choice>
              <mc:Fallback>
                <p:oleObj name="Equation" r:id="rId3" imgW="1981200" imgH="10160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214438"/>
                        <a:ext cx="22860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Content Placeholder 2"/>
          <p:cNvSpPr txBox="1">
            <a:spLocks/>
          </p:cNvSpPr>
          <p:nvPr/>
        </p:nvSpPr>
        <p:spPr bwMode="auto">
          <a:xfrm>
            <a:off x="714375" y="3143250"/>
            <a:ext cx="77724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Frequency</a:t>
            </a:r>
            <a:r>
              <a:rPr lang="en-US" sz="3200" dirty="0"/>
              <a:t>  f =  the reciprocal of the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   period T =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The number of cycles per unit time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3286125" y="3643313"/>
          <a:ext cx="111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5" imgW="1117600" imgH="977900" progId="Equation.DSMT4">
                  <p:embed/>
                </p:oleObj>
              </mc:Choice>
              <mc:Fallback>
                <p:oleObj name="Equation" r:id="rId5" imgW="1117600" imgH="9779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643313"/>
                        <a:ext cx="111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5100638" cy="747713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2800" smtClean="0"/>
              <a:t>(cont) Some technical  terms</a:t>
            </a:r>
          </a:p>
        </p:txBody>
      </p:sp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7772400" cy="435768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Angular frequency</a:t>
            </a:r>
            <a:r>
              <a:rPr lang="en-US" dirty="0" smtClean="0"/>
              <a:t>=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 number of cycles per       unit time</a:t>
            </a:r>
          </a:p>
          <a:p>
            <a:endParaRPr lang="en-US" dirty="0" smtClean="0"/>
          </a:p>
          <a:p>
            <a:r>
              <a:rPr lang="en-US" sz="3600" dirty="0" smtClean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Amplitude</a:t>
            </a:r>
            <a:r>
              <a:rPr lang="en-US" sz="3600" dirty="0" smtClean="0">
                <a:latin typeface="Calibri" pitchFamily="34" charset="0"/>
                <a:cs typeface="Times New Roman" pitchFamily="18" charset="0"/>
              </a:rPr>
              <a:t> is the maximal displacement from the equilibrium position</a:t>
            </a:r>
            <a:endParaRPr lang="en-US" sz="3600" dirty="0" smtClean="0"/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12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12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77F69-1AE4-4375-B2A3-D096E59B9848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643438" y="1357313"/>
          <a:ext cx="1689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Equation" r:id="rId3" imgW="1689100" imgH="977900" progId="Equation.DSMT4">
                  <p:embed/>
                </p:oleObj>
              </mc:Choice>
              <mc:Fallback>
                <p:oleObj name="Equation" r:id="rId3" imgW="1689100" imgH="9779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57313"/>
                        <a:ext cx="1689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5286375" y="2928938"/>
          <a:ext cx="46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5" imgW="469696" imgH="330057" progId="Equation.DSMT4">
                  <p:embed/>
                </p:oleObj>
              </mc:Choice>
              <mc:Fallback>
                <p:oleObj name="Equation" r:id="rId5" imgW="469696" imgH="330057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928938"/>
                        <a:ext cx="469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1"/>
          <p:cNvGraphicFramePr>
            <a:graphicFrameLocks noChangeAspect="1"/>
          </p:cNvGraphicFramePr>
          <p:nvPr/>
        </p:nvGraphicFramePr>
        <p:xfrm>
          <a:off x="6500813" y="1643063"/>
          <a:ext cx="9128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Equation" r:id="rId7" imgW="583947" imgH="253890" progId="Equation.DSMT4">
                  <p:embed/>
                </p:oleObj>
              </mc:Choice>
              <mc:Fallback>
                <p:oleObj name="Equation" r:id="rId7" imgW="583947" imgH="25389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1643063"/>
                        <a:ext cx="9128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itle 1"/>
          <p:cNvSpPr>
            <a:spLocks noGrp="1"/>
          </p:cNvSpPr>
          <p:nvPr>
            <p:ph type="title"/>
          </p:nvPr>
        </p:nvSpPr>
        <p:spPr>
          <a:xfrm>
            <a:off x="857250" y="642938"/>
            <a:ext cx="4143375" cy="78581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mtClean="0"/>
              <a:t>Why                     ?</a:t>
            </a:r>
          </a:p>
        </p:txBody>
      </p:sp>
      <p:sp>
        <p:nvSpPr>
          <p:cNvPr id="122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CCA68-C1B2-46D3-BBF6-AE8A8D7BF235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000250" y="785813"/>
          <a:ext cx="23780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" name="Equation" r:id="rId3" imgW="2032000" imgH="419100" progId="Equation.DSMT4">
                  <p:embed/>
                </p:oleObj>
              </mc:Choice>
              <mc:Fallback>
                <p:oleObj name="Equation" r:id="rId3" imgW="2032000" imgH="419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785813"/>
                        <a:ext cx="23780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557670"/>
              </p:ext>
            </p:extLst>
          </p:nvPr>
        </p:nvGraphicFramePr>
        <p:xfrm>
          <a:off x="3491880" y="3140968"/>
          <a:ext cx="26400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7" name="Equation" r:id="rId5" imgW="1968500" imgH="419100" progId="Equation.DSMT4">
                  <p:embed/>
                </p:oleObj>
              </mc:Choice>
              <mc:Fallback>
                <p:oleObj name="Equation" r:id="rId5" imgW="1968500" imgH="4191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140968"/>
                        <a:ext cx="26400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3500438" y="3786188"/>
          <a:ext cx="27416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8" name="Equation" r:id="rId7" imgW="2044700" imgH="419100" progId="Equation.DSMT4">
                  <p:embed/>
                </p:oleObj>
              </mc:Choice>
              <mc:Fallback>
                <p:oleObj name="Equation" r:id="rId7" imgW="2044700" imgH="4191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786188"/>
                        <a:ext cx="27416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1000125" y="1785938"/>
            <a:ext cx="642937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In fact it can also be written as one of the following forms                           </a:t>
            </a:r>
          </a:p>
        </p:txBody>
      </p:sp>
      <p:sp>
        <p:nvSpPr>
          <p:cNvPr id="12297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71691"/>
              </p:ext>
            </p:extLst>
          </p:nvPr>
        </p:nvGraphicFramePr>
        <p:xfrm>
          <a:off x="3491880" y="4509120"/>
          <a:ext cx="2736304" cy="61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" name="Equation" r:id="rId9" imgW="1346040" imgH="304560" progId="Equation.DSMT4">
                  <p:embed/>
                </p:oleObj>
              </mc:Choice>
              <mc:Fallback>
                <p:oleObj name="Equation" r:id="rId9" imgW="1346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1880" y="4509120"/>
                        <a:ext cx="2736304" cy="619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Content Placeholder 2"/>
          <p:cNvSpPr>
            <a:spLocks noGrp="1"/>
          </p:cNvSpPr>
          <p:nvPr>
            <p:ph idx="1"/>
          </p:nvPr>
        </p:nvSpPr>
        <p:spPr>
          <a:xfrm>
            <a:off x="785813" y="1214438"/>
            <a:ext cx="7772400" cy="307181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Two constants A and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are determined by initial conditions</a:t>
            </a:r>
          </a:p>
          <a:p>
            <a:pPr>
              <a:buFontTx/>
              <a:buNone/>
            </a:pPr>
            <a:r>
              <a:rPr lang="en-US" dirty="0" smtClean="0"/>
              <a:t>Suppose </a:t>
            </a:r>
          </a:p>
          <a:p>
            <a:pPr>
              <a:buFontTx/>
              <a:buNone/>
            </a:pPr>
            <a:r>
              <a:rPr lang="en-US" dirty="0" smtClean="0"/>
              <a:t>Then </a:t>
            </a:r>
          </a:p>
          <a:p>
            <a:pPr>
              <a:buFontTx/>
              <a:buNone/>
            </a:pPr>
            <a:r>
              <a:rPr lang="en-US" dirty="0" smtClean="0"/>
              <a:t>and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4714875" y="1214438"/>
          <a:ext cx="3571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" name="Equation" r:id="rId3" imgW="253890" imgH="330057" progId="Equation.DSMT4">
                  <p:embed/>
                </p:oleObj>
              </mc:Choice>
              <mc:Fallback>
                <p:oleObj name="Equation" r:id="rId3" imgW="253890" imgH="330057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214438"/>
                        <a:ext cx="3571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427A3-749B-464F-A798-CECE762CE638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2714624" y="2301587"/>
          <a:ext cx="1785937" cy="5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8" name="Equation" r:id="rId5" imgW="1397000" imgH="457200" progId="Equation.DSMT4">
                  <p:embed/>
                </p:oleObj>
              </mc:Choice>
              <mc:Fallback>
                <p:oleObj name="Equation" r:id="rId5" imgW="1397000" imgH="4572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4" y="2301587"/>
                        <a:ext cx="1785937" cy="5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4857752" y="2285992"/>
          <a:ext cx="1785950" cy="60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9" name="Equation" r:id="rId7" imgW="1460500" imgH="457200" progId="Equation.DSMT4">
                  <p:embed/>
                </p:oleObj>
              </mc:Choice>
              <mc:Fallback>
                <p:oleObj name="Equation" r:id="rId7" imgW="1460500" imgH="457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285992"/>
                        <a:ext cx="1785950" cy="603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1"/>
          <p:cNvGraphicFramePr>
            <a:graphicFrameLocks noChangeAspect="1"/>
          </p:cNvGraphicFramePr>
          <p:nvPr/>
        </p:nvGraphicFramePr>
        <p:xfrm>
          <a:off x="2071670" y="2928934"/>
          <a:ext cx="3000378" cy="60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0" name="Equation" r:id="rId9" imgW="2286000" imgH="457200" progId="Equation.DSMT4">
                  <p:embed/>
                </p:oleObj>
              </mc:Choice>
              <mc:Fallback>
                <p:oleObj name="Equation" r:id="rId9" imgW="2286000" imgH="457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928934"/>
                        <a:ext cx="3000378" cy="600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4"/>
          <p:cNvGraphicFramePr>
            <a:graphicFrameLocks noChangeAspect="1"/>
          </p:cNvGraphicFramePr>
          <p:nvPr/>
        </p:nvGraphicFramePr>
        <p:xfrm>
          <a:off x="2071687" y="3571876"/>
          <a:ext cx="3850475" cy="60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1" name="Equation" r:id="rId11" imgW="2933700" imgH="457200" progId="Equation.DSMT4">
                  <p:embed/>
                </p:oleObj>
              </mc:Choice>
              <mc:Fallback>
                <p:oleObj name="Equation" r:id="rId11" imgW="2933700" imgH="457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7" y="3571876"/>
                        <a:ext cx="3850475" cy="600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Content Placeholder 2"/>
          <p:cNvSpPr txBox="1">
            <a:spLocks/>
          </p:cNvSpPr>
          <p:nvPr/>
        </p:nvSpPr>
        <p:spPr bwMode="auto">
          <a:xfrm>
            <a:off x="728690" y="4143380"/>
            <a:ext cx="7772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So we can find A and        , for example,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 </a:t>
            </a:r>
          </a:p>
        </p:txBody>
      </p:sp>
      <p:graphicFrame>
        <p:nvGraphicFramePr>
          <p:cNvPr id="13319" name="Object 18"/>
          <p:cNvGraphicFramePr>
            <a:graphicFrameLocks noChangeAspect="1"/>
          </p:cNvGraphicFramePr>
          <p:nvPr/>
        </p:nvGraphicFramePr>
        <p:xfrm>
          <a:off x="4929188" y="4214813"/>
          <a:ext cx="3571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2" name="Equation" r:id="rId13" imgW="253890" imgH="330057" progId="Equation.DSMT4">
                  <p:embed/>
                </p:oleObj>
              </mc:Choice>
              <mc:Fallback>
                <p:oleObj name="Equation" r:id="rId13" imgW="253890" imgH="330057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214813"/>
                        <a:ext cx="3571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3"/>
          <p:cNvGraphicFramePr>
            <a:graphicFrameLocks noChangeAspect="1"/>
          </p:cNvGraphicFramePr>
          <p:nvPr/>
        </p:nvGraphicFramePr>
        <p:xfrm>
          <a:off x="2643174" y="4857760"/>
          <a:ext cx="3000389" cy="133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3" name="Equation" r:id="rId14" imgW="2616200" imgH="1168400" progId="Equation.DSMT4">
                  <p:embed/>
                </p:oleObj>
              </mc:Choice>
              <mc:Fallback>
                <p:oleObj name="Equation" r:id="rId14" imgW="2616200" imgH="1168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857760"/>
                        <a:ext cx="3000389" cy="1339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772400" cy="424847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 For SHM, amplitude </a:t>
            </a:r>
          </a:p>
          <a:p>
            <a:pPr>
              <a:buFontTx/>
              <a:buNone/>
            </a:pPr>
            <a:r>
              <a:rPr lang="en-US" dirty="0" smtClean="0"/>
              <a:t>Hence when       ,     are close to 0, </a:t>
            </a:r>
          </a:p>
          <a:p>
            <a:pPr>
              <a:buFontTx/>
              <a:buNone/>
            </a:pPr>
            <a:r>
              <a:rPr lang="en-US" dirty="0" smtClean="0"/>
              <a:t>amplitude is close to zero</a:t>
            </a:r>
          </a:p>
          <a:p>
            <a:pPr>
              <a:buFontTx/>
              <a:buNone/>
            </a:pPr>
            <a:r>
              <a:rPr lang="en-US" dirty="0" smtClean="0"/>
              <a:t>Consequently its solution is also close to </a:t>
            </a:r>
          </a:p>
          <a:p>
            <a:pPr>
              <a:buFontTx/>
              <a:buNone/>
            </a:pPr>
            <a:r>
              <a:rPr lang="en-US" dirty="0" smtClean="0"/>
              <a:t>Zero solution</a:t>
            </a:r>
          </a:p>
          <a:p>
            <a:pPr>
              <a:buFontTx/>
              <a:buNone/>
            </a:pPr>
            <a:r>
              <a:rPr lang="en-US" dirty="0" smtClean="0"/>
              <a:t>Now we shall talk about this zero solution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9E4257-0145-4636-9E35-ABB480605C31}" type="slidenum">
              <a:rPr lang="en-US"/>
              <a:pPr/>
              <a:t>19</a:t>
            </a:fld>
            <a:endParaRPr lang="en-US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3929633" cy="5715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dirty="0" smtClean="0"/>
              <a:t>2.1 .1 Stability of SHM </a:t>
            </a:r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16357"/>
              </p:ext>
            </p:extLst>
          </p:nvPr>
        </p:nvGraphicFramePr>
        <p:xfrm>
          <a:off x="4788024" y="1412776"/>
          <a:ext cx="25717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98" name="Equation" r:id="rId3" imgW="2616200" imgH="1168400" progId="Equation.DSMT4">
                  <p:embed/>
                </p:oleObj>
              </mc:Choice>
              <mc:Fallback>
                <p:oleObj name="Equation" r:id="rId3" imgW="26162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412776"/>
                        <a:ext cx="25717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65181"/>
              </p:ext>
            </p:extLst>
          </p:nvPr>
        </p:nvGraphicFramePr>
        <p:xfrm>
          <a:off x="3059832" y="2420888"/>
          <a:ext cx="5000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99" name="Equation" r:id="rId5" imgW="368300" imgH="457200" progId="Equation.DSMT4">
                  <p:embed/>
                </p:oleObj>
              </mc:Choice>
              <mc:Fallback>
                <p:oleObj name="Equation" r:id="rId5" imgW="368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20888"/>
                        <a:ext cx="5000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97793"/>
              </p:ext>
            </p:extLst>
          </p:nvPr>
        </p:nvGraphicFramePr>
        <p:xfrm>
          <a:off x="3851920" y="2420888"/>
          <a:ext cx="5032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00" name="Equation" r:id="rId7" imgW="342751" imgH="457002" progId="Equation.DSMT4">
                  <p:embed/>
                </p:oleObj>
              </mc:Choice>
              <mc:Fallback>
                <p:oleObj name="Equation" r:id="rId7" imgW="342751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420888"/>
                        <a:ext cx="50323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64" y="329770"/>
            <a:ext cx="7101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Chapter two,</a:t>
            </a:r>
          </a:p>
          <a:p>
            <a:r>
              <a:rPr lang="en-US" sz="2800" dirty="0" smtClean="0"/>
              <a:t>we are interested in </a:t>
            </a:r>
            <a:r>
              <a:rPr lang="en-US" sz="2800" b="1" dirty="0" smtClean="0">
                <a:solidFill>
                  <a:srgbClr val="C00000"/>
                </a:solidFill>
              </a:rPr>
              <a:t>properties</a:t>
            </a:r>
            <a:r>
              <a:rPr lang="en-US" sz="2800" dirty="0" smtClean="0"/>
              <a:t> of solutions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12776"/>
            <a:ext cx="70631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learnt how to solve those ODEs</a:t>
            </a:r>
          </a:p>
          <a:p>
            <a:r>
              <a:rPr lang="en-US" dirty="0" smtClean="0"/>
              <a:t>in Chapter one, so we are not interested in </a:t>
            </a:r>
          </a:p>
          <a:p>
            <a:r>
              <a:rPr lang="en-US" dirty="0" smtClean="0"/>
              <a:t>how to solve those ODE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730" y="2924944"/>
            <a:ext cx="4729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don’t have to memorize </a:t>
            </a:r>
          </a:p>
          <a:p>
            <a:r>
              <a:rPr lang="en-US" sz="2800" dirty="0" smtClean="0"/>
              <a:t>those complicated solutions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07707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 you need to know how to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derive the properties </a:t>
            </a:r>
            <a:r>
              <a:rPr lang="en-US" sz="2800" dirty="0" smtClean="0"/>
              <a:t>from the solutions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0DBA-9E27-4D11-83FE-6FE4D4CF30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5229200"/>
            <a:ext cx="839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presentation is different from the L. N.. However</a:t>
            </a:r>
          </a:p>
          <a:p>
            <a:r>
              <a:rPr lang="en-US" dirty="0"/>
              <a:t>t</a:t>
            </a:r>
            <a:r>
              <a:rPr lang="en-US" dirty="0" smtClean="0"/>
              <a:t>he content remains unchanged.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02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700088" y="2463839"/>
            <a:ext cx="7772400" cy="2286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An </a:t>
            </a:r>
            <a:r>
              <a:rPr lang="en-US" b="1" dirty="0" smtClean="0"/>
              <a:t>equilibrium </a:t>
            </a:r>
            <a:r>
              <a:rPr lang="en-US" b="1" dirty="0" err="1" smtClean="0"/>
              <a:t>soln</a:t>
            </a:r>
            <a:r>
              <a:rPr lang="en-US" b="1" dirty="0" smtClean="0"/>
              <a:t> (point) </a:t>
            </a:r>
            <a:r>
              <a:rPr lang="en-US" dirty="0" smtClean="0"/>
              <a:t>is said to be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stable </a:t>
            </a:r>
            <a:r>
              <a:rPr lang="en-US" dirty="0" smtClean="0"/>
              <a:t>if any </a:t>
            </a:r>
            <a:r>
              <a:rPr lang="en-US" dirty="0" err="1" smtClean="0"/>
              <a:t>soln</a:t>
            </a:r>
            <a:r>
              <a:rPr lang="en-US" dirty="0" smtClean="0"/>
              <a:t> with an initial point </a:t>
            </a:r>
            <a:r>
              <a:rPr lang="en-US" dirty="0" smtClean="0">
                <a:solidFill>
                  <a:schemeClr val="tx2"/>
                </a:solidFill>
              </a:rPr>
              <a:t>close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to</a:t>
            </a:r>
            <a:r>
              <a:rPr lang="en-US" dirty="0" smtClean="0"/>
              <a:t> the equilibrium </a:t>
            </a:r>
            <a:r>
              <a:rPr lang="en-US" dirty="0" err="1" smtClean="0"/>
              <a:t>soln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stays close to </a:t>
            </a:r>
            <a:r>
              <a:rPr lang="en-US" dirty="0" smtClean="0"/>
              <a:t>the </a:t>
            </a:r>
          </a:p>
          <a:p>
            <a:pPr>
              <a:buFontTx/>
              <a:buNone/>
            </a:pPr>
            <a:r>
              <a:rPr lang="en-US" dirty="0" smtClean="0"/>
              <a:t>equilibrium </a:t>
            </a:r>
            <a:r>
              <a:rPr lang="en-US" dirty="0" err="1" smtClean="0"/>
              <a:t>soln</a:t>
            </a:r>
            <a:r>
              <a:rPr lang="en-US" dirty="0" smtClean="0"/>
              <a:t> (point)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333CE-6883-4F00-834D-9ABF10DA4169}" type="slidenum">
              <a:rPr lang="en-US"/>
              <a:pPr/>
              <a:t>20</a:t>
            </a:fld>
            <a:endParaRPr lang="en-US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4725144"/>
            <a:ext cx="84582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103764" y="313046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9552" y="775931"/>
            <a:ext cx="7772400" cy="166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  A solution x(t) of ODE is said to be an </a:t>
            </a:r>
          </a:p>
          <a:p>
            <a:pPr>
              <a:buFontTx/>
              <a:buNone/>
            </a:pPr>
            <a:r>
              <a:rPr lang="en-US" b="1" dirty="0" smtClean="0"/>
              <a:t>equilibrium solution (equilibrium point) </a:t>
            </a:r>
          </a:p>
          <a:p>
            <a:pPr>
              <a:buFontTx/>
              <a:buNone/>
            </a:pPr>
            <a:r>
              <a:rPr lang="en-US" dirty="0" smtClean="0"/>
              <a:t>if  x(t)  is </a:t>
            </a:r>
            <a:r>
              <a:rPr lang="en-US" dirty="0" smtClean="0">
                <a:solidFill>
                  <a:schemeClr val="tx2"/>
                </a:solidFill>
              </a:rPr>
              <a:t>a constant function</a:t>
            </a:r>
            <a:r>
              <a:rPr lang="en-US" dirty="0"/>
              <a:t> </a:t>
            </a:r>
            <a:r>
              <a:rPr lang="en-US" dirty="0" smtClean="0"/>
              <a:t>(never move)</a:t>
            </a:r>
          </a:p>
          <a:p>
            <a:pPr>
              <a:buFontTx/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236690"/>
              </p:ext>
            </p:extLst>
          </p:nvPr>
        </p:nvGraphicFramePr>
        <p:xfrm>
          <a:off x="5436096" y="1083755"/>
          <a:ext cx="3000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89" name="Equation" r:id="rId3" imgW="1714500" imgH="381000" progId="Equation.DSMT4">
                  <p:embed/>
                </p:oleObj>
              </mc:Choice>
              <mc:Fallback>
                <p:oleObj name="Equation" r:id="rId3" imgW="17145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083755"/>
                        <a:ext cx="3000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1268760"/>
            <a:ext cx="475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</a:t>
            </a:r>
            <a:r>
              <a:rPr lang="en-US" sz="3200" dirty="0" smtClean="0"/>
              <a:t>zero</a:t>
            </a:r>
            <a:r>
              <a:rPr lang="en-US" dirty="0" smtClean="0"/>
              <a:t> solution of SMH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998" y="2204864"/>
            <a:ext cx="8071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an </a:t>
            </a:r>
            <a:r>
              <a:rPr lang="en-US" dirty="0" smtClean="0">
                <a:solidFill>
                  <a:srgbClr val="C00000"/>
                </a:solidFill>
              </a:rPr>
              <a:t>equilibrium </a:t>
            </a:r>
            <a:r>
              <a:rPr lang="en-US" dirty="0">
                <a:solidFill>
                  <a:srgbClr val="C00000"/>
                </a:solidFill>
              </a:rPr>
              <a:t>solution (equilibrium point)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1422" y="3068960"/>
            <a:ext cx="442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zero solution is </a:t>
            </a:r>
            <a:r>
              <a:rPr lang="en-US" dirty="0" smtClean="0">
                <a:solidFill>
                  <a:srgbClr val="C00000"/>
                </a:solidFill>
              </a:rPr>
              <a:t>stable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9877" name="Picture 85" descr="http://upload.wikimedia.org/wikipedia/commons/b/b1/Simple_Pendulum_Oscillato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2937558"/>
            <a:ext cx="11049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28979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95432"/>
              </p:ext>
            </p:extLst>
          </p:nvPr>
        </p:nvGraphicFramePr>
        <p:xfrm>
          <a:off x="2737468" y="1597551"/>
          <a:ext cx="25717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2" name="Equation" r:id="rId3" imgW="1409088" imgH="380835" progId="Equation.DSMT4">
                  <p:embed/>
                </p:oleObj>
              </mc:Choice>
              <mc:Fallback>
                <p:oleObj name="Equation" r:id="rId3" imgW="1409088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468" y="1597551"/>
                        <a:ext cx="25717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159" y="993268"/>
            <a:ext cx="8831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remark that in the above discussion of SHM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3434172" y="2456892"/>
            <a:ext cx="936104" cy="288032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737468" y="3109011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Minus is crucial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98" y="3925943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happens if </a:t>
            </a:r>
            <a:endParaRPr lang="en-US" sz="3200" dirty="0"/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7767"/>
              </p:ext>
            </p:extLst>
          </p:nvPr>
        </p:nvGraphicFramePr>
        <p:xfrm>
          <a:off x="4046241" y="3574686"/>
          <a:ext cx="2880320" cy="92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3" name="Equation" r:id="rId5" imgW="1180588" imgH="380835" progId="Equation.DSMT4">
                  <p:embed/>
                </p:oleObj>
              </mc:Choice>
              <mc:Fallback>
                <p:oleObj name="Equation" r:id="rId5" imgW="1180588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241" y="3574686"/>
                        <a:ext cx="2880320" cy="92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83760" y="394354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SHM)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73" y="4869160"/>
            <a:ext cx="8557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Zero function is a solution, but it is </a:t>
            </a:r>
            <a:r>
              <a:rPr lang="en-US" sz="3200" dirty="0" smtClean="0">
                <a:solidFill>
                  <a:srgbClr val="C00000"/>
                </a:solidFill>
              </a:rPr>
              <a:t>NOT stable</a:t>
            </a:r>
          </a:p>
          <a:p>
            <a:r>
              <a:rPr lang="en-US" sz="3200" dirty="0" smtClean="0"/>
              <a:t>Why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37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86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69C3CF-8051-4AF2-95DB-77BA4B7D3542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91989"/>
              </p:ext>
            </p:extLst>
          </p:nvPr>
        </p:nvGraphicFramePr>
        <p:xfrm>
          <a:off x="1780505" y="2057946"/>
          <a:ext cx="4291683" cy="75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5" name="Equation" r:id="rId3" imgW="2667000" imgH="469900" progId="Equation.DSMT4">
                  <p:embed/>
                </p:oleObj>
              </mc:Choice>
              <mc:Fallback>
                <p:oleObj name="Equation" r:id="rId3" imgW="2667000" imgH="4699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505" y="2057946"/>
                        <a:ext cx="4291683" cy="7562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8597" y="285728"/>
            <a:ext cx="147910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(cont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560" y="980728"/>
            <a:ext cx="39180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The general </a:t>
            </a:r>
            <a:r>
              <a:rPr lang="en-US" sz="3200" dirty="0" err="1" smtClean="0"/>
              <a:t>soln</a:t>
            </a:r>
            <a:r>
              <a:rPr lang="en-US" sz="3200" dirty="0" smtClean="0"/>
              <a:t>  of </a:t>
            </a:r>
          </a:p>
          <a:p>
            <a:pPr>
              <a:buFontTx/>
              <a:buNone/>
            </a:pPr>
            <a:r>
              <a:rPr lang="en-US" sz="3200" dirty="0" smtClean="0"/>
              <a:t>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11560" y="3224589"/>
                <a:ext cx="788836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3200" dirty="0" smtClean="0"/>
                  <a:t>Instead of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=0,</m:t>
                    </m:r>
                    <m:acc>
                      <m:accPr>
                        <m:chr m:val="̇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3200">
                        <a:latin typeface="Cambria Math"/>
                      </a:rPr>
                      <m:t>=0</m:t>
                    </m:r>
                  </m:oMath>
                </a14:m>
                <a:endParaRPr lang="en-US" sz="3200" dirty="0" smtClean="0"/>
              </a:p>
              <a:p>
                <a:pPr>
                  <a:buFontTx/>
                  <a:buNone/>
                </a:pPr>
                <a:r>
                  <a:rPr lang="en-US" sz="3200" dirty="0" smtClean="0"/>
                  <a:t>(which give zero solution), we assume initial condition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24589"/>
                <a:ext cx="7888362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1932"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28612"/>
              </p:ext>
            </p:extLst>
          </p:nvPr>
        </p:nvGraphicFramePr>
        <p:xfrm>
          <a:off x="2719537" y="4593217"/>
          <a:ext cx="3672408" cy="57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6" name="Equation" r:id="rId6" imgW="2654300" imgH="419100" progId="Equation.DSMT4">
                  <p:embed/>
                </p:oleObj>
              </mc:Choice>
              <mc:Fallback>
                <p:oleObj name="Equation" r:id="rId6" imgW="2654300" imgH="419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537" y="4593217"/>
                        <a:ext cx="3672408" cy="579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41182"/>
              </p:ext>
            </p:extLst>
          </p:nvPr>
        </p:nvGraphicFramePr>
        <p:xfrm>
          <a:off x="4529620" y="886418"/>
          <a:ext cx="2130612" cy="68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7" name="Equation" r:id="rId8" imgW="1180588" imgH="380835" progId="Equation.DSMT4">
                  <p:embed/>
                </p:oleObj>
              </mc:Choice>
              <mc:Fallback>
                <p:oleObj name="Equation" r:id="rId8" imgW="1180588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620" y="886418"/>
                        <a:ext cx="2130612" cy="68710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5255622"/>
            <a:ext cx="72106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here </a:t>
            </a:r>
            <a:r>
              <a:rPr lang="el-GR" sz="3200" dirty="0" smtClean="0"/>
              <a:t>α</a:t>
            </a:r>
            <a:r>
              <a:rPr lang="en-US" sz="3200" dirty="0" smtClean="0"/>
              <a:t> is small. Hence </a:t>
            </a:r>
            <a:r>
              <a:rPr lang="en-US" sz="3200" dirty="0" smtClean="0">
                <a:solidFill>
                  <a:srgbClr val="C00000"/>
                </a:solidFill>
              </a:rPr>
              <a:t>this new initial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condition is close to zero solution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86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69C3CF-8051-4AF2-95DB-77BA4B7D3542}" type="slidenum">
              <a:rPr lang="en-US"/>
              <a:pPr/>
              <a:t>24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8597" y="285728"/>
            <a:ext cx="147910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(cont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94133"/>
              </p:ext>
            </p:extLst>
          </p:nvPr>
        </p:nvGraphicFramePr>
        <p:xfrm>
          <a:off x="683568" y="2819564"/>
          <a:ext cx="44704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52" name="Equation" r:id="rId3" imgW="2933640" imgH="876240" progId="Equation.DSMT4">
                  <p:embed/>
                </p:oleObj>
              </mc:Choice>
              <mc:Fallback>
                <p:oleObj name="Equation" r:id="rId3" imgW="293364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19564"/>
                        <a:ext cx="4470400" cy="1335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010" y="904870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solution of 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786511"/>
              </p:ext>
            </p:extLst>
          </p:nvPr>
        </p:nvGraphicFramePr>
        <p:xfrm>
          <a:off x="3426994" y="853563"/>
          <a:ext cx="21304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53" name="Equation" r:id="rId5" imgW="1180588" imgH="380835" progId="Equation.DSMT4">
                  <p:embed/>
                </p:oleObj>
              </mc:Choice>
              <mc:Fallback>
                <p:oleObj name="Equation" r:id="rId5" imgW="1180588" imgH="38083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994" y="853563"/>
                        <a:ext cx="21304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674" y="2234789"/>
            <a:ext cx="105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is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8599"/>
              </p:ext>
            </p:extLst>
          </p:nvPr>
        </p:nvGraphicFramePr>
        <p:xfrm>
          <a:off x="3395013" y="1628800"/>
          <a:ext cx="36718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54" name="Equation" r:id="rId7" imgW="2654300" imgH="419100" progId="Equation.DSMT4">
                  <p:embed/>
                </p:oleObj>
              </mc:Choice>
              <mc:Fallback>
                <p:oleObj name="Equation" r:id="rId7" imgW="26543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013" y="1628800"/>
                        <a:ext cx="36718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4726" y="4345359"/>
            <a:ext cx="8747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Exponential function grows very quickly, </a:t>
            </a:r>
          </a:p>
          <a:p>
            <a:r>
              <a:rPr lang="en-US" sz="3200" dirty="0" smtClean="0"/>
              <a:t>so this solution does not stay close to zero </a:t>
            </a:r>
            <a:r>
              <a:rPr lang="en-US" sz="3200" dirty="0" err="1" smtClean="0"/>
              <a:t>soln</a:t>
            </a:r>
            <a:endParaRPr lang="en-US" sz="3200" dirty="0" smtClean="0"/>
          </a:p>
          <a:p>
            <a:r>
              <a:rPr lang="en-US" sz="3200" dirty="0" smtClean="0"/>
              <a:t>Hence zero solution is </a:t>
            </a:r>
            <a:r>
              <a:rPr lang="en-US" sz="3200" dirty="0" smtClean="0">
                <a:solidFill>
                  <a:srgbClr val="C00000"/>
                </a:solidFill>
              </a:rPr>
              <a:t>NOT stable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41193" y="2819564"/>
                <a:ext cx="3002745" cy="1309205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/>
                              <m:t>can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be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written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as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cosh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𝑠𝑒𝑒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𝑎𝑝𝑝𝑒𝑛𝑑𝑖𝑥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2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93" y="2819564"/>
                <a:ext cx="3002745" cy="13092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5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173913" cy="107154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dirty="0" smtClean="0"/>
              <a:t>2.1.2  Pendulum with small amplitude (small angle) </a:t>
            </a:r>
            <a:r>
              <a:rPr lang="en-US" sz="1800" dirty="0" smtClean="0"/>
              <a:t>(pp1-11)</a:t>
            </a:r>
            <a:br>
              <a:rPr lang="en-US" sz="1800" dirty="0" smtClean="0"/>
            </a:br>
            <a:endParaRPr lang="en-US" sz="1800" dirty="0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16013" y="2349500"/>
            <a:ext cx="576262" cy="2593975"/>
            <a:chOff x="1292" y="1570"/>
            <a:chExt cx="363" cy="1634"/>
          </a:xfrm>
          <a:solidFill>
            <a:schemeClr val="tx2"/>
          </a:solidFill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92" y="1616"/>
              <a:ext cx="363" cy="1588"/>
              <a:chOff x="3969" y="1434"/>
              <a:chExt cx="363" cy="1588"/>
            </a:xfrm>
            <a:grpFill/>
          </p:grpSpPr>
          <p:sp>
            <p:nvSpPr>
              <p:cNvPr id="54302" name="Oval 6"/>
              <p:cNvSpPr>
                <a:spLocks noChangeArrowheads="1"/>
              </p:cNvSpPr>
              <p:nvPr/>
            </p:nvSpPr>
            <p:spPr bwMode="auto">
              <a:xfrm>
                <a:off x="3969" y="2659"/>
                <a:ext cx="363" cy="3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303" name="Rectangle 7"/>
              <p:cNvSpPr>
                <a:spLocks noChangeArrowheads="1"/>
              </p:cNvSpPr>
              <p:nvPr/>
            </p:nvSpPr>
            <p:spPr bwMode="auto">
              <a:xfrm>
                <a:off x="4105" y="1434"/>
                <a:ext cx="90" cy="127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301" name="Oval 9"/>
            <p:cNvSpPr>
              <a:spLocks noChangeArrowheads="1"/>
            </p:cNvSpPr>
            <p:nvPr/>
          </p:nvSpPr>
          <p:spPr bwMode="auto">
            <a:xfrm>
              <a:off x="1429" y="1570"/>
              <a:ext cx="91" cy="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7348" name="Line 10"/>
          <p:cNvSpPr>
            <a:spLocks noChangeShapeType="1"/>
          </p:cNvSpPr>
          <p:nvPr/>
        </p:nvSpPr>
        <p:spPr bwMode="auto">
          <a:xfrm flipV="1">
            <a:off x="3852863" y="4581525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7350" name="Line 25"/>
          <p:cNvSpPr>
            <a:spLocks noChangeShapeType="1"/>
          </p:cNvSpPr>
          <p:nvPr/>
        </p:nvSpPr>
        <p:spPr bwMode="auto">
          <a:xfrm flipH="1" flipV="1">
            <a:off x="6516688" y="465296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grpSp>
        <p:nvGrpSpPr>
          <p:cNvPr id="57352" name="Group 36"/>
          <p:cNvGrpSpPr>
            <a:grpSpLocks/>
          </p:cNvGrpSpPr>
          <p:nvPr/>
        </p:nvGrpSpPr>
        <p:grpSpPr bwMode="auto">
          <a:xfrm>
            <a:off x="7164388" y="2349500"/>
            <a:ext cx="576262" cy="2520950"/>
            <a:chOff x="5148" y="1480"/>
            <a:chExt cx="363" cy="1588"/>
          </a:xfrm>
        </p:grpSpPr>
        <p:sp>
          <p:nvSpPr>
            <p:cNvPr id="57362" name="Oval 28"/>
            <p:cNvSpPr>
              <a:spLocks noChangeArrowheads="1"/>
            </p:cNvSpPr>
            <p:nvPr/>
          </p:nvSpPr>
          <p:spPr bwMode="auto">
            <a:xfrm>
              <a:off x="5148" y="2705"/>
              <a:ext cx="363" cy="363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7363" name="Rectangle 29"/>
            <p:cNvSpPr>
              <a:spLocks noChangeArrowheads="1"/>
            </p:cNvSpPr>
            <p:nvPr/>
          </p:nvSpPr>
          <p:spPr bwMode="auto">
            <a:xfrm>
              <a:off x="5284" y="1480"/>
              <a:ext cx="91" cy="1224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 rot="1906690">
            <a:off x="6515100" y="2062163"/>
            <a:ext cx="576263" cy="2593975"/>
            <a:chOff x="1292" y="1570"/>
            <a:chExt cx="363" cy="1634"/>
          </a:xfrm>
          <a:solidFill>
            <a:schemeClr val="tx2"/>
          </a:solidFill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292" y="1616"/>
              <a:ext cx="363" cy="1588"/>
              <a:chOff x="3969" y="1434"/>
              <a:chExt cx="363" cy="1588"/>
            </a:xfrm>
            <a:grpFill/>
          </p:grpSpPr>
          <p:sp>
            <p:nvSpPr>
              <p:cNvPr id="54296" name="Oval 33"/>
              <p:cNvSpPr>
                <a:spLocks noChangeArrowheads="1"/>
              </p:cNvSpPr>
              <p:nvPr/>
            </p:nvSpPr>
            <p:spPr bwMode="auto">
              <a:xfrm>
                <a:off x="3969" y="2659"/>
                <a:ext cx="363" cy="3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297" name="Rectangle 34"/>
              <p:cNvSpPr>
                <a:spLocks noChangeArrowheads="1"/>
              </p:cNvSpPr>
              <p:nvPr/>
            </p:nvSpPr>
            <p:spPr bwMode="auto">
              <a:xfrm>
                <a:off x="4105" y="1434"/>
                <a:ext cx="90" cy="127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295" name="Oval 35"/>
            <p:cNvSpPr>
              <a:spLocks noChangeArrowheads="1"/>
            </p:cNvSpPr>
            <p:nvPr/>
          </p:nvSpPr>
          <p:spPr bwMode="auto">
            <a:xfrm>
              <a:off x="1429" y="1570"/>
              <a:ext cx="91" cy="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354" name="Group 37"/>
          <p:cNvGrpSpPr>
            <a:grpSpLocks/>
          </p:cNvGrpSpPr>
          <p:nvPr/>
        </p:nvGrpSpPr>
        <p:grpSpPr bwMode="auto">
          <a:xfrm>
            <a:off x="3059113" y="2420938"/>
            <a:ext cx="576262" cy="2520950"/>
            <a:chOff x="5148" y="1480"/>
            <a:chExt cx="363" cy="1588"/>
          </a:xfrm>
        </p:grpSpPr>
        <p:sp>
          <p:nvSpPr>
            <p:cNvPr id="57360" name="Oval 38"/>
            <p:cNvSpPr>
              <a:spLocks noChangeArrowheads="1"/>
            </p:cNvSpPr>
            <p:nvPr/>
          </p:nvSpPr>
          <p:spPr bwMode="auto">
            <a:xfrm>
              <a:off x="5148" y="2705"/>
              <a:ext cx="363" cy="363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7361" name="Rectangle 39"/>
            <p:cNvSpPr>
              <a:spLocks noChangeArrowheads="1"/>
            </p:cNvSpPr>
            <p:nvPr/>
          </p:nvSpPr>
          <p:spPr bwMode="auto">
            <a:xfrm>
              <a:off x="5284" y="1480"/>
              <a:ext cx="91" cy="1224"/>
            </a:xfrm>
            <a:prstGeom prst="rect">
              <a:avLst/>
            </a:prstGeom>
            <a:noFill/>
            <a:ln w="57150">
              <a:solidFill>
                <a:schemeClr val="tx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-2110464">
            <a:off x="3779838" y="2133600"/>
            <a:ext cx="576262" cy="2593975"/>
            <a:chOff x="1292" y="1570"/>
            <a:chExt cx="363" cy="1634"/>
          </a:xfrm>
          <a:solidFill>
            <a:schemeClr val="tx2"/>
          </a:solidFill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292" y="1616"/>
              <a:ext cx="363" cy="1588"/>
              <a:chOff x="3969" y="1434"/>
              <a:chExt cx="363" cy="1588"/>
            </a:xfrm>
            <a:grpFill/>
          </p:grpSpPr>
          <p:sp>
            <p:nvSpPr>
              <p:cNvPr id="54290" name="Oval 21"/>
              <p:cNvSpPr>
                <a:spLocks noChangeArrowheads="1"/>
              </p:cNvSpPr>
              <p:nvPr/>
            </p:nvSpPr>
            <p:spPr bwMode="auto">
              <a:xfrm>
                <a:off x="3969" y="2659"/>
                <a:ext cx="363" cy="3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291" name="Rectangle 22"/>
              <p:cNvSpPr>
                <a:spLocks noChangeArrowheads="1"/>
              </p:cNvSpPr>
              <p:nvPr/>
            </p:nvSpPr>
            <p:spPr bwMode="auto">
              <a:xfrm>
                <a:off x="4105" y="1434"/>
                <a:ext cx="90" cy="127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289" name="Oval 23"/>
            <p:cNvSpPr>
              <a:spLocks noChangeArrowheads="1"/>
            </p:cNvSpPr>
            <p:nvPr/>
          </p:nvSpPr>
          <p:spPr bwMode="auto">
            <a:xfrm>
              <a:off x="1429" y="1570"/>
              <a:ext cx="91" cy="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7356" name="Text Box 40"/>
          <p:cNvSpPr txBox="1">
            <a:spLocks noChangeArrowheads="1"/>
          </p:cNvSpPr>
          <p:nvPr/>
        </p:nvSpPr>
        <p:spPr bwMode="auto">
          <a:xfrm>
            <a:off x="179388" y="2852738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rigid</a:t>
            </a:r>
          </a:p>
        </p:txBody>
      </p:sp>
      <p:sp>
        <p:nvSpPr>
          <p:cNvPr id="57357" name="Line 42"/>
          <p:cNvSpPr>
            <a:spLocks noChangeShapeType="1"/>
          </p:cNvSpPr>
          <p:nvPr/>
        </p:nvSpPr>
        <p:spPr bwMode="auto">
          <a:xfrm>
            <a:off x="755650" y="3500438"/>
            <a:ext cx="5762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7358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AD4F9-B08D-4AE7-A6AE-A06DE36BF3E5}" type="slidenum">
              <a:rPr lang="en-US"/>
              <a:pPr/>
              <a:t>25</a:t>
            </a:fld>
            <a:endParaRPr lang="en-US"/>
          </a:p>
        </p:txBody>
      </p:sp>
      <p:sp>
        <p:nvSpPr>
          <p:cNvPr id="57359" name="Footer Placeholder 3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3643306" y="5072074"/>
          <a:ext cx="1357322" cy="55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9" name="Equation" r:id="rId3" imgW="812447" imgH="330057" progId="Equation.DSMT4">
                  <p:embed/>
                </p:oleObj>
              </mc:Choice>
              <mc:Fallback>
                <p:oleObj name="Equation" r:id="rId3" imgW="812447" imgH="330057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5072074"/>
                        <a:ext cx="1357322" cy="55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6357950" y="5214950"/>
          <a:ext cx="1214446" cy="50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0" name="Equation" r:id="rId5" imgW="799753" imgH="330057" progId="Equation.DSMT4">
                  <p:embed/>
                </p:oleObj>
              </mc:Choice>
              <mc:Fallback>
                <p:oleObj name="Equation" r:id="rId5" imgW="799753" imgH="330057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5214950"/>
                        <a:ext cx="1214446" cy="50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500430" y="3429000"/>
          <a:ext cx="444869" cy="60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1" name="Equation" r:id="rId7" imgW="241195" imgH="330057" progId="Equation.DSMT4">
                  <p:embed/>
                </p:oleObj>
              </mc:Choice>
              <mc:Fallback>
                <p:oleObj name="Equation" r:id="rId7" imgW="241195" imgH="330057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429000"/>
                        <a:ext cx="444869" cy="608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6929454" y="3286124"/>
          <a:ext cx="345709" cy="47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2" name="Equation" r:id="rId9" imgW="241195" imgH="330057" progId="Equation.DSMT4">
                  <p:embed/>
                </p:oleObj>
              </mc:Choice>
              <mc:Fallback>
                <p:oleObj name="Equation" r:id="rId9" imgW="241195" imgH="330057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3286124"/>
                        <a:ext cx="345709" cy="473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85786" y="1571612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SHM example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46465" y="3676022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US" dirty="0" smtClean="0"/>
              <a:t>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45439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2.1.2  Pendulum with small amplitude</a:t>
            </a:r>
          </a:p>
        </p:txBody>
      </p:sp>
      <p:pic>
        <p:nvPicPr>
          <p:cNvPr id="21509" name="Picture 3" descr="chp2_1_pendul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23907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06BB5-ED84-47CD-A53F-6181BEB77BE2}" type="slidenum">
              <a:rPr lang="en-US"/>
              <a:pPr/>
              <a:t>26</a:t>
            </a:fld>
            <a:endParaRPr lang="en-US"/>
          </a:p>
        </p:txBody>
      </p:sp>
      <p:sp>
        <p:nvSpPr>
          <p:cNvPr id="21513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 dirty="0"/>
          </a:p>
        </p:txBody>
      </p:sp>
      <p:sp>
        <p:nvSpPr>
          <p:cNvPr id="21514" name="Text Box 16"/>
          <p:cNvSpPr txBox="1">
            <a:spLocks noChangeArrowheads="1"/>
          </p:cNvSpPr>
          <p:nvPr/>
        </p:nvSpPr>
        <p:spPr bwMode="auto">
          <a:xfrm>
            <a:off x="3643306" y="4214818"/>
            <a:ext cx="5224463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Non linear </a:t>
            </a:r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Order </a:t>
            </a:r>
            <a:r>
              <a:rPr lang="en-US" sz="3200" dirty="0" smtClean="0"/>
              <a:t>ODE</a:t>
            </a:r>
            <a:r>
              <a:rPr lang="en-US" sz="3200" dirty="0"/>
              <a:t>.</a:t>
            </a:r>
          </a:p>
        </p:txBody>
      </p:sp>
      <p:sp>
        <p:nvSpPr>
          <p:cNvPr id="21515" name="Text Box 16"/>
          <p:cNvSpPr txBox="1">
            <a:spLocks noChangeArrowheads="1"/>
          </p:cNvSpPr>
          <p:nvPr/>
        </p:nvSpPr>
        <p:spPr bwMode="auto">
          <a:xfrm>
            <a:off x="1714480" y="1214422"/>
            <a:ext cx="635798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Equation of motion of pendulum is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3000364" y="5286388"/>
            <a:ext cx="135731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where</a:t>
            </a:r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285750" y="5072063"/>
            <a:ext cx="28575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arc length </a:t>
            </a:r>
          </a:p>
        </p:txBody>
      </p:sp>
      <p:graphicFrame>
        <p:nvGraphicFramePr>
          <p:cNvPr id="21506" name="Object 12"/>
          <p:cNvGraphicFramePr>
            <a:graphicFrameLocks noChangeAspect="1"/>
          </p:cNvGraphicFramePr>
          <p:nvPr/>
        </p:nvGraphicFramePr>
        <p:xfrm>
          <a:off x="2000250" y="5143500"/>
          <a:ext cx="6429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7" name="Equation" r:id="rId4" imgW="469696" imgH="330057" progId="Equation.DSMT4">
                  <p:embed/>
                </p:oleObj>
              </mc:Choice>
              <mc:Fallback>
                <p:oleObj name="Equation" r:id="rId4" imgW="469696" imgH="330057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143500"/>
                        <a:ext cx="6429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518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714376" y="4643437"/>
            <a:ext cx="857250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2150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93051"/>
              </p:ext>
            </p:extLst>
          </p:nvPr>
        </p:nvGraphicFramePr>
        <p:xfrm>
          <a:off x="3500430" y="1928802"/>
          <a:ext cx="3929086" cy="107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8" name="Equation" r:id="rId6" imgW="3327400" imgH="914400" progId="Equation.DSMT4">
                  <p:embed/>
                </p:oleObj>
              </mc:Choice>
              <mc:Fallback>
                <p:oleObj name="Equation" r:id="rId6" imgW="3327400" imgH="914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928802"/>
                        <a:ext cx="3929086" cy="10797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2928938" y="3214688"/>
            <a:ext cx="135731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Hence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071670" y="4000504"/>
          <a:ext cx="42862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9" name="Equation" r:id="rId8" imgW="177646" imgH="241091" progId="Equation.DSMT4">
                  <p:embed/>
                </p:oleObj>
              </mc:Choice>
              <mc:Fallback>
                <p:oleObj name="Equation" r:id="rId8" imgW="177646" imgH="241091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000504"/>
                        <a:ext cx="42862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500562" y="4786322"/>
          <a:ext cx="1714512" cy="136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" name="Equation" r:id="rId10" imgW="1117600" imgH="889000" progId="Equation.DSMT4">
                  <p:embed/>
                </p:oleObj>
              </mc:Choice>
              <mc:Fallback>
                <p:oleObj name="Equation" r:id="rId10" imgW="1117600" imgH="8890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4786322"/>
                        <a:ext cx="1714512" cy="1363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643702" y="4786322"/>
          <a:ext cx="1857388" cy="133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1" name="Equation" r:id="rId12" imgW="1270000" imgH="914400" progId="Equation.DSMT4">
                  <p:embed/>
                </p:oleObj>
              </mc:Choice>
              <mc:Fallback>
                <p:oleObj name="Equation" r:id="rId12" imgW="1270000" imgH="9144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4786322"/>
                        <a:ext cx="1857388" cy="133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71542"/>
              </p:ext>
            </p:extLst>
          </p:nvPr>
        </p:nvGraphicFramePr>
        <p:xfrm>
          <a:off x="4429124" y="3143248"/>
          <a:ext cx="3872306" cy="74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" name="Equation" r:id="rId14" imgW="2578100" imgH="495300" progId="Equation.DSMT4">
                  <p:embed/>
                </p:oleObj>
              </mc:Choice>
              <mc:Fallback>
                <p:oleObj name="Equation" r:id="rId14" imgW="2578100" imgH="4953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143248"/>
                        <a:ext cx="3872306" cy="7439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V="1">
            <a:off x="6643702" y="3786190"/>
            <a:ext cx="857256" cy="42862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 flipH="1">
            <a:off x="321439" y="1964521"/>
            <a:ext cx="1928826" cy="142876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Arc 19"/>
          <p:cNvSpPr/>
          <p:nvPr/>
        </p:nvSpPr>
        <p:spPr bwMode="auto">
          <a:xfrm rot="6282236">
            <a:off x="389316" y="1971055"/>
            <a:ext cx="536095" cy="54959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39552" y="2420888"/>
            <a:ext cx="432048" cy="1440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  <p:bldP spid="21516" grpId="0"/>
      <p:bldP spid="215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28"/>
            <a:ext cx="6572269" cy="78581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2.1.2 (cont)</a:t>
            </a:r>
          </a:p>
        </p:txBody>
      </p:sp>
      <p:sp>
        <p:nvSpPr>
          <p:cNvPr id="22538" name="Text Box 6"/>
          <p:cNvSpPr txBox="1">
            <a:spLocks noChangeArrowheads="1"/>
          </p:cNvSpPr>
          <p:nvPr/>
        </p:nvSpPr>
        <p:spPr bwMode="auto">
          <a:xfrm>
            <a:off x="642910" y="2500306"/>
            <a:ext cx="77867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By </a:t>
            </a:r>
            <a:r>
              <a:rPr lang="en-US" sz="3200" dirty="0" err="1"/>
              <a:t>Maclaurin</a:t>
            </a:r>
            <a:r>
              <a:rPr lang="en-US" sz="3200" dirty="0"/>
              <a:t>  series(Taylor series at 0) of</a:t>
            </a:r>
          </a:p>
        </p:txBody>
      </p:sp>
      <p:sp>
        <p:nvSpPr>
          <p:cNvPr id="22540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983A79-4503-40BD-9D81-2E03B91FF2F7}" type="slidenum">
              <a:rPr lang="en-US"/>
              <a:pPr/>
              <a:t>27</a:t>
            </a:fld>
            <a:endParaRPr lang="en-US"/>
          </a:p>
        </p:txBody>
      </p:sp>
      <p:sp>
        <p:nvSpPr>
          <p:cNvPr id="22542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2543" name="Text Box 6"/>
          <p:cNvSpPr txBox="1">
            <a:spLocks noChangeArrowheads="1"/>
          </p:cNvSpPr>
          <p:nvPr/>
        </p:nvSpPr>
        <p:spPr bwMode="auto">
          <a:xfrm>
            <a:off x="571472" y="1214422"/>
            <a:ext cx="82153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We shall </a:t>
            </a:r>
            <a:r>
              <a:rPr lang="en-US" sz="3200" dirty="0"/>
              <a:t>approximate </a:t>
            </a:r>
            <a:r>
              <a:rPr lang="en-US" sz="3200" dirty="0" smtClean="0"/>
              <a:t>the above  </a:t>
            </a:r>
            <a:r>
              <a:rPr lang="en-US" sz="3200" dirty="0">
                <a:solidFill>
                  <a:schemeClr val="tx2"/>
                </a:solidFill>
              </a:rPr>
              <a:t>nonlinear</a:t>
            </a:r>
            <a:r>
              <a:rPr lang="en-US" sz="3200" dirty="0"/>
              <a:t> ODE by </a:t>
            </a:r>
            <a:r>
              <a:rPr lang="en-US" sz="3200" dirty="0">
                <a:solidFill>
                  <a:srgbClr val="A50021"/>
                </a:solidFill>
              </a:rPr>
              <a:t>linear </a:t>
            </a:r>
            <a:r>
              <a:rPr lang="en-US" sz="3200" dirty="0"/>
              <a:t>ODE</a:t>
            </a:r>
          </a:p>
        </p:txBody>
      </p:sp>
      <p:graphicFrame>
        <p:nvGraphicFramePr>
          <p:cNvPr id="22530" name="Object 19"/>
          <p:cNvGraphicFramePr>
            <a:graphicFrameLocks noChangeAspect="1"/>
          </p:cNvGraphicFramePr>
          <p:nvPr/>
        </p:nvGraphicFramePr>
        <p:xfrm>
          <a:off x="785786" y="3138242"/>
          <a:ext cx="1285884" cy="59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Equation" r:id="rId3" imgW="736600" imgH="342900" progId="Equation.DSMT4">
                  <p:embed/>
                </p:oleObj>
              </mc:Choice>
              <mc:Fallback>
                <p:oleObj name="Equation" r:id="rId3" imgW="736600" imgH="3429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138242"/>
                        <a:ext cx="1285884" cy="597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21"/>
          <p:cNvGraphicFramePr>
            <a:graphicFrameLocks noChangeAspect="1"/>
          </p:cNvGraphicFramePr>
          <p:nvPr/>
        </p:nvGraphicFramePr>
        <p:xfrm>
          <a:off x="2214546" y="3643314"/>
          <a:ext cx="4786346" cy="143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Equation" r:id="rId5" imgW="2959100" imgH="889000" progId="Equation.DSMT4">
                  <p:embed/>
                </p:oleObj>
              </mc:Choice>
              <mc:Fallback>
                <p:oleObj name="Equation" r:id="rId5" imgW="2959100" imgH="889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643314"/>
                        <a:ext cx="4786346" cy="1437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6"/>
          <p:cNvSpPr txBox="1">
            <a:spLocks noChangeArrowheads="1"/>
          </p:cNvSpPr>
          <p:nvPr/>
        </p:nvSpPr>
        <p:spPr bwMode="auto">
          <a:xfrm>
            <a:off x="857224" y="5286388"/>
            <a:ext cx="56435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When      is small , we have</a:t>
            </a:r>
          </a:p>
        </p:txBody>
      </p:sp>
      <p:graphicFrame>
        <p:nvGraphicFramePr>
          <p:cNvPr id="22532" name="Object 23"/>
          <p:cNvGraphicFramePr>
            <a:graphicFrameLocks noChangeAspect="1"/>
          </p:cNvGraphicFramePr>
          <p:nvPr/>
        </p:nvGraphicFramePr>
        <p:xfrm>
          <a:off x="2143108" y="5286388"/>
          <a:ext cx="397914" cy="54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Equation" r:id="rId7" imgW="241195" imgH="330057" progId="Equation.DSMT4">
                  <p:embed/>
                </p:oleObj>
              </mc:Choice>
              <mc:Fallback>
                <p:oleObj name="Equation" r:id="rId7" imgW="241195" imgH="330057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286388"/>
                        <a:ext cx="397914" cy="54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38517"/>
              </p:ext>
            </p:extLst>
          </p:nvPr>
        </p:nvGraphicFramePr>
        <p:xfrm>
          <a:off x="6215074" y="5214950"/>
          <a:ext cx="2166943" cy="55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Equation" r:id="rId9" imgW="1333500" imgH="342900" progId="Equation.DSMT4">
                  <p:embed/>
                </p:oleObj>
              </mc:Choice>
              <mc:Fallback>
                <p:oleObj name="Equation" r:id="rId9" imgW="1333500" imgH="3429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5214950"/>
                        <a:ext cx="2166943" cy="55721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071802" y="285728"/>
          <a:ext cx="38719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Equation" r:id="rId11" imgW="2578100" imgH="495300" progId="Equation.DSMT4">
                  <p:embed/>
                </p:oleObj>
              </mc:Choice>
              <mc:Fallback>
                <p:oleObj name="Equation" r:id="rId11" imgW="2578100" imgH="4953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85728"/>
                        <a:ext cx="387191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28"/>
            <a:ext cx="6786583" cy="87473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2.1.2 (cont)</a:t>
            </a:r>
          </a:p>
        </p:txBody>
      </p:sp>
      <p:sp>
        <p:nvSpPr>
          <p:cNvPr id="22540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983A79-4503-40BD-9D81-2E03B91FF2F7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22541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5322894" y="3822703"/>
            <a:ext cx="1143007" cy="6413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42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22535" name="Object 31"/>
          <p:cNvGraphicFramePr>
            <a:graphicFrameLocks noChangeAspect="1"/>
          </p:cNvGraphicFramePr>
          <p:nvPr/>
        </p:nvGraphicFramePr>
        <p:xfrm>
          <a:off x="2428860" y="2643182"/>
          <a:ext cx="4357718" cy="14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92" name="Equation" r:id="rId3" imgW="2628900" imgH="889000" progId="Equation.DSMT4">
                  <p:embed/>
                </p:oleObj>
              </mc:Choice>
              <mc:Fallback>
                <p:oleObj name="Equation" r:id="rId3" imgW="2628900" imgH="8890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643182"/>
                        <a:ext cx="4357718" cy="14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6"/>
          <p:cNvSpPr txBox="1">
            <a:spLocks noChangeArrowheads="1"/>
          </p:cNvSpPr>
          <p:nvPr/>
        </p:nvSpPr>
        <p:spPr bwMode="auto">
          <a:xfrm>
            <a:off x="5429256" y="4714884"/>
            <a:ext cx="24288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minus </a:t>
            </a:r>
            <a:r>
              <a:rPr lang="en-US" sz="3200" dirty="0">
                <a:solidFill>
                  <a:srgbClr val="C00000"/>
                </a:solidFill>
              </a:rPr>
              <a:t>is </a:t>
            </a:r>
            <a:r>
              <a:rPr lang="en-US" sz="3200" dirty="0" smtClean="0">
                <a:solidFill>
                  <a:srgbClr val="C00000"/>
                </a:solidFill>
              </a:rPr>
              <a:t>crucial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2546" name="Text Box 6"/>
          <p:cNvSpPr txBox="1">
            <a:spLocks noChangeArrowheads="1"/>
          </p:cNvSpPr>
          <p:nvPr/>
        </p:nvSpPr>
        <p:spPr bwMode="auto">
          <a:xfrm>
            <a:off x="928662" y="4714884"/>
            <a:ext cx="1357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where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3214678" y="357166"/>
          <a:ext cx="38719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93" name="Equation" r:id="rId5" imgW="2578100" imgH="495300" progId="Equation.DSMT4">
                  <p:embed/>
                </p:oleObj>
              </mc:Choice>
              <mc:Fallback>
                <p:oleObj name="Equation" r:id="rId5" imgW="2578100" imgH="4953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57166"/>
                        <a:ext cx="387191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2500298" y="4286256"/>
          <a:ext cx="2000264" cy="159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94" name="Equation" r:id="rId7" imgW="1117600" imgH="889000" progId="Equation.DSMT4">
                  <p:embed/>
                </p:oleObj>
              </mc:Choice>
              <mc:Fallback>
                <p:oleObj name="Equation" r:id="rId7" imgW="1117600" imgH="889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286256"/>
                        <a:ext cx="2000264" cy="159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141462"/>
              </p:ext>
            </p:extLst>
          </p:nvPr>
        </p:nvGraphicFramePr>
        <p:xfrm>
          <a:off x="3517900" y="18796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95" name="Equation" r:id="rId9" imgW="449179" imgH="770021" progId="Equation.DSMT4">
                  <p:embed/>
                </p:oleObj>
              </mc:Choice>
              <mc:Fallback>
                <p:oleObj name="Equation" r:id="rId9" imgW="449179" imgH="770021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879600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135177"/>
              </p:ext>
            </p:extLst>
          </p:nvPr>
        </p:nvGraphicFramePr>
        <p:xfrm>
          <a:off x="2524123" y="1556792"/>
          <a:ext cx="3690952" cy="89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96" name="Equation" r:id="rId11" imgW="2043813" imgH="495085" progId="Equation.DSMT4">
                  <p:embed/>
                </p:oleObj>
              </mc:Choice>
              <mc:Fallback>
                <p:oleObj name="Equation" r:id="rId11" imgW="2043813" imgH="495085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3" y="1556792"/>
                        <a:ext cx="3690952" cy="894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/>
      <p:bldP spid="225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735013" y="15970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B3FBD9-510A-4376-8FF0-DB917B61CB17}" type="slidenum">
              <a:rPr lang="en-US"/>
              <a:pPr/>
              <a:t>29</a:t>
            </a:fld>
            <a:endParaRPr lang="en-US"/>
          </a:p>
        </p:txBody>
      </p:sp>
      <p:sp>
        <p:nvSpPr>
          <p:cNvPr id="58375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8378" name="Text Box 14"/>
          <p:cNvSpPr txBox="1">
            <a:spLocks noChangeArrowheads="1"/>
          </p:cNvSpPr>
          <p:nvPr/>
        </p:nvSpPr>
        <p:spPr bwMode="auto">
          <a:xfrm>
            <a:off x="571472" y="928670"/>
            <a:ext cx="55007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So the given nonlinear ODE </a:t>
            </a:r>
            <a:r>
              <a:rPr lang="en-US" sz="3200" dirty="0" smtClean="0"/>
              <a:t>              </a:t>
            </a:r>
            <a:endParaRPr lang="en-US" sz="3200" dirty="0"/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428596" y="3000372"/>
            <a:ext cx="21431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General solution 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2428868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can be approximated  by </a:t>
            </a:r>
            <a:endParaRPr lang="en-US" sz="3200" dirty="0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2500298" y="1500174"/>
          <a:ext cx="38719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" name="Equation" r:id="rId3" imgW="2578100" imgH="495300" progId="Equation.DSMT4">
                  <p:embed/>
                </p:oleObj>
              </mc:Choice>
              <mc:Fallback>
                <p:oleObj name="Equation" r:id="rId3" imgW="2578100" imgH="4953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500174"/>
                        <a:ext cx="387191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026389"/>
              </p:ext>
            </p:extLst>
          </p:nvPr>
        </p:nvGraphicFramePr>
        <p:xfrm>
          <a:off x="5572132" y="2285992"/>
          <a:ext cx="2456302" cy="70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" name="Equation" r:id="rId5" imgW="1460500" imgH="419100" progId="Equation.DSMT4">
                  <p:embed/>
                </p:oleObj>
              </mc:Choice>
              <mc:Fallback>
                <p:oleObj name="Equation" r:id="rId5" imgW="1460500" imgH="4191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2285992"/>
                        <a:ext cx="2456302" cy="70485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94111"/>
              </p:ext>
            </p:extLst>
          </p:nvPr>
        </p:nvGraphicFramePr>
        <p:xfrm>
          <a:off x="430628" y="4338218"/>
          <a:ext cx="4421344" cy="70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3" name="Equation" r:id="rId7" imgW="2628900" imgH="419100" progId="Equation.DSMT4">
                  <p:embed/>
                </p:oleObj>
              </mc:Choice>
              <mc:Fallback>
                <p:oleObj name="Equation" r:id="rId7" imgW="2628900" imgH="4191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28" y="4338218"/>
                        <a:ext cx="4421344" cy="70485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1314450" cy="676275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sz="2800" smtClean="0"/>
              <a:t>(cont)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pic>
        <p:nvPicPr>
          <p:cNvPr id="54454" name="Picture 182" descr="http://upload.wikimedia.org/wikipedia/commons/b/b1/Simple_Pendulum_Oscillator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3218143"/>
            <a:ext cx="11049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t Placeholder 2"/>
          <p:cNvSpPr>
            <a:spLocks noGrp="1"/>
          </p:cNvSpPr>
          <p:nvPr>
            <p:ph idx="1"/>
          </p:nvPr>
        </p:nvSpPr>
        <p:spPr>
          <a:xfrm>
            <a:off x="685800" y="1285875"/>
            <a:ext cx="7918648" cy="4810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In this chapter , first we study  an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importance system called </a:t>
            </a:r>
            <a:r>
              <a:rPr lang="en-US" dirty="0" smtClean="0">
                <a:solidFill>
                  <a:srgbClr val="C00000"/>
                </a:solidFill>
              </a:rPr>
              <a:t>Harmonic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Oscillator</a:t>
            </a:r>
            <a:r>
              <a:rPr lang="en-US" dirty="0"/>
              <a:t> </a:t>
            </a:r>
            <a:r>
              <a:rPr lang="en-US" dirty="0" smtClean="0"/>
              <a:t>which is an application of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order linear ODE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The ODE for harmonic oscillator is given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by 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34990"/>
              </p:ext>
            </p:extLst>
          </p:nvPr>
        </p:nvGraphicFramePr>
        <p:xfrm>
          <a:off x="2357438" y="4929188"/>
          <a:ext cx="4087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3048000" imgH="419100" progId="Equation.DSMT4">
                  <p:embed/>
                </p:oleObj>
              </mc:Choice>
              <mc:Fallback>
                <p:oleObj name="Equation" r:id="rId3" imgW="3048000" imgH="4191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929188"/>
                        <a:ext cx="4087812" cy="561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757AFD-C715-4507-86E0-640FFDC820AD}" type="slidenum">
              <a:rPr lang="en-US"/>
              <a:pPr/>
              <a:t>3</a:t>
            </a:fld>
            <a:endParaRPr lang="en-US"/>
          </a:p>
        </p:txBody>
      </p:sp>
      <p:sp>
        <p:nvSpPr>
          <p:cNvPr id="102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030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2808312" cy="890587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dirty="0" smtClean="0"/>
              <a:t>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0"/>
          <p:cNvSpPr txBox="1">
            <a:spLocks noChangeArrowheads="1"/>
          </p:cNvSpPr>
          <p:nvPr/>
        </p:nvSpPr>
        <p:spPr bwMode="auto">
          <a:xfrm>
            <a:off x="285720" y="1428736"/>
            <a:ext cx="85725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Equilibrium </a:t>
            </a:r>
            <a:r>
              <a:rPr lang="en-US" sz="3200" dirty="0" smtClean="0">
                <a:solidFill>
                  <a:srgbClr val="C00000"/>
                </a:solidFill>
              </a:rPr>
              <a:t>solution </a:t>
            </a:r>
            <a:r>
              <a:rPr lang="en-US" sz="3200" dirty="0">
                <a:solidFill>
                  <a:srgbClr val="000000"/>
                </a:solidFill>
              </a:rPr>
              <a:t>of                       </a:t>
            </a:r>
            <a:endParaRPr lang="en-US" sz="32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is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0420" name="Text Box 21"/>
          <p:cNvSpPr txBox="1">
            <a:spLocks noChangeArrowheads="1"/>
          </p:cNvSpPr>
          <p:nvPr/>
        </p:nvSpPr>
        <p:spPr bwMode="auto">
          <a:xfrm>
            <a:off x="3571868" y="3786190"/>
            <a:ext cx="321471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Stable</a:t>
            </a:r>
          </a:p>
          <a:p>
            <a:pPr algn="ctr">
              <a:spcBef>
                <a:spcPct val="50000"/>
              </a:spcBef>
            </a:pPr>
            <a:r>
              <a:rPr lang="en-US" sz="3200" dirty="0"/>
              <a:t>by  section </a:t>
            </a:r>
            <a:r>
              <a:rPr lang="en-US" sz="3200" dirty="0" smtClean="0"/>
              <a:t>2.1.1</a:t>
            </a:r>
            <a:endParaRPr lang="en-US" sz="3200" dirty="0"/>
          </a:p>
        </p:txBody>
      </p:sp>
      <p:sp>
        <p:nvSpPr>
          <p:cNvPr id="60421" name="Rectangle 25"/>
          <p:cNvSpPr>
            <a:spLocks noChangeArrowheads="1"/>
          </p:cNvSpPr>
          <p:nvPr/>
        </p:nvSpPr>
        <p:spPr bwMode="auto">
          <a:xfrm>
            <a:off x="1785938" y="928688"/>
            <a:ext cx="39592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857224" y="3214686"/>
            <a:ext cx="576262" cy="2593975"/>
            <a:chOff x="1292" y="1570"/>
            <a:chExt cx="363" cy="1634"/>
          </a:xfrm>
          <a:solidFill>
            <a:schemeClr val="tx2"/>
          </a:solidFill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292" y="1616"/>
              <a:ext cx="363" cy="1588"/>
              <a:chOff x="3969" y="1434"/>
              <a:chExt cx="363" cy="1588"/>
            </a:xfrm>
            <a:grpFill/>
          </p:grpSpPr>
          <p:sp>
            <p:nvSpPr>
              <p:cNvPr id="57361" name="Oval 32"/>
              <p:cNvSpPr>
                <a:spLocks noChangeArrowheads="1"/>
              </p:cNvSpPr>
              <p:nvPr/>
            </p:nvSpPr>
            <p:spPr bwMode="auto">
              <a:xfrm>
                <a:off x="3969" y="2659"/>
                <a:ext cx="363" cy="3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362" name="Rectangle 33"/>
              <p:cNvSpPr>
                <a:spLocks noChangeArrowheads="1"/>
              </p:cNvSpPr>
              <p:nvPr/>
            </p:nvSpPr>
            <p:spPr bwMode="auto">
              <a:xfrm>
                <a:off x="4105" y="1434"/>
                <a:ext cx="90" cy="127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7360" name="Oval 34"/>
            <p:cNvSpPr>
              <a:spLocks noChangeArrowheads="1"/>
            </p:cNvSpPr>
            <p:nvPr/>
          </p:nvSpPr>
          <p:spPr bwMode="auto">
            <a:xfrm>
              <a:off x="1429" y="1570"/>
              <a:ext cx="91" cy="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042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5F9B2-CEFB-4415-9953-F1A2CC76E566}" type="slidenum">
              <a:rPr lang="en-US"/>
              <a:pPr/>
              <a:t>30</a:t>
            </a:fld>
            <a:endParaRPr lang="en-US"/>
          </a:p>
        </p:txBody>
      </p:sp>
      <p:sp>
        <p:nvSpPr>
          <p:cNvPr id="60425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5000628" y="1285860"/>
          <a:ext cx="2357454" cy="67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7" name="Equation" r:id="rId3" imgW="1460500" imgH="419100" progId="Equation.DSMT4">
                  <p:embed/>
                </p:oleObj>
              </mc:Choice>
              <mc:Fallback>
                <p:oleObj name="Equation" r:id="rId3" imgW="1460500" imgH="4191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285860"/>
                        <a:ext cx="2357454" cy="67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214414" y="2143116"/>
          <a:ext cx="1461484" cy="59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8" name="Equation" r:id="rId5" imgW="812447" imgH="330057" progId="Equation.DSMT4">
                  <p:embed/>
                </p:oleObj>
              </mc:Choice>
              <mc:Fallback>
                <p:oleObj name="Equation" r:id="rId5" imgW="812447" imgH="330057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143116"/>
                        <a:ext cx="1461484" cy="593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857356" y="4071942"/>
          <a:ext cx="1406532" cy="571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9" name="Equation" r:id="rId7" imgW="812447" imgH="330057" progId="Equation.DSMT4">
                  <p:embed/>
                </p:oleObj>
              </mc:Choice>
              <mc:Fallback>
                <p:oleObj name="Equation" r:id="rId7" imgW="812447" imgH="330057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071942"/>
                        <a:ext cx="1406532" cy="57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86314" y="2143116"/>
            <a:ext cx="3985386" cy="954107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Recall: equilibrium </a:t>
            </a:r>
            <a:r>
              <a:rPr lang="en-US" dirty="0" err="1" smtClean="0"/>
              <a:t>soln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means constant </a:t>
            </a:r>
            <a:r>
              <a:rPr lang="en-US" dirty="0" err="1" smtClean="0"/>
              <a:t>soln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  <p:pic>
        <p:nvPicPr>
          <p:cNvPr id="52400" name="Picture 176" descr="http://upload.wikimedia.org/wikipedia/commons/b/b1/Simple_Pendulum_Oscillator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3287711"/>
            <a:ext cx="11049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20"/>
          <p:cNvSpPr txBox="1">
            <a:spLocks noChangeArrowheads="1"/>
          </p:cNvSpPr>
          <p:nvPr/>
        </p:nvSpPr>
        <p:spPr bwMode="auto">
          <a:xfrm>
            <a:off x="468312" y="333375"/>
            <a:ext cx="6746893" cy="584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2.1.3 </a:t>
            </a:r>
            <a:r>
              <a:rPr lang="en-US" sz="3200" dirty="0">
                <a:solidFill>
                  <a:schemeClr val="tx2"/>
                </a:solidFill>
              </a:rPr>
              <a:t>Unstable case (not SHM)</a:t>
            </a:r>
          </a:p>
        </p:txBody>
      </p:sp>
      <p:sp>
        <p:nvSpPr>
          <p:cNvPr id="224278" name="Text Box 22"/>
          <p:cNvSpPr txBox="1">
            <a:spLocks noChangeArrowheads="1"/>
          </p:cNvSpPr>
          <p:nvPr/>
        </p:nvSpPr>
        <p:spPr bwMode="auto">
          <a:xfrm>
            <a:off x="4214810" y="1285860"/>
            <a:ext cx="32861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Intuitively, unstable</a:t>
            </a:r>
            <a:r>
              <a:rPr lang="en-US" sz="3200" dirty="0"/>
              <a:t>, similar to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 rot="10800000">
            <a:off x="1428727" y="1928802"/>
            <a:ext cx="576263" cy="2500330"/>
            <a:chOff x="1292" y="1570"/>
            <a:chExt cx="363" cy="1634"/>
          </a:xfrm>
          <a:solidFill>
            <a:schemeClr val="tx2"/>
          </a:solidFill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1292" y="1616"/>
              <a:ext cx="363" cy="1588"/>
              <a:chOff x="3969" y="1434"/>
              <a:chExt cx="363" cy="1588"/>
            </a:xfrm>
            <a:grpFill/>
          </p:grpSpPr>
          <p:sp>
            <p:nvSpPr>
              <p:cNvPr id="58387" name="Oval 44"/>
              <p:cNvSpPr>
                <a:spLocks noChangeArrowheads="1"/>
              </p:cNvSpPr>
              <p:nvPr/>
            </p:nvSpPr>
            <p:spPr bwMode="auto">
              <a:xfrm>
                <a:off x="3969" y="2659"/>
                <a:ext cx="363" cy="3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388" name="Rectangle 45"/>
              <p:cNvSpPr>
                <a:spLocks noChangeArrowheads="1"/>
              </p:cNvSpPr>
              <p:nvPr/>
            </p:nvSpPr>
            <p:spPr bwMode="auto">
              <a:xfrm flipH="1" flipV="1">
                <a:off x="4105" y="1434"/>
                <a:ext cx="90" cy="127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8386" name="Oval 46"/>
            <p:cNvSpPr>
              <a:spLocks noChangeArrowheads="1"/>
            </p:cNvSpPr>
            <p:nvPr/>
          </p:nvSpPr>
          <p:spPr bwMode="auto">
            <a:xfrm>
              <a:off x="1429" y="1570"/>
              <a:ext cx="91" cy="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3561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5C137A-3FF4-4B9F-9211-4AC49097B58D}" type="slidenum">
              <a:rPr lang="en-US"/>
              <a:pPr/>
              <a:t>31</a:t>
            </a:fld>
            <a:endParaRPr lang="en-US"/>
          </a:p>
        </p:txBody>
      </p:sp>
      <p:sp>
        <p:nvSpPr>
          <p:cNvPr id="23562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000232" y="2571744"/>
            <a:ext cx="16430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When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929058" y="4643446"/>
            <a:ext cx="35718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We also can see it from </a:t>
            </a:r>
            <a:r>
              <a:rPr lang="en-US" sz="3200" dirty="0" smtClean="0"/>
              <a:t>solution soon</a:t>
            </a:r>
            <a:endParaRPr lang="en-US" sz="3200" dirty="0"/>
          </a:p>
        </p:txBody>
      </p:sp>
      <p:pic>
        <p:nvPicPr>
          <p:cNvPr id="23565" name="Picture 21"/>
          <p:cNvPicPr>
            <a:picLocks noChangeAspect="1" noChangeArrowheads="1"/>
          </p:cNvPicPr>
          <p:nvPr/>
        </p:nvPicPr>
        <p:blipFill>
          <a:blip r:embed="rId3" cstate="print"/>
          <a:srcRect r="52724"/>
          <a:stretch>
            <a:fillRect/>
          </a:stretch>
        </p:blipFill>
        <p:spPr bwMode="auto">
          <a:xfrm>
            <a:off x="3857620" y="2857496"/>
            <a:ext cx="392906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66" name="Straight Connector 23"/>
          <p:cNvCxnSpPr>
            <a:cxnSpLocks noChangeShapeType="1"/>
          </p:cNvCxnSpPr>
          <p:nvPr/>
        </p:nvCxnSpPr>
        <p:spPr bwMode="auto">
          <a:xfrm rot="5400000">
            <a:off x="1357312" y="4714876"/>
            <a:ext cx="71437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Arc 25"/>
          <p:cNvSpPr/>
          <p:nvPr/>
        </p:nvSpPr>
        <p:spPr bwMode="auto">
          <a:xfrm rot="1131765">
            <a:off x="1195388" y="3981450"/>
            <a:ext cx="914400" cy="914400"/>
          </a:xfrm>
          <a:prstGeom prst="arc">
            <a:avLst>
              <a:gd name="adj1" fmla="val 16297271"/>
              <a:gd name="adj2" fmla="val 3343741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en-US"/>
          </a:p>
        </p:txBody>
      </p:sp>
      <p:graphicFrame>
        <p:nvGraphicFramePr>
          <p:cNvPr id="23555" name="Object 24"/>
          <p:cNvGraphicFramePr>
            <a:graphicFrameLocks noChangeAspect="1"/>
          </p:cNvGraphicFramePr>
          <p:nvPr/>
        </p:nvGraphicFramePr>
        <p:xfrm>
          <a:off x="2286000" y="421481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Equation" r:id="rId4" imgW="241195" imgH="330057" progId="Equation.DSMT4">
                  <p:embed/>
                </p:oleObj>
              </mc:Choice>
              <mc:Fallback>
                <p:oleObj name="Equation" r:id="rId4" imgW="241195" imgH="330057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14813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93704"/>
              </p:ext>
            </p:extLst>
          </p:nvPr>
        </p:nvGraphicFramePr>
        <p:xfrm>
          <a:off x="1973263" y="3286125"/>
          <a:ext cx="14112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6" name="Equation" r:id="rId6" imgW="812447" imgH="330057" progId="Equation.DSMT4">
                  <p:embed/>
                </p:oleObj>
              </mc:Choice>
              <mc:Fallback>
                <p:oleObj name="Equation" r:id="rId6" imgW="812447" imgH="330057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286125"/>
                        <a:ext cx="141128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1791098" y="3903889"/>
            <a:ext cx="346335" cy="453799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22" y="428604"/>
            <a:ext cx="889000" cy="503237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(cont)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1619250" y="3860800"/>
            <a:ext cx="1080542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=0</a:t>
            </a:r>
            <a:endParaRPr lang="en-US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4581" name="Line 36"/>
          <p:cNvSpPr>
            <a:spLocks noChangeShapeType="1"/>
          </p:cNvSpPr>
          <p:nvPr/>
        </p:nvSpPr>
        <p:spPr bwMode="auto">
          <a:xfrm>
            <a:off x="2987675" y="1700213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/>
          <a:lstStyle/>
          <a:p>
            <a:endParaRPr lang="en-US"/>
          </a:p>
        </p:txBody>
      </p:sp>
      <p:grpSp>
        <p:nvGrpSpPr>
          <p:cNvPr id="24582" name="Group 48"/>
          <p:cNvGrpSpPr>
            <a:grpSpLocks/>
          </p:cNvGrpSpPr>
          <p:nvPr/>
        </p:nvGrpSpPr>
        <p:grpSpPr bwMode="auto">
          <a:xfrm>
            <a:off x="900112" y="1628775"/>
            <a:ext cx="650875" cy="5014913"/>
            <a:chOff x="567" y="1026"/>
            <a:chExt cx="410" cy="3176"/>
          </a:xfrm>
        </p:grpSpPr>
        <p:grpSp>
          <p:nvGrpSpPr>
            <p:cNvPr id="24609" name="Group 9"/>
            <p:cNvGrpSpPr>
              <a:grpSpLocks/>
            </p:cNvGrpSpPr>
            <p:nvPr/>
          </p:nvGrpSpPr>
          <p:grpSpPr bwMode="auto">
            <a:xfrm>
              <a:off x="567" y="2614"/>
              <a:ext cx="363" cy="1588"/>
              <a:chOff x="5148" y="1480"/>
              <a:chExt cx="363" cy="1588"/>
            </a:xfrm>
          </p:grpSpPr>
          <p:sp>
            <p:nvSpPr>
              <p:cNvPr id="24618" name="Oval 10"/>
              <p:cNvSpPr>
                <a:spLocks noChangeArrowheads="1"/>
              </p:cNvSpPr>
              <p:nvPr/>
            </p:nvSpPr>
            <p:spPr bwMode="auto">
              <a:xfrm>
                <a:off x="5148" y="2705"/>
                <a:ext cx="363" cy="363"/>
              </a:xfrm>
              <a:prstGeom prst="ellipse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4619" name="Rectangle 11"/>
              <p:cNvSpPr>
                <a:spLocks noChangeArrowheads="1"/>
              </p:cNvSpPr>
              <p:nvPr/>
            </p:nvSpPr>
            <p:spPr bwMode="auto">
              <a:xfrm>
                <a:off x="5284" y="1480"/>
                <a:ext cx="91" cy="1224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24610" name="Group 3"/>
            <p:cNvGrpSpPr>
              <a:grpSpLocks/>
            </p:cNvGrpSpPr>
            <p:nvPr/>
          </p:nvGrpSpPr>
          <p:grpSpPr bwMode="auto">
            <a:xfrm rot="10800000">
              <a:off x="567" y="1026"/>
              <a:ext cx="363" cy="1634"/>
              <a:chOff x="1292" y="1570"/>
              <a:chExt cx="363" cy="1634"/>
            </a:xfrm>
          </p:grpSpPr>
          <p:grpSp>
            <p:nvGrpSpPr>
              <p:cNvPr id="24614" name="Group 4"/>
              <p:cNvGrpSpPr>
                <a:grpSpLocks/>
              </p:cNvGrpSpPr>
              <p:nvPr/>
            </p:nvGrpSpPr>
            <p:grpSpPr bwMode="auto">
              <a:xfrm>
                <a:off x="1292" y="1616"/>
                <a:ext cx="363" cy="1588"/>
                <a:chOff x="3969" y="1434"/>
                <a:chExt cx="363" cy="1588"/>
              </a:xfrm>
            </p:grpSpPr>
            <p:sp>
              <p:nvSpPr>
                <p:cNvPr id="24616" name="Oval 5"/>
                <p:cNvSpPr>
                  <a:spLocks noChangeArrowheads="1"/>
                </p:cNvSpPr>
                <p:nvPr/>
              </p:nvSpPr>
              <p:spPr bwMode="auto">
                <a:xfrm>
                  <a:off x="3969" y="2659"/>
                  <a:ext cx="363" cy="36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4617" name="Rectangle 6"/>
                <p:cNvSpPr>
                  <a:spLocks noChangeArrowheads="1"/>
                </p:cNvSpPr>
                <p:nvPr/>
              </p:nvSpPr>
              <p:spPr bwMode="auto">
                <a:xfrm flipH="1" flipV="1">
                  <a:off x="4105" y="1434"/>
                  <a:ext cx="90" cy="1270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24615" name="Oval 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24611" name="Line 25"/>
            <p:cNvSpPr>
              <a:spLocks noChangeShapeType="1"/>
            </p:cNvSpPr>
            <p:nvPr/>
          </p:nvSpPr>
          <p:spPr bwMode="auto">
            <a:xfrm>
              <a:off x="748" y="1207"/>
              <a:ext cx="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24613" name="Arc 38"/>
            <p:cNvSpPr>
              <a:spLocks/>
            </p:cNvSpPr>
            <p:nvPr/>
          </p:nvSpPr>
          <p:spPr bwMode="auto">
            <a:xfrm flipV="1">
              <a:off x="793" y="2432"/>
              <a:ext cx="184" cy="415"/>
            </a:xfrm>
            <a:custGeom>
              <a:avLst/>
              <a:gdLst>
                <a:gd name="T0" fmla="*/ 0 w 23532"/>
                <a:gd name="T1" fmla="*/ 0 h 43200"/>
                <a:gd name="T2" fmla="*/ 0 w 23532"/>
                <a:gd name="T3" fmla="*/ 0 h 43200"/>
                <a:gd name="T4" fmla="*/ 0 w 23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3532"/>
                <a:gd name="T10" fmla="*/ 0 h 43200"/>
                <a:gd name="T11" fmla="*/ 23532 w 23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32" h="43200" fill="none" extrusionOk="0">
                  <a:moveTo>
                    <a:pt x="1931" y="0"/>
                  </a:moveTo>
                  <a:cubicBezTo>
                    <a:pt x="13861" y="0"/>
                    <a:pt x="23532" y="9670"/>
                    <a:pt x="23532" y="21600"/>
                  </a:cubicBezTo>
                  <a:cubicBezTo>
                    <a:pt x="23532" y="33529"/>
                    <a:pt x="13861" y="43200"/>
                    <a:pt x="1932" y="43200"/>
                  </a:cubicBezTo>
                  <a:cubicBezTo>
                    <a:pt x="1287" y="43200"/>
                    <a:pt x="642" y="43171"/>
                    <a:pt x="-1" y="43113"/>
                  </a:cubicBezTo>
                </a:path>
                <a:path w="23532" h="43200" stroke="0" extrusionOk="0">
                  <a:moveTo>
                    <a:pt x="1931" y="0"/>
                  </a:moveTo>
                  <a:cubicBezTo>
                    <a:pt x="13861" y="0"/>
                    <a:pt x="23532" y="9670"/>
                    <a:pt x="23532" y="21600"/>
                  </a:cubicBezTo>
                  <a:cubicBezTo>
                    <a:pt x="23532" y="33529"/>
                    <a:pt x="13861" y="43200"/>
                    <a:pt x="1932" y="43200"/>
                  </a:cubicBezTo>
                  <a:cubicBezTo>
                    <a:pt x="1287" y="43200"/>
                    <a:pt x="642" y="43171"/>
                    <a:pt x="-1" y="43113"/>
                  </a:cubicBezTo>
                  <a:lnTo>
                    <a:pt x="1932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57563" y="1371436"/>
            <a:ext cx="2449512" cy="4214812"/>
            <a:chOff x="2290" y="890"/>
            <a:chExt cx="1543" cy="3040"/>
          </a:xfrm>
        </p:grpSpPr>
        <p:grpSp>
          <p:nvGrpSpPr>
            <p:cNvPr id="24595" name="Group 17"/>
            <p:cNvGrpSpPr>
              <a:grpSpLocks/>
            </p:cNvGrpSpPr>
            <p:nvPr/>
          </p:nvGrpSpPr>
          <p:grpSpPr bwMode="auto">
            <a:xfrm>
              <a:off x="2290" y="2342"/>
              <a:ext cx="363" cy="1588"/>
              <a:chOff x="5148" y="1480"/>
              <a:chExt cx="363" cy="1588"/>
            </a:xfrm>
          </p:grpSpPr>
          <p:sp>
            <p:nvSpPr>
              <p:cNvPr id="24607" name="Oval 18"/>
              <p:cNvSpPr>
                <a:spLocks noChangeArrowheads="1"/>
              </p:cNvSpPr>
              <p:nvPr/>
            </p:nvSpPr>
            <p:spPr bwMode="auto">
              <a:xfrm>
                <a:off x="5148" y="2705"/>
                <a:ext cx="363" cy="363"/>
              </a:xfrm>
              <a:prstGeom prst="ellipse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4608" name="Rectangle 19"/>
              <p:cNvSpPr>
                <a:spLocks noChangeArrowheads="1"/>
              </p:cNvSpPr>
              <p:nvPr/>
            </p:nvSpPr>
            <p:spPr bwMode="auto">
              <a:xfrm>
                <a:off x="5284" y="1480"/>
                <a:ext cx="91" cy="1224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24596" name="Group 12"/>
            <p:cNvGrpSpPr>
              <a:grpSpLocks/>
            </p:cNvGrpSpPr>
            <p:nvPr/>
          </p:nvGrpSpPr>
          <p:grpSpPr bwMode="auto">
            <a:xfrm rot="-8678928">
              <a:off x="2744" y="890"/>
              <a:ext cx="363" cy="1634"/>
              <a:chOff x="1292" y="1570"/>
              <a:chExt cx="363" cy="1634"/>
            </a:xfrm>
          </p:grpSpPr>
          <p:grpSp>
            <p:nvGrpSpPr>
              <p:cNvPr id="24603" name="Group 13"/>
              <p:cNvGrpSpPr>
                <a:grpSpLocks/>
              </p:cNvGrpSpPr>
              <p:nvPr/>
            </p:nvGrpSpPr>
            <p:grpSpPr bwMode="auto">
              <a:xfrm>
                <a:off x="1292" y="1616"/>
                <a:ext cx="363" cy="1588"/>
                <a:chOff x="3969" y="1434"/>
                <a:chExt cx="363" cy="1588"/>
              </a:xfrm>
            </p:grpSpPr>
            <p:sp>
              <p:nvSpPr>
                <p:cNvPr id="24605" name="Oval 14"/>
                <p:cNvSpPr>
                  <a:spLocks noChangeArrowheads="1"/>
                </p:cNvSpPr>
                <p:nvPr/>
              </p:nvSpPr>
              <p:spPr bwMode="auto">
                <a:xfrm>
                  <a:off x="3969" y="2659"/>
                  <a:ext cx="363" cy="36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4606" name="Rectangle 15"/>
                <p:cNvSpPr>
                  <a:spLocks noChangeArrowheads="1"/>
                </p:cNvSpPr>
                <p:nvPr/>
              </p:nvSpPr>
              <p:spPr bwMode="auto">
                <a:xfrm>
                  <a:off x="4105" y="1434"/>
                  <a:ext cx="90" cy="1270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24604" name="Oval 16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24597" name="Text Box 31"/>
            <p:cNvSpPr txBox="1">
              <a:spLocks noChangeArrowheads="1"/>
            </p:cNvSpPr>
            <p:nvPr/>
          </p:nvSpPr>
          <p:spPr bwMode="auto">
            <a:xfrm>
              <a:off x="2535" y="1424"/>
              <a:ext cx="537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000000"/>
                  </a:solidFill>
                  <a:sym typeface="Symbol" pitchFamily="18" charset="2"/>
                </a:rPr>
                <a:t></a:t>
              </a:r>
              <a:endParaRPr lang="en-US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24598" name="Line 32"/>
            <p:cNvSpPr>
              <a:spLocks noChangeShapeType="1"/>
            </p:cNvSpPr>
            <p:nvPr/>
          </p:nvSpPr>
          <p:spPr bwMode="auto">
            <a:xfrm>
              <a:off x="3288" y="1163"/>
              <a:ext cx="0" cy="59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24599" name="Text Box 33"/>
            <p:cNvSpPr txBox="1">
              <a:spLocks noChangeArrowheads="1"/>
            </p:cNvSpPr>
            <p:nvPr/>
          </p:nvSpPr>
          <p:spPr bwMode="auto">
            <a:xfrm>
              <a:off x="3152" y="1798"/>
              <a:ext cx="6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000000"/>
                  </a:solidFill>
                </a:rPr>
                <a:t>mg</a:t>
              </a:r>
            </a:p>
          </p:txBody>
        </p:sp>
        <p:sp>
          <p:nvSpPr>
            <p:cNvPr id="24601" name="Line 35"/>
            <p:cNvSpPr>
              <a:spLocks noChangeShapeType="1"/>
            </p:cNvSpPr>
            <p:nvPr/>
          </p:nvSpPr>
          <p:spPr bwMode="auto">
            <a:xfrm>
              <a:off x="3288" y="1163"/>
              <a:ext cx="532" cy="5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24602" name="Arc 39"/>
            <p:cNvSpPr>
              <a:spLocks/>
            </p:cNvSpPr>
            <p:nvPr/>
          </p:nvSpPr>
          <p:spPr bwMode="auto">
            <a:xfrm rot="17920867" flipV="1">
              <a:off x="2482" y="1727"/>
              <a:ext cx="190" cy="305"/>
            </a:xfrm>
            <a:custGeom>
              <a:avLst/>
              <a:gdLst>
                <a:gd name="T0" fmla="*/ 0 w 21600"/>
                <a:gd name="T1" fmla="*/ 0 h 35703"/>
                <a:gd name="T2" fmla="*/ 0 w 21600"/>
                <a:gd name="T3" fmla="*/ 0 h 35703"/>
                <a:gd name="T4" fmla="*/ 0 w 21600"/>
                <a:gd name="T5" fmla="*/ 0 h 35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703"/>
                <a:gd name="T11" fmla="*/ 21600 w 21600"/>
                <a:gd name="T12" fmla="*/ 35703 h 35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70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776"/>
                    <a:pt x="19740" y="31781"/>
                    <a:pt x="16360" y="35702"/>
                  </a:cubicBezTo>
                </a:path>
                <a:path w="21600" h="3570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776"/>
                    <a:pt x="19740" y="31781"/>
                    <a:pt x="16360" y="3570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8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9C86D0-1D94-4864-9848-136A684BB656}" type="slidenum">
              <a:rPr lang="en-US"/>
              <a:pPr/>
              <a:t>32</a:t>
            </a:fld>
            <a:endParaRPr lang="en-US"/>
          </a:p>
        </p:txBody>
      </p:sp>
      <p:sp>
        <p:nvSpPr>
          <p:cNvPr id="24589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24578" name="Object 43"/>
          <p:cNvGraphicFramePr>
            <a:graphicFrameLocks noChangeAspect="1"/>
          </p:cNvGraphicFramePr>
          <p:nvPr/>
        </p:nvGraphicFramePr>
        <p:xfrm>
          <a:off x="5214942" y="1357298"/>
          <a:ext cx="2095030" cy="5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9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357298"/>
                        <a:ext cx="2095030" cy="5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643570" y="1714488"/>
          <a:ext cx="2359259" cy="64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Equation" r:id="rId5" imgW="1307532" imgH="355446" progId="Equation.DSMT4">
                  <p:embed/>
                </p:oleObj>
              </mc:Choice>
              <mc:Fallback>
                <p:oleObj name="Equation" r:id="rId5" imgW="1307532" imgH="355446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714488"/>
                        <a:ext cx="2359259" cy="641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000628" y="2122932"/>
          <a:ext cx="428628" cy="30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1" name="Equation" r:id="rId7" imgW="253780" imgH="215713" progId="Equation.DSMT4">
                  <p:embed/>
                </p:oleObj>
              </mc:Choice>
              <mc:Fallback>
                <p:oleObj name="Equation" r:id="rId7" imgW="253780" imgH="215713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2122932"/>
                        <a:ext cx="428628" cy="30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/>
          <p:nvPr/>
        </p:nvCxnSpPr>
        <p:spPr bwMode="auto">
          <a:xfrm>
            <a:off x="1296999" y="3786943"/>
            <a:ext cx="358751" cy="35007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3692670" y="2505564"/>
            <a:ext cx="300011" cy="22416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48846"/>
              </p:ext>
            </p:extLst>
          </p:nvPr>
        </p:nvGraphicFramePr>
        <p:xfrm>
          <a:off x="4725988" y="3435134"/>
          <a:ext cx="351631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2" name="Equation" r:id="rId9" imgW="2349500" imgH="495300" progId="Equation.DSMT4">
                  <p:embed/>
                </p:oleObj>
              </mc:Choice>
              <mc:Fallback>
                <p:oleObj name="Equation" r:id="rId9" imgW="2349500" imgH="4953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3435134"/>
                        <a:ext cx="3516313" cy="741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285720" y="357166"/>
            <a:ext cx="6746893" cy="584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2.1.3 </a:t>
            </a:r>
            <a:r>
              <a:rPr lang="en-US" sz="3200" dirty="0">
                <a:solidFill>
                  <a:schemeClr val="tx2"/>
                </a:solidFill>
              </a:rPr>
              <a:t>Unstable case (not SHM)</a:t>
            </a:r>
          </a:p>
        </p:txBody>
      </p:sp>
      <p:cxnSp>
        <p:nvCxnSpPr>
          <p:cNvPr id="10" name="Straight Connector 9"/>
          <p:cNvCxnSpPr>
            <a:endCxn id="24608" idx="0"/>
          </p:cNvCxnSpPr>
          <p:nvPr/>
        </p:nvCxnSpPr>
        <p:spPr bwMode="auto">
          <a:xfrm>
            <a:off x="3645694" y="1929487"/>
            <a:ext cx="0" cy="1455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355976" y="5162569"/>
            <a:ext cx="4196918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 measure the angle </a:t>
            </a:r>
            <a:r>
              <a:rPr lang="el-GR" dirty="0">
                <a:solidFill>
                  <a:srgbClr val="C00000"/>
                </a:solidFill>
              </a:rPr>
              <a:t>θ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clockwise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304" y="4386201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nonlinear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668344" y="4148139"/>
            <a:ext cx="261242" cy="35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71480"/>
            <a:ext cx="8358246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(cont) Unstable Case</a:t>
            </a:r>
          </a:p>
        </p:txBody>
      </p:sp>
      <p:sp>
        <p:nvSpPr>
          <p:cNvPr id="61451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0B5B7-0502-4AB4-AB77-F8519565A60E}" type="slidenum">
              <a:rPr lang="en-US"/>
              <a:pPr/>
              <a:t>33</a:t>
            </a:fld>
            <a:endParaRPr lang="en-US"/>
          </a:p>
        </p:txBody>
      </p:sp>
      <p:sp>
        <p:nvSpPr>
          <p:cNvPr id="61452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072330" y="214290"/>
            <a:ext cx="1714512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2.1.3 </a:t>
            </a:r>
            <a:r>
              <a:rPr lang="en-US" sz="1200" dirty="0">
                <a:solidFill>
                  <a:schemeClr val="tx2"/>
                </a:solidFill>
              </a:rPr>
              <a:t>Unstable </a:t>
            </a:r>
            <a:r>
              <a:rPr lang="en-US" sz="1200" dirty="0" smtClean="0">
                <a:solidFill>
                  <a:schemeClr val="tx2"/>
                </a:solidFill>
              </a:rPr>
              <a:t>case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15182"/>
              </p:ext>
            </p:extLst>
          </p:nvPr>
        </p:nvGraphicFramePr>
        <p:xfrm>
          <a:off x="4600575" y="642938"/>
          <a:ext cx="35147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8" name="Equation" r:id="rId3" imgW="2349500" imgH="495300" progId="Equation.DSMT4">
                  <p:embed/>
                </p:oleObj>
              </mc:Choice>
              <mc:Fallback>
                <p:oleObj name="Equation" r:id="rId3" imgW="2349500" imgH="4953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642938"/>
                        <a:ext cx="35147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496911"/>
              </p:ext>
            </p:extLst>
          </p:nvPr>
        </p:nvGraphicFramePr>
        <p:xfrm>
          <a:off x="2185988" y="1628800"/>
          <a:ext cx="33321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9" name="Equation" r:id="rId5" imgW="2171700" imgH="889000" progId="Equation.DSMT4">
                  <p:embed/>
                </p:oleObj>
              </mc:Choice>
              <mc:Fallback>
                <p:oleObj name="Equation" r:id="rId5" imgW="2171700" imgH="889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628800"/>
                        <a:ext cx="33321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30963" y="2780928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66"/>
                </a:solidFill>
              </a:rPr>
              <a:t>From last part of section 2.1.1,</a:t>
            </a:r>
          </a:p>
          <a:p>
            <a:r>
              <a:rPr lang="en-US" sz="3200" dirty="0" smtClean="0">
                <a:solidFill>
                  <a:srgbClr val="000066"/>
                </a:solidFill>
              </a:rPr>
              <a:t> we know that the equilibrium </a:t>
            </a:r>
            <a:r>
              <a:rPr lang="en-US" sz="3200" dirty="0" err="1" smtClean="0">
                <a:solidFill>
                  <a:srgbClr val="000066"/>
                </a:solidFill>
              </a:rPr>
              <a:t>soln</a:t>
            </a:r>
            <a:r>
              <a:rPr lang="en-US" sz="3200" dirty="0" smtClean="0">
                <a:solidFill>
                  <a:srgbClr val="000066"/>
                </a:solidFill>
              </a:rPr>
              <a:t> (</a:t>
            </a:r>
            <a:r>
              <a:rPr lang="en-US" sz="3200" dirty="0" err="1" smtClean="0">
                <a:solidFill>
                  <a:srgbClr val="000066"/>
                </a:solidFill>
              </a:rPr>
              <a:t>pt</a:t>
            </a:r>
            <a:r>
              <a:rPr lang="en-US" sz="3200" dirty="0" smtClean="0">
                <a:solidFill>
                  <a:srgbClr val="000066"/>
                </a:solidFill>
              </a:rPr>
              <a:t>) </a:t>
            </a:r>
            <a:r>
              <a:rPr lang="el-GR" sz="3200" dirty="0" smtClean="0">
                <a:solidFill>
                  <a:srgbClr val="000066"/>
                </a:solidFill>
              </a:rPr>
              <a:t>θ</a:t>
            </a:r>
            <a:r>
              <a:rPr lang="en-US" sz="3200" dirty="0" smtClean="0">
                <a:solidFill>
                  <a:srgbClr val="000066"/>
                </a:solidFill>
              </a:rPr>
              <a:t>=0 is </a:t>
            </a:r>
            <a:r>
              <a:rPr lang="en-US" sz="3200" dirty="0" smtClean="0">
                <a:solidFill>
                  <a:srgbClr val="C00000"/>
                </a:solidFill>
              </a:rPr>
              <a:t>not stable </a:t>
            </a:r>
            <a:r>
              <a:rPr lang="en-US" sz="3200" dirty="0" smtClean="0">
                <a:solidFill>
                  <a:srgbClr val="000066"/>
                </a:solidFill>
              </a:rPr>
              <a:t>and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860679" y="4350588"/>
            <a:ext cx="3857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general </a:t>
            </a:r>
            <a:r>
              <a:rPr lang="en-US" sz="3200" dirty="0" err="1"/>
              <a:t>soln</a:t>
            </a:r>
            <a:r>
              <a:rPr lang="en-US" sz="3200" dirty="0"/>
              <a:t> is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667727"/>
              </p:ext>
            </p:extLst>
          </p:nvPr>
        </p:nvGraphicFramePr>
        <p:xfrm>
          <a:off x="823792" y="5085184"/>
          <a:ext cx="71437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0" name="Equation" r:id="rId7" imgW="3429000" imgH="431800" progId="Equation.DSMT4">
                  <p:embed/>
                </p:oleObj>
              </mc:Choice>
              <mc:Fallback>
                <p:oleObj name="Equation" r:id="rId7" imgW="3429000" imgH="431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92" y="5085184"/>
                        <a:ext cx="7143750" cy="900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1412776"/>
            <a:ext cx="838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nonlinear ODE can be approximated by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173424" y="2254578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43174" y="1643050"/>
            <a:ext cx="6143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Next, we shall show , by looking at  the solution of an example </a:t>
            </a:r>
            <a:r>
              <a:rPr lang="en-US" sz="1800" dirty="0" smtClean="0"/>
              <a:t>(</a:t>
            </a:r>
            <a:r>
              <a:rPr lang="en-US" sz="1800" dirty="0" err="1" smtClean="0"/>
              <a:t>pp</a:t>
            </a:r>
            <a:r>
              <a:rPr lang="en-US" sz="1800" dirty="0" smtClean="0"/>
              <a:t> 5-7) , </a:t>
            </a:r>
            <a:r>
              <a:rPr lang="en-US" sz="3600" dirty="0" smtClean="0"/>
              <a:t>that</a:t>
            </a:r>
          </a:p>
          <a:p>
            <a:r>
              <a:rPr lang="en-US" sz="3600" dirty="0" smtClean="0"/>
              <a:t> this equilibrium </a:t>
            </a:r>
            <a:r>
              <a:rPr lang="en-US" sz="3600" dirty="0" err="1" smtClean="0"/>
              <a:t>soln</a:t>
            </a:r>
            <a:r>
              <a:rPr lang="en-US" sz="3600" dirty="0" smtClean="0"/>
              <a:t> (pt)</a:t>
            </a:r>
            <a:r>
              <a:rPr lang="el-GR" sz="3600" dirty="0" smtClean="0"/>
              <a:t> θ</a:t>
            </a:r>
            <a:r>
              <a:rPr lang="en-US" sz="3600" dirty="0" smtClean="0"/>
              <a:t>=0</a:t>
            </a:r>
          </a:p>
          <a:p>
            <a:r>
              <a:rPr lang="en-US" sz="3600" dirty="0" smtClean="0"/>
              <a:t>is not stable  </a:t>
            </a:r>
            <a:endParaRPr lang="en-US" sz="3600" dirty="0"/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928663" y="1071546"/>
            <a:ext cx="576263" cy="5014913"/>
            <a:chOff x="567" y="1026"/>
            <a:chExt cx="363" cy="3176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567" y="2614"/>
              <a:ext cx="363" cy="1588"/>
              <a:chOff x="5148" y="1480"/>
              <a:chExt cx="363" cy="1588"/>
            </a:xfrm>
          </p:grpSpPr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5148" y="2705"/>
                <a:ext cx="363" cy="363"/>
              </a:xfrm>
              <a:prstGeom prst="ellipse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5284" y="1480"/>
                <a:ext cx="91" cy="1224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rot="10800000">
              <a:off x="567" y="1026"/>
              <a:ext cx="363" cy="1634"/>
              <a:chOff x="1292" y="1570"/>
              <a:chExt cx="363" cy="1634"/>
            </a:xfrm>
          </p:grpSpPr>
          <p:grpSp>
            <p:nvGrpSpPr>
              <p:cNvPr id="13" name="Group 4"/>
              <p:cNvGrpSpPr>
                <a:grpSpLocks/>
              </p:cNvGrpSpPr>
              <p:nvPr/>
            </p:nvGrpSpPr>
            <p:grpSpPr bwMode="auto">
              <a:xfrm>
                <a:off x="1292" y="1616"/>
                <a:ext cx="363" cy="1588"/>
                <a:chOff x="3969" y="1434"/>
                <a:chExt cx="363" cy="1588"/>
              </a:xfrm>
            </p:grpSpPr>
            <p:sp>
              <p:nvSpPr>
                <p:cNvPr id="15" name="Oval 5"/>
                <p:cNvSpPr>
                  <a:spLocks noChangeArrowheads="1"/>
                </p:cNvSpPr>
                <p:nvPr/>
              </p:nvSpPr>
              <p:spPr bwMode="auto">
                <a:xfrm>
                  <a:off x="3969" y="2659"/>
                  <a:ext cx="363" cy="36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16" name="Rectangle 6"/>
                <p:cNvSpPr>
                  <a:spLocks noChangeArrowheads="1"/>
                </p:cNvSpPr>
                <p:nvPr/>
              </p:nvSpPr>
              <p:spPr bwMode="auto">
                <a:xfrm flipH="1" flipV="1">
                  <a:off x="4105" y="1434"/>
                  <a:ext cx="90" cy="1270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748" y="1207"/>
              <a:ext cx="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289026" y="3066862"/>
            <a:ext cx="880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θ</a:t>
            </a:r>
            <a:r>
              <a:rPr lang="en-US" sz="3200" dirty="0" smtClean="0"/>
              <a:t>=0</a:t>
            </a:r>
            <a:endParaRPr lang="en-US" sz="3200" dirty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1314450" cy="676275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sz="2800" smtClean="0"/>
              <a:t>(cont)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072330" y="214290"/>
            <a:ext cx="1714512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2.1.3 </a:t>
            </a:r>
            <a:r>
              <a:rPr lang="en-US" sz="1200" dirty="0">
                <a:solidFill>
                  <a:schemeClr val="tx2"/>
                </a:solidFill>
              </a:rPr>
              <a:t>Unstable </a:t>
            </a:r>
            <a:r>
              <a:rPr lang="en-US" sz="1200" dirty="0" smtClean="0">
                <a:solidFill>
                  <a:schemeClr val="tx2"/>
                </a:solidFill>
              </a:rPr>
              <a:t>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05898"/>
              </p:ext>
            </p:extLst>
          </p:nvPr>
        </p:nvGraphicFramePr>
        <p:xfrm>
          <a:off x="1475656" y="1192362"/>
          <a:ext cx="39417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4" name="Equation" r:id="rId3" imgW="1841500" imgH="304800" progId="Equation.DSMT4">
                  <p:embed/>
                </p:oleObj>
              </mc:Choice>
              <mc:Fallback>
                <p:oleObj name="Equation" r:id="rId3" imgW="1841500" imgH="304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92362"/>
                        <a:ext cx="394176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81068"/>
              </p:ext>
            </p:extLst>
          </p:nvPr>
        </p:nvGraphicFramePr>
        <p:xfrm>
          <a:off x="2262188" y="2060575"/>
          <a:ext cx="47736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5" name="Equation" r:id="rId5" imgW="2095500" imgH="279400" progId="Equation.DSMT4">
                  <p:embed/>
                </p:oleObj>
              </mc:Choice>
              <mc:Fallback>
                <p:oleObj name="Equation" r:id="rId5" imgW="2095500" imgH="279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060575"/>
                        <a:ext cx="47736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0034" y="1904424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472" y="2857496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Thus</a:t>
            </a:r>
            <a:endParaRPr lang="en-US" sz="3200" dirty="0"/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789034"/>
              </p:ext>
            </p:extLst>
          </p:nvPr>
        </p:nvGraphicFramePr>
        <p:xfrm>
          <a:off x="2138363" y="2784475"/>
          <a:ext cx="18653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6" name="Equation" r:id="rId7" imgW="1104900" imgH="609600" progId="Equation.DSMT4">
                  <p:embed/>
                </p:oleObj>
              </mc:Choice>
              <mc:Fallback>
                <p:oleObj name="Equation" r:id="rId7" imgW="1104900" imgH="609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784475"/>
                        <a:ext cx="18653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27182"/>
              </p:ext>
            </p:extLst>
          </p:nvPr>
        </p:nvGraphicFramePr>
        <p:xfrm>
          <a:off x="1301750" y="3571875"/>
          <a:ext cx="68262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7" name="Equation" r:id="rId9" imgW="3568700" imgH="889000" progId="Equation.DSMT4">
                  <p:embed/>
                </p:oleObj>
              </mc:Choice>
              <mc:Fallback>
                <p:oleObj name="Equation" r:id="rId9" imgW="3568700" imgH="8890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571875"/>
                        <a:ext cx="68262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85786" y="5143512"/>
            <a:ext cx="697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equilibrium </a:t>
            </a:r>
            <a:r>
              <a:rPr lang="en-US" sz="3200" dirty="0" err="1" smtClean="0"/>
              <a:t>soln</a:t>
            </a:r>
            <a:r>
              <a:rPr lang="en-US" sz="3200" dirty="0" smtClean="0"/>
              <a:t> </a:t>
            </a:r>
            <a:r>
              <a:rPr lang="en-US" sz="3200" dirty="0"/>
              <a:t>0</a:t>
            </a:r>
            <a:r>
              <a:rPr lang="en-US" sz="3200" dirty="0" smtClean="0"/>
              <a:t> is not stable</a:t>
            </a:r>
            <a:endParaRPr lang="en-US" sz="32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1100138" cy="676275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 smtClean="0"/>
              <a:t>(cont)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7072330" y="214290"/>
            <a:ext cx="1714512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2.1.3 </a:t>
            </a:r>
            <a:r>
              <a:rPr lang="en-US" sz="1200" dirty="0">
                <a:solidFill>
                  <a:schemeClr val="tx2"/>
                </a:solidFill>
              </a:rPr>
              <a:t>Unstable </a:t>
            </a:r>
            <a:r>
              <a:rPr lang="en-US" sz="1200" dirty="0" smtClean="0">
                <a:solidFill>
                  <a:schemeClr val="tx2"/>
                </a:solidFill>
              </a:rPr>
              <a:t>case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019" y="487191"/>
            <a:ext cx="64251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initial cond. </a:t>
            </a:r>
            <a:r>
              <a:rPr lang="en-US" sz="3200" dirty="0"/>
              <a:t>a</a:t>
            </a:r>
            <a:r>
              <a:rPr lang="en-US" sz="3200" dirty="0" smtClean="0"/>
              <a:t>re given by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363514"/>
              </p:ext>
            </p:extLst>
          </p:nvPr>
        </p:nvGraphicFramePr>
        <p:xfrm>
          <a:off x="2277647" y="4143380"/>
          <a:ext cx="518318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3" name="Equation" r:id="rId3" imgW="3403600" imgH="723900" progId="Equation.DSMT4">
                  <p:embed/>
                </p:oleObj>
              </mc:Choice>
              <mc:Fallback>
                <p:oleObj name="Equation" r:id="rId3" imgW="3403600" imgH="7239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647" y="4143380"/>
                        <a:ext cx="518318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1100138" cy="676275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 smtClean="0"/>
              <a:t>(cont)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7072330" y="214290"/>
            <a:ext cx="1714512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2.1.3 </a:t>
            </a:r>
            <a:r>
              <a:rPr lang="en-US" sz="1200" dirty="0">
                <a:solidFill>
                  <a:schemeClr val="tx2"/>
                </a:solidFill>
              </a:rPr>
              <a:t>Unstable </a:t>
            </a:r>
            <a:r>
              <a:rPr lang="en-US" sz="1200" dirty="0" smtClean="0">
                <a:solidFill>
                  <a:schemeClr val="tx2"/>
                </a:solidFill>
              </a:rPr>
              <a:t>case</a:t>
            </a:r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114217"/>
              </p:ext>
            </p:extLst>
          </p:nvPr>
        </p:nvGraphicFramePr>
        <p:xfrm>
          <a:off x="1579928" y="2077326"/>
          <a:ext cx="5492402" cy="136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4" name="Equation" r:id="rId5" imgW="3568700" imgH="889000" progId="Equation.DSMT4">
                  <p:embed/>
                </p:oleObj>
              </mc:Choice>
              <mc:Fallback>
                <p:oleObj name="Equation" r:id="rId5" imgW="3568700" imgH="8890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928" y="2077326"/>
                        <a:ext cx="5492402" cy="1367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6813" y="3558605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 be written as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1000108"/>
            <a:ext cx="8203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we shall  show that the pendulum runs away very fast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2071678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36813" y="5301208"/>
            <a:ext cx="526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Appendix 2, why use </a:t>
            </a:r>
            <a:r>
              <a:rPr lang="en-US" dirty="0" err="1" smtClean="0"/>
              <a:t>cosh</a:t>
            </a:r>
            <a:r>
              <a:rPr lang="en-US" dirty="0" smtClean="0"/>
              <a:t>)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928670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now</a:t>
            </a:r>
            <a:endParaRPr lang="en-US" sz="3200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2500298" y="4357694"/>
          <a:ext cx="3857652" cy="70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5" name="Equation" r:id="rId3" imgW="2984500" imgH="546100" progId="Equation.DSMT4">
                  <p:embed/>
                </p:oleObj>
              </mc:Choice>
              <mc:Fallback>
                <p:oleObj name="Equation" r:id="rId3" imgW="2984500" imgH="5461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357694"/>
                        <a:ext cx="3857652" cy="70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1100138" cy="676275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 smtClean="0"/>
              <a:t>(cont)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7072330" y="214290"/>
            <a:ext cx="1714512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2.1.3 </a:t>
            </a:r>
            <a:r>
              <a:rPr lang="en-US" sz="1200" dirty="0">
                <a:solidFill>
                  <a:schemeClr val="tx2"/>
                </a:solidFill>
              </a:rPr>
              <a:t>Unstable </a:t>
            </a:r>
            <a:r>
              <a:rPr lang="en-US" sz="1200" dirty="0" smtClean="0">
                <a:solidFill>
                  <a:schemeClr val="tx2"/>
                </a:solidFill>
              </a:rPr>
              <a:t>case</a:t>
            </a: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73221"/>
              </p:ext>
            </p:extLst>
          </p:nvPr>
        </p:nvGraphicFramePr>
        <p:xfrm>
          <a:off x="5410200" y="2508250"/>
          <a:ext cx="20383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6" name="Equation" r:id="rId5" imgW="1422400" imgH="406400" progId="Equation.DSMT4">
                  <p:embed/>
                </p:oleObj>
              </mc:Choice>
              <mc:Fallback>
                <p:oleObj name="Equation" r:id="rId5" imgW="1422400" imgH="406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08250"/>
                        <a:ext cx="20383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32799"/>
              </p:ext>
            </p:extLst>
          </p:nvPr>
        </p:nvGraphicFramePr>
        <p:xfrm>
          <a:off x="1441450" y="3198813"/>
          <a:ext cx="59753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7" name="Equation" r:id="rId7" imgW="4572000" imgH="723900" progId="Equation.DSMT4">
                  <p:embed/>
                </p:oleObj>
              </mc:Choice>
              <mc:Fallback>
                <p:oleObj name="Equation" r:id="rId7" imgW="4572000" imgH="7239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198813"/>
                        <a:ext cx="59753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5786" y="442913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2500306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Find time  t  such that</a:t>
            </a:r>
            <a:endParaRPr lang="en-US" sz="3200" dirty="0"/>
          </a:p>
        </p:txBody>
      </p:sp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2285984" y="1571612"/>
          <a:ext cx="3150831" cy="61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8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571612"/>
                        <a:ext cx="3150831" cy="61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3428992" y="1000108"/>
          <a:ext cx="1571636" cy="46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9" name="Equation" r:id="rId11" imgW="1104900" imgH="330200" progId="Equation.DSMT4">
                  <p:embed/>
                </p:oleObj>
              </mc:Choice>
              <mc:Fallback>
                <p:oleObj name="Equation" r:id="rId11" imgW="1104900" imgH="3302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000108"/>
                        <a:ext cx="1571636" cy="469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43504" y="928670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centimeters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4348" y="157161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1142976" y="4929198"/>
          <a:ext cx="6286544" cy="1302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0" name="Equation" r:id="rId13" imgW="4597400" imgH="952500" progId="Equation.DSMT4">
                  <p:embed/>
                </p:oleObj>
              </mc:Choice>
              <mc:Fallback>
                <p:oleObj name="Equation" r:id="rId13" imgW="4597400" imgH="9525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929198"/>
                        <a:ext cx="6286544" cy="1302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20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324" y="980728"/>
            <a:ext cx="88376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approximation, we keep using Taylor series, </a:t>
            </a:r>
          </a:p>
          <a:p>
            <a:r>
              <a:rPr lang="en-US" sz="3200" dirty="0" smtClean="0"/>
              <a:t>and only take the first two terms. In fact we may</a:t>
            </a:r>
          </a:p>
          <a:p>
            <a:r>
              <a:rPr lang="en-US" sz="3200" dirty="0" smtClean="0"/>
              <a:t> get the approximation by using derivative</a:t>
            </a:r>
          </a:p>
          <a:p>
            <a:r>
              <a:rPr lang="en-US" sz="3200" dirty="0" smtClean="0"/>
              <a:t> (small change)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933056"/>
            <a:ext cx="74927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Hence, near the point 0, the value of f(x)</a:t>
            </a:r>
          </a:p>
          <a:p>
            <a:r>
              <a:rPr lang="en-US" sz="3200" dirty="0" smtClean="0"/>
              <a:t>can be approximated by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548680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Remark:</a:t>
            </a:r>
            <a:endParaRPr lang="en-US" sz="3200" dirty="0"/>
          </a:p>
        </p:txBody>
      </p:sp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1331640" y="5229200"/>
          <a:ext cx="6808027" cy="71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8" name="Equation" r:id="rId3" imgW="3987800" imgH="419100" progId="Equation.DSMT4">
                  <p:embed/>
                </p:oleObj>
              </mc:Choice>
              <mc:Fallback>
                <p:oleObj name="Equation" r:id="rId3" imgW="3987800" imgH="4191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229200"/>
                        <a:ext cx="6808027" cy="715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1071538" y="3071810"/>
          <a:ext cx="6792210" cy="70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9" name="Equation" r:id="rId5" imgW="4038600" imgH="419100" progId="Equation.DSMT4">
                  <p:embed/>
                </p:oleObj>
              </mc:Choice>
              <mc:Fallback>
                <p:oleObj name="Equation" r:id="rId5" imgW="4038600" imgH="4191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071810"/>
                        <a:ext cx="6792210" cy="704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6072188" y="428625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333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784694"/>
              </p:ext>
            </p:extLst>
          </p:nvPr>
        </p:nvGraphicFramePr>
        <p:xfrm>
          <a:off x="1595581" y="808686"/>
          <a:ext cx="49561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76" name="Equation" r:id="rId3" imgW="3213000" imgH="419040" progId="Equation.DSMT4">
                  <p:embed/>
                </p:oleObj>
              </mc:Choice>
              <mc:Fallback>
                <p:oleObj name="Equation" r:id="rId3" imgW="3213000" imgH="4190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581" y="808686"/>
                        <a:ext cx="49561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5641" y="87002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340768"/>
            <a:ext cx="5695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consider an example. Let</a:t>
            </a:r>
            <a:endParaRPr lang="en-US" sz="32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2555776" y="1988840"/>
          <a:ext cx="3499553" cy="785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77" name="Equation" r:id="rId5" imgW="1866900" imgH="419100" progId="Equation.DSMT4">
                  <p:embed/>
                </p:oleObj>
              </mc:Choice>
              <mc:Fallback>
                <p:oleObj name="Equation" r:id="rId5" imgW="1866900" imgH="419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88840"/>
                        <a:ext cx="3499553" cy="785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2780928"/>
            <a:ext cx="7623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want to get the approximate value of </a:t>
            </a:r>
            <a:endParaRPr lang="en-US" sz="3200" dirty="0"/>
          </a:p>
        </p:txBody>
      </p:sp>
      <p:graphicFrame>
        <p:nvGraphicFramePr>
          <p:cNvPr id="333828" name="Object 4"/>
          <p:cNvGraphicFramePr>
            <a:graphicFrameLocks noChangeAspect="1"/>
          </p:cNvGraphicFramePr>
          <p:nvPr/>
        </p:nvGraphicFramePr>
        <p:xfrm>
          <a:off x="899592" y="3573016"/>
          <a:ext cx="1200652" cy="55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78" name="Equation" r:id="rId7" imgW="736600" imgH="342900" progId="Equation.DSMT4">
                  <p:embed/>
                </p:oleObj>
              </mc:Choice>
              <mc:Fallback>
                <p:oleObj name="Equation" r:id="rId7" imgW="736600" imgH="3429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1200652" cy="558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83768" y="357301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near the point </a:t>
            </a:r>
            <a:r>
              <a:rPr lang="en-US" sz="3200" dirty="0"/>
              <a:t>0</a:t>
            </a:r>
          </a:p>
        </p:txBody>
      </p:sp>
      <p:graphicFrame>
        <p:nvGraphicFramePr>
          <p:cNvPr id="333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19555"/>
              </p:ext>
            </p:extLst>
          </p:nvPr>
        </p:nvGraphicFramePr>
        <p:xfrm>
          <a:off x="1541463" y="4365625"/>
          <a:ext cx="598328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79" name="Equation" r:id="rId9" imgW="3390840" imgH="419040" progId="Equation.DSMT4">
                  <p:embed/>
                </p:oleObj>
              </mc:Choice>
              <mc:Fallback>
                <p:oleObj name="Equation" r:id="rId9" imgW="3390840" imgH="4190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4365625"/>
                        <a:ext cx="5983287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325846"/>
              </p:ext>
            </p:extLst>
          </p:nvPr>
        </p:nvGraphicFramePr>
        <p:xfrm>
          <a:off x="3600450" y="5364163"/>
          <a:ext cx="22494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80" name="Equation" r:id="rId11" imgW="1333440" imgH="342720" progId="Equation.DSMT4">
                  <p:embed/>
                </p:oleObj>
              </mc:Choice>
              <mc:Fallback>
                <p:oleObj name="Equation" r:id="rId11" imgW="1333440" imgH="3427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364163"/>
                        <a:ext cx="22494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300192" y="295116"/>
            <a:ext cx="257175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harmonic oscillator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itle 1"/>
          <p:cNvSpPr>
            <a:spLocks noGrp="1"/>
          </p:cNvSpPr>
          <p:nvPr>
            <p:ph type="title"/>
          </p:nvPr>
        </p:nvSpPr>
        <p:spPr>
          <a:xfrm>
            <a:off x="3071813" y="500063"/>
            <a:ext cx="3500437" cy="1143000"/>
          </a:xfrm>
        </p:spPr>
        <p:txBody>
          <a:bodyPr/>
          <a:lstStyle/>
          <a:p>
            <a:pPr eaLnBrk="1" hangingPunct="1"/>
            <a:r>
              <a:rPr lang="en-US" smtClean="0"/>
              <a:t>Notation</a:t>
            </a:r>
          </a:p>
        </p:txBody>
      </p:sp>
      <p:sp>
        <p:nvSpPr>
          <p:cNvPr id="2057" name="Content Placeholder 2"/>
          <p:cNvSpPr>
            <a:spLocks noGrp="1"/>
          </p:cNvSpPr>
          <p:nvPr>
            <p:ph idx="1"/>
          </p:nvPr>
        </p:nvSpPr>
        <p:spPr>
          <a:xfrm>
            <a:off x="785813" y="17145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 this chapter</a:t>
            </a:r>
          </a:p>
          <a:p>
            <a:pPr eaLnBrk="1" hangingPunct="1">
              <a:buFontTx/>
              <a:buNone/>
            </a:pPr>
            <a:r>
              <a:rPr lang="en-US" smtClean="0"/>
              <a:t>    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may be denoted by         or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          may be denoted by          or 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571625" y="2571750"/>
          <a:ext cx="714375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" name="Equation" r:id="rId3" imgW="457200" imgH="889000" progId="Equation.DSMT4">
                  <p:embed/>
                </p:oleObj>
              </mc:Choice>
              <mc:Fallback>
                <p:oleObj name="Equation" r:id="rId3" imgW="457200" imgH="8890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571750"/>
                        <a:ext cx="714375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7643813" y="2928938"/>
          <a:ext cx="500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" name="Equation" r:id="rId5" imgW="317362" imgH="330057" progId="Equation.DSMT4">
                  <p:embed/>
                </p:oleObj>
              </mc:Choice>
              <mc:Fallback>
                <p:oleObj name="Equation" r:id="rId5" imgW="317362" imgH="330057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2928938"/>
                        <a:ext cx="5000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1428750" y="4286250"/>
          <a:ext cx="7858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Equation" r:id="rId7" imgW="647700" imgH="914400" progId="Equation.DSMT4">
                  <p:embed/>
                </p:oleObj>
              </mc:Choice>
              <mc:Fallback>
                <p:oleObj name="Equation" r:id="rId7" imgW="647700" imgH="914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86250"/>
                        <a:ext cx="7858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1"/>
          <p:cNvGraphicFramePr>
            <a:graphicFrameLocks noChangeAspect="1"/>
          </p:cNvGraphicFramePr>
          <p:nvPr/>
        </p:nvGraphicFramePr>
        <p:xfrm>
          <a:off x="6000750" y="4572000"/>
          <a:ext cx="571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" name="Equation" r:id="rId9" imgW="228600" imgH="330200" progId="Equation.DSMT4">
                  <p:embed/>
                </p:oleObj>
              </mc:Choice>
              <mc:Fallback>
                <p:oleObj name="Equation" r:id="rId9" imgW="228600" imgH="330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72000"/>
                        <a:ext cx="5715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3"/>
          <p:cNvGraphicFramePr>
            <a:graphicFrameLocks noChangeAspect="1"/>
          </p:cNvGraphicFramePr>
          <p:nvPr/>
        </p:nvGraphicFramePr>
        <p:xfrm>
          <a:off x="7500938" y="4572000"/>
          <a:ext cx="7143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" name="Equation" r:id="rId11" imgW="380835" imgH="330057" progId="Equation.DSMT4">
                  <p:embed/>
                </p:oleObj>
              </mc:Choice>
              <mc:Fallback>
                <p:oleObj name="Equation" r:id="rId11" imgW="380835" imgH="330057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4572000"/>
                        <a:ext cx="7143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C92661-555E-4491-9C7B-37F1D8679C95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2055" name="Object 8"/>
          <p:cNvGraphicFramePr>
            <a:graphicFrameLocks noChangeAspect="1"/>
          </p:cNvGraphicFramePr>
          <p:nvPr/>
        </p:nvGraphicFramePr>
        <p:xfrm>
          <a:off x="6215063" y="2857500"/>
          <a:ext cx="4286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" name="Equation" r:id="rId13" imgW="228501" imgH="291973" progId="Equation.DSMT4">
                  <p:embed/>
                </p:oleObj>
              </mc:Choice>
              <mc:Fallback>
                <p:oleObj name="Equation" r:id="rId13" imgW="228501" imgH="29197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857500"/>
                        <a:ext cx="4286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000875" y="285750"/>
            <a:ext cx="1315541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1331913" y="1557338"/>
            <a:ext cx="3575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Text Box 9"/>
          <p:cNvSpPr txBox="1">
            <a:spLocks noChangeArrowheads="1"/>
          </p:cNvSpPr>
          <p:nvPr/>
        </p:nvSpPr>
        <p:spPr bwMode="auto">
          <a:xfrm>
            <a:off x="5123816" y="2662526"/>
            <a:ext cx="3779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 smtClean="0">
                <a:solidFill>
                  <a:srgbClr val="000000"/>
                </a:solidFill>
              </a:rPr>
              <a:t> m&gt;0</a:t>
            </a:r>
            <a:r>
              <a:rPr lang="en-US" sz="3200" i="1" dirty="0">
                <a:solidFill>
                  <a:srgbClr val="000000"/>
                </a:solidFill>
              </a:rPr>
              <a:t>,</a:t>
            </a:r>
            <a:r>
              <a:rPr lang="en-US" sz="2400" i="1" dirty="0">
                <a:solidFill>
                  <a:srgbClr val="000000"/>
                </a:solidFill>
              </a:rPr>
              <a:t>   </a:t>
            </a:r>
            <a:r>
              <a:rPr lang="en-US" sz="3200" i="1" dirty="0">
                <a:solidFill>
                  <a:srgbClr val="000000"/>
                </a:solidFill>
              </a:rPr>
              <a:t>k </a:t>
            </a:r>
            <a:r>
              <a:rPr lang="en-US" sz="3200" dirty="0">
                <a:solidFill>
                  <a:srgbClr val="000000"/>
                </a:solidFill>
              </a:rPr>
              <a:t>&gt; 0</a:t>
            </a:r>
            <a:r>
              <a:rPr lang="en-US" sz="3200" i="1" dirty="0">
                <a:solidFill>
                  <a:srgbClr val="000000"/>
                </a:solidFill>
              </a:rPr>
              <a:t> , </a:t>
            </a:r>
            <a:r>
              <a:rPr lang="en-US" sz="3200" i="1" dirty="0" smtClean="0">
                <a:solidFill>
                  <a:srgbClr val="000000"/>
                </a:solidFill>
              </a:rPr>
              <a:t>b </a:t>
            </a:r>
            <a:r>
              <a:rPr lang="en-US" sz="3200" i="1" dirty="0">
                <a:solidFill>
                  <a:srgbClr val="000000"/>
                </a:solidFill>
                <a:sym typeface="Symbol" pitchFamily="18" charset="2"/>
              </a:rPr>
              <a:t>&gt;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0</a:t>
            </a:r>
          </a:p>
        </p:txBody>
      </p:sp>
      <p:sp>
        <p:nvSpPr>
          <p:cNvPr id="63497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3127F-36D8-46F4-B13D-EF5C90DAB425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63498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42026" y="332656"/>
            <a:ext cx="7846397" cy="803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2.2  </a:t>
            </a: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Damped, Unforced 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Oscillators  </a:t>
            </a:r>
            <a:r>
              <a:rPr lang="en-US" sz="18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pp</a:t>
            </a:r>
            <a:r>
              <a:rPr lang="en-US" sz="18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11-16</a:t>
            </a:r>
            <a:endParaRPr lang="en-US" sz="1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71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65331"/>
              </p:ext>
            </p:extLst>
          </p:nvPr>
        </p:nvGraphicFramePr>
        <p:xfrm>
          <a:off x="866514" y="2649479"/>
          <a:ext cx="4040449" cy="5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61" name="Equation" r:id="rId3" imgW="2438400" imgH="342900" progId="Equation.DSMT4">
                  <p:embed/>
                </p:oleObj>
              </mc:Choice>
              <mc:Fallback>
                <p:oleObj name="Equation" r:id="rId3" imgW="2438400" imgH="3429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514" y="2649479"/>
                        <a:ext cx="4040449" cy="568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034" y="3576515"/>
            <a:ext cx="3456384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Damping constant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889773" y="3390177"/>
            <a:ext cx="571504" cy="2857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107653" y="3576514"/>
            <a:ext cx="2956318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spring constant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425558" y="3131617"/>
            <a:ext cx="1061720" cy="6871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7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89433"/>
              </p:ext>
            </p:extLst>
          </p:nvPr>
        </p:nvGraphicFramePr>
        <p:xfrm>
          <a:off x="939004" y="4380237"/>
          <a:ext cx="785818" cy="70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62" name="Equation" r:id="rId5" imgW="380835" imgH="342751" progId="Equation.DSMT4">
                  <p:embed/>
                </p:oleObj>
              </mc:Choice>
              <mc:Fallback>
                <p:oleObj name="Equation" r:id="rId5" imgW="380835" imgH="342751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004" y="4380237"/>
                        <a:ext cx="785818" cy="707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5984" y="4441467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restoring force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3033" y="5182055"/>
            <a:ext cx="54665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damping force , e.g., friction,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air resistance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47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30521"/>
              </p:ext>
            </p:extLst>
          </p:nvPr>
        </p:nvGraphicFramePr>
        <p:xfrm>
          <a:off x="683568" y="5182055"/>
          <a:ext cx="1000132" cy="87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63" name="Equation" r:id="rId7" imgW="393529" imgH="342751" progId="Equation.DSMT4">
                  <p:embed/>
                </p:oleObj>
              </mc:Choice>
              <mc:Fallback>
                <p:oleObj name="Equation" r:id="rId7" imgW="393529" imgH="342751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82055"/>
                        <a:ext cx="1000132" cy="871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0034" y="1184939"/>
            <a:ext cx="7687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 I have changed the subtitle, “forced” replaced by “unforced”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1331913" y="1471518"/>
            <a:ext cx="3575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683568" y="2996952"/>
            <a:ext cx="47217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Case 1: two real </a:t>
            </a:r>
            <a:r>
              <a:rPr lang="en-US" sz="3200" dirty="0" smtClean="0"/>
              <a:t>roots</a:t>
            </a:r>
            <a:endParaRPr lang="en-US" sz="3200" dirty="0"/>
          </a:p>
        </p:txBody>
      </p:sp>
      <p:sp>
        <p:nvSpPr>
          <p:cNvPr id="63501" name="Text Box 9"/>
          <p:cNvSpPr txBox="1">
            <a:spLocks noChangeArrowheads="1"/>
          </p:cNvSpPr>
          <p:nvPr/>
        </p:nvSpPr>
        <p:spPr bwMode="auto">
          <a:xfrm>
            <a:off x="5076056" y="1340768"/>
            <a:ext cx="3779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 smtClean="0">
                <a:solidFill>
                  <a:srgbClr val="000000"/>
                </a:solidFill>
              </a:rPr>
              <a:t> m&gt;0</a:t>
            </a:r>
            <a:r>
              <a:rPr lang="en-US" sz="3200" i="1" dirty="0">
                <a:solidFill>
                  <a:srgbClr val="000000"/>
                </a:solidFill>
              </a:rPr>
              <a:t>,</a:t>
            </a:r>
            <a:r>
              <a:rPr lang="en-US" sz="2400" i="1" dirty="0">
                <a:solidFill>
                  <a:srgbClr val="000000"/>
                </a:solidFill>
              </a:rPr>
              <a:t>   </a:t>
            </a:r>
            <a:r>
              <a:rPr lang="en-US" sz="3200" i="1" dirty="0">
                <a:solidFill>
                  <a:srgbClr val="000000"/>
                </a:solidFill>
              </a:rPr>
              <a:t>k </a:t>
            </a:r>
            <a:r>
              <a:rPr lang="en-US" sz="3200" dirty="0">
                <a:solidFill>
                  <a:srgbClr val="000000"/>
                </a:solidFill>
              </a:rPr>
              <a:t>&gt; 0</a:t>
            </a:r>
            <a:r>
              <a:rPr lang="en-US" sz="3200" i="1" dirty="0">
                <a:solidFill>
                  <a:srgbClr val="000000"/>
                </a:solidFill>
              </a:rPr>
              <a:t> , </a:t>
            </a:r>
            <a:r>
              <a:rPr lang="en-US" sz="3200" i="1" dirty="0" smtClean="0">
                <a:solidFill>
                  <a:srgbClr val="000000"/>
                </a:solidFill>
              </a:rPr>
              <a:t>b </a:t>
            </a:r>
            <a:r>
              <a:rPr lang="en-US" sz="3200" i="1" dirty="0">
                <a:solidFill>
                  <a:srgbClr val="000000"/>
                </a:solidFill>
                <a:sym typeface="Symbol" pitchFamily="18" charset="2"/>
              </a:rPr>
              <a:t>&gt;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0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5220072" y="2996952"/>
            <a:ext cx="27860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Over </a:t>
            </a:r>
            <a:r>
              <a:rPr lang="en-US" sz="3200" dirty="0" smtClean="0"/>
              <a:t>damping</a:t>
            </a:r>
            <a:endParaRPr lang="en-US" sz="3200" dirty="0"/>
          </a:p>
        </p:txBody>
      </p:sp>
      <p:sp>
        <p:nvSpPr>
          <p:cNvPr id="63497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3127F-36D8-46F4-B13D-EF5C90DAB425}" type="slidenum">
              <a:rPr lang="en-US"/>
              <a:pPr/>
              <a:t>41</a:t>
            </a:fld>
            <a:endParaRPr lang="en-US"/>
          </a:p>
        </p:txBody>
      </p:sp>
      <p:sp>
        <p:nvSpPr>
          <p:cNvPr id="63498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6327675" cy="803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2.2 </a:t>
            </a: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Damped, Unforced Oscillators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568" y="3717032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Case 2: one  root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83568" y="4365104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Case 3: complex roots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5220072" y="3717032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Critical damping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4356393"/>
            <a:ext cx="2985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Under damping</a:t>
            </a:r>
            <a:endParaRPr lang="en-US" sz="3200" dirty="0"/>
          </a:p>
        </p:txBody>
      </p:sp>
      <p:graphicFrame>
        <p:nvGraphicFramePr>
          <p:cNvPr id="3471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39208"/>
              </p:ext>
            </p:extLst>
          </p:nvPr>
        </p:nvGraphicFramePr>
        <p:xfrm>
          <a:off x="755576" y="1281235"/>
          <a:ext cx="4040449" cy="5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7" name="Equation" r:id="rId3" imgW="2438400" imgH="342900" progId="Equation.DSMT4">
                  <p:embed/>
                </p:oleObj>
              </mc:Choice>
              <mc:Fallback>
                <p:oleObj name="Equation" r:id="rId3" imgW="2438400" imgH="3429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81235"/>
                        <a:ext cx="4040449" cy="56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22579"/>
              </p:ext>
            </p:extLst>
          </p:nvPr>
        </p:nvGraphicFramePr>
        <p:xfrm>
          <a:off x="845900" y="2297055"/>
          <a:ext cx="3936437" cy="59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8" name="Equation" r:id="rId5" imgW="2540000" imgH="381000" progId="Equation.DSMT4">
                  <p:embed/>
                </p:oleObj>
              </mc:Choice>
              <mc:Fallback>
                <p:oleObj name="Equation" r:id="rId5" imgW="2540000" imgH="3810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00" y="2297055"/>
                        <a:ext cx="3936437" cy="590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436096" y="1916832"/>
          <a:ext cx="3124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9" name="Equation" r:id="rId7" imgW="3124200" imgH="1079500" progId="Equation.DSMT4">
                  <p:embed/>
                </p:oleObj>
              </mc:Choice>
              <mc:Fallback>
                <p:oleObj name="Equation" r:id="rId7" imgW="3124200" imgH="10795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1242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27584" y="4941168"/>
            <a:ext cx="7500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hlinkClick r:id="rId9"/>
              </a:rPr>
              <a:t>http://www.aw-bc.com/ide/idefiles/media/JavaTools/vibedamp.html</a:t>
            </a:r>
            <a:endParaRPr lang="en-US" dirty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39965" y="1925542"/>
            <a:ext cx="231581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Auxiliary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4" grpId="0"/>
      <p:bldP spid="309260" grpId="0"/>
      <p:bldP spid="16" grpId="0"/>
      <p:bldP spid="18" grpId="0"/>
      <p:bldP spid="19" grpId="0"/>
      <p:bldP spid="20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602537" cy="13811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dirty="0" smtClean="0"/>
              <a:t>2.2.1 Damped, Unforced Oscillators</a:t>
            </a:r>
            <a:br>
              <a:rPr lang="en-US" sz="2800" dirty="0" smtClean="0"/>
            </a:br>
            <a:r>
              <a:rPr lang="en-US" sz="2800" dirty="0" smtClean="0"/>
              <a:t>        (2 real roots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b="1" dirty="0" smtClean="0">
                <a:solidFill>
                  <a:schemeClr val="tx1"/>
                </a:solidFill>
              </a:rPr>
              <a:t>always negative real roots</a:t>
            </a:r>
            <a:r>
              <a:rPr lang="en-US" sz="2800" b="1" dirty="0" smtClean="0"/>
              <a:t>            </a:t>
            </a:r>
            <a:br>
              <a:rPr lang="en-US" sz="2800" b="1" dirty="0" smtClean="0"/>
            </a:br>
            <a:r>
              <a:rPr lang="en-US" sz="2800" dirty="0" smtClean="0"/>
              <a:t>                          </a:t>
            </a:r>
            <a:r>
              <a:rPr lang="en-US" sz="2800" dirty="0" err="1" smtClean="0"/>
              <a:t>Overdamping</a:t>
            </a:r>
            <a:endParaRPr lang="en-US" sz="2800" dirty="0" smtClean="0"/>
          </a:p>
        </p:txBody>
      </p:sp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502791" y="5965920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No </a:t>
            </a:r>
            <a:r>
              <a:rPr lang="en-US" sz="3200" dirty="0"/>
              <a:t>oscillation</a:t>
            </a:r>
          </a:p>
        </p:txBody>
      </p:sp>
      <p:sp>
        <p:nvSpPr>
          <p:cNvPr id="65545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8D9DC7-2333-4AF6-980A-CFC0B96E8DEA}" type="slidenum">
              <a:rPr lang="en-US"/>
              <a:pPr/>
              <a:t>42</a:t>
            </a:fld>
            <a:endParaRPr lang="en-US"/>
          </a:p>
        </p:txBody>
      </p:sp>
      <p:sp>
        <p:nvSpPr>
          <p:cNvPr id="65546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5548" name="Text Box 14"/>
          <p:cNvSpPr txBox="1">
            <a:spLocks noChangeArrowheads="1"/>
          </p:cNvSpPr>
          <p:nvPr/>
        </p:nvSpPr>
        <p:spPr bwMode="auto">
          <a:xfrm>
            <a:off x="431250" y="4289572"/>
            <a:ext cx="1714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General </a:t>
            </a:r>
            <a:r>
              <a:rPr lang="en-US" sz="3200" dirty="0" err="1"/>
              <a:t>soln</a:t>
            </a:r>
            <a:r>
              <a:rPr lang="en-US" sz="3200" dirty="0"/>
              <a:t> </a:t>
            </a:r>
          </a:p>
        </p:txBody>
      </p:sp>
      <p:graphicFrame>
        <p:nvGraphicFramePr>
          <p:cNvPr id="3450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771533"/>
              </p:ext>
            </p:extLst>
          </p:nvPr>
        </p:nvGraphicFramePr>
        <p:xfrm>
          <a:off x="750087" y="3546623"/>
          <a:ext cx="3744416" cy="55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63" name="Equation" r:id="rId3" imgW="2235200" imgH="330200" progId="Equation.DSMT4">
                  <p:embed/>
                </p:oleObj>
              </mc:Choice>
              <mc:Fallback>
                <p:oleObj name="Equation" r:id="rId3" imgW="2235200" imgH="330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87" y="3546623"/>
                        <a:ext cx="3744416" cy="553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871805"/>
              </p:ext>
            </p:extLst>
          </p:nvPr>
        </p:nvGraphicFramePr>
        <p:xfrm>
          <a:off x="2376513" y="4181691"/>
          <a:ext cx="5112568" cy="88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64" name="Equation" r:id="rId5" imgW="2717800" imgH="469900" progId="Equation.DSMT4">
                  <p:embed/>
                </p:oleObj>
              </mc:Choice>
              <mc:Fallback>
                <p:oleObj name="Equation" r:id="rId5" imgW="2717800" imgH="4699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513" y="4181691"/>
                        <a:ext cx="5112568" cy="883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671143" y="5489031"/>
            <a:ext cx="3817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Goes to zero rapidly 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rot="10800000">
            <a:off x="4962455" y="4960278"/>
            <a:ext cx="648072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156176" y="4960278"/>
            <a:ext cx="720080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531681" y="5386263"/>
            <a:ext cx="288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/>
              <a:t>Overdamping</a:t>
            </a: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6055"/>
              </p:ext>
            </p:extLst>
          </p:nvPr>
        </p:nvGraphicFramePr>
        <p:xfrm>
          <a:off x="179512" y="2060848"/>
          <a:ext cx="2772309" cy="95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65" name="Equation" r:id="rId7" imgW="3124200" imgH="1079500" progId="Equation.DSMT4">
                  <p:embed/>
                </p:oleObj>
              </mc:Choice>
              <mc:Fallback>
                <p:oleObj name="Equation" r:id="rId7" imgW="3124200" imgH="1079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60848"/>
                        <a:ext cx="2772309" cy="95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43962"/>
              </p:ext>
            </p:extLst>
          </p:nvPr>
        </p:nvGraphicFramePr>
        <p:xfrm>
          <a:off x="3412001" y="1916832"/>
          <a:ext cx="27305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66" name="Equation" r:id="rId9" imgW="2730240" imgH="1625400" progId="Equation.DSMT4">
                  <p:embed/>
                </p:oleObj>
              </mc:Choice>
              <mc:Fallback>
                <p:oleObj name="Equation" r:id="rId9" imgW="273024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2001" y="1916832"/>
                        <a:ext cx="27305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69116"/>
              </p:ext>
            </p:extLst>
          </p:nvPr>
        </p:nvGraphicFramePr>
        <p:xfrm>
          <a:off x="6509030" y="2060848"/>
          <a:ext cx="2520280" cy="35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67" name="Equation" r:id="rId11" imgW="3504960" imgH="495000" progId="Equation.DSMT4">
                  <p:embed/>
                </p:oleObj>
              </mc:Choice>
              <mc:Fallback>
                <p:oleObj name="Equation" r:id="rId11" imgW="3504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9030" y="2060848"/>
                        <a:ext cx="2520280" cy="356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8309"/>
              </p:ext>
            </p:extLst>
          </p:nvPr>
        </p:nvGraphicFramePr>
        <p:xfrm>
          <a:off x="6537630" y="2636912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68" name="Equation" r:id="rId13" imgW="2070000" imgH="419040" progId="Equation.DSMT4">
                  <p:embed/>
                </p:oleObj>
              </mc:Choice>
              <mc:Fallback>
                <p:oleObj name="Equation" r:id="rId13" imgW="2070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37630" y="2636912"/>
                        <a:ext cx="2070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9" grpId="0"/>
      <p:bldP spid="65548" grpId="0"/>
      <p:bldP spid="20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285750"/>
            <a:ext cx="6527626" cy="142875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2.2.2 Damped, Unforced Oscillators </a:t>
            </a:r>
            <a:br>
              <a:rPr lang="en-US" sz="2800" dirty="0" smtClean="0"/>
            </a:br>
            <a:r>
              <a:rPr lang="en-US" sz="2800" dirty="0" smtClean="0"/>
              <a:t>                  (one  root)</a:t>
            </a:r>
            <a:br>
              <a:rPr lang="en-US" sz="2800" dirty="0" smtClean="0"/>
            </a:br>
            <a:r>
              <a:rPr lang="en-US" sz="2800" dirty="0" smtClean="0"/>
              <a:t>                Critical damping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1619672" y="3786138"/>
            <a:ext cx="52565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Also goes to zero rapidly 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899592" y="4370913"/>
            <a:ext cx="4464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Critical damping</a:t>
            </a:r>
          </a:p>
        </p:txBody>
      </p:sp>
      <p:sp>
        <p:nvSpPr>
          <p:cNvPr id="66569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684EF-01EC-47EA-A2DD-75D4AAA1724C}" type="slidenum">
              <a:rPr lang="en-US"/>
              <a:pPr/>
              <a:t>43</a:t>
            </a:fld>
            <a:endParaRPr lang="en-US"/>
          </a:p>
        </p:txBody>
      </p:sp>
      <p:sp>
        <p:nvSpPr>
          <p:cNvPr id="66570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6571" name="Rectangle 5"/>
          <p:cNvSpPr>
            <a:spLocks noChangeArrowheads="1"/>
          </p:cNvSpPr>
          <p:nvPr/>
        </p:nvSpPr>
        <p:spPr bwMode="auto">
          <a:xfrm>
            <a:off x="1143000" y="5572125"/>
            <a:ext cx="7500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hlinkClick r:id="rId3"/>
              </a:rPr>
              <a:t>http://www.aw-bc.com/ide/idefiles/media/JavaTools/vibedamp.html</a:t>
            </a:r>
            <a:endParaRPr lang="en-US" sz="1800"/>
          </a:p>
        </p:txBody>
      </p:sp>
      <p:sp>
        <p:nvSpPr>
          <p:cNvPr id="66573" name="Text Box 14"/>
          <p:cNvSpPr txBox="1">
            <a:spLocks noChangeArrowheads="1"/>
          </p:cNvSpPr>
          <p:nvPr/>
        </p:nvSpPr>
        <p:spPr bwMode="auto">
          <a:xfrm>
            <a:off x="467544" y="2708920"/>
            <a:ext cx="1714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General </a:t>
            </a:r>
            <a:r>
              <a:rPr lang="en-US" sz="3200" dirty="0" err="1"/>
              <a:t>soln</a:t>
            </a:r>
            <a:r>
              <a:rPr lang="en-US" sz="3200" dirty="0"/>
              <a:t> </a:t>
            </a:r>
          </a:p>
        </p:txBody>
      </p:sp>
      <p:graphicFrame>
        <p:nvGraphicFramePr>
          <p:cNvPr id="3440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33196"/>
              </p:ext>
            </p:extLst>
          </p:nvPr>
        </p:nvGraphicFramePr>
        <p:xfrm>
          <a:off x="1187624" y="1916832"/>
          <a:ext cx="4032448" cy="5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0" name="Equation" r:id="rId4" imgW="2247900" imgH="330200" progId="Equation.DSMT4">
                  <p:embed/>
                </p:oleObj>
              </mc:Choice>
              <mc:Fallback>
                <p:oleObj name="Equation" r:id="rId4" imgW="2247900" imgH="330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16832"/>
                        <a:ext cx="4032448" cy="5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6" name="Object 2"/>
          <p:cNvGraphicFramePr>
            <a:graphicFrameLocks noChangeAspect="1"/>
          </p:cNvGraphicFramePr>
          <p:nvPr/>
        </p:nvGraphicFramePr>
        <p:xfrm>
          <a:off x="2555776" y="2708920"/>
          <a:ext cx="4968553" cy="81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1" name="Equation" r:id="rId6" imgW="2857500" imgH="469900" progId="Equation.DSMT4">
                  <p:embed/>
                </p:oleObj>
              </mc:Choice>
              <mc:Fallback>
                <p:oleObj name="Equation" r:id="rId6" imgW="2857500" imgH="4699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08920"/>
                        <a:ext cx="4968553" cy="81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619672" y="4962361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No </a:t>
            </a:r>
            <a:r>
              <a:rPr lang="en-US" sz="3200" dirty="0"/>
              <a:t>oscillation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87474"/>
              </p:ext>
            </p:extLst>
          </p:nvPr>
        </p:nvGraphicFramePr>
        <p:xfrm>
          <a:off x="5740400" y="1951038"/>
          <a:ext cx="29067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2" name="Equation" r:id="rId8" imgW="4038480" imgH="1079280" progId="Equation.DSMT4">
                  <p:embed/>
                </p:oleObj>
              </mc:Choice>
              <mc:Fallback>
                <p:oleObj name="Equation" r:id="rId8" imgW="4038480" imgH="1079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1951038"/>
                        <a:ext cx="2906713" cy="7762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418445"/>
              </p:ext>
            </p:extLst>
          </p:nvPr>
        </p:nvGraphicFramePr>
        <p:xfrm>
          <a:off x="4788024" y="4472800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3" name="Equation" r:id="rId10" imgW="1942920" imgH="380880" progId="Equation.DSMT4">
                  <p:embed/>
                </p:oleObj>
              </mc:Choice>
              <mc:Fallback>
                <p:oleObj name="Equation" r:id="rId10" imgW="1942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8024" y="4472800"/>
                        <a:ext cx="1943100" cy="381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/>
      <p:bldP spid="311303" grpId="0"/>
      <p:bldP spid="66573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9490C5-4430-4AFD-9569-88B41E4E3BC7}" type="slidenum">
              <a:rPr lang="en-US"/>
              <a:pPr/>
              <a:t>44</a:t>
            </a:fld>
            <a:endParaRPr lang="en-US"/>
          </a:p>
        </p:txBody>
      </p:sp>
      <p:pic>
        <p:nvPicPr>
          <p:cNvPr id="6758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15000" contrast="20000"/>
          </a:blip>
          <a:srcRect/>
          <a:stretch>
            <a:fillRect/>
          </a:stretch>
        </p:blipFill>
        <p:spPr>
          <a:xfrm>
            <a:off x="928661" y="2000240"/>
            <a:ext cx="7527791" cy="3169384"/>
          </a:xfrm>
          <a:noFill/>
        </p:spPr>
      </p:pic>
      <p:sp>
        <p:nvSpPr>
          <p:cNvPr id="6" name="Rectangle 5"/>
          <p:cNvSpPr/>
          <p:nvPr/>
        </p:nvSpPr>
        <p:spPr>
          <a:xfrm>
            <a:off x="755576" y="54868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(cont)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1214422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Critical damping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9490C5-4430-4AFD-9569-88B41E4E3BC7}" type="slidenum">
              <a:rPr lang="en-US"/>
              <a:pPr/>
              <a:t>45</a:t>
            </a:fld>
            <a:endParaRPr lang="en-US"/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2" cstate="print">
            <a:lum bright="-27000" contrast="70000"/>
          </a:blip>
          <a:srcRect/>
          <a:stretch>
            <a:fillRect/>
          </a:stretch>
        </p:blipFill>
        <p:spPr bwMode="auto">
          <a:xfrm>
            <a:off x="1285852" y="2214554"/>
            <a:ext cx="664373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5576" y="54868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(cont)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1500174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Overdamping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3386137" cy="1143000"/>
          </a:xfrm>
        </p:spPr>
        <p:txBody>
          <a:bodyPr/>
          <a:lstStyle/>
          <a:p>
            <a:pPr eaLnBrk="1" hangingPunct="1"/>
            <a:r>
              <a:rPr lang="en-US" smtClean="0"/>
              <a:t>Damping is useful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88" y="3716338"/>
            <a:ext cx="21431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Text Box 6"/>
          <p:cNvSpPr txBox="1">
            <a:spLocks noChangeArrowheads="1"/>
          </p:cNvSpPr>
          <p:nvPr/>
        </p:nvSpPr>
        <p:spPr bwMode="auto">
          <a:xfrm>
            <a:off x="1979613" y="5300663"/>
            <a:ext cx="4176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Old western swing doors</a:t>
            </a:r>
          </a:p>
        </p:txBody>
      </p:sp>
      <p:sp>
        <p:nvSpPr>
          <p:cNvPr id="686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CD4AFC-556C-4BA8-BCC3-9612369A3119}" type="slidenum">
              <a:rPr lang="en-US"/>
              <a:pPr/>
              <a:t>46</a:t>
            </a:fld>
            <a:endParaRPr lang="en-US"/>
          </a:p>
        </p:txBody>
      </p:sp>
      <p:sp>
        <p:nvSpPr>
          <p:cNvPr id="6861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8615" name="Rectangle 9"/>
          <p:cNvSpPr>
            <a:spLocks noChangeArrowheads="1"/>
          </p:cNvSpPr>
          <p:nvPr/>
        </p:nvSpPr>
        <p:spPr bwMode="auto">
          <a:xfrm>
            <a:off x="3357563" y="1643063"/>
            <a:ext cx="4572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 door-closer has two main parts: a spring to close the door, and a damper to prevent the door from slamming shut</a:t>
            </a:r>
          </a:p>
        </p:txBody>
      </p:sp>
      <p:sp>
        <p:nvSpPr>
          <p:cNvPr id="68616" name="Rectangle 10"/>
          <p:cNvSpPr>
            <a:spLocks noChangeArrowheads="1"/>
          </p:cNvSpPr>
          <p:nvPr/>
        </p:nvSpPr>
        <p:spPr bwMode="auto">
          <a:xfrm>
            <a:off x="3786188" y="500063"/>
            <a:ext cx="4572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 "Don't let the door hit you on the way out."</a:t>
            </a:r>
            <a:endParaRPr lang="en-US" dirty="0"/>
          </a:p>
        </p:txBody>
      </p:sp>
      <p:pic>
        <p:nvPicPr>
          <p:cNvPr id="6861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643063"/>
            <a:ext cx="219075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5" grpId="0"/>
      <p:bldP spid="686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Damping is useful</a:t>
            </a:r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3BC48-AE72-40FF-ACA3-614A49070795}" type="slidenum">
              <a:rPr lang="en-US"/>
              <a:pPr/>
              <a:t>47</a:t>
            </a:fld>
            <a:endParaRPr lang="en-US"/>
          </a:p>
        </p:txBody>
      </p:sp>
      <p:pic>
        <p:nvPicPr>
          <p:cNvPr id="69637" name="Picture 2" descr="F:\damping\150px-R75-rear-shoc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57250" y="1857375"/>
            <a:ext cx="2714625" cy="3141663"/>
          </a:xfrm>
          <a:noFill/>
        </p:spPr>
      </p:pic>
      <p:pic>
        <p:nvPicPr>
          <p:cNvPr id="69638" name="Picture 3" descr="F:\damping\180px-Piano_3_peda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57375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4" descr="F:\damping\250px-Boesendorfer_0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3500438"/>
            <a:ext cx="23574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6929438" y="2428875"/>
            <a:ext cx="18161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Damper pedal</a:t>
            </a:r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1143000" y="5072063"/>
            <a:ext cx="285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Suspension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6000750" cy="15716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2.2.3  Damped, Unforced Oscillators</a:t>
            </a:r>
            <a:br>
              <a:rPr lang="en-US" sz="2800" dirty="0" smtClean="0"/>
            </a:br>
            <a:r>
              <a:rPr lang="en-US" sz="2800" dirty="0" smtClean="0"/>
              <a:t>        (complex roots) </a:t>
            </a:r>
            <a:br>
              <a:rPr lang="en-US" sz="2800" dirty="0" smtClean="0"/>
            </a:br>
            <a:r>
              <a:rPr lang="en-US" sz="2800" dirty="0" smtClean="0"/>
              <a:t>                          </a:t>
            </a:r>
            <a:r>
              <a:rPr lang="en-US" sz="2800" dirty="0" err="1" smtClean="0"/>
              <a:t>Underdamped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3131840" y="5517232"/>
            <a:ext cx="2701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/>
              <a:t>underdamped</a:t>
            </a:r>
            <a:endParaRPr lang="en-US" sz="3200" dirty="0"/>
          </a:p>
        </p:txBody>
      </p:sp>
      <p:sp>
        <p:nvSpPr>
          <p:cNvPr id="71689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F4359-319E-4291-98D5-CF07CA253C17}" type="slidenum">
              <a:rPr lang="en-US"/>
              <a:pPr/>
              <a:t>48</a:t>
            </a:fld>
            <a:endParaRPr lang="en-US"/>
          </a:p>
        </p:txBody>
      </p:sp>
      <p:sp>
        <p:nvSpPr>
          <p:cNvPr id="71690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1692" name="Text Box 14"/>
          <p:cNvSpPr txBox="1">
            <a:spLocks noChangeArrowheads="1"/>
          </p:cNvSpPr>
          <p:nvPr/>
        </p:nvSpPr>
        <p:spPr bwMode="auto">
          <a:xfrm>
            <a:off x="395536" y="2996952"/>
            <a:ext cx="2736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General </a:t>
            </a:r>
            <a:r>
              <a:rPr lang="en-US" sz="3200" dirty="0" err="1"/>
              <a:t>soln</a:t>
            </a:r>
            <a:r>
              <a:rPr lang="en-US" sz="3200" dirty="0"/>
              <a:t> </a:t>
            </a:r>
          </a:p>
        </p:txBody>
      </p:sp>
      <p:sp>
        <p:nvSpPr>
          <p:cNvPr id="71693" name="Text Box 14"/>
          <p:cNvSpPr txBox="1">
            <a:spLocks noChangeArrowheads="1"/>
          </p:cNvSpPr>
          <p:nvPr/>
        </p:nvSpPr>
        <p:spPr bwMode="auto">
          <a:xfrm>
            <a:off x="539552" y="4365104"/>
            <a:ext cx="3672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can be written as </a:t>
            </a:r>
          </a:p>
        </p:txBody>
      </p:sp>
      <p:graphicFrame>
        <p:nvGraphicFramePr>
          <p:cNvPr id="339969" name="Object 1"/>
          <p:cNvGraphicFramePr>
            <a:graphicFrameLocks noChangeAspect="1"/>
          </p:cNvGraphicFramePr>
          <p:nvPr/>
        </p:nvGraphicFramePr>
        <p:xfrm>
          <a:off x="2483768" y="2276872"/>
          <a:ext cx="3456384" cy="465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79" name="Equation" r:id="rId3" imgW="2451100" imgH="330200" progId="Equation.DSMT4">
                  <p:embed/>
                </p:oleObj>
              </mc:Choice>
              <mc:Fallback>
                <p:oleObj name="Equation" r:id="rId3" imgW="2451100" imgH="330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276872"/>
                        <a:ext cx="3456384" cy="465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0" name="Object 2"/>
          <p:cNvGraphicFramePr>
            <a:graphicFrameLocks noChangeAspect="1"/>
          </p:cNvGraphicFramePr>
          <p:nvPr/>
        </p:nvGraphicFramePr>
        <p:xfrm>
          <a:off x="1763688" y="3573016"/>
          <a:ext cx="6784937" cy="71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0" name="Equation" r:id="rId5" imgW="4724400" imgH="495300" progId="Equation.DSMT4">
                  <p:embed/>
                </p:oleObj>
              </mc:Choice>
              <mc:Fallback>
                <p:oleObj name="Equation" r:id="rId5" imgW="4724400" imgH="4953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73016"/>
                        <a:ext cx="6784937" cy="711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1979712" y="4869160"/>
          <a:ext cx="5472608" cy="74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1" name="Equation" r:id="rId7" imgW="3340100" imgH="457200" progId="Equation.DSMT4">
                  <p:embed/>
                </p:oleObj>
              </mc:Choice>
              <mc:Fallback>
                <p:oleObj name="Equation" r:id="rId7" imgW="3340100" imgH="457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869160"/>
                        <a:ext cx="5472608" cy="749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/>
      <p:bldP spid="71692" grpId="0"/>
      <p:bldP spid="716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56" name="Picture 12" descr="chp2_5_gui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5688632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9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F4359-319E-4291-98D5-CF07CA253C17}" type="slidenum">
              <a:rPr lang="en-US"/>
              <a:pPr/>
              <a:t>49</a:t>
            </a:fld>
            <a:endParaRPr lang="en-US"/>
          </a:p>
        </p:txBody>
      </p:sp>
      <p:sp>
        <p:nvSpPr>
          <p:cNvPr id="71690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131840" y="5157192"/>
            <a:ext cx="2701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/>
              <a:t>underdamped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83568" y="404664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(cont)</a:t>
            </a:r>
            <a:endParaRPr lang="en-US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7772400" cy="4643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We shall consider four types of HO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(1)</a:t>
            </a:r>
            <a:r>
              <a:rPr lang="en-US" b="1" dirty="0" smtClean="0">
                <a:solidFill>
                  <a:srgbClr val="C00000"/>
                </a:solidFill>
              </a:rPr>
              <a:t>Simple</a:t>
            </a:r>
            <a:r>
              <a:rPr lang="en-US" dirty="0" smtClean="0">
                <a:solidFill>
                  <a:srgbClr val="C00000"/>
                </a:solidFill>
              </a:rPr>
              <a:t> harmonic oscillator </a:t>
            </a:r>
            <a:r>
              <a:rPr lang="en-US" sz="1800" dirty="0" smtClean="0"/>
              <a:t>(</a:t>
            </a:r>
            <a:r>
              <a:rPr lang="en-US" sz="1800" dirty="0" err="1" smtClean="0"/>
              <a:t>pp</a:t>
            </a:r>
            <a:r>
              <a:rPr lang="en-US" sz="1800" dirty="0" smtClean="0"/>
              <a:t> 1-11)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where m (mass) and k (spring constant)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are </a:t>
            </a:r>
            <a:r>
              <a:rPr lang="en-US" b="1" dirty="0" smtClean="0">
                <a:solidFill>
                  <a:srgbClr val="A50021"/>
                </a:solidFill>
              </a:rPr>
              <a:t>positive</a:t>
            </a:r>
            <a:r>
              <a:rPr lang="en-US" dirty="0" smtClean="0"/>
              <a:t> numbers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Its motion is </a:t>
            </a:r>
            <a:r>
              <a:rPr lang="en-US" dirty="0" smtClean="0">
                <a:solidFill>
                  <a:srgbClr val="A50021"/>
                </a:solidFill>
              </a:rPr>
              <a:t>periodic</a:t>
            </a:r>
            <a:r>
              <a:rPr lang="en-US" dirty="0" smtClean="0"/>
              <a:t>, called simple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harmonic motion (SHM)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ED553-7CFB-40EA-942A-FA186E4BFC0E}" type="slidenum">
              <a:rPr lang="en-US"/>
              <a:pPr/>
              <a:t>5</a:t>
            </a:fld>
            <a:endParaRPr lang="en-US"/>
          </a:p>
        </p:txBody>
      </p:sp>
      <p:sp>
        <p:nvSpPr>
          <p:cNvPr id="4710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2191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3451"/>
              </p:ext>
            </p:extLst>
          </p:nvPr>
        </p:nvGraphicFramePr>
        <p:xfrm>
          <a:off x="2643174" y="2643182"/>
          <a:ext cx="3189827" cy="6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7" name="Equation" r:id="rId3" imgW="1739900" imgH="342900" progId="Equation.DSMT4">
                  <p:embed/>
                </p:oleObj>
              </mc:Choice>
              <mc:Fallback>
                <p:oleObj name="Equation" r:id="rId3" imgW="1739900" imgH="342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643182"/>
                        <a:ext cx="3189827" cy="62865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7000875" y="285750"/>
            <a:ext cx="1315541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959753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rgbClr val="A50021"/>
                </a:solidFill>
              </a:rPr>
              <a:t>Damped, Unforced Oscillators (complex roots)</a:t>
            </a:r>
            <a:br>
              <a:rPr lang="en-US" sz="2800" dirty="0" smtClean="0">
                <a:solidFill>
                  <a:srgbClr val="A50021"/>
                </a:solidFill>
              </a:rPr>
            </a:br>
            <a:r>
              <a:rPr lang="en-US" sz="2800" dirty="0" err="1" smtClean="0">
                <a:solidFill>
                  <a:srgbClr val="A50021"/>
                </a:solidFill>
              </a:rPr>
              <a:t>underdamped</a:t>
            </a:r>
            <a:r>
              <a:rPr lang="en-US" sz="2800" dirty="0" smtClean="0">
                <a:solidFill>
                  <a:srgbClr val="A50021"/>
                </a:solidFill>
              </a:rPr>
              <a:t>      </a:t>
            </a:r>
            <a:r>
              <a:rPr lang="en-US" sz="2800" dirty="0" smtClean="0">
                <a:solidFill>
                  <a:schemeClr val="accent2"/>
                </a:solidFill>
              </a:rPr>
              <a:t>General case </a:t>
            </a:r>
          </a:p>
        </p:txBody>
      </p:sp>
      <p:sp>
        <p:nvSpPr>
          <p:cNvPr id="7271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F0BAF-C980-4EE5-BBC4-1CEAC5A73BBD}" type="slidenum">
              <a:rPr lang="en-US"/>
              <a:pPr/>
              <a:t>50</a:t>
            </a:fld>
            <a:endParaRPr lang="en-US"/>
          </a:p>
        </p:txBody>
      </p:sp>
      <p:sp>
        <p:nvSpPr>
          <p:cNvPr id="72717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356353" name="Object 1"/>
          <p:cNvGraphicFramePr>
            <a:graphicFrameLocks noChangeAspect="1"/>
          </p:cNvGraphicFramePr>
          <p:nvPr/>
        </p:nvGraphicFramePr>
        <p:xfrm>
          <a:off x="2000232" y="1357298"/>
          <a:ext cx="40401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41" name="Equation" r:id="rId3" imgW="2438400" imgH="342900" progId="Equation.DSMT4">
                  <p:embed/>
                </p:oleObj>
              </mc:Choice>
              <mc:Fallback>
                <p:oleObj name="Equation" r:id="rId3" imgW="2438400" imgH="342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357298"/>
                        <a:ext cx="40401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2"/>
          <p:cNvGraphicFramePr>
            <a:graphicFrameLocks noChangeAspect="1"/>
          </p:cNvGraphicFramePr>
          <p:nvPr/>
        </p:nvGraphicFramePr>
        <p:xfrm>
          <a:off x="2051720" y="2564904"/>
          <a:ext cx="3937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42" name="Equation" r:id="rId5" imgW="2540000" imgH="381000" progId="Equation.DSMT4">
                  <p:embed/>
                </p:oleObj>
              </mc:Choice>
              <mc:Fallback>
                <p:oleObj name="Equation" r:id="rId5" imgW="2540000" imgH="381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564904"/>
                        <a:ext cx="3937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444208" y="2348880"/>
            <a:ext cx="2143125" cy="10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Auxiliary </a:t>
            </a:r>
            <a:r>
              <a:rPr lang="en-US" sz="3200" dirty="0">
                <a:solidFill>
                  <a:srgbClr val="000000"/>
                </a:solidFill>
              </a:rPr>
              <a:t>equation</a:t>
            </a:r>
          </a:p>
        </p:txBody>
      </p:sp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899592" y="3356992"/>
          <a:ext cx="3744416" cy="122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43" name="Equation" r:id="rId7" imgW="3035300" imgH="990600" progId="Equation.DSMT4">
                  <p:embed/>
                </p:oleObj>
              </mc:Choice>
              <mc:Fallback>
                <p:oleObj name="Equation" r:id="rId7" imgW="3035300" imgH="990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3744416" cy="1222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1187624" y="4611288"/>
          <a:ext cx="5616624" cy="143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44" name="Equation" r:id="rId9" imgW="3479800" imgH="889000" progId="Equation.DSMT4">
                  <p:embed/>
                </p:oleObj>
              </mc:Choice>
              <mc:Fallback>
                <p:oleObj name="Equation" r:id="rId9" imgW="3479800" imgH="889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11288"/>
                        <a:ext cx="5616624" cy="1434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245350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Damped, Unforced Oscillators (complex roots)</a:t>
            </a:r>
            <a:br>
              <a:rPr lang="en-US" sz="2400" smtClean="0"/>
            </a:br>
            <a:r>
              <a:rPr lang="en-US" sz="2400" smtClean="0"/>
              <a:t>underdamped      General case </a:t>
            </a:r>
          </a:p>
        </p:txBody>
      </p:sp>
      <p:sp>
        <p:nvSpPr>
          <p:cNvPr id="7271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F0BAF-C980-4EE5-BBC4-1CEAC5A73BBD}" type="slidenum">
              <a:rPr lang="en-US"/>
              <a:pPr/>
              <a:t>51</a:t>
            </a:fld>
            <a:endParaRPr lang="en-US"/>
          </a:p>
        </p:txBody>
      </p:sp>
      <p:sp>
        <p:nvSpPr>
          <p:cNvPr id="72717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1472" y="1571612"/>
            <a:ext cx="2374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General </a:t>
            </a:r>
            <a:r>
              <a:rPr lang="en-US" dirty="0" err="1"/>
              <a:t>soln</a:t>
            </a:r>
            <a:endParaRPr lang="en-US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15074" y="3857628"/>
            <a:ext cx="2714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(See </a:t>
            </a:r>
            <a:r>
              <a:rPr lang="en-US" dirty="0" smtClean="0">
                <a:solidFill>
                  <a:srgbClr val="000000"/>
                </a:solidFill>
              </a:rPr>
              <a:t>Chapter1)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2285984" y="3286124"/>
          <a:ext cx="3929090" cy="123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44" name="Equation" r:id="rId3" imgW="2819400" imgH="889000" progId="Equation.DSMT4">
                  <p:embed/>
                </p:oleObj>
              </mc:Choice>
              <mc:Fallback>
                <p:oleObj name="Equation" r:id="rId3" imgW="2819400" imgH="889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286124"/>
                        <a:ext cx="3929090" cy="1238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2910" y="342900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2432" y="4339480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 be written as</a:t>
            </a:r>
            <a:endParaRPr lang="en-US" sz="3200" dirty="0"/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755576" y="1916832"/>
          <a:ext cx="7992888" cy="140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45" name="Equation" r:id="rId5" imgW="4914900" imgH="863600" progId="Equation.DSMT4">
                  <p:embed/>
                </p:oleObj>
              </mc:Choice>
              <mc:Fallback>
                <p:oleObj name="Equation" r:id="rId5" imgW="4914900" imgH="863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7992888" cy="140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4338"/>
              </p:ext>
            </p:extLst>
          </p:nvPr>
        </p:nvGraphicFramePr>
        <p:xfrm>
          <a:off x="2339752" y="4919228"/>
          <a:ext cx="6192688" cy="133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46" name="Equation" r:id="rId7" imgW="3822700" imgH="825500" progId="Equation.DSMT4">
                  <p:embed/>
                </p:oleObj>
              </mc:Choice>
              <mc:Fallback>
                <p:oleObj name="Equation" r:id="rId7" imgW="3822700" imgH="8255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919228"/>
                        <a:ext cx="6192688" cy="133729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F4104-1D86-4578-9A8A-EB9660CEA0E6}" type="slidenum">
              <a:rPr lang="en-US"/>
              <a:pPr/>
              <a:t>52</a:t>
            </a:fld>
            <a:endParaRPr 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title"/>
          </p:nvPr>
        </p:nvSpPr>
        <p:spPr>
          <a:xfrm>
            <a:off x="714375" y="1143000"/>
            <a:ext cx="7772400" cy="369888"/>
          </a:xfr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smtClean="0">
                <a:hlinkClick r:id="rId3"/>
              </a:rPr>
              <a:t>http://www.aw-bc.com/ide/idefiles/media/JavaTools/vibedamp.html</a:t>
            </a:r>
            <a:endParaRPr lang="en-US" sz="1800" smtClean="0"/>
          </a:p>
        </p:txBody>
      </p:sp>
      <p:pic>
        <p:nvPicPr>
          <p:cNvPr id="7373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2976" y="1714488"/>
            <a:ext cx="6448425" cy="2752725"/>
          </a:xfr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86125" y="2071688"/>
            <a:ext cx="300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Underdamped Oscillator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86438" y="285750"/>
            <a:ext cx="285750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Damped, Unforced Oscillators</a:t>
            </a:r>
          </a:p>
        </p:txBody>
      </p:sp>
      <p:graphicFrame>
        <p:nvGraphicFramePr>
          <p:cNvPr id="355329" name="Object 1"/>
          <p:cNvGraphicFramePr>
            <a:graphicFrameLocks noChangeAspect="1"/>
          </p:cNvGraphicFramePr>
          <p:nvPr/>
        </p:nvGraphicFramePr>
        <p:xfrm>
          <a:off x="1357290" y="4714884"/>
          <a:ext cx="63579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98" name="Equation" r:id="rId5" imgW="3670300" imgH="685800" progId="Equation.DSMT4">
                  <p:embed/>
                </p:oleObj>
              </mc:Choice>
              <mc:Fallback>
                <p:oleObj name="Equation" r:id="rId5" imgW="3670300" imgH="685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714884"/>
                        <a:ext cx="63579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39552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chemeClr val="tx2"/>
                </a:solidFill>
              </a:rPr>
              <a:t>(cont)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173662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2.2.4 Damped, Unforced Oscillators</a:t>
            </a:r>
            <a:br>
              <a:rPr lang="en-US" sz="2400" dirty="0" smtClean="0"/>
            </a:br>
            <a:r>
              <a:rPr lang="en-US" sz="2400" dirty="0" smtClean="0"/>
              <a:t>          Example 1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357818" y="1428736"/>
            <a:ext cx="32861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00"/>
                </a:solidFill>
              </a:rPr>
              <a:t>M&gt;0,  k </a:t>
            </a:r>
            <a:r>
              <a:rPr lang="en-US" dirty="0">
                <a:solidFill>
                  <a:srgbClr val="000000"/>
                </a:solidFill>
              </a:rPr>
              <a:t>&gt; 0</a:t>
            </a:r>
            <a:r>
              <a:rPr lang="en-US" i="1" dirty="0">
                <a:solidFill>
                  <a:srgbClr val="000000"/>
                </a:solidFill>
              </a:rPr>
              <a:t> ,  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b </a:t>
            </a:r>
            <a:r>
              <a:rPr lang="en-US" i="1" dirty="0">
                <a:solidFill>
                  <a:srgbClr val="000000"/>
                </a:solidFill>
                <a:sym typeface="Symbol" pitchFamily="18" charset="2"/>
              </a:rPr>
              <a:t>&gt;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0</a:t>
            </a:r>
          </a:p>
        </p:txBody>
      </p:sp>
      <p:sp>
        <p:nvSpPr>
          <p:cNvPr id="75783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571500" y="5929313"/>
            <a:ext cx="6165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600">
                <a:hlinkClick r:id="rId3"/>
              </a:rPr>
              <a:t>http://www.aw-bc.com/ide/idefiles/media/JavaTools/massprng.html</a:t>
            </a:r>
            <a:endParaRPr lang="en-US" sz="1600"/>
          </a:p>
        </p:txBody>
      </p:sp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0" y="2286000"/>
            <a:ext cx="5256213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6300788" y="3284538"/>
            <a:ext cx="2160587" cy="246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Damped Mass Spring Oscillator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Textbook p196</a:t>
            </a:r>
          </a:p>
        </p:txBody>
      </p:sp>
      <p:sp>
        <p:nvSpPr>
          <p:cNvPr id="7578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97981-520C-48A3-A54B-13E5476D9A16}" type="slidenum">
              <a:rPr lang="en-US"/>
              <a:pPr/>
              <a:t>53</a:t>
            </a:fld>
            <a:endParaRPr lang="en-US"/>
          </a:p>
        </p:txBody>
      </p:sp>
      <p:sp>
        <p:nvSpPr>
          <p:cNvPr id="75788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353281" name="Object 1"/>
          <p:cNvGraphicFramePr>
            <a:graphicFrameLocks noChangeAspect="1"/>
          </p:cNvGraphicFramePr>
          <p:nvPr/>
        </p:nvGraphicFramePr>
        <p:xfrm>
          <a:off x="1000100" y="1357298"/>
          <a:ext cx="4040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1" name="Equation" r:id="rId5" imgW="2438400" imgH="342900" progId="Equation.DSMT4">
                  <p:embed/>
                </p:oleObj>
              </mc:Choice>
              <mc:Fallback>
                <p:oleObj name="Equation" r:id="rId5" imgW="2438400" imgH="342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357298"/>
                        <a:ext cx="4040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173662" cy="503237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2.2.4  Damped pendulum Example 2</a:t>
            </a:r>
          </a:p>
        </p:txBody>
      </p:sp>
      <p:pic>
        <p:nvPicPr>
          <p:cNvPr id="76804" name="Picture 4" descr="chp2_1_pendulum"/>
          <p:cNvPicPr>
            <a:picLocks noChangeAspect="1" noChangeArrowheads="1"/>
          </p:cNvPicPr>
          <p:nvPr/>
        </p:nvPicPr>
        <p:blipFill>
          <a:blip r:embed="rId3" cstate="print">
            <a:lum bright="2000" contrast="35000"/>
          </a:blip>
          <a:srcRect/>
          <a:stretch>
            <a:fillRect/>
          </a:stretch>
        </p:blipFill>
        <p:spPr bwMode="auto">
          <a:xfrm>
            <a:off x="928662" y="1071546"/>
            <a:ext cx="23907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643702" y="2428868"/>
            <a:ext cx="20891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with air </a:t>
            </a:r>
            <a:r>
              <a:rPr lang="en-US" dirty="0"/>
              <a:t>resistance</a:t>
            </a:r>
          </a:p>
        </p:txBody>
      </p:sp>
      <p:sp>
        <p:nvSpPr>
          <p:cNvPr id="76811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414A3-293B-4C8A-BF8E-228424E194C9}" type="slidenum">
              <a:rPr lang="en-US"/>
              <a:pPr/>
              <a:t>54</a:t>
            </a:fld>
            <a:endParaRPr lang="en-US"/>
          </a:p>
        </p:txBody>
      </p:sp>
      <p:sp>
        <p:nvSpPr>
          <p:cNvPr id="76812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pic>
        <p:nvPicPr>
          <p:cNvPr id="16" name="Picture 4" descr="chp2_1_pendul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142984"/>
            <a:ext cx="23907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785786" y="4357694"/>
          <a:ext cx="3071834" cy="118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70" name="Equation" r:id="rId4" imgW="2298700" imgH="889000" progId="Equation.DSMT4">
                  <p:embed/>
                </p:oleObj>
              </mc:Choice>
              <mc:Fallback>
                <p:oleObj name="Equation" r:id="rId4" imgW="2298700" imgH="889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357694"/>
                        <a:ext cx="3071834" cy="1188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4429124" y="4491450"/>
          <a:ext cx="4357718" cy="125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71" name="Equation" r:id="rId6" imgW="3086100" imgH="889000" progId="Equation.DSMT4">
                  <p:embed/>
                </p:oleObj>
              </mc:Choice>
              <mc:Fallback>
                <p:oleObj name="Equation" r:id="rId6" imgW="3086100" imgH="889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491450"/>
                        <a:ext cx="4357718" cy="1255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7072330" y="3357562"/>
          <a:ext cx="1000132" cy="89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72" name="Equation" r:id="rId8" imgW="469900" imgH="419100" progId="Equation.DSMT4">
                  <p:embed/>
                </p:oleObj>
              </mc:Choice>
              <mc:Fallback>
                <p:oleObj name="Equation" r:id="rId8" imgW="469900" imgH="4191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3357562"/>
                        <a:ext cx="1000132" cy="892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4673605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2.3 Forced Oscillators </a:t>
            </a:r>
            <a:r>
              <a:rPr lang="en-US" sz="1800" dirty="0" smtClean="0"/>
              <a:t>( pp17-27)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580320" y="1470361"/>
            <a:ext cx="72152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</a:t>
            </a:r>
            <a:r>
              <a:rPr lang="en-US" sz="3200" dirty="0" smtClean="0"/>
              <a:t>eneral solution of 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 is  </a:t>
            </a:r>
            <a:r>
              <a:rPr lang="en-US" dirty="0" smtClean="0"/>
              <a:t>(See </a:t>
            </a:r>
            <a:r>
              <a:rPr lang="en-US" dirty="0"/>
              <a:t>appendix 3)</a:t>
            </a:r>
          </a:p>
        </p:txBody>
      </p:sp>
      <p:sp>
        <p:nvSpPr>
          <p:cNvPr id="7783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0C605-3DD2-4C4F-BFEA-2FF5F05B336C}" type="slidenum">
              <a:rPr lang="en-US"/>
              <a:pPr/>
              <a:t>55</a:t>
            </a:fld>
            <a:endParaRPr lang="en-US"/>
          </a:p>
        </p:txBody>
      </p:sp>
      <p:sp>
        <p:nvSpPr>
          <p:cNvPr id="77833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95536" y="4755544"/>
            <a:ext cx="1357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where</a:t>
            </a:r>
          </a:p>
        </p:txBody>
      </p:sp>
      <p:pic>
        <p:nvPicPr>
          <p:cNvPr id="11" name="Picture 20" descr="MCj030360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757868" y="4886338"/>
            <a:ext cx="6921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6" name="Rectangle 19"/>
          <p:cNvSpPr>
            <a:spLocks noChangeArrowheads="1"/>
          </p:cNvSpPr>
          <p:nvPr/>
        </p:nvSpPr>
        <p:spPr bwMode="auto">
          <a:xfrm>
            <a:off x="6858016" y="5357826"/>
            <a:ext cx="719137" cy="576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solidFill>
                  <a:srgbClr val="000000"/>
                </a:solidFill>
              </a:rPr>
              <a:t>m</a:t>
            </a:r>
          </a:p>
        </p:txBody>
      </p:sp>
      <p:grpSp>
        <p:nvGrpSpPr>
          <p:cNvPr id="77837" name="Group 5"/>
          <p:cNvGrpSpPr>
            <a:grpSpLocks/>
          </p:cNvGrpSpPr>
          <p:nvPr/>
        </p:nvGrpSpPr>
        <p:grpSpPr bwMode="auto">
          <a:xfrm rot="-5400000">
            <a:off x="7859734" y="5141926"/>
            <a:ext cx="431800" cy="863600"/>
            <a:chOff x="4604" y="2115"/>
            <a:chExt cx="272" cy="544"/>
          </a:xfrm>
        </p:grpSpPr>
        <p:sp>
          <p:nvSpPr>
            <p:cNvPr id="77840" name="Rectangle 6"/>
            <p:cNvSpPr>
              <a:spLocks noChangeArrowheads="1"/>
            </p:cNvSpPr>
            <p:nvPr/>
          </p:nvSpPr>
          <p:spPr bwMode="auto">
            <a:xfrm>
              <a:off x="4604" y="2115"/>
              <a:ext cx="272" cy="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41" name="Group 7"/>
            <p:cNvGrpSpPr>
              <a:grpSpLocks/>
            </p:cNvGrpSpPr>
            <p:nvPr/>
          </p:nvGrpSpPr>
          <p:grpSpPr bwMode="auto">
            <a:xfrm>
              <a:off x="4604" y="2118"/>
              <a:ext cx="272" cy="544"/>
              <a:chOff x="4422" y="2116"/>
              <a:chExt cx="454" cy="1041"/>
            </a:xfrm>
          </p:grpSpPr>
          <p:sp>
            <p:nvSpPr>
              <p:cNvPr id="77842" name="Arc 8"/>
              <p:cNvSpPr>
                <a:spLocks/>
              </p:cNvSpPr>
              <p:nvPr/>
            </p:nvSpPr>
            <p:spPr bwMode="auto">
              <a:xfrm>
                <a:off x="4604" y="2795"/>
                <a:ext cx="272" cy="362"/>
              </a:xfrm>
              <a:custGeom>
                <a:avLst/>
                <a:gdLst>
                  <a:gd name="T0" fmla="*/ 0 w 21600"/>
                  <a:gd name="T1" fmla="*/ 0 h 43196"/>
                  <a:gd name="T2" fmla="*/ 0 w 21600"/>
                  <a:gd name="T3" fmla="*/ 0 h 43196"/>
                  <a:gd name="T4" fmla="*/ 0 w 21600"/>
                  <a:gd name="T5" fmla="*/ 0 h 4319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6"/>
                  <a:gd name="T11" fmla="*/ 21600 w 21600"/>
                  <a:gd name="T12" fmla="*/ 43196 h 43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76"/>
                      <a:pt x="12166" y="42983"/>
                      <a:pt x="391" y="43196"/>
                    </a:cubicBezTo>
                  </a:path>
                  <a:path w="21600" h="431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76"/>
                      <a:pt x="12166" y="42983"/>
                      <a:pt x="391" y="431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843" name="Group 9"/>
              <p:cNvGrpSpPr>
                <a:grpSpLocks/>
              </p:cNvGrpSpPr>
              <p:nvPr/>
            </p:nvGrpSpPr>
            <p:grpSpPr bwMode="auto">
              <a:xfrm>
                <a:off x="4422" y="2116"/>
                <a:ext cx="454" cy="362"/>
                <a:chOff x="4422" y="2116"/>
                <a:chExt cx="454" cy="362"/>
              </a:xfrm>
            </p:grpSpPr>
            <p:sp>
              <p:nvSpPr>
                <p:cNvPr id="77850" name="Arc 10"/>
                <p:cNvSpPr>
                  <a:spLocks/>
                </p:cNvSpPr>
                <p:nvPr/>
              </p:nvSpPr>
              <p:spPr bwMode="auto">
                <a:xfrm>
                  <a:off x="4604" y="2116"/>
                  <a:ext cx="272" cy="362"/>
                </a:xfrm>
                <a:custGeom>
                  <a:avLst/>
                  <a:gdLst>
                    <a:gd name="T0" fmla="*/ 0 w 21600"/>
                    <a:gd name="T1" fmla="*/ 0 h 43196"/>
                    <a:gd name="T2" fmla="*/ 0 w 21600"/>
                    <a:gd name="T3" fmla="*/ 0 h 43196"/>
                    <a:gd name="T4" fmla="*/ 0 w 21600"/>
                    <a:gd name="T5" fmla="*/ 0 h 431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196"/>
                    <a:gd name="T11" fmla="*/ 21600 w 21600"/>
                    <a:gd name="T12" fmla="*/ 43196 h 431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19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</a:path>
                    <a:path w="21600" h="4319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51" name="Arc 11"/>
                <p:cNvSpPr>
                  <a:spLocks/>
                </p:cNvSpPr>
                <p:nvPr/>
              </p:nvSpPr>
              <p:spPr bwMode="auto">
                <a:xfrm flipH="1">
                  <a:off x="4422" y="2341"/>
                  <a:ext cx="228" cy="137"/>
                </a:xfrm>
                <a:custGeom>
                  <a:avLst/>
                  <a:gdLst>
                    <a:gd name="T0" fmla="*/ 0 w 21600"/>
                    <a:gd name="T1" fmla="*/ 0 h 43196"/>
                    <a:gd name="T2" fmla="*/ 0 w 21600"/>
                    <a:gd name="T3" fmla="*/ 0 h 43196"/>
                    <a:gd name="T4" fmla="*/ 0 w 21600"/>
                    <a:gd name="T5" fmla="*/ 0 h 431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196"/>
                    <a:gd name="T11" fmla="*/ 21600 w 21600"/>
                    <a:gd name="T12" fmla="*/ 43196 h 431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19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</a:path>
                    <a:path w="21600" h="4319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844" name="Group 12"/>
              <p:cNvGrpSpPr>
                <a:grpSpLocks/>
              </p:cNvGrpSpPr>
              <p:nvPr/>
            </p:nvGrpSpPr>
            <p:grpSpPr bwMode="auto">
              <a:xfrm>
                <a:off x="4422" y="2341"/>
                <a:ext cx="454" cy="362"/>
                <a:chOff x="4422" y="2116"/>
                <a:chExt cx="454" cy="362"/>
              </a:xfrm>
            </p:grpSpPr>
            <p:sp>
              <p:nvSpPr>
                <p:cNvPr id="77848" name="Arc 13"/>
                <p:cNvSpPr>
                  <a:spLocks/>
                </p:cNvSpPr>
                <p:nvPr/>
              </p:nvSpPr>
              <p:spPr bwMode="auto">
                <a:xfrm>
                  <a:off x="4604" y="2116"/>
                  <a:ext cx="272" cy="362"/>
                </a:xfrm>
                <a:custGeom>
                  <a:avLst/>
                  <a:gdLst>
                    <a:gd name="T0" fmla="*/ 0 w 21600"/>
                    <a:gd name="T1" fmla="*/ 0 h 43196"/>
                    <a:gd name="T2" fmla="*/ 0 w 21600"/>
                    <a:gd name="T3" fmla="*/ 0 h 43196"/>
                    <a:gd name="T4" fmla="*/ 0 w 21600"/>
                    <a:gd name="T5" fmla="*/ 0 h 431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196"/>
                    <a:gd name="T11" fmla="*/ 21600 w 21600"/>
                    <a:gd name="T12" fmla="*/ 43196 h 431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19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</a:path>
                    <a:path w="21600" h="4319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49" name="Arc 14"/>
                <p:cNvSpPr>
                  <a:spLocks/>
                </p:cNvSpPr>
                <p:nvPr/>
              </p:nvSpPr>
              <p:spPr bwMode="auto">
                <a:xfrm flipH="1">
                  <a:off x="4422" y="2341"/>
                  <a:ext cx="228" cy="137"/>
                </a:xfrm>
                <a:custGeom>
                  <a:avLst/>
                  <a:gdLst>
                    <a:gd name="T0" fmla="*/ 0 w 21600"/>
                    <a:gd name="T1" fmla="*/ 0 h 43196"/>
                    <a:gd name="T2" fmla="*/ 0 w 21600"/>
                    <a:gd name="T3" fmla="*/ 0 h 43196"/>
                    <a:gd name="T4" fmla="*/ 0 w 21600"/>
                    <a:gd name="T5" fmla="*/ 0 h 431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196"/>
                    <a:gd name="T11" fmla="*/ 21600 w 21600"/>
                    <a:gd name="T12" fmla="*/ 43196 h 431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19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</a:path>
                    <a:path w="21600" h="4319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845" name="Group 15"/>
              <p:cNvGrpSpPr>
                <a:grpSpLocks/>
              </p:cNvGrpSpPr>
              <p:nvPr/>
            </p:nvGrpSpPr>
            <p:grpSpPr bwMode="auto">
              <a:xfrm>
                <a:off x="4422" y="2568"/>
                <a:ext cx="454" cy="362"/>
                <a:chOff x="4422" y="2116"/>
                <a:chExt cx="454" cy="362"/>
              </a:xfrm>
            </p:grpSpPr>
            <p:sp>
              <p:nvSpPr>
                <p:cNvPr id="77846" name="Arc 16"/>
                <p:cNvSpPr>
                  <a:spLocks/>
                </p:cNvSpPr>
                <p:nvPr/>
              </p:nvSpPr>
              <p:spPr bwMode="auto">
                <a:xfrm>
                  <a:off x="4604" y="2116"/>
                  <a:ext cx="272" cy="362"/>
                </a:xfrm>
                <a:custGeom>
                  <a:avLst/>
                  <a:gdLst>
                    <a:gd name="T0" fmla="*/ 0 w 21600"/>
                    <a:gd name="T1" fmla="*/ 0 h 43196"/>
                    <a:gd name="T2" fmla="*/ 0 w 21600"/>
                    <a:gd name="T3" fmla="*/ 0 h 43196"/>
                    <a:gd name="T4" fmla="*/ 0 w 21600"/>
                    <a:gd name="T5" fmla="*/ 0 h 431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196"/>
                    <a:gd name="T11" fmla="*/ 21600 w 21600"/>
                    <a:gd name="T12" fmla="*/ 43196 h 431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19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</a:path>
                    <a:path w="21600" h="4319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47" name="Arc 17"/>
                <p:cNvSpPr>
                  <a:spLocks/>
                </p:cNvSpPr>
                <p:nvPr/>
              </p:nvSpPr>
              <p:spPr bwMode="auto">
                <a:xfrm flipH="1">
                  <a:off x="4422" y="2341"/>
                  <a:ext cx="228" cy="137"/>
                </a:xfrm>
                <a:custGeom>
                  <a:avLst/>
                  <a:gdLst>
                    <a:gd name="T0" fmla="*/ 0 w 21600"/>
                    <a:gd name="T1" fmla="*/ 0 h 43196"/>
                    <a:gd name="T2" fmla="*/ 0 w 21600"/>
                    <a:gd name="T3" fmla="*/ 0 h 43196"/>
                    <a:gd name="T4" fmla="*/ 0 w 21600"/>
                    <a:gd name="T5" fmla="*/ 0 h 431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196"/>
                    <a:gd name="T11" fmla="*/ 21600 w 21600"/>
                    <a:gd name="T12" fmla="*/ 43196 h 431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19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</a:path>
                    <a:path w="21600" h="4319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376"/>
                        <a:pt x="12166" y="42983"/>
                        <a:pt x="391" y="4319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7838" name="Rectangle 2" descr="Wide upward diagonal"/>
          <p:cNvSpPr>
            <a:spLocks noChangeArrowheads="1"/>
          </p:cNvSpPr>
          <p:nvPr/>
        </p:nvSpPr>
        <p:spPr bwMode="auto">
          <a:xfrm>
            <a:off x="8501090" y="4714884"/>
            <a:ext cx="215900" cy="1512887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70169"/>
              </p:ext>
            </p:extLst>
          </p:nvPr>
        </p:nvGraphicFramePr>
        <p:xfrm>
          <a:off x="4342071" y="1562809"/>
          <a:ext cx="3643338" cy="56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99" name="Equation" r:id="rId4" imgW="2844800" imgH="444500" progId="Equation.DSMT4">
                  <p:embed/>
                </p:oleObj>
              </mc:Choice>
              <mc:Fallback>
                <p:oleObj name="Equation" r:id="rId4" imgW="2844800" imgH="444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071" y="1562809"/>
                        <a:ext cx="3643338" cy="569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60536"/>
              </p:ext>
            </p:extLst>
          </p:nvPr>
        </p:nvGraphicFramePr>
        <p:xfrm>
          <a:off x="785786" y="3284984"/>
          <a:ext cx="7715304" cy="119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0" name="Equation" r:id="rId6" imgW="5727700" imgH="889000" progId="Equation.DSMT4">
                  <p:embed/>
                </p:oleObj>
              </mc:Choice>
              <mc:Fallback>
                <p:oleObj name="Equation" r:id="rId6" imgW="5727700" imgH="8890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284984"/>
                        <a:ext cx="7715304" cy="1197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36503"/>
              </p:ext>
            </p:extLst>
          </p:nvPr>
        </p:nvGraphicFramePr>
        <p:xfrm>
          <a:off x="1764680" y="4443863"/>
          <a:ext cx="129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1" name="Equation" r:id="rId8" imgW="1295400" imgH="1016000" progId="Equation.DSMT4">
                  <p:embed/>
                </p:oleObj>
              </mc:Choice>
              <mc:Fallback>
                <p:oleObj name="Equation" r:id="rId8" imgW="1295400" imgH="1016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680" y="4443863"/>
                        <a:ext cx="129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3143240" y="5286388"/>
          <a:ext cx="2214578" cy="73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2" name="Equation" r:id="rId10" imgW="1333500" imgH="444500" progId="Equation.DSMT4">
                  <p:embed/>
                </p:oleObj>
              </mc:Choice>
              <mc:Fallback>
                <p:oleObj name="Equation" r:id="rId10" imgW="1333500" imgH="4445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5286388"/>
                        <a:ext cx="2214578" cy="738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8612"/>
              </p:ext>
            </p:extLst>
          </p:nvPr>
        </p:nvGraphicFramePr>
        <p:xfrm>
          <a:off x="714348" y="2780928"/>
          <a:ext cx="3857652" cy="66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3" name="Equation" r:id="rId12" imgW="2794000" imgH="482600" progId="Equation.DSMT4">
                  <p:embed/>
                </p:oleObj>
              </mc:Choice>
              <mc:Fallback>
                <p:oleObj name="Equation" r:id="rId12" imgW="2794000" imgH="482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780928"/>
                        <a:ext cx="3857652" cy="666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072330" y="478632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spring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643446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external motor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11188" y="2780928"/>
                <a:ext cx="2643994" cy="5232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Assume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188" y="2780928"/>
                <a:ext cx="2643994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4358" t="-10227" b="-2954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11560" y="1068724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16224" cy="43204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2.3 Forced Oscillators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785813" y="3500438"/>
            <a:ext cx="1142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get</a:t>
            </a:r>
          </a:p>
        </p:txBody>
      </p:sp>
      <p:sp>
        <p:nvSpPr>
          <p:cNvPr id="78855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2CC79-BF30-4ECE-B88A-5543A985C034}" type="slidenum">
              <a:rPr lang="en-US"/>
              <a:pPr/>
              <a:t>56</a:t>
            </a:fld>
            <a:endParaRPr lang="en-US"/>
          </a:p>
        </p:txBody>
      </p:sp>
      <p:sp>
        <p:nvSpPr>
          <p:cNvPr id="78856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14348" y="2571744"/>
            <a:ext cx="44624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Assume initial condition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42910" y="5572140"/>
            <a:ext cx="3286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(See appendix 4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785786" y="1214422"/>
          <a:ext cx="77152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92" name="Equation" r:id="rId3" imgW="5727700" imgH="889000" progId="Equation.DSMT4">
                  <p:embed/>
                </p:oleObj>
              </mc:Choice>
              <mc:Fallback>
                <p:oleObj name="Equation" r:id="rId3" imgW="5727700" imgH="889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214422"/>
                        <a:ext cx="771525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1" name="Object 3"/>
          <p:cNvGraphicFramePr>
            <a:graphicFrameLocks noChangeAspect="1"/>
          </p:cNvGraphicFramePr>
          <p:nvPr/>
        </p:nvGraphicFramePr>
        <p:xfrm>
          <a:off x="5214942" y="2571744"/>
          <a:ext cx="3457004" cy="56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93" name="Equation" r:id="rId5" imgW="2578100" imgH="419100" progId="Equation.DSMT4">
                  <p:embed/>
                </p:oleObj>
              </mc:Choice>
              <mc:Fallback>
                <p:oleObj name="Equation" r:id="rId5" imgW="2578100" imgH="4191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2571744"/>
                        <a:ext cx="3457004" cy="561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1357290" y="4143380"/>
          <a:ext cx="7156689" cy="124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94" name="Equation" r:id="rId7" imgW="5105400" imgH="889000" progId="Equation.DSMT4">
                  <p:embed/>
                </p:oleObj>
              </mc:Choice>
              <mc:Fallback>
                <p:oleObj name="Equation" r:id="rId7" imgW="51054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143380"/>
                        <a:ext cx="7156689" cy="124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3728" y="548680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4572000" y="4143380"/>
            <a:ext cx="43576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Small  </a:t>
            </a:r>
            <a:r>
              <a:rPr lang="en-US" dirty="0" smtClean="0"/>
              <a:t>angular frequency when           close to </a:t>
            </a:r>
            <a:endParaRPr lang="en-US" dirty="0"/>
          </a:p>
        </p:txBody>
      </p:sp>
      <p:sp>
        <p:nvSpPr>
          <p:cNvPr id="320525" name="AutoShape 13"/>
          <p:cNvSpPr>
            <a:spLocks/>
          </p:cNvSpPr>
          <p:nvPr/>
        </p:nvSpPr>
        <p:spPr bwMode="auto">
          <a:xfrm rot="-5400000">
            <a:off x="3694093" y="1949453"/>
            <a:ext cx="360363" cy="4176712"/>
          </a:xfrm>
          <a:prstGeom prst="leftBrace">
            <a:avLst>
              <a:gd name="adj1" fmla="val 965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 flipH="1" flipV="1">
            <a:off x="4643438" y="3714752"/>
            <a:ext cx="142876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5DB32-29AC-41D0-AD0F-2234D02EA866}" type="slidenum">
              <a:rPr lang="en-US"/>
              <a:pPr/>
              <a:t>57</a:t>
            </a:fld>
            <a:endParaRPr lang="en-US"/>
          </a:p>
        </p:txBody>
      </p:sp>
      <p:sp>
        <p:nvSpPr>
          <p:cNvPr id="79886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388098" name="Object 2"/>
          <p:cNvGraphicFramePr>
            <a:graphicFrameLocks noChangeAspect="1"/>
          </p:cNvGraphicFramePr>
          <p:nvPr/>
        </p:nvGraphicFramePr>
        <p:xfrm>
          <a:off x="928662" y="1214422"/>
          <a:ext cx="715645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89" name="Equation" r:id="rId4" imgW="5105400" imgH="889000" progId="Equation.DSMT4">
                  <p:embed/>
                </p:oleObj>
              </mc:Choice>
              <mc:Fallback>
                <p:oleObj name="Equation" r:id="rId4" imgW="5105400" imgH="8890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214422"/>
                        <a:ext cx="715645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642910" y="2571744"/>
          <a:ext cx="7572428" cy="123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90" name="Equation" r:id="rId6" imgW="6159500" imgH="1003300" progId="Equation.DSMT4">
                  <p:embed/>
                </p:oleObj>
              </mc:Choice>
              <mc:Fallback>
                <p:oleObj name="Equation" r:id="rId6" imgW="6159500" imgH="10033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571744"/>
                        <a:ext cx="7572428" cy="1233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3357554" y="4286256"/>
          <a:ext cx="928694" cy="578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91" name="Equation" r:id="rId8" imgW="672808" imgH="418918" progId="Equation.DSMT4">
                  <p:embed/>
                </p:oleObj>
              </mc:Choice>
              <mc:Fallback>
                <p:oleObj name="Equation" r:id="rId8" imgW="672808" imgH="418918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286256"/>
                        <a:ext cx="928694" cy="578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85786" y="5214950"/>
            <a:ext cx="7419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We shall use the above form to discuss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properties of forced oscillator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88102" name="Object 13"/>
          <p:cNvGraphicFramePr>
            <a:graphicFrameLocks noChangeAspect="1"/>
          </p:cNvGraphicFramePr>
          <p:nvPr/>
        </p:nvGraphicFramePr>
        <p:xfrm>
          <a:off x="5715008" y="4643446"/>
          <a:ext cx="54994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92" name="Equation" r:id="rId10" imgW="291973" imgH="253890" progId="Equation.DSMT4">
                  <p:embed/>
                </p:oleObj>
              </mc:Choice>
              <mc:Fallback>
                <p:oleObj name="Equation" r:id="rId10" imgW="291973" imgH="25389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4643446"/>
                        <a:ext cx="54994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15"/>
          <p:cNvGraphicFramePr>
            <a:graphicFrameLocks noChangeAspect="1"/>
          </p:cNvGraphicFramePr>
          <p:nvPr/>
        </p:nvGraphicFramePr>
        <p:xfrm>
          <a:off x="7929586" y="4572008"/>
          <a:ext cx="500066" cy="49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93" name="Equation" r:id="rId12" imgW="291973" imgH="253890" progId="Equation.DSMT4">
                  <p:embed/>
                </p:oleObj>
              </mc:Choice>
              <mc:Fallback>
                <p:oleObj name="Equation" r:id="rId12" imgW="291973" imgH="25389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4572008"/>
                        <a:ext cx="500066" cy="495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804248" y="260648"/>
            <a:ext cx="2016224" cy="43204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2.3 Forced Oscillators</a:t>
            </a:r>
            <a:endParaRPr lang="en-US" sz="1400" dirty="0" smtClean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95536" y="491877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4" grpId="0"/>
      <p:bldP spid="320525" grpId="0" animBg="1"/>
      <p:bldP spid="320527" grpId="0" animBg="1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3" name="Picture 7" descr="chp2_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929066"/>
            <a:ext cx="6429420" cy="179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285984" y="2500306"/>
            <a:ext cx="1441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where</a:t>
            </a:r>
          </a:p>
        </p:txBody>
      </p:sp>
      <p:sp>
        <p:nvSpPr>
          <p:cNvPr id="8090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B6B1C9-A8D3-4D66-AE5D-881E032FB485}" type="slidenum">
              <a:rPr lang="en-US"/>
              <a:pPr/>
              <a:t>58</a:t>
            </a:fld>
            <a:endParaRPr lang="en-US"/>
          </a:p>
        </p:txBody>
      </p:sp>
      <p:sp>
        <p:nvSpPr>
          <p:cNvPr id="8090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80909" name="Text Box 10"/>
          <p:cNvSpPr txBox="1">
            <a:spLocks noChangeArrowheads="1"/>
          </p:cNvSpPr>
          <p:nvPr/>
        </p:nvSpPr>
        <p:spPr bwMode="auto">
          <a:xfrm>
            <a:off x="1428728" y="5715016"/>
            <a:ext cx="22860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Red curve</a:t>
            </a:r>
          </a:p>
        </p:txBody>
      </p:sp>
      <p:sp>
        <p:nvSpPr>
          <p:cNvPr id="80910" name="Text Box 10"/>
          <p:cNvSpPr txBox="1">
            <a:spLocks noChangeArrowheads="1"/>
          </p:cNvSpPr>
          <p:nvPr/>
        </p:nvSpPr>
        <p:spPr bwMode="auto">
          <a:xfrm>
            <a:off x="2786050" y="3214686"/>
            <a:ext cx="1928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Blue curve</a:t>
            </a:r>
          </a:p>
        </p:txBody>
      </p:sp>
      <p:cxnSp>
        <p:nvCxnSpPr>
          <p:cNvPr id="80911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2393143" y="5393543"/>
            <a:ext cx="357189" cy="5715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912" name="Straight Arrow Connector 18"/>
          <p:cNvCxnSpPr>
            <a:cxnSpLocks noChangeShapeType="1"/>
          </p:cNvCxnSpPr>
          <p:nvPr/>
        </p:nvCxnSpPr>
        <p:spPr bwMode="auto">
          <a:xfrm flipV="1">
            <a:off x="3643308" y="3000372"/>
            <a:ext cx="285750" cy="2143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913" name="Text Box 10"/>
          <p:cNvSpPr txBox="1">
            <a:spLocks noChangeArrowheads="1"/>
          </p:cNvSpPr>
          <p:nvPr/>
        </p:nvSpPr>
        <p:spPr bwMode="auto">
          <a:xfrm>
            <a:off x="428596" y="1928802"/>
            <a:ext cx="2000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Red curve</a:t>
            </a:r>
          </a:p>
        </p:txBody>
      </p:sp>
      <p:cxnSp>
        <p:nvCxnSpPr>
          <p:cNvPr id="80914" name="Straight Arrow Connector 16"/>
          <p:cNvCxnSpPr>
            <a:cxnSpLocks noChangeShapeType="1"/>
            <a:stCxn id="80913" idx="0"/>
          </p:cNvCxnSpPr>
          <p:nvPr/>
        </p:nvCxnSpPr>
        <p:spPr bwMode="auto">
          <a:xfrm rot="16200000" flipV="1">
            <a:off x="1142979" y="1643052"/>
            <a:ext cx="285750" cy="2857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916" name="Straight Arrow Connector 18"/>
          <p:cNvCxnSpPr>
            <a:cxnSpLocks noChangeShapeType="1"/>
          </p:cNvCxnSpPr>
          <p:nvPr/>
        </p:nvCxnSpPr>
        <p:spPr bwMode="auto">
          <a:xfrm rot="5400000">
            <a:off x="3214678" y="3857628"/>
            <a:ext cx="500066" cy="2143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389122" name="Object 2"/>
          <p:cNvGraphicFramePr>
            <a:graphicFrameLocks noChangeAspect="1"/>
          </p:cNvGraphicFramePr>
          <p:nvPr/>
        </p:nvGraphicFramePr>
        <p:xfrm>
          <a:off x="571472" y="857232"/>
          <a:ext cx="53578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1" name="Equation" r:id="rId4" imgW="3619500" imgH="1003300" progId="Equation.DSMT4">
                  <p:embed/>
                </p:oleObj>
              </mc:Choice>
              <mc:Fallback>
                <p:oleObj name="Equation" r:id="rId4" imgW="3619500" imgH="10033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857232"/>
                        <a:ext cx="53578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Object 3"/>
          <p:cNvGraphicFramePr>
            <a:graphicFrameLocks noChangeAspect="1"/>
          </p:cNvGraphicFramePr>
          <p:nvPr/>
        </p:nvGraphicFramePr>
        <p:xfrm>
          <a:off x="3500430" y="2285992"/>
          <a:ext cx="4241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2" name="Equation" r:id="rId6" imgW="4241800" imgH="1003300" progId="Equation.DSMT4">
                  <p:embed/>
                </p:oleObj>
              </mc:Choice>
              <mc:Fallback>
                <p:oleObj name="Equation" r:id="rId6" imgW="4241800" imgH="10033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285992"/>
                        <a:ext cx="4241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16224" cy="43204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2.3 Forced Oscillators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91333" y="332656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2500313" y="285750"/>
            <a:ext cx="2786062" cy="461963"/>
          </a:xfrm>
        </p:spPr>
        <p:txBody>
          <a:bodyPr/>
          <a:lstStyle/>
          <a:p>
            <a:r>
              <a:rPr lang="en-US" smtClean="0"/>
              <a:t>Beating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714375" y="928688"/>
            <a:ext cx="6929459" cy="5715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if our ear is exposed to two sounds</a:t>
            </a:r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FB5E-7122-4C0B-87C8-0858BB7B97D0}" type="slidenum">
              <a:rPr lang="en-US"/>
              <a:pPr/>
              <a:t>59</a:t>
            </a:fld>
            <a:endParaRPr lang="en-US"/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857224" y="5357826"/>
            <a:ext cx="65722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e </a:t>
            </a:r>
            <a:r>
              <a:rPr lang="en-US" sz="3200" dirty="0"/>
              <a:t>only hear </a:t>
            </a:r>
            <a:r>
              <a:rPr lang="en-US" sz="3200" dirty="0" smtClean="0"/>
              <a:t>the  above  term  A(t)</a:t>
            </a:r>
            <a:endParaRPr lang="en-US" sz="3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57620" y="1643050"/>
            <a:ext cx="200026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1</a:t>
            </a:r>
            <a:r>
              <a:rPr lang="en-US" kern="0" baseline="30000" dirty="0">
                <a:latin typeface="+mn-lt"/>
              </a:rPr>
              <a:t>st</a:t>
            </a:r>
            <a:r>
              <a:rPr lang="en-US" kern="0" dirty="0">
                <a:latin typeface="+mn-lt"/>
              </a:rPr>
              <a:t>   sound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000760" y="1643050"/>
            <a:ext cx="207170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2</a:t>
            </a:r>
            <a:r>
              <a:rPr lang="en-US" kern="0" baseline="30000" dirty="0">
                <a:latin typeface="+mn-lt"/>
              </a:rPr>
              <a:t>nd</a:t>
            </a:r>
            <a:r>
              <a:rPr lang="en-US" kern="0" dirty="0">
                <a:latin typeface="+mn-lt"/>
              </a:rPr>
              <a:t>   sound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graphicFrame>
        <p:nvGraphicFramePr>
          <p:cNvPr id="33794" name="Object 16"/>
          <p:cNvGraphicFramePr>
            <a:graphicFrameLocks noChangeAspect="1"/>
          </p:cNvGraphicFramePr>
          <p:nvPr/>
        </p:nvGraphicFramePr>
        <p:xfrm>
          <a:off x="1714480" y="2857496"/>
          <a:ext cx="3857633" cy="122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name="Equation" r:id="rId3" imgW="3149600" imgH="1003300" progId="Equation.DSMT4">
                  <p:embed/>
                </p:oleObj>
              </mc:Choice>
              <mc:Fallback>
                <p:oleObj name="Equation" r:id="rId3" imgW="3149600" imgH="10033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857496"/>
                        <a:ext cx="3857633" cy="122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Slide Number Placeholder 4"/>
          <p:cNvSpPr txBox="1">
            <a:spLocks/>
          </p:cNvSpPr>
          <p:nvPr/>
        </p:nvSpPr>
        <p:spPr bwMode="auto">
          <a:xfrm>
            <a:off x="571472" y="4143380"/>
            <a:ext cx="126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200" dirty="0">
                <a:latin typeface="Times New Roman" pitchFamily="18" charset="0"/>
              </a:rPr>
              <a:t>where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42910" y="1714488"/>
          <a:ext cx="71564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Equation" r:id="rId5" imgW="5105400" imgH="889000" progId="Equation.DSMT4">
                  <p:embed/>
                </p:oleObj>
              </mc:Choice>
              <mc:Fallback>
                <p:oleObj name="Equation" r:id="rId5" imgW="5105400" imgH="8890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714488"/>
                        <a:ext cx="715645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143108" y="4000504"/>
          <a:ext cx="5786478" cy="126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" name="Equation" r:id="rId7" imgW="4241800" imgH="1003300" progId="Equation.DSMT4">
                  <p:embed/>
                </p:oleObj>
              </mc:Choice>
              <mc:Fallback>
                <p:oleObj name="Equation" r:id="rId7" imgW="4241800" imgH="10033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000504"/>
                        <a:ext cx="5786478" cy="1267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  <p:bldP spid="338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857250" y="928688"/>
            <a:ext cx="7772400" cy="4929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(2)</a:t>
            </a:r>
            <a:r>
              <a:rPr lang="en-US" b="1" dirty="0" smtClean="0">
                <a:solidFill>
                  <a:srgbClr val="C00000"/>
                </a:solidFill>
              </a:rPr>
              <a:t>Damped</a:t>
            </a:r>
            <a:r>
              <a:rPr lang="en-US" dirty="0" smtClean="0">
                <a:solidFill>
                  <a:srgbClr val="C00000"/>
                </a:solidFill>
              </a:rPr>
              <a:t> harmonic oscillator </a:t>
            </a:r>
            <a:r>
              <a:rPr lang="en-US" sz="1800" dirty="0" smtClean="0"/>
              <a:t>(</a:t>
            </a:r>
            <a:r>
              <a:rPr lang="en-US" sz="1800" dirty="0" err="1" smtClean="0"/>
              <a:t>pp</a:t>
            </a:r>
            <a:r>
              <a:rPr lang="en-US" sz="1800" dirty="0" smtClean="0"/>
              <a:t> 11-16)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In real oscillator, friction (damping) slows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down the motion of the system. The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frictional force </a:t>
            </a:r>
            <a:r>
              <a:rPr lang="en-US" dirty="0" smtClean="0"/>
              <a:t>is given by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70400" y="3257550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3" imgW="203112" imgH="342751" progId="Equation.DSMT4">
                  <p:embed/>
                </p:oleObj>
              </mc:Choice>
              <mc:Fallback>
                <p:oleObj name="Equation" r:id="rId3" imgW="203112" imgH="342751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57550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714500" y="2383727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00"/>
                </a:solidFill>
              </a:rPr>
              <a:t>m &gt;</a:t>
            </a:r>
            <a:r>
              <a:rPr lang="en-US" b="1" i="1" dirty="0" smtClean="0">
                <a:solidFill>
                  <a:srgbClr val="000000"/>
                </a:solidFill>
              </a:rPr>
              <a:t>0</a:t>
            </a:r>
            <a:r>
              <a:rPr lang="en-US" sz="2400" b="1" i="1" dirty="0" smtClean="0">
                <a:solidFill>
                  <a:srgbClr val="000000"/>
                </a:solidFill>
              </a:rPr>
              <a:t>          </a:t>
            </a:r>
            <a:r>
              <a:rPr lang="en-US" b="1" i="1" dirty="0" smtClean="0">
                <a:solidFill>
                  <a:srgbClr val="000000"/>
                </a:solidFill>
              </a:rPr>
              <a:t>b </a:t>
            </a:r>
            <a:r>
              <a:rPr lang="en-US" b="1" i="1" dirty="0">
                <a:solidFill>
                  <a:srgbClr val="000000"/>
                </a:solidFill>
              </a:rPr>
              <a:t>&gt;0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400" b="1" i="1" dirty="0" smtClean="0">
                <a:solidFill>
                  <a:srgbClr val="000000"/>
                </a:solidFill>
              </a:rPr>
              <a:t>           </a:t>
            </a:r>
            <a:r>
              <a:rPr lang="en-US" b="1" i="1" dirty="0">
                <a:solidFill>
                  <a:srgbClr val="000000"/>
                </a:solidFill>
              </a:rPr>
              <a:t>k </a:t>
            </a:r>
            <a:r>
              <a:rPr lang="en-US" b="1" dirty="0">
                <a:solidFill>
                  <a:srgbClr val="000000"/>
                </a:solidFill>
              </a:rPr>
              <a:t>&gt; 0    </a:t>
            </a:r>
          </a:p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4714876" y="3000372"/>
            <a:ext cx="1428750" cy="83317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spring constant</a:t>
            </a:r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2857488" y="3000372"/>
            <a:ext cx="1511300" cy="83317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Damping  constant</a:t>
            </a:r>
          </a:p>
        </p:txBody>
      </p:sp>
      <p:sp>
        <p:nvSpPr>
          <p:cNvPr id="308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08376-7424-4F69-B991-7B1DC33F7994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3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963333"/>
              </p:ext>
            </p:extLst>
          </p:nvPr>
        </p:nvGraphicFramePr>
        <p:xfrm>
          <a:off x="5750719" y="5301208"/>
          <a:ext cx="10715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Equation" r:id="rId5" imgW="609336" imgH="342751" progId="Equation.DSMT4">
                  <p:embed/>
                </p:oleObj>
              </mc:Choice>
              <mc:Fallback>
                <p:oleObj name="Equation" r:id="rId5" imgW="609336" imgH="342751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19" y="5301208"/>
                        <a:ext cx="10715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851128"/>
              </p:ext>
            </p:extLst>
          </p:nvPr>
        </p:nvGraphicFramePr>
        <p:xfrm>
          <a:off x="1714500" y="1556792"/>
          <a:ext cx="5000660" cy="70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7" imgW="2438400" imgH="342900" progId="Equation.DSMT4">
                  <p:embed/>
                </p:oleObj>
              </mc:Choice>
              <mc:Fallback>
                <p:oleObj name="Equation" r:id="rId7" imgW="2438400" imgH="3429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556792"/>
                        <a:ext cx="5000660" cy="70321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7000875" y="285750"/>
            <a:ext cx="1315541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571500" y="357188"/>
            <a:ext cx="7772400" cy="461962"/>
          </a:xfrm>
        </p:spPr>
        <p:txBody>
          <a:bodyPr/>
          <a:lstStyle/>
          <a:p>
            <a:pPr algn="l"/>
            <a:r>
              <a:rPr lang="en-US" smtClean="0"/>
              <a:t>(cont)      Beating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9A4B89-7179-49E7-AA68-21CE5A98B307}" type="slidenum">
              <a:rPr lang="en-US"/>
              <a:pPr/>
              <a:t>60</a:t>
            </a:fld>
            <a:endParaRPr lang="en-US"/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1357313" y="1428750"/>
            <a:ext cx="621506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/>
              <a:t>A fast signal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is  modulated by a slower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 smtClean="0"/>
              <a:t>This </a:t>
            </a:r>
            <a:r>
              <a:rPr lang="en-US" sz="3200" dirty="0"/>
              <a:t>behavior is called </a:t>
            </a:r>
            <a:r>
              <a:rPr lang="en-US" sz="3200" dirty="0">
                <a:solidFill>
                  <a:srgbClr val="C00000"/>
                </a:solidFill>
              </a:rPr>
              <a:t>beating</a:t>
            </a:r>
            <a:r>
              <a:rPr lang="en-US" sz="3200" dirty="0"/>
              <a:t> in physics</a:t>
            </a: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4143372" y="1357298"/>
          <a:ext cx="20685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Equation" r:id="rId3" imgW="1993900" imgH="876300" progId="Equation.DSMT4">
                  <p:embed/>
                </p:oleObj>
              </mc:Choice>
              <mc:Fallback>
                <p:oleObj name="Equation" r:id="rId3" imgW="1993900" imgH="8763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1357298"/>
                        <a:ext cx="20685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11"/>
          <p:cNvSpPr txBox="1">
            <a:spLocks noChangeArrowheads="1"/>
          </p:cNvSpPr>
          <p:nvPr/>
        </p:nvSpPr>
        <p:spPr bwMode="auto">
          <a:xfrm>
            <a:off x="1142976" y="5715016"/>
            <a:ext cx="75628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hlinkClick r:id="rId5"/>
              </a:rPr>
              <a:t>http://www.school-for-champions.com/science/sound_beat.htm</a:t>
            </a:r>
            <a:endParaRPr lang="en-US" sz="20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214546" y="3296957"/>
          <a:ext cx="5143536" cy="109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1" name="Equation" r:id="rId6" imgW="4241800" imgH="1003300" progId="Equation.DSMT4">
                  <p:embed/>
                </p:oleObj>
              </mc:Choice>
              <mc:Fallback>
                <p:oleObj name="Equation" r:id="rId6" imgW="4241800" imgH="10033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296957"/>
                        <a:ext cx="5143536" cy="1090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253C0-5E7E-4ECA-9B32-7D1D488633A1}" type="slidenum">
              <a:rPr lang="en-US"/>
              <a:pPr/>
              <a:t>61</a:t>
            </a:fld>
            <a:endParaRPr lang="en-US"/>
          </a:p>
        </p:txBody>
      </p:sp>
      <p:sp>
        <p:nvSpPr>
          <p:cNvPr id="35850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143372" y="3286124"/>
            <a:ext cx="235745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L’ Hospital Rule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857224" y="1270692"/>
          <a:ext cx="7715304" cy="170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8" name="Equation" r:id="rId3" imgW="5321300" imgH="1422400" progId="Equation.DSMT4">
                  <p:embed/>
                </p:oleObj>
              </mc:Choice>
              <mc:Fallback>
                <p:oleObj name="Equation" r:id="rId3" imgW="5321300" imgH="1422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70692"/>
                        <a:ext cx="7715304" cy="170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785918" y="3000372"/>
          <a:ext cx="1785950" cy="131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9" name="Equation" r:id="rId5" imgW="1206500" imgH="889000" progId="Equation.DSMT4">
                  <p:embed/>
                </p:oleObj>
              </mc:Choice>
              <mc:Fallback>
                <p:oleObj name="Equation" r:id="rId5" imgW="1206500" imgH="889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000372"/>
                        <a:ext cx="1785950" cy="1315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00694" y="4286256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214810" y="5000636"/>
          <a:ext cx="3515263" cy="104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7" imgW="2311400" imgH="685800" progId="Equation.DSMT4">
                  <p:embed/>
                </p:oleObj>
              </mc:Choice>
              <mc:Fallback>
                <p:oleObj name="Equation" r:id="rId7" imgW="2311400" imgH="685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5000636"/>
                        <a:ext cx="3515263" cy="1042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16224" cy="43204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2.3 Forced Oscillators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96993" y="548680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253C0-5E7E-4ECA-9B32-7D1D488633A1}" type="slidenum">
              <a:rPr lang="en-US"/>
              <a:pPr/>
              <a:t>62</a:t>
            </a:fld>
            <a:endParaRPr lang="en-US"/>
          </a:p>
        </p:txBody>
      </p:sp>
      <p:sp>
        <p:nvSpPr>
          <p:cNvPr id="35850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57224" y="2071678"/>
            <a:ext cx="735811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When external frequency       </a:t>
            </a:r>
            <a:r>
              <a:rPr lang="en-US" sz="3200" dirty="0" smtClean="0"/>
              <a:t>   is </a:t>
            </a:r>
            <a:r>
              <a:rPr lang="en-US" sz="3200" dirty="0"/>
              <a:t>close to natural frequency          ,  A(t) tends to a </a:t>
            </a:r>
            <a:r>
              <a:rPr lang="en-US" sz="3200" dirty="0" err="1"/>
              <a:t>st</a:t>
            </a:r>
            <a:r>
              <a:rPr lang="en-US" sz="3200" dirty="0"/>
              <a:t>. line</a:t>
            </a:r>
          </a:p>
        </p:txBody>
      </p:sp>
      <p:graphicFrame>
        <p:nvGraphicFramePr>
          <p:cNvPr id="35842" name="Object 13"/>
          <p:cNvGraphicFramePr>
            <a:graphicFrameLocks noChangeAspect="1"/>
          </p:cNvGraphicFramePr>
          <p:nvPr/>
        </p:nvGraphicFramePr>
        <p:xfrm>
          <a:off x="5572132" y="2000240"/>
          <a:ext cx="714380" cy="6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8" name="Equation" r:id="rId3" imgW="291973" imgH="253890" progId="Equation.DSMT4">
                  <p:embed/>
                </p:oleObj>
              </mc:Choice>
              <mc:Fallback>
                <p:oleObj name="Equation" r:id="rId3" imgW="291973" imgH="25389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2000240"/>
                        <a:ext cx="714380" cy="62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5"/>
          <p:cNvGraphicFramePr>
            <a:graphicFrameLocks noChangeAspect="1"/>
          </p:cNvGraphicFramePr>
          <p:nvPr/>
        </p:nvGraphicFramePr>
        <p:xfrm>
          <a:off x="4714876" y="2643182"/>
          <a:ext cx="642942" cy="63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9" name="Equation" r:id="rId5" imgW="291973" imgH="253890" progId="Equation.DSMT4">
                  <p:embed/>
                </p:oleObj>
              </mc:Choice>
              <mc:Fallback>
                <p:oleObj name="Equation" r:id="rId5" imgW="291973" imgH="25389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643182"/>
                        <a:ext cx="642942" cy="63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7"/>
          <p:cNvGraphicFramePr>
            <a:graphicFrameLocks noChangeAspect="1"/>
          </p:cNvGraphicFramePr>
          <p:nvPr/>
        </p:nvGraphicFramePr>
        <p:xfrm>
          <a:off x="3143240" y="3286124"/>
          <a:ext cx="1357322" cy="153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30" name="Equation" r:id="rId7" imgW="787400" imgH="889000" progId="Equation.DSMT4">
                  <p:embed/>
                </p:oleObj>
              </mc:Choice>
              <mc:Fallback>
                <p:oleObj name="Equation" r:id="rId7" imgW="7874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286124"/>
                        <a:ext cx="1357322" cy="1532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16224" cy="43204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2.3 Forced Oscillators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560" y="1068724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738E8F-E4FC-40F3-98EC-42638AB037FF}" type="slidenum">
              <a:rPr lang="en-US"/>
              <a:pPr/>
              <a:t>63</a:t>
            </a:fld>
            <a:endParaRPr lang="en-US"/>
          </a:p>
        </p:txBody>
      </p:sp>
      <p:sp>
        <p:nvSpPr>
          <p:cNvPr id="3688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3686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74387"/>
              </p:ext>
            </p:extLst>
          </p:nvPr>
        </p:nvGraphicFramePr>
        <p:xfrm>
          <a:off x="559880" y="1412776"/>
          <a:ext cx="774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1" name="Equation" r:id="rId3" imgW="774364" imgH="812447" progId="Equation.DSMT4">
                  <p:embed/>
                </p:oleObj>
              </mc:Choice>
              <mc:Fallback>
                <p:oleObj name="Equation" r:id="rId3" imgW="774364" imgH="812447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80" y="1412776"/>
                        <a:ext cx="774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98477"/>
              </p:ext>
            </p:extLst>
          </p:nvPr>
        </p:nvGraphicFramePr>
        <p:xfrm>
          <a:off x="1461764" y="1340768"/>
          <a:ext cx="2493509" cy="79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2" name="Equation" r:id="rId5" imgW="2476500" imgH="889000" progId="Equation.DSMT4">
                  <p:embed/>
                </p:oleObj>
              </mc:Choice>
              <mc:Fallback>
                <p:oleObj name="Equation" r:id="rId5" imgW="2476500" imgH="889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764" y="1340768"/>
                        <a:ext cx="2493509" cy="794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628933"/>
              </p:ext>
            </p:extLst>
          </p:nvPr>
        </p:nvGraphicFramePr>
        <p:xfrm>
          <a:off x="565619" y="728422"/>
          <a:ext cx="4896544" cy="91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3" name="Equation" r:id="rId7" imgW="3619500" imgH="1003300" progId="Equation.DSMT4">
                  <p:embed/>
                </p:oleObj>
              </mc:Choice>
              <mc:Fallback>
                <p:oleObj name="Equation" r:id="rId7" imgW="3619500" imgH="10033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19" y="728422"/>
                        <a:ext cx="4896544" cy="916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16224" cy="43204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2.3 Forced Oscillators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50954" y="326785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349" y="2260773"/>
            <a:ext cx="6877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understand the above result more</a:t>
            </a:r>
          </a:p>
          <a:p>
            <a:r>
              <a:rPr lang="en-US" dirty="0" smtClean="0"/>
              <a:t> by looking at the following case: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when </a:t>
            </a:r>
            <a:endParaRPr lang="en-SG" sz="3200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71281"/>
              </p:ext>
            </p:extLst>
          </p:nvPr>
        </p:nvGraphicFramePr>
        <p:xfrm>
          <a:off x="4904949" y="3193031"/>
          <a:ext cx="36433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4" name="Equation" r:id="rId9" imgW="2844800" imgH="444500" progId="Equation.DSMT4">
                  <p:embed/>
                </p:oleObj>
              </mc:Choice>
              <mc:Fallback>
                <p:oleObj name="Equation" r:id="rId9" imgW="28448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949" y="3193031"/>
                        <a:ext cx="36433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48264" y="2739461"/>
                <a:ext cx="144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𝛼</m:t>
                      </m:r>
                      <m:r>
                        <a:rPr lang="en-SG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n-SG" i="1">
                          <a:solidFill>
                            <a:schemeClr val="tx2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en-SG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739461"/>
                <a:ext cx="144016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30463" y="3276436"/>
            <a:ext cx="4323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particular solution of  </a:t>
            </a:r>
          </a:p>
          <a:p>
            <a:r>
              <a:rPr lang="en-US" dirty="0" smtClean="0"/>
              <a:t>is of the from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01556" y="3664242"/>
                <a:ext cx="46561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SG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SG" sz="400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SG" sz="4000">
                              <a:latin typeface="Cambria Math"/>
                            </a:rPr>
                            <m:t>(</m:t>
                          </m:r>
                          <m:r>
                            <a:rPr lang="en-SG" sz="4000" i="1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en-SG" sz="4000">
                              <a:latin typeface="Cambria Math"/>
                            </a:rPr>
                            <m:t>sin</m:t>
                          </m:r>
                          <m:r>
                            <a:rPr lang="en-SG" sz="4000" i="1">
                              <a:latin typeface="Cambria Math"/>
                            </a:rPr>
                            <m:t>𝛼</m:t>
                          </m:r>
                          <m:r>
                            <a:rPr lang="en-SG" sz="4000" i="1">
                              <a:latin typeface="Cambria Math"/>
                            </a:rPr>
                            <m:t>𝑡</m:t>
                          </m:r>
                          <m:r>
                            <a:rPr lang="en-SG" sz="4000">
                              <a:latin typeface="Cambria Math"/>
                            </a:rPr>
                            <m:t>+</m:t>
                          </m:r>
                          <m:r>
                            <a:rPr lang="en-SG" sz="4000" i="1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n-SG" sz="4000">
                              <a:latin typeface="Cambria Math"/>
                            </a:rPr>
                            <m:t>cos</m:t>
                          </m:r>
                          <m:r>
                            <a:rPr lang="en-SG" sz="4000" i="1">
                              <a:latin typeface="Cambria Math"/>
                            </a:rPr>
                            <m:t>𝛼</m:t>
                          </m:r>
                          <m:r>
                            <a:rPr lang="en-SG" sz="40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SG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56" y="3664242"/>
                <a:ext cx="4656146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41134" y="4327596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solution of 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95125"/>
              </p:ext>
            </p:extLst>
          </p:nvPr>
        </p:nvGraphicFramePr>
        <p:xfrm>
          <a:off x="3484193" y="4327596"/>
          <a:ext cx="36433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5" name="Equation" r:id="rId13" imgW="2844800" imgH="444500" progId="Equation.DSMT4">
                  <p:embed/>
                </p:oleObj>
              </mc:Choice>
              <mc:Fallback>
                <p:oleObj name="Equation" r:id="rId13" imgW="28448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193" y="4327596"/>
                        <a:ext cx="36433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56069"/>
              </p:ext>
            </p:extLst>
          </p:nvPr>
        </p:nvGraphicFramePr>
        <p:xfrm>
          <a:off x="1768091" y="5070009"/>
          <a:ext cx="2308524" cy="37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6" name="Equation" r:id="rId14" imgW="2578100" imgH="419100" progId="Equation.DSMT4">
                  <p:embed/>
                </p:oleObj>
              </mc:Choice>
              <mc:Fallback>
                <p:oleObj name="Equation" r:id="rId14" imgW="25781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091" y="5070009"/>
                        <a:ext cx="2308524" cy="375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99592" y="495987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4243655" y="4997750"/>
            <a:ext cx="62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</a:t>
            </a:r>
            <a:endParaRPr lang="en-SG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07698"/>
              </p:ext>
            </p:extLst>
          </p:nvPr>
        </p:nvGraphicFramePr>
        <p:xfrm>
          <a:off x="4933812" y="4850816"/>
          <a:ext cx="29003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7" name="Equation" r:id="rId16" imgW="2476500" imgH="889000" progId="Equation.DSMT4">
                  <p:embed/>
                </p:oleObj>
              </mc:Choice>
              <mc:Fallback>
                <p:oleObj name="Equation" r:id="rId16" imgW="2476500" imgH="889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812" y="4850816"/>
                        <a:ext cx="29003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8" name="Picture 6" descr="chp2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357298"/>
            <a:ext cx="33147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9" name="Text Box 7"/>
          <p:cNvSpPr txBox="1">
            <a:spLocks noChangeArrowheads="1"/>
          </p:cNvSpPr>
          <p:nvPr/>
        </p:nvSpPr>
        <p:spPr bwMode="auto">
          <a:xfrm>
            <a:off x="785786" y="4786322"/>
            <a:ext cx="7416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Oscillations go out of control when       close  </a:t>
            </a:r>
            <a:r>
              <a:rPr lang="en-US" sz="3200" dirty="0" smtClean="0"/>
              <a:t> </a:t>
            </a:r>
            <a:r>
              <a:rPr lang="en-US" sz="3200" dirty="0"/>
              <a:t>to       </a:t>
            </a:r>
            <a:r>
              <a:rPr lang="en-US" sz="3200" dirty="0" smtClean="0"/>
              <a:t>  . </a:t>
            </a:r>
            <a:r>
              <a:rPr lang="en-US" sz="3200" dirty="0"/>
              <a:t>It is called </a:t>
            </a:r>
            <a:r>
              <a:rPr lang="en-US" sz="3200" dirty="0">
                <a:solidFill>
                  <a:srgbClr val="C00000"/>
                </a:solidFill>
              </a:rPr>
              <a:t>resonance </a:t>
            </a:r>
          </a:p>
        </p:txBody>
      </p:sp>
      <p:sp>
        <p:nvSpPr>
          <p:cNvPr id="368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738E8F-E4FC-40F3-98EC-42638AB037FF}" type="slidenum">
              <a:rPr lang="en-US"/>
              <a:pPr/>
              <a:t>64</a:t>
            </a:fld>
            <a:endParaRPr lang="en-US"/>
          </a:p>
        </p:txBody>
      </p:sp>
      <p:sp>
        <p:nvSpPr>
          <p:cNvPr id="3688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6883" name="Text Box 7"/>
          <p:cNvSpPr txBox="1">
            <a:spLocks noChangeArrowheads="1"/>
          </p:cNvSpPr>
          <p:nvPr/>
        </p:nvSpPr>
        <p:spPr bwMode="auto">
          <a:xfrm>
            <a:off x="4643438" y="2357430"/>
            <a:ext cx="4071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blue curve in slide </a:t>
            </a:r>
            <a:r>
              <a:rPr lang="en-US" dirty="0" smtClean="0">
                <a:solidFill>
                  <a:srgbClr val="000000"/>
                </a:solidFill>
              </a:rPr>
              <a:t>57 </a:t>
            </a:r>
            <a:r>
              <a:rPr lang="en-US" dirty="0">
                <a:solidFill>
                  <a:srgbClr val="000000"/>
                </a:solidFill>
              </a:rPr>
              <a:t>tends to green </a:t>
            </a:r>
            <a:r>
              <a:rPr lang="en-US" dirty="0" err="1">
                <a:solidFill>
                  <a:srgbClr val="000000"/>
                </a:solidFill>
              </a:rPr>
              <a:t>st.</a:t>
            </a:r>
            <a:r>
              <a:rPr lang="en-US" dirty="0">
                <a:solidFill>
                  <a:srgbClr val="000000"/>
                </a:solidFill>
              </a:rPr>
              <a:t> line when        tends to</a:t>
            </a:r>
          </a:p>
        </p:txBody>
      </p:sp>
      <p:graphicFrame>
        <p:nvGraphicFramePr>
          <p:cNvPr id="36870" name="Object 17"/>
          <p:cNvGraphicFramePr>
            <a:graphicFrameLocks noChangeAspect="1"/>
          </p:cNvGraphicFramePr>
          <p:nvPr/>
        </p:nvGraphicFramePr>
        <p:xfrm>
          <a:off x="5643570" y="3286124"/>
          <a:ext cx="571495" cy="49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3" name="Equation" r:id="rId4" imgW="291973" imgH="253890" progId="Equation.DSMT4">
                  <p:embed/>
                </p:oleObj>
              </mc:Choice>
              <mc:Fallback>
                <p:oleObj name="Equation" r:id="rId4" imgW="291973" imgH="25389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3286124"/>
                        <a:ext cx="571495" cy="496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9"/>
          <p:cNvGraphicFramePr>
            <a:graphicFrameLocks noChangeAspect="1"/>
          </p:cNvGraphicFramePr>
          <p:nvPr/>
        </p:nvGraphicFramePr>
        <p:xfrm>
          <a:off x="7715272" y="3286124"/>
          <a:ext cx="571505" cy="496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4" name="Equation" r:id="rId6" imgW="291973" imgH="253890" progId="Equation.DSMT4">
                  <p:embed/>
                </p:oleObj>
              </mc:Choice>
              <mc:Fallback>
                <p:oleObj name="Equation" r:id="rId6" imgW="291973" imgH="25389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72" y="3286124"/>
                        <a:ext cx="571505" cy="496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20"/>
          <p:cNvGraphicFramePr>
            <a:graphicFrameLocks noChangeAspect="1"/>
          </p:cNvGraphicFramePr>
          <p:nvPr/>
        </p:nvGraphicFramePr>
        <p:xfrm>
          <a:off x="7215206" y="4786322"/>
          <a:ext cx="571504" cy="4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5" name="Equation" r:id="rId8" imgW="291973" imgH="253890" progId="Equation.DSMT4">
                  <p:embed/>
                </p:oleObj>
              </mc:Choice>
              <mc:Fallback>
                <p:oleObj name="Equation" r:id="rId8" imgW="291973" imgH="25389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4786322"/>
                        <a:ext cx="571504" cy="49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21"/>
          <p:cNvGraphicFramePr>
            <a:graphicFrameLocks noChangeAspect="1"/>
          </p:cNvGraphicFramePr>
          <p:nvPr/>
        </p:nvGraphicFramePr>
        <p:xfrm>
          <a:off x="2714612" y="5357826"/>
          <a:ext cx="642942" cy="5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6" name="Equation" r:id="rId9" imgW="291973" imgH="253890" progId="Equation.DSMT4">
                  <p:embed/>
                </p:oleObj>
              </mc:Choice>
              <mc:Fallback>
                <p:oleObj name="Equation" r:id="rId9" imgW="291973" imgH="25389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357826"/>
                        <a:ext cx="642942" cy="559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Text Box 7"/>
          <p:cNvSpPr txBox="1">
            <a:spLocks noChangeArrowheads="1"/>
          </p:cNvSpPr>
          <p:nvPr/>
        </p:nvSpPr>
        <p:spPr bwMode="auto">
          <a:xfrm>
            <a:off x="3714744" y="1643050"/>
            <a:ext cx="1857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Red curve</a:t>
            </a:r>
          </a:p>
        </p:txBody>
      </p:sp>
      <p:cxnSp>
        <p:nvCxnSpPr>
          <p:cNvPr id="36888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3643306" y="2214554"/>
            <a:ext cx="785818" cy="285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89" name="Text Box 7"/>
          <p:cNvSpPr txBox="1">
            <a:spLocks noChangeArrowheads="1"/>
          </p:cNvSpPr>
          <p:nvPr/>
        </p:nvSpPr>
        <p:spPr bwMode="auto">
          <a:xfrm>
            <a:off x="0" y="1261752"/>
            <a:ext cx="22860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Green  curve</a:t>
            </a:r>
          </a:p>
        </p:txBody>
      </p:sp>
      <p:cxnSp>
        <p:nvCxnSpPr>
          <p:cNvPr id="36890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1607324" y="1821644"/>
            <a:ext cx="571500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260648"/>
            <a:ext cx="2016224" cy="43204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2.3 Forced Oscillators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524430" y="548680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99981" y="1267370"/>
                <a:ext cx="2358851" cy="89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SG">
                              <a:latin typeface="Cambria Math"/>
                            </a:rPr>
                            <m:t>2</m:t>
                          </m:r>
                          <m:r>
                            <a:rPr lang="en-SG" i="1">
                              <a:latin typeface="Cambria Math"/>
                            </a:rPr>
                            <m:t>𝑚</m:t>
                          </m:r>
                          <m:r>
                            <a:rPr lang="en-SG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SG">
                          <a:latin typeface="Cambria Math"/>
                        </a:rPr>
                        <m:t>sin</m:t>
                      </m:r>
                      <m:r>
                        <a:rPr lang="en-SG">
                          <a:latin typeface="Cambria Math"/>
                        </a:rPr>
                        <m:t>(</m:t>
                      </m:r>
                      <m:r>
                        <a:rPr lang="en-SG" i="1">
                          <a:latin typeface="Cambria Math"/>
                        </a:rPr>
                        <m:t>𝜔</m:t>
                      </m:r>
                      <m:r>
                        <a:rPr lang="en-SG" i="1">
                          <a:latin typeface="Cambria Math"/>
                        </a:rPr>
                        <m:t>𝑡</m:t>
                      </m:r>
                      <m:r>
                        <a:rPr lang="en-SG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SG" i="1"/>
                        <m:t>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81" y="1267370"/>
                <a:ext cx="2358851" cy="8989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252254" y="1005760"/>
                <a:ext cx="1204689" cy="89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SG">
                              <a:latin typeface="Cambria Math"/>
                            </a:rPr>
                            <m:t>2</m:t>
                          </m:r>
                          <m:r>
                            <a:rPr lang="en-SG" i="1">
                              <a:latin typeface="Cambria Math"/>
                            </a:rPr>
                            <m:t>𝑚</m:t>
                          </m:r>
                          <m:r>
                            <a:rPr lang="en-SG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m:rPr>
                          <m:nor/>
                        </m:rPr>
                        <a:rPr lang="en-SG" i="1"/>
                        <m:t>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54" y="1005760"/>
                <a:ext cx="1204689" cy="8989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/>
      <p:bldP spid="3688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itle 1"/>
          <p:cNvSpPr>
            <a:spLocks noGrp="1"/>
          </p:cNvSpPr>
          <p:nvPr>
            <p:ph type="title"/>
          </p:nvPr>
        </p:nvSpPr>
        <p:spPr>
          <a:xfrm>
            <a:off x="2428875" y="571500"/>
            <a:ext cx="3429000" cy="676275"/>
          </a:xfrm>
        </p:spPr>
        <p:txBody>
          <a:bodyPr/>
          <a:lstStyle/>
          <a:p>
            <a:r>
              <a:rPr lang="en-US" smtClean="0"/>
              <a:t>Resonance</a:t>
            </a:r>
          </a:p>
        </p:txBody>
      </p:sp>
      <p:sp>
        <p:nvSpPr>
          <p:cNvPr id="37893" name="Content Placeholder 2"/>
          <p:cNvSpPr>
            <a:spLocks noGrp="1"/>
          </p:cNvSpPr>
          <p:nvPr>
            <p:ph idx="1"/>
          </p:nvPr>
        </p:nvSpPr>
        <p:spPr>
          <a:xfrm>
            <a:off x="714374" y="1285875"/>
            <a:ext cx="8001029" cy="350044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If the external force has a frequency        </a:t>
            </a:r>
          </a:p>
          <a:p>
            <a:pPr>
              <a:buFontTx/>
              <a:buNone/>
            </a:pPr>
            <a:r>
              <a:rPr lang="en-US" sz="2800" dirty="0" smtClean="0"/>
              <a:t>close to the natural frequency       of the system, </a:t>
            </a:r>
          </a:p>
          <a:p>
            <a:pPr>
              <a:buFontTx/>
              <a:buNone/>
            </a:pPr>
            <a:r>
              <a:rPr lang="en-US" sz="2800" dirty="0" smtClean="0"/>
              <a:t>the resulting amplitudes can be very large even </a:t>
            </a:r>
          </a:p>
          <a:p>
            <a:pPr>
              <a:buFontTx/>
              <a:buNone/>
            </a:pPr>
            <a:r>
              <a:rPr lang="en-US" sz="2800" dirty="0" smtClean="0"/>
              <a:t>for small external amplitudes.</a:t>
            </a:r>
          </a:p>
          <a:p>
            <a:pPr>
              <a:buFontTx/>
              <a:buNone/>
            </a:pPr>
            <a:r>
              <a:rPr lang="en-US" sz="2800" dirty="0" smtClean="0"/>
              <a:t>It may cause violent motions and even disasters</a:t>
            </a:r>
          </a:p>
          <a:p>
            <a:pPr>
              <a:buFontTx/>
              <a:buNone/>
            </a:pPr>
            <a:r>
              <a:rPr lang="en-US" sz="2800" dirty="0" smtClean="0"/>
              <a:t> in bridges  and  buildings</a:t>
            </a:r>
          </a:p>
          <a:p>
            <a:pPr>
              <a:buFontTx/>
              <a:buNone/>
            </a:pPr>
            <a:endParaRPr lang="en-US" sz="2800" dirty="0" smtClean="0"/>
          </a:p>
        </p:txBody>
      </p:sp>
      <p:sp>
        <p:nvSpPr>
          <p:cNvPr id="378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78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FDBEA4-6D75-4AB2-BA28-637BEBFA72AB}" type="slidenum">
              <a:rPr lang="en-US"/>
              <a:pPr/>
              <a:t>65</a:t>
            </a:fld>
            <a:endParaRPr lang="en-US"/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6786578" y="1310016"/>
          <a:ext cx="428628" cy="3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3" imgW="291973" imgH="253890" progId="Equation.DSMT4">
                  <p:embed/>
                </p:oleObj>
              </mc:Choice>
              <mc:Fallback>
                <p:oleObj name="Equation" r:id="rId3" imgW="291973" imgH="25389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1310016"/>
                        <a:ext cx="428628" cy="372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0"/>
          <p:cNvGraphicFramePr>
            <a:graphicFrameLocks noChangeAspect="1"/>
          </p:cNvGraphicFramePr>
          <p:nvPr/>
        </p:nvGraphicFramePr>
        <p:xfrm>
          <a:off x="5643570" y="1857364"/>
          <a:ext cx="428635" cy="37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Equation" r:id="rId5" imgW="291973" imgH="253890" progId="Equation.DSMT4">
                  <p:embed/>
                </p:oleObj>
              </mc:Choice>
              <mc:Fallback>
                <p:oleObj name="Equation" r:id="rId5" imgW="291973" imgH="25389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857364"/>
                        <a:ext cx="428635" cy="372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3848" y="1916832"/>
            <a:ext cx="3714750" cy="4000500"/>
          </a:xfrm>
          <a:noFill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2976" y="642918"/>
            <a:ext cx="75724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Collapse of the </a:t>
            </a:r>
            <a:r>
              <a:rPr lang="en-US" sz="3200" i="1" dirty="0"/>
              <a:t>Tacoma Narrow Bridge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http://</a:t>
            </a:r>
            <a:r>
              <a:rPr lang="en-US" sz="3200" i="1" dirty="0">
                <a:hlinkClick r:id="rId3"/>
              </a:rPr>
              <a:t>www.youtube.com/watch?v=3mclp9QmCGs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2428875" y="785813"/>
            <a:ext cx="4071938" cy="819150"/>
          </a:xfrm>
        </p:spPr>
        <p:txBody>
          <a:bodyPr/>
          <a:lstStyle/>
          <a:p>
            <a:r>
              <a:rPr lang="en-US" smtClean="0"/>
              <a:t> Resonance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785786" y="1785926"/>
            <a:ext cx="8001000" cy="428628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Avoiding resonance disasters is a major concern </a:t>
            </a:r>
          </a:p>
          <a:p>
            <a:pPr>
              <a:buFontTx/>
              <a:buNone/>
            </a:pPr>
            <a:r>
              <a:rPr lang="en-US" sz="2800" dirty="0" smtClean="0"/>
              <a:t>in every building and bridge construction project. </a:t>
            </a:r>
          </a:p>
          <a:p>
            <a:pPr>
              <a:buFontTx/>
              <a:buNone/>
            </a:pPr>
            <a:r>
              <a:rPr lang="en-US" sz="2800" dirty="0" smtClean="0"/>
              <a:t>As a countermeasure, a tuned mass damper can </a:t>
            </a:r>
          </a:p>
          <a:p>
            <a:pPr>
              <a:buFontTx/>
              <a:buNone/>
            </a:pPr>
            <a:r>
              <a:rPr lang="en-US" sz="2800" dirty="0" smtClean="0"/>
              <a:t>be installed to avoid disaster. </a:t>
            </a:r>
          </a:p>
          <a:p>
            <a:pPr>
              <a:buFontTx/>
              <a:buNone/>
            </a:pPr>
            <a:r>
              <a:rPr lang="en-US" sz="2800" dirty="0" smtClean="0"/>
              <a:t>The  Taipei 101 building relies</a:t>
            </a:r>
          </a:p>
          <a:p>
            <a:pPr>
              <a:buFontTx/>
              <a:buNone/>
            </a:pPr>
            <a:r>
              <a:rPr lang="en-US" sz="2800" dirty="0" smtClean="0"/>
              <a:t> on a 730-ton pendulum </a:t>
            </a:r>
          </a:p>
          <a:p>
            <a:pPr>
              <a:buFontTx/>
              <a:buNone/>
            </a:pPr>
            <a:r>
              <a:rPr lang="en-US" sz="2800" dirty="0" smtClean="0"/>
              <a:t>— a tuned mass damper — to avoid resonance.</a:t>
            </a: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F982A-6940-4666-B0D1-29FD4F261CAC}" type="slidenum">
              <a:rPr lang="en-US"/>
              <a:pPr/>
              <a:t>67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1000125" y="642938"/>
            <a:ext cx="1204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(cont)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A8EE38-BA15-4E42-9793-49AB5B5B3B3A}" type="slidenum">
              <a:rPr lang="en-US"/>
              <a:pPr/>
              <a:t>68</a:t>
            </a:fld>
            <a:endParaRPr lang="en-US"/>
          </a:p>
        </p:txBody>
      </p:sp>
      <p:pic>
        <p:nvPicPr>
          <p:cNvPr id="8294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1143000"/>
            <a:ext cx="5935663" cy="4953000"/>
          </a:xfrm>
          <a:noFill/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214546" y="357166"/>
            <a:ext cx="55721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Taipei 101 Tuned Mass Damper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642938" y="571480"/>
            <a:ext cx="7772400" cy="1143007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A </a:t>
            </a:r>
            <a:r>
              <a:rPr lang="en-US" sz="2800" b="1" dirty="0" smtClean="0">
                <a:solidFill>
                  <a:srgbClr val="000000"/>
                </a:solidFill>
              </a:rPr>
              <a:t>tuned mass damper is  </a:t>
            </a:r>
            <a:r>
              <a:rPr lang="en-US" sz="2800" dirty="0" smtClean="0">
                <a:solidFill>
                  <a:srgbClr val="000000"/>
                </a:solidFill>
              </a:rPr>
              <a:t>a device mounted in structures to prevent  damage caused by vibration</a:t>
            </a:r>
          </a:p>
        </p:txBody>
      </p:sp>
      <p:sp>
        <p:nvSpPr>
          <p:cNvPr id="839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839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AAA0BF-D17E-46A8-A108-2693DE621EE7}" type="slidenum">
              <a:rPr lang="en-US"/>
              <a:pPr/>
              <a:t>69</a:t>
            </a:fld>
            <a:endParaRPr lang="en-US"/>
          </a:p>
        </p:txBody>
      </p:sp>
      <p:pic>
        <p:nvPicPr>
          <p:cNvPr id="83973" name="Picture 3" descr="C:\Documents and Settings\matcts\Desktop\Tuned_mass_damper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00232" y="1785926"/>
            <a:ext cx="4500562" cy="3787775"/>
          </a:xfrm>
          <a:noFill/>
        </p:spPr>
      </p:pic>
      <p:sp>
        <p:nvSpPr>
          <p:cNvPr id="83974" name="Rectangle 7"/>
          <p:cNvSpPr>
            <a:spLocks noChangeArrowheads="1"/>
          </p:cNvSpPr>
          <p:nvPr/>
        </p:nvSpPr>
        <p:spPr bwMode="auto">
          <a:xfrm>
            <a:off x="1285852" y="5715016"/>
            <a:ext cx="6715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>
                <a:hlinkClick r:id="rId3"/>
              </a:rPr>
              <a:t>en.wikipedia.org/wiki/File:Tuned_mass_damper.gif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00125" y="1571625"/>
            <a:ext cx="8143875" cy="4071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 (3) Forced harmonic oscillator </a:t>
            </a:r>
            <a:r>
              <a:rPr lang="en-US" b="1" dirty="0" smtClean="0">
                <a:solidFill>
                  <a:srgbClr val="C00000"/>
                </a:solidFill>
              </a:rPr>
              <a:t>without   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damping </a:t>
            </a:r>
            <a:r>
              <a:rPr lang="en-US" sz="1800" dirty="0" smtClean="0"/>
              <a:t>(pp17-23)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system is a simple harmonic oscillator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driven by </a:t>
            </a:r>
            <a:r>
              <a:rPr lang="en-US" dirty="0" smtClean="0">
                <a:solidFill>
                  <a:srgbClr val="C00000"/>
                </a:solidFill>
              </a:rPr>
              <a:t>EXTERNALLY applied force F(t)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18995"/>
              </p:ext>
            </p:extLst>
          </p:nvPr>
        </p:nvGraphicFramePr>
        <p:xfrm>
          <a:off x="3143250" y="2928938"/>
          <a:ext cx="33575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3" imgW="2222500" imgH="419100" progId="Equation.DSMT4">
                  <p:embed/>
                </p:oleObj>
              </mc:Choice>
              <mc:Fallback>
                <p:oleObj name="Equation" r:id="rId3" imgW="2222500" imgH="4191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928938"/>
                        <a:ext cx="3357563" cy="636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320467-A714-4CE6-9B03-9226997339C0}" type="slidenum">
              <a:rPr lang="en-US"/>
              <a:pPr/>
              <a:t>7</a:t>
            </a:fld>
            <a:endParaRPr lang="en-US"/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000875" y="285750"/>
            <a:ext cx="1315541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571604" y="357188"/>
            <a:ext cx="6357982" cy="785812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Liquid tuned mass damper</a:t>
            </a:r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3905D-220B-45D5-BC41-E57C6053A330}" type="slidenum">
              <a:rPr lang="en-US"/>
              <a:pPr/>
              <a:t>70</a:t>
            </a:fld>
            <a:endParaRPr lang="en-US"/>
          </a:p>
        </p:txBody>
      </p:sp>
      <p:pic>
        <p:nvPicPr>
          <p:cNvPr id="84997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88" y="1643063"/>
            <a:ext cx="7500937" cy="4357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899592" y="4221088"/>
            <a:ext cx="6929437" cy="1500187"/>
          </a:xfrm>
          <a:noFill/>
        </p:spPr>
        <p:txBody>
          <a:bodyPr/>
          <a:lstStyle/>
          <a:p>
            <a:pPr algn="l" eaLnBrk="1" hangingPunct="1"/>
            <a:r>
              <a:rPr lang="en-US" sz="2400" dirty="0" smtClean="0"/>
              <a:t>  </a:t>
            </a:r>
            <a:r>
              <a:rPr lang="en-US" dirty="0" smtClean="0">
                <a:solidFill>
                  <a:srgbClr val="000000"/>
                </a:solidFill>
              </a:rPr>
              <a:t>has two important phenomena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</a:t>
            </a:r>
            <a:r>
              <a:rPr lang="en-US" b="1" dirty="0" smtClean="0">
                <a:solidFill>
                  <a:srgbClr val="A50021"/>
                </a:solidFill>
              </a:rPr>
              <a:t>beating</a:t>
            </a:r>
            <a:r>
              <a:rPr lang="en-US" b="1" dirty="0" smtClean="0">
                <a:solidFill>
                  <a:srgbClr val="000000"/>
                </a:solidFill>
              </a:rPr>
              <a:t> , </a:t>
            </a:r>
            <a:r>
              <a:rPr lang="en-US" b="1" dirty="0" smtClean="0">
                <a:solidFill>
                  <a:srgbClr val="A50021"/>
                </a:solidFill>
              </a:rPr>
              <a:t>resonance</a:t>
            </a:r>
          </a:p>
        </p:txBody>
      </p:sp>
      <p:sp>
        <p:nvSpPr>
          <p:cNvPr id="88068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8D0C3F-C755-4DCF-9326-325585AA7D17}" type="slidenum">
              <a:rPr lang="en-US"/>
              <a:pPr/>
              <a:t>71</a:t>
            </a:fld>
            <a:endParaRPr lang="en-US"/>
          </a:p>
        </p:txBody>
      </p:sp>
      <p:sp>
        <p:nvSpPr>
          <p:cNvPr id="88069" name="Footer Placeholder 3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060848"/>
            <a:ext cx="70723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Forced , NO damped, Oscillator</a:t>
            </a:r>
          </a:p>
        </p:txBody>
      </p:sp>
      <p:graphicFrame>
        <p:nvGraphicFramePr>
          <p:cNvPr id="241665" name="Object 6"/>
          <p:cNvGraphicFramePr>
            <a:graphicFrameLocks noChangeAspect="1"/>
          </p:cNvGraphicFramePr>
          <p:nvPr/>
        </p:nvGraphicFramePr>
        <p:xfrm>
          <a:off x="2051720" y="2924944"/>
          <a:ext cx="4099999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7" name="Equation" r:id="rId3" imgW="2844800" imgH="444500" progId="Equation.DSMT4">
                  <p:embed/>
                </p:oleObj>
              </mc:Choice>
              <mc:Fallback>
                <p:oleObj name="Equation" r:id="rId3" imgW="2844800" imgH="4445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924944"/>
                        <a:ext cx="4099999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1268760"/>
            <a:ext cx="3046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have learnt </a:t>
            </a:r>
            <a:endParaRPr lang="en-US" sz="32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559" y="384176"/>
            <a:ext cx="5003701" cy="401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 dirty="0" smtClean="0"/>
              <a:t>Forced without damping Oscillators ( pp17-23)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5543971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Forced  </a:t>
            </a:r>
            <a:r>
              <a:rPr lang="en-US" sz="2400" u="sng" dirty="0" smtClean="0"/>
              <a:t>Damped </a:t>
            </a:r>
            <a:r>
              <a:rPr lang="en-US" sz="2400" dirty="0" smtClean="0"/>
              <a:t>Oscillators (</a:t>
            </a:r>
            <a:r>
              <a:rPr lang="en-US" sz="2400" dirty="0" err="1" smtClean="0"/>
              <a:t>pp</a:t>
            </a:r>
            <a:r>
              <a:rPr lang="en-US" sz="2400" dirty="0" smtClean="0"/>
              <a:t> 24-27) </a:t>
            </a:r>
          </a:p>
        </p:txBody>
      </p:sp>
      <p:sp>
        <p:nvSpPr>
          <p:cNvPr id="3891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B6664-7152-4B18-8175-C7422C898BD4}" type="slidenum">
              <a:rPr lang="en-US"/>
              <a:pPr/>
              <a:t>72</a:t>
            </a:fld>
            <a:endParaRPr lang="en-US"/>
          </a:p>
        </p:txBody>
      </p:sp>
      <p:sp>
        <p:nvSpPr>
          <p:cNvPr id="3891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39552" y="2738660"/>
            <a:ext cx="79130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Hence a  </a:t>
            </a:r>
            <a:r>
              <a:rPr lang="en-US" dirty="0"/>
              <a:t>particular </a:t>
            </a:r>
            <a:r>
              <a:rPr lang="en-US" dirty="0" smtClean="0"/>
              <a:t>solution is of the form   </a:t>
            </a:r>
            <a:endParaRPr lang="en-US" dirty="0"/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1928813" y="1492250"/>
          <a:ext cx="6143649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2" name="Equation" r:id="rId3" imgW="3822700" imgH="457200" progId="Equation.DSMT4">
                  <p:embed/>
                </p:oleObj>
              </mc:Choice>
              <mc:Fallback>
                <p:oleObj name="Equation" r:id="rId3" imgW="3822700" imgH="457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492250"/>
                        <a:ext cx="6143649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83568" y="5723312"/>
            <a:ext cx="2984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(see Appendix 5) </a:t>
            </a:r>
            <a:endParaRPr lang="en-US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435752"/>
              </p:ext>
            </p:extLst>
          </p:nvPr>
        </p:nvGraphicFramePr>
        <p:xfrm>
          <a:off x="3131840" y="3261880"/>
          <a:ext cx="351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3" name="Equation" r:id="rId5" imgW="3517900" imgH="508000" progId="Equation.DSMT4">
                  <p:embed/>
                </p:oleObj>
              </mc:Choice>
              <mc:Fallback>
                <p:oleObj name="Equation" r:id="rId5" imgW="3517900" imgH="508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261880"/>
                        <a:ext cx="351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172777"/>
              </p:ext>
            </p:extLst>
          </p:nvPr>
        </p:nvGraphicFramePr>
        <p:xfrm>
          <a:off x="683568" y="4293096"/>
          <a:ext cx="7945070" cy="126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4" name="Equation" r:id="rId7" imgW="4318000" imgH="685800" progId="Equation.DSMT4">
                  <p:embed/>
                </p:oleObj>
              </mc:Choice>
              <mc:Fallback>
                <p:oleObj name="Equation" r:id="rId7" imgW="4318000" imgH="685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93096"/>
                        <a:ext cx="7945070" cy="1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1006" y="2217710"/>
                <a:ext cx="80894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sin</a:t>
                </a:r>
                <a:r>
                  <a:rPr lang="el-GR" dirty="0" smtClean="0"/>
                  <a:t>α</a:t>
                </a:r>
                <a:r>
                  <a:rPr lang="en-US" dirty="0" smtClean="0"/>
                  <a:t>t or </a:t>
                </a:r>
                <a:r>
                  <a:rPr lang="en-US" dirty="0" err="1" smtClean="0"/>
                  <a:t>cos</a:t>
                </a:r>
                <a:r>
                  <a:rPr lang="el-GR" dirty="0" smtClean="0"/>
                  <a:t>α</a:t>
                </a:r>
                <a:r>
                  <a:rPr lang="en-US" dirty="0" smtClean="0"/>
                  <a:t>t never appear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 see Section 2.2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06" y="2217710"/>
                <a:ext cx="8089459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507" t="-11628" r="-603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3645024"/>
            <a:ext cx="399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find A and B, 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234397" y="3172331"/>
            <a:ext cx="2736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+ Gen Sol of</a:t>
            </a:r>
          </a:p>
        </p:txBody>
      </p:sp>
      <p:sp>
        <p:nvSpPr>
          <p:cNvPr id="89094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3ABCF-7DE8-4CC4-AAC1-09EE7D4A75C2}" type="slidenum">
              <a:rPr lang="en-US"/>
              <a:pPr/>
              <a:t>73</a:t>
            </a:fld>
            <a:endParaRPr lang="en-US"/>
          </a:p>
        </p:txBody>
      </p:sp>
      <p:sp>
        <p:nvSpPr>
          <p:cNvPr id="89095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28688" y="1071563"/>
            <a:ext cx="3071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General </a:t>
            </a:r>
            <a:r>
              <a:rPr lang="en-US" sz="3200" dirty="0" err="1"/>
              <a:t>soln</a:t>
            </a:r>
            <a:r>
              <a:rPr lang="en-US" sz="3200" dirty="0"/>
              <a:t> is 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28662" y="3929066"/>
            <a:ext cx="717173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The </a:t>
            </a:r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</a:t>
            </a:r>
            <a:r>
              <a:rPr lang="en-US" sz="3200" dirty="0" smtClean="0"/>
              <a:t>part (</a:t>
            </a:r>
            <a:r>
              <a:rPr lang="en-US" sz="3200" dirty="0"/>
              <a:t>damped oscillation) tends to zero </a:t>
            </a:r>
            <a:r>
              <a:rPr lang="en-US" sz="3200" dirty="0" smtClean="0"/>
              <a:t>rapidly, see Section 2.2</a:t>
            </a:r>
            <a:endParaRPr lang="en-US" sz="3200" dirty="0"/>
          </a:p>
          <a:p>
            <a:pPr>
              <a:spcBef>
                <a:spcPct val="50000"/>
              </a:spcBef>
            </a:pPr>
            <a:r>
              <a:rPr lang="en-US" sz="3200" dirty="0"/>
              <a:t>Hence 2</a:t>
            </a:r>
            <a:r>
              <a:rPr lang="en-US" sz="3200" baseline="30000" dirty="0"/>
              <a:t>nd</a:t>
            </a:r>
            <a:r>
              <a:rPr lang="en-US" sz="3200" dirty="0"/>
              <a:t> part called </a:t>
            </a:r>
            <a:r>
              <a:rPr lang="en-US" sz="3200" dirty="0">
                <a:solidFill>
                  <a:srgbClr val="C00000"/>
                </a:solidFill>
              </a:rPr>
              <a:t>transient </a:t>
            </a:r>
            <a:r>
              <a:rPr lang="en-US" sz="3200" dirty="0" err="1">
                <a:solidFill>
                  <a:srgbClr val="C00000"/>
                </a:solidFill>
              </a:rPr>
              <a:t>soln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91169" name="Object 1"/>
          <p:cNvGraphicFramePr>
            <a:graphicFrameLocks noChangeAspect="1"/>
          </p:cNvGraphicFramePr>
          <p:nvPr/>
        </p:nvGraphicFramePr>
        <p:xfrm>
          <a:off x="500034" y="1643050"/>
          <a:ext cx="8169275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7" name="Equation" r:id="rId3" imgW="4216400" imgH="685800" progId="Equation.DSMT4">
                  <p:embed/>
                </p:oleObj>
              </mc:Choice>
              <mc:Fallback>
                <p:oleObj name="Equation" r:id="rId3" imgW="4216400" imgH="685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643050"/>
                        <a:ext cx="8169275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63862"/>
              </p:ext>
            </p:extLst>
          </p:nvPr>
        </p:nvGraphicFramePr>
        <p:xfrm>
          <a:off x="3971247" y="3218592"/>
          <a:ext cx="3500462" cy="49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8" name="Equation" r:id="rId5" imgW="2438400" imgH="342900" progId="Equation.DSMT4">
                  <p:embed/>
                </p:oleObj>
              </mc:Choice>
              <mc:Fallback>
                <p:oleObj name="Equation" r:id="rId5" imgW="2438400" imgH="3429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247" y="3218592"/>
                        <a:ext cx="3500462" cy="49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654277" y="3585147"/>
            <a:ext cx="477563" cy="3439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55" y="194982"/>
            <a:ext cx="4284154" cy="59083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</a:t>
            </a:r>
            <a:r>
              <a:rPr lang="en-US" sz="1800" dirty="0" smtClean="0"/>
              <a:t>Forced  </a:t>
            </a:r>
            <a:r>
              <a:rPr lang="en-US" sz="1800" u="sng" dirty="0" smtClean="0"/>
              <a:t>Damped </a:t>
            </a:r>
            <a:r>
              <a:rPr lang="en-US" sz="1800" dirty="0" smtClean="0"/>
              <a:t>Oscillators (</a:t>
            </a:r>
            <a:r>
              <a:rPr lang="en-US" sz="1800" dirty="0" err="1" smtClean="0"/>
              <a:t>pp</a:t>
            </a:r>
            <a:r>
              <a:rPr lang="en-US" sz="1800" dirty="0" smtClean="0"/>
              <a:t> 24-27)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9" name="Text Box 12">
            <a:hlinkClick r:id="rId3"/>
          </p:cNvPr>
          <p:cNvSpPr txBox="1">
            <a:spLocks noChangeArrowheads="1"/>
          </p:cNvSpPr>
          <p:nvPr/>
        </p:nvSpPr>
        <p:spPr bwMode="auto">
          <a:xfrm>
            <a:off x="1143000" y="5857875"/>
            <a:ext cx="6408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hlinkClick r:id="rId3"/>
              </a:rPr>
              <a:t>http://www.aw-bc.com/ide/idefiles/media/JavaTools/vibefdmp.html</a:t>
            </a:r>
            <a:endParaRPr lang="en-US" sz="1600"/>
          </a:p>
        </p:txBody>
      </p:sp>
      <p:sp>
        <p:nvSpPr>
          <p:cNvPr id="90120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271DA-3D76-41AE-B365-22736DD873D7}" type="slidenum">
              <a:rPr lang="en-US"/>
              <a:pPr/>
              <a:t>74</a:t>
            </a:fld>
            <a:endParaRPr lang="en-US"/>
          </a:p>
        </p:txBody>
      </p:sp>
      <p:sp>
        <p:nvSpPr>
          <p:cNvPr id="90121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57250" y="1000125"/>
            <a:ext cx="75009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So when t big enough, the general </a:t>
            </a:r>
            <a:r>
              <a:rPr lang="en-US" sz="3200" dirty="0" err="1"/>
              <a:t>soln</a:t>
            </a:r>
            <a:r>
              <a:rPr lang="en-US" sz="3200" dirty="0"/>
              <a:t> becomes</a:t>
            </a:r>
            <a:endParaRPr lang="en-US" sz="32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00100" y="4286256"/>
            <a:ext cx="67866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c</a:t>
            </a:r>
            <a:r>
              <a:rPr lang="en-US" sz="3200" dirty="0" smtClean="0"/>
              <a:t>alled </a:t>
            </a:r>
            <a:r>
              <a:rPr lang="en-US" sz="3200" dirty="0">
                <a:solidFill>
                  <a:srgbClr val="C00000"/>
                </a:solidFill>
              </a:rPr>
              <a:t>steady-state </a:t>
            </a:r>
            <a:r>
              <a:rPr lang="en-US" sz="3200" dirty="0" err="1" smtClean="0">
                <a:solidFill>
                  <a:srgbClr val="C00000"/>
                </a:solidFill>
              </a:rPr>
              <a:t>soln</a:t>
            </a:r>
            <a:r>
              <a:rPr lang="en-US" sz="3200" dirty="0" smtClean="0">
                <a:solidFill>
                  <a:srgbClr val="C00000"/>
                </a:solidFill>
              </a:rPr>
              <a:t> (response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  <a:endParaRPr lang="en-US" sz="3200" dirty="0">
              <a:solidFill>
                <a:srgbClr val="C00000"/>
              </a:solidFill>
              <a:sym typeface="Symbol" pitchFamily="18" charset="2"/>
            </a:endParaRPr>
          </a:p>
        </p:txBody>
      </p:sp>
      <p:graphicFrame>
        <p:nvGraphicFramePr>
          <p:cNvPr id="401411" name="Object 3"/>
          <p:cNvGraphicFramePr>
            <a:graphicFrameLocks noChangeAspect="1"/>
          </p:cNvGraphicFramePr>
          <p:nvPr/>
        </p:nvGraphicFramePr>
        <p:xfrm>
          <a:off x="571472" y="2428868"/>
          <a:ext cx="8169275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5" name="Equation" r:id="rId4" imgW="4216400" imgH="685800" progId="Equation.DSMT4">
                  <p:embed/>
                </p:oleObj>
              </mc:Choice>
              <mc:Fallback>
                <p:oleObj name="Equation" r:id="rId4" imgW="4216400" imgH="685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428868"/>
                        <a:ext cx="8169275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55" y="194982"/>
            <a:ext cx="4284154" cy="59083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</a:t>
            </a:r>
            <a:r>
              <a:rPr lang="en-US" sz="1800" dirty="0" smtClean="0"/>
              <a:t>Forced  </a:t>
            </a:r>
            <a:r>
              <a:rPr lang="en-US" sz="1800" u="sng" dirty="0" smtClean="0"/>
              <a:t>Damped </a:t>
            </a:r>
            <a:r>
              <a:rPr lang="en-US" sz="1800" dirty="0" smtClean="0"/>
              <a:t>Oscillators (</a:t>
            </a:r>
            <a:r>
              <a:rPr lang="en-US" sz="1800" dirty="0" err="1" smtClean="0"/>
              <a:t>pp</a:t>
            </a:r>
            <a:r>
              <a:rPr lang="en-US" sz="1800" dirty="0" smtClean="0"/>
              <a:t> 24-27)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6500826" y="857232"/>
            <a:ext cx="228601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Oscillation </a:t>
            </a:r>
            <a:r>
              <a:rPr lang="en-US" dirty="0" smtClean="0"/>
              <a:t>at angular frequency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90119" name="Text Box 12">
            <a:hlinkClick r:id="rId3"/>
          </p:cNvPr>
          <p:cNvSpPr txBox="1">
            <a:spLocks noChangeArrowheads="1"/>
          </p:cNvSpPr>
          <p:nvPr/>
        </p:nvSpPr>
        <p:spPr bwMode="auto">
          <a:xfrm>
            <a:off x="1143000" y="5857875"/>
            <a:ext cx="6408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hlinkClick r:id="rId3"/>
              </a:rPr>
              <a:t>http://www.aw-bc.com/ide/idefiles/media/JavaTools/vibefdmp.html</a:t>
            </a:r>
            <a:endParaRPr lang="en-US" sz="1600"/>
          </a:p>
        </p:txBody>
      </p:sp>
      <p:sp>
        <p:nvSpPr>
          <p:cNvPr id="90120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271DA-3D76-41AE-B365-22736DD873D7}" type="slidenum">
              <a:rPr lang="en-US"/>
              <a:pPr/>
              <a:t>75</a:t>
            </a:fld>
            <a:endParaRPr lang="en-US"/>
          </a:p>
        </p:txBody>
      </p:sp>
      <p:sp>
        <p:nvSpPr>
          <p:cNvPr id="90121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62274" y="1542847"/>
            <a:ext cx="5286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sz="3200" dirty="0" smtClean="0"/>
              <a:t> X(t</a:t>
            </a:r>
            <a:r>
              <a:rPr lang="en-US" sz="3200" dirty="0"/>
              <a:t>) can be written as</a:t>
            </a:r>
            <a:endParaRPr lang="en-US" sz="3200" dirty="0">
              <a:solidFill>
                <a:srgbClr val="000000"/>
              </a:solidFill>
              <a:sym typeface="Symbol" pitchFamily="18" charset="2"/>
            </a:endParaRPr>
          </a:p>
        </p:txBody>
      </p:sp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357158" y="2357430"/>
          <a:ext cx="6500858" cy="234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2" name="Equation" r:id="rId4" imgW="4089400" imgH="1473200" progId="Equation.DSMT4">
                  <p:embed/>
                </p:oleObj>
              </mc:Choice>
              <mc:Fallback>
                <p:oleObj name="Equation" r:id="rId4" imgW="4089400" imgH="1473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357430"/>
                        <a:ext cx="6500858" cy="2341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2285984" y="4929198"/>
          <a:ext cx="2643206" cy="72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3" name="Equation" r:id="rId6" imgW="1676400" imgH="457200" progId="Equation.DSMT4">
                  <p:embed/>
                </p:oleObj>
              </mc:Choice>
              <mc:Fallback>
                <p:oleObj name="Equation" r:id="rId6" imgW="1676400" imgH="457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929198"/>
                        <a:ext cx="2643206" cy="720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507207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 flipV="1">
            <a:off x="5143504" y="1571612"/>
            <a:ext cx="1285884" cy="9286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2583" y="1019627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t big enough</a:t>
            </a:r>
            <a:endParaRPr lang="en-SG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55" y="194982"/>
            <a:ext cx="4284154" cy="59083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</a:t>
            </a:r>
            <a:r>
              <a:rPr lang="en-US" sz="1800" dirty="0" smtClean="0"/>
              <a:t>Forced  </a:t>
            </a:r>
            <a:r>
              <a:rPr lang="en-US" sz="1800" u="sng" dirty="0" smtClean="0"/>
              <a:t>Damped </a:t>
            </a:r>
            <a:r>
              <a:rPr lang="en-US" sz="1800" dirty="0" smtClean="0"/>
              <a:t>Oscillators (</a:t>
            </a:r>
            <a:r>
              <a:rPr lang="en-US" sz="1800" dirty="0" err="1" smtClean="0"/>
              <a:t>pp</a:t>
            </a:r>
            <a:r>
              <a:rPr lang="en-US" sz="1800" dirty="0" smtClean="0"/>
              <a:t> 24-27)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17" grpId="0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29604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Although the steady-state oscillation has </a:t>
            </a:r>
          </a:p>
          <a:p>
            <a:pPr>
              <a:buFontTx/>
              <a:buNone/>
            </a:pPr>
            <a:r>
              <a:rPr lang="en-US" dirty="0" smtClean="0"/>
              <a:t>the same frequency as the external  force </a:t>
            </a:r>
          </a:p>
          <a:p>
            <a:pPr>
              <a:buFontTx/>
              <a:buNone/>
            </a:pPr>
            <a:r>
              <a:rPr lang="en-US" dirty="0" smtClean="0"/>
              <a:t>but it is NOT in phase with the external</a:t>
            </a:r>
          </a:p>
          <a:p>
            <a:pPr>
              <a:buFontTx/>
              <a:buNone/>
            </a:pPr>
            <a:r>
              <a:rPr lang="en-US" dirty="0" smtClean="0"/>
              <a:t>Force. (compare               with                   )</a:t>
            </a:r>
          </a:p>
          <a:p>
            <a:pPr>
              <a:buFontTx/>
              <a:buNone/>
            </a:pPr>
            <a:r>
              <a:rPr lang="en-US" dirty="0" smtClean="0"/>
              <a:t>The amplitudes of the steady-state </a:t>
            </a:r>
          </a:p>
          <a:p>
            <a:pPr>
              <a:buFontTx/>
              <a:buNone/>
            </a:pPr>
            <a:r>
              <a:rPr lang="en-US" dirty="0" err="1" smtClean="0"/>
              <a:t>soln</a:t>
            </a:r>
            <a:r>
              <a:rPr lang="en-US" dirty="0" smtClean="0"/>
              <a:t> and the external force are also </a:t>
            </a:r>
          </a:p>
          <a:p>
            <a:pPr>
              <a:buFontTx/>
              <a:buNone/>
            </a:pPr>
            <a:r>
              <a:rPr lang="en-US" dirty="0" smtClean="0"/>
              <a:t>different</a:t>
            </a:r>
          </a:p>
          <a:p>
            <a:endParaRPr lang="en-US" dirty="0" smtClean="0"/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DF876-CB7E-4756-B623-20243EC29824}" type="slidenum">
              <a:rPr lang="en-US"/>
              <a:pPr/>
              <a:t>76</a:t>
            </a:fld>
            <a:endParaRPr lang="en-US"/>
          </a:p>
        </p:txBody>
      </p:sp>
      <p:graphicFrame>
        <p:nvGraphicFramePr>
          <p:cNvPr id="392193" name="Object 1"/>
          <p:cNvGraphicFramePr>
            <a:graphicFrameLocks noChangeAspect="1"/>
          </p:cNvGraphicFramePr>
          <p:nvPr/>
        </p:nvGraphicFramePr>
        <p:xfrm>
          <a:off x="3929058" y="3786190"/>
          <a:ext cx="1428760" cy="42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37" name="Equation" r:id="rId3" imgW="939800" imgH="279400" progId="Equation.DSMT4">
                  <p:embed/>
                </p:oleObj>
              </mc:Choice>
              <mc:Fallback>
                <p:oleObj name="Equation" r:id="rId3" imgW="939800" imgH="279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3786190"/>
                        <a:ext cx="1428760" cy="424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4" name="Object 2"/>
          <p:cNvGraphicFramePr>
            <a:graphicFrameLocks noChangeAspect="1"/>
          </p:cNvGraphicFramePr>
          <p:nvPr/>
        </p:nvGraphicFramePr>
        <p:xfrm>
          <a:off x="6215074" y="3786190"/>
          <a:ext cx="2006746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38" name="Equation" r:id="rId5" imgW="1714500" imgH="419100" progId="Equation.DSMT4">
                  <p:embed/>
                </p:oleObj>
              </mc:Choice>
              <mc:Fallback>
                <p:oleObj name="Equation" r:id="rId5" imgW="1714500" imgH="4191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786190"/>
                        <a:ext cx="2006746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55" y="194982"/>
            <a:ext cx="4284154" cy="59083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</a:t>
            </a:r>
            <a:r>
              <a:rPr lang="en-US" sz="1800" dirty="0" smtClean="0"/>
              <a:t>Forced  </a:t>
            </a:r>
            <a:r>
              <a:rPr lang="en-US" sz="1800" u="sng" dirty="0" smtClean="0"/>
              <a:t>Damped </a:t>
            </a:r>
            <a:r>
              <a:rPr lang="en-US" sz="1800" dirty="0" smtClean="0"/>
              <a:t>Oscillators (</a:t>
            </a:r>
            <a:r>
              <a:rPr lang="en-US" sz="1800" dirty="0" err="1" smtClean="0"/>
              <a:t>pp</a:t>
            </a:r>
            <a:r>
              <a:rPr lang="en-US" sz="1800" dirty="0" smtClean="0"/>
              <a:t> 24-27)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4493E-7F31-46A4-A669-1889F42B744A}" type="slidenum">
              <a:rPr lang="en-US"/>
              <a:pPr/>
              <a:t>77</a:t>
            </a:fld>
            <a:endParaRPr lang="en-US"/>
          </a:p>
        </p:txBody>
      </p:sp>
      <p:sp>
        <p:nvSpPr>
          <p:cNvPr id="3995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000100" y="1214422"/>
          <a:ext cx="6500812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8" name="Equation" r:id="rId3" imgW="4089400" imgH="1473200" progId="Equation.DSMT4">
                  <p:embed/>
                </p:oleObj>
              </mc:Choice>
              <mc:Fallback>
                <p:oleObj name="Equation" r:id="rId3" imgW="4089400" imgH="1473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214422"/>
                        <a:ext cx="6500812" cy="234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143108" y="3786190"/>
          <a:ext cx="4786347" cy="70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9" name="Equation" r:id="rId5" imgW="2832100" imgH="419100" progId="Equation.DSMT4">
                  <p:embed/>
                </p:oleObj>
              </mc:Choice>
              <mc:Fallback>
                <p:oleObj name="Equation" r:id="rId5" imgW="2832100" imgH="4191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786190"/>
                        <a:ext cx="4786347" cy="708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071670" y="4714884"/>
          <a:ext cx="4279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0" name="Equation" r:id="rId7" imgW="4279900" imgH="1473200" progId="Equation.DSMT4">
                  <p:embed/>
                </p:oleObj>
              </mc:Choice>
              <mc:Fallback>
                <p:oleObj name="Equation" r:id="rId7" imgW="4279900" imgH="1473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714884"/>
                        <a:ext cx="42799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57224" y="492919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72264" y="5000636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=amplitude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55" y="194982"/>
            <a:ext cx="4284154" cy="59083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</a:t>
            </a:r>
            <a:r>
              <a:rPr lang="en-US" sz="1800" dirty="0" smtClean="0"/>
              <a:t>Forced  </a:t>
            </a:r>
            <a:r>
              <a:rPr lang="en-US" sz="1800" u="sng" dirty="0" smtClean="0"/>
              <a:t>Damped </a:t>
            </a:r>
            <a:r>
              <a:rPr lang="en-US" sz="1800" dirty="0" smtClean="0"/>
              <a:t>Oscillators (</a:t>
            </a:r>
            <a:r>
              <a:rPr lang="en-US" sz="1800" dirty="0" err="1" smtClean="0"/>
              <a:t>pp</a:t>
            </a:r>
            <a:r>
              <a:rPr lang="en-US" sz="1800" dirty="0" smtClean="0"/>
              <a:t> 24-27)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714348" y="4857760"/>
            <a:ext cx="70009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Amplitude of steady-state response curve</a:t>
            </a:r>
          </a:p>
        </p:txBody>
      </p:sp>
      <p:pic>
        <p:nvPicPr>
          <p:cNvPr id="39946" name="Picture 7" descr="chp2_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285860"/>
            <a:ext cx="25717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9" name="Line 10"/>
          <p:cNvSpPr>
            <a:spLocks noChangeShapeType="1"/>
          </p:cNvSpPr>
          <p:nvPr/>
        </p:nvSpPr>
        <p:spPr bwMode="auto">
          <a:xfrm flipH="1" flipV="1">
            <a:off x="3071802" y="1428736"/>
            <a:ext cx="9286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995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4493E-7F31-46A4-A669-1889F42B744A}" type="slidenum">
              <a:rPr lang="en-US"/>
              <a:pPr/>
              <a:t>78</a:t>
            </a:fld>
            <a:endParaRPr lang="en-US"/>
          </a:p>
        </p:txBody>
      </p:sp>
      <p:sp>
        <p:nvSpPr>
          <p:cNvPr id="3995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39939" name="Object 15"/>
          <p:cNvGraphicFramePr>
            <a:graphicFrameLocks noChangeAspect="1"/>
          </p:cNvGraphicFramePr>
          <p:nvPr/>
        </p:nvGraphicFramePr>
        <p:xfrm>
          <a:off x="4571999" y="4071942"/>
          <a:ext cx="571505" cy="39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3" name="Equation" r:id="rId4" imgW="291973" imgH="253890" progId="Equation.DSMT4">
                  <p:embed/>
                </p:oleObj>
              </mc:Choice>
              <mc:Fallback>
                <p:oleObj name="Equation" r:id="rId4" imgW="291973" imgH="25389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4071942"/>
                        <a:ext cx="571505" cy="39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7"/>
          <p:cNvGraphicFramePr>
            <a:graphicFrameLocks noChangeAspect="1"/>
          </p:cNvGraphicFramePr>
          <p:nvPr/>
        </p:nvGraphicFramePr>
        <p:xfrm>
          <a:off x="1000100" y="1214422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4" name="Equation" r:id="rId6" imgW="812447" imgH="418918" progId="Equation.DSMT4">
                  <p:embed/>
                </p:oleObj>
              </mc:Choice>
              <mc:Fallback>
                <p:oleObj name="Equation" r:id="rId6" imgW="812447" imgH="418918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214422"/>
                        <a:ext cx="81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4071934" y="1285860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5" name="Equation" r:id="rId8" imgW="926698" imgH="444307" progId="Equation.DSMT4">
                  <p:embed/>
                </p:oleObj>
              </mc:Choice>
              <mc:Fallback>
                <p:oleObj name="Equation" r:id="rId8" imgW="926698" imgH="444307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1285860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14942" y="114298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71934" y="200024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</a:t>
            </a:r>
            <a:endParaRPr lang="en-US" sz="3200" dirty="0"/>
          </a:p>
        </p:txBody>
      </p:sp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4500562" y="1857364"/>
          <a:ext cx="684216" cy="8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6" name="Equation" r:id="rId10" imgW="368140" imgH="444307" progId="Equation.DSMT4">
                  <p:embed/>
                </p:oleObj>
              </mc:Choice>
              <mc:Fallback>
                <p:oleObj name="Equation" r:id="rId10" imgW="368140" imgH="444307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1857364"/>
                        <a:ext cx="684216" cy="825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43504" y="200024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chosen,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71934" y="2643182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system will suddenly respond strongly</a:t>
            </a:r>
            <a:endParaRPr lang="en-US" dirty="0"/>
          </a:p>
        </p:txBody>
      </p:sp>
      <p:graphicFrame>
        <p:nvGraphicFramePr>
          <p:cNvPr id="402438" name="Object 6"/>
          <p:cNvGraphicFramePr>
            <a:graphicFrameLocks noChangeAspect="1"/>
          </p:cNvGraphicFramePr>
          <p:nvPr/>
        </p:nvGraphicFramePr>
        <p:xfrm>
          <a:off x="2771800" y="3933056"/>
          <a:ext cx="648072" cy="80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7" name="Equation" r:id="rId12" imgW="266584" imgH="330057" progId="Equation.DSMT4">
                  <p:embed/>
                </p:oleObj>
              </mc:Choice>
              <mc:Fallback>
                <p:oleObj name="Equation" r:id="rId12" imgW="266584" imgH="330057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933056"/>
                        <a:ext cx="648072" cy="80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786563" y="285750"/>
            <a:ext cx="2000250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2.3 </a:t>
            </a: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Forced Oscillators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55" y="194982"/>
            <a:ext cx="4284154" cy="59083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</a:t>
            </a:r>
            <a:r>
              <a:rPr lang="en-US" sz="1800" dirty="0" smtClean="0"/>
              <a:t>Forced  </a:t>
            </a:r>
            <a:r>
              <a:rPr lang="en-US" sz="1800" u="sng" dirty="0" smtClean="0"/>
              <a:t>Damped </a:t>
            </a:r>
            <a:r>
              <a:rPr lang="en-US" sz="1800" dirty="0" smtClean="0"/>
              <a:t>Oscillators (</a:t>
            </a:r>
            <a:r>
              <a:rPr lang="en-US" sz="1800" dirty="0" err="1" smtClean="0"/>
              <a:t>pp</a:t>
            </a:r>
            <a:r>
              <a:rPr lang="en-US" sz="1800" dirty="0" smtClean="0"/>
              <a:t> 24-27)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52222"/>
              </p:ext>
            </p:extLst>
          </p:nvPr>
        </p:nvGraphicFramePr>
        <p:xfrm>
          <a:off x="5994283" y="3653343"/>
          <a:ext cx="2724157" cy="93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8" name="Equation" r:id="rId14" imgW="4279900" imgH="1473200" progId="Equation.DSMT4">
                  <p:embed/>
                </p:oleObj>
              </mc:Choice>
              <mc:Fallback>
                <p:oleObj name="Equation" r:id="rId14" imgW="4279900" imgH="147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83" y="3653343"/>
                        <a:ext cx="2724157" cy="937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 animBg="1"/>
      <p:bldP spid="39949" grpId="1" animBg="1"/>
      <p:bldP spid="20" grpId="0"/>
      <p:bldP spid="21" grpId="0"/>
      <p:bldP spid="22" grpId="0"/>
      <p:bldP spid="2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3671763" cy="803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2.4 Conservation </a:t>
            </a:r>
            <a:r>
              <a:rPr lang="en-US" sz="1600" dirty="0" smtClean="0"/>
              <a:t>pp28-29</a:t>
            </a:r>
            <a:r>
              <a:rPr lang="en-US" sz="2400" dirty="0" smtClean="0"/>
              <a:t> </a:t>
            </a:r>
          </a:p>
        </p:txBody>
      </p:sp>
      <p:sp>
        <p:nvSpPr>
          <p:cNvPr id="4096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FED27-1A5B-448A-AAC8-6BB5135C4B6C}" type="slidenum">
              <a:rPr lang="en-US"/>
              <a:pPr/>
              <a:t>79</a:t>
            </a:fld>
            <a:endParaRPr lang="en-US"/>
          </a:p>
        </p:txBody>
      </p:sp>
      <p:sp>
        <p:nvSpPr>
          <p:cNvPr id="40969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39552" y="5445224"/>
            <a:ext cx="72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/>
              <a:t>We shall prove it in next slide </a:t>
            </a:r>
            <a:endParaRPr lang="en-US" sz="3200" dirty="0"/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195736" y="2420888"/>
          <a:ext cx="4517093" cy="193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" name="Equation" r:id="rId3" imgW="2336800" imgH="1003300" progId="Equation.DSMT4">
                  <p:embed/>
                </p:oleObj>
              </mc:Choice>
              <mc:Fallback>
                <p:oleObj name="Equation" r:id="rId3" imgW="2336800" imgH="10033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4517093" cy="1939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484784"/>
            <a:ext cx="8285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need the following formula in this section</a:t>
            </a:r>
            <a:endParaRPr lang="en-US" sz="3200" dirty="0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6948264" y="3861048"/>
          <a:ext cx="1656184" cy="141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Equation" r:id="rId5" imgW="710891" imgH="609336" progId="Equation.DSMT4">
                  <p:embed/>
                </p:oleObj>
              </mc:Choice>
              <mc:Fallback>
                <p:oleObj name="Equation" r:id="rId5" imgW="710891" imgH="609336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861048"/>
                        <a:ext cx="1656184" cy="1419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24128" y="4365104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85813" y="1428750"/>
            <a:ext cx="7772400" cy="4714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(4) Forced harmonic oscillator </a:t>
            </a:r>
            <a:r>
              <a:rPr lang="en-US" b="1" dirty="0" smtClean="0">
                <a:solidFill>
                  <a:srgbClr val="C00000"/>
                </a:solidFill>
              </a:rPr>
              <a:t>with   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damping </a:t>
            </a:r>
            <a:r>
              <a:rPr lang="en-US" sz="1800" dirty="0" smtClean="0"/>
              <a:t>(</a:t>
            </a:r>
            <a:r>
              <a:rPr lang="en-US" sz="1800" dirty="0" err="1" smtClean="0"/>
              <a:t>pp</a:t>
            </a:r>
            <a:r>
              <a:rPr lang="en-US" sz="1800" dirty="0" smtClean="0"/>
              <a:t> 24-27)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system  is a damped harmonic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oscillator driven by an EXTERNALLY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applied force  F(t)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C8FA12-4451-4BF5-A78F-A5642E008F4F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52001"/>
              </p:ext>
            </p:extLst>
          </p:nvPr>
        </p:nvGraphicFramePr>
        <p:xfrm>
          <a:off x="2286000" y="2786063"/>
          <a:ext cx="49133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2921000" imgH="419100" progId="Equation.DSMT4">
                  <p:embed/>
                </p:oleObj>
              </mc:Choice>
              <mc:Fallback>
                <p:oleObj name="Equation" r:id="rId3" imgW="2921000" imgH="4191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86063"/>
                        <a:ext cx="4913313" cy="704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000875" y="285750"/>
            <a:ext cx="1315541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5786446" y="3429000"/>
            <a:ext cx="216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Chain rule</a:t>
            </a:r>
          </a:p>
        </p:txBody>
      </p:sp>
      <p:sp>
        <p:nvSpPr>
          <p:cNvPr id="4096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FED27-1A5B-448A-AAC8-6BB5135C4B6C}" type="slidenum">
              <a:rPr lang="en-US"/>
              <a:pPr/>
              <a:t>80</a:t>
            </a:fld>
            <a:endParaRPr lang="en-US"/>
          </a:p>
        </p:txBody>
      </p:sp>
      <p:sp>
        <p:nvSpPr>
          <p:cNvPr id="40969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4096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566332"/>
              </p:ext>
            </p:extLst>
          </p:nvPr>
        </p:nvGraphicFramePr>
        <p:xfrm>
          <a:off x="839126" y="2764631"/>
          <a:ext cx="369411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04" name="Equation" r:id="rId3" imgW="2361960" imgH="1180800" progId="Equation.DSMT4">
                  <p:embed/>
                </p:oleObj>
              </mc:Choice>
              <mc:Fallback>
                <p:oleObj name="Equation" r:id="rId3" imgW="2361960" imgH="1180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26" y="2764631"/>
                        <a:ext cx="3694113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07081"/>
              </p:ext>
            </p:extLst>
          </p:nvPr>
        </p:nvGraphicFramePr>
        <p:xfrm>
          <a:off x="585788" y="4608513"/>
          <a:ext cx="4186237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05" name="Equation" r:id="rId5" imgW="2743200" imgH="1054080" progId="Equation.DSMT4">
                  <p:embed/>
                </p:oleObj>
              </mc:Choice>
              <mc:Fallback>
                <p:oleObj name="Equation" r:id="rId5" imgW="2743200" imgH="10540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608513"/>
                        <a:ext cx="4186237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25"/>
          <p:cNvGraphicFramePr>
            <a:graphicFrameLocks noChangeAspect="1"/>
          </p:cNvGraphicFramePr>
          <p:nvPr/>
        </p:nvGraphicFramePr>
        <p:xfrm>
          <a:off x="4929190" y="4444140"/>
          <a:ext cx="3071834" cy="185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06" name="Equation" r:id="rId7" imgW="1511300" imgH="914400" progId="Equation.DSMT4">
                  <p:embed/>
                </p:oleObj>
              </mc:Choice>
              <mc:Fallback>
                <p:oleObj name="Equation" r:id="rId7" imgW="1511300" imgH="914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4444140"/>
                        <a:ext cx="3071834" cy="1858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11560" y="1340768"/>
          <a:ext cx="5940876" cy="16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07" name="Equation" r:id="rId9" imgW="4229100" imgH="1181100" progId="Equation.DSMT4">
                  <p:embed/>
                </p:oleObj>
              </mc:Choice>
              <mc:Fallback>
                <p:oleObj name="Equation" r:id="rId9" imgW="4229100" imgH="11811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5940876" cy="165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097009" y="244443"/>
            <a:ext cx="1689161" cy="43204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2.4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Conservation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7584" y="47667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(cont) 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853848"/>
              </p:ext>
            </p:extLst>
          </p:nvPr>
        </p:nvGraphicFramePr>
        <p:xfrm>
          <a:off x="4935235" y="2860990"/>
          <a:ext cx="851211" cy="165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08" name="Equation" r:id="rId11" imgW="457200" imgH="888840" progId="Equation.DSMT4">
                  <p:embed/>
                </p:oleObj>
              </mc:Choice>
              <mc:Fallback>
                <p:oleObj name="Equation" r:id="rId11" imgW="4572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5235" y="2860990"/>
                        <a:ext cx="851211" cy="165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50C3A-B738-4944-B5FF-5A44B7FA920F}" type="slidenum">
              <a:rPr lang="en-US"/>
              <a:pPr/>
              <a:t>81</a:t>
            </a:fld>
            <a:endParaRPr lang="en-US"/>
          </a:p>
        </p:txBody>
      </p:sp>
      <p:sp>
        <p:nvSpPr>
          <p:cNvPr id="41997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573"/>
              </p:ext>
            </p:extLst>
          </p:nvPr>
        </p:nvGraphicFramePr>
        <p:xfrm>
          <a:off x="5528131" y="2429599"/>
          <a:ext cx="1357322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8" name="Equation" r:id="rId3" imgW="889000" imgH="889000" progId="Equation.DSMT4">
                  <p:embed/>
                </p:oleObj>
              </mc:Choice>
              <mc:Fallback>
                <p:oleObj name="Equation" r:id="rId3" imgW="889000" imgH="889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131" y="2429599"/>
                        <a:ext cx="1357322" cy="1357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156176" y="3717032"/>
          <a:ext cx="1285884" cy="147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9" name="Equation" r:id="rId5" imgW="774364" imgH="888614" progId="Equation.DSMT4">
                  <p:embed/>
                </p:oleObj>
              </mc:Choice>
              <mc:Fallback>
                <p:oleObj name="Equation" r:id="rId5" imgW="774364" imgH="888614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717032"/>
                        <a:ext cx="1285884" cy="1475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1844824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Consider SHM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971600" y="5373216"/>
            <a:ext cx="6077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shall show that E is constant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2699792" y="2708920"/>
            <a:ext cx="2857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Kinetic energy     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5776" y="4149080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+ potential energy</a:t>
            </a:r>
            <a:endParaRPr lang="en-US" sz="3200" dirty="0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995936" y="1772816"/>
          <a:ext cx="2571768" cy="61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" name="Equation" r:id="rId7" imgW="1422400" imgH="342900" progId="Equation.DSMT4">
                  <p:embed/>
                </p:oleObj>
              </mc:Choice>
              <mc:Fallback>
                <p:oleObj name="Equation" r:id="rId7" imgW="1422400" imgH="3429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772816"/>
                        <a:ext cx="2571768" cy="619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99592" y="2708920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    E=</a:t>
            </a:r>
            <a:endParaRPr lang="en-US" sz="32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097009" y="244443"/>
            <a:ext cx="1689161" cy="43204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2.4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Conservation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7546" y="437438"/>
            <a:ext cx="5719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this section, we shall look at</a:t>
            </a:r>
          </a:p>
          <a:p>
            <a:r>
              <a:rPr lang="en-US" sz="3200" dirty="0" smtClean="0"/>
              <a:t>conservative systems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123129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simple harmonic motion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75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743123"/>
              </p:ext>
            </p:extLst>
          </p:nvPr>
        </p:nvGraphicFramePr>
        <p:xfrm>
          <a:off x="5368817" y="1074923"/>
          <a:ext cx="3456384" cy="68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51" name="Equation" r:id="rId3" imgW="1739900" imgH="342900" progId="Equation.DSMT4">
                  <p:embed/>
                </p:oleObj>
              </mc:Choice>
              <mc:Fallback>
                <p:oleObj name="Equation" r:id="rId3" imgW="1739900" imgH="3429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817" y="1074923"/>
                        <a:ext cx="3456384" cy="681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9081"/>
              </p:ext>
            </p:extLst>
          </p:nvPr>
        </p:nvGraphicFramePr>
        <p:xfrm>
          <a:off x="1619672" y="1707904"/>
          <a:ext cx="3851275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52" name="Equation" r:id="rId5" imgW="2920680" imgH="2120760" progId="Equation.DSMT4">
                  <p:embed/>
                </p:oleObj>
              </mc:Choice>
              <mc:Fallback>
                <p:oleObj name="Equation" r:id="rId5" imgW="2920680" imgH="21207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07904"/>
                        <a:ext cx="3851275" cy="279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2056" y="199058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</a:t>
            </a:r>
            <a:endParaRPr lang="en-US" sz="3200" dirty="0"/>
          </a:p>
        </p:txBody>
      </p:sp>
      <p:graphicFrame>
        <p:nvGraphicFramePr>
          <p:cNvPr id="475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507043"/>
              </p:ext>
            </p:extLst>
          </p:nvPr>
        </p:nvGraphicFramePr>
        <p:xfrm>
          <a:off x="2140348" y="4581128"/>
          <a:ext cx="604837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53" name="Equation" r:id="rId7" imgW="3911400" imgH="1002960" progId="Equation.DSMT4">
                  <p:embed/>
                </p:oleObj>
              </mc:Choice>
              <mc:Fallback>
                <p:oleObj name="Equation" r:id="rId7" imgW="3911400" imgH="100296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348" y="4581128"/>
                        <a:ext cx="6048375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55576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(cont)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97009" y="244443"/>
            <a:ext cx="1689161" cy="43204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2.4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Conservation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74746" y="2078250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slide 80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581128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50C3A-B738-4944-B5FF-5A44B7FA920F}" type="slidenum">
              <a:rPr lang="en-US"/>
              <a:pPr/>
              <a:t>83</a:t>
            </a:fld>
            <a:endParaRPr lang="en-US"/>
          </a:p>
        </p:txBody>
      </p:sp>
      <p:sp>
        <p:nvSpPr>
          <p:cNvPr id="41997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772269"/>
              </p:ext>
            </p:extLst>
          </p:nvPr>
        </p:nvGraphicFramePr>
        <p:xfrm>
          <a:off x="1379979" y="4293096"/>
          <a:ext cx="5976664" cy="1735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8" name="Equation" r:id="rId3" imgW="3454400" imgH="1003300" progId="Equation.DSMT4">
                  <p:embed/>
                </p:oleObj>
              </mc:Choice>
              <mc:Fallback>
                <p:oleObj name="Equation" r:id="rId3" imgW="3454400" imgH="10033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979" y="4293096"/>
                        <a:ext cx="5976664" cy="1735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2195736" y="1556792"/>
          <a:ext cx="41592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9" name="Equation" r:id="rId5" imgW="1739900" imgH="342900" progId="Equation.DSMT4">
                  <p:embed/>
                </p:oleObj>
              </mc:Choice>
              <mc:Fallback>
                <p:oleObj name="Equation" r:id="rId5" imgW="1739900" imgH="3429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556792"/>
                        <a:ext cx="41592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1484784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From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44928" y="378904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827584" y="54868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(cont)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97009" y="244443"/>
            <a:ext cx="1689161" cy="43204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2.4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Conservation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2876999"/>
            <a:ext cx="35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 previous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A536C-6CCE-4FBF-A9B5-6F49AB534B34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graphicFrame>
        <p:nvGraphicFramePr>
          <p:cNvPr id="440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884970"/>
              </p:ext>
            </p:extLst>
          </p:nvPr>
        </p:nvGraphicFramePr>
        <p:xfrm>
          <a:off x="1532027" y="855876"/>
          <a:ext cx="5568285" cy="165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4" name="Equation" r:id="rId3" imgW="2984500" imgH="889000" progId="Equation.DSMT4">
                  <p:embed/>
                </p:oleObj>
              </mc:Choice>
              <mc:Fallback>
                <p:oleObj name="Equation" r:id="rId3" imgW="2984500" imgH="889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027" y="855876"/>
                        <a:ext cx="5568285" cy="165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182" y="85587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9367" y="3972816"/>
            <a:ext cx="8076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the kinetic energy + potential energy</a:t>
            </a:r>
          </a:p>
          <a:p>
            <a:r>
              <a:rPr lang="en-US" sz="3200" dirty="0" smtClean="0"/>
              <a:t> of the system remains constant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09367" y="5521587"/>
            <a:ext cx="779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system is called </a:t>
            </a:r>
            <a:r>
              <a:rPr lang="en-US" sz="3200" dirty="0" smtClean="0">
                <a:solidFill>
                  <a:srgbClr val="C00000"/>
                </a:solidFill>
              </a:rPr>
              <a:t>conservative system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33265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(cont)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97009" y="244443"/>
            <a:ext cx="1689161" cy="43204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2.4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Conservation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2027" y="2661881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kinetic energy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1523" y="2617748"/>
            <a:ext cx="2746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potential energy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8304" y="1057443"/>
            <a:ext cx="1835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000066"/>
                </a:solidFill>
              </a:rPr>
              <a:t>where E</a:t>
            </a:r>
          </a:p>
          <a:p>
            <a:pPr lvl="0"/>
            <a:r>
              <a:rPr lang="en-US" sz="3200" dirty="0" smtClean="0">
                <a:solidFill>
                  <a:srgbClr val="000066"/>
                </a:solidFill>
              </a:rPr>
              <a:t> </a:t>
            </a:r>
            <a:r>
              <a:rPr lang="en-US" sz="3200" dirty="0">
                <a:solidFill>
                  <a:srgbClr val="000066"/>
                </a:solidFill>
              </a:rPr>
              <a:t>is a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3" grpId="0"/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200031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2.5 EULER’s equation (Cantilevered Beams) </a:t>
            </a:r>
            <a:r>
              <a:rPr lang="en-US" sz="1600" dirty="0" smtClean="0"/>
              <a:t>pp30-37</a:t>
            </a:r>
          </a:p>
        </p:txBody>
      </p:sp>
      <p:sp>
        <p:nvSpPr>
          <p:cNvPr id="66565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656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EF0AF-8EA8-48EB-AB2B-C4CF0A824C4B}" type="slidenum">
              <a:rPr lang="en-US"/>
              <a:pPr/>
              <a:t>85</a:t>
            </a:fld>
            <a:endParaRPr lang="en-US"/>
          </a:p>
        </p:txBody>
      </p:sp>
      <p:sp>
        <p:nvSpPr>
          <p:cNvPr id="66566" name="Rectangle 14"/>
          <p:cNvSpPr>
            <a:spLocks noChangeArrowheads="1"/>
          </p:cNvSpPr>
          <p:nvPr/>
        </p:nvSpPr>
        <p:spPr bwMode="auto">
          <a:xfrm>
            <a:off x="1000125" y="1857375"/>
            <a:ext cx="4015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</a:rPr>
              <a:t>Beam—long, thin object</a:t>
            </a:r>
            <a:endParaRPr lang="en-US" dirty="0">
              <a:solidFill>
                <a:srgbClr val="A50021"/>
              </a:solidFill>
            </a:endParaRPr>
          </a:p>
        </p:txBody>
      </p:sp>
      <p:pic>
        <p:nvPicPr>
          <p:cNvPr id="6656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143000"/>
            <a:ext cx="4171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Rectangle 13"/>
          <p:cNvSpPr>
            <a:spLocks noChangeArrowheads="1"/>
          </p:cNvSpPr>
          <p:nvPr/>
        </p:nvSpPr>
        <p:spPr bwMode="auto">
          <a:xfrm>
            <a:off x="1143000" y="3857625"/>
            <a:ext cx="357188" cy="16430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Arc 6"/>
          <p:cNvSpPr>
            <a:spLocks/>
          </p:cNvSpPr>
          <p:nvPr/>
        </p:nvSpPr>
        <p:spPr bwMode="auto">
          <a:xfrm>
            <a:off x="1428750" y="4643438"/>
            <a:ext cx="3835400" cy="1082675"/>
          </a:xfrm>
          <a:custGeom>
            <a:avLst/>
            <a:gdLst>
              <a:gd name="T0" fmla="*/ 2147483647 w 18260"/>
              <a:gd name="T1" fmla="*/ 0 h 21597"/>
              <a:gd name="T2" fmla="*/ 2147483647 w 18260"/>
              <a:gd name="T3" fmla="*/ 2147483647 h 21597"/>
              <a:gd name="T4" fmla="*/ 0 w 18260"/>
              <a:gd name="T5" fmla="*/ 2147483647 h 21597"/>
              <a:gd name="T6" fmla="*/ 0 60000 65536"/>
              <a:gd name="T7" fmla="*/ 0 60000 65536"/>
              <a:gd name="T8" fmla="*/ 0 60000 65536"/>
              <a:gd name="T9" fmla="*/ 0 w 18260"/>
              <a:gd name="T10" fmla="*/ 0 h 21597"/>
              <a:gd name="T11" fmla="*/ 18260 w 18260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60" h="21597" fill="none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</a:path>
              <a:path w="18260" h="21597" stroke="0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Arc 5"/>
          <p:cNvSpPr>
            <a:spLocks/>
          </p:cNvSpPr>
          <p:nvPr/>
        </p:nvSpPr>
        <p:spPr bwMode="auto">
          <a:xfrm>
            <a:off x="1428750" y="4214813"/>
            <a:ext cx="3959225" cy="1082675"/>
          </a:xfrm>
          <a:custGeom>
            <a:avLst/>
            <a:gdLst>
              <a:gd name="T0" fmla="*/ 2147483647 w 19091"/>
              <a:gd name="T1" fmla="*/ 0 h 21597"/>
              <a:gd name="T2" fmla="*/ 2147483647 w 19091"/>
              <a:gd name="T3" fmla="*/ 2147483647 h 21597"/>
              <a:gd name="T4" fmla="*/ 0 w 19091"/>
              <a:gd name="T5" fmla="*/ 2147483647 h 21597"/>
              <a:gd name="T6" fmla="*/ 0 60000 65536"/>
              <a:gd name="T7" fmla="*/ 0 60000 65536"/>
              <a:gd name="T8" fmla="*/ 0 60000 65536"/>
              <a:gd name="T9" fmla="*/ 0 w 19091"/>
              <a:gd name="T10" fmla="*/ 0 h 21597"/>
              <a:gd name="T11" fmla="*/ 19091 w 19091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91" h="21597" fill="none" extrusionOk="0">
                <a:moveTo>
                  <a:pt x="377" y="0"/>
                </a:moveTo>
                <a:cubicBezTo>
                  <a:pt x="8243" y="137"/>
                  <a:pt x="15411" y="4540"/>
                  <a:pt x="19091" y="11492"/>
                </a:cubicBezTo>
              </a:path>
              <a:path w="19091" h="21597" stroke="0" extrusionOk="0">
                <a:moveTo>
                  <a:pt x="377" y="0"/>
                </a:moveTo>
                <a:cubicBezTo>
                  <a:pt x="8243" y="137"/>
                  <a:pt x="15411" y="4540"/>
                  <a:pt x="19091" y="11492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8"/>
          <p:cNvSpPr>
            <a:spLocks noChangeShapeType="1"/>
          </p:cNvSpPr>
          <p:nvPr/>
        </p:nvSpPr>
        <p:spPr bwMode="auto">
          <a:xfrm flipV="1">
            <a:off x="5286375" y="4786313"/>
            <a:ext cx="142875" cy="360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2" name="Line 9"/>
          <p:cNvSpPr>
            <a:spLocks noChangeShapeType="1"/>
          </p:cNvSpPr>
          <p:nvPr/>
        </p:nvSpPr>
        <p:spPr bwMode="auto">
          <a:xfrm>
            <a:off x="1500188" y="4214813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3" name="Rectangle 22"/>
          <p:cNvSpPr>
            <a:spLocks noChangeArrowheads="1"/>
          </p:cNvSpPr>
          <p:nvPr/>
        </p:nvSpPr>
        <p:spPr bwMode="auto">
          <a:xfrm>
            <a:off x="1143000" y="3071813"/>
            <a:ext cx="7745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Cantilevered Beam (</a:t>
            </a:r>
            <a:r>
              <a:rPr lang="en-US" dirty="0">
                <a:solidFill>
                  <a:srgbClr val="A50021"/>
                </a:solidFill>
              </a:rPr>
              <a:t>supported at only one end</a:t>
            </a:r>
            <a:r>
              <a:rPr lang="en-US" dirty="0"/>
              <a:t>)</a:t>
            </a:r>
          </a:p>
        </p:txBody>
      </p:sp>
      <p:sp>
        <p:nvSpPr>
          <p:cNvPr id="66574" name="Text Box 4"/>
          <p:cNvSpPr txBox="1">
            <a:spLocks noChangeArrowheads="1"/>
          </p:cNvSpPr>
          <p:nvPr/>
        </p:nvSpPr>
        <p:spPr bwMode="auto">
          <a:xfrm>
            <a:off x="1702184" y="5036531"/>
            <a:ext cx="32300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 smtClean="0">
                <a:solidFill>
                  <a:srgbClr val="A50021"/>
                </a:solidFill>
              </a:rPr>
              <a:t>beam must bend</a:t>
            </a:r>
            <a:endParaRPr lang="en-US" dirty="0">
              <a:solidFill>
                <a:srgbClr val="A5002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1071538" y="3929066"/>
            <a:ext cx="857256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6572" idx="0"/>
          </p:cNvCxnSpPr>
          <p:nvPr/>
        </p:nvCxnSpPr>
        <p:spPr bwMode="auto">
          <a:xfrm rot="16200000" flipH="1">
            <a:off x="3643315" y="2071686"/>
            <a:ext cx="5" cy="428625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857884" y="39290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71604" y="350043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xfrm>
            <a:off x="6572250" y="357188"/>
            <a:ext cx="1857375" cy="357187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200" smtClean="0"/>
              <a:t>3.7 Cantilevered Beams</a:t>
            </a:r>
          </a:p>
        </p:txBody>
      </p:sp>
      <p:sp>
        <p:nvSpPr>
          <p:cNvPr id="67589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7588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E500C0-4FC7-4CA9-84A2-B96013397776}" type="slidenum">
              <a:rPr lang="en-US"/>
              <a:pPr/>
              <a:t>86</a:t>
            </a:fld>
            <a:endParaRPr lang="en-US"/>
          </a:p>
        </p:txBody>
      </p:sp>
      <p:pic>
        <p:nvPicPr>
          <p:cNvPr id="37991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143000"/>
            <a:ext cx="3449637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071563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4071938"/>
            <a:ext cx="5781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00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611560" y="682351"/>
            <a:ext cx="8106098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In this section, we will discuss </a:t>
            </a:r>
            <a:r>
              <a:rPr lang="en-US" sz="2800" dirty="0" smtClean="0">
                <a:solidFill>
                  <a:srgbClr val="A50021"/>
                </a:solidFill>
              </a:rPr>
              <a:t>bending of 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A50021"/>
                </a:solidFill>
              </a:rPr>
              <a:t>a cantilevered beam</a:t>
            </a:r>
          </a:p>
          <a:p>
            <a:pPr>
              <a:buFontTx/>
              <a:buNone/>
            </a:pPr>
            <a:r>
              <a:rPr lang="en-US" sz="2800" dirty="0" smtClean="0"/>
              <a:t>Why bending?</a:t>
            </a:r>
          </a:p>
          <a:p>
            <a:pPr>
              <a:buFontTx/>
              <a:buNone/>
            </a:pPr>
            <a:r>
              <a:rPr lang="en-US" sz="2800" dirty="0" smtClean="0"/>
              <a:t>It is due to the weight of the beam and </a:t>
            </a:r>
          </a:p>
          <a:p>
            <a:pPr>
              <a:buFontTx/>
              <a:buNone/>
            </a:pPr>
            <a:r>
              <a:rPr lang="en-US" sz="2800" dirty="0" smtClean="0"/>
              <a:t>other forces acting on the beam, called </a:t>
            </a:r>
          </a:p>
          <a:p>
            <a:pPr>
              <a:buFontTx/>
              <a:buNone/>
            </a:pPr>
            <a:r>
              <a:rPr lang="en-US" sz="2800" dirty="0" smtClean="0"/>
              <a:t>load W(x)=force </a:t>
            </a:r>
            <a:r>
              <a:rPr lang="en-US" sz="2800" b="1" dirty="0" smtClean="0">
                <a:solidFill>
                  <a:srgbClr val="A50021"/>
                </a:solidFill>
              </a:rPr>
              <a:t>per unit length at point x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A50021"/>
                </a:solidFill>
              </a:rPr>
              <a:t>OUR Convention is that W(x) is positive in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A50021"/>
                </a:solidFill>
              </a:rPr>
              <a:t>UPWARD direction</a:t>
            </a:r>
            <a:endParaRPr lang="en-US" sz="2800" dirty="0" smtClean="0">
              <a:solidFill>
                <a:srgbClr val="A50021"/>
              </a:solidFill>
            </a:endParaRPr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3DC217-60B5-4C65-99F3-0EE3913A37B6}" type="slidenum">
              <a:rPr lang="en-US"/>
              <a:pPr/>
              <a:t>87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907704" y="4797152"/>
            <a:ext cx="0" cy="11521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03648" y="5949280"/>
            <a:ext cx="259228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952491" y="484999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57740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2699792" y="558924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W(x) </a:t>
            </a:r>
            <a:endParaRPr lang="en-SG" dirty="0"/>
          </a:p>
        </p:txBody>
      </p:sp>
      <p:sp>
        <p:nvSpPr>
          <p:cNvPr id="12" name="Right Arrow 11"/>
          <p:cNvSpPr/>
          <p:nvPr/>
        </p:nvSpPr>
        <p:spPr bwMode="auto">
          <a:xfrm rot="16200000">
            <a:off x="3123224" y="5141281"/>
            <a:ext cx="1260140" cy="571881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AC815D-E083-44C8-A627-65091C0040A5}" type="slidenum">
              <a:rPr lang="en-US"/>
              <a:pPr/>
              <a:t>88</a:t>
            </a:fld>
            <a:endParaRPr lang="en-US"/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2060848"/>
            <a:ext cx="3810000" cy="143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3571875"/>
            <a:ext cx="542925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Footer Placeholder 3"/>
          <p:cNvSpPr txBox="1">
            <a:spLocks/>
          </p:cNvSpPr>
          <p:nvPr/>
        </p:nvSpPr>
        <p:spPr bwMode="auto">
          <a:xfrm>
            <a:off x="395536" y="620688"/>
            <a:ext cx="266429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 err="1">
                <a:latin typeface="Times New Roman" pitchFamily="18" charset="0"/>
              </a:rPr>
              <a:t>Load</a:t>
            </a:r>
            <a:r>
              <a:rPr lang="fr-FR" dirty="0">
                <a:latin typeface="Times New Roman" pitchFamily="18" charset="0"/>
              </a:rPr>
              <a:t>=</a:t>
            </a:r>
            <a:r>
              <a:rPr lang="fr-FR" dirty="0" err="1">
                <a:latin typeface="Times New Roman" pitchFamily="18" charset="0"/>
              </a:rPr>
              <a:t>weight</a:t>
            </a:r>
            <a:r>
              <a:rPr lang="fr-FR" dirty="0">
                <a:latin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</a:rPr>
              <a:t>of</a:t>
            </a:r>
          </a:p>
          <a:p>
            <a:r>
              <a:rPr lang="fr-FR" dirty="0" smtClean="0">
                <a:latin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</a:rPr>
              <a:t>springboard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9639" name="Footer Placeholder 3"/>
          <p:cNvSpPr txBox="1">
            <a:spLocks/>
          </p:cNvSpPr>
          <p:nvPr/>
        </p:nvSpPr>
        <p:spPr bwMode="auto">
          <a:xfrm>
            <a:off x="4644008" y="1052736"/>
            <a:ext cx="378618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 err="1">
                <a:latin typeface="Times New Roman" pitchFamily="18" charset="0"/>
              </a:rPr>
              <a:t>Load</a:t>
            </a:r>
            <a:r>
              <a:rPr lang="fr-FR" dirty="0">
                <a:latin typeface="Times New Roman" pitchFamily="18" charset="0"/>
              </a:rPr>
              <a:t>=</a:t>
            </a:r>
            <a:r>
              <a:rPr lang="fr-FR" dirty="0" err="1">
                <a:latin typeface="Times New Roman" pitchFamily="18" charset="0"/>
              </a:rPr>
              <a:t>weight</a:t>
            </a:r>
            <a:r>
              <a:rPr lang="fr-FR" dirty="0">
                <a:latin typeface="Times New Roman" pitchFamily="18" charset="0"/>
              </a:rPr>
              <a:t> of </a:t>
            </a:r>
            <a:r>
              <a:rPr lang="fr-FR" dirty="0" err="1">
                <a:latin typeface="Times New Roman" pitchFamily="18" charset="0"/>
              </a:rPr>
              <a:t>bamboo</a:t>
            </a:r>
            <a:r>
              <a:rPr lang="fr-FR" dirty="0">
                <a:latin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</a:rPr>
              <a:t> </a:t>
            </a:r>
          </a:p>
          <a:p>
            <a:r>
              <a:rPr lang="fr-FR" dirty="0" smtClean="0">
                <a:latin typeface="Times New Roman" pitchFamily="18" charset="0"/>
              </a:rPr>
              <a:t>            stick+</a:t>
            </a:r>
            <a:r>
              <a:rPr lang="fr-FR" dirty="0" err="1" smtClean="0">
                <a:latin typeface="Times New Roman" pitchFamily="18" charset="0"/>
              </a:rPr>
              <a:t>clothes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9640" name="Footer Placeholder 3"/>
          <p:cNvSpPr txBox="1">
            <a:spLocks/>
          </p:cNvSpPr>
          <p:nvPr/>
        </p:nvSpPr>
        <p:spPr bwMode="auto">
          <a:xfrm>
            <a:off x="5857875" y="4143374"/>
            <a:ext cx="3000375" cy="180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 err="1">
                <a:latin typeface="Times New Roman" pitchFamily="18" charset="0"/>
              </a:rPr>
              <a:t>Load</a:t>
            </a:r>
            <a:r>
              <a:rPr lang="fr-FR" dirty="0">
                <a:latin typeface="Times New Roman" pitchFamily="18" charset="0"/>
              </a:rPr>
              <a:t>=</a:t>
            </a:r>
            <a:r>
              <a:rPr lang="fr-FR" dirty="0" err="1">
                <a:latin typeface="Times New Roman" pitchFamily="18" charset="0"/>
              </a:rPr>
              <a:t>weight</a:t>
            </a:r>
            <a:r>
              <a:rPr lang="fr-FR" dirty="0">
                <a:latin typeface="Times New Roman" pitchFamily="18" charset="0"/>
              </a:rPr>
              <a:t> of </a:t>
            </a:r>
            <a:r>
              <a:rPr lang="fr-FR" dirty="0" err="1" smtClean="0">
                <a:latin typeface="Times New Roman" pitchFamily="18" charset="0"/>
              </a:rPr>
              <a:t>springboard</a:t>
            </a:r>
            <a:r>
              <a:rPr lang="fr-FR" dirty="0">
                <a:latin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</a:rPr>
              <a:t> + </a:t>
            </a:r>
            <a:r>
              <a:rPr lang="fr-FR" dirty="0" err="1">
                <a:latin typeface="Times New Roman" pitchFamily="18" charset="0"/>
              </a:rPr>
              <a:t>swimmers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6964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1700808"/>
            <a:ext cx="414337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</p:spTree>
    <p:extLst>
      <p:ext uri="{BB962C8B-B14F-4D97-AF65-F5344CB8AC3E}">
        <p14:creationId xmlns:p14="http://schemas.microsoft.com/office/powerpoint/2010/main" val="37672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39" grpId="0"/>
      <p:bldP spid="6964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7724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Bending depends on </a:t>
            </a:r>
            <a:r>
              <a:rPr lang="en-US" dirty="0" smtClean="0">
                <a:solidFill>
                  <a:srgbClr val="C00000"/>
                </a:solidFill>
              </a:rPr>
              <a:t>W(x), stiffness, and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shape of the cross-section. </a:t>
            </a:r>
          </a:p>
          <a:p>
            <a:pPr>
              <a:buFontTx/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stiffness</a:t>
            </a:r>
            <a:r>
              <a:rPr lang="en-US" dirty="0" smtClean="0"/>
              <a:t> is measured by </a:t>
            </a:r>
            <a:r>
              <a:rPr lang="en-US" dirty="0" smtClean="0">
                <a:solidFill>
                  <a:srgbClr val="C00000"/>
                </a:solidFill>
              </a:rPr>
              <a:t>a constant E 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alled Young’s modulus.</a:t>
            </a:r>
          </a:p>
          <a:p>
            <a:pPr>
              <a:buFontTx/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cross-section</a:t>
            </a:r>
            <a:r>
              <a:rPr lang="en-US" dirty="0" smtClean="0"/>
              <a:t> is measured by a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constant    called the second moment of 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area.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sz="2800" dirty="0" smtClean="0"/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32B786-5878-4A1E-B047-00A42E5C8A6E}" type="slidenum">
              <a:rPr lang="en-US"/>
              <a:pPr/>
              <a:t>89</a:t>
            </a:fld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768773"/>
              </p:ext>
            </p:extLst>
          </p:nvPr>
        </p:nvGraphicFramePr>
        <p:xfrm>
          <a:off x="2195736" y="5013176"/>
          <a:ext cx="3127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85" name="Equation" r:id="rId3" imgW="215619" imgH="317087" progId="Equation.DSMT4">
                  <p:embed/>
                </p:oleObj>
              </mc:Choice>
              <mc:Fallback>
                <p:oleObj name="Equation" r:id="rId3" imgW="215619" imgH="31708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13176"/>
                        <a:ext cx="3127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7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1259632" y="5517232"/>
            <a:ext cx="5904656" cy="5254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k &gt;0</a:t>
            </a:r>
            <a:r>
              <a:rPr lang="en-US" dirty="0">
                <a:solidFill>
                  <a:srgbClr val="000000"/>
                </a:solidFill>
              </a:rPr>
              <a:t>,  k called  spring constant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D35DD-49FF-4254-A5C2-E05427792CDE}" type="slidenum">
              <a:rPr lang="en-US"/>
              <a:pPr/>
              <a:t>9</a:t>
            </a:fld>
            <a:endParaRPr lang="en-US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474803" y="3736326"/>
            <a:ext cx="774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The equation </a:t>
            </a:r>
            <a:r>
              <a:rPr lang="en-US" sz="3200" dirty="0" smtClean="0"/>
              <a:t>of  simple harmonic motion </a:t>
            </a:r>
            <a:r>
              <a:rPr lang="en-US" sz="3200" dirty="0"/>
              <a:t>is</a:t>
            </a:r>
          </a:p>
        </p:txBody>
      </p:sp>
      <p:sp>
        <p:nvSpPr>
          <p:cNvPr id="717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819484"/>
              </p:ext>
            </p:extLst>
          </p:nvPr>
        </p:nvGraphicFramePr>
        <p:xfrm>
          <a:off x="2195736" y="4581128"/>
          <a:ext cx="3189827" cy="6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3" imgW="1739900" imgH="342900" progId="Equation.DSMT4">
                  <p:embed/>
                </p:oleObj>
              </mc:Choice>
              <mc:Fallback>
                <p:oleObj name="Equation" r:id="rId3" imgW="1739900" imgH="3429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581128"/>
                        <a:ext cx="3189827" cy="62865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96" y="476672"/>
            <a:ext cx="9048383" cy="962025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dirty="0" smtClean="0"/>
              <a:t>2.1 The simple harmonic oscillator (motion)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90653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have changed the subtitle “The harmonic oscillator”</a:t>
            </a:r>
          </a:p>
          <a:p>
            <a:r>
              <a:rPr lang="en-US" dirty="0"/>
              <a:t>t</a:t>
            </a:r>
            <a:r>
              <a:rPr lang="en-US" dirty="0" smtClean="0"/>
              <a:t>o “ The simple </a:t>
            </a:r>
            <a:r>
              <a:rPr lang="en-US" dirty="0"/>
              <a:t>harmonic oscillator (motion</a:t>
            </a:r>
            <a:r>
              <a:rPr lang="en-US" dirty="0" smtClean="0"/>
              <a:t>)”, </a:t>
            </a:r>
          </a:p>
          <a:p>
            <a:r>
              <a:rPr lang="en-US" dirty="0" smtClean="0"/>
              <a:t>since it is more precise.</a:t>
            </a:r>
          </a:p>
          <a:p>
            <a:r>
              <a:rPr lang="en-US" dirty="0" smtClean="0"/>
              <a:t>I shall introduce the general theory before talking about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Pendulum.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4" name="AutoShape 6"/>
          <p:cNvSpPr>
            <a:spLocks noChangeArrowheads="1"/>
          </p:cNvSpPr>
          <p:nvPr/>
        </p:nvSpPr>
        <p:spPr bwMode="auto">
          <a:xfrm rot="16200000">
            <a:off x="6392230" y="4939741"/>
            <a:ext cx="792088" cy="432048"/>
          </a:xfrm>
          <a:prstGeom prst="rightArrow">
            <a:avLst>
              <a:gd name="adj1" fmla="val 50000"/>
              <a:gd name="adj2" fmla="val 4015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4823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20B7C-4C9B-4625-A59B-0EA4F05C1276}" type="slidenum">
              <a:rPr lang="en-US"/>
              <a:pPr/>
              <a:t>90</a:t>
            </a:fld>
            <a:endParaRPr lang="en-US"/>
          </a:p>
        </p:txBody>
      </p:sp>
      <p:graphicFrame>
        <p:nvGraphicFramePr>
          <p:cNvPr id="348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64446"/>
              </p:ext>
            </p:extLst>
          </p:nvPr>
        </p:nvGraphicFramePr>
        <p:xfrm>
          <a:off x="735929" y="2040356"/>
          <a:ext cx="34956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46" name="Equation" r:id="rId3" imgW="3314520" imgH="1180800" progId="Equation.DSMT4">
                  <p:embed/>
                </p:oleObj>
              </mc:Choice>
              <mc:Fallback>
                <p:oleObj name="Equation" r:id="rId3" imgW="331452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29" y="2040356"/>
                        <a:ext cx="34956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446930" y="2937495"/>
            <a:ext cx="3429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Recall the direction of load W(x)      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468337" y="726915"/>
            <a:ext cx="819984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The equation of the beam is given by 4</a:t>
            </a:r>
            <a:r>
              <a:rPr lang="en-US" sz="3200" kern="0" baseline="30000" dirty="0" smtClean="0">
                <a:latin typeface="+mj-lt"/>
                <a:ea typeface="+mj-ea"/>
                <a:cs typeface="+mj-cs"/>
              </a:rPr>
              <a:t>th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 order ODE, Euler’s equation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, (proof omitted)</a:t>
            </a:r>
            <a:endParaRPr lang="en-US" sz="3200" kern="0" dirty="0"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5292874" y="4869160"/>
            <a:ext cx="1871414" cy="79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228184" y="5805264"/>
            <a:ext cx="2232248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96136" y="42210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8460432" y="54452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029493" y="501032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W(x)</a:t>
            </a:r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64864"/>
              </p:ext>
            </p:extLst>
          </p:nvPr>
        </p:nvGraphicFramePr>
        <p:xfrm>
          <a:off x="971600" y="3735034"/>
          <a:ext cx="3096344" cy="154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47" name="Equation" r:id="rId5" imgW="1320480" imgH="660240" progId="Equation.DSMT4">
                  <p:embed/>
                </p:oleObj>
              </mc:Choice>
              <mc:Fallback>
                <p:oleObj name="Equation" r:id="rId5" imgW="1320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735034"/>
                        <a:ext cx="3096344" cy="1548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76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rc 4"/>
          <p:cNvSpPr>
            <a:spLocks/>
          </p:cNvSpPr>
          <p:nvPr/>
        </p:nvSpPr>
        <p:spPr bwMode="auto">
          <a:xfrm>
            <a:off x="971550" y="2995613"/>
            <a:ext cx="3959225" cy="1082675"/>
          </a:xfrm>
          <a:custGeom>
            <a:avLst/>
            <a:gdLst>
              <a:gd name="T0" fmla="*/ 2147483647 w 19088"/>
              <a:gd name="T1" fmla="*/ 0 h 21597"/>
              <a:gd name="T2" fmla="*/ 2147483647 w 19088"/>
              <a:gd name="T3" fmla="*/ 2147483647 h 21597"/>
              <a:gd name="T4" fmla="*/ 0 w 19088"/>
              <a:gd name="T5" fmla="*/ 2147483647 h 21597"/>
              <a:gd name="T6" fmla="*/ 0 60000 65536"/>
              <a:gd name="T7" fmla="*/ 0 60000 65536"/>
              <a:gd name="T8" fmla="*/ 0 60000 65536"/>
              <a:gd name="T9" fmla="*/ 0 w 19088"/>
              <a:gd name="T10" fmla="*/ 0 h 21597"/>
              <a:gd name="T11" fmla="*/ 19088 w 19088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88" h="21597" fill="none" extrusionOk="0">
                <a:moveTo>
                  <a:pt x="377" y="0"/>
                </a:moveTo>
                <a:cubicBezTo>
                  <a:pt x="8240" y="137"/>
                  <a:pt x="15407" y="4538"/>
                  <a:pt x="19088" y="11487"/>
                </a:cubicBezTo>
              </a:path>
              <a:path w="19088" h="21597" stroke="0" extrusionOk="0">
                <a:moveTo>
                  <a:pt x="377" y="0"/>
                </a:moveTo>
                <a:cubicBezTo>
                  <a:pt x="8240" y="137"/>
                  <a:pt x="15407" y="4538"/>
                  <a:pt x="19088" y="11487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Arc 5"/>
          <p:cNvSpPr>
            <a:spLocks/>
          </p:cNvSpPr>
          <p:nvPr/>
        </p:nvSpPr>
        <p:spPr bwMode="auto">
          <a:xfrm>
            <a:off x="971550" y="3427413"/>
            <a:ext cx="3835400" cy="1082675"/>
          </a:xfrm>
          <a:custGeom>
            <a:avLst/>
            <a:gdLst>
              <a:gd name="T0" fmla="*/ 2147483647 w 18260"/>
              <a:gd name="T1" fmla="*/ 0 h 21597"/>
              <a:gd name="T2" fmla="*/ 2147483647 w 18260"/>
              <a:gd name="T3" fmla="*/ 2147483647 h 21597"/>
              <a:gd name="T4" fmla="*/ 0 w 18260"/>
              <a:gd name="T5" fmla="*/ 2147483647 h 21597"/>
              <a:gd name="T6" fmla="*/ 0 60000 65536"/>
              <a:gd name="T7" fmla="*/ 0 60000 65536"/>
              <a:gd name="T8" fmla="*/ 0 60000 65536"/>
              <a:gd name="T9" fmla="*/ 0 w 18260"/>
              <a:gd name="T10" fmla="*/ 0 h 21597"/>
              <a:gd name="T11" fmla="*/ 18260 w 18260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60" h="21597" fill="none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</a:path>
              <a:path w="18260" h="21597" stroke="0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044575" y="2060575"/>
            <a:ext cx="0" cy="30241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4787900" y="3571875"/>
            <a:ext cx="142875" cy="3603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857250" y="1928813"/>
            <a:ext cx="215900" cy="302418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ooter Placeholder 2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5855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D77E9-3022-4D49-906A-D4F6CFFB383C}" type="slidenum">
              <a:rPr lang="en-US"/>
              <a:pPr/>
              <a:t>91</a:t>
            </a:fld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-215738" y="1736018"/>
            <a:ext cx="252028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3780098" y="188454"/>
            <a:ext cx="72256" cy="55452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115616" y="69269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6369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04144"/>
              </p:ext>
            </p:extLst>
          </p:nvPr>
        </p:nvGraphicFramePr>
        <p:xfrm>
          <a:off x="3716403" y="714375"/>
          <a:ext cx="290830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64" name="Equation" r:id="rId3" imgW="1892160" imgH="1066680" progId="Equation.DSMT4">
                  <p:embed/>
                </p:oleObj>
              </mc:Choice>
              <mc:Fallback>
                <p:oleObj name="Equation" r:id="rId3" imgW="18921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403" y="714375"/>
                        <a:ext cx="2908300" cy="16398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 bwMode="auto">
          <a:xfrm flipV="1">
            <a:off x="2568752" y="1928813"/>
            <a:ext cx="0" cy="1598520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966990"/>
              </p:ext>
            </p:extLst>
          </p:nvPr>
        </p:nvGraphicFramePr>
        <p:xfrm>
          <a:off x="1979712" y="3626712"/>
          <a:ext cx="1368152" cy="6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65" name="Equation" r:id="rId5" imgW="838200" imgH="419100" progId="Equation.DSMT4">
                  <p:embed/>
                </p:oleObj>
              </mc:Choice>
              <mc:Fallback>
                <p:oleObj name="Equation" r:id="rId5" imgW="838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626712"/>
                        <a:ext cx="1368152" cy="6840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2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4392488" cy="100806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b="1" dirty="0" smtClean="0">
                <a:solidFill>
                  <a:srgbClr val="A50021"/>
                </a:solidFill>
              </a:rPr>
              <a:t>Find max deflection</a:t>
            </a:r>
          </a:p>
        </p:txBody>
      </p:sp>
      <p:sp>
        <p:nvSpPr>
          <p:cNvPr id="35856" name="Footer Placeholder 2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5855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D77E9-3022-4D49-906A-D4F6CFFB383C}" type="slidenum">
              <a:rPr lang="en-US"/>
              <a:pPr/>
              <a:t>92</a:t>
            </a:fld>
            <a:endParaRPr lang="en-US"/>
          </a:p>
        </p:txBody>
      </p:sp>
      <p:sp>
        <p:nvSpPr>
          <p:cNvPr id="35844" name="Arc 4"/>
          <p:cNvSpPr>
            <a:spLocks/>
          </p:cNvSpPr>
          <p:nvPr/>
        </p:nvSpPr>
        <p:spPr bwMode="auto">
          <a:xfrm>
            <a:off x="899592" y="4077072"/>
            <a:ext cx="3959225" cy="1082675"/>
          </a:xfrm>
          <a:custGeom>
            <a:avLst/>
            <a:gdLst>
              <a:gd name="T0" fmla="*/ 2147483647 w 19088"/>
              <a:gd name="T1" fmla="*/ 0 h 21597"/>
              <a:gd name="T2" fmla="*/ 2147483647 w 19088"/>
              <a:gd name="T3" fmla="*/ 2147483647 h 21597"/>
              <a:gd name="T4" fmla="*/ 0 w 19088"/>
              <a:gd name="T5" fmla="*/ 2147483647 h 21597"/>
              <a:gd name="T6" fmla="*/ 0 60000 65536"/>
              <a:gd name="T7" fmla="*/ 0 60000 65536"/>
              <a:gd name="T8" fmla="*/ 0 60000 65536"/>
              <a:gd name="T9" fmla="*/ 0 w 19088"/>
              <a:gd name="T10" fmla="*/ 0 h 21597"/>
              <a:gd name="T11" fmla="*/ 19088 w 19088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88" h="21597" fill="none" extrusionOk="0">
                <a:moveTo>
                  <a:pt x="377" y="0"/>
                </a:moveTo>
                <a:cubicBezTo>
                  <a:pt x="8240" y="137"/>
                  <a:pt x="15407" y="4538"/>
                  <a:pt x="19088" y="11487"/>
                </a:cubicBezTo>
              </a:path>
              <a:path w="19088" h="21597" stroke="0" extrusionOk="0">
                <a:moveTo>
                  <a:pt x="377" y="0"/>
                </a:moveTo>
                <a:cubicBezTo>
                  <a:pt x="8240" y="137"/>
                  <a:pt x="15407" y="4538"/>
                  <a:pt x="19088" y="11487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Arc 5"/>
          <p:cNvSpPr>
            <a:spLocks/>
          </p:cNvSpPr>
          <p:nvPr/>
        </p:nvSpPr>
        <p:spPr bwMode="auto">
          <a:xfrm>
            <a:off x="899592" y="4509120"/>
            <a:ext cx="3835400" cy="1082675"/>
          </a:xfrm>
          <a:custGeom>
            <a:avLst/>
            <a:gdLst>
              <a:gd name="T0" fmla="*/ 2147483647 w 18260"/>
              <a:gd name="T1" fmla="*/ 0 h 21597"/>
              <a:gd name="T2" fmla="*/ 2147483647 w 18260"/>
              <a:gd name="T3" fmla="*/ 2147483647 h 21597"/>
              <a:gd name="T4" fmla="*/ 0 w 18260"/>
              <a:gd name="T5" fmla="*/ 2147483647 h 21597"/>
              <a:gd name="T6" fmla="*/ 0 60000 65536"/>
              <a:gd name="T7" fmla="*/ 0 60000 65536"/>
              <a:gd name="T8" fmla="*/ 0 60000 65536"/>
              <a:gd name="T9" fmla="*/ 0 w 18260"/>
              <a:gd name="T10" fmla="*/ 0 h 21597"/>
              <a:gd name="T11" fmla="*/ 18260 w 18260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60" h="21597" fill="none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</a:path>
              <a:path w="18260" h="21597" stroke="0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971600" y="3068960"/>
            <a:ext cx="0" cy="30241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4716016" y="4653136"/>
            <a:ext cx="142875" cy="3603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971600" y="3212976"/>
            <a:ext cx="38877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699792" y="3140968"/>
            <a:ext cx="64807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4860032" y="4077072"/>
            <a:ext cx="0" cy="574675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932040" y="4149080"/>
            <a:ext cx="43204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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755576" y="3212976"/>
            <a:ext cx="215900" cy="302418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086" name="Text Box 14"/>
          <p:cNvSpPr txBox="1">
            <a:spLocks noChangeArrowheads="1"/>
          </p:cNvSpPr>
          <p:nvPr/>
        </p:nvSpPr>
        <p:spPr bwMode="auto">
          <a:xfrm>
            <a:off x="4607496" y="1188041"/>
            <a:ext cx="4536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A50021"/>
                </a:solidFill>
              </a:rPr>
              <a:t>Assume: </a:t>
            </a:r>
            <a:r>
              <a:rPr lang="en-US" sz="3200" dirty="0" smtClean="0">
                <a:solidFill>
                  <a:srgbClr val="A50021"/>
                </a:solidFill>
              </a:rPr>
              <a:t>uniform </a:t>
            </a:r>
            <a:r>
              <a:rPr lang="en-US" sz="3200" dirty="0">
                <a:solidFill>
                  <a:srgbClr val="A50021"/>
                </a:solidFill>
              </a:rPr>
              <a:t>mass</a:t>
            </a:r>
          </a:p>
        </p:txBody>
      </p:sp>
      <p:graphicFrame>
        <p:nvGraphicFramePr>
          <p:cNvPr id="3584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80508"/>
              </p:ext>
            </p:extLst>
          </p:nvPr>
        </p:nvGraphicFramePr>
        <p:xfrm>
          <a:off x="5860522" y="1894299"/>
          <a:ext cx="2272027" cy="56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8" name="Equation" r:id="rId3" imgW="1688760" imgH="419040" progId="Equation.DSMT4">
                  <p:embed/>
                </p:oleObj>
              </mc:Choice>
              <mc:Fallback>
                <p:oleObj name="Equation" r:id="rId3" imgW="1688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522" y="1894299"/>
                        <a:ext cx="2272027" cy="56373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12"/>
          <p:cNvSpPr txBox="1">
            <a:spLocks noChangeArrowheads="1"/>
          </p:cNvSpPr>
          <p:nvPr/>
        </p:nvSpPr>
        <p:spPr bwMode="auto">
          <a:xfrm>
            <a:off x="4355976" y="404664"/>
            <a:ext cx="576064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</a:t>
            </a:r>
            <a:endParaRPr lang="en-US" sz="3600" dirty="0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graphicFrame>
        <p:nvGraphicFramePr>
          <p:cNvPr id="40550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29946"/>
              </p:ext>
            </p:extLst>
          </p:nvPr>
        </p:nvGraphicFramePr>
        <p:xfrm>
          <a:off x="1665288" y="1622425"/>
          <a:ext cx="20685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9" name="Equation" r:id="rId5" imgW="1892160" imgH="1066680" progId="Equation.DSMT4">
                  <p:embed/>
                </p:oleObj>
              </mc:Choice>
              <mc:Fallback>
                <p:oleObj name="Equation" r:id="rId5" imgW="18921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622425"/>
                        <a:ext cx="206851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07797" y="4072021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</a:t>
            </a:r>
            <a:endParaRPr lang="en-US" sz="32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98316"/>
              </p:ext>
            </p:extLst>
          </p:nvPr>
        </p:nvGraphicFramePr>
        <p:xfrm>
          <a:off x="5708154" y="4845157"/>
          <a:ext cx="1728192" cy="52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0" name="Equation" r:id="rId7" imgW="1371600" imgH="419100" progId="Equation.DSMT4">
                  <p:embed/>
                </p:oleObj>
              </mc:Choice>
              <mc:Fallback>
                <p:oleObj name="Equation" r:id="rId7" imgW="1371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154" y="4845157"/>
                        <a:ext cx="1728192" cy="52805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79909" y="3356595"/>
            <a:ext cx="158497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043608" y="24928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971600" y="4077072"/>
            <a:ext cx="4608512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652120" y="378904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7650384" y="2317414"/>
            <a:ext cx="589160" cy="846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>
            <a:off x="2699792" y="4469755"/>
            <a:ext cx="0" cy="903461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879204" y="488024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79505" y="5693038"/>
            <a:ext cx="5256584" cy="4001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 smtClean="0"/>
              <a:t>Recall W(x</a:t>
            </a:r>
            <a:r>
              <a:rPr lang="en-US" sz="2000" dirty="0"/>
              <a:t>)=force </a:t>
            </a:r>
            <a:r>
              <a:rPr lang="en-US" sz="2000" b="1" dirty="0">
                <a:solidFill>
                  <a:srgbClr val="A50021"/>
                </a:solidFill>
              </a:rPr>
              <a:t>per unit length at point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160" y="2617748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all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animBg="1"/>
      <p:bldP spid="35852" grpId="0"/>
      <p:bldP spid="387086" grpId="0"/>
      <p:bldP spid="20" grpId="0"/>
      <p:bldP spid="5" grpId="0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92696"/>
            <a:ext cx="1504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find </a:t>
            </a:r>
            <a:endParaRPr lang="en-US" sz="3200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339752" y="620688"/>
            <a:ext cx="64807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</a:t>
            </a:r>
            <a:endParaRPr lang="en-US" sz="3600" dirty="0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692696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i.e. to find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220072" y="764704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6" name="Equation" r:id="rId3" imgW="749300" imgH="419100" progId="Equation.DSMT4">
                  <p:embed/>
                </p:oleObj>
              </mc:Choice>
              <mc:Fallback>
                <p:oleObj name="Equation" r:id="rId3" imgW="749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764704"/>
                        <a:ext cx="749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1484784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need to solve</a:t>
            </a:r>
            <a:endParaRPr lang="en-US" sz="3200" dirty="0"/>
          </a:p>
        </p:txBody>
      </p:sp>
      <p:graphicFrame>
        <p:nvGraphicFramePr>
          <p:cNvPr id="4065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137332"/>
              </p:ext>
            </p:extLst>
          </p:nvPr>
        </p:nvGraphicFramePr>
        <p:xfrm>
          <a:off x="4329113" y="1335088"/>
          <a:ext cx="20701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7" name="Equation" r:id="rId5" imgW="1892160" imgH="1066680" progId="Equation.DSMT4">
                  <p:embed/>
                </p:oleObj>
              </mc:Choice>
              <mc:Fallback>
                <p:oleObj name="Equation" r:id="rId5" imgW="18921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1335088"/>
                        <a:ext cx="20701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2564904"/>
            <a:ext cx="50593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This is 4</a:t>
            </a:r>
            <a:r>
              <a:rPr lang="en-US" sz="3200" baseline="30000" dirty="0" smtClean="0">
                <a:solidFill>
                  <a:srgbClr val="C00000"/>
                </a:solidFill>
              </a:rPr>
              <a:t>th</a:t>
            </a:r>
            <a:r>
              <a:rPr lang="en-US" sz="3200" dirty="0" smtClean="0">
                <a:solidFill>
                  <a:srgbClr val="C00000"/>
                </a:solidFill>
              </a:rPr>
              <a:t>  order ODE,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we need FOUR conditions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3614"/>
              </p:ext>
            </p:extLst>
          </p:nvPr>
        </p:nvGraphicFramePr>
        <p:xfrm>
          <a:off x="755576" y="4581128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8" name="Equation" r:id="rId7" imgW="1270000" imgH="419100" progId="Equation.DSMT4">
                  <p:embed/>
                </p:oleObj>
              </mc:Choice>
              <mc:Fallback>
                <p:oleObj name="Equation" r:id="rId7" imgW="1270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127000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07880"/>
              </p:ext>
            </p:extLst>
          </p:nvPr>
        </p:nvGraphicFramePr>
        <p:xfrm>
          <a:off x="2385189" y="4301807"/>
          <a:ext cx="2016224" cy="141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9" name="Equation" r:id="rId9" imgW="1447800" imgH="1016000" progId="Equation.DSMT4">
                  <p:embed/>
                </p:oleObj>
              </mc:Choice>
              <mc:Fallback>
                <p:oleObj name="Equation" r:id="rId9" imgW="14478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189" y="4301807"/>
                        <a:ext cx="2016224" cy="14148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399517"/>
              </p:ext>
            </p:extLst>
          </p:nvPr>
        </p:nvGraphicFramePr>
        <p:xfrm>
          <a:off x="6876256" y="4437112"/>
          <a:ext cx="19653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0" name="Equation" r:id="rId11" imgW="1676160" imgH="1066680" progId="Equation.DSMT4">
                  <p:embed/>
                </p:oleObj>
              </mc:Choice>
              <mc:Fallback>
                <p:oleObj name="Equation" r:id="rId11" imgW="16761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437112"/>
                        <a:ext cx="1965325" cy="1250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0561"/>
              </p:ext>
            </p:extLst>
          </p:nvPr>
        </p:nvGraphicFramePr>
        <p:xfrm>
          <a:off x="4889500" y="4508500"/>
          <a:ext cx="1689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1" name="Equation" r:id="rId13" imgW="1688760" imgH="1066680" progId="Equation.DSMT4">
                  <p:embed/>
                </p:oleObj>
              </mc:Choice>
              <mc:Fallback>
                <p:oleObj name="Equation" r:id="rId13" imgW="16887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508500"/>
                        <a:ext cx="1689100" cy="1066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7584" y="3717032"/>
            <a:ext cx="4419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Here are the conditions</a:t>
            </a:r>
            <a:endParaRPr lang="en-US" sz="3200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26614"/>
              </p:ext>
            </p:extLst>
          </p:nvPr>
        </p:nvGraphicFramePr>
        <p:xfrm>
          <a:off x="6588224" y="1412776"/>
          <a:ext cx="1080120" cy="111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2" name="Equation" r:id="rId15" imgW="863225" imgH="888614" progId="Equation.DSMT4">
                  <p:embed/>
                </p:oleObj>
              </mc:Choice>
              <mc:Fallback>
                <p:oleObj name="Equation" r:id="rId15" imgW="863225" imgH="8886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412776"/>
                        <a:ext cx="1080120" cy="111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</p:spTree>
    <p:extLst>
      <p:ext uri="{BB962C8B-B14F-4D97-AF65-F5344CB8AC3E}">
        <p14:creationId xmlns:p14="http://schemas.microsoft.com/office/powerpoint/2010/main" val="17627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rc 4"/>
          <p:cNvSpPr>
            <a:spLocks/>
          </p:cNvSpPr>
          <p:nvPr/>
        </p:nvSpPr>
        <p:spPr bwMode="auto">
          <a:xfrm>
            <a:off x="971550" y="2995613"/>
            <a:ext cx="3959225" cy="1082675"/>
          </a:xfrm>
          <a:custGeom>
            <a:avLst/>
            <a:gdLst>
              <a:gd name="T0" fmla="*/ 2147483647 w 19088"/>
              <a:gd name="T1" fmla="*/ 0 h 21597"/>
              <a:gd name="T2" fmla="*/ 2147483647 w 19088"/>
              <a:gd name="T3" fmla="*/ 2147483647 h 21597"/>
              <a:gd name="T4" fmla="*/ 0 w 19088"/>
              <a:gd name="T5" fmla="*/ 2147483647 h 21597"/>
              <a:gd name="T6" fmla="*/ 0 60000 65536"/>
              <a:gd name="T7" fmla="*/ 0 60000 65536"/>
              <a:gd name="T8" fmla="*/ 0 60000 65536"/>
              <a:gd name="T9" fmla="*/ 0 w 19088"/>
              <a:gd name="T10" fmla="*/ 0 h 21597"/>
              <a:gd name="T11" fmla="*/ 19088 w 19088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88" h="21597" fill="none" extrusionOk="0">
                <a:moveTo>
                  <a:pt x="377" y="0"/>
                </a:moveTo>
                <a:cubicBezTo>
                  <a:pt x="8240" y="137"/>
                  <a:pt x="15407" y="4538"/>
                  <a:pt x="19088" y="11487"/>
                </a:cubicBezTo>
              </a:path>
              <a:path w="19088" h="21597" stroke="0" extrusionOk="0">
                <a:moveTo>
                  <a:pt x="377" y="0"/>
                </a:moveTo>
                <a:cubicBezTo>
                  <a:pt x="8240" y="137"/>
                  <a:pt x="15407" y="4538"/>
                  <a:pt x="19088" y="11487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Arc 5"/>
          <p:cNvSpPr>
            <a:spLocks/>
          </p:cNvSpPr>
          <p:nvPr/>
        </p:nvSpPr>
        <p:spPr bwMode="auto">
          <a:xfrm>
            <a:off x="971550" y="3427413"/>
            <a:ext cx="3835400" cy="1082675"/>
          </a:xfrm>
          <a:custGeom>
            <a:avLst/>
            <a:gdLst>
              <a:gd name="T0" fmla="*/ 2147483647 w 18260"/>
              <a:gd name="T1" fmla="*/ 0 h 21597"/>
              <a:gd name="T2" fmla="*/ 2147483647 w 18260"/>
              <a:gd name="T3" fmla="*/ 2147483647 h 21597"/>
              <a:gd name="T4" fmla="*/ 0 w 18260"/>
              <a:gd name="T5" fmla="*/ 2147483647 h 21597"/>
              <a:gd name="T6" fmla="*/ 0 60000 65536"/>
              <a:gd name="T7" fmla="*/ 0 60000 65536"/>
              <a:gd name="T8" fmla="*/ 0 60000 65536"/>
              <a:gd name="T9" fmla="*/ 0 w 18260"/>
              <a:gd name="T10" fmla="*/ 0 h 21597"/>
              <a:gd name="T11" fmla="*/ 18260 w 18260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60" h="21597" fill="none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</a:path>
              <a:path w="18260" h="21597" stroke="0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044575" y="2060575"/>
            <a:ext cx="0" cy="30241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4787900" y="3571875"/>
            <a:ext cx="142875" cy="3603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043608" y="4149080"/>
            <a:ext cx="38877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483768" y="4221088"/>
            <a:ext cx="86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857250" y="1928813"/>
            <a:ext cx="215900" cy="302418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ooter Placeholder 2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35855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D77E9-3022-4D49-906A-D4F6CFFB383C}" type="slidenum">
              <a:rPr lang="en-US"/>
              <a:pPr/>
              <a:t>94</a:t>
            </a:fld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88224" y="332656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251917" y="2204467"/>
            <a:ext cx="158497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11560" y="13407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403648" y="2996952"/>
            <a:ext cx="4608512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156176" y="27089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1115616" y="2492896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32" name="Equation" r:id="rId3" imgW="1270000" imgH="419100" progId="Equation.DSMT4">
                  <p:embed/>
                </p:oleObj>
              </mc:Choice>
              <mc:Fallback>
                <p:oleObj name="Equation" r:id="rId3" imgW="1270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92896"/>
                        <a:ext cx="127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/>
        </p:nvGraphicFramePr>
        <p:xfrm>
          <a:off x="1331640" y="1052736"/>
          <a:ext cx="20161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33" name="Equation" r:id="rId5" imgW="1447800" imgH="1016000" progId="Equation.DSMT4">
                  <p:embed/>
                </p:oleObj>
              </mc:Choice>
              <mc:Fallback>
                <p:oleObj name="Equation" r:id="rId5" imgW="14478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052736"/>
                        <a:ext cx="2016125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786733" y="2073696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No moment at L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056" y="4941168"/>
            <a:ext cx="3667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No shear force at L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30324"/>
              </p:ext>
            </p:extLst>
          </p:nvPr>
        </p:nvGraphicFramePr>
        <p:xfrm>
          <a:off x="4931395" y="993775"/>
          <a:ext cx="1689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34" name="Equation" r:id="rId7" imgW="1688760" imgH="1066680" progId="Equation.DSMT4">
                  <p:embed/>
                </p:oleObj>
              </mc:Choice>
              <mc:Fallback>
                <p:oleObj name="Equation" r:id="rId7" imgW="1688760" imgH="10666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95" y="993775"/>
                        <a:ext cx="1689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36948"/>
              </p:ext>
            </p:extLst>
          </p:nvPr>
        </p:nvGraphicFramePr>
        <p:xfrm>
          <a:off x="5353532" y="3571875"/>
          <a:ext cx="19653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35" name="Equation" r:id="rId9" imgW="1676160" imgH="1066680" progId="Equation.DSMT4">
                  <p:embed/>
                </p:oleObj>
              </mc:Choice>
              <mc:Fallback>
                <p:oleObj name="Equation" r:id="rId9" imgW="1676160" imgH="10666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532" y="3571875"/>
                        <a:ext cx="19653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7728" y="1265256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Proof omitted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00128" y="3442138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Proof omitted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12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7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2716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D7EC49-29DB-4738-B2D9-8D9F5C192ADD}" type="slidenum">
              <a:rPr lang="en-US"/>
              <a:pPr/>
              <a:t>95</a:t>
            </a:fld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8425" y="1772816"/>
            <a:ext cx="2848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ntegrate</a:t>
            </a:r>
          </a:p>
          <a:p>
            <a:r>
              <a:rPr lang="en-US" sz="3200" dirty="0" smtClean="0"/>
              <a:t> both sides get</a:t>
            </a:r>
            <a:endParaRPr lang="en-US" sz="3200" dirty="0"/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32816"/>
              </p:ext>
            </p:extLst>
          </p:nvPr>
        </p:nvGraphicFramePr>
        <p:xfrm>
          <a:off x="467544" y="1600568"/>
          <a:ext cx="1872208" cy="11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02" name="Equation" r:id="rId3" imgW="1548728" imgH="990170" progId="Equation.DSMT4">
                  <p:embed/>
                </p:oleObj>
              </mc:Choice>
              <mc:Fallback>
                <p:oleObj name="Equation" r:id="rId3" imgW="1548728" imgH="9901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00568"/>
                        <a:ext cx="1872208" cy="1196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3706"/>
              </p:ext>
            </p:extLst>
          </p:nvPr>
        </p:nvGraphicFramePr>
        <p:xfrm>
          <a:off x="5796136" y="1842793"/>
          <a:ext cx="2324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03" name="Equation" r:id="rId5" imgW="2324100" imgH="990600" progId="Equation.DSMT4">
                  <p:embed/>
                </p:oleObj>
              </mc:Choice>
              <mc:Fallback>
                <p:oleObj name="Equation" r:id="rId5" imgW="23241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842793"/>
                        <a:ext cx="2324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5940152" y="3284984"/>
          <a:ext cx="116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04" name="Equation" r:id="rId7" imgW="1168400" imgH="876300" progId="Equation.DSMT4">
                  <p:embed/>
                </p:oleObj>
              </mc:Choice>
              <mc:Fallback>
                <p:oleObj name="Equation" r:id="rId7" imgW="11684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284984"/>
                        <a:ext cx="116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/>
        </p:nvGraphicFramePr>
        <p:xfrm>
          <a:off x="1979712" y="3068960"/>
          <a:ext cx="2303462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05" name="Equation" r:id="rId9" imgW="1765300" imgH="1143000" progId="Equation.DSMT4">
                  <p:embed/>
                </p:oleObj>
              </mc:Choice>
              <mc:Fallback>
                <p:oleObj name="Equation" r:id="rId9" imgW="17653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8960"/>
                        <a:ext cx="2303462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71600" y="335699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50100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951" y="1059001"/>
            <a:ext cx="8097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solve this  4</a:t>
            </a:r>
            <a:r>
              <a:rPr lang="en-US" baseline="30000" dirty="0" smtClean="0"/>
              <a:t>th</a:t>
            </a:r>
            <a:r>
              <a:rPr lang="en-US" dirty="0" smtClean="0"/>
              <a:t> order ODE with four conditions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987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3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3742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A292D5-6F6D-46A6-8030-4D119F683850}" type="slidenum">
              <a:rPr lang="en-US"/>
              <a:pPr/>
              <a:t>96</a:t>
            </a:fld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66903"/>
              </p:ext>
            </p:extLst>
          </p:nvPr>
        </p:nvGraphicFramePr>
        <p:xfrm>
          <a:off x="971600" y="568573"/>
          <a:ext cx="256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22" name="Equation" r:id="rId3" imgW="2565400" imgH="990600" progId="Equation.DSMT4">
                  <p:embed/>
                </p:oleObj>
              </mc:Choice>
              <mc:Fallback>
                <p:oleObj name="Equation" r:id="rId3" imgW="25654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68573"/>
                        <a:ext cx="256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534268"/>
              </p:ext>
            </p:extLst>
          </p:nvPr>
        </p:nvGraphicFramePr>
        <p:xfrm>
          <a:off x="1043608" y="1916832"/>
          <a:ext cx="3543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23" name="Equation" r:id="rId5" imgW="3543300" imgH="990600" progId="Equation.DSMT4">
                  <p:embed/>
                </p:oleObj>
              </mc:Choice>
              <mc:Fallback>
                <p:oleObj name="Equation" r:id="rId5" imgW="35433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3543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7"/>
          <p:cNvGraphicFramePr>
            <a:graphicFrameLocks noChangeAspect="1"/>
          </p:cNvGraphicFramePr>
          <p:nvPr/>
        </p:nvGraphicFramePr>
        <p:xfrm>
          <a:off x="2267744" y="4941168"/>
          <a:ext cx="354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24" name="Equation" r:id="rId7" imgW="3543300" imgH="952500" progId="Equation.DSMT4">
                  <p:embed/>
                </p:oleObj>
              </mc:Choice>
              <mc:Fallback>
                <p:oleObj name="Equation" r:id="rId7" imgW="35433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941168"/>
                        <a:ext cx="3543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98105"/>
              </p:ext>
            </p:extLst>
          </p:nvPr>
        </p:nvGraphicFramePr>
        <p:xfrm>
          <a:off x="1955976" y="3215843"/>
          <a:ext cx="20891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25" name="Equation" r:id="rId9" imgW="1676400" imgH="1066800" progId="Equation.DSMT4">
                  <p:embed/>
                </p:oleObj>
              </mc:Choice>
              <mc:Fallback>
                <p:oleObj name="Equation" r:id="rId9" imgW="16764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976" y="3215843"/>
                        <a:ext cx="208915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335699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1043608" y="50131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43355" y="675473"/>
            <a:ext cx="2848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ntegrate</a:t>
            </a:r>
          </a:p>
          <a:p>
            <a:r>
              <a:rPr lang="en-US" sz="3200" dirty="0" smtClean="0"/>
              <a:t> both sides get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64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5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476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793ADA-6B95-4943-AA42-6AB294797763}" type="slidenum">
              <a:rPr lang="en-US"/>
              <a:pPr/>
              <a:t>97</a:t>
            </a:fld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graphicFrame>
        <p:nvGraphicFramePr>
          <p:cNvPr id="412674" name="Object 2"/>
          <p:cNvGraphicFramePr>
            <a:graphicFrameLocks noChangeAspect="1"/>
          </p:cNvGraphicFramePr>
          <p:nvPr/>
        </p:nvGraphicFramePr>
        <p:xfrm>
          <a:off x="1331640" y="3573016"/>
          <a:ext cx="201612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42" name="Equation" r:id="rId3" imgW="1447800" imgH="1016000" progId="Equation.DSMT4">
                  <p:embed/>
                </p:oleObj>
              </mc:Choice>
              <mc:Fallback>
                <p:oleObj name="Equation" r:id="rId3" imgW="14478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73016"/>
                        <a:ext cx="2016125" cy="141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7544" y="3645024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393305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  <p:graphicFrame>
        <p:nvGraphicFramePr>
          <p:cNvPr id="412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052852"/>
              </p:ext>
            </p:extLst>
          </p:nvPr>
        </p:nvGraphicFramePr>
        <p:xfrm>
          <a:off x="467544" y="908720"/>
          <a:ext cx="391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43" name="Equation" r:id="rId5" imgW="3911600" imgH="990600" progId="Equation.DSMT4">
                  <p:embed/>
                </p:oleObj>
              </mc:Choice>
              <mc:Fallback>
                <p:oleObj name="Equation" r:id="rId5" imgW="39116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08720"/>
                        <a:ext cx="391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4060"/>
              </p:ext>
            </p:extLst>
          </p:nvPr>
        </p:nvGraphicFramePr>
        <p:xfrm>
          <a:off x="1403648" y="2204864"/>
          <a:ext cx="463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44" name="Equation" r:id="rId7" imgW="4635500" imgH="965200" progId="Equation.DSMT4">
                  <p:embed/>
                </p:oleObj>
              </mc:Choice>
              <mc:Fallback>
                <p:oleObj name="Equation" r:id="rId7" imgW="46355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04864"/>
                        <a:ext cx="463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5652120" y="4077072"/>
          <a:ext cx="86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45" name="Equation" r:id="rId9" imgW="863225" imgH="330057" progId="Equation.DSMT4">
                  <p:embed/>
                </p:oleObj>
              </mc:Choice>
              <mc:Fallback>
                <p:oleObj name="Equation" r:id="rId9" imgW="863225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077072"/>
                        <a:ext cx="863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1779" y="908720"/>
            <a:ext cx="2848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ntegrate</a:t>
            </a:r>
          </a:p>
          <a:p>
            <a:r>
              <a:rPr lang="en-US" sz="3200" dirty="0" smtClean="0"/>
              <a:t> both sides get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01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5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476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793ADA-6B95-4943-AA42-6AB294797763}" type="slidenum">
              <a:rPr lang="en-US"/>
              <a:pPr/>
              <a:t>98</a:t>
            </a:fld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16522"/>
              </p:ext>
            </p:extLst>
          </p:nvPr>
        </p:nvGraphicFramePr>
        <p:xfrm>
          <a:off x="1188028" y="730980"/>
          <a:ext cx="5112568" cy="113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66" name="Equation" r:id="rId3" imgW="4127500" imgH="914400" progId="Equation.DSMT4">
                  <p:embed/>
                </p:oleObj>
              </mc:Choice>
              <mc:Fallback>
                <p:oleObj name="Equation" r:id="rId3" imgW="4127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028" y="730980"/>
                        <a:ext cx="5112568" cy="1132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7584" y="4437112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</a:t>
            </a:r>
            <a:endParaRPr lang="en-US" sz="3200" dirty="0"/>
          </a:p>
        </p:txBody>
      </p:sp>
      <p:graphicFrame>
        <p:nvGraphicFramePr>
          <p:cNvPr id="413699" name="Object 3"/>
          <p:cNvGraphicFramePr>
            <a:graphicFrameLocks noChangeAspect="1"/>
          </p:cNvGraphicFramePr>
          <p:nvPr/>
        </p:nvGraphicFramePr>
        <p:xfrm>
          <a:off x="1763688" y="4581128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67" name="Equation" r:id="rId5" imgW="1270000" imgH="419100" progId="Equation.DSMT4">
                  <p:embed/>
                </p:oleObj>
              </mc:Choice>
              <mc:Fallback>
                <p:oleObj name="Equation" r:id="rId5" imgW="1270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581128"/>
                        <a:ext cx="127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79912" y="450912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 </a:t>
            </a:r>
            <a:endParaRPr lang="en-US" sz="3200" dirty="0"/>
          </a:p>
        </p:txBody>
      </p:sp>
      <p:graphicFrame>
        <p:nvGraphicFramePr>
          <p:cNvPr id="413700" name="Object 4"/>
          <p:cNvGraphicFramePr>
            <a:graphicFrameLocks noChangeAspect="1"/>
          </p:cNvGraphicFramePr>
          <p:nvPr/>
        </p:nvGraphicFramePr>
        <p:xfrm>
          <a:off x="1619672" y="3212976"/>
          <a:ext cx="487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68" name="Equation" r:id="rId7" imgW="4876800" imgH="914400" progId="Equation.DSMT4">
                  <p:embed/>
                </p:oleObj>
              </mc:Choice>
              <mc:Fallback>
                <p:oleObj name="Equation" r:id="rId7" imgW="4876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12976"/>
                        <a:ext cx="487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5"/>
          <p:cNvGraphicFramePr>
            <a:graphicFrameLocks noChangeAspect="1"/>
          </p:cNvGraphicFramePr>
          <p:nvPr/>
        </p:nvGraphicFramePr>
        <p:xfrm>
          <a:off x="5004048" y="4653136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69" name="Equation" r:id="rId9" imgW="889000" imgH="330200" progId="Equation.DSMT4">
                  <p:embed/>
                </p:oleObj>
              </mc:Choice>
              <mc:Fallback>
                <p:oleObj name="Equation" r:id="rId9" imgW="889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653136"/>
                        <a:ext cx="889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1458" y="2357591"/>
            <a:ext cx="529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Integrate both sides get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03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7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  MA1506-14 Chapter 2</a:t>
            </a:r>
            <a:endParaRPr lang="en-US"/>
          </a:p>
        </p:txBody>
      </p:sp>
      <p:sp>
        <p:nvSpPr>
          <p:cNvPr id="7578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59BA0F-648A-4856-81C3-540CFBBE3C85}" type="slidenum">
              <a:rPr lang="en-US"/>
              <a:pPr/>
              <a:t>99</a:t>
            </a:fld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572250" y="357188"/>
            <a:ext cx="1857375" cy="357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3.7 Cantilevered Beams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9792" y="350100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Beam equation</a:t>
            </a:r>
            <a:endParaRPr lang="en-US" sz="3200" dirty="0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827584" y="1412776"/>
            <a:ext cx="357188" cy="16430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c 4"/>
          <p:cNvSpPr>
            <a:spLocks/>
          </p:cNvSpPr>
          <p:nvPr/>
        </p:nvSpPr>
        <p:spPr bwMode="auto">
          <a:xfrm>
            <a:off x="1043608" y="2060848"/>
            <a:ext cx="3959225" cy="1082675"/>
          </a:xfrm>
          <a:custGeom>
            <a:avLst/>
            <a:gdLst>
              <a:gd name="T0" fmla="*/ 2147483647 w 19088"/>
              <a:gd name="T1" fmla="*/ 0 h 21597"/>
              <a:gd name="T2" fmla="*/ 2147483647 w 19088"/>
              <a:gd name="T3" fmla="*/ 2147483647 h 21597"/>
              <a:gd name="T4" fmla="*/ 0 w 19088"/>
              <a:gd name="T5" fmla="*/ 2147483647 h 21597"/>
              <a:gd name="T6" fmla="*/ 0 60000 65536"/>
              <a:gd name="T7" fmla="*/ 0 60000 65536"/>
              <a:gd name="T8" fmla="*/ 0 60000 65536"/>
              <a:gd name="T9" fmla="*/ 0 w 19088"/>
              <a:gd name="T10" fmla="*/ 0 h 21597"/>
              <a:gd name="T11" fmla="*/ 19088 w 19088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88" h="21597" fill="none" extrusionOk="0">
                <a:moveTo>
                  <a:pt x="377" y="0"/>
                </a:moveTo>
                <a:cubicBezTo>
                  <a:pt x="8240" y="137"/>
                  <a:pt x="15407" y="4538"/>
                  <a:pt x="19088" y="11487"/>
                </a:cubicBezTo>
              </a:path>
              <a:path w="19088" h="21597" stroke="0" extrusionOk="0">
                <a:moveTo>
                  <a:pt x="377" y="0"/>
                </a:moveTo>
                <a:cubicBezTo>
                  <a:pt x="8240" y="137"/>
                  <a:pt x="15407" y="4538"/>
                  <a:pt x="19088" y="11487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rc 5"/>
          <p:cNvSpPr>
            <a:spLocks/>
          </p:cNvSpPr>
          <p:nvPr/>
        </p:nvSpPr>
        <p:spPr bwMode="auto">
          <a:xfrm>
            <a:off x="1043608" y="2492896"/>
            <a:ext cx="3835400" cy="1082675"/>
          </a:xfrm>
          <a:custGeom>
            <a:avLst/>
            <a:gdLst>
              <a:gd name="T0" fmla="*/ 2147483647 w 18260"/>
              <a:gd name="T1" fmla="*/ 0 h 21597"/>
              <a:gd name="T2" fmla="*/ 2147483647 w 18260"/>
              <a:gd name="T3" fmla="*/ 2147483647 h 21597"/>
              <a:gd name="T4" fmla="*/ 0 w 18260"/>
              <a:gd name="T5" fmla="*/ 2147483647 h 21597"/>
              <a:gd name="T6" fmla="*/ 0 60000 65536"/>
              <a:gd name="T7" fmla="*/ 0 60000 65536"/>
              <a:gd name="T8" fmla="*/ 0 60000 65536"/>
              <a:gd name="T9" fmla="*/ 0 w 18260"/>
              <a:gd name="T10" fmla="*/ 0 h 21597"/>
              <a:gd name="T11" fmla="*/ 18260 w 18260"/>
              <a:gd name="T12" fmla="*/ 21597 h 21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60" h="21597" fill="none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</a:path>
              <a:path w="18260" h="21597" stroke="0" extrusionOk="0">
                <a:moveTo>
                  <a:pt x="377" y="0"/>
                </a:moveTo>
                <a:cubicBezTo>
                  <a:pt x="7652" y="127"/>
                  <a:pt x="14373" y="3908"/>
                  <a:pt x="18260" y="10058"/>
                </a:cubicBezTo>
                <a:lnTo>
                  <a:pt x="0" y="21597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4860032" y="2636912"/>
            <a:ext cx="142875" cy="3603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432334" y="1303970"/>
            <a:ext cx="1512168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187624" y="2060848"/>
            <a:ext cx="4536504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259632" y="83671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16288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V="1">
            <a:off x="3563888" y="2636912"/>
            <a:ext cx="1008112" cy="43204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57730" name="Object 2"/>
          <p:cNvGraphicFramePr>
            <a:graphicFrameLocks noChangeAspect="1"/>
          </p:cNvGraphicFramePr>
          <p:nvPr/>
        </p:nvGraphicFramePr>
        <p:xfrm>
          <a:off x="1259631" y="4365104"/>
          <a:ext cx="6810811" cy="132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60" name="Equation" r:id="rId3" imgW="6070600" imgH="1181100" progId="Equation.DSMT4">
                  <p:embed/>
                </p:oleObj>
              </mc:Choice>
              <mc:Fallback>
                <p:oleObj name="Equation" r:id="rId3" imgW="60706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1" y="4365104"/>
                        <a:ext cx="6810811" cy="1325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9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22"/>
  <p:tag name="DEFAULTHEIGHT" val="473"/>
</p:tagLst>
</file>

<file path=ppt/theme/theme1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Data\Microsoft\Templates\MA1101.pot</Template>
  <TotalTime>9941</TotalTime>
  <Words>4217</Words>
  <Application>Microsoft Office PowerPoint</Application>
  <PresentationFormat>On-screen Show (4:3)</PresentationFormat>
  <Paragraphs>1041</Paragraphs>
  <Slides>123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123</vt:i4>
      </vt:variant>
    </vt:vector>
  </HeadingPairs>
  <TitlesOfParts>
    <vt:vector size="126" baseType="lpstr">
      <vt:lpstr>MA1101</vt:lpstr>
      <vt:lpstr>Equation</vt:lpstr>
      <vt:lpstr>MathType 6.0 Equation</vt:lpstr>
      <vt:lpstr>MA1506 Mathematics II</vt:lpstr>
      <vt:lpstr>PowerPoint Presentation</vt:lpstr>
      <vt:lpstr> Introduction</vt:lpstr>
      <vt:lpstr>Notation</vt:lpstr>
      <vt:lpstr>PowerPoint Presentation</vt:lpstr>
      <vt:lpstr>PowerPoint Presentation</vt:lpstr>
      <vt:lpstr>PowerPoint Presentation</vt:lpstr>
      <vt:lpstr>PowerPoint Presentation</vt:lpstr>
      <vt:lpstr>2.1 The simple harmonic oscillator (motion)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Some Technical Terms</vt:lpstr>
      <vt:lpstr>(cont) Some technical  terms</vt:lpstr>
      <vt:lpstr>Why                     ?</vt:lpstr>
      <vt:lpstr>PowerPoint Presentation</vt:lpstr>
      <vt:lpstr>2.1 .1 Stability of SHM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2.1.2  Pendulum with small amplitude (small angle) (pp1-11) </vt:lpstr>
      <vt:lpstr>2.1.2  Pendulum with small amplitude</vt:lpstr>
      <vt:lpstr>2.1.2 (cont)</vt:lpstr>
      <vt:lpstr>2.1.2 (cont)</vt:lpstr>
      <vt:lpstr>(cont)</vt:lpstr>
      <vt:lpstr>PowerPoint Presentation</vt:lpstr>
      <vt:lpstr>PowerPoint Presentation</vt:lpstr>
      <vt:lpstr>(cont)</vt:lpstr>
      <vt:lpstr>(cont) Unstable Case</vt:lpstr>
      <vt:lpstr>(cont)</vt:lpstr>
      <vt:lpstr>(cont)</vt:lpstr>
      <vt:lpstr>(cont)</vt:lpstr>
      <vt:lpstr>(cont)</vt:lpstr>
      <vt:lpstr>PowerPoint Presentation</vt:lpstr>
      <vt:lpstr>PowerPoint Presentation</vt:lpstr>
      <vt:lpstr>PowerPoint Presentation</vt:lpstr>
      <vt:lpstr>PowerPoint Presentation</vt:lpstr>
      <vt:lpstr>2.2.1 Damped, Unforced Oscillators         (2 real roots)always negative real roots                                       Overdamping</vt:lpstr>
      <vt:lpstr> 2.2.2 Damped, Unforced Oscillators                    (one  root)                 Critical damping </vt:lpstr>
      <vt:lpstr>PowerPoint Presentation</vt:lpstr>
      <vt:lpstr>PowerPoint Presentation</vt:lpstr>
      <vt:lpstr>Damping is useful</vt:lpstr>
      <vt:lpstr>Damping is useful</vt:lpstr>
      <vt:lpstr> 2.2.3  Damped, Unforced Oscillators         (complex roots)                            Underdamped </vt:lpstr>
      <vt:lpstr>PowerPoint Presentation</vt:lpstr>
      <vt:lpstr>Damped, Unforced Oscillators (complex roots) underdamped      General case </vt:lpstr>
      <vt:lpstr>Damped, Unforced Oscillators (complex roots) underdamped      General case </vt:lpstr>
      <vt:lpstr>http://www.aw-bc.com/ide/idefiles/media/JavaTools/vibedamp.html</vt:lpstr>
      <vt:lpstr>2.2.4 Damped, Unforced Oscillators           Example 1</vt:lpstr>
      <vt:lpstr>2.2.4  Damped pendulum Example 2</vt:lpstr>
      <vt:lpstr>2.3 Forced Oscillators ( pp17-27)</vt:lpstr>
      <vt:lpstr>2.3 Forced Oscillators</vt:lpstr>
      <vt:lpstr>PowerPoint Presentation</vt:lpstr>
      <vt:lpstr>2.3 Forced Oscillators</vt:lpstr>
      <vt:lpstr>Beating</vt:lpstr>
      <vt:lpstr>(cont)      Beating</vt:lpstr>
      <vt:lpstr>2.3 Forced Oscillators</vt:lpstr>
      <vt:lpstr>2.3 Forced Oscillators</vt:lpstr>
      <vt:lpstr>2.3 Forced Oscillators</vt:lpstr>
      <vt:lpstr>2.3 Forced Oscillators</vt:lpstr>
      <vt:lpstr>Resonance</vt:lpstr>
      <vt:lpstr>PowerPoint Presentation</vt:lpstr>
      <vt:lpstr> Resonance</vt:lpstr>
      <vt:lpstr>PowerPoint Presentation</vt:lpstr>
      <vt:lpstr>A tuned mass damper is  a device mounted in structures to prevent  damage caused by vibration</vt:lpstr>
      <vt:lpstr>Liquid tuned mass damper</vt:lpstr>
      <vt:lpstr>  has two important phenomena                      beating , resonance</vt:lpstr>
      <vt:lpstr> Forced  Damped Oscillators (pp 24-27) </vt:lpstr>
      <vt:lpstr> Forced  Damped Oscillators (pp 24-27) </vt:lpstr>
      <vt:lpstr> Forced  Damped Oscillators (pp 24-27) </vt:lpstr>
      <vt:lpstr> Forced  Damped Oscillators (pp 24-27) </vt:lpstr>
      <vt:lpstr> Forced  Damped Oscillators (pp 24-27) </vt:lpstr>
      <vt:lpstr> Forced  Damped Oscillators (pp 24-27) </vt:lpstr>
      <vt:lpstr> Forced  Damped Oscillators (pp 24-27) </vt:lpstr>
      <vt:lpstr>2.4 Conservation pp28-29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2.5 EULER’s equation (Cantilevered Beams) pp30-37</vt:lpstr>
      <vt:lpstr>3.7 Cantilevered Beams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max deflection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Cantilever deflection formula</vt:lpstr>
      <vt:lpstr>PowerPoint Presentation</vt:lpstr>
      <vt:lpstr> 2.6 Plug flow reactor (PFR) model pp38-48 </vt:lpstr>
      <vt:lpstr>3.6 PFR model</vt:lpstr>
      <vt:lpstr>Now we shall use the following example to illustrate the idea of PFR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1</vt:lpstr>
      <vt:lpstr>Appendix 2  (Defintions of cosh and sinh) </vt:lpstr>
      <vt:lpstr>Appendix 2 (cont) Graphs of sinhx, coshx, tanhx</vt:lpstr>
      <vt:lpstr>In slide 36, we compute t using cosh function as follows:</vt:lpstr>
      <vt:lpstr>Suppose we use the following exp. function instead of cosh</vt:lpstr>
      <vt:lpstr>Appendix 3  solve</vt:lpstr>
      <vt:lpstr>PowerPoint Presentation</vt:lpstr>
      <vt:lpstr>Appendix 4</vt:lpstr>
      <vt:lpstr>Appendix 4 (cont)</vt:lpstr>
      <vt:lpstr>Appendix 5</vt:lpstr>
      <vt:lpstr>Appendix 5 (cont.)</vt:lpstr>
      <vt:lpstr>Appendix 5 (cont)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Chew Tuan Seng</dc:creator>
  <cp:lastModifiedBy>Chew Tuan Seng</cp:lastModifiedBy>
  <cp:revision>888</cp:revision>
  <dcterms:created xsi:type="dcterms:W3CDTF">2002-08-22T02:51:55Z</dcterms:created>
  <dcterms:modified xsi:type="dcterms:W3CDTF">2014-01-03T05:23:43Z</dcterms:modified>
</cp:coreProperties>
</file>