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47" r:id="rId2"/>
    <p:sldId id="589" r:id="rId3"/>
    <p:sldId id="590" r:id="rId4"/>
    <p:sldId id="482" r:id="rId5"/>
    <p:sldId id="645" r:id="rId6"/>
    <p:sldId id="646" r:id="rId7"/>
    <p:sldId id="648" r:id="rId8"/>
    <p:sldId id="647" r:id="rId9"/>
    <p:sldId id="483" r:id="rId10"/>
    <p:sldId id="649" r:id="rId11"/>
    <p:sldId id="652" r:id="rId12"/>
    <p:sldId id="484" r:id="rId13"/>
    <p:sldId id="650" r:id="rId14"/>
    <p:sldId id="487" r:id="rId15"/>
    <p:sldId id="653" r:id="rId16"/>
    <p:sldId id="592" r:id="rId17"/>
    <p:sldId id="594" r:id="rId18"/>
    <p:sldId id="655" r:id="rId19"/>
    <p:sldId id="654" r:id="rId20"/>
    <p:sldId id="679" r:id="rId21"/>
    <p:sldId id="489" r:id="rId22"/>
    <p:sldId id="595" r:id="rId23"/>
    <p:sldId id="641" r:id="rId24"/>
    <p:sldId id="596" r:id="rId25"/>
    <p:sldId id="599" r:id="rId26"/>
    <p:sldId id="656" r:id="rId27"/>
    <p:sldId id="600" r:id="rId28"/>
    <p:sldId id="494" r:id="rId29"/>
    <p:sldId id="657" r:id="rId30"/>
    <p:sldId id="642" r:id="rId31"/>
    <p:sldId id="643" r:id="rId32"/>
    <p:sldId id="658" r:id="rId33"/>
    <p:sldId id="549" r:id="rId34"/>
    <p:sldId id="659" r:id="rId35"/>
    <p:sldId id="613" r:id="rId36"/>
    <p:sldId id="603" r:id="rId37"/>
    <p:sldId id="604" r:id="rId38"/>
    <p:sldId id="664" r:id="rId39"/>
    <p:sldId id="550" r:id="rId40"/>
    <p:sldId id="602" r:id="rId41"/>
    <p:sldId id="661" r:id="rId42"/>
    <p:sldId id="662" r:id="rId43"/>
    <p:sldId id="555" r:id="rId44"/>
    <p:sldId id="626" r:id="rId45"/>
    <p:sldId id="663" r:id="rId46"/>
    <p:sldId id="607" r:id="rId47"/>
    <p:sldId id="667" r:id="rId48"/>
    <p:sldId id="680" r:id="rId49"/>
    <p:sldId id="609" r:id="rId50"/>
    <p:sldId id="559" r:id="rId51"/>
    <p:sldId id="668" r:id="rId52"/>
    <p:sldId id="611" r:id="rId53"/>
    <p:sldId id="669" r:id="rId54"/>
    <p:sldId id="670" r:id="rId55"/>
    <p:sldId id="671" r:id="rId56"/>
    <p:sldId id="672" r:id="rId57"/>
    <p:sldId id="673" r:id="rId58"/>
    <p:sldId id="674" r:id="rId59"/>
    <p:sldId id="558" r:id="rId60"/>
    <p:sldId id="676" r:id="rId61"/>
    <p:sldId id="677" r:id="rId62"/>
    <p:sldId id="678" r:id="rId63"/>
  </p:sldIdLst>
  <p:sldSz cx="9144000" cy="6858000" type="screen4x3"/>
  <p:notesSz cx="7315200" cy="96012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CC99"/>
    <a:srgbClr val="EAEAEA"/>
    <a:srgbClr val="DDDDDD"/>
    <a:srgbClr val="000000"/>
    <a:srgbClr val="990000"/>
    <a:srgbClr val="9966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358" autoAdjust="0"/>
  </p:normalViewPr>
  <p:slideViewPr>
    <p:cSldViewPr>
      <p:cViewPr>
        <p:scale>
          <a:sx n="50" d="100"/>
          <a:sy n="50" d="100"/>
        </p:scale>
        <p:origin x="-1956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49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49.wmf"/><Relationship Id="rId4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1.wmf"/><Relationship Id="rId4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7.wmf"/><Relationship Id="rId1" Type="http://schemas.openxmlformats.org/officeDocument/2006/relationships/image" Target="../media/image68.wmf"/><Relationship Id="rId4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67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7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88.wmf"/><Relationship Id="rId4" Type="http://schemas.openxmlformats.org/officeDocument/2006/relationships/image" Target="../media/image7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89.wmf"/><Relationship Id="rId1" Type="http://schemas.openxmlformats.org/officeDocument/2006/relationships/image" Target="NULL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7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0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3.wmf"/><Relationship Id="rId4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0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73.wmf"/><Relationship Id="rId1" Type="http://schemas.openxmlformats.org/officeDocument/2006/relationships/image" Target="../media/image71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1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73.wmf"/><Relationship Id="rId1" Type="http://schemas.openxmlformats.org/officeDocument/2006/relationships/image" Target="../media/image71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1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85.wmf"/><Relationship Id="rId1" Type="http://schemas.openxmlformats.org/officeDocument/2006/relationships/image" Target="../media/image73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1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E170E68-18C4-4950-947D-7E9913A112AA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1D1880B-4062-41F0-B362-8786877E0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2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78B2BD1-04A4-4B3D-9C5E-74634A1505EA}" type="datetimeFigureOut">
              <a:rPr lang="en-US"/>
              <a:pPr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90BD0B7-3D60-4B0E-814D-0E50F4AC8A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D0B7-3D60-4B0E-814D-0E50F4AC8AF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D0B7-3D60-4B0E-814D-0E50F4AC8A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D0B7-3D60-4B0E-814D-0E50F4AC8A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D0B7-3D60-4B0E-814D-0E50F4AC8A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D0B7-3D60-4B0E-814D-0E50F4AC8A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D0B7-3D60-4B0E-814D-0E50F4AC8A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C3721-89FC-460F-B1B6-9E56E85C53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02062-657C-48A9-8B53-2E05852327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4A361-2504-4018-AD63-2C44EC3DD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A3147-3293-4746-8AF9-66584B982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0DEB3-3BD2-499E-A495-DE66C711CE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D71B4-3769-4E6C-B498-22D07FC07A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6FE37-5E56-4D15-AAA6-5DA7DF6D26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E7F62-470F-4011-9F14-874E6A50BB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CF9C2-88A7-49E7-A255-BACB16E2C8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4833F0-18E8-4A23-BF7E-E20ABA8D6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7087B-D0AB-4F95-B7F2-757B26F5E0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4A62CC1E-0E63-40F2-ACFF-3FEB5CDEBA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57.wmf"/><Relationship Id="rId3" Type="http://schemas.openxmlformats.org/officeDocument/2006/relationships/image" Target="../media/image58.png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49.wmf"/><Relationship Id="rId3" Type="http://schemas.openxmlformats.org/officeDocument/2006/relationships/oleObject" Target="../embeddings/oleObject68.bin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54.wmf"/><Relationship Id="rId5" Type="http://schemas.openxmlformats.org/officeDocument/2006/relationships/image" Target="../media/image62.png"/><Relationship Id="rId10" Type="http://schemas.openxmlformats.org/officeDocument/2006/relationships/oleObject" Target="../embeddings/oleObject71.bin"/><Relationship Id="rId4" Type="http://schemas.openxmlformats.org/officeDocument/2006/relationships/image" Target="../media/image59.wmf"/><Relationship Id="rId9" Type="http://schemas.openxmlformats.org/officeDocument/2006/relationships/image" Target="../media/image6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7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7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70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2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7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7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8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81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0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88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73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0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91.wmf"/><Relationship Id="rId3" Type="http://schemas.openxmlformats.org/officeDocument/2006/relationships/oleObject" Target="../embeddings/oleObject110.bin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90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8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73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9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3" Type="http://schemas.openxmlformats.org/officeDocument/2006/relationships/oleObject" Target="../embeddings/oleObject123.bin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87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2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8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104.png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03.wmf"/><Relationship Id="rId4" Type="http://schemas.openxmlformats.org/officeDocument/2006/relationships/image" Target="../media/image105.png"/><Relationship Id="rId9" Type="http://schemas.openxmlformats.org/officeDocument/2006/relationships/oleObject" Target="../embeddings/oleObject13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5.bin"/><Relationship Id="rId10" Type="http://schemas.openxmlformats.org/officeDocument/2006/relationships/oleObject" Target="../embeddings/oleObject139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8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1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50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4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8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8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56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55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83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18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24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70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23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27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2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26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83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26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88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12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9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hyperlink" Target="http://www.indexmundi.com/g/r.aspx?v=25&amp;l=en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765175"/>
            <a:ext cx="7772400" cy="914400"/>
          </a:xfrm>
        </p:spPr>
        <p:txBody>
          <a:bodyPr/>
          <a:lstStyle/>
          <a:p>
            <a:pPr eaLnBrk="1" hangingPunct="1"/>
            <a:r>
              <a:rPr lang="en-US" b="1" dirty="0" smtClean="0"/>
              <a:t>MA1506</a:t>
            </a:r>
            <a:br>
              <a:rPr lang="en-US" b="1" dirty="0" smtClean="0"/>
            </a:br>
            <a:r>
              <a:rPr lang="en-US" b="1" dirty="0" smtClean="0"/>
              <a:t>Mathematics II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2349500"/>
            <a:ext cx="7772400" cy="1600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Chapter 3</a:t>
            </a:r>
          </a:p>
          <a:p>
            <a:pPr eaLnBrk="1" hangingPunct="1"/>
            <a:r>
              <a:rPr lang="en-US" sz="3600" dirty="0" smtClean="0"/>
              <a:t>Mathematical </a:t>
            </a:r>
            <a:r>
              <a:rPr lang="en-US" sz="3600" dirty="0" err="1" smtClean="0"/>
              <a:t>Modelling</a:t>
            </a:r>
            <a:endParaRPr lang="en-US" sz="3600" dirty="0" smtClean="0"/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593986-EFD9-4059-9214-33641F012250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0" y="357188"/>
            <a:ext cx="2428875" cy="28575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200" dirty="0" smtClean="0"/>
              <a:t>3.1 Malthus Model of Population</a:t>
            </a:r>
          </a:p>
        </p:txBody>
      </p:sp>
      <p:sp>
        <p:nvSpPr>
          <p:cNvPr id="2058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2057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86737F-852A-47A7-B030-1D0FF780AD72}" type="slidenum">
              <a:rPr lang="en-US"/>
              <a:pPr/>
              <a:t>10</a:t>
            </a:fld>
            <a:endParaRPr lang="en-US"/>
          </a:p>
        </p:txBody>
      </p:sp>
      <p:sp>
        <p:nvSpPr>
          <p:cNvPr id="278554" name="Text Box 26"/>
          <p:cNvSpPr txBox="1">
            <a:spLocks noChangeArrowheads="1"/>
          </p:cNvSpPr>
          <p:nvPr/>
        </p:nvSpPr>
        <p:spPr bwMode="auto">
          <a:xfrm>
            <a:off x="781413" y="2996952"/>
            <a:ext cx="81724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C00000"/>
                </a:solidFill>
              </a:rPr>
              <a:t>k &gt; 0 </a:t>
            </a:r>
            <a:r>
              <a:rPr lang="en-US" sz="3200" dirty="0" smtClean="0"/>
              <a:t>i.e., </a:t>
            </a:r>
            <a:r>
              <a:rPr lang="en-US" sz="3200" dirty="0" smtClean="0">
                <a:solidFill>
                  <a:srgbClr val="A50021"/>
                </a:solidFill>
              </a:rPr>
              <a:t>B&gt;D</a:t>
            </a:r>
            <a:r>
              <a:rPr lang="en-US" sz="3200" dirty="0" smtClean="0"/>
              <a:t>: </a:t>
            </a:r>
            <a:r>
              <a:rPr lang="en-US" sz="3200" dirty="0"/>
              <a:t>population explosion</a:t>
            </a:r>
          </a:p>
          <a:p>
            <a:pPr>
              <a:spcBef>
                <a:spcPct val="50000"/>
              </a:spcBef>
            </a:pPr>
            <a:endParaRPr lang="en-US" sz="3200" dirty="0" smtClean="0"/>
          </a:p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k </a:t>
            </a:r>
            <a:r>
              <a:rPr lang="en-US" sz="3200" dirty="0">
                <a:solidFill>
                  <a:srgbClr val="C00000"/>
                </a:solidFill>
              </a:rPr>
              <a:t>= 0 </a:t>
            </a:r>
            <a:r>
              <a:rPr lang="en-US" sz="3200" dirty="0" smtClean="0"/>
              <a:t>i.e., </a:t>
            </a:r>
            <a:r>
              <a:rPr lang="en-US" sz="3200" dirty="0" smtClean="0">
                <a:solidFill>
                  <a:srgbClr val="A50021"/>
                </a:solidFill>
              </a:rPr>
              <a:t>B=D</a:t>
            </a:r>
            <a:r>
              <a:rPr lang="en-US" sz="3200" dirty="0" smtClean="0"/>
              <a:t>: </a:t>
            </a:r>
            <a:r>
              <a:rPr lang="en-US" sz="3200" dirty="0"/>
              <a:t>stable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C00000"/>
                </a:solidFill>
              </a:rPr>
              <a:t>k &lt; 0 </a:t>
            </a:r>
            <a:r>
              <a:rPr lang="en-US" sz="3200" dirty="0" smtClean="0"/>
              <a:t>i.e., </a:t>
            </a:r>
            <a:r>
              <a:rPr lang="en-US" sz="3200" dirty="0" smtClean="0">
                <a:solidFill>
                  <a:srgbClr val="A50021"/>
                </a:solidFill>
              </a:rPr>
              <a:t>B&lt;D</a:t>
            </a:r>
            <a:r>
              <a:rPr lang="en-US" sz="3200" dirty="0" smtClean="0"/>
              <a:t>: extinction</a:t>
            </a:r>
          </a:p>
          <a:p>
            <a:pPr>
              <a:spcBef>
                <a:spcPct val="50000"/>
              </a:spcBef>
            </a:pPr>
            <a:endParaRPr lang="en-US" sz="3200" dirty="0"/>
          </a:p>
        </p:txBody>
      </p:sp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1000100" y="1214422"/>
          <a:ext cx="2658205" cy="77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69" name="Equation" r:id="rId3" imgW="1435100" imgH="419100" progId="Equation.DSMT4">
                  <p:embed/>
                </p:oleObj>
              </mc:Choice>
              <mc:Fallback>
                <p:oleObj name="Equation" r:id="rId3" imgW="1435100" imgH="4191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214422"/>
                        <a:ext cx="2658205" cy="776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57224" y="571480"/>
            <a:ext cx="2884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 t=0, we get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221455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endParaRPr lang="en-US" dirty="0"/>
          </a:p>
        </p:txBody>
      </p:sp>
      <p:graphicFrame>
        <p:nvGraphicFramePr>
          <p:cNvPr id="141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62083"/>
              </p:ext>
            </p:extLst>
          </p:nvPr>
        </p:nvGraphicFramePr>
        <p:xfrm>
          <a:off x="1785918" y="2071678"/>
          <a:ext cx="4306108" cy="885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0" name="Equation" r:id="rId5" imgW="2222500" imgH="457200" progId="Equation.DSMT4">
                  <p:embed/>
                </p:oleObj>
              </mc:Choice>
              <mc:Fallback>
                <p:oleObj name="Equation" r:id="rId5" imgW="2222500" imgH="4572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071678"/>
                        <a:ext cx="4306108" cy="88582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1115616" y="3717032"/>
          <a:ext cx="1868339" cy="6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1" name="Equation" r:id="rId7" imgW="1256755" imgH="444307" progId="Equation.DSMT4">
                  <p:embed/>
                </p:oleObj>
              </mc:Choice>
              <mc:Fallback>
                <p:oleObj name="Equation" r:id="rId7" imgW="1256755" imgH="444307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717032"/>
                        <a:ext cx="1868339" cy="66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3491880" y="3861048"/>
          <a:ext cx="2160240" cy="58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2" name="Equation" r:id="rId9" imgW="1536700" imgH="419100" progId="Equation.DSMT4">
                  <p:embed/>
                </p:oleObj>
              </mc:Choice>
              <mc:Fallback>
                <p:oleObj name="Equation" r:id="rId9" imgW="1536700" imgH="4191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861048"/>
                        <a:ext cx="2160240" cy="589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807873"/>
              </p:ext>
            </p:extLst>
          </p:nvPr>
        </p:nvGraphicFramePr>
        <p:xfrm>
          <a:off x="5839916" y="5053626"/>
          <a:ext cx="1656184" cy="63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3" name="Equation" r:id="rId11" imgW="1167893" imgH="444307" progId="Equation.DSMT4">
                  <p:embed/>
                </p:oleObj>
              </mc:Choice>
              <mc:Fallback>
                <p:oleObj name="Equation" r:id="rId11" imgW="1167893" imgH="444307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916" y="5053626"/>
                        <a:ext cx="1656184" cy="630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547630"/>
              </p:ext>
            </p:extLst>
          </p:nvPr>
        </p:nvGraphicFramePr>
        <p:xfrm>
          <a:off x="1078654" y="5797719"/>
          <a:ext cx="1728192" cy="50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4" name="Equation" r:id="rId13" imgW="1447800" imgH="419100" progId="Equation.DSMT4">
                  <p:embed/>
                </p:oleObj>
              </mc:Choice>
              <mc:Fallback>
                <p:oleObj name="Equation" r:id="rId13" imgW="1447800" imgH="4191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654" y="5797719"/>
                        <a:ext cx="1728192" cy="500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553870"/>
              </p:ext>
            </p:extLst>
          </p:nvPr>
        </p:nvGraphicFramePr>
        <p:xfrm>
          <a:off x="5210633" y="46303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5" name="Equation" r:id="rId15" imgW="1879600" imgH="419100" progId="Equation.DSMT4">
                  <p:embed/>
                </p:oleObj>
              </mc:Choice>
              <mc:Fallback>
                <p:oleObj name="Equation" r:id="rId15" imgW="1879600" imgH="4191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633" y="4630300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/>
          <p:cNvGraphicFramePr>
            <a:graphicFrameLocks noChangeAspect="1"/>
          </p:cNvGraphicFramePr>
          <p:nvPr/>
        </p:nvGraphicFramePr>
        <p:xfrm>
          <a:off x="6516216" y="3988751"/>
          <a:ext cx="1008112" cy="29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6" name="Equation" r:id="rId17" imgW="952087" imgH="279279" progId="Equation.DSMT4">
                  <p:embed/>
                </p:oleObj>
              </mc:Choice>
              <mc:Fallback>
                <p:oleObj name="Equation" r:id="rId17" imgW="952087" imgH="279279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3988751"/>
                        <a:ext cx="1008112" cy="29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868144" y="3861048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6296" y="4644340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all 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76769" y="568369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</a:t>
            </a:r>
            <a:endParaRPr lang="en-US" dirty="0"/>
          </a:p>
        </p:txBody>
      </p:sp>
      <p:graphicFrame>
        <p:nvGraphicFramePr>
          <p:cNvPr id="141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59613"/>
              </p:ext>
            </p:extLst>
          </p:nvPr>
        </p:nvGraphicFramePr>
        <p:xfrm>
          <a:off x="4211960" y="5790320"/>
          <a:ext cx="1296144" cy="380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7" name="Equation" r:id="rId19" imgW="952087" imgH="279279" progId="Equation.DSMT4">
                  <p:embed/>
                </p:oleObj>
              </mc:Choice>
              <mc:Fallback>
                <p:oleObj name="Equation" r:id="rId19" imgW="952087" imgH="279279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790320"/>
                        <a:ext cx="1296144" cy="380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496283"/>
              </p:ext>
            </p:extLst>
          </p:nvPr>
        </p:nvGraphicFramePr>
        <p:xfrm>
          <a:off x="7000608" y="932780"/>
          <a:ext cx="1953205" cy="44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8" name="Equation" r:id="rId20" imgW="1497950" imgH="342751" progId="Equation.DSMT4">
                  <p:embed/>
                </p:oleObj>
              </mc:Choice>
              <mc:Fallback>
                <p:oleObj name="Equation" r:id="rId20" imgW="1497950" imgH="34275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608" y="932780"/>
                        <a:ext cx="1953205" cy="4469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3225" y="557213"/>
            <a:ext cx="6977087" cy="5762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</a:t>
            </a:r>
            <a:r>
              <a:rPr lang="en-US" sz="32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 </a:t>
            </a:r>
            <a:r>
              <a:rPr lang="en-US" sz="1600" b="1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pp</a:t>
            </a:r>
            <a:r>
              <a:rPr lang="en-US" sz="16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7-20 </a:t>
            </a:r>
            <a:endParaRPr lang="en-US" sz="16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75632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Logistic growth model was introduced by</a:t>
            </a:r>
          </a:p>
          <a:p>
            <a:r>
              <a:rPr lang="en-US" sz="3200" dirty="0" smtClean="0"/>
              <a:t>Pierre Francois </a:t>
            </a:r>
            <a:r>
              <a:rPr lang="en-US" sz="3200" dirty="0" err="1" smtClean="0"/>
              <a:t>Verhulst</a:t>
            </a:r>
            <a:r>
              <a:rPr lang="en-US" sz="3200" dirty="0" smtClean="0"/>
              <a:t> in 1844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2420888"/>
            <a:ext cx="6402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Logistic growth was coined by him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3140968"/>
            <a:ext cx="83824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 growth is said to be a logistic growth</a:t>
            </a:r>
          </a:p>
          <a:p>
            <a:r>
              <a:rPr lang="en-US" sz="3200" dirty="0" smtClean="0"/>
              <a:t>if the initial stage of growth is approximately </a:t>
            </a:r>
          </a:p>
          <a:p>
            <a:r>
              <a:rPr lang="en-US" sz="3200" dirty="0" smtClean="0">
                <a:solidFill>
                  <a:srgbClr val="A50021"/>
                </a:solidFill>
              </a:rPr>
              <a:t>exponential</a:t>
            </a:r>
            <a:r>
              <a:rPr lang="en-US" sz="3200" dirty="0" smtClean="0"/>
              <a:t>; </a:t>
            </a:r>
          </a:p>
          <a:p>
            <a:r>
              <a:rPr lang="en-US" sz="3200" dirty="0" smtClean="0"/>
              <a:t>then, as </a:t>
            </a:r>
            <a:r>
              <a:rPr lang="en-US" sz="3200" dirty="0" smtClean="0">
                <a:solidFill>
                  <a:srgbClr val="A50021"/>
                </a:solidFill>
              </a:rPr>
              <a:t>saturation</a:t>
            </a:r>
            <a:r>
              <a:rPr lang="en-US" sz="3200" dirty="0" smtClean="0"/>
              <a:t> begins, the growth </a:t>
            </a:r>
            <a:r>
              <a:rPr lang="en-US" sz="3200" dirty="0" smtClean="0">
                <a:solidFill>
                  <a:srgbClr val="A50021"/>
                </a:solidFill>
              </a:rPr>
              <a:t>slows</a:t>
            </a:r>
            <a:r>
              <a:rPr lang="en-US" sz="3200" dirty="0" smtClean="0"/>
              <a:t>, </a:t>
            </a:r>
          </a:p>
          <a:p>
            <a:r>
              <a:rPr lang="en-US" sz="3200" dirty="0" smtClean="0"/>
              <a:t>and at maturity, growth </a:t>
            </a:r>
            <a:r>
              <a:rPr lang="en-US" sz="3200" dirty="0" smtClean="0">
                <a:solidFill>
                  <a:srgbClr val="A50021"/>
                </a:solidFill>
              </a:rPr>
              <a:t>stops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cxnSp>
        <p:nvCxnSpPr>
          <p:cNvPr id="10" name="Curved Connector 9"/>
          <p:cNvCxnSpPr/>
          <p:nvPr/>
        </p:nvCxnSpPr>
        <p:spPr bwMode="auto">
          <a:xfrm rot="10800000" flipV="1">
            <a:off x="6230633" y="5229200"/>
            <a:ext cx="1728192" cy="1224136"/>
          </a:xfrm>
          <a:prstGeom prst="curvedConnector3">
            <a:avLst>
              <a:gd name="adj1" fmla="val 6628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6519787" y="6191727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0089" y="545251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84504" y="5143693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7923130" y="5229200"/>
            <a:ext cx="461289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395536" y="1214437"/>
            <a:ext cx="771527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In Logistic growth model, </a:t>
            </a:r>
            <a:r>
              <a:rPr lang="en-US" sz="3200" dirty="0" smtClean="0">
                <a:solidFill>
                  <a:srgbClr val="C00000"/>
                </a:solidFill>
              </a:rPr>
              <a:t>one  </a:t>
            </a:r>
            <a:r>
              <a:rPr lang="en-US" sz="3200" dirty="0">
                <a:solidFill>
                  <a:srgbClr val="C00000"/>
                </a:solidFill>
              </a:rPr>
              <a:t>more </a:t>
            </a:r>
            <a:r>
              <a:rPr lang="en-US" sz="3200" dirty="0" smtClean="0">
                <a:solidFill>
                  <a:srgbClr val="C00000"/>
                </a:solidFill>
              </a:rPr>
              <a:t>condition was imposed</a:t>
            </a:r>
            <a:r>
              <a:rPr lang="en-US" sz="3200" dirty="0" smtClean="0"/>
              <a:t> as follows:  </a:t>
            </a:r>
            <a:endParaRPr lang="en-US" sz="3200" dirty="0"/>
          </a:p>
          <a:p>
            <a:pPr>
              <a:spcBef>
                <a:spcPct val="50000"/>
              </a:spcBef>
            </a:pPr>
            <a:r>
              <a:rPr lang="en-US" sz="3200" dirty="0" smtClean="0"/>
              <a:t>   </a:t>
            </a:r>
            <a:r>
              <a:rPr lang="en-US" sz="3200" dirty="0" smtClean="0">
                <a:solidFill>
                  <a:srgbClr val="A50021"/>
                </a:solidFill>
              </a:rPr>
              <a:t>death </a:t>
            </a:r>
            <a:r>
              <a:rPr lang="en-US" sz="3200" dirty="0">
                <a:solidFill>
                  <a:srgbClr val="A50021"/>
                </a:solidFill>
              </a:rPr>
              <a:t>rate is a function of population </a:t>
            </a:r>
          </a:p>
          <a:p>
            <a:pPr>
              <a:spcBef>
                <a:spcPct val="50000"/>
              </a:spcBef>
            </a:pPr>
            <a:r>
              <a:rPr lang="en-US" sz="3200" dirty="0" smtClean="0"/>
              <a:t>   </a:t>
            </a:r>
            <a:endParaRPr lang="en-US" sz="3200" dirty="0"/>
          </a:p>
        </p:txBody>
      </p:sp>
      <p:sp>
        <p:nvSpPr>
          <p:cNvPr id="41989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4198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792E12-F533-4FE8-9817-7B9436CB8764}" type="slidenum">
              <a:rPr lang="en-US"/>
              <a:pPr/>
              <a:t>12</a:t>
            </a:fld>
            <a:endParaRPr 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588224" y="260648"/>
            <a:ext cx="2304256" cy="2880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092" y="4725144"/>
            <a:ext cx="8747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represents the idea that, </a:t>
            </a:r>
            <a:r>
              <a:rPr lang="en-US" sz="3200" dirty="0" smtClean="0">
                <a:solidFill>
                  <a:srgbClr val="C00000"/>
                </a:solidFill>
              </a:rPr>
              <a:t>in a world with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finite resources,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large population will eventually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cause starvation and disease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935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789618"/>
              </p:ext>
            </p:extLst>
          </p:nvPr>
        </p:nvGraphicFramePr>
        <p:xfrm>
          <a:off x="3288198" y="3068960"/>
          <a:ext cx="17859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76" name="Equation" r:id="rId3" imgW="1155700" imgH="330200" progId="Equation.DSMT4">
                  <p:embed/>
                </p:oleObj>
              </mc:Choice>
              <mc:Fallback>
                <p:oleObj name="Equation" r:id="rId3" imgW="1155700" imgH="330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198" y="3068960"/>
                        <a:ext cx="17859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95536" y="4293096"/>
            <a:ext cx="7997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This condition is called </a:t>
            </a:r>
            <a:r>
              <a:rPr lang="en-US" sz="3200" dirty="0" smtClean="0">
                <a:solidFill>
                  <a:srgbClr val="C00000"/>
                </a:solidFill>
              </a:rPr>
              <a:t>logistic assumption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3789040"/>
            <a:ext cx="542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where s is a very small value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94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263891"/>
              </p:ext>
            </p:extLst>
          </p:nvPr>
        </p:nvGraphicFramePr>
        <p:xfrm>
          <a:off x="604838" y="836613"/>
          <a:ext cx="68548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8" name="Equation" r:id="rId3" imgW="6260760" imgH="888840" progId="Equation.DSMT4">
                  <p:embed/>
                </p:oleObj>
              </mc:Choice>
              <mc:Fallback>
                <p:oleObj name="Equation" r:id="rId3" imgW="6260760" imgH="8888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836613"/>
                        <a:ext cx="6854825" cy="9731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1916832"/>
            <a:ext cx="86565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we shall roughly check that in this model, </a:t>
            </a:r>
          </a:p>
          <a:p>
            <a:r>
              <a:rPr lang="en-US" sz="3200" dirty="0" smtClean="0"/>
              <a:t>the population growth is a logistic growth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852936"/>
            <a:ext cx="72458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At the initial stage, the term </a:t>
            </a:r>
            <a:r>
              <a:rPr lang="en-US" sz="3200" dirty="0" err="1" smtClean="0">
                <a:solidFill>
                  <a:srgbClr val="C00000"/>
                </a:solidFill>
              </a:rPr>
              <a:t>sN</a:t>
            </a:r>
            <a:r>
              <a:rPr lang="en-US" sz="3200" dirty="0" smtClean="0">
                <a:solidFill>
                  <a:srgbClr val="C00000"/>
                </a:solidFill>
              </a:rPr>
              <a:t> is small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compare with B</a:t>
            </a:r>
            <a:r>
              <a:rPr lang="en-US" sz="3200" dirty="0" smtClean="0"/>
              <a:t>. Hence we have</a:t>
            </a:r>
            <a:endParaRPr lang="en-US" sz="3200" dirty="0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6948264" y="3501008"/>
          <a:ext cx="146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9" name="Equation" r:id="rId5" imgW="1460500" imgH="889000" progId="Equation.DSMT4">
                  <p:embed/>
                </p:oleObj>
              </mc:Choice>
              <mc:Fallback>
                <p:oleObj name="Equation" r:id="rId5" imgW="1460500" imgH="889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501008"/>
                        <a:ext cx="1460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9592" y="4077072"/>
            <a:ext cx="68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</a:t>
            </a:r>
            <a:endParaRPr lang="en-US" sz="3200" dirty="0"/>
          </a:p>
        </p:txBody>
      </p:sp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1907704" y="4149080"/>
          <a:ext cx="3096344" cy="68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0" name="Equation" r:id="rId7" imgW="2336800" imgH="520700" progId="Equation.DSMT4">
                  <p:embed/>
                </p:oleObj>
              </mc:Choice>
              <mc:Fallback>
                <p:oleObj name="Equation" r:id="rId7" imgW="2336800" imgH="5207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149080"/>
                        <a:ext cx="3096344" cy="689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827584" y="4941168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Therefore </a:t>
            </a:r>
            <a:r>
              <a:rPr lang="en-US" sz="3200" dirty="0" smtClean="0">
                <a:solidFill>
                  <a:srgbClr val="A50021"/>
                </a:solidFill>
              </a:rPr>
              <a:t>it  grows exponentially at the very beginning </a:t>
            </a:r>
            <a:endParaRPr lang="en-US" sz="3200" dirty="0">
              <a:solidFill>
                <a:srgbClr val="A5002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588224" y="260648"/>
            <a:ext cx="2304256" cy="2880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Footer Placeholder 1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 dirty="0"/>
          </a:p>
        </p:txBody>
      </p:sp>
      <p:sp>
        <p:nvSpPr>
          <p:cNvPr id="4106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5F7811-4A9D-458F-AA5B-85681A2D40E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4108" name="Rectangle 16"/>
          <p:cNvSpPr>
            <a:spLocks noChangeArrowheads="1"/>
          </p:cNvSpPr>
          <p:nvPr/>
        </p:nvSpPr>
        <p:spPr bwMode="auto">
          <a:xfrm>
            <a:off x="395536" y="4869160"/>
            <a:ext cx="244329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Initially grows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exponentially</a:t>
            </a:r>
            <a:endParaRPr lang="en-US" dirty="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891190" y="4869160"/>
            <a:ext cx="20716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Grow rate decreases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72250" y="285750"/>
            <a:ext cx="2286000" cy="357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592" y="692696"/>
            <a:ext cx="494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N continues to grow, </a:t>
            </a:r>
            <a:endParaRPr lang="en-US" sz="3200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043608" y="1268760"/>
          <a:ext cx="49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Equation" r:id="rId3" imgW="495085" imgH="444307" progId="Equation.DSMT4">
                  <p:embed/>
                </p:oleObj>
              </mc:Choice>
              <mc:Fallback>
                <p:oleObj name="Equation" r:id="rId3" imgW="495085" imgH="444307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268760"/>
                        <a:ext cx="49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99592" y="1268760"/>
            <a:ext cx="5982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3200" dirty="0" smtClean="0"/>
              <a:t>grows faster than N, we will </a:t>
            </a:r>
          </a:p>
          <a:p>
            <a:r>
              <a:rPr lang="en-US" sz="3200" dirty="0" smtClean="0"/>
              <a:t>reach a point where</a:t>
            </a:r>
            <a:endParaRPr lang="en-US" sz="32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788024" y="1844824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Equation" r:id="rId5" imgW="1586811" imgH="444307" progId="Equation.DSMT4">
                  <p:embed/>
                </p:oleObj>
              </mc:Choice>
              <mc:Fallback>
                <p:oleObj name="Equation" r:id="rId5" imgW="1586811" imgH="444307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844824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308304" y="1916832"/>
          <a:ext cx="1644265" cy="41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Equation" r:id="rId7" imgW="1358310" imgH="342751" progId="Equation.DSMT4">
                  <p:embed/>
                </p:oleObj>
              </mc:Choice>
              <mc:Fallback>
                <p:oleObj name="Equation" r:id="rId7" imgW="1358310" imgH="342751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1916832"/>
                        <a:ext cx="1644265" cy="414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99592" y="2420888"/>
            <a:ext cx="3510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At this point, since</a:t>
            </a:r>
            <a:endParaRPr lang="en-US" sz="3200" dirty="0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4572000" y="2564904"/>
          <a:ext cx="299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Equation" r:id="rId9" imgW="2997200" imgH="889000" progId="Equation.DSMT4">
                  <p:embed/>
                </p:oleObj>
              </mc:Choice>
              <mc:Fallback>
                <p:oleObj name="Equation" r:id="rId9" imgW="2997200" imgH="8890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64904"/>
                        <a:ext cx="299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27584" y="3429000"/>
            <a:ext cx="5878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the population will stop growing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0232" y="1844824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i.e.,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60" y="4077072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B/s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 bwMode="auto">
          <a:xfrm rot="10800000" flipV="1">
            <a:off x="3203848" y="4365104"/>
            <a:ext cx="1728192" cy="1224136"/>
          </a:xfrm>
          <a:prstGeom prst="curvedConnector3">
            <a:avLst>
              <a:gd name="adj1" fmla="val 6628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5400000" flipH="1" flipV="1">
            <a:off x="2231740" y="4833156"/>
            <a:ext cx="19442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3203848" y="5733256"/>
            <a:ext cx="2232248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3203848" y="4293096"/>
            <a:ext cx="2952328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0800000">
            <a:off x="4067943" y="4644134"/>
            <a:ext cx="864096" cy="3330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flipV="1">
            <a:off x="2699792" y="5301208"/>
            <a:ext cx="792088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14684"/>
              </p:ext>
            </p:extLst>
          </p:nvPr>
        </p:nvGraphicFramePr>
        <p:xfrm>
          <a:off x="674750" y="191621"/>
          <a:ext cx="4327202" cy="61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Equation" r:id="rId11" imgW="6260760" imgH="888840" progId="Equation.DSMT4">
                  <p:embed/>
                </p:oleObj>
              </mc:Choice>
              <mc:Fallback>
                <p:oleObj name="Equation" r:id="rId11" imgW="6260760" imgH="888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750" y="191621"/>
                        <a:ext cx="4327202" cy="6143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4910310" y="4365104"/>
            <a:ext cx="874765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784733" y="4287433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growing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7464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remark that in the above discussion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412776"/>
            <a:ext cx="65539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We assume that at the initial stage,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sN</a:t>
            </a:r>
            <a:r>
              <a:rPr lang="en-US" sz="3200" dirty="0" smtClean="0">
                <a:solidFill>
                  <a:srgbClr val="C00000"/>
                </a:solidFill>
              </a:rPr>
              <a:t> is small compare with B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708920"/>
            <a:ext cx="777167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Suppose otherwise, B &lt; </a:t>
            </a:r>
            <a:r>
              <a:rPr lang="en-US" sz="3200" dirty="0" err="1" smtClean="0"/>
              <a:t>sN</a:t>
            </a:r>
            <a:endParaRPr lang="en-US" sz="3200" dirty="0" smtClean="0"/>
          </a:p>
          <a:p>
            <a:r>
              <a:rPr lang="en-US" sz="3200" dirty="0" smtClean="0"/>
              <a:t>Then what happens?</a:t>
            </a:r>
          </a:p>
          <a:p>
            <a:r>
              <a:rPr lang="en-US" sz="3200" dirty="0" smtClean="0"/>
              <a:t> We shall consider</a:t>
            </a:r>
          </a:p>
          <a:p>
            <a:r>
              <a:rPr lang="en-US" sz="3200" dirty="0" smtClean="0"/>
              <a:t> this case when we solve the logistic ODE</a:t>
            </a:r>
            <a:endParaRPr lang="en-US" sz="3200" dirty="0"/>
          </a:p>
        </p:txBody>
      </p:sp>
      <p:graphicFrame>
        <p:nvGraphicFramePr>
          <p:cNvPr id="2447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70193"/>
              </p:ext>
            </p:extLst>
          </p:nvPr>
        </p:nvGraphicFramePr>
        <p:xfrm>
          <a:off x="1835696" y="4941168"/>
          <a:ext cx="482441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7" name="Equation" r:id="rId3" imgW="4406900" imgH="889000" progId="Equation.DSMT4">
                  <p:embed/>
                </p:oleObj>
              </mc:Choice>
              <mc:Fallback>
                <p:oleObj name="Equation" r:id="rId3" imgW="4406900" imgH="889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941168"/>
                        <a:ext cx="4824413" cy="9731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588224" y="260648"/>
            <a:ext cx="2304256" cy="2880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Content Placeholder 7"/>
          <p:cNvSpPr>
            <a:spLocks noGrp="1"/>
          </p:cNvSpPr>
          <p:nvPr>
            <p:ph idx="1"/>
          </p:nvPr>
        </p:nvSpPr>
        <p:spPr>
          <a:xfrm>
            <a:off x="683568" y="1772816"/>
            <a:ext cx="8106097" cy="171735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Now we shall solve the above 1</a:t>
            </a:r>
            <a:r>
              <a:rPr lang="en-US" baseline="30000" dirty="0" smtClean="0"/>
              <a:t>st</a:t>
            </a:r>
            <a:r>
              <a:rPr lang="en-US" dirty="0" smtClean="0"/>
              <a:t> order </a:t>
            </a:r>
          </a:p>
          <a:p>
            <a:pPr>
              <a:buFontTx/>
              <a:buNone/>
            </a:pPr>
            <a:r>
              <a:rPr lang="en-US" dirty="0" smtClean="0"/>
              <a:t>ODE to get clearer picture of the population </a:t>
            </a:r>
          </a:p>
          <a:p>
            <a:pPr>
              <a:buFontTx/>
              <a:buNone/>
            </a:pPr>
            <a:r>
              <a:rPr lang="en-US" dirty="0" smtClean="0"/>
              <a:t>growth </a:t>
            </a:r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A1984D-302E-4AD7-84B6-F7DA2C7C7618}" type="slidenum">
              <a:rPr lang="en-US"/>
              <a:pPr/>
              <a:t>16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357938" y="428625"/>
            <a:ext cx="2286000" cy="357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595361"/>
              </p:ext>
            </p:extLst>
          </p:nvPr>
        </p:nvGraphicFramePr>
        <p:xfrm>
          <a:off x="1907704" y="764704"/>
          <a:ext cx="444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3" imgW="4445000" imgH="889000" progId="Equation.DSMT4">
                  <p:embed/>
                </p:oleObj>
              </mc:Choice>
              <mc:Fallback>
                <p:oleObj name="Equation" r:id="rId3" imgW="4445000" imgH="889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764704"/>
                        <a:ext cx="4445000" cy="889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3645024"/>
            <a:ext cx="775084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note that the above ODE is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order </a:t>
            </a:r>
            <a:endParaRPr lang="en-US" sz="3200" b="1" dirty="0" smtClean="0"/>
          </a:p>
          <a:p>
            <a:r>
              <a:rPr lang="en-US" sz="3200" dirty="0" smtClean="0"/>
              <a:t> It is </a:t>
            </a:r>
            <a:r>
              <a:rPr lang="en-US" sz="3200" b="1" dirty="0" smtClean="0">
                <a:solidFill>
                  <a:srgbClr val="A50021"/>
                </a:solidFill>
              </a:rPr>
              <a:t>not</a:t>
            </a:r>
            <a:r>
              <a:rPr lang="en-US" sz="3200" dirty="0" smtClean="0">
                <a:solidFill>
                  <a:srgbClr val="A50021"/>
                </a:solidFill>
              </a:rPr>
              <a:t>  </a:t>
            </a:r>
            <a:r>
              <a:rPr lang="en-US" sz="3200" b="1" dirty="0" smtClean="0">
                <a:solidFill>
                  <a:srgbClr val="A50021"/>
                </a:solidFill>
              </a:rPr>
              <a:t>linear</a:t>
            </a:r>
            <a:r>
              <a:rPr lang="en-US" sz="3200" dirty="0" smtClean="0">
                <a:solidFill>
                  <a:srgbClr val="A50021"/>
                </a:solidFill>
              </a:rPr>
              <a:t> </a:t>
            </a:r>
            <a:r>
              <a:rPr lang="en-US" sz="3200" dirty="0" smtClean="0"/>
              <a:t>ODE,</a:t>
            </a:r>
          </a:p>
          <a:p>
            <a:r>
              <a:rPr lang="en-US" sz="3200" dirty="0" smtClean="0"/>
              <a:t> but it is </a:t>
            </a:r>
            <a:r>
              <a:rPr lang="en-US" sz="3200" b="1" dirty="0" smtClean="0">
                <a:solidFill>
                  <a:srgbClr val="A50021"/>
                </a:solidFill>
              </a:rPr>
              <a:t>separable</a:t>
            </a:r>
            <a:endParaRPr lang="en-US" sz="3200" dirty="0" smtClean="0">
              <a:solidFill>
                <a:srgbClr val="A50021"/>
              </a:solidFill>
            </a:endParaRPr>
          </a:p>
          <a:p>
            <a:r>
              <a:rPr lang="en-US" sz="3200" dirty="0" smtClean="0"/>
              <a:t> and  it is </a:t>
            </a:r>
            <a:r>
              <a:rPr lang="en-US" sz="3200" b="1" dirty="0" smtClean="0">
                <a:solidFill>
                  <a:srgbClr val="A50021"/>
                </a:solidFill>
              </a:rPr>
              <a:t>Bernoulli</a:t>
            </a:r>
            <a:r>
              <a:rPr lang="en-US" sz="3200" dirty="0" smtClean="0">
                <a:solidFill>
                  <a:srgbClr val="A50021"/>
                </a:solidFill>
              </a:rPr>
              <a:t>  </a:t>
            </a:r>
            <a:endParaRPr lang="en-US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6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5E32EB-5D59-44A3-A3E5-E3C9D7D01949}" type="slidenum">
              <a:rPr lang="en-US"/>
              <a:pPr/>
              <a:t>17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357938" y="428625"/>
            <a:ext cx="2286000" cy="357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  <p:graphicFrame>
        <p:nvGraphicFramePr>
          <p:cNvPr id="615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760532"/>
              </p:ext>
            </p:extLst>
          </p:nvPr>
        </p:nvGraphicFramePr>
        <p:xfrm>
          <a:off x="1428750" y="214313"/>
          <a:ext cx="44450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4" imgW="4445000" imgH="889000" progId="Equation.DSMT4">
                  <p:embed/>
                </p:oleObj>
              </mc:Choice>
              <mc:Fallback>
                <p:oleObj name="Equation" r:id="rId4" imgW="4445000" imgH="8890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14313"/>
                        <a:ext cx="4445000" cy="9286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26602" y="1193354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 there exist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two equilibrium </a:t>
            </a:r>
            <a:r>
              <a:rPr lang="en-US" dirty="0" err="1" smtClean="0">
                <a:solidFill>
                  <a:srgbClr val="C00000"/>
                </a:solidFill>
              </a:rPr>
              <a:t>solns</a:t>
            </a:r>
            <a:r>
              <a:rPr lang="en-US" dirty="0" smtClean="0">
                <a:solidFill>
                  <a:srgbClr val="C00000"/>
                </a:solidFill>
              </a:rPr>
              <a:t>, i.e., constant solutions</a:t>
            </a:r>
            <a:r>
              <a:rPr lang="en-US" sz="3600" dirty="0" smtClean="0"/>
              <a:t>,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23486" y="2178804"/>
            <a:ext cx="6031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namely,  N(t)=0 and  N(t)=B/s for all 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552" y="4578226"/>
            <a:ext cx="6697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we shall use separable method</a:t>
            </a:r>
          </a:p>
          <a:p>
            <a:r>
              <a:rPr lang="en-US" dirty="0" smtClean="0"/>
              <a:t>to solve the above ODE, we assume that</a:t>
            </a:r>
            <a:endParaRPr lang="en-US" dirty="0"/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766062"/>
              </p:ext>
            </p:extLst>
          </p:nvPr>
        </p:nvGraphicFramePr>
        <p:xfrm>
          <a:off x="2834429" y="5714634"/>
          <a:ext cx="2097611" cy="50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6" imgW="1752600" imgH="419100" progId="Equation.DSMT4">
                  <p:embed/>
                </p:oleObj>
              </mc:Choice>
              <mc:Fallback>
                <p:oleObj name="Equation" r:id="rId6" imgW="1752600" imgH="4191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429" y="5714634"/>
                        <a:ext cx="2097611" cy="501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276600" y="1930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8" imgW="435285" imgH="677109" progId="Equation.DSMT4">
                  <p:embed/>
                </p:oleObj>
              </mc:Choice>
              <mc:Fallback>
                <p:oleObj name="Equation" r:id="rId8" imgW="435285" imgH="677109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304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584665"/>
              </p:ext>
            </p:extLst>
          </p:nvPr>
        </p:nvGraphicFramePr>
        <p:xfrm>
          <a:off x="611560" y="5681628"/>
          <a:ext cx="1728192" cy="628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Equation" r:id="rId10" imgW="558558" imgH="203112" progId="Equation.DSMT4">
                  <p:embed/>
                </p:oleObj>
              </mc:Choice>
              <mc:Fallback>
                <p:oleObj name="Equation" r:id="rId10" imgW="558558" imgH="203112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681628"/>
                        <a:ext cx="1728192" cy="628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12116" y="2702024"/>
            <a:ext cx="863188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equilibrium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soln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B/s</a:t>
            </a:r>
            <a:r>
              <a:rPr lang="en-US" dirty="0" smtClean="0"/>
              <a:t>  is very important,  </a:t>
            </a:r>
            <a:r>
              <a:rPr lang="en-US" dirty="0"/>
              <a:t>called  </a:t>
            </a:r>
            <a:r>
              <a:rPr lang="en-US" dirty="0">
                <a:solidFill>
                  <a:schemeClr val="tx2"/>
                </a:solidFill>
              </a:rPr>
              <a:t>carrying </a:t>
            </a:r>
            <a:r>
              <a:rPr lang="en-US" dirty="0" smtClean="0">
                <a:solidFill>
                  <a:schemeClr val="tx2"/>
                </a:solidFill>
              </a:rPr>
              <a:t>capacity</a:t>
            </a:r>
            <a:r>
              <a:rPr lang="en-US" dirty="0" smtClean="0"/>
              <a:t>,  </a:t>
            </a:r>
            <a:r>
              <a:rPr lang="en-US" dirty="0">
                <a:solidFill>
                  <a:schemeClr val="tx2"/>
                </a:solidFill>
              </a:rPr>
              <a:t>sustainable </a:t>
            </a:r>
            <a:r>
              <a:rPr lang="en-US" dirty="0" smtClean="0">
                <a:solidFill>
                  <a:schemeClr val="tx2"/>
                </a:solidFill>
              </a:rPr>
              <a:t>population, or  logistic equilibrium population. Or we say that population stabilizes at B/s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 dirty="0"/>
          </a:p>
        </p:txBody>
      </p:sp>
      <p:sp>
        <p:nvSpPr>
          <p:cNvPr id="6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5E32EB-5D59-44A3-A3E5-E3C9D7D0194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357938" y="428625"/>
            <a:ext cx="2286000" cy="357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75656" y="1772816"/>
          <a:ext cx="4032448" cy="163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0" name="Equation" r:id="rId3" imgW="2387600" imgH="965200" progId="Equation.DSMT4">
                  <p:embed/>
                </p:oleObj>
              </mc:Choice>
              <mc:Fallback>
                <p:oleObj name="Equation" r:id="rId3" imgW="2387600" imgH="965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72816"/>
                        <a:ext cx="4032448" cy="1630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043608" y="3573016"/>
            <a:ext cx="669674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</a:rPr>
              <a:t>Use partial fraction </a:t>
            </a:r>
            <a:r>
              <a:rPr lang="en-US" sz="3200" kern="0" dirty="0" smtClean="0">
                <a:latin typeface="+mn-lt"/>
              </a:rPr>
              <a:t>method, get</a:t>
            </a:r>
            <a:endParaRPr lang="en-US" sz="3200" kern="0" dirty="0">
              <a:latin typeface="+mn-lt"/>
            </a:endParaRPr>
          </a:p>
        </p:txBody>
      </p:sp>
      <p:graphicFrame>
        <p:nvGraphicFramePr>
          <p:cNvPr id="6150" name="Object 16"/>
          <p:cNvGraphicFramePr>
            <a:graphicFrameLocks noChangeAspect="1"/>
          </p:cNvGraphicFramePr>
          <p:nvPr/>
        </p:nvGraphicFramePr>
        <p:xfrm>
          <a:off x="1403648" y="836712"/>
          <a:ext cx="44450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1" name="Equation" r:id="rId5" imgW="4445000" imgH="889000" progId="Equation.DSMT4">
                  <p:embed/>
                </p:oleObj>
              </mc:Choice>
              <mc:Fallback>
                <p:oleObj name="Equation" r:id="rId5" imgW="4445000" imgH="8890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836712"/>
                        <a:ext cx="44450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40152" y="2276872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separable</a:t>
            </a:r>
            <a:endParaRPr lang="en-US" sz="3200" dirty="0"/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403648" y="4365104"/>
          <a:ext cx="5254181" cy="1109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2" name="Equation" r:id="rId7" imgW="4572000" imgH="965200" progId="Equation.DSMT4">
                  <p:embed/>
                </p:oleObj>
              </mc:Choice>
              <mc:Fallback>
                <p:oleObj name="Equation" r:id="rId7" imgW="4572000" imgH="965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365104"/>
                        <a:ext cx="5254181" cy="1109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 dirty="0"/>
          </a:p>
        </p:txBody>
      </p:sp>
      <p:sp>
        <p:nvSpPr>
          <p:cNvPr id="6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5E32EB-5D59-44A3-A3E5-E3C9D7D01949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357938" y="428625"/>
            <a:ext cx="2286000" cy="357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1835696" y="1052736"/>
          <a:ext cx="5270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7" name="Equation" r:id="rId3" imgW="5270500" imgH="965200" progId="Equation.DSMT4">
                  <p:embed/>
                </p:oleObj>
              </mc:Choice>
              <mc:Fallback>
                <p:oleObj name="Equation" r:id="rId3" imgW="5270500" imgH="9652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052736"/>
                        <a:ext cx="5270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9"/>
          <p:cNvGraphicFramePr>
            <a:graphicFrameLocks noChangeAspect="1"/>
          </p:cNvGraphicFramePr>
          <p:nvPr/>
        </p:nvGraphicFramePr>
        <p:xfrm>
          <a:off x="1043608" y="1268760"/>
          <a:ext cx="720080" cy="45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8" name="Equation" r:id="rId5" imgW="444307" imgH="279279" progId="Equation.DSMT4">
                  <p:embed/>
                </p:oleObj>
              </mc:Choice>
              <mc:Fallback>
                <p:oleObj name="Equation" r:id="rId5" imgW="444307" imgH="279279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268760"/>
                        <a:ext cx="720080" cy="452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3" name="Object 13"/>
          <p:cNvGraphicFramePr>
            <a:graphicFrameLocks noChangeAspect="1"/>
          </p:cNvGraphicFramePr>
          <p:nvPr/>
        </p:nvGraphicFramePr>
        <p:xfrm>
          <a:off x="1763688" y="1695117"/>
          <a:ext cx="4752528" cy="1646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9" name="Equation" r:id="rId7" imgW="4178300" imgH="1447800" progId="Equation.DSMT4">
                  <p:embed/>
                </p:oleObj>
              </mc:Choice>
              <mc:Fallback>
                <p:oleObj name="Equation" r:id="rId7" imgW="4178300" imgH="1447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695117"/>
                        <a:ext cx="4752528" cy="1646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4" name="Object 14"/>
          <p:cNvGraphicFramePr>
            <a:graphicFrameLocks noChangeAspect="1"/>
          </p:cNvGraphicFramePr>
          <p:nvPr/>
        </p:nvGraphicFramePr>
        <p:xfrm>
          <a:off x="1115616" y="3717032"/>
          <a:ext cx="3684942" cy="1223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0" name="Equation" r:id="rId9" imgW="3251200" imgH="1079500" progId="Equation.DSMT4">
                  <p:embed/>
                </p:oleObj>
              </mc:Choice>
              <mc:Fallback>
                <p:oleObj name="Equation" r:id="rId9" imgW="3251200" imgH="10795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717032"/>
                        <a:ext cx="3684942" cy="1223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5" name="Object 15"/>
          <p:cNvGraphicFramePr>
            <a:graphicFrameLocks noChangeAspect="1"/>
          </p:cNvGraphicFramePr>
          <p:nvPr/>
        </p:nvGraphicFramePr>
        <p:xfrm>
          <a:off x="1115616" y="5114890"/>
          <a:ext cx="2592288" cy="110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1" name="Equation" r:id="rId11" imgW="2324100" imgH="990600" progId="Equation.DSMT4">
                  <p:embed/>
                </p:oleObj>
              </mc:Choice>
              <mc:Fallback>
                <p:oleObj name="Equation" r:id="rId11" imgW="2324100" imgH="9906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114890"/>
                        <a:ext cx="2592288" cy="1104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2520280" cy="571500"/>
          </a:xfrm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b="1" dirty="0" smtClean="0"/>
              <a:t>Introduction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7772400" cy="561662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mathematical model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uses mathematical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language to describe a system.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In this module, we </a:t>
            </a:r>
            <a:r>
              <a:rPr lang="en-US" sz="2800" dirty="0" smtClean="0">
                <a:solidFill>
                  <a:srgbClr val="A50021"/>
                </a:solidFill>
              </a:rPr>
              <a:t>use ODE to describe some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A50021"/>
                </a:solidFill>
              </a:rPr>
              <a:t>systems.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In the last two chapters, we have studied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models for radioactive decay, falling objects,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cooling,  mixture, radioactive decay chain,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harmonic oscillators, cantilevered beam, and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plug </a:t>
            </a:r>
            <a:r>
              <a:rPr lang="en-US" sz="2800" dirty="0"/>
              <a:t>flow reactor </a:t>
            </a: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In this chapter, we will </a:t>
            </a:r>
            <a:r>
              <a:rPr lang="en-US" sz="2800" dirty="0" smtClean="0">
                <a:solidFill>
                  <a:srgbClr val="C00000"/>
                </a:solidFill>
              </a:rPr>
              <a:t>introduce three more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models.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A8A215-1B9D-447C-840D-286CA4AF47E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1035" y="400180"/>
            <a:ext cx="2120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Two cases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3455" y="984955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Case 1: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635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42" y="1363551"/>
            <a:ext cx="5598768" cy="9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7442" y="2258916"/>
            <a:ext cx="772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Population smaller  than sustainable population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3041412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2:</a:t>
            </a:r>
            <a:endParaRPr lang="en-US" dirty="0"/>
          </a:p>
        </p:txBody>
      </p:sp>
      <p:pic>
        <p:nvPicPr>
          <p:cNvPr id="3635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91" y="3564632"/>
            <a:ext cx="5809094" cy="100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42344" y="4303477"/>
            <a:ext cx="7468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Population bigger than sustainable population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736908"/>
              </p:ext>
            </p:extLst>
          </p:nvPr>
        </p:nvGraphicFramePr>
        <p:xfrm>
          <a:off x="4910017" y="5222688"/>
          <a:ext cx="2254272" cy="63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50" name="Equation" r:id="rId5" imgW="1586811" imgH="444307" progId="Equation.DSMT4">
                  <p:embed/>
                </p:oleObj>
              </mc:Choice>
              <mc:Fallback>
                <p:oleObj name="Equation" r:id="rId5" imgW="1586811" imgH="44430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017" y="5222688"/>
                        <a:ext cx="2254272" cy="63086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65526" y="5229200"/>
            <a:ext cx="4320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In this chapter,  denote</a:t>
            </a:r>
            <a:endParaRPr lang="en-US" dirty="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6357938" y="428625"/>
            <a:ext cx="2286000" cy="357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</p:spTree>
    <p:extLst>
      <p:ext uri="{BB962C8B-B14F-4D97-AF65-F5344CB8AC3E}">
        <p14:creationId xmlns:p14="http://schemas.microsoft.com/office/powerpoint/2010/main" val="198933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6321425" cy="5969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b="1" dirty="0" smtClean="0"/>
              <a:t>Case 1: B-</a:t>
            </a:r>
            <a:r>
              <a:rPr lang="en-US" sz="2400" b="1" dirty="0" err="1" smtClean="0"/>
              <a:t>sN</a:t>
            </a:r>
            <a:r>
              <a:rPr lang="en-US" sz="2400" b="1" dirty="0" smtClean="0"/>
              <a:t>(t)&gt;0 i.e., B/s&gt;N(t)  for all t </a:t>
            </a:r>
          </a:p>
        </p:txBody>
      </p:sp>
      <p:sp>
        <p:nvSpPr>
          <p:cNvPr id="43017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43016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538A1-239B-4982-9F1C-EF31D5A04E97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357813" y="2428875"/>
            <a:ext cx="3455987" cy="3527425"/>
            <a:chOff x="3538" y="2655"/>
            <a:chExt cx="2177" cy="2222"/>
          </a:xfrm>
        </p:grpSpPr>
        <p:pic>
          <p:nvPicPr>
            <p:cNvPr id="43026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38" y="2700"/>
              <a:ext cx="2177" cy="2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7" name="Text Box 17"/>
            <p:cNvSpPr txBox="1">
              <a:spLocks noChangeArrowheads="1"/>
            </p:cNvSpPr>
            <p:nvPr/>
          </p:nvSpPr>
          <p:spPr bwMode="auto">
            <a:xfrm>
              <a:off x="3763" y="2655"/>
              <a:ext cx="5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solidFill>
                    <a:srgbClr val="000000"/>
                  </a:solidFill>
                </a:rPr>
                <a:t>B/s</a:t>
              </a:r>
            </a:p>
          </p:txBody>
        </p:sp>
        <p:sp>
          <p:nvSpPr>
            <p:cNvPr id="43028" name="Text Box 18"/>
            <p:cNvSpPr txBox="1">
              <a:spLocks noChangeArrowheads="1"/>
            </p:cNvSpPr>
            <p:nvPr/>
          </p:nvSpPr>
          <p:spPr bwMode="auto">
            <a:xfrm>
              <a:off x="4540" y="3104"/>
              <a:ext cx="1153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logistic curve </a:t>
              </a:r>
              <a:r>
                <a:rPr lang="en-US" sz="2400" dirty="0" smtClean="0">
                  <a:solidFill>
                    <a:srgbClr val="C00000"/>
                  </a:solidFill>
                </a:rPr>
                <a:t>increasing </a:t>
              </a:r>
              <a:r>
                <a:rPr lang="en-US" sz="2400" dirty="0" smtClean="0"/>
                <a:t>since </a:t>
              </a:r>
              <a:endParaRPr lang="en-US" sz="2400" dirty="0"/>
            </a:p>
          </p:txBody>
        </p:sp>
      </p:grpSp>
      <p:sp>
        <p:nvSpPr>
          <p:cNvPr id="43018" name="Text Box 18"/>
          <p:cNvSpPr txBox="1">
            <a:spLocks noChangeArrowheads="1"/>
          </p:cNvSpPr>
          <p:nvPr/>
        </p:nvSpPr>
        <p:spPr bwMode="auto">
          <a:xfrm>
            <a:off x="285750" y="1857375"/>
            <a:ext cx="58704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We assume initial condition </a:t>
            </a:r>
          </a:p>
        </p:txBody>
      </p:sp>
      <p:sp>
        <p:nvSpPr>
          <p:cNvPr id="43019" name="Text Box 18"/>
          <p:cNvSpPr txBox="1">
            <a:spLocks noChangeArrowheads="1"/>
          </p:cNvSpPr>
          <p:nvPr/>
        </p:nvSpPr>
        <p:spPr bwMode="auto">
          <a:xfrm>
            <a:off x="395536" y="1052736"/>
            <a:ext cx="1785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We have </a:t>
            </a:r>
          </a:p>
        </p:txBody>
      </p:sp>
      <p:sp>
        <p:nvSpPr>
          <p:cNvPr id="43020" name="Text Box 18"/>
          <p:cNvSpPr txBox="1">
            <a:spLocks noChangeArrowheads="1"/>
          </p:cNvSpPr>
          <p:nvPr/>
        </p:nvSpPr>
        <p:spPr bwMode="auto">
          <a:xfrm>
            <a:off x="539552" y="3645024"/>
            <a:ext cx="785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so</a:t>
            </a:r>
            <a:r>
              <a:rPr lang="en-US" dirty="0"/>
              <a:t> </a:t>
            </a:r>
          </a:p>
        </p:txBody>
      </p:sp>
      <p:sp>
        <p:nvSpPr>
          <p:cNvPr id="43021" name="Text Box 18"/>
          <p:cNvSpPr txBox="1">
            <a:spLocks noChangeArrowheads="1"/>
          </p:cNvSpPr>
          <p:nvPr/>
        </p:nvSpPr>
        <p:spPr bwMode="auto">
          <a:xfrm>
            <a:off x="395536" y="2564904"/>
            <a:ext cx="785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get </a:t>
            </a:r>
          </a:p>
        </p:txBody>
      </p:sp>
      <p:sp>
        <p:nvSpPr>
          <p:cNvPr id="43022" name="Text Box 18"/>
          <p:cNvSpPr txBox="1">
            <a:spLocks noChangeArrowheads="1"/>
          </p:cNvSpPr>
          <p:nvPr/>
        </p:nvSpPr>
        <p:spPr bwMode="auto">
          <a:xfrm>
            <a:off x="539552" y="5301208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C00000"/>
                </a:solidFill>
              </a:rPr>
              <a:t>When t tends to infinity, N(t) tends to B/s  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6720681" y="285750"/>
            <a:ext cx="2286000" cy="357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  <p:graphicFrame>
        <p:nvGraphicFramePr>
          <p:cNvPr id="199681" name="Object 1"/>
          <p:cNvGraphicFramePr>
            <a:graphicFrameLocks noChangeAspect="1"/>
          </p:cNvGraphicFramePr>
          <p:nvPr/>
        </p:nvGraphicFramePr>
        <p:xfrm>
          <a:off x="2555776" y="908720"/>
          <a:ext cx="223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96" name="Equation" r:id="rId4" imgW="2235200" imgH="889000" progId="Equation.DSMT4">
                  <p:embed/>
                </p:oleObj>
              </mc:Choice>
              <mc:Fallback>
                <p:oleObj name="Equation" r:id="rId4" imgW="2235200" imgH="8890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908720"/>
                        <a:ext cx="223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898884"/>
              </p:ext>
            </p:extLst>
          </p:nvPr>
        </p:nvGraphicFramePr>
        <p:xfrm>
          <a:off x="5432846" y="1771650"/>
          <a:ext cx="1945808" cy="62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97" name="Equation" r:id="rId6" imgW="1497950" imgH="482391" progId="Equation.DSMT4">
                  <p:embed/>
                </p:oleObj>
              </mc:Choice>
              <mc:Fallback>
                <p:oleObj name="Equation" r:id="rId6" imgW="1497950" imgH="482391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846" y="1771650"/>
                        <a:ext cx="1945808" cy="626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491370"/>
              </p:ext>
            </p:extLst>
          </p:nvPr>
        </p:nvGraphicFramePr>
        <p:xfrm>
          <a:off x="1285851" y="2614866"/>
          <a:ext cx="4127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98" name="Equation" r:id="rId8" imgW="4127400" imgH="939600" progId="Equation.DSMT4">
                  <p:embed/>
                </p:oleObj>
              </mc:Choice>
              <mc:Fallback>
                <p:oleObj name="Equation" r:id="rId8" imgW="4127400" imgH="939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1" y="2614866"/>
                        <a:ext cx="4127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1331640" y="3861048"/>
          <a:ext cx="36068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99" name="Equation" r:id="rId10" imgW="3606800" imgH="1409700" progId="Equation.DSMT4">
                  <p:embed/>
                </p:oleObj>
              </mc:Choice>
              <mc:Fallback>
                <p:oleObj name="Equation" r:id="rId10" imgW="3606800" imgH="14097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861048"/>
                        <a:ext cx="36068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6660232" y="4725144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00" name="Equation" r:id="rId12" imgW="1637589" imgH="406224" progId="Equation.DSMT4">
                  <p:embed/>
                </p:oleObj>
              </mc:Choice>
              <mc:Fallback>
                <p:oleObj name="Equation" r:id="rId12" imgW="1637589" imgH="406224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725144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6405750" y="2414811"/>
            <a:ext cx="273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sustainable population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87383"/>
              </p:ext>
            </p:extLst>
          </p:nvPr>
        </p:nvGraphicFramePr>
        <p:xfrm>
          <a:off x="7085806" y="798006"/>
          <a:ext cx="1735044" cy="73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01" name="Equation" r:id="rId14" imgW="2324100" imgH="990600" progId="Equation.DSMT4">
                  <p:embed/>
                </p:oleObj>
              </mc:Choice>
              <mc:Fallback>
                <p:oleObj name="Equation" r:id="rId14" imgW="2324100" imgH="990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806" y="798006"/>
                        <a:ext cx="1735044" cy="73949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8" grpId="0"/>
      <p:bldP spid="43020" grpId="0"/>
      <p:bldP spid="43021" grpId="0"/>
      <p:bldP spid="430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6049367" cy="5969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b="1" dirty="0" smtClean="0"/>
              <a:t>Case 2: B-</a:t>
            </a:r>
            <a:r>
              <a:rPr lang="en-US" sz="2400" b="1" dirty="0" err="1" smtClean="0"/>
              <a:t>sN</a:t>
            </a:r>
            <a:r>
              <a:rPr lang="en-US" sz="2400" b="1" dirty="0" smtClean="0"/>
              <a:t>(t)&lt;0 i.e., B/s&lt;N(t) for all t </a:t>
            </a:r>
          </a:p>
        </p:txBody>
      </p:sp>
      <p:sp>
        <p:nvSpPr>
          <p:cNvPr id="7176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7175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916588-4846-4489-A4C7-E3714CAA2101}" type="slidenum">
              <a:rPr lang="en-US"/>
              <a:pPr/>
              <a:t>22</a:t>
            </a:fld>
            <a:endParaRPr lang="en-US"/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285750" y="1857375"/>
            <a:ext cx="55103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We assume initial condition </a:t>
            </a:r>
          </a:p>
        </p:txBody>
      </p:sp>
      <p:sp>
        <p:nvSpPr>
          <p:cNvPr id="7178" name="Text Box 18"/>
          <p:cNvSpPr txBox="1">
            <a:spLocks noChangeArrowheads="1"/>
          </p:cNvSpPr>
          <p:nvPr/>
        </p:nvSpPr>
        <p:spPr bwMode="auto">
          <a:xfrm>
            <a:off x="723900" y="1009650"/>
            <a:ext cx="1785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 </a:t>
            </a:r>
            <a:r>
              <a:rPr lang="en-US" sz="3200" dirty="0"/>
              <a:t>have</a:t>
            </a:r>
            <a:r>
              <a:rPr lang="en-US" dirty="0"/>
              <a:t> </a:t>
            </a:r>
          </a:p>
        </p:txBody>
      </p:sp>
      <p:sp>
        <p:nvSpPr>
          <p:cNvPr id="7179" name="Text Box 18"/>
          <p:cNvSpPr txBox="1">
            <a:spLocks noChangeArrowheads="1"/>
          </p:cNvSpPr>
          <p:nvPr/>
        </p:nvSpPr>
        <p:spPr bwMode="auto">
          <a:xfrm>
            <a:off x="395536" y="2420888"/>
            <a:ext cx="70567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So get same </a:t>
            </a:r>
            <a:r>
              <a:rPr lang="en-US" sz="3200" dirty="0" err="1" smtClean="0"/>
              <a:t>soln</a:t>
            </a:r>
            <a:r>
              <a:rPr lang="en-US" sz="3200" dirty="0" smtClean="0"/>
              <a:t>  (sure) </a:t>
            </a:r>
            <a:r>
              <a:rPr lang="en-US" sz="3200" dirty="0"/>
              <a:t>as in case </a:t>
            </a:r>
            <a:r>
              <a:rPr lang="en-US" sz="3200" dirty="0" smtClean="0"/>
              <a:t>1 </a:t>
            </a:r>
            <a:endParaRPr lang="en-US" sz="3200" dirty="0"/>
          </a:p>
        </p:txBody>
      </p:sp>
      <p:sp>
        <p:nvSpPr>
          <p:cNvPr id="7181" name="Text Box 18"/>
          <p:cNvSpPr txBox="1">
            <a:spLocks noChangeArrowheads="1"/>
          </p:cNvSpPr>
          <p:nvPr/>
        </p:nvSpPr>
        <p:spPr bwMode="auto">
          <a:xfrm>
            <a:off x="467544" y="4797152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C00000"/>
                </a:solidFill>
              </a:rPr>
              <a:t>When t tends to infinity, N(t) tends to B/s 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843808" y="908720"/>
          <a:ext cx="223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1" name="Equation" r:id="rId3" imgW="2235200" imgH="889000" progId="Equation.DSMT4">
                  <p:embed/>
                </p:oleObj>
              </mc:Choice>
              <mc:Fallback>
                <p:oleObj name="Equation" r:id="rId3" imgW="2235200" imgH="8890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908720"/>
                        <a:ext cx="223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140968"/>
            <a:ext cx="3143250" cy="330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6444208" y="4869160"/>
          <a:ext cx="12858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" name="Equation" r:id="rId6" imgW="1637589" imgH="406224" progId="Equation.DSMT4">
                  <p:embed/>
                </p:oleObj>
              </mc:Choice>
              <mc:Fallback>
                <p:oleObj name="Equation" r:id="rId6" imgW="1637589" imgH="406224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869160"/>
                        <a:ext cx="128587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292080" y="5877272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>
                <a:solidFill>
                  <a:srgbClr val="000000"/>
                </a:solidFill>
              </a:rPr>
              <a:t>B/s</a:t>
            </a:r>
          </a:p>
        </p:txBody>
      </p:sp>
      <p:sp>
        <p:nvSpPr>
          <p:cNvPr id="7188" name="Text Box 18"/>
          <p:cNvSpPr txBox="1">
            <a:spLocks noChangeArrowheads="1"/>
          </p:cNvSpPr>
          <p:nvPr/>
        </p:nvSpPr>
        <p:spPr bwMode="auto">
          <a:xfrm>
            <a:off x="6300192" y="3284984"/>
            <a:ext cx="18303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logistic curve </a:t>
            </a:r>
            <a:r>
              <a:rPr lang="en-US" sz="2400" dirty="0" smtClean="0">
                <a:solidFill>
                  <a:srgbClr val="C00000"/>
                </a:solidFill>
              </a:rPr>
              <a:t>decreasing</a:t>
            </a:r>
            <a:r>
              <a:rPr lang="en-US" sz="2400" dirty="0" smtClean="0"/>
              <a:t> since </a:t>
            </a:r>
            <a:endParaRPr lang="en-US" sz="2400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81378" y="419100"/>
            <a:ext cx="2286000" cy="357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11560" y="3212976"/>
          <a:ext cx="36068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3" name="Equation" r:id="rId8" imgW="3606800" imgH="1409700" progId="Equation.DSMT4">
                  <p:embed/>
                </p:oleObj>
              </mc:Choice>
              <mc:Fallback>
                <p:oleObj name="Equation" r:id="rId8" imgW="3606800" imgH="14097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12976"/>
                        <a:ext cx="36068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796136" y="1772816"/>
          <a:ext cx="19462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Equation" r:id="rId10" imgW="1497950" imgH="482391" progId="Equation.DSMT4">
                  <p:embed/>
                </p:oleObj>
              </mc:Choice>
              <mc:Fallback>
                <p:oleObj name="Equation" r:id="rId10" imgW="1497950" imgH="482391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772816"/>
                        <a:ext cx="19462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2577394" y="5847050"/>
            <a:ext cx="273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sustainable population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604449"/>
              </p:ext>
            </p:extLst>
          </p:nvPr>
        </p:nvGraphicFramePr>
        <p:xfrm>
          <a:off x="6784851" y="901601"/>
          <a:ext cx="1879054" cy="800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5" name="Equation" r:id="rId12" imgW="2324100" imgH="990600" progId="Equation.DSMT4">
                  <p:embed/>
                </p:oleObj>
              </mc:Choice>
              <mc:Fallback>
                <p:oleObj name="Equation" r:id="rId12" imgW="2324100" imgH="990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851" y="901601"/>
                        <a:ext cx="1879054" cy="80087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A5002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itle 1"/>
          <p:cNvSpPr>
            <a:spLocks noGrp="1"/>
          </p:cNvSpPr>
          <p:nvPr>
            <p:ph type="title"/>
          </p:nvPr>
        </p:nvSpPr>
        <p:spPr>
          <a:xfrm>
            <a:off x="467544" y="3284984"/>
            <a:ext cx="714375" cy="428625"/>
          </a:xfrm>
        </p:spPr>
        <p:txBody>
          <a:bodyPr/>
          <a:lstStyle/>
          <a:p>
            <a:pPr algn="l"/>
            <a:r>
              <a:rPr lang="en-US" sz="2400" b="1" dirty="0" smtClean="0"/>
              <a:t>B/s</a:t>
            </a:r>
          </a:p>
        </p:txBody>
      </p:sp>
      <p:pic>
        <p:nvPicPr>
          <p:cNvPr id="4506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87624" y="1916832"/>
            <a:ext cx="6677025" cy="4114800"/>
          </a:xfrm>
          <a:noFill/>
        </p:spPr>
      </p:pic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A3058B-4C2B-41A3-A2E7-19C7F664B71B}" type="slidenum">
              <a:rPr lang="en-US"/>
              <a:pPr/>
              <a:t>23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403648" y="2276872"/>
            <a:ext cx="676875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 curve N(t</a:t>
            </a:r>
            <a:r>
              <a:rPr lang="en-US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for </a:t>
            </a:r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N(t)&gt;B/s for all t</a:t>
            </a:r>
            <a:endParaRPr lang="en-US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763688" y="5229200"/>
            <a:ext cx="6264696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b="1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Soln</a:t>
            </a:r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curve </a:t>
            </a:r>
            <a:r>
              <a:rPr lang="en-US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N(t) for </a:t>
            </a:r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N(t)&lt;B/s for all t</a:t>
            </a:r>
            <a:endParaRPr lang="en-US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796136" y="3717032"/>
            <a:ext cx="302433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b="1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Soln</a:t>
            </a:r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curve  for</a:t>
            </a:r>
          </a:p>
          <a:p>
            <a:pPr eaLnBrk="0" hangingPunct="0">
              <a:defRPr/>
            </a:pPr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N(t)=B/s for all t</a:t>
            </a:r>
            <a:endParaRPr lang="en-US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357938" y="428625"/>
            <a:ext cx="2286000" cy="357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63688" y="1124744"/>
            <a:ext cx="6121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have three types of solutions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251520" y="3689377"/>
            <a:ext cx="273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sustainable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971600" y="2564904"/>
            <a:ext cx="5544616" cy="576064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Now we shall point out why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81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81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10B72-2D28-4249-8775-A5F74198E028}" type="slidenum">
              <a:rPr lang="en-US"/>
              <a:pPr/>
              <a:t>24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357938" y="428625"/>
            <a:ext cx="2286000" cy="357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1600" y="1268760"/>
            <a:ext cx="6902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we have other types of solutions?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1916832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ANS: No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933056"/>
            <a:ext cx="667702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971600" y="3212976"/>
            <a:ext cx="7175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First, look at the following three curves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  <p:bldP spid="17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772400" cy="3798168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Why  any two  of the above curves are 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Not Crossing ( or Not Touching) each other</a:t>
            </a:r>
            <a:r>
              <a:rPr lang="en-US" sz="2800" dirty="0" smtClean="0">
                <a:solidFill>
                  <a:srgbClr val="C00000"/>
                </a:solidFill>
              </a:rPr>
              <a:t>?</a:t>
            </a:r>
          </a:p>
          <a:p>
            <a:pPr>
              <a:buFontTx/>
              <a:buNone/>
            </a:pPr>
            <a:r>
              <a:rPr lang="en-US" sz="2800" dirty="0" smtClean="0"/>
              <a:t>Since,  as mentioned in chapter one, </a:t>
            </a: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there is one and only one </a:t>
            </a:r>
            <a:r>
              <a:rPr lang="en-US" sz="2800" dirty="0" err="1" smtClean="0">
                <a:solidFill>
                  <a:srgbClr val="C00000"/>
                </a:solidFill>
              </a:rPr>
              <a:t>soln</a:t>
            </a:r>
            <a:r>
              <a:rPr lang="en-US" sz="2800" dirty="0" smtClean="0">
                <a:solidFill>
                  <a:srgbClr val="C00000"/>
                </a:solidFill>
              </a:rPr>
              <a:t> for initial value</a:t>
            </a: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problem for 1</a:t>
            </a:r>
            <a:r>
              <a:rPr lang="en-US" sz="2800" baseline="30000" dirty="0" smtClean="0">
                <a:solidFill>
                  <a:srgbClr val="C00000"/>
                </a:solidFill>
              </a:rPr>
              <a:t>st</a:t>
            </a:r>
            <a:r>
              <a:rPr lang="en-US" sz="2800" dirty="0" smtClean="0">
                <a:solidFill>
                  <a:srgbClr val="C00000"/>
                </a:solidFill>
              </a:rPr>
              <a:t> order ODE </a:t>
            </a:r>
          </a:p>
          <a:p>
            <a:pPr>
              <a:buFontTx/>
              <a:buNone/>
            </a:pPr>
            <a:r>
              <a:rPr lang="en-US" sz="2800" dirty="0" smtClean="0"/>
              <a:t>Suppose two curves are crossing. Then we can </a:t>
            </a: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use the intersection point as an initial point.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388C6D-C5E4-4C74-A6AF-D4A8DCC28FBB}" type="slidenum">
              <a:rPr lang="en-US"/>
              <a:pPr/>
              <a:t>25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357938" y="428625"/>
            <a:ext cx="2286000" cy="357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8064896" cy="432048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 </a:t>
            </a:r>
            <a:r>
              <a:rPr lang="en-US" sz="2800" dirty="0" smtClean="0"/>
              <a:t>We see that if there are two curves starting from </a:t>
            </a:r>
          </a:p>
          <a:p>
            <a:pPr>
              <a:buFontTx/>
              <a:buNone/>
            </a:pPr>
            <a:r>
              <a:rPr lang="en-US" sz="2800" dirty="0" smtClean="0"/>
              <a:t> this intersecting pt, </a:t>
            </a:r>
            <a:r>
              <a:rPr lang="en-US" sz="2800" dirty="0" smtClean="0">
                <a:solidFill>
                  <a:srgbClr val="C00000"/>
                </a:solidFill>
              </a:rPr>
              <a:t>it means that there </a:t>
            </a: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are two solutions with the same initial point</a:t>
            </a:r>
            <a:r>
              <a:rPr lang="en-US" sz="2800" dirty="0" smtClean="0"/>
              <a:t>.</a:t>
            </a:r>
          </a:p>
          <a:p>
            <a:pPr>
              <a:buFontTx/>
              <a:buNone/>
            </a:pPr>
            <a:r>
              <a:rPr lang="en-US" sz="2800" dirty="0" smtClean="0"/>
              <a:t> It </a:t>
            </a:r>
            <a:r>
              <a:rPr lang="en-US" sz="2800" dirty="0" smtClean="0">
                <a:solidFill>
                  <a:srgbClr val="C00000"/>
                </a:solidFill>
              </a:rPr>
              <a:t>contradicts</a:t>
            </a:r>
            <a:r>
              <a:rPr lang="en-US" sz="2800" dirty="0" smtClean="0"/>
              <a:t> the fact that there is one and</a:t>
            </a:r>
          </a:p>
          <a:p>
            <a:pPr>
              <a:buFontTx/>
              <a:buNone/>
            </a:pPr>
            <a:r>
              <a:rPr lang="en-US" sz="2800" dirty="0" smtClean="0"/>
              <a:t>only one solution if initial condition is given.</a:t>
            </a:r>
          </a:p>
          <a:p>
            <a:pPr>
              <a:buFontTx/>
              <a:buNone/>
            </a:pPr>
            <a:r>
              <a:rPr lang="en-US" sz="2800" dirty="0" smtClean="0"/>
              <a:t>So we have the following no crossing principle;</a:t>
            </a:r>
          </a:p>
          <a:p>
            <a:pPr>
              <a:buFontTx/>
              <a:buNone/>
            </a:pPr>
            <a:r>
              <a:rPr lang="en-US" sz="2800" dirty="0" smtClean="0"/>
              <a:t>Any  two solution curves  are </a:t>
            </a:r>
            <a:r>
              <a:rPr lang="en-US" sz="2800" b="1" dirty="0" smtClean="0">
                <a:solidFill>
                  <a:srgbClr val="C00000"/>
                </a:solidFill>
              </a:rPr>
              <a:t>Not Crossing (or 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Not Touching) each other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388C6D-C5E4-4C74-A6AF-D4A8DCC28FBB}" type="slidenum">
              <a:rPr lang="en-US"/>
              <a:pPr/>
              <a:t>26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357938" y="428625"/>
            <a:ext cx="2286000" cy="357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642938" y="1214438"/>
            <a:ext cx="7772400" cy="4662834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By no crossing principle, every </a:t>
            </a:r>
            <a:r>
              <a:rPr lang="en-US" dirty="0" err="1" smtClean="0"/>
              <a:t>soln</a:t>
            </a:r>
            <a:r>
              <a:rPr lang="en-US" dirty="0" smtClean="0"/>
              <a:t> N(t)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A50021"/>
                </a:solidFill>
              </a:rPr>
              <a:t>does not cross the line N=B/s</a:t>
            </a:r>
            <a:r>
              <a:rPr lang="en-US" dirty="0" smtClean="0"/>
              <a:t>. Hence we 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only</a:t>
            </a:r>
            <a:r>
              <a:rPr lang="en-US" dirty="0" smtClean="0"/>
              <a:t> have three situations</a:t>
            </a:r>
          </a:p>
          <a:p>
            <a:pPr>
              <a:buFontTx/>
              <a:buNone/>
            </a:pPr>
            <a:r>
              <a:rPr lang="en-US" dirty="0" smtClean="0"/>
              <a:t>Curve always </a:t>
            </a:r>
            <a:r>
              <a:rPr lang="en-US" dirty="0" smtClean="0">
                <a:solidFill>
                  <a:srgbClr val="A50021"/>
                </a:solidFill>
              </a:rPr>
              <a:t>above line </a:t>
            </a:r>
            <a:r>
              <a:rPr lang="en-US" dirty="0" smtClean="0"/>
              <a:t>N=B/s</a:t>
            </a:r>
          </a:p>
          <a:p>
            <a:pPr>
              <a:buFontTx/>
              <a:buNone/>
            </a:pPr>
            <a:r>
              <a:rPr lang="en-US" dirty="0" smtClean="0"/>
              <a:t>Curve always </a:t>
            </a:r>
            <a:r>
              <a:rPr lang="en-US" dirty="0" smtClean="0">
                <a:solidFill>
                  <a:srgbClr val="A50021"/>
                </a:solidFill>
              </a:rPr>
              <a:t>below line </a:t>
            </a:r>
            <a:r>
              <a:rPr lang="en-US" dirty="0" smtClean="0"/>
              <a:t>N=B/s</a:t>
            </a:r>
          </a:p>
          <a:p>
            <a:pPr>
              <a:buFontTx/>
              <a:buNone/>
            </a:pPr>
            <a:r>
              <a:rPr lang="en-US" dirty="0" smtClean="0"/>
              <a:t>Curve </a:t>
            </a:r>
            <a:r>
              <a:rPr lang="en-US" dirty="0" smtClean="0">
                <a:solidFill>
                  <a:srgbClr val="A50021"/>
                </a:solidFill>
              </a:rPr>
              <a:t>is the line </a:t>
            </a:r>
            <a:r>
              <a:rPr lang="en-US" dirty="0" smtClean="0"/>
              <a:t>N=B/s  </a:t>
            </a:r>
          </a:p>
          <a:p>
            <a:pPr>
              <a:buFontTx/>
              <a:buNone/>
            </a:pPr>
            <a:r>
              <a:rPr lang="en-US" dirty="0" smtClean="0"/>
              <a:t>Therefore we only have  three types of </a:t>
            </a:r>
          </a:p>
          <a:p>
            <a:pPr>
              <a:buFontTx/>
              <a:buNone/>
            </a:pPr>
            <a:r>
              <a:rPr lang="en-US" dirty="0" smtClean="0"/>
              <a:t>solutions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5DBB3F-DF86-4C50-BDFC-D0ED75B63BFF}" type="slidenum">
              <a:rPr lang="en-US"/>
              <a:pPr/>
              <a:t>27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357938" y="428625"/>
            <a:ext cx="2286000" cy="357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3.2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growth model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5584" y="476672"/>
            <a:ext cx="8626896" cy="57606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b="1" dirty="0" smtClean="0"/>
              <a:t>3.3 No Crossing (Touching) Principle  </a:t>
            </a:r>
            <a:r>
              <a:rPr lang="en-US" sz="1600" b="1" dirty="0" err="1" smtClean="0"/>
              <a:t>pp</a:t>
            </a:r>
            <a:r>
              <a:rPr lang="en-US" sz="1600" b="1" dirty="0" smtClean="0"/>
              <a:t> 21-24</a:t>
            </a:r>
          </a:p>
        </p:txBody>
      </p:sp>
      <p:sp>
        <p:nvSpPr>
          <p:cNvPr id="49159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4915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7A3AA1-C760-4CA6-BBBD-CB66E62A044E}" type="slidenum">
              <a:rPr lang="en-US"/>
              <a:pPr/>
              <a:t>28</a:t>
            </a:fld>
            <a:endParaRPr lang="en-US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755576" y="1988840"/>
            <a:ext cx="77048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C00000"/>
                </a:solidFill>
              </a:rPr>
              <a:t>Solution curves of  ODEs 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should never cross, touch,  each other.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3573016"/>
            <a:ext cx="70781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shall say more about this principle</a:t>
            </a:r>
          </a:p>
          <a:p>
            <a:r>
              <a:rPr lang="en-US" sz="3200" dirty="0" smtClean="0"/>
              <a:t>in this section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611560" y="908720"/>
            <a:ext cx="338455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For example, in Logistic growth model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If </a:t>
            </a:r>
            <a:r>
              <a:rPr lang="en-US" sz="3200" i="1" dirty="0"/>
              <a:t>N &lt; B/s</a:t>
            </a:r>
            <a:r>
              <a:rPr lang="en-US" sz="3200" dirty="0"/>
              <a:t> initially, </a:t>
            </a:r>
            <a:r>
              <a:rPr lang="en-US" sz="3200" dirty="0" err="1"/>
              <a:t>soln</a:t>
            </a:r>
            <a:r>
              <a:rPr lang="en-US" sz="3200" dirty="0"/>
              <a:t> curve never cross , touch </a:t>
            </a:r>
            <a:r>
              <a:rPr lang="en-US" sz="3200" i="1" dirty="0"/>
              <a:t>B/s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Any two </a:t>
            </a:r>
            <a:r>
              <a:rPr lang="en-US" sz="3200" dirty="0" err="1" smtClean="0"/>
              <a:t>soln</a:t>
            </a:r>
            <a:r>
              <a:rPr lang="en-US" sz="3200" dirty="0" smtClean="0"/>
              <a:t> </a:t>
            </a:r>
            <a:r>
              <a:rPr lang="en-US" sz="3200" dirty="0"/>
              <a:t>curves never cross, touch</a:t>
            </a:r>
          </a:p>
          <a:p>
            <a:pPr>
              <a:spcBef>
                <a:spcPct val="50000"/>
              </a:spcBef>
            </a:pPr>
            <a:endParaRPr lang="en-US" sz="2400" i="1" dirty="0">
              <a:solidFill>
                <a:srgbClr val="000000"/>
              </a:solidFill>
            </a:endParaRPr>
          </a:p>
        </p:txBody>
      </p:sp>
      <p:pic>
        <p:nvPicPr>
          <p:cNvPr id="28980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052736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4915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7A3AA1-C760-4CA6-BBBD-CB66E62A044E}" type="slidenum">
              <a:rPr lang="en-US"/>
              <a:pPr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28384" y="1412776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B/s</a:t>
            </a:r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868144" y="188640"/>
            <a:ext cx="3096344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No Crossing (Touching) Principle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6858000" y="642938"/>
            <a:ext cx="1428750" cy="357187"/>
          </a:xfrm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 Introduction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358214" cy="3312368"/>
          </a:xfrm>
        </p:spPr>
        <p:txBody>
          <a:bodyPr/>
          <a:lstStyle/>
          <a:p>
            <a:pPr eaLnBrk="1" hangingPunct="1"/>
            <a:r>
              <a:rPr lang="en-US" dirty="0" smtClean="0"/>
              <a:t>Malthus model of population</a:t>
            </a:r>
          </a:p>
          <a:p>
            <a:pPr eaLnBrk="1" hangingPunct="1"/>
            <a:r>
              <a:rPr lang="en-US" dirty="0" smtClean="0"/>
              <a:t>Logistic growth model                related</a:t>
            </a:r>
          </a:p>
          <a:p>
            <a:pPr eaLnBrk="1" hangingPunct="1"/>
            <a:r>
              <a:rPr lang="en-US" dirty="0" smtClean="0"/>
              <a:t>Harvesting model                    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Above models are 1</a:t>
            </a:r>
            <a:r>
              <a:rPr lang="en-US" baseline="30000" dirty="0" smtClean="0"/>
              <a:t>st</a:t>
            </a:r>
            <a:r>
              <a:rPr lang="en-US" dirty="0" smtClean="0"/>
              <a:t>  order ODE                </a:t>
            </a:r>
          </a:p>
          <a:p>
            <a:pPr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   </a:t>
            </a:r>
          </a:p>
        </p:txBody>
      </p:sp>
      <p:sp>
        <p:nvSpPr>
          <p:cNvPr id="3994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0C07AC-A539-442E-A913-DF861F3AEFDF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9942" name="Right Brace 6"/>
          <p:cNvSpPr>
            <a:spLocks/>
          </p:cNvSpPr>
          <p:nvPr/>
        </p:nvSpPr>
        <p:spPr bwMode="auto">
          <a:xfrm rot="10800000" flipH="1">
            <a:off x="5981723" y="1962128"/>
            <a:ext cx="571503" cy="1428760"/>
          </a:xfrm>
          <a:prstGeom prst="rightBrace">
            <a:avLst>
              <a:gd name="adj1" fmla="val 830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27584" y="882720"/>
            <a:ext cx="3384376" cy="5232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Three </a:t>
            </a:r>
            <a:r>
              <a:rPr lang="en-US" dirty="0">
                <a:solidFill>
                  <a:srgbClr val="C00000"/>
                </a:solidFill>
              </a:rPr>
              <a:t>more </a:t>
            </a:r>
            <a:r>
              <a:rPr lang="en-US" dirty="0" smtClean="0">
                <a:solidFill>
                  <a:srgbClr val="C00000"/>
                </a:solidFill>
              </a:rPr>
              <a:t>models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itle 1"/>
          <p:cNvSpPr>
            <a:spLocks noGrp="1"/>
          </p:cNvSpPr>
          <p:nvPr>
            <p:ph type="title"/>
          </p:nvPr>
        </p:nvSpPr>
        <p:spPr>
          <a:xfrm>
            <a:off x="473249" y="4221088"/>
            <a:ext cx="714375" cy="428625"/>
          </a:xfrm>
        </p:spPr>
        <p:txBody>
          <a:bodyPr/>
          <a:lstStyle/>
          <a:p>
            <a:pPr algn="l"/>
            <a:r>
              <a:rPr lang="en-US" sz="2400" dirty="0" smtClean="0"/>
              <a:t>B/s</a:t>
            </a:r>
          </a:p>
        </p:txBody>
      </p:sp>
      <p:pic>
        <p:nvPicPr>
          <p:cNvPr id="4506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67086" y="3330863"/>
            <a:ext cx="6939691" cy="2765137"/>
          </a:xfrm>
          <a:noFill/>
        </p:spPr>
      </p:pic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A3058B-4C2B-41A3-A2E7-19C7F664B71B}" type="slidenum">
              <a:rPr lang="en-US"/>
              <a:pPr/>
              <a:t>30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87624" y="1268760"/>
            <a:ext cx="64056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Can we draw the following graph </a:t>
            </a:r>
          </a:p>
          <a:p>
            <a:r>
              <a:rPr lang="en-US" sz="3200" dirty="0" smtClean="0"/>
              <a:t>without solving  the above ODE?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Yes, we can</a:t>
            </a:r>
          </a:p>
          <a:p>
            <a:endParaRPr lang="en-US" sz="3200" dirty="0"/>
          </a:p>
        </p:txBody>
      </p:sp>
      <p:graphicFrame>
        <p:nvGraphicFramePr>
          <p:cNvPr id="257025" name="Object 8"/>
          <p:cNvGraphicFramePr>
            <a:graphicFrameLocks noChangeAspect="1"/>
          </p:cNvGraphicFramePr>
          <p:nvPr/>
        </p:nvGraphicFramePr>
        <p:xfrm>
          <a:off x="1763688" y="404664"/>
          <a:ext cx="444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63" name="Equation" r:id="rId4" imgW="4445000" imgH="889000" progId="Equation.DSMT4">
                  <p:embed/>
                </p:oleObj>
              </mc:Choice>
              <mc:Fallback>
                <p:oleObj name="Equation" r:id="rId4" imgW="4445000" imgH="889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4664"/>
                        <a:ext cx="4445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868144" y="188640"/>
            <a:ext cx="3096344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No Crossing (Touching) Principle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60" y="4653136"/>
            <a:ext cx="273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sustainable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860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445332"/>
              </p:ext>
            </p:extLst>
          </p:nvPr>
        </p:nvGraphicFramePr>
        <p:xfrm>
          <a:off x="1907704" y="836712"/>
          <a:ext cx="444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5" name="Equation" r:id="rId3" imgW="4445000" imgH="889000" progId="Equation.DSMT4">
                  <p:embed/>
                </p:oleObj>
              </mc:Choice>
              <mc:Fallback>
                <p:oleObj name="Equation" r:id="rId3" imgW="4445000" imgH="889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836712"/>
                        <a:ext cx="4445000" cy="889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2132856"/>
            <a:ext cx="778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, N=B/s is an equilibrium pt (solution)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3068960"/>
            <a:ext cx="777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Secondly, if N&lt;B/s, </a:t>
            </a:r>
            <a:r>
              <a:rPr lang="en-US" sz="3200" dirty="0" smtClean="0">
                <a:solidFill>
                  <a:srgbClr val="C00000"/>
                </a:solidFill>
              </a:rPr>
              <a:t>then </a:t>
            </a:r>
            <a:r>
              <a:rPr lang="en-US" sz="3200" dirty="0" err="1" smtClean="0">
                <a:solidFill>
                  <a:srgbClr val="C00000"/>
                </a:solidFill>
              </a:rPr>
              <a:t>dN</a:t>
            </a:r>
            <a:r>
              <a:rPr lang="en-US" sz="3200" dirty="0" smtClean="0">
                <a:solidFill>
                  <a:srgbClr val="C00000"/>
                </a:solidFill>
              </a:rPr>
              <a:t>/</a:t>
            </a:r>
            <a:r>
              <a:rPr lang="en-US" sz="3200" dirty="0" err="1" smtClean="0">
                <a:solidFill>
                  <a:srgbClr val="C00000"/>
                </a:solidFill>
              </a:rPr>
              <a:t>dt</a:t>
            </a:r>
            <a:r>
              <a:rPr lang="en-US" sz="3200" dirty="0" smtClean="0">
                <a:solidFill>
                  <a:srgbClr val="C00000"/>
                </a:solidFill>
              </a:rPr>
              <a:t> is positive.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3933056"/>
            <a:ext cx="4171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Hence N is increasing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868144" y="188640"/>
            <a:ext cx="3096344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No Crossing (Touching) Principle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31640" y="3789040"/>
            <a:ext cx="5760640" cy="1757483"/>
          </a:xfr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860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080339"/>
              </p:ext>
            </p:extLst>
          </p:nvPr>
        </p:nvGraphicFramePr>
        <p:xfrm>
          <a:off x="1979712" y="476672"/>
          <a:ext cx="444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18" name="Equation" r:id="rId4" imgW="4445000" imgH="889000" progId="Equation.DSMT4">
                  <p:embed/>
                </p:oleObj>
              </mc:Choice>
              <mc:Fallback>
                <p:oleObj name="Equation" r:id="rId4" imgW="4445000" imgH="8890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76672"/>
                        <a:ext cx="4445000" cy="889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1484784"/>
            <a:ext cx="7122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Next,  if N&gt;B/s, </a:t>
            </a:r>
            <a:r>
              <a:rPr lang="en-US" sz="3200" dirty="0" smtClean="0">
                <a:solidFill>
                  <a:srgbClr val="C00000"/>
                </a:solidFill>
              </a:rPr>
              <a:t>then </a:t>
            </a:r>
            <a:r>
              <a:rPr lang="en-US" sz="3200" dirty="0" err="1" smtClean="0">
                <a:solidFill>
                  <a:srgbClr val="C00000"/>
                </a:solidFill>
              </a:rPr>
              <a:t>dN</a:t>
            </a:r>
            <a:r>
              <a:rPr lang="en-US" sz="3200" dirty="0" smtClean="0">
                <a:solidFill>
                  <a:srgbClr val="C00000"/>
                </a:solidFill>
              </a:rPr>
              <a:t>/</a:t>
            </a:r>
            <a:r>
              <a:rPr lang="en-US" sz="3200" dirty="0" err="1" smtClean="0">
                <a:solidFill>
                  <a:srgbClr val="C00000"/>
                </a:solidFill>
              </a:rPr>
              <a:t>dt</a:t>
            </a:r>
            <a:r>
              <a:rPr lang="en-US" sz="3200" dirty="0" smtClean="0">
                <a:solidFill>
                  <a:srgbClr val="C00000"/>
                </a:solidFill>
              </a:rPr>
              <a:t> is negative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2132856"/>
            <a:ext cx="4421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Hence  N is decreasing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2708920"/>
            <a:ext cx="55370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So, by no crossing principle,  </a:t>
            </a:r>
          </a:p>
          <a:p>
            <a:r>
              <a:rPr lang="en-US" sz="3200" dirty="0" smtClean="0"/>
              <a:t>we have the graph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4149080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B/s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5661248"/>
            <a:ext cx="6672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2</a:t>
            </a:r>
            <a:r>
              <a:rPr lang="en-US" baseline="30000" dirty="0" smtClean="0"/>
              <a:t>nd</a:t>
            </a:r>
            <a:r>
              <a:rPr lang="en-US" dirty="0" smtClean="0"/>
              <a:t> equilibrium </a:t>
            </a:r>
            <a:r>
              <a:rPr lang="en-US" dirty="0" err="1" smtClean="0"/>
              <a:t>soln</a:t>
            </a:r>
            <a:r>
              <a:rPr lang="en-US" dirty="0" smtClean="0"/>
              <a:t> (pt), where?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092280" y="5733256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19" name="Equation" r:id="rId6" imgW="1295400" imgH="419100" progId="Equation.DSMT4">
                  <p:embed/>
                </p:oleObj>
              </mc:Choice>
              <mc:Fallback>
                <p:oleObj name="Equation" r:id="rId6" imgW="1295400" imgH="4191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5733256"/>
                        <a:ext cx="1295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>
            <a:off x="1331640" y="5517232"/>
            <a:ext cx="576064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868144" y="188640"/>
            <a:ext cx="3096344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No Crossing (Touching) Principle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397" y="4460280"/>
            <a:ext cx="273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sustainable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4251936" cy="50323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b="1" dirty="0" smtClean="0"/>
              <a:t>3.4 Harvesting  </a:t>
            </a:r>
            <a:r>
              <a:rPr lang="en-US" sz="1600" b="1" dirty="0" smtClean="0"/>
              <a:t>pp24-38</a:t>
            </a:r>
          </a:p>
        </p:txBody>
      </p:sp>
      <p:sp>
        <p:nvSpPr>
          <p:cNvPr id="50183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018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659E07-5520-49A4-82E1-9C4611631A3D}" type="slidenum">
              <a:rPr lang="en-US"/>
              <a:pPr/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1124744"/>
            <a:ext cx="83613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 major application of </a:t>
            </a:r>
            <a:r>
              <a:rPr lang="en-US" sz="3200" dirty="0" err="1" smtClean="0"/>
              <a:t>modelling</a:t>
            </a:r>
            <a:r>
              <a:rPr lang="en-US" sz="3200" dirty="0" smtClean="0"/>
              <a:t> is in dealing</a:t>
            </a:r>
          </a:p>
          <a:p>
            <a:r>
              <a:rPr lang="en-US" sz="3200" dirty="0" smtClean="0"/>
              <a:t>with populations of animals, e.g. fish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492896"/>
            <a:ext cx="7488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want to know </a:t>
            </a:r>
            <a:r>
              <a:rPr lang="en-US" sz="3200" dirty="0" smtClean="0">
                <a:solidFill>
                  <a:srgbClr val="C00000"/>
                </a:solidFill>
              </a:rPr>
              <a:t>how many we can eat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without wiping them out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3933056"/>
            <a:ext cx="589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Let’s build on our logistic model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143000"/>
            <a:ext cx="8072437" cy="2928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Assume fish population N follows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Logistic Growth Model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We assume one more condition that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we catch E (constant) fish per year.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Therefore we have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50183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018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659E07-5520-49A4-82E1-9C4611631A3D}" type="slidenum">
              <a:rPr lang="en-US"/>
              <a:pPr/>
              <a:t>34</a:t>
            </a:fld>
            <a:endParaRPr lang="en-US"/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2071688" y="5572125"/>
            <a:ext cx="45165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Basic Harvesting Model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64088" y="1772816"/>
          <a:ext cx="240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42" name="Equation" r:id="rId3" imgW="2400300" imgH="889000" progId="Equation.DSMT4">
                  <p:embed/>
                </p:oleObj>
              </mc:Choice>
              <mc:Fallback>
                <p:oleObj name="Equation" r:id="rId3" imgW="2400300" imgH="8890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772816"/>
                        <a:ext cx="2400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875850"/>
              </p:ext>
            </p:extLst>
          </p:nvPr>
        </p:nvGraphicFramePr>
        <p:xfrm>
          <a:off x="2843808" y="4653136"/>
          <a:ext cx="304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43" name="Equation" r:id="rId5" imgW="3048000" imgH="889000" progId="Equation.DSMT4">
                  <p:embed/>
                </p:oleObj>
              </mc:Choice>
              <mc:Fallback>
                <p:oleObj name="Equation" r:id="rId5" imgW="3048000" imgH="8890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653136"/>
                        <a:ext cx="3048000" cy="889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 noGrp="1"/>
          </p:cNvSpPr>
          <p:nvPr>
            <p:ph type="title"/>
          </p:nvPr>
        </p:nvSpPr>
        <p:spPr>
          <a:xfrm>
            <a:off x="251520" y="368660"/>
            <a:ext cx="2850083" cy="85725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2060"/>
                </a:solidFill>
              </a:rPr>
              <a:t>How to solve </a:t>
            </a:r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>
          <a:xfrm>
            <a:off x="214610" y="1772816"/>
            <a:ext cx="8605862" cy="4752528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It is not easy. We need to use partial </a:t>
            </a:r>
          </a:p>
          <a:p>
            <a:pPr>
              <a:buFontTx/>
              <a:buNone/>
            </a:pPr>
            <a:r>
              <a:rPr lang="en-US" dirty="0" smtClean="0"/>
              <a:t>Fraction of                  so </a:t>
            </a:r>
            <a:r>
              <a:rPr lang="en-US" dirty="0" smtClean="0"/>
              <a:t>need  to </a:t>
            </a:r>
            <a:r>
              <a:rPr lang="en-US" dirty="0" smtClean="0"/>
              <a:t>consider </a:t>
            </a:r>
          </a:p>
          <a:p>
            <a:pPr>
              <a:buFontTx/>
              <a:buNone/>
            </a:pPr>
            <a:r>
              <a:rPr lang="en-US" dirty="0" smtClean="0"/>
              <a:t>solutions of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There are three cases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One </a:t>
            </a:r>
            <a:r>
              <a:rPr lang="en-US" dirty="0" err="1" smtClean="0">
                <a:solidFill>
                  <a:srgbClr val="C00000"/>
                </a:solidFill>
              </a:rPr>
              <a:t>soln</a:t>
            </a:r>
            <a:r>
              <a:rPr lang="en-US" dirty="0" smtClean="0">
                <a:solidFill>
                  <a:srgbClr val="C00000"/>
                </a:solidFill>
              </a:rPr>
              <a:t>, Two </a:t>
            </a:r>
            <a:r>
              <a:rPr lang="en-US" dirty="0" err="1" smtClean="0">
                <a:solidFill>
                  <a:srgbClr val="C00000"/>
                </a:solidFill>
              </a:rPr>
              <a:t>solns</a:t>
            </a:r>
            <a:r>
              <a:rPr lang="en-US" dirty="0" smtClean="0">
                <a:solidFill>
                  <a:srgbClr val="C00000"/>
                </a:solidFill>
              </a:rPr>
              <a:t>, No solution</a:t>
            </a:r>
          </a:p>
          <a:p>
            <a:pPr>
              <a:buFontTx/>
              <a:buNone/>
            </a:pPr>
            <a:r>
              <a:rPr lang="en-US" dirty="0" smtClean="0"/>
              <a:t>Different method for each case.</a:t>
            </a:r>
          </a:p>
          <a:p>
            <a:pPr>
              <a:buFontTx/>
              <a:buNone/>
            </a:pPr>
            <a:r>
              <a:rPr lang="en-US" dirty="0" smtClean="0"/>
              <a:t>So in the following, </a:t>
            </a:r>
            <a:r>
              <a:rPr lang="en-US" b="1" dirty="0" smtClean="0">
                <a:solidFill>
                  <a:srgbClr val="A50021"/>
                </a:solidFill>
              </a:rPr>
              <a:t>we will not solve this 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A50021"/>
                </a:solidFill>
              </a:rPr>
              <a:t>ODE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102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02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9F41D-7506-4539-91D9-EA2DD907039B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530591"/>
              </p:ext>
            </p:extLst>
          </p:nvPr>
        </p:nvGraphicFramePr>
        <p:xfrm>
          <a:off x="2555776" y="2923827"/>
          <a:ext cx="240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3" imgW="2400300" imgH="469900" progId="Equation.DSMT4">
                  <p:embed/>
                </p:oleObj>
              </mc:Choice>
              <mc:Fallback>
                <p:oleObj name="Equation" r:id="rId3" imgW="2400300" imgH="4699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923827"/>
                        <a:ext cx="2400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 bwMode="auto">
          <a:xfrm>
            <a:off x="5114229" y="2928938"/>
            <a:ext cx="7858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kern="0" dirty="0">
                <a:latin typeface="+mj-lt"/>
                <a:ea typeface="+mj-ea"/>
                <a:cs typeface="+mj-cs"/>
              </a:rPr>
              <a:t>=0</a:t>
            </a: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942587"/>
              </p:ext>
            </p:extLst>
          </p:nvPr>
        </p:nvGraphicFramePr>
        <p:xfrm>
          <a:off x="2843808" y="188640"/>
          <a:ext cx="304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5" imgW="3048000" imgH="889000" progId="Equation.DSMT4">
                  <p:embed/>
                </p:oleObj>
              </mc:Choice>
              <mc:Fallback>
                <p:oleObj name="Equation" r:id="rId5" imgW="3048000" imgH="8890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88640"/>
                        <a:ext cx="3048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452320" y="188640"/>
            <a:ext cx="136815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smtClean="0"/>
              <a:t>3.4 Harvesting</a:t>
            </a:r>
            <a:endParaRPr lang="en-US" sz="140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148501"/>
              </p:ext>
            </p:extLst>
          </p:nvPr>
        </p:nvGraphicFramePr>
        <p:xfrm>
          <a:off x="3707904" y="980728"/>
          <a:ext cx="2304256" cy="713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7" imgW="2869920" imgH="888840" progId="Equation.DSMT4">
                  <p:embed/>
                </p:oleObj>
              </mc:Choice>
              <mc:Fallback>
                <p:oleObj name="Equation" r:id="rId7" imgW="28699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7904" y="980728"/>
                        <a:ext cx="2304256" cy="713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581805"/>
              </p:ext>
            </p:extLst>
          </p:nvPr>
        </p:nvGraphicFramePr>
        <p:xfrm>
          <a:off x="2491556" y="2276872"/>
          <a:ext cx="1596256" cy="64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9" imgW="2184120" imgH="888840" progId="Equation.DSMT4">
                  <p:embed/>
                </p:oleObj>
              </mc:Choice>
              <mc:Fallback>
                <p:oleObj name="Equation" r:id="rId9" imgW="21841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1556" y="2276872"/>
                        <a:ext cx="1596256" cy="649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685800" y="1357313"/>
            <a:ext cx="7772400" cy="473868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In the logistic growth model, we observe </a:t>
            </a:r>
          </a:p>
          <a:p>
            <a:pPr>
              <a:buFontTx/>
              <a:buNone/>
            </a:pPr>
            <a:r>
              <a:rPr lang="en-US" dirty="0" smtClean="0"/>
              <a:t>that </a:t>
            </a:r>
            <a:r>
              <a:rPr lang="en-US" dirty="0" smtClean="0">
                <a:solidFill>
                  <a:srgbClr val="C00000"/>
                </a:solidFill>
              </a:rPr>
              <a:t>EQUILIBRIUM SOLUTION  plays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an important role</a:t>
            </a:r>
            <a:r>
              <a:rPr lang="en-US" dirty="0" smtClean="0"/>
              <a:t>. In this Harvesting </a:t>
            </a:r>
          </a:p>
          <a:p>
            <a:pPr>
              <a:buFontTx/>
              <a:buNone/>
            </a:pPr>
            <a:r>
              <a:rPr lang="en-US" dirty="0" smtClean="0"/>
              <a:t>model, we shall use </a:t>
            </a:r>
            <a:r>
              <a:rPr lang="en-US" dirty="0" smtClean="0">
                <a:solidFill>
                  <a:srgbClr val="C00000"/>
                </a:solidFill>
              </a:rPr>
              <a:t>equilibrium solution </a:t>
            </a:r>
          </a:p>
          <a:p>
            <a:pPr>
              <a:buFontTx/>
              <a:buNone/>
            </a:pPr>
            <a:r>
              <a:rPr lang="en-US" dirty="0" smtClean="0"/>
              <a:t>as a starting point (without solving ODE) </a:t>
            </a:r>
          </a:p>
          <a:p>
            <a:pPr>
              <a:buFontTx/>
              <a:buNone/>
            </a:pPr>
            <a:r>
              <a:rPr lang="en-US" dirty="0" smtClean="0"/>
              <a:t> and then using </a:t>
            </a:r>
            <a:r>
              <a:rPr lang="en-US" dirty="0" smtClean="0">
                <a:solidFill>
                  <a:srgbClr val="C00000"/>
                </a:solidFill>
              </a:rPr>
              <a:t>no crossing principle</a:t>
            </a:r>
            <a:r>
              <a:rPr lang="en-US" dirty="0" smtClean="0"/>
              <a:t> to </a:t>
            </a:r>
          </a:p>
          <a:p>
            <a:pPr>
              <a:buFontTx/>
              <a:buNone/>
            </a:pPr>
            <a:r>
              <a:rPr lang="en-US" dirty="0" smtClean="0"/>
              <a:t>sketch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solution curves</a:t>
            </a:r>
            <a:endParaRPr lang="en-US" dirty="0" smtClean="0"/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AFC126-D16B-4728-8FBC-3A6201D9B9DB}" type="slidenum">
              <a:rPr lang="en-US"/>
              <a:pPr/>
              <a:t>36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458200" cy="4667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First find equilibrium solutions.</a:t>
            </a:r>
          </a:p>
          <a:p>
            <a:pPr>
              <a:buFontTx/>
              <a:buNone/>
            </a:pPr>
            <a:r>
              <a:rPr lang="en-US" dirty="0" smtClean="0"/>
              <a:t>For convenience, let</a:t>
            </a:r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r>
              <a:rPr lang="en-US" dirty="0" smtClean="0"/>
              <a:t>Then</a:t>
            </a:r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N(t) is an equilibrium </a:t>
            </a:r>
            <a:r>
              <a:rPr lang="en-US" dirty="0" err="1" smtClean="0">
                <a:solidFill>
                  <a:srgbClr val="C00000"/>
                </a:solidFill>
              </a:rPr>
              <a:t>soln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iff</a:t>
            </a:r>
            <a:r>
              <a:rPr lang="en-US" dirty="0" smtClean="0">
                <a:solidFill>
                  <a:srgbClr val="C00000"/>
                </a:solidFill>
              </a:rPr>
              <a:t> N(t) is constant, 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iff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2800" dirty="0" smtClean="0"/>
              <a:t>                   </a:t>
            </a:r>
          </a:p>
          <a:p>
            <a:pPr>
              <a:buFontTx/>
              <a:buNone/>
            </a:pPr>
            <a:r>
              <a:rPr lang="en-US" sz="2800" dirty="0" smtClean="0"/>
              <a:t>                                                                      </a:t>
            </a:r>
          </a:p>
          <a:p>
            <a:pPr>
              <a:buFontTx/>
              <a:buNone/>
            </a:pPr>
            <a:endParaRPr lang="en-US" sz="2800" dirty="0" smtClean="0"/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7CA439-3594-4516-82AE-897B69155C1C}" type="slidenum">
              <a:rPr lang="en-US"/>
              <a:pPr/>
              <a:t>37</a:t>
            </a:fld>
            <a:endParaRPr lang="en-US"/>
          </a:p>
        </p:txBody>
      </p:sp>
      <p:graphicFrame>
        <p:nvGraphicFramePr>
          <p:cNvPr id="2611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894156"/>
              </p:ext>
            </p:extLst>
          </p:nvPr>
        </p:nvGraphicFramePr>
        <p:xfrm>
          <a:off x="2483768" y="548680"/>
          <a:ext cx="304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13" name="Equation" r:id="rId3" imgW="3048000" imgH="889000" progId="Equation.DSMT4">
                  <p:embed/>
                </p:oleObj>
              </mc:Choice>
              <mc:Fallback>
                <p:oleObj name="Equation" r:id="rId3" imgW="3048000" imgH="8890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48680"/>
                        <a:ext cx="3048000" cy="889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699792" y="3212976"/>
          <a:ext cx="182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14" name="Equation" r:id="rId5" imgW="1828800" imgH="889000" progId="Equation.DSMT4">
                  <p:embed/>
                </p:oleObj>
              </mc:Choice>
              <mc:Fallback>
                <p:oleObj name="Equation" r:id="rId5" imgW="1828800" imgH="8890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212976"/>
                        <a:ext cx="1828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491880" y="4869160"/>
            <a:ext cx="496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iff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716016" y="5085184"/>
          <a:ext cx="146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15" name="Equation" r:id="rId7" imgW="1460500" imgH="419100" progId="Equation.DSMT4">
                  <p:embed/>
                </p:oleObj>
              </mc:Choice>
              <mc:Fallback>
                <p:oleObj name="Equation" r:id="rId7" imgW="1460500" imgH="4191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085184"/>
                        <a:ext cx="146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627784" y="2636912"/>
          <a:ext cx="359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16" name="Equation" r:id="rId9" imgW="3594100" imgH="457200" progId="Equation.DSMT4">
                  <p:embed/>
                </p:oleObj>
              </mc:Choice>
              <mc:Fallback>
                <p:oleObj name="Equation" r:id="rId9" imgW="3594100" imgH="457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636912"/>
                        <a:ext cx="359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403648" y="4869160"/>
          <a:ext cx="114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17" name="Equation" r:id="rId11" imgW="1143000" imgH="889000" progId="Equation.DSMT4">
                  <p:embed/>
                </p:oleObj>
              </mc:Choice>
              <mc:Fallback>
                <p:oleObj name="Equation" r:id="rId11" imgW="1143000" imgH="8890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869160"/>
                        <a:ext cx="1143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1700808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 is an equilibrium solution</a:t>
            </a:r>
          </a:p>
          <a:p>
            <a:r>
              <a:rPr lang="en-US" sz="3600" dirty="0" smtClean="0"/>
              <a:t>if and only if F(N)=0</a:t>
            </a:r>
          </a:p>
          <a:p>
            <a:r>
              <a:rPr lang="en-US" sz="3600" dirty="0" smtClean="0"/>
              <a:t>where</a:t>
            </a:r>
            <a:endParaRPr lang="en-US" sz="3600" dirty="0"/>
          </a:p>
        </p:txBody>
      </p:sp>
      <p:graphicFrame>
        <p:nvGraphicFramePr>
          <p:cNvPr id="345090" name="Object 2"/>
          <p:cNvGraphicFramePr>
            <a:graphicFrameLocks noChangeAspect="1"/>
          </p:cNvGraphicFramePr>
          <p:nvPr/>
        </p:nvGraphicFramePr>
        <p:xfrm>
          <a:off x="1763688" y="3573016"/>
          <a:ext cx="5292289" cy="673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64" name="Equation" r:id="rId3" imgW="3594100" imgH="457200" progId="Equation.DSMT4">
                  <p:embed/>
                </p:oleObj>
              </mc:Choice>
              <mc:Fallback>
                <p:oleObj name="Equation" r:id="rId3" imgW="3594100" imgH="457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573016"/>
                        <a:ext cx="5292289" cy="673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1" name="Object 3"/>
          <p:cNvGraphicFramePr>
            <a:graphicFrameLocks noChangeAspect="1"/>
          </p:cNvGraphicFramePr>
          <p:nvPr/>
        </p:nvGraphicFramePr>
        <p:xfrm>
          <a:off x="2843808" y="4437112"/>
          <a:ext cx="3024336" cy="14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65" name="Equation" r:id="rId5" imgW="1828800" imgH="889000" progId="Equation.DSMT4">
                  <p:embed/>
                </p:oleObj>
              </mc:Choice>
              <mc:Fallback>
                <p:oleObj name="Equation" r:id="rId5" imgW="1828800" imgH="8890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437112"/>
                        <a:ext cx="3024336" cy="147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Footer Placeholder 2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1272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B19214-46C4-43E1-96CB-33D6B13E8618}" type="slidenum">
              <a:rPr lang="en-US"/>
              <a:pPr/>
              <a:t>39</a:t>
            </a:fld>
            <a:endParaRPr lang="en-US"/>
          </a:p>
        </p:txBody>
      </p:sp>
      <p:sp>
        <p:nvSpPr>
          <p:cNvPr id="11274" name="Rectangle 26"/>
          <p:cNvSpPr>
            <a:spLocks noChangeArrowheads="1"/>
          </p:cNvSpPr>
          <p:nvPr/>
        </p:nvSpPr>
        <p:spPr bwMode="auto">
          <a:xfrm>
            <a:off x="755576" y="1052736"/>
            <a:ext cx="7013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There are three </a:t>
            </a:r>
            <a:r>
              <a:rPr lang="en-US" sz="3200" dirty="0" smtClean="0">
                <a:solidFill>
                  <a:srgbClr val="C00000"/>
                </a:solidFill>
              </a:rPr>
              <a:t>cases determined by 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181774"/>
              </p:ext>
            </p:extLst>
          </p:nvPr>
        </p:nvGraphicFramePr>
        <p:xfrm>
          <a:off x="2123728" y="548680"/>
          <a:ext cx="415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" name="Equation" r:id="rId3" imgW="4152900" imgH="457200" progId="Equation.DSMT4">
                  <p:embed/>
                </p:oleObj>
              </mc:Choice>
              <mc:Fallback>
                <p:oleObj name="Equation" r:id="rId3" imgW="4152900" imgH="4572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48680"/>
                        <a:ext cx="41529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099521"/>
              </p:ext>
            </p:extLst>
          </p:nvPr>
        </p:nvGraphicFramePr>
        <p:xfrm>
          <a:off x="2123728" y="1700808"/>
          <a:ext cx="410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5" name="Equation" r:id="rId5" imgW="4102100" imgH="457200" progId="Equation.DSMT4">
                  <p:embed/>
                </p:oleObj>
              </mc:Choice>
              <mc:Fallback>
                <p:oleObj name="Equation" r:id="rId5" imgW="4102100" imgH="4572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700808"/>
                        <a:ext cx="41021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51520" y="233842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030669"/>
              </p:ext>
            </p:extLst>
          </p:nvPr>
        </p:nvGraphicFramePr>
        <p:xfrm>
          <a:off x="1737078" y="2177560"/>
          <a:ext cx="3567581" cy="844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" name="Equation" r:id="rId7" imgW="3860640" imgH="914400" progId="Equation.DSMT4">
                  <p:embed/>
                </p:oleObj>
              </mc:Choice>
              <mc:Fallback>
                <p:oleObj name="Equation" r:id="rId7" imgW="3860640" imgH="9144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078" y="2177560"/>
                        <a:ext cx="3567581" cy="8449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51520" y="3168402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466999"/>
              </p:ext>
            </p:extLst>
          </p:nvPr>
        </p:nvGraphicFramePr>
        <p:xfrm>
          <a:off x="1686978" y="3003589"/>
          <a:ext cx="375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" name="Equation" r:id="rId9" imgW="3759120" imgH="914400" progId="Equation.DSMT4">
                  <p:embed/>
                </p:oleObj>
              </mc:Choice>
              <mc:Fallback>
                <p:oleObj name="Equation" r:id="rId9" imgW="3759120" imgH="9144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978" y="3003589"/>
                        <a:ext cx="3759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1520" y="4077072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3</a:t>
            </a:r>
            <a:endParaRPr lang="en-US" dirty="0"/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3632200" y="193833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8" name="Equation" r:id="rId11" imgW="203112" imgH="342751" progId="Equation.DSMT4">
                  <p:embed/>
                </p:oleObj>
              </mc:Choice>
              <mc:Fallback>
                <p:oleObj name="Equation" r:id="rId11" imgW="203112" imgH="342751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93833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061169"/>
              </p:ext>
            </p:extLst>
          </p:nvPr>
        </p:nvGraphicFramePr>
        <p:xfrm>
          <a:off x="1763688" y="3922216"/>
          <a:ext cx="3528392" cy="832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" name="Equation" r:id="rId13" imgW="3873240" imgH="914400" progId="Equation.DSMT4">
                  <p:embed/>
                </p:oleObj>
              </mc:Choice>
              <mc:Fallback>
                <p:oleObj name="Equation" r:id="rId13" imgW="3873240" imgH="9144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922216"/>
                        <a:ext cx="3528392" cy="8329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46178" y="2276872"/>
            <a:ext cx="32464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No equilibrium </a:t>
            </a:r>
            <a:r>
              <a:rPr lang="en-US" dirty="0" err="1"/>
              <a:t>soln</a:t>
            </a:r>
            <a:endParaRPr lang="en-US" dirty="0"/>
          </a:p>
        </p:txBody>
      </p:sp>
      <p:sp>
        <p:nvSpPr>
          <p:cNvPr id="48" name="Rectangle 27"/>
          <p:cNvSpPr>
            <a:spLocks noChangeArrowheads="1"/>
          </p:cNvSpPr>
          <p:nvPr/>
        </p:nvSpPr>
        <p:spPr bwMode="auto">
          <a:xfrm>
            <a:off x="5518264" y="3193554"/>
            <a:ext cx="3625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Two equilibrium </a:t>
            </a:r>
            <a:r>
              <a:rPr lang="en-US" dirty="0" err="1" smtClean="0"/>
              <a:t>solns</a:t>
            </a:r>
            <a:endParaRPr lang="en-US" dirty="0"/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5446178" y="4077072"/>
            <a:ext cx="34660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One equilibrium </a:t>
            </a:r>
            <a:r>
              <a:rPr lang="en-US" dirty="0" err="1" smtClean="0"/>
              <a:t>soln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5576" y="4725144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Now, for each case, we shall use</a:t>
            </a:r>
          </a:p>
          <a:p>
            <a:r>
              <a:rPr lang="en-US" sz="3200" b="1" dirty="0" smtClean="0">
                <a:solidFill>
                  <a:srgbClr val="A50021"/>
                </a:solidFill>
              </a:rPr>
              <a:t>no crossing principle </a:t>
            </a:r>
            <a:r>
              <a:rPr lang="en-US" sz="3200" dirty="0" smtClean="0"/>
              <a:t>to sketch the </a:t>
            </a:r>
            <a:r>
              <a:rPr lang="en-US" sz="3200" dirty="0" err="1" smtClean="0"/>
              <a:t>soln</a:t>
            </a:r>
            <a:r>
              <a:rPr lang="en-US" sz="3200" dirty="0" smtClean="0"/>
              <a:t> curves</a:t>
            </a:r>
            <a:endParaRPr lang="en-US" sz="3200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6049367" cy="576262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b="1" dirty="0" smtClean="0"/>
              <a:t>3.1 Malthus Model of Population </a:t>
            </a:r>
            <a:r>
              <a:rPr lang="en-US" sz="1800" b="1" dirty="0" smtClean="0"/>
              <a:t>pp1-6</a:t>
            </a:r>
          </a:p>
        </p:txBody>
      </p:sp>
      <p:sp>
        <p:nvSpPr>
          <p:cNvPr id="1039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03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25AFE7-8B5E-494A-BDA3-22D886E8E4B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214282" y="1285860"/>
            <a:ext cx="592932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Total 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</a:rPr>
              <a:t>population  N(t) of a country is a function of time t</a:t>
            </a:r>
            <a:endParaRPr 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36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285728"/>
            <a:ext cx="142875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29"/>
          <p:cNvSpPr txBox="1">
            <a:spLocks noChangeArrowheads="1"/>
          </p:cNvSpPr>
          <p:nvPr/>
        </p:nvSpPr>
        <p:spPr bwMode="auto">
          <a:xfrm>
            <a:off x="6000760" y="2143116"/>
            <a:ext cx="28440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Thomas Malthus</a:t>
            </a:r>
          </a:p>
          <a:p>
            <a:pPr algn="ctr"/>
            <a:r>
              <a:rPr lang="en-US" dirty="0"/>
              <a:t>1766 -1834</a:t>
            </a:r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4114800" y="3249613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4" imgW="473859" imgH="799637" progId="Equation.DSMT4">
                  <p:embed/>
                </p:oleObj>
              </mc:Choice>
              <mc:Fallback>
                <p:oleObj name="Equation" r:id="rId4" imgW="473859" imgH="799637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49613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4282" y="3214686"/>
            <a:ext cx="8390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Given </a:t>
            </a:r>
            <a:r>
              <a:rPr lang="en-US" sz="3200" dirty="0" smtClean="0"/>
              <a:t>the initial  </a:t>
            </a:r>
            <a:r>
              <a:rPr lang="en-US" sz="3200" dirty="0" smtClean="0"/>
              <a:t>population N(0) now, 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C00000"/>
                </a:solidFill>
              </a:rPr>
              <a:t>can </a:t>
            </a:r>
            <a:r>
              <a:rPr lang="en-US" sz="3200" dirty="0" smtClean="0">
                <a:solidFill>
                  <a:srgbClr val="C00000"/>
                </a:solidFill>
              </a:rPr>
              <a:t>we </a:t>
            </a:r>
            <a:r>
              <a:rPr lang="en-US" sz="3200" dirty="0" smtClean="0">
                <a:solidFill>
                  <a:srgbClr val="C00000"/>
                </a:solidFill>
              </a:rPr>
              <a:t>predict what </a:t>
            </a:r>
            <a:r>
              <a:rPr lang="en-US" sz="3200" dirty="0" smtClean="0">
                <a:solidFill>
                  <a:srgbClr val="C00000"/>
                </a:solidFill>
              </a:rPr>
              <a:t>it will be in the future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282" y="2428868"/>
            <a:ext cx="571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Here the unit of time is second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0034" y="4643446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 look at </a:t>
            </a:r>
            <a:endParaRPr lang="en-US" sz="3200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714612" y="4643446"/>
          <a:ext cx="5086506" cy="63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6" imgW="3365500" imgH="419100" progId="Equation.DSMT4">
                  <p:embed/>
                </p:oleObj>
              </mc:Choice>
              <mc:Fallback>
                <p:oleObj name="Equation" r:id="rId6" imgW="3365500" imgH="4191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643446"/>
                        <a:ext cx="5086506" cy="633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571868" y="5429264"/>
            <a:ext cx="4068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=Change in N during </a:t>
            </a:r>
            <a:endParaRPr lang="en-US" sz="3200" dirty="0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500958" y="5429264"/>
          <a:ext cx="6429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8" imgW="368300" imgH="330200" progId="Equation.DSMT4">
                  <p:embed/>
                </p:oleObj>
              </mc:Choice>
              <mc:Fallback>
                <p:oleObj name="Equation" r:id="rId8" imgW="368300" imgH="330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5429264"/>
                        <a:ext cx="6429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1368152" cy="604838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Case1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CD7E0-D116-4787-9C6E-56E154655569}" type="slidenum">
              <a:rPr lang="en-US"/>
              <a:pPr/>
              <a:t>40</a:t>
            </a:fld>
            <a:endParaRPr lang="en-US" dirty="0"/>
          </a:p>
        </p:txBody>
      </p:sp>
      <p:graphicFrame>
        <p:nvGraphicFramePr>
          <p:cNvPr id="268290" name="Object 2"/>
          <p:cNvGraphicFramePr>
            <a:graphicFrameLocks noChangeAspect="1"/>
          </p:cNvGraphicFramePr>
          <p:nvPr/>
        </p:nvGraphicFramePr>
        <p:xfrm>
          <a:off x="395536" y="1412776"/>
          <a:ext cx="359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2" name="Equation" r:id="rId3" imgW="3594100" imgH="457200" progId="Equation.DSMT4">
                  <p:embed/>
                </p:oleObj>
              </mc:Choice>
              <mc:Fallback>
                <p:oleObj name="Equation" r:id="rId3" imgW="3594100" imgH="457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12776"/>
                        <a:ext cx="359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3528" y="1988840"/>
            <a:ext cx="81564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note that –s is negative, so the curve of </a:t>
            </a:r>
            <a:r>
              <a:rPr lang="en-US" b="1" dirty="0" smtClean="0"/>
              <a:t>F(N)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looks like</a:t>
            </a:r>
            <a:endParaRPr lang="en-US" dirty="0"/>
          </a:p>
        </p:txBody>
      </p:sp>
      <p:sp>
        <p:nvSpPr>
          <p:cNvPr id="29" name="Arc 28"/>
          <p:cNvSpPr/>
          <p:nvPr/>
        </p:nvSpPr>
        <p:spPr bwMode="auto">
          <a:xfrm>
            <a:off x="2195736" y="2564904"/>
            <a:ext cx="914400" cy="914400"/>
          </a:xfrm>
          <a:prstGeom prst="arc">
            <a:avLst>
              <a:gd name="adj1" fmla="val 10861374"/>
              <a:gd name="adj2" fmla="val 0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5536" y="3429000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</a:t>
            </a:r>
            <a:r>
              <a:rPr lang="en-US" dirty="0" smtClean="0"/>
              <a:t> look like</a:t>
            </a:r>
            <a:endParaRPr lang="en-US" dirty="0"/>
          </a:p>
        </p:txBody>
      </p:sp>
      <p:sp>
        <p:nvSpPr>
          <p:cNvPr id="31" name="Arc 30"/>
          <p:cNvSpPr/>
          <p:nvPr/>
        </p:nvSpPr>
        <p:spPr bwMode="auto">
          <a:xfrm rot="10800000">
            <a:off x="2843808" y="3212976"/>
            <a:ext cx="914400" cy="914400"/>
          </a:xfrm>
          <a:prstGeom prst="arc">
            <a:avLst>
              <a:gd name="adj1" fmla="val 10861374"/>
              <a:gd name="adj2" fmla="val 0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5536" y="4653136"/>
            <a:ext cx="80527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Secondly, F(N) never equal zero for this case, so </a:t>
            </a:r>
          </a:p>
          <a:p>
            <a:r>
              <a:rPr lang="en-US" dirty="0" smtClean="0"/>
              <a:t>the curve of F(N) looks like</a:t>
            </a:r>
            <a:endParaRPr 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201916" y="631776"/>
            <a:ext cx="3246402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equilibrium </a:t>
            </a:r>
            <a:r>
              <a:rPr lang="en-US" dirty="0" err="1">
                <a:solidFill>
                  <a:srgbClr val="C00000"/>
                </a:solidFill>
              </a:rPr>
              <a:t>soln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7452320" y="188640"/>
            <a:ext cx="136815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smtClean="0"/>
              <a:t>3.4 Harvesting</a:t>
            </a:r>
            <a:endParaRPr lang="en-US" sz="140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23997"/>
              </p:ext>
            </p:extLst>
          </p:nvPr>
        </p:nvGraphicFramePr>
        <p:xfrm>
          <a:off x="2051720" y="548680"/>
          <a:ext cx="2907283" cy="68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3" name="Equation" r:id="rId5" imgW="3860640" imgH="914400" progId="Equation.DSMT4">
                  <p:embed/>
                </p:oleObj>
              </mc:Choice>
              <mc:Fallback>
                <p:oleObj name="Equation" r:id="rId5" imgW="3860640" imgH="914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48680"/>
                        <a:ext cx="2907283" cy="688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1368152" cy="604838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Case1</a:t>
            </a:r>
          </a:p>
        </p:txBody>
      </p:sp>
      <p:grpSp>
        <p:nvGrpSpPr>
          <p:cNvPr id="2" name="Group 4"/>
          <p:cNvGrpSpPr>
            <a:grpSpLocks noGrp="1"/>
          </p:cNvGrpSpPr>
          <p:nvPr/>
        </p:nvGrpSpPr>
        <p:grpSpPr bwMode="auto">
          <a:xfrm>
            <a:off x="899592" y="1988840"/>
            <a:ext cx="2528888" cy="2857500"/>
            <a:chOff x="204" y="1797"/>
            <a:chExt cx="1497" cy="252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 rot="-5400000">
              <a:off x="249" y="3006"/>
              <a:ext cx="1407" cy="1226"/>
              <a:chOff x="1610" y="1071"/>
              <a:chExt cx="1996" cy="2042"/>
            </a:xfrm>
          </p:grpSpPr>
          <p:sp>
            <p:nvSpPr>
              <p:cNvPr id="53270" name="Arc 6"/>
              <p:cNvSpPr>
                <a:spLocks/>
              </p:cNvSpPr>
              <p:nvPr/>
            </p:nvSpPr>
            <p:spPr bwMode="auto">
              <a:xfrm flipV="1">
                <a:off x="1610" y="2069"/>
                <a:ext cx="1996" cy="10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1" name="Arc 7"/>
              <p:cNvSpPr>
                <a:spLocks/>
              </p:cNvSpPr>
              <p:nvPr/>
            </p:nvSpPr>
            <p:spPr bwMode="auto">
              <a:xfrm>
                <a:off x="1610" y="1071"/>
                <a:ext cx="1996" cy="10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68" name="Line 8"/>
            <p:cNvSpPr>
              <a:spLocks noChangeShapeType="1"/>
            </p:cNvSpPr>
            <p:nvPr/>
          </p:nvSpPr>
          <p:spPr bwMode="auto">
            <a:xfrm flipV="1">
              <a:off x="567" y="1797"/>
              <a:ext cx="0" cy="25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Line 9"/>
            <p:cNvSpPr>
              <a:spLocks noChangeShapeType="1"/>
            </p:cNvSpPr>
            <p:nvPr/>
          </p:nvSpPr>
          <p:spPr bwMode="auto">
            <a:xfrm>
              <a:off x="204" y="2659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CD7E0-D116-4787-9C6E-56E154655569}" type="slidenum">
              <a:rPr lang="en-US"/>
              <a:pPr/>
              <a:t>41</a:t>
            </a:fld>
            <a:endParaRPr lang="en-US"/>
          </a:p>
        </p:txBody>
      </p:sp>
      <p:sp>
        <p:nvSpPr>
          <p:cNvPr id="53256" name="Text Box 11"/>
          <p:cNvSpPr txBox="1">
            <a:spLocks noChangeArrowheads="1"/>
          </p:cNvSpPr>
          <p:nvPr/>
        </p:nvSpPr>
        <p:spPr bwMode="auto">
          <a:xfrm flipH="1">
            <a:off x="1619672" y="1628800"/>
            <a:ext cx="10081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F(N)</a:t>
            </a: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3419872" y="2708920"/>
            <a:ext cx="4333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6016" y="1628800"/>
            <a:ext cx="2770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F(N)&lt;0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2420888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endParaRPr lang="en-US" sz="3200" dirty="0"/>
          </a:p>
        </p:txBody>
      </p:sp>
      <p:graphicFrame>
        <p:nvGraphicFramePr>
          <p:cNvPr id="297989" name="Object 5"/>
          <p:cNvGraphicFramePr>
            <a:graphicFrameLocks noChangeAspect="1"/>
          </p:cNvGraphicFramePr>
          <p:nvPr/>
        </p:nvGraphicFramePr>
        <p:xfrm>
          <a:off x="4932040" y="3068960"/>
          <a:ext cx="238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9" name="Equation" r:id="rId3" imgW="2387600" imgH="889000" progId="Equation.DSMT4">
                  <p:embed/>
                </p:oleObj>
              </mc:Choice>
              <mc:Fallback>
                <p:oleObj name="Equation" r:id="rId3" imgW="2387600" imgH="8890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068960"/>
                        <a:ext cx="2387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4499992" y="4221088"/>
            <a:ext cx="36247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So population </a:t>
            </a:r>
            <a:r>
              <a:rPr lang="en-US" sz="3200" dirty="0">
                <a:solidFill>
                  <a:srgbClr val="C00000"/>
                </a:solidFill>
              </a:rPr>
              <a:t>N is </a:t>
            </a:r>
            <a:endParaRPr lang="en-US" sz="3200" dirty="0" smtClean="0">
              <a:solidFill>
                <a:srgbClr val="C00000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decreasing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574070" y="612726"/>
            <a:ext cx="3246402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equilibrium </a:t>
            </a:r>
            <a:r>
              <a:rPr lang="en-US" dirty="0" err="1">
                <a:solidFill>
                  <a:srgbClr val="C00000"/>
                </a:solidFill>
              </a:rPr>
              <a:t>soln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452320" y="188640"/>
            <a:ext cx="136815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smtClean="0"/>
              <a:t>3.4 Harvesting</a:t>
            </a:r>
            <a:endParaRPr lang="en-US" sz="1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915569"/>
              </p:ext>
            </p:extLst>
          </p:nvPr>
        </p:nvGraphicFramePr>
        <p:xfrm>
          <a:off x="1852216" y="421194"/>
          <a:ext cx="35687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0" name="Equation" r:id="rId5" imgW="3860640" imgH="914400" progId="Equation.DSMT4">
                  <p:embed/>
                </p:oleObj>
              </mc:Choice>
              <mc:Fallback>
                <p:oleObj name="Equation" r:id="rId5" imgW="3860640" imgH="914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216" y="421194"/>
                        <a:ext cx="35687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1368152" cy="604838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Case1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CD7E0-D116-4787-9C6E-56E154655569}" type="slidenum">
              <a:rPr lang="en-US"/>
              <a:pPr/>
              <a:t>42</a:t>
            </a:fld>
            <a:endParaRPr 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582153" y="631776"/>
            <a:ext cx="3246402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equilibrium </a:t>
            </a:r>
            <a:r>
              <a:rPr lang="en-US" dirty="0" err="1">
                <a:solidFill>
                  <a:srgbClr val="C00000"/>
                </a:solidFill>
              </a:rPr>
              <a:t>soln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841648" y="1268761"/>
            <a:ext cx="70567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Population N </a:t>
            </a:r>
            <a:r>
              <a:rPr lang="en-US" sz="3200" dirty="0">
                <a:solidFill>
                  <a:srgbClr val="C00000"/>
                </a:solidFill>
              </a:rPr>
              <a:t>is 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decreasing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Fishermen will wipe out  fish in this case 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-395758" y="4436318"/>
            <a:ext cx="2879526" cy="79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1043608" y="5805264"/>
            <a:ext cx="3672408" cy="7200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4932040" y="2276872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3" name="Equation" r:id="rId3" imgW="1143000" imgH="914400" progId="Equation.DSMT4">
                  <p:embed/>
                </p:oleObj>
              </mc:Choice>
              <mc:Fallback>
                <p:oleObj name="Equation" r:id="rId3" imgW="1143000" imgH="9144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276872"/>
                        <a:ext cx="1143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/>
          <p:nvPr/>
        </p:nvSpPr>
        <p:spPr>
          <a:xfrm>
            <a:off x="4283968" y="3356992"/>
            <a:ext cx="40324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Recall  E= # of  fish caught per year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115616" y="278092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4860032" y="5517232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</a:t>
            </a:r>
            <a:endParaRPr lang="en-US" sz="3200" dirty="0"/>
          </a:p>
        </p:txBody>
      </p:sp>
      <p:sp>
        <p:nvSpPr>
          <p:cNvPr id="38" name="Arc 37"/>
          <p:cNvSpPr/>
          <p:nvPr/>
        </p:nvSpPr>
        <p:spPr bwMode="auto">
          <a:xfrm rot="11504579">
            <a:off x="983235" y="3677442"/>
            <a:ext cx="6202413" cy="2167412"/>
          </a:xfrm>
          <a:prstGeom prst="arc">
            <a:avLst>
              <a:gd name="adj1" fmla="val 16264879"/>
              <a:gd name="adj2" fmla="val 43035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99014" name="Object 1"/>
          <p:cNvGraphicFramePr>
            <a:graphicFrameLocks noChangeAspect="1"/>
          </p:cNvGraphicFramePr>
          <p:nvPr/>
        </p:nvGraphicFramePr>
        <p:xfrm>
          <a:off x="1979712" y="2348880"/>
          <a:ext cx="193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4" name="Equation" r:id="rId5" imgW="1930400" imgH="381000" progId="Equation.DSMT4">
                  <p:embed/>
                </p:oleObj>
              </mc:Choice>
              <mc:Fallback>
                <p:oleObj name="Equation" r:id="rId5" imgW="1930400" imgH="3810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348880"/>
                        <a:ext cx="1930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39952" y="2348880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632200" y="193833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5" name="Equation" r:id="rId7" imgW="203112" imgH="342751" progId="Equation.DSMT4">
                  <p:embed/>
                </p:oleObj>
              </mc:Choice>
              <mc:Fallback>
                <p:oleObj name="Equation" r:id="rId7" imgW="203112" imgH="342751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93833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452320" y="188640"/>
            <a:ext cx="136815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smtClean="0"/>
              <a:t>3.4 Harvesting</a:t>
            </a:r>
            <a:endParaRPr lang="en-US" sz="140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136057"/>
              </p:ext>
            </p:extLst>
          </p:nvPr>
        </p:nvGraphicFramePr>
        <p:xfrm>
          <a:off x="1979712" y="471111"/>
          <a:ext cx="35687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6" name="Equation" r:id="rId9" imgW="3860640" imgH="914400" progId="Equation.DSMT4">
                  <p:embed/>
                </p:oleObj>
              </mc:Choice>
              <mc:Fallback>
                <p:oleObj name="Equation" r:id="rId9" imgW="3860640" imgH="914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71111"/>
                        <a:ext cx="35687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1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583407" cy="66675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Case 2</a:t>
            </a:r>
            <a:r>
              <a:rPr lang="en-US" sz="2400" dirty="0" smtClean="0"/>
              <a:t>                           </a:t>
            </a:r>
          </a:p>
        </p:txBody>
      </p:sp>
      <p:sp>
        <p:nvSpPr>
          <p:cNvPr id="13323" name="Footer Placeholder 2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3322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12C548-32F9-4814-8AB5-A433C3686CC3}" type="slidenum">
              <a:rPr lang="en-US"/>
              <a:pPr/>
              <a:t>43</a:t>
            </a:fld>
            <a:endParaRPr lang="en-US"/>
          </a:p>
        </p:txBody>
      </p:sp>
      <p:graphicFrame>
        <p:nvGraphicFramePr>
          <p:cNvPr id="1331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201948"/>
              </p:ext>
            </p:extLst>
          </p:nvPr>
        </p:nvGraphicFramePr>
        <p:xfrm>
          <a:off x="2267744" y="426226"/>
          <a:ext cx="1849388" cy="48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" name="Equation" r:id="rId3" imgW="1993900" imgH="469900" progId="Equation.DSMT4">
                  <p:embed/>
                </p:oleObj>
              </mc:Choice>
              <mc:Fallback>
                <p:oleObj name="Equation" r:id="rId3" imgW="1993900" imgH="4699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26226"/>
                        <a:ext cx="1849388" cy="480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5220072" y="260648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9" name="Equation" r:id="rId5" imgW="1130300" imgH="914400" progId="Equation.DSMT4">
                  <p:embed/>
                </p:oleObj>
              </mc:Choice>
              <mc:Fallback>
                <p:oleObj name="Equation" r:id="rId5" imgW="1130300" imgH="914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60648"/>
                        <a:ext cx="113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283968" y="404664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9552" y="227687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123728" y="2060848"/>
          <a:ext cx="182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0" name="Equation" r:id="rId7" imgW="1828800" imgH="889000" progId="Equation.DSMT4">
                  <p:embed/>
                </p:oleObj>
              </mc:Choice>
              <mc:Fallback>
                <p:oleObj name="Equation" r:id="rId7" imgW="1828800" imgH="8890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060848"/>
                        <a:ext cx="1828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979712" y="3212976"/>
          <a:ext cx="359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1" name="Equation" r:id="rId9" imgW="3594100" imgH="457200" progId="Equation.DSMT4">
                  <p:embed/>
                </p:oleObj>
              </mc:Choice>
              <mc:Fallback>
                <p:oleObj name="Equation" r:id="rId9" imgW="3594100" imgH="4572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212976"/>
                        <a:ext cx="359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83568" y="4077072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So If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1907704" y="4077072"/>
          <a:ext cx="18494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2" name="Equation" r:id="rId11" imgW="1993900" imgH="469900" progId="Equation.DSMT4">
                  <p:embed/>
                </p:oleObj>
              </mc:Choice>
              <mc:Fallback>
                <p:oleObj name="Equation" r:id="rId11" imgW="1993900" imgH="4699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077072"/>
                        <a:ext cx="18494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95936" y="4077072"/>
            <a:ext cx="469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 then F(N)=0 has  two </a:t>
            </a:r>
            <a:r>
              <a:rPr lang="en-US" dirty="0" err="1" smtClean="0"/>
              <a:t>solns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52292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namely  </a:t>
            </a:r>
            <a:endParaRPr lang="en-US" dirty="0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2339752" y="5229200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3" name="Equation" r:id="rId12" imgW="837836" imgH="444307" progId="Equation.DSMT4">
                  <p:embed/>
                </p:oleObj>
              </mc:Choice>
              <mc:Fallback>
                <p:oleObj name="Equation" r:id="rId12" imgW="837836" imgH="444307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229200"/>
                        <a:ext cx="838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3563888" y="4941168"/>
            <a:ext cx="4825360" cy="95410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These two </a:t>
            </a:r>
            <a:r>
              <a:rPr lang="en-US" dirty="0" err="1" smtClean="0">
                <a:solidFill>
                  <a:srgbClr val="C00000"/>
                </a:solidFill>
              </a:rPr>
              <a:t>solns</a:t>
            </a:r>
            <a:r>
              <a:rPr lang="en-US" dirty="0" smtClean="0">
                <a:solidFill>
                  <a:srgbClr val="C00000"/>
                </a:solidFill>
              </a:rPr>
              <a:t> are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our two equilibrium solutions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92152" y="1349152"/>
            <a:ext cx="4298934" cy="5232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Two equilibrium solutions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7452320" y="188640"/>
            <a:ext cx="136815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smtClean="0"/>
              <a:t>3.4 Harvesting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653952" cy="676275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Case 2</a:t>
            </a:r>
          </a:p>
        </p:txBody>
      </p:sp>
      <p:graphicFrame>
        <p:nvGraphicFramePr>
          <p:cNvPr id="14338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0" y="40386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AutoShape 55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38600"/>
                        <a:ext cx="0" cy="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43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BA2FC-4CF1-49CF-86C8-F532BD9D0F51}" type="slidenum">
              <a:rPr lang="en-US"/>
              <a:pPr/>
              <a:t>44</a:t>
            </a:fld>
            <a:endParaRPr lang="en-US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913415"/>
              </p:ext>
            </p:extLst>
          </p:nvPr>
        </p:nvGraphicFramePr>
        <p:xfrm>
          <a:off x="323528" y="3501008"/>
          <a:ext cx="8216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4" name="Equation" r:id="rId4" imgW="8216640" imgH="1091880" progId="Equation.DSMT4">
                  <p:embed/>
                </p:oleObj>
              </mc:Choice>
              <mc:Fallback>
                <p:oleObj name="Equation" r:id="rId4" imgW="8216640" imgH="10918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501008"/>
                        <a:ext cx="8216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979712" y="1628800"/>
          <a:ext cx="359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5" name="Equation" r:id="rId6" imgW="3594100" imgH="457200" progId="Equation.DSMT4">
                  <p:embed/>
                </p:oleObj>
              </mc:Choice>
              <mc:Fallback>
                <p:oleObj name="Equation" r:id="rId6" imgW="3594100" imgH="457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628800"/>
                        <a:ext cx="359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771800" y="476672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6" name="Equation" r:id="rId8" imgW="1130300" imgH="914400" progId="Equation.DSMT4">
                  <p:embed/>
                </p:oleObj>
              </mc:Choice>
              <mc:Fallback>
                <p:oleObj name="Equation" r:id="rId8" imgW="1130300" imgH="9144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76672"/>
                        <a:ext cx="113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31640" y="5373216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018253"/>
              </p:ext>
            </p:extLst>
          </p:nvPr>
        </p:nvGraphicFramePr>
        <p:xfrm>
          <a:off x="2487613" y="5151438"/>
          <a:ext cx="1790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7" name="Equation" r:id="rId10" imgW="1790640" imgH="888840" progId="Equation.DSMT4">
                  <p:embed/>
                </p:oleObj>
              </mc:Choice>
              <mc:Fallback>
                <p:oleObj name="Equation" r:id="rId10" imgW="1790640" imgH="8888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5151438"/>
                        <a:ext cx="1790700" cy="889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311624"/>
              </p:ext>
            </p:extLst>
          </p:nvPr>
        </p:nvGraphicFramePr>
        <p:xfrm>
          <a:off x="395536" y="2276872"/>
          <a:ext cx="7493001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" name="Equation" r:id="rId12" imgW="7492680" imgH="1091880" progId="Equation.DSMT4">
                  <p:embed/>
                </p:oleObj>
              </mc:Choice>
              <mc:Fallback>
                <p:oleObj name="Equation" r:id="rId12" imgW="7492680" imgH="10918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76872"/>
                        <a:ext cx="7493001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7452320" y="188640"/>
            <a:ext cx="136815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smtClean="0"/>
              <a:t>3.4 Harvesting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19672" y="2492896"/>
          <a:ext cx="5397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24" name="Equation" r:id="rId3" imgW="5397500" imgH="889000" progId="Equation.DSMT4">
                  <p:embed/>
                </p:oleObj>
              </mc:Choice>
              <mc:Fallback>
                <p:oleObj name="Equation" r:id="rId3" imgW="5397500" imgH="8890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492896"/>
                        <a:ext cx="5397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 flipV="1">
            <a:off x="1403648" y="3861048"/>
            <a:ext cx="5544616" cy="7200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87824" y="4077072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25" name="Equation" r:id="rId5" imgW="330057" imgH="444307" progId="Equation.DSMT4">
                  <p:embed/>
                </p:oleObj>
              </mc:Choice>
              <mc:Fallback>
                <p:oleObj name="Equation" r:id="rId5" imgW="330057" imgH="444307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077072"/>
                        <a:ext cx="330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292080" y="4077072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26" name="Equation" r:id="rId7" imgW="368140" imgH="444307" progId="Equation.DSMT4">
                  <p:embed/>
                </p:oleObj>
              </mc:Choice>
              <mc:Fallback>
                <p:oleObj name="Equation" r:id="rId7" imgW="368140" imgH="444307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077072"/>
                        <a:ext cx="368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5"/>
          <p:cNvGraphicFramePr>
            <a:graphicFrameLocks noChangeAspect="1"/>
          </p:cNvGraphicFramePr>
          <p:nvPr/>
        </p:nvGraphicFramePr>
        <p:xfrm>
          <a:off x="2195736" y="1268760"/>
          <a:ext cx="359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27" name="Equation" r:id="rId9" imgW="3594100" imgH="457200" progId="Equation.DSMT4">
                  <p:embed/>
                </p:oleObj>
              </mc:Choice>
              <mc:Fallback>
                <p:oleObj name="Equation" r:id="rId9" imgW="3594100" imgH="4572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268760"/>
                        <a:ext cx="359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156176" y="4293096"/>
          <a:ext cx="113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28" name="Equation" r:id="rId11" imgW="1130300" imgH="889000" progId="Equation.DSMT4">
                  <p:embed/>
                </p:oleObj>
              </mc:Choice>
              <mc:Fallback>
                <p:oleObj name="Equation" r:id="rId11" imgW="1130300" imgH="8890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293096"/>
                        <a:ext cx="1130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779912" y="4293096"/>
          <a:ext cx="114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29" name="Equation" r:id="rId13" imgW="1143000" imgH="889000" progId="Equation.DSMT4">
                  <p:embed/>
                </p:oleObj>
              </mc:Choice>
              <mc:Fallback>
                <p:oleObj name="Equation" r:id="rId13" imgW="1143000" imgH="8890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293096"/>
                        <a:ext cx="1143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4" name="Object 8"/>
          <p:cNvGraphicFramePr>
            <a:graphicFrameLocks noChangeAspect="1"/>
          </p:cNvGraphicFramePr>
          <p:nvPr/>
        </p:nvGraphicFramePr>
        <p:xfrm>
          <a:off x="1331640" y="4293096"/>
          <a:ext cx="113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30" name="Equation" r:id="rId15" imgW="1130300" imgH="889000" progId="Equation.DSMT4">
                  <p:embed/>
                </p:oleObj>
              </mc:Choice>
              <mc:Fallback>
                <p:oleObj name="Equation" r:id="rId15" imgW="1130300" imgH="8890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93096"/>
                        <a:ext cx="1130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5400000">
            <a:off x="2951820" y="3897052"/>
            <a:ext cx="36004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5256076" y="3897052"/>
            <a:ext cx="36004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164288" y="357301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Rectangle 11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799431" cy="66675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Case 2</a:t>
            </a:r>
          </a:p>
        </p:txBody>
      </p:sp>
      <p:sp>
        <p:nvSpPr>
          <p:cNvPr id="16390" name="Content Placeholder 2"/>
          <p:cNvSpPr>
            <a:spLocks noGrp="1"/>
          </p:cNvSpPr>
          <p:nvPr>
            <p:ph idx="1"/>
          </p:nvPr>
        </p:nvSpPr>
        <p:spPr>
          <a:xfrm>
            <a:off x="714375" y="1143000"/>
            <a:ext cx="7772400" cy="4643438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From  no crossing principle, there are three cases.</a:t>
            </a:r>
          </a:p>
          <a:p>
            <a:r>
              <a:rPr lang="en-US" sz="2800" dirty="0" err="1" smtClean="0"/>
              <a:t>Soln</a:t>
            </a:r>
            <a:r>
              <a:rPr lang="en-US" sz="2800" dirty="0" smtClean="0"/>
              <a:t> curves above the line N=</a:t>
            </a:r>
          </a:p>
          <a:p>
            <a:pPr>
              <a:buFontTx/>
              <a:buNone/>
            </a:pPr>
            <a:r>
              <a:rPr lang="en-US" sz="2800" dirty="0" smtClean="0"/>
              <a:t>    </a:t>
            </a:r>
            <a:r>
              <a:rPr lang="en-US" sz="2800" dirty="0" err="1" smtClean="0">
                <a:solidFill>
                  <a:srgbClr val="C00000"/>
                </a:solidFill>
              </a:rPr>
              <a:t>Soln</a:t>
            </a:r>
            <a:r>
              <a:rPr lang="en-US" sz="2800" dirty="0" smtClean="0">
                <a:solidFill>
                  <a:srgbClr val="C00000"/>
                </a:solidFill>
              </a:rPr>
              <a:t> curves are decreasing</a:t>
            </a:r>
          </a:p>
          <a:p>
            <a:r>
              <a:rPr lang="en-US" sz="2800" dirty="0" err="1" smtClean="0"/>
              <a:t>Soln</a:t>
            </a:r>
            <a:r>
              <a:rPr lang="en-US" sz="2800" dirty="0" smtClean="0"/>
              <a:t> curves between the line N=</a:t>
            </a:r>
          </a:p>
          <a:p>
            <a:pPr>
              <a:buFontTx/>
              <a:buNone/>
            </a:pPr>
            <a:r>
              <a:rPr lang="en-US" sz="2800" dirty="0" smtClean="0"/>
              <a:t>                           and  the line N=</a:t>
            </a: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   </a:t>
            </a:r>
            <a:r>
              <a:rPr lang="en-US" sz="2800" dirty="0" err="1" smtClean="0">
                <a:solidFill>
                  <a:srgbClr val="C00000"/>
                </a:solidFill>
              </a:rPr>
              <a:t>Soln</a:t>
            </a:r>
            <a:r>
              <a:rPr lang="en-US" sz="2800" dirty="0" smtClean="0">
                <a:solidFill>
                  <a:srgbClr val="C00000"/>
                </a:solidFill>
              </a:rPr>
              <a:t> curves are increasing</a:t>
            </a:r>
          </a:p>
          <a:p>
            <a:r>
              <a:rPr lang="en-US" sz="2800" dirty="0" err="1" smtClean="0"/>
              <a:t>Soln</a:t>
            </a:r>
            <a:r>
              <a:rPr lang="en-US" sz="2800" dirty="0" smtClean="0"/>
              <a:t> curves below the line N=</a:t>
            </a:r>
          </a:p>
          <a:p>
            <a:pPr>
              <a:buFontTx/>
              <a:buNone/>
            </a:pPr>
            <a:r>
              <a:rPr lang="en-US" sz="2800" dirty="0" smtClean="0"/>
              <a:t>    </a:t>
            </a:r>
            <a:r>
              <a:rPr lang="en-US" sz="2800" dirty="0" err="1" smtClean="0">
                <a:solidFill>
                  <a:srgbClr val="C00000"/>
                </a:solidFill>
              </a:rPr>
              <a:t>soln</a:t>
            </a:r>
            <a:r>
              <a:rPr lang="en-US" sz="2800" dirty="0" smtClean="0">
                <a:solidFill>
                  <a:srgbClr val="C00000"/>
                </a:solidFill>
              </a:rPr>
              <a:t> curves are decreasing</a:t>
            </a:r>
          </a:p>
        </p:txBody>
      </p:sp>
      <p:sp>
        <p:nvSpPr>
          <p:cNvPr id="163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63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D0B85-5C57-4D69-8093-FDC11F1EE6CC}" type="slidenum">
              <a:rPr lang="en-US"/>
              <a:pPr/>
              <a:t>46</a:t>
            </a:fld>
            <a:endParaRPr lang="en-US"/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5868144" y="2132856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Equation" r:id="rId3" imgW="418918" imgH="444307" progId="Equation.DSMT4">
                  <p:embed/>
                </p:oleObj>
              </mc:Choice>
              <mc:Fallback>
                <p:oleObj name="Equation" r:id="rId3" imgW="418918" imgH="444307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132856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6228184" y="3212976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Equation" r:id="rId5" imgW="418918" imgH="444307" progId="Equation.DSMT4">
                  <p:embed/>
                </p:oleObj>
              </mc:Choice>
              <mc:Fallback>
                <p:oleObj name="Equation" r:id="rId5" imgW="418918" imgH="444307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212976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7"/>
          <p:cNvGraphicFramePr>
            <a:graphicFrameLocks noChangeAspect="1"/>
          </p:cNvGraphicFramePr>
          <p:nvPr/>
        </p:nvGraphicFramePr>
        <p:xfrm>
          <a:off x="5868144" y="4653136"/>
          <a:ext cx="5159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Equation" r:id="rId6" imgW="368140" imgH="444307" progId="Equation.DSMT4">
                  <p:embed/>
                </p:oleObj>
              </mc:Choice>
              <mc:Fallback>
                <p:oleObj name="Equation" r:id="rId6" imgW="368140" imgH="444307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653136"/>
                        <a:ext cx="5159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8"/>
          <p:cNvGraphicFramePr>
            <a:graphicFrameLocks noChangeAspect="1"/>
          </p:cNvGraphicFramePr>
          <p:nvPr/>
        </p:nvGraphicFramePr>
        <p:xfrm>
          <a:off x="6012160" y="3645024"/>
          <a:ext cx="498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8" imgW="368140" imgH="444307" progId="Equation.DSMT4">
                  <p:embed/>
                </p:oleObj>
              </mc:Choice>
              <mc:Fallback>
                <p:oleObj name="Equation" r:id="rId8" imgW="368140" imgH="444307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645024"/>
                        <a:ext cx="4984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483768" y="188640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9" imgW="1130300" imgH="914400" progId="Equation.DSMT4">
                  <p:embed/>
                </p:oleObj>
              </mc:Choice>
              <mc:Fallback>
                <p:oleObj name="Equation" r:id="rId9" imgW="1130300" imgH="9144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88640"/>
                        <a:ext cx="113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452320" y="188640"/>
            <a:ext cx="136815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smtClean="0"/>
              <a:t>3.4 Harvesting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47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540346" y="3428206"/>
            <a:ext cx="3888432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483768" y="5301208"/>
            <a:ext cx="4536504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2483768" y="2708920"/>
            <a:ext cx="4104456" cy="7200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2483768" y="4293096"/>
            <a:ext cx="4176464" cy="7200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Arc 13"/>
          <p:cNvSpPr/>
          <p:nvPr/>
        </p:nvSpPr>
        <p:spPr bwMode="auto">
          <a:xfrm rot="11778820">
            <a:off x="2382582" y="1644948"/>
            <a:ext cx="4349663" cy="928405"/>
          </a:xfrm>
          <a:prstGeom prst="arc">
            <a:avLst>
              <a:gd name="adj1" fmla="val 14472669"/>
              <a:gd name="adj2" fmla="val 2147137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rc 14"/>
          <p:cNvSpPr/>
          <p:nvPr/>
        </p:nvSpPr>
        <p:spPr bwMode="auto">
          <a:xfrm rot="19539022">
            <a:off x="1029116" y="3417358"/>
            <a:ext cx="4908571" cy="1976203"/>
          </a:xfrm>
          <a:prstGeom prst="arc">
            <a:avLst>
              <a:gd name="adj1" fmla="val 14472669"/>
              <a:gd name="adj2" fmla="val 21011999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c 15"/>
          <p:cNvSpPr/>
          <p:nvPr/>
        </p:nvSpPr>
        <p:spPr bwMode="auto">
          <a:xfrm rot="12699162" flipV="1">
            <a:off x="2246716" y="5054608"/>
            <a:ext cx="3046565" cy="509034"/>
          </a:xfrm>
          <a:prstGeom prst="arc">
            <a:avLst>
              <a:gd name="adj1" fmla="val 14472669"/>
              <a:gd name="adj2" fmla="val 21542349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2195736" y="908720"/>
            <a:ext cx="5762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092280" y="4941168"/>
            <a:ext cx="428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051720" y="414908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2" name="Equation" r:id="rId4" imgW="330057" imgH="444307" progId="Equation.DSMT4">
                  <p:embed/>
                </p:oleObj>
              </mc:Choice>
              <mc:Fallback>
                <p:oleObj name="Equation" r:id="rId4" imgW="330057" imgH="444307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149080"/>
                        <a:ext cx="330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907704" y="2708920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3" name="Equation" r:id="rId6" imgW="368140" imgH="444307" progId="Equation.DSMT4">
                  <p:embed/>
                </p:oleObj>
              </mc:Choice>
              <mc:Fallback>
                <p:oleObj name="Equation" r:id="rId6" imgW="368140" imgH="444307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708920"/>
                        <a:ext cx="368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1520" y="2276872"/>
            <a:ext cx="20882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err="1" smtClean="0">
                <a:solidFill>
                  <a:srgbClr val="C00000"/>
                </a:solidFill>
              </a:rPr>
              <a:t>equi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soln</a:t>
            </a:r>
            <a:r>
              <a:rPr lang="en-US" sz="3200" dirty="0" smtClean="0">
                <a:solidFill>
                  <a:srgbClr val="C00000"/>
                </a:solidFill>
              </a:rPr>
              <a:t> stable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79512" y="4005064"/>
            <a:ext cx="19077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err="1" smtClean="0">
                <a:solidFill>
                  <a:srgbClr val="C00000"/>
                </a:solidFill>
              </a:rPr>
              <a:t>equi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soln</a:t>
            </a:r>
            <a:r>
              <a:rPr lang="en-US" sz="3200" dirty="0" smtClean="0">
                <a:solidFill>
                  <a:srgbClr val="C00000"/>
                </a:solidFill>
              </a:rPr>
              <a:t> unstable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348164" name="Object 4"/>
          <p:cNvGraphicFramePr>
            <a:graphicFrameLocks noChangeAspect="1"/>
          </p:cNvGraphicFramePr>
          <p:nvPr/>
        </p:nvGraphicFramePr>
        <p:xfrm>
          <a:off x="3923928" y="836712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4" name="Equation" r:id="rId8" imgW="1130300" imgH="914400" progId="Equation.DSMT4">
                  <p:embed/>
                </p:oleObj>
              </mc:Choice>
              <mc:Fallback>
                <p:oleObj name="Equation" r:id="rId8" imgW="1130300" imgH="914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836712"/>
                        <a:ext cx="113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rc 23"/>
          <p:cNvSpPr/>
          <p:nvPr/>
        </p:nvSpPr>
        <p:spPr bwMode="auto">
          <a:xfrm rot="7325871">
            <a:off x="4485040" y="1909072"/>
            <a:ext cx="487520" cy="914400"/>
          </a:xfrm>
          <a:prstGeom prst="arc">
            <a:avLst>
              <a:gd name="adj1" fmla="val 17758553"/>
              <a:gd name="adj2" fmla="val 2114140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Arc 24"/>
          <p:cNvSpPr/>
          <p:nvPr/>
        </p:nvSpPr>
        <p:spPr bwMode="auto">
          <a:xfrm rot="7325871">
            <a:off x="3836967" y="4466575"/>
            <a:ext cx="487520" cy="914400"/>
          </a:xfrm>
          <a:prstGeom prst="arc">
            <a:avLst>
              <a:gd name="adj1" fmla="val 17758553"/>
              <a:gd name="adj2" fmla="val 2114140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0118" y="1843052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B/s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22892" y="189540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1305" y="3171280"/>
            <a:ext cx="216597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Good region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2958" y="3769876"/>
            <a:ext cx="355168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able to bounce back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68389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2971800"/>
            <a:ext cx="6429375" cy="319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59832" y="6381750"/>
            <a:ext cx="2895600" cy="457200"/>
          </a:xfrm>
        </p:spPr>
        <p:txBody>
          <a:bodyPr/>
          <a:lstStyle/>
          <a:p>
            <a:r>
              <a:rPr lang="fr-FR" smtClean="0"/>
              <a:t>Chew T S MA1506-14 Chapter 3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452320" y="188640"/>
            <a:ext cx="136815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smtClean="0"/>
              <a:t>3.4 Harvesting</a:t>
            </a:r>
            <a:endParaRPr lang="en-US" sz="1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3721-89FC-460F-B1B6-9E56E85C53B0}" type="slidenum">
              <a:rPr lang="en-US" smtClean="0"/>
              <a:pPr/>
              <a:t>48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257675" y="1052736"/>
            <a:ext cx="269058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71562" y="1340768"/>
            <a:ext cx="76413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699792" y="1340768"/>
            <a:ext cx="324036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123728" y="1916832"/>
            <a:ext cx="180020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724128" y="2204864"/>
            <a:ext cx="136815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071562" y="2492896"/>
            <a:ext cx="587670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071562" y="2914650"/>
            <a:ext cx="76413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99992" y="3356992"/>
            <a:ext cx="1102977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940152" y="3356992"/>
            <a:ext cx="46805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835696" y="4568552"/>
            <a:ext cx="118813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225484"/>
              </p:ext>
            </p:extLst>
          </p:nvPr>
        </p:nvGraphicFramePr>
        <p:xfrm>
          <a:off x="7500937" y="3501008"/>
          <a:ext cx="1581024" cy="71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57" name="Equation" r:id="rId5" imgW="2273040" imgH="1028520" progId="Equation.DSMT4">
                  <p:embed/>
                </p:oleObj>
              </mc:Choice>
              <mc:Fallback>
                <p:oleObj name="Equation" r:id="rId5" imgW="227304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0937" y="3501008"/>
                        <a:ext cx="1581024" cy="71543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1835696" y="3356992"/>
            <a:ext cx="2174217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919442" y="1985739"/>
            <a:ext cx="1143322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919442" y="2496716"/>
            <a:ext cx="1143322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19442" y="3140968"/>
            <a:ext cx="1143322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239448" y="1754907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B/S</a:t>
            </a:r>
            <a:endParaRPr lang="en-US" sz="2400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48386"/>
              </p:ext>
            </p:extLst>
          </p:nvPr>
        </p:nvGraphicFramePr>
        <p:xfrm>
          <a:off x="7316787" y="2270646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58" name="Equation" r:id="rId7" imgW="368280" imgH="444240" progId="Equation.DSMT4">
                  <p:embed/>
                </p:oleObj>
              </mc:Choice>
              <mc:Fallback>
                <p:oleObj name="Equation" r:id="rId7" imgW="368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16787" y="2270646"/>
                        <a:ext cx="368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232444"/>
              </p:ext>
            </p:extLst>
          </p:nvPr>
        </p:nvGraphicFramePr>
        <p:xfrm>
          <a:off x="7335837" y="29718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59" name="Equation" r:id="rId9" imgW="330120" imgH="444240" progId="Equation.DSMT4">
                  <p:embed/>
                </p:oleObj>
              </mc:Choice>
              <mc:Fallback>
                <p:oleObj name="Equation" r:id="rId9" imgW="330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35837" y="2971800"/>
                        <a:ext cx="330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8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3" name="Rectangle 11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655415" cy="66675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Case 2</a:t>
            </a:r>
          </a:p>
        </p:txBody>
      </p:sp>
      <p:sp>
        <p:nvSpPr>
          <p:cNvPr id="17418" name="Content Placeholder 2"/>
          <p:cNvSpPr>
            <a:spLocks noGrp="1"/>
          </p:cNvSpPr>
          <p:nvPr>
            <p:ph idx="1"/>
          </p:nvPr>
        </p:nvSpPr>
        <p:spPr>
          <a:xfrm>
            <a:off x="714348" y="1928802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      and     are equilibrium solutions. BUT there is a vast difference between them</a:t>
            </a:r>
          </a:p>
          <a:p>
            <a:pPr>
              <a:buFontTx/>
              <a:buNone/>
            </a:pPr>
            <a:r>
              <a:rPr lang="en-US" dirty="0" smtClean="0"/>
              <a:t>        is </a:t>
            </a:r>
            <a:r>
              <a:rPr lang="en-US" dirty="0" smtClean="0">
                <a:solidFill>
                  <a:srgbClr val="A50021"/>
                </a:solidFill>
              </a:rPr>
              <a:t>stable</a:t>
            </a:r>
            <a:r>
              <a:rPr lang="en-US" dirty="0" smtClean="0"/>
              <a:t>. If N(0) is slightly diff from</a:t>
            </a:r>
          </a:p>
          <a:p>
            <a:pPr>
              <a:buFontTx/>
              <a:buNone/>
            </a:pPr>
            <a:r>
              <a:rPr lang="en-US" dirty="0" smtClean="0"/>
              <a:t>    then population will still tend to</a:t>
            </a:r>
          </a:p>
          <a:p>
            <a:pPr>
              <a:buFontTx/>
              <a:buNone/>
            </a:pPr>
            <a:r>
              <a:rPr lang="en-US" dirty="0" smtClean="0"/>
              <a:t>         is </a:t>
            </a:r>
            <a:r>
              <a:rPr lang="en-US" dirty="0" smtClean="0">
                <a:solidFill>
                  <a:srgbClr val="A50021"/>
                </a:solidFill>
              </a:rPr>
              <a:t>not stable</a:t>
            </a:r>
            <a:r>
              <a:rPr lang="en-US" dirty="0" smtClean="0"/>
              <a:t>. If N(0) is slightly diff from      , then population </a:t>
            </a:r>
            <a:r>
              <a:rPr lang="en-US" b="1" dirty="0" smtClean="0"/>
              <a:t>will not </a:t>
            </a:r>
            <a:r>
              <a:rPr lang="en-US" dirty="0" smtClean="0"/>
              <a:t>tend to      ,see chapter two for stability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</a:t>
            </a:r>
          </a:p>
        </p:txBody>
      </p:sp>
      <p:sp>
        <p:nvSpPr>
          <p:cNvPr id="174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74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AD1FEA-A0FE-4901-9F78-6413B4A6F71E}" type="slidenum">
              <a:rPr lang="en-US"/>
              <a:pPr/>
              <a:t>49</a:t>
            </a:fld>
            <a:endParaRPr lang="en-US"/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1000125" y="2071688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5" name="Equation" r:id="rId3" imgW="368140" imgH="444307" progId="Equation.DSMT4">
                  <p:embed/>
                </p:oleObj>
              </mc:Choice>
              <mc:Fallback>
                <p:oleObj name="Equation" r:id="rId3" imgW="368140" imgH="444307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071688"/>
                        <a:ext cx="36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2214546" y="2071678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" name="Equation" r:id="rId5" imgW="418918" imgH="444307" progId="Equation.DSMT4">
                  <p:embed/>
                </p:oleObj>
              </mc:Choice>
              <mc:Fallback>
                <p:oleObj name="Equation" r:id="rId5" imgW="418918" imgH="444307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071678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1071538" y="3143248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" name="Equation" r:id="rId7" imgW="418918" imgH="444307" progId="Equation.DSMT4">
                  <p:embed/>
                </p:oleObj>
              </mc:Choice>
              <mc:Fallback>
                <p:oleObj name="Equation" r:id="rId7" imgW="418918" imgH="444307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143248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1259632" y="4221088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8" name="Equation" r:id="rId8" imgW="368140" imgH="444307" progId="Equation.DSMT4">
                  <p:embed/>
                </p:oleObj>
              </mc:Choice>
              <mc:Fallback>
                <p:oleObj name="Equation" r:id="rId8" imgW="368140" imgH="444307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21088"/>
                        <a:ext cx="36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7"/>
          <p:cNvGraphicFramePr>
            <a:graphicFrameLocks noChangeAspect="1"/>
          </p:cNvGraphicFramePr>
          <p:nvPr/>
        </p:nvGraphicFramePr>
        <p:xfrm>
          <a:off x="7929563" y="314325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9" name="Equation" r:id="rId9" imgW="418918" imgH="444307" progId="Equation.DSMT4">
                  <p:embed/>
                </p:oleObj>
              </mc:Choice>
              <mc:Fallback>
                <p:oleObj name="Equation" r:id="rId9" imgW="418918" imgH="444307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314325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8"/>
          <p:cNvGraphicFramePr>
            <a:graphicFrameLocks noChangeAspect="1"/>
          </p:cNvGraphicFramePr>
          <p:nvPr/>
        </p:nvGraphicFramePr>
        <p:xfrm>
          <a:off x="7000875" y="371475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0" name="Equation" r:id="rId10" imgW="418918" imgH="444307" progId="Equation.DSMT4">
                  <p:embed/>
                </p:oleObj>
              </mc:Choice>
              <mc:Fallback>
                <p:oleObj name="Equation" r:id="rId10" imgW="418918" imgH="444307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371475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9"/>
          <p:cNvGraphicFramePr>
            <a:graphicFrameLocks noChangeAspect="1"/>
          </p:cNvGraphicFramePr>
          <p:nvPr/>
        </p:nvGraphicFramePr>
        <p:xfrm>
          <a:off x="2071688" y="4786313"/>
          <a:ext cx="5413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1" name="Equation" r:id="rId11" imgW="368140" imgH="444307" progId="Equation.DSMT4">
                  <p:embed/>
                </p:oleObj>
              </mc:Choice>
              <mc:Fallback>
                <p:oleObj name="Equation" r:id="rId11" imgW="368140" imgH="444307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786313"/>
                        <a:ext cx="5413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891190" y="1214438"/>
            <a:ext cx="7261924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Properties of these two </a:t>
            </a:r>
            <a:r>
              <a:rPr lang="en-US" dirty="0">
                <a:solidFill>
                  <a:schemeClr val="tx2"/>
                </a:solidFill>
              </a:rPr>
              <a:t>e</a:t>
            </a:r>
            <a:r>
              <a:rPr lang="en-US" dirty="0" smtClean="0">
                <a:solidFill>
                  <a:schemeClr val="tx2"/>
                </a:solidFill>
              </a:rPr>
              <a:t>quilibrium </a:t>
            </a:r>
            <a:r>
              <a:rPr lang="en-US" dirty="0">
                <a:solidFill>
                  <a:schemeClr val="tx2"/>
                </a:solidFill>
              </a:rPr>
              <a:t>solutions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619672" y="5229200"/>
          <a:ext cx="432048" cy="52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2" name="Equation" r:id="rId12" imgW="368140" imgH="444307" progId="Equation.DSMT4">
                  <p:embed/>
                </p:oleObj>
              </mc:Choice>
              <mc:Fallback>
                <p:oleObj name="Equation" r:id="rId12" imgW="368140" imgH="444307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229200"/>
                        <a:ext cx="432048" cy="52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484438" y="188913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3" name="Equation" r:id="rId13" imgW="1130300" imgH="914400" progId="Equation.DSMT4">
                  <p:embed/>
                </p:oleObj>
              </mc:Choice>
              <mc:Fallback>
                <p:oleObj name="Equation" r:id="rId13" imgW="1130300" imgH="9144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8913"/>
                        <a:ext cx="113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7452320" y="188640"/>
            <a:ext cx="136815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smtClean="0"/>
              <a:t>3.4 Harvesting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188640"/>
            <a:ext cx="244827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200" dirty="0" smtClean="0"/>
              <a:t>3.1 Malthus Model of Population</a:t>
            </a:r>
          </a:p>
        </p:txBody>
      </p:sp>
      <p:sp>
        <p:nvSpPr>
          <p:cNvPr id="1039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03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25AFE7-8B5E-494A-BDA3-22D886E8E4BE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4114800" y="3249613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9" name="Equation" r:id="rId3" imgW="473859" imgH="799637" progId="Equation.DSMT4">
                  <p:embed/>
                </p:oleObj>
              </mc:Choice>
              <mc:Fallback>
                <p:oleObj name="Equation" r:id="rId3" imgW="473859" imgH="799637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49613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1214422"/>
            <a:ext cx="84423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assume that no emigration or immigration</a:t>
            </a:r>
          </a:p>
          <a:p>
            <a:r>
              <a:rPr lang="en-US" sz="3200" dirty="0" smtClean="0"/>
              <a:t> in this country, so</a:t>
            </a:r>
            <a:endParaRPr lang="en-US" sz="3200" dirty="0"/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857224" y="2428868"/>
          <a:ext cx="1552827" cy="593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0" name="Equation" r:id="rId5" imgW="863225" imgH="330057" progId="Equation.DSMT4">
                  <p:embed/>
                </p:oleObj>
              </mc:Choice>
              <mc:Fallback>
                <p:oleObj name="Equation" r:id="rId5" imgW="863225" imgH="330057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428868"/>
                        <a:ext cx="1552827" cy="593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71736" y="2428868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# of babies born during 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000364" y="3071810"/>
            <a:ext cx="3676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/>
              <a:t>#  of deaths during</a:t>
            </a:r>
            <a:endParaRPr lang="en-US" sz="3200" dirty="0"/>
          </a:p>
        </p:txBody>
      </p:sp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2571736" y="3214686"/>
          <a:ext cx="47784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1" name="Equation" r:id="rId7" imgW="241091" imgH="164957" progId="Equation.DSMT4">
                  <p:embed/>
                </p:oleObj>
              </mc:Choice>
              <mc:Fallback>
                <p:oleObj name="Equation" r:id="rId7" imgW="241091" imgH="164957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214686"/>
                        <a:ext cx="477840" cy="446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6929454" y="2428868"/>
          <a:ext cx="642942" cy="576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2" name="Equation" r:id="rId9" imgW="368300" imgH="330200" progId="Equation.DSMT4">
                  <p:embed/>
                </p:oleObj>
              </mc:Choice>
              <mc:Fallback>
                <p:oleObj name="Equation" r:id="rId9" imgW="368300" imgH="330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2428868"/>
                        <a:ext cx="642942" cy="576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6643702" y="3143248"/>
          <a:ext cx="6429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3" name="Equation" r:id="rId11" imgW="368300" imgH="330200" progId="Equation.DSMT4">
                  <p:embed/>
                </p:oleObj>
              </mc:Choice>
              <mc:Fallback>
                <p:oleObj name="Equation" r:id="rId11" imgW="368300" imgH="330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3143248"/>
                        <a:ext cx="6429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9552" y="4214818"/>
            <a:ext cx="7402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How to find # of babies and # of deaths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5143512"/>
            <a:ext cx="4505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compute as follows: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1655415" cy="719361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smtClean="0"/>
              <a:t>Case 3</a:t>
            </a:r>
          </a:p>
        </p:txBody>
      </p:sp>
      <p:sp>
        <p:nvSpPr>
          <p:cNvPr id="58382" name="Footer Placeholder 2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838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69B8D-A9DA-46A0-9049-3B370150054A}" type="slidenum">
              <a:rPr lang="en-US"/>
              <a:pPr/>
              <a:t>50</a:t>
            </a:fld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632200" y="193833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92" name="Equation" r:id="rId3" imgW="203112" imgH="342751" progId="Equation.DSMT4">
                  <p:embed/>
                </p:oleObj>
              </mc:Choice>
              <mc:Fallback>
                <p:oleObj name="Equation" r:id="rId3" imgW="203112" imgH="342751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93833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2411760" y="332656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93" name="Equation" r:id="rId5" imgW="1143000" imgH="914400" progId="Equation.DSMT4">
                  <p:embed/>
                </p:oleObj>
              </mc:Choice>
              <mc:Fallback>
                <p:oleObj name="Equation" r:id="rId5" imgW="1143000" imgH="914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32656"/>
                        <a:ext cx="1143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123728" y="4149080"/>
          <a:ext cx="4152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94" name="Equation" r:id="rId7" imgW="4152900" imgH="889000" progId="Equation.DSMT4">
                  <p:embed/>
                </p:oleObj>
              </mc:Choice>
              <mc:Fallback>
                <p:oleObj name="Equation" r:id="rId7" imgW="4152900" imgH="8890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49080"/>
                        <a:ext cx="4152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2123728" y="1340768"/>
            <a:ext cx="4145687" cy="5232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One equilibrium solution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5373216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2267744" y="5229200"/>
          <a:ext cx="113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95" name="Equation" r:id="rId9" imgW="1130300" imgH="889000" progId="Equation.DSMT4">
                  <p:embed/>
                </p:oleObj>
              </mc:Choice>
              <mc:Fallback>
                <p:oleObj name="Equation" r:id="rId9" imgW="1130300" imgH="8890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229200"/>
                        <a:ext cx="1130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932040" y="1988840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has only one </a:t>
            </a:r>
            <a:r>
              <a:rPr lang="en-US" dirty="0" err="1" smtClean="0"/>
              <a:t>soln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51920" y="5373216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dirty="0" smtClean="0">
                <a:solidFill>
                  <a:srgbClr val="C00000"/>
                </a:solidFill>
              </a:rPr>
              <a:t>N is decreasing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683568" y="2852936"/>
          <a:ext cx="4991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96" name="Equation" r:id="rId11" imgW="4991100" imgH="1092200" progId="Equation.DSMT4">
                  <p:embed/>
                </p:oleObj>
              </mc:Choice>
              <mc:Fallback>
                <p:oleObj name="Equation" r:id="rId11" imgW="4991100" imgH="10922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852936"/>
                        <a:ext cx="49911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83568" y="2060848"/>
          <a:ext cx="415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97" name="Equation" r:id="rId13" imgW="4152900" imgH="457200" progId="Equation.DSMT4">
                  <p:embed/>
                </p:oleObj>
              </mc:Choice>
              <mc:Fallback>
                <p:oleObj name="Equation" r:id="rId13" imgW="4152900" imgH="457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060848"/>
                        <a:ext cx="415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40152" y="321297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(Equilibrium </a:t>
            </a:r>
            <a:r>
              <a:rPr lang="en-US" dirty="0" err="1" smtClean="0"/>
              <a:t>soln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7452320" y="188640"/>
            <a:ext cx="136815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smtClean="0"/>
              <a:t>3.4 Harvesting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51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1548458" y="3428206"/>
            <a:ext cx="3888432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419872" y="5229200"/>
            <a:ext cx="4536504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491880" y="3501008"/>
            <a:ext cx="417646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Arc 13"/>
          <p:cNvSpPr/>
          <p:nvPr/>
        </p:nvSpPr>
        <p:spPr bwMode="auto">
          <a:xfrm rot="1067319">
            <a:off x="282514" y="3775475"/>
            <a:ext cx="6631189" cy="769243"/>
          </a:xfrm>
          <a:prstGeom prst="arc">
            <a:avLst>
              <a:gd name="adj1" fmla="val 14472669"/>
              <a:gd name="adj2" fmla="val 21514282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c 15"/>
          <p:cNvSpPr/>
          <p:nvPr/>
        </p:nvSpPr>
        <p:spPr bwMode="auto">
          <a:xfrm rot="11855445">
            <a:off x="3217989" y="2258259"/>
            <a:ext cx="6235515" cy="1058378"/>
          </a:xfrm>
          <a:prstGeom prst="arc">
            <a:avLst>
              <a:gd name="adj1" fmla="val 14472669"/>
              <a:gd name="adj2" fmla="val 21371723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3563888" y="1340768"/>
            <a:ext cx="5762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172400" y="5085184"/>
            <a:ext cx="428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539552" y="2984004"/>
            <a:ext cx="223224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err="1" smtClean="0">
                <a:solidFill>
                  <a:srgbClr val="C00000"/>
                </a:solidFill>
              </a:rPr>
              <a:t>Equi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soln</a:t>
            </a:r>
            <a:endParaRPr lang="en-US" sz="3200" dirty="0" smtClean="0">
              <a:solidFill>
                <a:srgbClr val="C0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unstable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1187624" y="620688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63" name="Equation" r:id="rId4" imgW="1143000" imgH="914400" progId="Equation.DSMT4">
                  <p:embed/>
                </p:oleObj>
              </mc:Choice>
              <mc:Fallback>
                <p:oleObj name="Equation" r:id="rId4" imgW="1143000" imgH="914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620688"/>
                        <a:ext cx="1143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2915816" y="3068960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64" name="Equation" r:id="rId6" imgW="457200" imgH="889000" progId="Equation.DSMT4">
                  <p:embed/>
                </p:oleObj>
              </mc:Choice>
              <mc:Fallback>
                <p:oleObj name="Equation" r:id="rId6" imgW="457200" imgH="8890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068960"/>
                        <a:ext cx="457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95308" y="386660"/>
            <a:ext cx="40831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no crossing principle,</a:t>
            </a:r>
          </a:p>
          <a:p>
            <a:r>
              <a:rPr lang="en-US" dirty="0" smtClean="0"/>
              <a:t> we have</a:t>
            </a:r>
            <a:endParaRPr lang="en-US" dirty="0"/>
          </a:p>
        </p:txBody>
      </p:sp>
      <p:sp>
        <p:nvSpPr>
          <p:cNvPr id="19" name="Arc 18"/>
          <p:cNvSpPr/>
          <p:nvPr/>
        </p:nvSpPr>
        <p:spPr bwMode="auto">
          <a:xfrm rot="7325871">
            <a:off x="6269771" y="2654263"/>
            <a:ext cx="543837" cy="909036"/>
          </a:xfrm>
          <a:prstGeom prst="arc">
            <a:avLst>
              <a:gd name="adj1" fmla="val 17449004"/>
              <a:gd name="adj2" fmla="val 21141406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Arc 19"/>
          <p:cNvSpPr/>
          <p:nvPr/>
        </p:nvSpPr>
        <p:spPr bwMode="auto">
          <a:xfrm rot="7779150">
            <a:off x="6523797" y="4245259"/>
            <a:ext cx="543837" cy="1023502"/>
          </a:xfrm>
          <a:prstGeom prst="arc">
            <a:avLst>
              <a:gd name="adj1" fmla="val 17449004"/>
              <a:gd name="adj2" fmla="val 21141406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691680" y="476672"/>
            <a:ext cx="5450358" cy="984721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Summary: </a:t>
            </a:r>
            <a:r>
              <a:rPr lang="en-US" sz="3200" dirty="0" err="1" smtClean="0"/>
              <a:t>Soln</a:t>
            </a:r>
            <a:r>
              <a:rPr lang="en-US" sz="3200" dirty="0" smtClean="0"/>
              <a:t> curves for three cases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5BD14-6C41-4F42-9A45-0D1A51E9E3A7}" type="slidenum">
              <a:rPr lang="en-US"/>
              <a:pPr/>
              <a:t>52</a:t>
            </a:fld>
            <a:endParaRPr lang="en-US"/>
          </a:p>
        </p:txBody>
      </p:sp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827584" y="2276872"/>
            <a:ext cx="3825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N</a:t>
            </a:r>
          </a:p>
        </p:txBody>
      </p:sp>
      <p:graphicFrame>
        <p:nvGraphicFramePr>
          <p:cNvPr id="329729" name="Object 1"/>
          <p:cNvGraphicFramePr>
            <a:graphicFrameLocks noChangeAspect="1"/>
          </p:cNvGraphicFramePr>
          <p:nvPr/>
        </p:nvGraphicFramePr>
        <p:xfrm>
          <a:off x="2555776" y="1556792"/>
          <a:ext cx="1152128" cy="92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66" name="Equation" r:id="rId3" imgW="1143000" imgH="914400" progId="Equation.DSMT4">
                  <p:embed/>
                </p:oleObj>
              </mc:Choice>
              <mc:Fallback>
                <p:oleObj name="Equation" r:id="rId3" imgW="1143000" imgH="914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556792"/>
                        <a:ext cx="1152128" cy="921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rot="5400000" flipH="1" flipV="1">
            <a:off x="-720588" y="3609020"/>
            <a:ext cx="2952328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755576" y="5085184"/>
            <a:ext cx="338437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Arc 34"/>
          <p:cNvSpPr/>
          <p:nvPr/>
        </p:nvSpPr>
        <p:spPr bwMode="auto">
          <a:xfrm rot="11514846">
            <a:off x="750740" y="2615481"/>
            <a:ext cx="4013831" cy="2464788"/>
          </a:xfrm>
          <a:prstGeom prst="arc">
            <a:avLst>
              <a:gd name="adj1" fmla="val 16264879"/>
              <a:gd name="adj2" fmla="val 43035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9952" y="4797152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4499992" y="1628800"/>
            <a:ext cx="4004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precise </a:t>
            </a:r>
            <a:r>
              <a:rPr lang="en-US" dirty="0" err="1" smtClean="0"/>
              <a:t>soln</a:t>
            </a:r>
            <a:r>
              <a:rPr lang="en-US" dirty="0" smtClean="0"/>
              <a:t> curve</a:t>
            </a:r>
          </a:p>
          <a:p>
            <a:r>
              <a:rPr lang="en-US" dirty="0" smtClean="0"/>
              <a:t> looks like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99992" y="3861048"/>
            <a:ext cx="375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shall discuss noon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99992" y="4725144"/>
            <a:ext cx="37192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A50021"/>
                </a:solidFill>
              </a:rPr>
              <a:t>However  very often,</a:t>
            </a:r>
          </a:p>
          <a:p>
            <a:r>
              <a:rPr lang="en-US" b="1" dirty="0" smtClean="0">
                <a:solidFill>
                  <a:srgbClr val="A50021"/>
                </a:solidFill>
              </a:rPr>
              <a:t> we don’t need such </a:t>
            </a:r>
          </a:p>
          <a:p>
            <a:r>
              <a:rPr lang="en-US" b="1" dirty="0" smtClean="0">
                <a:solidFill>
                  <a:srgbClr val="A50021"/>
                </a:solidFill>
              </a:rPr>
              <a:t>precise curve </a:t>
            </a:r>
            <a:endParaRPr lang="en-US" b="1" dirty="0">
              <a:solidFill>
                <a:srgbClr val="A5002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 flipH="1" flipV="1">
            <a:off x="4139952" y="3140968"/>
            <a:ext cx="1152128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716016" y="3717032"/>
            <a:ext cx="1656184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urved Connector 22"/>
          <p:cNvCxnSpPr/>
          <p:nvPr/>
        </p:nvCxnSpPr>
        <p:spPr bwMode="auto">
          <a:xfrm rot="16200000" flipV="1">
            <a:off x="4752020" y="2816932"/>
            <a:ext cx="864096" cy="792088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187624" y="1772816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796136" y="2780928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452320" y="188640"/>
            <a:ext cx="136815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smtClean="0"/>
              <a:t>3.4 Harvesting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2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53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-1260648" y="3284984"/>
            <a:ext cx="432048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899592" y="5373216"/>
            <a:ext cx="4536504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899592" y="2852936"/>
            <a:ext cx="4104456" cy="7200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899592" y="4437112"/>
            <a:ext cx="424847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Arc 13"/>
          <p:cNvSpPr/>
          <p:nvPr/>
        </p:nvSpPr>
        <p:spPr bwMode="auto">
          <a:xfrm rot="898964">
            <a:off x="-836705" y="4745789"/>
            <a:ext cx="3555313" cy="404821"/>
          </a:xfrm>
          <a:prstGeom prst="arc">
            <a:avLst>
              <a:gd name="adj1" fmla="val 14472669"/>
              <a:gd name="adj2" fmla="val 21447409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rc 14"/>
          <p:cNvSpPr/>
          <p:nvPr/>
        </p:nvSpPr>
        <p:spPr bwMode="auto">
          <a:xfrm rot="19539022">
            <a:off x="-555059" y="3561375"/>
            <a:ext cx="4908571" cy="1976203"/>
          </a:xfrm>
          <a:prstGeom prst="arc">
            <a:avLst>
              <a:gd name="adj1" fmla="val 14472669"/>
              <a:gd name="adj2" fmla="val 21011999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c 15"/>
          <p:cNvSpPr/>
          <p:nvPr/>
        </p:nvSpPr>
        <p:spPr bwMode="auto">
          <a:xfrm rot="11195067">
            <a:off x="839690" y="2110634"/>
            <a:ext cx="5923882" cy="551929"/>
          </a:xfrm>
          <a:prstGeom prst="arc">
            <a:avLst>
              <a:gd name="adj1" fmla="val 14472669"/>
              <a:gd name="adj2" fmla="val 21542349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043608" y="908720"/>
            <a:ext cx="5762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508104" y="5301208"/>
            <a:ext cx="428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67544" y="4221088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24" name="Equation" r:id="rId4" imgW="330057" imgH="444307" progId="Equation.DSMT4">
                  <p:embed/>
                </p:oleObj>
              </mc:Choice>
              <mc:Fallback>
                <p:oleObj name="Equation" r:id="rId4" imgW="330057" imgH="444307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21088"/>
                        <a:ext cx="330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395536" y="2780928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25" name="Equation" r:id="rId6" imgW="368140" imgH="444307" progId="Equation.DSMT4">
                  <p:embed/>
                </p:oleObj>
              </mc:Choice>
              <mc:Fallback>
                <p:oleObj name="Equation" r:id="rId6" imgW="368140" imgH="444307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80928"/>
                        <a:ext cx="368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4" name="Object 4"/>
          <p:cNvGraphicFramePr>
            <a:graphicFrameLocks noChangeAspect="1"/>
          </p:cNvGraphicFramePr>
          <p:nvPr/>
        </p:nvGraphicFramePr>
        <p:xfrm>
          <a:off x="3563888" y="548680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26" name="Equation" r:id="rId8" imgW="1130300" imgH="914400" progId="Equation.DSMT4">
                  <p:embed/>
                </p:oleObj>
              </mc:Choice>
              <mc:Fallback>
                <p:oleObj name="Equation" r:id="rId8" imgW="1130300" imgH="914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48680"/>
                        <a:ext cx="113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076056" y="2996952"/>
            <a:ext cx="324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precise curve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rot="10800000" flipV="1">
            <a:off x="1979712" y="3356992"/>
            <a:ext cx="3024336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urved Connector 29"/>
          <p:cNvCxnSpPr/>
          <p:nvPr/>
        </p:nvCxnSpPr>
        <p:spPr bwMode="auto">
          <a:xfrm rot="10800000" flipV="1">
            <a:off x="5796136" y="3501008"/>
            <a:ext cx="1296144" cy="864096"/>
          </a:xfrm>
          <a:prstGeom prst="curvedConnector3">
            <a:avLst>
              <a:gd name="adj1" fmla="val 41317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Arc 21"/>
          <p:cNvSpPr/>
          <p:nvPr/>
        </p:nvSpPr>
        <p:spPr bwMode="auto">
          <a:xfrm rot="7325871">
            <a:off x="3692950" y="1981079"/>
            <a:ext cx="487520" cy="914400"/>
          </a:xfrm>
          <a:prstGeom prst="arc">
            <a:avLst>
              <a:gd name="adj1" fmla="val 17758553"/>
              <a:gd name="adj2" fmla="val 2114140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1720" y="764704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2:</a:t>
            </a:r>
            <a:endParaRPr lang="en-US" dirty="0"/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091" y="1542306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B/s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342" y="1542306"/>
            <a:ext cx="47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54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1548458" y="3428206"/>
            <a:ext cx="3888432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491880" y="5229200"/>
            <a:ext cx="4536504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491880" y="3356992"/>
            <a:ext cx="4104456" cy="7200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Arc 13"/>
          <p:cNvSpPr/>
          <p:nvPr/>
        </p:nvSpPr>
        <p:spPr bwMode="auto">
          <a:xfrm rot="855577">
            <a:off x="2120700" y="4110618"/>
            <a:ext cx="3540639" cy="2757001"/>
          </a:xfrm>
          <a:prstGeom prst="arc">
            <a:avLst>
              <a:gd name="adj1" fmla="val 14472669"/>
              <a:gd name="adj2" fmla="val 1995978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c 15"/>
          <p:cNvSpPr/>
          <p:nvPr/>
        </p:nvSpPr>
        <p:spPr bwMode="auto">
          <a:xfrm rot="12107948">
            <a:off x="2957583" y="1871472"/>
            <a:ext cx="6207198" cy="1279987"/>
          </a:xfrm>
          <a:prstGeom prst="arc">
            <a:avLst>
              <a:gd name="adj1" fmla="val 14472669"/>
              <a:gd name="adj2" fmla="val 21185554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2843808" y="1268760"/>
            <a:ext cx="5762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172400" y="5085184"/>
            <a:ext cx="428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971600" y="2996952"/>
            <a:ext cx="223224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err="1" smtClean="0"/>
              <a:t>Equi</a:t>
            </a:r>
            <a:r>
              <a:rPr lang="en-US" sz="3200" dirty="0" smtClean="0"/>
              <a:t> </a:t>
            </a:r>
            <a:r>
              <a:rPr lang="en-US" sz="3200" dirty="0" err="1" smtClean="0"/>
              <a:t>soln</a:t>
            </a:r>
            <a:endParaRPr lang="en-US" sz="3200" dirty="0" smtClean="0"/>
          </a:p>
          <a:p>
            <a:pPr>
              <a:spcBef>
                <a:spcPct val="50000"/>
              </a:spcBef>
            </a:pPr>
            <a:r>
              <a:rPr lang="en-US" sz="3200" dirty="0" smtClean="0"/>
              <a:t>unstable</a:t>
            </a:r>
            <a:endParaRPr lang="en-US" sz="3200" dirty="0"/>
          </a:p>
        </p:txBody>
      </p:sp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4283968" y="404664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08" name="Equation" r:id="rId4" imgW="1143000" imgH="914400" progId="Equation.DSMT4">
                  <p:embed/>
                </p:oleObj>
              </mc:Choice>
              <mc:Fallback>
                <p:oleObj name="Equation" r:id="rId4" imgW="1143000" imgH="9144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04664"/>
                        <a:ext cx="1143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2915816" y="3068960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09" name="Equation" r:id="rId6" imgW="457200" imgH="889000" progId="Equation.DSMT4">
                  <p:embed/>
                </p:oleObj>
              </mc:Choice>
              <mc:Fallback>
                <p:oleObj name="Equation" r:id="rId6" imgW="457200" imgH="8890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068960"/>
                        <a:ext cx="457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rc 18"/>
          <p:cNvSpPr/>
          <p:nvPr/>
        </p:nvSpPr>
        <p:spPr bwMode="auto">
          <a:xfrm rot="7325871">
            <a:off x="5997207" y="2557143"/>
            <a:ext cx="487520" cy="914400"/>
          </a:xfrm>
          <a:prstGeom prst="arc">
            <a:avLst>
              <a:gd name="adj1" fmla="val 17661006"/>
              <a:gd name="adj2" fmla="val 2114140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1800" y="620688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3:</a:t>
            </a:r>
            <a:endParaRPr lang="en-US" dirty="0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6672"/>
            <a:ext cx="2529667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Two remarks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12776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Remark 1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555776" y="1412776"/>
            <a:ext cx="4004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precise </a:t>
            </a:r>
            <a:r>
              <a:rPr lang="en-US" dirty="0" err="1" smtClean="0"/>
              <a:t>soln</a:t>
            </a:r>
            <a:r>
              <a:rPr lang="en-US" dirty="0" smtClean="0"/>
              <a:t> curve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2060848"/>
            <a:ext cx="888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case 1,           more precise curve looks like 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314096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221088"/>
            <a:ext cx="75857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From calculus, we know that </a:t>
            </a:r>
          </a:p>
          <a:p>
            <a:r>
              <a:rPr lang="en-US" sz="3200" dirty="0" smtClean="0"/>
              <a:t>if we want to sketch more precise curve, </a:t>
            </a:r>
          </a:p>
          <a:p>
            <a:r>
              <a:rPr lang="en-US" sz="3200" dirty="0" smtClean="0"/>
              <a:t>we need to discuss </a:t>
            </a:r>
            <a:r>
              <a:rPr lang="en-US" sz="3200" dirty="0" smtClean="0">
                <a:solidFill>
                  <a:srgbClr val="A50021"/>
                </a:solidFill>
              </a:rPr>
              <a:t>concave up , </a:t>
            </a:r>
          </a:p>
          <a:p>
            <a:r>
              <a:rPr lang="en-US" sz="3200" dirty="0" smtClean="0">
                <a:solidFill>
                  <a:srgbClr val="A50021"/>
                </a:solidFill>
              </a:rPr>
              <a:t>concave down and pt of inflection</a:t>
            </a:r>
            <a:endParaRPr lang="en-US" sz="3200" dirty="0">
              <a:solidFill>
                <a:srgbClr val="A50021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 rot="16200000" flipV="1">
            <a:off x="1367644" y="2816932"/>
            <a:ext cx="1584176" cy="1224136"/>
          </a:xfrm>
          <a:prstGeom prst="curvedConnector3">
            <a:avLst>
              <a:gd name="adj1" fmla="val 50000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58401" name="Object 1"/>
          <p:cNvGraphicFramePr>
            <a:graphicFrameLocks noChangeAspect="1"/>
          </p:cNvGraphicFramePr>
          <p:nvPr/>
        </p:nvGraphicFramePr>
        <p:xfrm>
          <a:off x="2771800" y="2060848"/>
          <a:ext cx="864096" cy="69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8" name="Equation" r:id="rId3" imgW="1143000" imgH="914400" progId="Equation.DSMT4">
                  <p:embed/>
                </p:oleObj>
              </mc:Choice>
              <mc:Fallback>
                <p:oleObj name="Equation" r:id="rId3" imgW="1143000" imgH="914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060848"/>
                        <a:ext cx="864096" cy="69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476672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Recall in case 1, </a:t>
            </a:r>
            <a:endParaRPr lang="en-US" sz="3200" dirty="0"/>
          </a:p>
        </p:txBody>
      </p:sp>
      <p:graphicFrame>
        <p:nvGraphicFramePr>
          <p:cNvPr id="352258" name="Object 2"/>
          <p:cNvGraphicFramePr>
            <a:graphicFrameLocks noChangeAspect="1"/>
          </p:cNvGraphicFramePr>
          <p:nvPr/>
        </p:nvGraphicFramePr>
        <p:xfrm>
          <a:off x="2411760" y="1196752"/>
          <a:ext cx="182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96" name="Equation" r:id="rId3" imgW="1828800" imgH="889000" progId="Equation.DSMT4">
                  <p:embed/>
                </p:oleObj>
              </mc:Choice>
              <mc:Fallback>
                <p:oleObj name="Equation" r:id="rId3" imgW="1828800" imgH="8890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196752"/>
                        <a:ext cx="1828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59" name="Object 3"/>
          <p:cNvGraphicFramePr>
            <a:graphicFrameLocks noChangeAspect="1"/>
          </p:cNvGraphicFramePr>
          <p:nvPr/>
        </p:nvGraphicFramePr>
        <p:xfrm>
          <a:off x="2483768" y="2276872"/>
          <a:ext cx="359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97" name="Equation" r:id="rId5" imgW="3594100" imgH="457200" progId="Equation.DSMT4">
                  <p:embed/>
                </p:oleObj>
              </mc:Choice>
              <mc:Fallback>
                <p:oleObj name="Equation" r:id="rId5" imgW="3594100" imgH="4572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276872"/>
                        <a:ext cx="359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2852936"/>
            <a:ext cx="717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 discuss </a:t>
            </a:r>
            <a:r>
              <a:rPr lang="en-US" sz="3200" dirty="0" smtClean="0">
                <a:solidFill>
                  <a:srgbClr val="A50021"/>
                </a:solidFill>
              </a:rPr>
              <a:t>pt of inflection</a:t>
            </a:r>
            <a:r>
              <a:rPr lang="en-US" sz="3200" dirty="0" smtClean="0"/>
              <a:t>, we compute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5085184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 </a:t>
            </a:r>
            <a:endParaRPr lang="en-US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763688" y="4941168"/>
          <a:ext cx="132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98" name="Equation" r:id="rId7" imgW="1320800" imgH="914400" progId="Equation.DSMT4">
                  <p:embed/>
                </p:oleObj>
              </mc:Choice>
              <mc:Fallback>
                <p:oleObj name="Equation" r:id="rId7" imgW="1320800" imgH="9144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941168"/>
                        <a:ext cx="1320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19872" y="508518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</a:t>
            </a:r>
            <a:endParaRPr lang="en-US" sz="32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55976" y="4941168"/>
          <a:ext cx="114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99" name="Equation" r:id="rId9" imgW="1143000" imgH="889000" progId="Equation.DSMT4">
                  <p:embed/>
                </p:oleObj>
              </mc:Choice>
              <mc:Fallback>
                <p:oleObj name="Equation" r:id="rId9" imgW="1143000" imgH="8890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941168"/>
                        <a:ext cx="1143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743200" y="18415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00" name="Equation" r:id="rId11" imgW="473859" imgH="799637" progId="Equation.DSMT4">
                  <p:embed/>
                </p:oleObj>
              </mc:Choice>
              <mc:Fallback>
                <p:oleObj name="Equation" r:id="rId11" imgW="473859" imgH="799637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41500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6" name="Object 10"/>
          <p:cNvGraphicFramePr>
            <a:graphicFrameLocks noChangeAspect="1"/>
          </p:cNvGraphicFramePr>
          <p:nvPr/>
        </p:nvGraphicFramePr>
        <p:xfrm>
          <a:off x="395536" y="3501008"/>
          <a:ext cx="5778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01" name="Equation" r:id="rId13" imgW="5778500" imgH="914400" progId="Equation.DSMT4">
                  <p:embed/>
                </p:oleObj>
              </mc:Choice>
              <mc:Fallback>
                <p:oleObj name="Equation" r:id="rId13" imgW="5778500" imgH="9144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501008"/>
                        <a:ext cx="5778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427984" y="1340768"/>
          <a:ext cx="864096" cy="56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02" name="Equation" r:id="rId15" imgW="508000" imgH="330200" progId="Equation.DSMT4">
                  <p:embed/>
                </p:oleObj>
              </mc:Choice>
              <mc:Fallback>
                <p:oleObj name="Equation" r:id="rId15" imgW="508000" imgH="3302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340768"/>
                        <a:ext cx="864096" cy="56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228184" y="3717032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03" name="Equation" r:id="rId17" imgW="2032000" imgH="520700" progId="Equation.DSMT4">
                  <p:embed/>
                </p:oleObj>
              </mc:Choice>
              <mc:Fallback>
                <p:oleObj name="Equation" r:id="rId17" imgW="2032000" imgH="5207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717032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8244408" y="3573016"/>
          <a:ext cx="58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04" name="Equation" r:id="rId19" imgW="583947" imgH="888614" progId="Equation.DSMT4">
                  <p:embed/>
                </p:oleObj>
              </mc:Choice>
              <mc:Fallback>
                <p:oleObj name="Equation" r:id="rId19" imgW="583947" imgH="888614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408" y="3573016"/>
                        <a:ext cx="584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3760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</a:t>
            </a:r>
            <a:r>
              <a:rPr lang="en-US" sz="3200" dirty="0" smtClean="0">
                <a:solidFill>
                  <a:srgbClr val="C00000"/>
                </a:solidFill>
              </a:rPr>
              <a:t>check whether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353282" name="Object 2"/>
          <p:cNvGraphicFramePr>
            <a:graphicFrameLocks noChangeAspect="1"/>
          </p:cNvGraphicFramePr>
          <p:nvPr/>
        </p:nvGraphicFramePr>
        <p:xfrm>
          <a:off x="4427984" y="836712"/>
          <a:ext cx="114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78" name="Equation" r:id="rId3" imgW="1143000" imgH="889000" progId="Equation.DSMT4">
                  <p:embed/>
                </p:oleObj>
              </mc:Choice>
              <mc:Fallback>
                <p:oleObj name="Equation" r:id="rId3" imgW="1143000" imgH="8890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836712"/>
                        <a:ext cx="1143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96136" y="980728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is pt of inflection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628800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Look at</a:t>
            </a:r>
            <a:endParaRPr lang="en-US" sz="3200" dirty="0"/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2123728" y="3645024"/>
            <a:ext cx="5040560" cy="7200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55976" y="3933056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79" name="Equation" r:id="rId5" imgW="457200" imgH="889000" progId="Equation.DSMT4">
                  <p:embed/>
                </p:oleObj>
              </mc:Choice>
              <mc:Fallback>
                <p:oleObj name="Equation" r:id="rId5" imgW="457200" imgH="8890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933056"/>
                        <a:ext cx="457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9" name="Object 9"/>
          <p:cNvGraphicFramePr>
            <a:graphicFrameLocks noChangeAspect="1"/>
          </p:cNvGraphicFramePr>
          <p:nvPr/>
        </p:nvGraphicFramePr>
        <p:xfrm>
          <a:off x="2123728" y="3789040"/>
          <a:ext cx="132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80" name="Equation" r:id="rId7" imgW="1320800" imgH="914400" progId="Equation.DSMT4">
                  <p:embed/>
                </p:oleObj>
              </mc:Choice>
              <mc:Fallback>
                <p:oleObj name="Equation" r:id="rId7" imgW="1320800" imgH="9144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789040"/>
                        <a:ext cx="1320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5580112" y="3789040"/>
          <a:ext cx="132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81" name="Equation" r:id="rId9" imgW="1320800" imgH="914400" progId="Equation.DSMT4">
                  <p:embed/>
                </p:oleObj>
              </mc:Choice>
              <mc:Fallback>
                <p:oleObj name="Equation" r:id="rId9" imgW="1320800" imgH="914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789040"/>
                        <a:ext cx="1320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 rot="5400000">
            <a:off x="4391980" y="3681028"/>
            <a:ext cx="36004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436096" y="4725144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concave up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5656" y="4725144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concave down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Arc 26"/>
          <p:cNvSpPr/>
          <p:nvPr/>
        </p:nvSpPr>
        <p:spPr bwMode="auto">
          <a:xfrm rot="10800000">
            <a:off x="6012160" y="4869160"/>
            <a:ext cx="914400" cy="792088"/>
          </a:xfrm>
          <a:prstGeom prst="arc">
            <a:avLst>
              <a:gd name="adj1" fmla="val 10840800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rc 27"/>
          <p:cNvSpPr/>
          <p:nvPr/>
        </p:nvSpPr>
        <p:spPr bwMode="auto">
          <a:xfrm>
            <a:off x="2123728" y="5373216"/>
            <a:ext cx="914400" cy="792088"/>
          </a:xfrm>
          <a:prstGeom prst="arc">
            <a:avLst>
              <a:gd name="adj1" fmla="val 10840800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7904" y="4869160"/>
            <a:ext cx="1704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Pt of</a:t>
            </a:r>
          </a:p>
          <a:p>
            <a:r>
              <a:rPr lang="en-US" dirty="0" smtClean="0"/>
              <a:t> inflection</a:t>
            </a:r>
            <a:endParaRPr lang="en-US" dirty="0"/>
          </a:p>
        </p:txBody>
      </p:sp>
      <p:graphicFrame>
        <p:nvGraphicFramePr>
          <p:cNvPr id="353292" name="Object 12"/>
          <p:cNvGraphicFramePr>
            <a:graphicFrameLocks noChangeAspect="1"/>
          </p:cNvGraphicFramePr>
          <p:nvPr/>
        </p:nvGraphicFramePr>
        <p:xfrm>
          <a:off x="827584" y="2132856"/>
          <a:ext cx="685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82" name="Equation" r:id="rId11" imgW="6858000" imgH="914400" progId="Equation.DSMT4">
                  <p:embed/>
                </p:oleObj>
              </mc:Choice>
              <mc:Fallback>
                <p:oleObj name="Equation" r:id="rId11" imgW="6858000" imgH="9144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132856"/>
                        <a:ext cx="6858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  <p:bldP spid="27" grpId="0" animBg="1"/>
      <p:bldP spid="28" grpId="0" animBg="1"/>
      <p:bldP spid="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55976" y="1052736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/>
              <a:t>pt of inflection B/2s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>
            <a:off x="4175956" y="1592796"/>
            <a:ext cx="936104" cy="8640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403648" y="2132856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Concave up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76056" y="1844824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Concave down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4221088"/>
            <a:ext cx="81147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A50021"/>
                </a:solidFill>
              </a:rPr>
              <a:t>However you don’t need to draw such precise </a:t>
            </a:r>
          </a:p>
          <a:p>
            <a:r>
              <a:rPr lang="en-US" b="1" dirty="0" err="1" smtClean="0">
                <a:solidFill>
                  <a:srgbClr val="A50021"/>
                </a:solidFill>
              </a:rPr>
              <a:t>soln</a:t>
            </a:r>
            <a:r>
              <a:rPr lang="en-US" b="1" dirty="0" smtClean="0">
                <a:solidFill>
                  <a:srgbClr val="A50021"/>
                </a:solidFill>
              </a:rPr>
              <a:t> curve, unless you are asked to do so</a:t>
            </a:r>
            <a:endParaRPr lang="en-US" b="1" dirty="0">
              <a:solidFill>
                <a:srgbClr val="A50021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 rot="16200000" flipH="1">
            <a:off x="3419872" y="1772816"/>
            <a:ext cx="1562472" cy="1418456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62497" name="Object 1"/>
          <p:cNvGraphicFramePr>
            <a:graphicFrameLocks noChangeAspect="1"/>
          </p:cNvGraphicFramePr>
          <p:nvPr/>
        </p:nvGraphicFramePr>
        <p:xfrm>
          <a:off x="5724128" y="2276872"/>
          <a:ext cx="1320800" cy="914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1" name="Equation" r:id="rId3" imgW="1320800" imgH="914400" progId="Equation.DSMT4">
                  <p:embed/>
                </p:oleObj>
              </mc:Choice>
              <mc:Fallback>
                <p:oleObj name="Equation" r:id="rId3" imgW="1320800" imgH="914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276872"/>
                        <a:ext cx="1320800" cy="914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498" name="Object 2"/>
          <p:cNvGraphicFramePr>
            <a:graphicFrameLocks noChangeAspect="1"/>
          </p:cNvGraphicFramePr>
          <p:nvPr/>
        </p:nvGraphicFramePr>
        <p:xfrm>
          <a:off x="1763688" y="2708920"/>
          <a:ext cx="132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2" name="Equation" r:id="rId5" imgW="1320800" imgH="914400" progId="Equation.DSMT4">
                  <p:embed/>
                </p:oleObj>
              </mc:Choice>
              <mc:Fallback>
                <p:oleObj name="Equation" r:id="rId5" imgW="1320800" imgH="9144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708920"/>
                        <a:ext cx="1320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19672" y="1628800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N&gt;B/2s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52120" y="3284984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N&lt;B/2s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836712"/>
            <a:ext cx="5544616" cy="503238"/>
          </a:xfrm>
          <a:noFill/>
          <a:ln>
            <a:noFill/>
          </a:ln>
        </p:spPr>
        <p:txBody>
          <a:bodyPr/>
          <a:lstStyle/>
          <a:p>
            <a:pPr algn="l" eaLnBrk="1" hangingPunct="1"/>
            <a:r>
              <a:rPr lang="en-US" sz="2000" dirty="0" smtClean="0"/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How to find Extinction Time T </a:t>
            </a:r>
          </a:p>
        </p:txBody>
      </p:sp>
      <p:sp>
        <p:nvSpPr>
          <p:cNvPr id="1844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844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D263C-06A8-42EC-9E79-0A26624CE11E}" type="slidenum">
              <a:rPr lang="en-US"/>
              <a:pPr/>
              <a:t>59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5576" y="836712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Remark 2: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535030"/>
              </p:ext>
            </p:extLst>
          </p:nvPr>
        </p:nvGraphicFramePr>
        <p:xfrm>
          <a:off x="1115616" y="1556792"/>
          <a:ext cx="182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Equation" r:id="rId3" imgW="1828800" imgH="889000" progId="Equation.DSMT4">
                  <p:embed/>
                </p:oleObj>
              </mc:Choice>
              <mc:Fallback>
                <p:oleObj name="Equation" r:id="rId3" imgW="1828800" imgH="8890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556792"/>
                        <a:ext cx="1828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130258"/>
              </p:ext>
            </p:extLst>
          </p:nvPr>
        </p:nvGraphicFramePr>
        <p:xfrm>
          <a:off x="4067944" y="1772816"/>
          <a:ext cx="359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Equation" r:id="rId5" imgW="3594100" imgH="457200" progId="Equation.DSMT4">
                  <p:embed/>
                </p:oleObj>
              </mc:Choice>
              <mc:Fallback>
                <p:oleObj name="Equation" r:id="rId5" imgW="3594100" imgH="457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772816"/>
                        <a:ext cx="359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547664" y="3573016"/>
          <a:ext cx="6624736" cy="137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Equation" r:id="rId7" imgW="4419600" imgH="914400" progId="Equation.DSMT4">
                  <p:embed/>
                </p:oleObj>
              </mc:Choice>
              <mc:Fallback>
                <p:oleObj name="Equation" r:id="rId7" imgW="4419600" imgH="9144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573016"/>
                        <a:ext cx="6624736" cy="1370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827584" y="4066536"/>
          <a:ext cx="720080" cy="400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5" name="Equation" r:id="rId9" imgW="571252" imgH="317362" progId="Equation.DSMT4">
                  <p:embed/>
                </p:oleObj>
              </mc:Choice>
              <mc:Fallback>
                <p:oleObj name="Equation" r:id="rId9" imgW="571252" imgH="317362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66536"/>
                        <a:ext cx="720080" cy="400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452320" y="188640"/>
            <a:ext cx="136815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smtClean="0"/>
              <a:t>3.4 Harvesting</a:t>
            </a:r>
            <a:endParaRPr lang="en-US" sz="1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245295"/>
              </p:ext>
            </p:extLst>
          </p:nvPr>
        </p:nvGraphicFramePr>
        <p:xfrm>
          <a:off x="2267744" y="2492896"/>
          <a:ext cx="360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Equation" r:id="rId11" imgW="3606480" imgH="888840" progId="Equation.DSMT4">
                  <p:embed/>
                </p:oleObj>
              </mc:Choice>
              <mc:Fallback>
                <p:oleObj name="Equation" r:id="rId11" imgW="36064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7744" y="2492896"/>
                        <a:ext cx="36068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551723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70496"/>
              </p:ext>
            </p:extLst>
          </p:nvPr>
        </p:nvGraphicFramePr>
        <p:xfrm>
          <a:off x="2195736" y="5536148"/>
          <a:ext cx="300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7" name="Equation" r:id="rId13" imgW="3009600" imgH="520560" progId="Equation.DSMT4">
                  <p:embed/>
                </p:oleObj>
              </mc:Choice>
              <mc:Fallback>
                <p:oleObj name="Equation" r:id="rId13" imgW="30096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5736" y="5536148"/>
                        <a:ext cx="3009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20" name="Text Box 16"/>
          <p:cNvSpPr txBox="1">
            <a:spLocks noChangeArrowheads="1"/>
          </p:cNvSpPr>
          <p:nvPr/>
        </p:nvSpPr>
        <p:spPr bwMode="auto">
          <a:xfrm>
            <a:off x="428596" y="1214422"/>
            <a:ext cx="68580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Let B(t) be </a:t>
            </a:r>
            <a:r>
              <a:rPr lang="en-US" sz="3200" dirty="0" smtClean="0">
                <a:solidFill>
                  <a:srgbClr val="A50021"/>
                </a:solidFill>
              </a:rPr>
              <a:t>per </a:t>
            </a:r>
            <a:r>
              <a:rPr lang="en-US" sz="3200" dirty="0">
                <a:solidFill>
                  <a:srgbClr val="A50021"/>
                </a:solidFill>
              </a:rPr>
              <a:t>c</a:t>
            </a:r>
            <a:r>
              <a:rPr lang="en-US" sz="3200" dirty="0" smtClean="0">
                <a:solidFill>
                  <a:srgbClr val="A50021"/>
                </a:solidFill>
              </a:rPr>
              <a:t>apita </a:t>
            </a:r>
            <a:r>
              <a:rPr lang="en-US" sz="3200" dirty="0" smtClean="0"/>
              <a:t>birth-rate</a:t>
            </a:r>
            <a:r>
              <a:rPr lang="en-US" sz="3200" dirty="0"/>
              <a:t>, </a:t>
            </a:r>
            <a:endParaRPr lang="en-US" sz="3200" i="1" dirty="0">
              <a:solidFill>
                <a:srgbClr val="000000"/>
              </a:solidFill>
            </a:endParaRPr>
          </a:p>
        </p:txBody>
      </p:sp>
      <p:sp>
        <p:nvSpPr>
          <p:cNvPr id="1039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03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25AFE7-8B5E-494A-BDA3-22D886E8E4BE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4114800" y="3249613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0" name="Equation" r:id="rId3" imgW="473859" imgH="799637" progId="Equation.DSMT4">
                  <p:embed/>
                </p:oleObj>
              </mc:Choice>
              <mc:Fallback>
                <p:oleObj name="Equation" r:id="rId3" imgW="473859" imgH="799637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49613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596" y="1857364"/>
            <a:ext cx="831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i.e., B(t) is # of babies born per second, </a:t>
            </a:r>
          </a:p>
          <a:p>
            <a:r>
              <a:rPr lang="en-US" sz="3200" dirty="0" smtClean="0">
                <a:solidFill>
                  <a:srgbClr val="A50021"/>
                </a:solidFill>
              </a:rPr>
              <a:t>divided by the total population of the country </a:t>
            </a:r>
          </a:p>
          <a:p>
            <a:r>
              <a:rPr lang="en-US" sz="3200" dirty="0" smtClean="0">
                <a:solidFill>
                  <a:srgbClr val="A50021"/>
                </a:solidFill>
              </a:rPr>
              <a:t>at that moment t</a:t>
            </a:r>
            <a:endParaRPr lang="en-US" sz="3200" dirty="0">
              <a:solidFill>
                <a:srgbClr val="A5002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3789040"/>
            <a:ext cx="8063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B(t) depends on t</a:t>
            </a:r>
            <a:r>
              <a:rPr lang="en-US" sz="3200" dirty="0" smtClean="0"/>
              <a:t>, e.g. people  might </a:t>
            </a:r>
          </a:p>
          <a:p>
            <a:r>
              <a:rPr lang="en-US" sz="3200" dirty="0" smtClean="0"/>
              <a:t>gradually come to </a:t>
            </a:r>
            <a:r>
              <a:rPr lang="en-US" sz="3200" dirty="0" err="1" smtClean="0"/>
              <a:t>realise</a:t>
            </a:r>
            <a:r>
              <a:rPr lang="en-US" sz="3200" dirty="0" smtClean="0"/>
              <a:t> that large families</a:t>
            </a:r>
          </a:p>
          <a:p>
            <a:r>
              <a:rPr lang="en-US" sz="3200" dirty="0" smtClean="0"/>
              <a:t> are no fun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444208" y="188640"/>
            <a:ext cx="244827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 Malthus Model of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1331640" y="4581128"/>
            <a:ext cx="65967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How to integrate? Partial fraction. </a:t>
            </a:r>
          </a:p>
        </p:txBody>
      </p:sp>
      <p:sp>
        <p:nvSpPr>
          <p:cNvPr id="1844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844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D263C-06A8-42EC-9E79-0A26624CE11E}" type="slidenum">
              <a:rPr lang="en-US"/>
              <a:pPr/>
              <a:t>60</a:t>
            </a:fld>
            <a:endParaRPr lang="en-US"/>
          </a:p>
        </p:txBody>
      </p:sp>
      <p:graphicFrame>
        <p:nvGraphicFramePr>
          <p:cNvPr id="18434" name="Object 10"/>
          <p:cNvGraphicFramePr>
            <a:graphicFrameLocks noChangeAspect="1"/>
          </p:cNvGraphicFramePr>
          <p:nvPr/>
        </p:nvGraphicFramePr>
        <p:xfrm>
          <a:off x="4644008" y="1700808"/>
          <a:ext cx="220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94" name="Equation" r:id="rId3" imgW="2209800" imgH="977900" progId="Equation.DSMT4">
                  <p:embed/>
                </p:oleObj>
              </mc:Choice>
              <mc:Fallback>
                <p:oleObj name="Equation" r:id="rId3" imgW="2209800" imgH="9779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700808"/>
                        <a:ext cx="2209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4"/>
          <p:cNvGraphicFramePr>
            <a:graphicFrameLocks noChangeAspect="1"/>
          </p:cNvGraphicFramePr>
          <p:nvPr/>
        </p:nvGraphicFramePr>
        <p:xfrm>
          <a:off x="1259632" y="1700808"/>
          <a:ext cx="322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95" name="Equation" r:id="rId5" imgW="3225800" imgH="889000" progId="Equation.DSMT4">
                  <p:embed/>
                </p:oleObj>
              </mc:Choice>
              <mc:Fallback>
                <p:oleObj name="Equation" r:id="rId5" imgW="3225800" imgH="8890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00808"/>
                        <a:ext cx="3225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87624" y="908720"/>
            <a:ext cx="526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2:  F(N)=0 has two </a:t>
            </a:r>
            <a:r>
              <a:rPr lang="en-US" dirty="0" err="1" smtClean="0"/>
              <a:t>solns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228184" y="980728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96" name="Equation" r:id="rId7" imgW="837836" imgH="444307" progId="Equation.DSMT4">
                  <p:embed/>
                </p:oleObj>
              </mc:Choice>
              <mc:Fallback>
                <p:oleObj name="Equation" r:id="rId7" imgW="837836" imgH="444307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980728"/>
                        <a:ext cx="838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616" y="332656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consider</a:t>
            </a:r>
            <a:endParaRPr lang="en-US" sz="3200" dirty="0"/>
          </a:p>
        </p:txBody>
      </p:sp>
      <p:graphicFrame>
        <p:nvGraphicFramePr>
          <p:cNvPr id="354312" name="Object 8"/>
          <p:cNvGraphicFramePr>
            <a:graphicFrameLocks noChangeAspect="1"/>
          </p:cNvGraphicFramePr>
          <p:nvPr/>
        </p:nvGraphicFramePr>
        <p:xfrm>
          <a:off x="1475656" y="3093790"/>
          <a:ext cx="5976664" cy="1236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97" name="Equation" r:id="rId9" imgW="4419600" imgH="914400" progId="Equation.DSMT4">
                  <p:embed/>
                </p:oleObj>
              </mc:Choice>
              <mc:Fallback>
                <p:oleObj name="Equation" r:id="rId9" imgW="4419600" imgH="9144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093790"/>
                        <a:ext cx="5976664" cy="1236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755576" y="3573016"/>
          <a:ext cx="720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98" name="Equation" r:id="rId11" imgW="571252" imgH="317362" progId="Equation.DSMT4">
                  <p:embed/>
                </p:oleObj>
              </mc:Choice>
              <mc:Fallback>
                <p:oleObj name="Equation" r:id="rId11" imgW="571252" imgH="317362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73016"/>
                        <a:ext cx="7207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844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D263C-06A8-42EC-9E79-0A26624CE11E}" type="slidenum">
              <a:rPr lang="en-US"/>
              <a:pPr/>
              <a:t>61</a:t>
            </a:fld>
            <a:endParaRPr lang="en-US"/>
          </a:p>
        </p:txBody>
      </p:sp>
      <p:graphicFrame>
        <p:nvGraphicFramePr>
          <p:cNvPr id="18436" name="Object 14"/>
          <p:cNvGraphicFramePr>
            <a:graphicFrameLocks noChangeAspect="1"/>
          </p:cNvGraphicFramePr>
          <p:nvPr/>
        </p:nvGraphicFramePr>
        <p:xfrm>
          <a:off x="1763688" y="1412776"/>
          <a:ext cx="322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18" name="Equation" r:id="rId3" imgW="3225800" imgH="889000" progId="Equation.DSMT4">
                  <p:embed/>
                </p:oleObj>
              </mc:Choice>
              <mc:Fallback>
                <p:oleObj name="Equation" r:id="rId3" imgW="3225800" imgH="8890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412776"/>
                        <a:ext cx="3225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5616" y="836712"/>
            <a:ext cx="520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3:  F(N)=0 has one </a:t>
            </a:r>
            <a:r>
              <a:rPr lang="en-US" dirty="0" err="1" smtClean="0"/>
              <a:t>soln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084168" y="90872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19" name="Equation" r:id="rId5" imgW="304536" imgH="406048" progId="Equation.DSMT4">
                  <p:embed/>
                </p:oleObj>
              </mc:Choice>
              <mc:Fallback>
                <p:oleObj name="Equation" r:id="rId5" imgW="304536" imgH="406048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90872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076056" y="1412776"/>
          <a:ext cx="142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20" name="Equation" r:id="rId7" imgW="1422400" imgH="965200" progId="Equation.DSMT4">
                  <p:embed/>
                </p:oleObj>
              </mc:Choice>
              <mc:Fallback>
                <p:oleObj name="Equation" r:id="rId7" imgW="1422400" imgH="965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412776"/>
                        <a:ext cx="1422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7544" y="4293096"/>
            <a:ext cx="8466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It is Not difficult to compute the above integral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260648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consider</a:t>
            </a:r>
            <a:endParaRPr lang="en-US" sz="3200" dirty="0"/>
          </a:p>
        </p:txBody>
      </p:sp>
      <p:graphicFrame>
        <p:nvGraphicFramePr>
          <p:cNvPr id="355336" name="Object 8"/>
          <p:cNvGraphicFramePr>
            <a:graphicFrameLocks noChangeAspect="1"/>
          </p:cNvGraphicFramePr>
          <p:nvPr/>
        </p:nvGraphicFramePr>
        <p:xfrm>
          <a:off x="1403648" y="2924944"/>
          <a:ext cx="597535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21" name="Equation" r:id="rId9" imgW="4419600" imgH="914400" progId="Equation.DSMT4">
                  <p:embed/>
                </p:oleObj>
              </mc:Choice>
              <mc:Fallback>
                <p:oleObj name="Equation" r:id="rId9" imgW="4419600" imgH="9144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24944"/>
                        <a:ext cx="5975350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7" name="Object 9"/>
          <p:cNvGraphicFramePr>
            <a:graphicFrameLocks noChangeAspect="1"/>
          </p:cNvGraphicFramePr>
          <p:nvPr/>
        </p:nvGraphicFramePr>
        <p:xfrm>
          <a:off x="683568" y="3429000"/>
          <a:ext cx="720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22" name="Equation" r:id="rId11" imgW="571252" imgH="317362" progId="Equation.DSMT4">
                  <p:embed/>
                </p:oleObj>
              </mc:Choice>
              <mc:Fallback>
                <p:oleObj name="Equation" r:id="rId11" imgW="571252" imgH="317362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429000"/>
                        <a:ext cx="7207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844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D263C-06A8-42EC-9E79-0A26624CE11E}" type="slidenum">
              <a:rPr lang="en-US"/>
              <a:pPr/>
              <a:t>62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908720"/>
            <a:ext cx="506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1:  F(N)=0 has NO </a:t>
            </a:r>
            <a:r>
              <a:rPr lang="en-US" dirty="0" err="1" smtClean="0"/>
              <a:t>soln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3861048"/>
            <a:ext cx="54441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Change the above integral to</a:t>
            </a:r>
          </a:p>
          <a:p>
            <a:r>
              <a:rPr lang="en-US" sz="3200" dirty="0" smtClean="0"/>
              <a:t> the following form  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3068960"/>
            <a:ext cx="3548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can’t factorize </a:t>
            </a:r>
            <a:endParaRPr lang="en-US" sz="3200" dirty="0"/>
          </a:p>
        </p:txBody>
      </p:sp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4355976" y="3140968"/>
          <a:ext cx="359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45" name="Equation" r:id="rId3" imgW="3594100" imgH="457200" progId="Equation.DSMT4">
                  <p:embed/>
                </p:oleObj>
              </mc:Choice>
              <mc:Fallback>
                <p:oleObj name="Equation" r:id="rId3" imgW="3594100" imgH="457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140968"/>
                        <a:ext cx="359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5616" y="260648"/>
            <a:ext cx="3031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Finally consider</a:t>
            </a:r>
            <a:endParaRPr lang="en-US" sz="32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632200" y="193833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46" name="Equation" r:id="rId5" imgW="203112" imgH="342751" progId="Equation.DSMT4">
                  <p:embed/>
                </p:oleObj>
              </mc:Choice>
              <mc:Fallback>
                <p:oleObj name="Equation" r:id="rId5" imgW="203112" imgH="342751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93833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483768" y="4941168"/>
          <a:ext cx="4406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47" name="Equation" r:id="rId7" imgW="4406900" imgH="1003300" progId="Equation.DSMT4">
                  <p:embed/>
                </p:oleObj>
              </mc:Choice>
              <mc:Fallback>
                <p:oleObj name="Equation" r:id="rId7" imgW="4406900" imgH="10033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941168"/>
                        <a:ext cx="44069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3" name="Object 11"/>
          <p:cNvGraphicFramePr>
            <a:graphicFrameLocks noChangeAspect="1"/>
          </p:cNvGraphicFramePr>
          <p:nvPr/>
        </p:nvGraphicFramePr>
        <p:xfrm>
          <a:off x="1763688" y="1584749"/>
          <a:ext cx="5328592" cy="1102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48" name="Equation" r:id="rId9" imgW="4419600" imgH="914400" progId="Equation.DSMT4">
                  <p:embed/>
                </p:oleObj>
              </mc:Choice>
              <mc:Fallback>
                <p:oleObj name="Equation" r:id="rId9" imgW="4419600" imgH="914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584749"/>
                        <a:ext cx="5328592" cy="1102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4" name="Object 12"/>
          <p:cNvGraphicFramePr>
            <a:graphicFrameLocks noChangeAspect="1"/>
          </p:cNvGraphicFramePr>
          <p:nvPr/>
        </p:nvGraphicFramePr>
        <p:xfrm>
          <a:off x="1043608" y="1916832"/>
          <a:ext cx="720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49" name="Equation" r:id="rId11" imgW="571252" imgH="317362" progId="Equation.DSMT4">
                  <p:embed/>
                </p:oleObj>
              </mc:Choice>
              <mc:Fallback>
                <p:oleObj name="Equation" r:id="rId11" imgW="571252" imgH="317362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16832"/>
                        <a:ext cx="7207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35732" y="3883402"/>
            <a:ext cx="2385589" cy="95410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End </a:t>
            </a:r>
          </a:p>
          <a:p>
            <a:r>
              <a:rPr lang="en-US" dirty="0" smtClean="0"/>
              <a:t>Chapter three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188640"/>
            <a:ext cx="244827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200" dirty="0" smtClean="0"/>
              <a:t>3.1 Malthus Model of Population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5786" y="714356"/>
            <a:ext cx="7378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B(t) depends on N(t) </a:t>
            </a:r>
            <a:r>
              <a:rPr lang="en-US" sz="3200" dirty="0" smtClean="0"/>
              <a:t>e.g., people might </a:t>
            </a:r>
          </a:p>
          <a:p>
            <a:r>
              <a:rPr lang="en-US" sz="3200" dirty="0" err="1" smtClean="0"/>
              <a:t>realise</a:t>
            </a:r>
            <a:r>
              <a:rPr lang="en-US" sz="3200" dirty="0" smtClean="0"/>
              <a:t> that it is not good to have many</a:t>
            </a:r>
          </a:p>
          <a:p>
            <a:r>
              <a:rPr lang="en-US" sz="3200" dirty="0" smtClean="0"/>
              <a:t>children on a small, crowded island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2428868"/>
            <a:ext cx="73132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 in this model, </a:t>
            </a:r>
            <a:r>
              <a:rPr lang="en-US" sz="3200" dirty="0" smtClean="0">
                <a:solidFill>
                  <a:srgbClr val="C00000"/>
                </a:solidFill>
              </a:rPr>
              <a:t>we assume that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B(t) is constant, i.e., B(t)=B for all t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3643314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000100" y="4286256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# of babies born during </a:t>
            </a:r>
            <a:endParaRPr lang="en-US" sz="3200" dirty="0"/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5500694" y="4286256"/>
          <a:ext cx="6429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8" name="Equation" r:id="rId3" imgW="368300" imgH="330200" progId="Equation.DSMT4">
                  <p:embed/>
                </p:oleObj>
              </mc:Choice>
              <mc:Fallback>
                <p:oleObj name="Equation" r:id="rId3" imgW="368300" imgH="330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4286256"/>
                        <a:ext cx="6429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405800"/>
              </p:ext>
            </p:extLst>
          </p:nvPr>
        </p:nvGraphicFramePr>
        <p:xfrm>
          <a:off x="6152042" y="4351630"/>
          <a:ext cx="8334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9" name="Equation" r:id="rId5" imgW="583920" imgH="317160" progId="Equation.DSMT4">
                  <p:embed/>
                </p:oleObj>
              </mc:Choice>
              <mc:Fallback>
                <p:oleObj name="Equation" r:id="rId5" imgW="583920" imgH="31716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2042" y="4351630"/>
                        <a:ext cx="8334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hlinkClick r:id="rId7"/>
          </p:cNvPr>
          <p:cNvSpPr/>
          <p:nvPr/>
        </p:nvSpPr>
        <p:spPr>
          <a:xfrm>
            <a:off x="1009972" y="5557460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http://www.indexmundi.com/g/r.aspx?v=25&amp;l=en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22180" y="5019954"/>
            <a:ext cx="4293163" cy="5232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B(t) =</a:t>
            </a:r>
            <a:r>
              <a:rPr lang="en-US" dirty="0" smtClean="0"/>
              <a:t> </a:t>
            </a:r>
            <a:r>
              <a:rPr lang="en-US" dirty="0">
                <a:solidFill>
                  <a:srgbClr val="A50021"/>
                </a:solidFill>
              </a:rPr>
              <a:t>per capita </a:t>
            </a:r>
            <a:r>
              <a:rPr lang="en-US" dirty="0"/>
              <a:t>birth-rate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847393"/>
              </p:ext>
            </p:extLst>
          </p:nvPr>
        </p:nvGraphicFramePr>
        <p:xfrm>
          <a:off x="7020272" y="4356687"/>
          <a:ext cx="882192" cy="5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0" name="Equation" r:id="rId8" imgW="736560" imgH="419040" progId="Equation.DSMT4">
                  <p:embed/>
                </p:oleObj>
              </mc:Choice>
              <mc:Fallback>
                <p:oleObj name="Equation" r:id="rId8" imgW="736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0272" y="4356687"/>
                        <a:ext cx="882192" cy="501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494013"/>
              </p:ext>
            </p:extLst>
          </p:nvPr>
        </p:nvGraphicFramePr>
        <p:xfrm>
          <a:off x="7827005" y="4275856"/>
          <a:ext cx="675447" cy="605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1" name="Equation" r:id="rId10" imgW="368280" imgH="330120" progId="Equation.DSMT4">
                  <p:embed/>
                </p:oleObj>
              </mc:Choice>
              <mc:Fallback>
                <p:oleObj name="Equation" r:id="rId10" imgW="368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27005" y="4275856"/>
                        <a:ext cx="675447" cy="605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29" name="Text Box 25"/>
          <p:cNvSpPr txBox="1">
            <a:spLocks noChangeArrowheads="1"/>
          </p:cNvSpPr>
          <p:nvPr/>
        </p:nvSpPr>
        <p:spPr bwMode="auto">
          <a:xfrm>
            <a:off x="785786" y="2643182"/>
            <a:ext cx="3500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# </a:t>
            </a:r>
            <a:r>
              <a:rPr lang="en-US" sz="3200" dirty="0" smtClean="0"/>
              <a:t>of deaths during</a:t>
            </a:r>
            <a:endParaRPr lang="en-US" sz="3200" i="1" dirty="0">
              <a:solidFill>
                <a:srgbClr val="000000"/>
              </a:solidFill>
            </a:endParaRPr>
          </a:p>
        </p:txBody>
      </p:sp>
      <p:sp>
        <p:nvSpPr>
          <p:cNvPr id="1039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103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25AFE7-8B5E-494A-BDA3-22D886E8E4BE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4114800" y="3249613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29" name="Equation" r:id="rId3" imgW="473859" imgH="799637" progId="Equation.DSMT4">
                  <p:embed/>
                </p:oleObj>
              </mc:Choice>
              <mc:Fallback>
                <p:oleObj name="Equation" r:id="rId3" imgW="473859" imgH="799637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49613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1472" y="1285860"/>
            <a:ext cx="8148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this model, similarly, we also assume that</a:t>
            </a:r>
          </a:p>
          <a:p>
            <a:r>
              <a:rPr lang="en-US" sz="3200" dirty="0" smtClean="0">
                <a:solidFill>
                  <a:srgbClr val="A50021"/>
                </a:solidFill>
              </a:rPr>
              <a:t>per capita </a:t>
            </a:r>
            <a:r>
              <a:rPr lang="en-US" sz="3200" dirty="0" smtClean="0"/>
              <a:t>death-rate D is  a constant.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4214810" y="2643182"/>
          <a:ext cx="6429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0" name="Equation" r:id="rId5" imgW="368300" imgH="330200" progId="Equation.DSMT4">
                  <p:embed/>
                </p:oleObj>
              </mc:Choice>
              <mc:Fallback>
                <p:oleObj name="Equation" r:id="rId5" imgW="368300" imgH="3302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2643182"/>
                        <a:ext cx="6429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5000628" y="2643182"/>
          <a:ext cx="2422398" cy="61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1" name="Equation" r:id="rId7" imgW="1638300" imgH="419100" progId="Equation.DSMT4">
                  <p:embed/>
                </p:oleObj>
              </mc:Choice>
              <mc:Fallback>
                <p:oleObj name="Equation" r:id="rId7" imgW="1638300" imgH="4191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2643182"/>
                        <a:ext cx="2422398" cy="619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4348" y="3429000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we have</a:t>
            </a:r>
            <a:endParaRPr lang="en-US" sz="3200" dirty="0"/>
          </a:p>
        </p:txBody>
      </p:sp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642910" y="4214818"/>
          <a:ext cx="15525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2" name="Equation" r:id="rId9" imgW="863225" imgH="330057" progId="Equation.DSMT4">
                  <p:embed/>
                </p:oleObj>
              </mc:Choice>
              <mc:Fallback>
                <p:oleObj name="Equation" r:id="rId9" imgW="863225" imgH="330057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214818"/>
                        <a:ext cx="15525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2357422" y="4189703"/>
          <a:ext cx="1998554" cy="6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3" name="Equation" r:id="rId11" imgW="1308100" imgH="419100" progId="Equation.DSMT4">
                  <p:embed/>
                </p:oleObj>
              </mc:Choice>
              <mc:Fallback>
                <p:oleObj name="Equation" r:id="rId11" imgW="1308100" imgH="4191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189703"/>
                        <a:ext cx="1998554" cy="6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4572000" y="4152929"/>
          <a:ext cx="2304256" cy="61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4" name="Equation" r:id="rId13" imgW="1574800" imgH="419100" progId="Equation.DSMT4">
                  <p:embed/>
                </p:oleObj>
              </mc:Choice>
              <mc:Fallback>
                <p:oleObj name="Equation" r:id="rId13" imgW="1574800" imgH="4191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52929"/>
                        <a:ext cx="2304256" cy="613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2583" y="5000635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endParaRPr lang="en-US" sz="3200" dirty="0"/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288426"/>
              </p:ext>
            </p:extLst>
          </p:nvPr>
        </p:nvGraphicFramePr>
        <p:xfrm>
          <a:off x="5528972" y="5010507"/>
          <a:ext cx="3363508" cy="1226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5" name="Equation" r:id="rId15" imgW="2438400" imgH="889000" progId="Equation.DSMT4">
                  <p:embed/>
                </p:oleObj>
              </mc:Choice>
              <mc:Fallback>
                <p:oleObj name="Equation" r:id="rId15" imgW="2438400" imgH="8890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972" y="5010507"/>
                        <a:ext cx="3363508" cy="1226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444208" y="188640"/>
            <a:ext cx="244827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 Malthus Model of Population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97636"/>
              </p:ext>
            </p:extLst>
          </p:nvPr>
        </p:nvGraphicFramePr>
        <p:xfrm>
          <a:off x="1418982" y="5099645"/>
          <a:ext cx="2867266" cy="10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6" name="Equation" r:id="rId17" imgW="2476440" imgH="888840" progId="Equation.DSMT4">
                  <p:embed/>
                </p:oleObj>
              </mc:Choice>
              <mc:Fallback>
                <p:oleObj name="Equation" r:id="rId17" imgW="247644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18982" y="5099645"/>
                        <a:ext cx="2867266" cy="102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86248" y="5000635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0" y="357188"/>
            <a:ext cx="2428875" cy="28575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200" dirty="0" smtClean="0"/>
              <a:t>3.1 Malthus Model of Population</a:t>
            </a:r>
          </a:p>
        </p:txBody>
      </p:sp>
      <p:sp>
        <p:nvSpPr>
          <p:cNvPr id="2058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3</a:t>
            </a:r>
            <a:endParaRPr lang="en-US"/>
          </a:p>
        </p:txBody>
      </p:sp>
      <p:sp>
        <p:nvSpPr>
          <p:cNvPr id="2057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86737F-852A-47A7-B030-1D0FF780AD72}" type="slidenum">
              <a:rPr lang="en-US"/>
              <a:pPr/>
              <a:t>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2910" y="42860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</a:t>
            </a:r>
            <a:endParaRPr lang="en-US" sz="3200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204733"/>
              </p:ext>
            </p:extLst>
          </p:nvPr>
        </p:nvGraphicFramePr>
        <p:xfrm>
          <a:off x="1714481" y="432333"/>
          <a:ext cx="2643205" cy="6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Equation" r:id="rId3" imgW="1497950" imgH="342751" progId="Equation.DSMT4">
                  <p:embed/>
                </p:oleObj>
              </mc:Choice>
              <mc:Fallback>
                <p:oleObj name="Equation" r:id="rId3" imgW="1497950" imgH="342751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1" y="432333"/>
                        <a:ext cx="2643205" cy="604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71670" y="1357298"/>
          <a:ext cx="2000264" cy="125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name="Equation" r:id="rId5" imgW="1422400" imgH="889000" progId="Equation.DSMT4">
                  <p:embed/>
                </p:oleObj>
              </mc:Choice>
              <mc:Fallback>
                <p:oleObj name="Equation" r:id="rId5" imgW="1422400" imgH="8890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357298"/>
                        <a:ext cx="2000264" cy="1250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71472" y="1714488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57686" y="1714488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</a:t>
            </a:r>
            <a:endParaRPr lang="en-US" sz="3200" dirty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6000760" y="1428736"/>
          <a:ext cx="2143140" cy="13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Equation" r:id="rId7" imgW="1447800" imgH="889000" progId="Equation.DSMT4">
                  <p:embed/>
                </p:oleObj>
              </mc:Choice>
              <mc:Fallback>
                <p:oleObj name="Equation" r:id="rId7" imgW="1447800" imgH="8890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1428736"/>
                        <a:ext cx="2143140" cy="13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928662" y="2571744"/>
          <a:ext cx="3219466" cy="153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Equation" r:id="rId9" imgW="1866900" imgH="889000" progId="Equation.DSMT4">
                  <p:embed/>
                </p:oleObj>
              </mc:Choice>
              <mc:Fallback>
                <p:oleObj name="Equation" r:id="rId9" imgW="1866900" imgH="8890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571744"/>
                        <a:ext cx="3219466" cy="153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928662" y="4357694"/>
          <a:ext cx="3445944" cy="628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name="Equation" r:id="rId11" imgW="1879600" imgH="342900" progId="Equation.DSMT4">
                  <p:embed/>
                </p:oleObj>
              </mc:Choice>
              <mc:Fallback>
                <p:oleObj name="Equation" r:id="rId11" imgW="1879600" imgH="3429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357694"/>
                        <a:ext cx="3445944" cy="628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857224" y="5357826"/>
          <a:ext cx="3429024" cy="91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name="Equation" r:id="rId13" imgW="1714500" imgH="457200" progId="Equation.DSMT4">
                  <p:embed/>
                </p:oleObj>
              </mc:Choice>
              <mc:Fallback>
                <p:oleObj name="Equation" r:id="rId13" imgW="1714500" imgH="4572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5357826"/>
                        <a:ext cx="3429024" cy="914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22"/>
  <p:tag name="DEFAULTHEIGHT" val="473"/>
</p:tagLst>
</file>

<file path=ppt/theme/theme1.xml><?xml version="1.0" encoding="utf-8"?>
<a:theme xmlns:a="http://schemas.openxmlformats.org/drawingml/2006/main" name="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9234</TotalTime>
  <Words>2625</Words>
  <Application>Microsoft Office PowerPoint</Application>
  <PresentationFormat>On-screen Show (4:3)</PresentationFormat>
  <Paragraphs>590</Paragraphs>
  <Slides>62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MA1101</vt:lpstr>
      <vt:lpstr>Equation</vt:lpstr>
      <vt:lpstr>MathType 6.0 Equation</vt:lpstr>
      <vt:lpstr>MA1506 Mathematics II</vt:lpstr>
      <vt:lpstr>Introduction</vt:lpstr>
      <vt:lpstr> Introduction</vt:lpstr>
      <vt:lpstr>3.1 Malthus Model of Population pp1-6</vt:lpstr>
      <vt:lpstr>3.1 Malthus Model of Population</vt:lpstr>
      <vt:lpstr>PowerPoint Presentation</vt:lpstr>
      <vt:lpstr>3.1 Malthus Model of Population</vt:lpstr>
      <vt:lpstr>PowerPoint Presentation</vt:lpstr>
      <vt:lpstr>3.1 Malthus Model of Population</vt:lpstr>
      <vt:lpstr>3.1 Malthus Model of Population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1: B-sN(t)&gt;0 i.e., B/s&gt;N(t)  for all t </vt:lpstr>
      <vt:lpstr>Case 2: B-sN(t)&lt;0 i.e., B/s&lt;N(t) for all t </vt:lpstr>
      <vt:lpstr>B/s</vt:lpstr>
      <vt:lpstr>PowerPoint Presentation</vt:lpstr>
      <vt:lpstr>PowerPoint Presentation</vt:lpstr>
      <vt:lpstr>PowerPoint Presentation</vt:lpstr>
      <vt:lpstr>PowerPoint Presentation</vt:lpstr>
      <vt:lpstr>3.3 No Crossing (Touching) Principle  pp 21-24</vt:lpstr>
      <vt:lpstr>PowerPoint Presentation</vt:lpstr>
      <vt:lpstr>B/s</vt:lpstr>
      <vt:lpstr>PowerPoint Presentation</vt:lpstr>
      <vt:lpstr>PowerPoint Presentation</vt:lpstr>
      <vt:lpstr>3.4 Harvesting  pp24-38</vt:lpstr>
      <vt:lpstr>3.4 Harvesting</vt:lpstr>
      <vt:lpstr>How to solve </vt:lpstr>
      <vt:lpstr>3.4 Harvesting</vt:lpstr>
      <vt:lpstr>3.4 Harvesting</vt:lpstr>
      <vt:lpstr>3.4 Harvesting</vt:lpstr>
      <vt:lpstr>3.4 Harvesting</vt:lpstr>
      <vt:lpstr>Case1</vt:lpstr>
      <vt:lpstr>Case1</vt:lpstr>
      <vt:lpstr>Case1</vt:lpstr>
      <vt:lpstr>Case 2                           </vt:lpstr>
      <vt:lpstr>Case 2</vt:lpstr>
      <vt:lpstr>3.4 Harvesting</vt:lpstr>
      <vt:lpstr>Case 2</vt:lpstr>
      <vt:lpstr>3.4 Harvesting</vt:lpstr>
      <vt:lpstr>PowerPoint Presentation</vt:lpstr>
      <vt:lpstr>Case 2</vt:lpstr>
      <vt:lpstr>Case 3</vt:lpstr>
      <vt:lpstr>3.4 Harvesting</vt:lpstr>
      <vt:lpstr>Summary: Soln curves for three cases</vt:lpstr>
      <vt:lpstr>3.4 Harvesting</vt:lpstr>
      <vt:lpstr>3.4 Harvesting</vt:lpstr>
      <vt:lpstr>3.4 Harvesting</vt:lpstr>
      <vt:lpstr>3.4 Harvesting</vt:lpstr>
      <vt:lpstr>3.4 Harvesting</vt:lpstr>
      <vt:lpstr>3.4 Harvesting</vt:lpstr>
      <vt:lpstr>  How to find Extinction Time T </vt:lpstr>
      <vt:lpstr>3.4 Harvesting</vt:lpstr>
      <vt:lpstr>3.4 Harvesting</vt:lpstr>
      <vt:lpstr>3.4 Harvesting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</dc:title>
  <dc:creator>Chew Tuan Seng</dc:creator>
  <cp:lastModifiedBy>Chew Tuan Seng</cp:lastModifiedBy>
  <cp:revision>791</cp:revision>
  <dcterms:created xsi:type="dcterms:W3CDTF">2002-08-22T02:51:55Z</dcterms:created>
  <dcterms:modified xsi:type="dcterms:W3CDTF">2014-01-07T07:00:48Z</dcterms:modified>
</cp:coreProperties>
</file>