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347" r:id="rId2"/>
    <p:sldId id="615" r:id="rId3"/>
    <p:sldId id="625" r:id="rId4"/>
    <p:sldId id="616" r:id="rId5"/>
    <p:sldId id="617" r:id="rId6"/>
    <p:sldId id="618" r:id="rId7"/>
    <p:sldId id="622" r:id="rId8"/>
    <p:sldId id="726" r:id="rId9"/>
    <p:sldId id="621" r:id="rId10"/>
    <p:sldId id="624" r:id="rId11"/>
    <p:sldId id="626" r:id="rId12"/>
    <p:sldId id="628" r:id="rId13"/>
    <p:sldId id="517" r:id="rId14"/>
    <p:sldId id="528" r:id="rId15"/>
    <p:sldId id="548" r:id="rId16"/>
    <p:sldId id="727" r:id="rId17"/>
    <p:sldId id="697" r:id="rId18"/>
    <p:sldId id="698" r:id="rId19"/>
    <p:sldId id="651" r:id="rId20"/>
    <p:sldId id="652" r:id="rId21"/>
    <p:sldId id="633" r:id="rId22"/>
    <p:sldId id="703" r:id="rId23"/>
    <p:sldId id="634" r:id="rId24"/>
    <p:sldId id="631" r:id="rId25"/>
    <p:sldId id="632" r:id="rId26"/>
    <p:sldId id="640" r:id="rId27"/>
    <p:sldId id="729" r:id="rId28"/>
    <p:sldId id="647" r:id="rId29"/>
    <p:sldId id="642" r:id="rId30"/>
    <p:sldId id="695" r:id="rId31"/>
    <p:sldId id="653" r:id="rId32"/>
    <p:sldId id="543" r:id="rId33"/>
    <p:sldId id="545" r:id="rId34"/>
    <p:sldId id="549" r:id="rId35"/>
    <p:sldId id="704" r:id="rId36"/>
    <p:sldId id="522" r:id="rId37"/>
    <p:sldId id="539" r:id="rId38"/>
    <p:sldId id="553" r:id="rId39"/>
    <p:sldId id="554" r:id="rId40"/>
    <p:sldId id="555" r:id="rId41"/>
    <p:sldId id="573" r:id="rId42"/>
    <p:sldId id="557" r:id="rId43"/>
    <p:sldId id="577" r:id="rId44"/>
    <p:sldId id="579" r:id="rId45"/>
    <p:sldId id="705" r:id="rId46"/>
    <p:sldId id="583" r:id="rId47"/>
    <p:sldId id="584" r:id="rId48"/>
    <p:sldId id="706" r:id="rId49"/>
    <p:sldId id="585" r:id="rId50"/>
    <p:sldId id="707" r:id="rId51"/>
    <p:sldId id="586" r:id="rId52"/>
    <p:sldId id="708" r:id="rId53"/>
    <p:sldId id="655" r:id="rId54"/>
    <p:sldId id="709" r:id="rId55"/>
    <p:sldId id="587" r:id="rId56"/>
    <p:sldId id="676" r:id="rId57"/>
    <p:sldId id="710" r:id="rId58"/>
    <p:sldId id="677" r:id="rId59"/>
    <p:sldId id="711" r:id="rId60"/>
    <p:sldId id="678" r:id="rId61"/>
    <p:sldId id="712" r:id="rId62"/>
    <p:sldId id="679" r:id="rId63"/>
    <p:sldId id="713" r:id="rId64"/>
    <p:sldId id="728" r:id="rId65"/>
    <p:sldId id="699" r:id="rId66"/>
    <p:sldId id="683" r:id="rId67"/>
    <p:sldId id="694" r:id="rId68"/>
    <p:sldId id="684" r:id="rId69"/>
    <p:sldId id="715" r:id="rId70"/>
    <p:sldId id="716" r:id="rId71"/>
    <p:sldId id="685" r:id="rId72"/>
    <p:sldId id="717" r:id="rId73"/>
    <p:sldId id="686" r:id="rId74"/>
    <p:sldId id="718" r:id="rId75"/>
    <p:sldId id="597" r:id="rId76"/>
    <p:sldId id="720" r:id="rId77"/>
    <p:sldId id="719" r:id="rId78"/>
    <p:sldId id="598" r:id="rId79"/>
    <p:sldId id="599" r:id="rId80"/>
    <p:sldId id="721" r:id="rId81"/>
    <p:sldId id="722" r:id="rId82"/>
    <p:sldId id="723" r:id="rId83"/>
    <p:sldId id="724" r:id="rId84"/>
    <p:sldId id="725" r:id="rId85"/>
    <p:sldId id="512" r:id="rId86"/>
    <p:sldId id="514" r:id="rId87"/>
    <p:sldId id="519" r:id="rId88"/>
    <p:sldId id="520" r:id="rId89"/>
    <p:sldId id="524" r:id="rId90"/>
    <p:sldId id="526" r:id="rId91"/>
    <p:sldId id="527" r:id="rId92"/>
    <p:sldId id="578" r:id="rId93"/>
    <p:sldId id="627" r:id="rId94"/>
    <p:sldId id="680" r:id="rId95"/>
    <p:sldId id="714" r:id="rId96"/>
    <p:sldId id="682" r:id="rId97"/>
    <p:sldId id="701" r:id="rId98"/>
  </p:sldIdLst>
  <p:sldSz cx="9144000" cy="6858000" type="screen4x3"/>
  <p:notesSz cx="7315200" cy="9601200"/>
  <p:custDataLst>
    <p:tags r:id="rId10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990000"/>
    <a:srgbClr val="00001D"/>
    <a:srgbClr val="EAEAEA"/>
    <a:srgbClr val="F5F2D7"/>
    <a:srgbClr val="000000"/>
    <a:srgbClr val="FFCC99"/>
    <a:srgbClr val="DDDDDD"/>
    <a:srgbClr val="8000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24" autoAdjust="0"/>
  </p:normalViewPr>
  <p:slideViewPr>
    <p:cSldViewPr>
      <p:cViewPr>
        <p:scale>
          <a:sx n="77" d="100"/>
          <a:sy n="77" d="100"/>
        </p:scale>
        <p:origin x="-11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3644"/>
    </p:cViewPr>
  </p:sorterViewPr>
  <p:notesViewPr>
    <p:cSldViewPr>
      <p:cViewPr varScale="1">
        <p:scale>
          <a:sx n="60" d="100"/>
          <a:sy n="60" d="100"/>
        </p:scale>
        <p:origin x="-142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1.xml"/><Relationship Id="rId13" Type="http://schemas.openxmlformats.org/officeDocument/2006/relationships/slide" Target="slides/slide67.xml"/><Relationship Id="rId18" Type="http://schemas.openxmlformats.org/officeDocument/2006/relationships/slide" Target="slides/slide95.xml"/><Relationship Id="rId3" Type="http://schemas.openxmlformats.org/officeDocument/2006/relationships/slide" Target="slides/slide56.xml"/><Relationship Id="rId7" Type="http://schemas.openxmlformats.org/officeDocument/2006/relationships/slide" Target="slides/slide60.xml"/><Relationship Id="rId12" Type="http://schemas.openxmlformats.org/officeDocument/2006/relationships/slide" Target="slides/slide66.xml"/><Relationship Id="rId17" Type="http://schemas.openxmlformats.org/officeDocument/2006/relationships/slide" Target="slides/slide94.xml"/><Relationship Id="rId2" Type="http://schemas.openxmlformats.org/officeDocument/2006/relationships/slide" Target="slides/slide29.xml"/><Relationship Id="rId16" Type="http://schemas.openxmlformats.org/officeDocument/2006/relationships/slide" Target="slides/slide70.xml"/><Relationship Id="rId20" Type="http://schemas.openxmlformats.org/officeDocument/2006/relationships/slide" Target="slides/slide97.xml"/><Relationship Id="rId1" Type="http://schemas.openxmlformats.org/officeDocument/2006/relationships/slide" Target="slides/slide26.xml"/><Relationship Id="rId6" Type="http://schemas.openxmlformats.org/officeDocument/2006/relationships/slide" Target="slides/slide59.xml"/><Relationship Id="rId11" Type="http://schemas.openxmlformats.org/officeDocument/2006/relationships/slide" Target="slides/slide64.xml"/><Relationship Id="rId5" Type="http://schemas.openxmlformats.org/officeDocument/2006/relationships/slide" Target="slides/slide58.xml"/><Relationship Id="rId15" Type="http://schemas.openxmlformats.org/officeDocument/2006/relationships/slide" Target="slides/slide69.xml"/><Relationship Id="rId10" Type="http://schemas.openxmlformats.org/officeDocument/2006/relationships/slide" Target="slides/slide63.xml"/><Relationship Id="rId19" Type="http://schemas.openxmlformats.org/officeDocument/2006/relationships/slide" Target="slides/slide96.xml"/><Relationship Id="rId4" Type="http://schemas.openxmlformats.org/officeDocument/2006/relationships/slide" Target="slides/slide57.xml"/><Relationship Id="rId9" Type="http://schemas.openxmlformats.org/officeDocument/2006/relationships/slide" Target="slides/slide62.xml"/><Relationship Id="rId14" Type="http://schemas.openxmlformats.org/officeDocument/2006/relationships/slide" Target="slides/slide6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6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12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0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0.wmf"/><Relationship Id="rId1" Type="http://schemas.openxmlformats.org/officeDocument/2006/relationships/image" Target="../media/image20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2.wmf"/><Relationship Id="rId5" Type="http://schemas.openxmlformats.org/officeDocument/2006/relationships/image" Target="../media/image12.wmf"/><Relationship Id="rId4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8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42.wmf"/><Relationship Id="rId4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0.wmf"/><Relationship Id="rId4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46.wmf"/><Relationship Id="rId1" Type="http://schemas.openxmlformats.org/officeDocument/2006/relationships/image" Target="../media/image80.wmf"/><Relationship Id="rId6" Type="http://schemas.openxmlformats.org/officeDocument/2006/relationships/image" Target="../media/image47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0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07.wmf"/><Relationship Id="rId4" Type="http://schemas.openxmlformats.org/officeDocument/2006/relationships/image" Target="../media/image11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07.wmf"/><Relationship Id="rId4" Type="http://schemas.openxmlformats.org/officeDocument/2006/relationships/image" Target="../media/image12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5.wmf"/><Relationship Id="rId1" Type="http://schemas.openxmlformats.org/officeDocument/2006/relationships/image" Target="../media/image107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4" Type="http://schemas.openxmlformats.org/officeDocument/2006/relationships/image" Target="../media/image13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4" Type="http://schemas.openxmlformats.org/officeDocument/2006/relationships/image" Target="../media/image14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5" Type="http://schemas.openxmlformats.org/officeDocument/2006/relationships/image" Target="../media/image142.wmf"/><Relationship Id="rId4" Type="http://schemas.openxmlformats.org/officeDocument/2006/relationships/image" Target="../media/image14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47.wmf"/><Relationship Id="rId1" Type="http://schemas.openxmlformats.org/officeDocument/2006/relationships/image" Target="../media/image150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4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7" Type="http://schemas.openxmlformats.org/officeDocument/2006/relationships/image" Target="../media/image157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6.wmf"/><Relationship Id="rId5" Type="http://schemas.openxmlformats.org/officeDocument/2006/relationships/image" Target="../media/image152.wmf"/><Relationship Id="rId4" Type="http://schemas.openxmlformats.org/officeDocument/2006/relationships/image" Target="../media/image142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6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6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4" Type="http://schemas.openxmlformats.org/officeDocument/2006/relationships/image" Target="../media/image174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4" Type="http://schemas.openxmlformats.org/officeDocument/2006/relationships/image" Target="../media/image174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07.wmf"/><Relationship Id="rId4" Type="http://schemas.openxmlformats.org/officeDocument/2006/relationships/image" Target="../media/image183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1.wmf"/><Relationship Id="rId1" Type="http://schemas.openxmlformats.org/officeDocument/2006/relationships/image" Target="../media/image107.wmf"/><Relationship Id="rId4" Type="http://schemas.openxmlformats.org/officeDocument/2006/relationships/image" Target="../media/image188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74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wmf"/><Relationship Id="rId1" Type="http://schemas.openxmlformats.org/officeDocument/2006/relationships/image" Target="../media/image197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3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4" Type="http://schemas.openxmlformats.org/officeDocument/2006/relationships/image" Target="../media/image216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4" Type="http://schemas.openxmlformats.org/officeDocument/2006/relationships/image" Target="../media/image220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2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4" Type="http://schemas.openxmlformats.org/officeDocument/2006/relationships/image" Target="../media/image2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8.wmf"/><Relationship Id="rId1" Type="http://schemas.openxmlformats.org/officeDocument/2006/relationships/image" Target="../media/image222.wmf"/><Relationship Id="rId4" Type="http://schemas.openxmlformats.org/officeDocument/2006/relationships/image" Target="../media/image107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6" Type="http://schemas.openxmlformats.org/officeDocument/2006/relationships/image" Target="../media/image266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image" Target="../media/image173.wmf"/><Relationship Id="rId1" Type="http://schemas.openxmlformats.org/officeDocument/2006/relationships/image" Target="../media/image267.wmf"/></Relationships>
</file>

<file path=ppt/drawings/_rels/vmlDrawing7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wmf"/><Relationship Id="rId1" Type="http://schemas.openxmlformats.org/officeDocument/2006/relationships/image" Target="../media/image269.w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1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16.wmf"/><Relationship Id="rId2" Type="http://schemas.openxmlformats.org/officeDocument/2006/relationships/image" Target="../media/image1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EBE95-E52B-4048-87B9-09B9179A41DF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9C60-52C1-4DE2-AC6D-4FAA9BB4D6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16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72484B9-83D2-4F44-8F35-B87F042E03B5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B6CF567-E693-4DC5-90DC-1DEA7627E1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CF567-E693-4DC5-90DC-1DEA7627E1C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CF567-E693-4DC5-90DC-1DEA7627E1C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CF567-E693-4DC5-90DC-1DEA7627E1C5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0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CF567-E693-4DC5-90DC-1DEA7627E1C5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30049-295D-44B0-B023-2C6F98B9D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EC02F-57C6-4246-8923-F4F4622432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3E240-72B5-40E7-9F9F-8F4ED7C547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CA738-297C-404D-BE8E-7C3483BD53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7AB6-C7AC-4002-BCB9-A4A8FC780B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2E2BE-E00F-4581-816C-85576322F0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2C17C-175A-40A1-A27C-2433D9A23E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0A2FA-1226-4526-8D99-0744CAE60C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619D9-DC74-4177-9BDC-5D530AFEC2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A477A-321A-4866-B504-457D8AC8F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E589A-BA33-4C14-9806-34D9D2592F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580DFA42-06E1-40BC-87A5-C94548F515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36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10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30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40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4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4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7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46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8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36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2.wmf"/><Relationship Id="rId11" Type="http://schemas.openxmlformats.org/officeDocument/2006/relationships/image" Target="../media/image64.wmf"/><Relationship Id="rId5" Type="http://schemas.openxmlformats.org/officeDocument/2006/relationships/oleObject" Target="../embeddings/oleObject83.bin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86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85.bin"/><Relationship Id="rId14" Type="http://schemas.openxmlformats.org/officeDocument/2006/relationships/oleObject" Target="../embeddings/oleObject8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67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9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p.ruhr-uni-bochum.de/DynLAB/dynlabmodules/Examples/Laplacetransform/Rickeracke.html" TargetMode="External"/><Relationship Id="rId2" Type="http://schemas.openxmlformats.org/officeDocument/2006/relationships/hyperlink" Target="http://wims.unice.fr/wims/wims.cg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olframalpha.com/widgets/view.jsp?id=3272010f63d3145699ca78bbe0db05a7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6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7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82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4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8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11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9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2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9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0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tags" Target="../tags/tag5.xml"/><Relationship Id="rId7" Type="http://schemas.openxmlformats.org/officeDocument/2006/relationships/image" Target="../media/image10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10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3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07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1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16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4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19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2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2.wmf"/><Relationship Id="rId11" Type="http://schemas.openxmlformats.org/officeDocument/2006/relationships/image" Target="../media/image124.wmf"/><Relationship Id="rId5" Type="http://schemas.openxmlformats.org/officeDocument/2006/relationships/oleObject" Target="../embeddings/oleObject148.bin"/><Relationship Id="rId10" Type="http://schemas.openxmlformats.org/officeDocument/2006/relationships/oleObject" Target="../embeddings/oleObject151.bin"/><Relationship Id="rId4" Type="http://schemas.openxmlformats.org/officeDocument/2006/relationships/image" Target="../media/image107.wmf"/><Relationship Id="rId9" Type="http://schemas.openxmlformats.org/officeDocument/2006/relationships/image" Target="../media/image123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26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5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oleObject" Target="../embeddings/oleObject159.bin"/><Relationship Id="rId3" Type="http://schemas.openxmlformats.org/officeDocument/2006/relationships/tags" Target="../tags/tag8.xml"/><Relationship Id="rId7" Type="http://schemas.openxmlformats.org/officeDocument/2006/relationships/image" Target="../media/image132.png"/><Relationship Id="rId12" Type="http://schemas.openxmlformats.org/officeDocument/2006/relationships/image" Target="../media/image129.wmf"/><Relationship Id="rId2" Type="http://schemas.openxmlformats.org/officeDocument/2006/relationships/tags" Target="../tags/tag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1.png"/><Relationship Id="rId11" Type="http://schemas.openxmlformats.org/officeDocument/2006/relationships/oleObject" Target="../embeddings/oleObject158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8.wmf"/><Relationship Id="rId4" Type="http://schemas.openxmlformats.org/officeDocument/2006/relationships/tags" Target="../tags/tag9.xml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3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37.wmf"/><Relationship Id="rId2" Type="http://schemas.openxmlformats.org/officeDocument/2006/relationships/tags" Target="../tags/tag10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33.png"/><Relationship Id="rId11" Type="http://schemas.openxmlformats.org/officeDocument/2006/relationships/oleObject" Target="../embeddings/oleObject163.bin"/><Relationship Id="rId5" Type="http://schemas.openxmlformats.org/officeDocument/2006/relationships/image" Target="../media/image134.wmf"/><Relationship Id="rId10" Type="http://schemas.openxmlformats.org/officeDocument/2006/relationships/image" Target="../media/image136.wmf"/><Relationship Id="rId4" Type="http://schemas.openxmlformats.org/officeDocument/2006/relationships/oleObject" Target="../embeddings/oleObject160.bin"/><Relationship Id="rId9" Type="http://schemas.openxmlformats.org/officeDocument/2006/relationships/oleObject" Target="../embeddings/oleObject16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40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4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73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49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7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84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48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52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90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42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56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59.png"/><Relationship Id="rId4" Type="http://schemas.openxmlformats.org/officeDocument/2006/relationships/image" Target="../media/image158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60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3" Type="http://schemas.openxmlformats.org/officeDocument/2006/relationships/oleObject" Target="../embeddings/oleObject194.bin"/><Relationship Id="rId7" Type="http://schemas.openxmlformats.org/officeDocument/2006/relationships/image" Target="../media/image1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61.wmf"/><Relationship Id="rId9" Type="http://schemas.openxmlformats.org/officeDocument/2006/relationships/image" Target="../media/image16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7" Type="http://schemas.openxmlformats.org/officeDocument/2006/relationships/image" Target="../media/image1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98.bin"/><Relationship Id="rId5" Type="http://schemas.openxmlformats.org/officeDocument/2006/relationships/image" Target="../media/image165.jpeg"/><Relationship Id="rId4" Type="http://schemas.openxmlformats.org/officeDocument/2006/relationships/image" Target="../media/image164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7" Type="http://schemas.openxmlformats.org/officeDocument/2006/relationships/image" Target="../media/image16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66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jpeg"/><Relationship Id="rId3" Type="http://schemas.openxmlformats.org/officeDocument/2006/relationships/oleObject" Target="../embeddings/oleObject201.bin"/><Relationship Id="rId7" Type="http://schemas.openxmlformats.org/officeDocument/2006/relationships/image" Target="../media/image16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66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170.wmf"/><Relationship Id="rId4" Type="http://schemas.openxmlformats.org/officeDocument/2006/relationships/oleObject" Target="../embeddings/oleObject203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205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207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174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211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178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216.bin"/><Relationship Id="rId10" Type="http://schemas.openxmlformats.org/officeDocument/2006/relationships/image" Target="../media/image183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218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18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81.wmf"/><Relationship Id="rId11" Type="http://schemas.openxmlformats.org/officeDocument/2006/relationships/image" Target="../media/image189.png"/><Relationship Id="rId5" Type="http://schemas.openxmlformats.org/officeDocument/2006/relationships/oleObject" Target="../embeddings/oleObject223.bin"/><Relationship Id="rId10" Type="http://schemas.openxmlformats.org/officeDocument/2006/relationships/image" Target="../media/image188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225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90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191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34.bin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1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233.bin"/><Relationship Id="rId5" Type="http://schemas.openxmlformats.org/officeDocument/2006/relationships/oleObject" Target="../embeddings/oleObject230.bin"/><Relationship Id="rId10" Type="http://schemas.openxmlformats.org/officeDocument/2006/relationships/image" Target="../media/image195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174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7" Type="http://schemas.openxmlformats.org/officeDocument/2006/relationships/image" Target="../media/image19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197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40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47.bin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2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46.bin"/><Relationship Id="rId5" Type="http://schemas.openxmlformats.org/officeDocument/2006/relationships/oleObject" Target="../embeddings/oleObject243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203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3" Type="http://schemas.openxmlformats.org/officeDocument/2006/relationships/oleObject" Target="../embeddings/oleObject248.bin"/><Relationship Id="rId7" Type="http://schemas.openxmlformats.org/officeDocument/2006/relationships/image" Target="../media/image2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49.bin"/><Relationship Id="rId4" Type="http://schemas.openxmlformats.org/officeDocument/2006/relationships/image" Target="../media/image209.wmf"/><Relationship Id="rId9" Type="http://schemas.openxmlformats.org/officeDocument/2006/relationships/image" Target="../media/image211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252.bin"/><Relationship Id="rId11" Type="http://schemas.openxmlformats.org/officeDocument/2006/relationships/image" Target="../media/image216.wmf"/><Relationship Id="rId5" Type="http://schemas.openxmlformats.org/officeDocument/2006/relationships/image" Target="../media/image213.wmf"/><Relationship Id="rId10" Type="http://schemas.openxmlformats.org/officeDocument/2006/relationships/oleObject" Target="../embeddings/oleObject254.bin"/><Relationship Id="rId4" Type="http://schemas.openxmlformats.org/officeDocument/2006/relationships/oleObject" Target="../embeddings/oleObject251.bin"/><Relationship Id="rId9" Type="http://schemas.openxmlformats.org/officeDocument/2006/relationships/image" Target="../media/image215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218.wmf"/><Relationship Id="rId11" Type="http://schemas.openxmlformats.org/officeDocument/2006/relationships/image" Target="../media/image221.emf"/><Relationship Id="rId5" Type="http://schemas.openxmlformats.org/officeDocument/2006/relationships/oleObject" Target="../embeddings/oleObject256.bin"/><Relationship Id="rId10" Type="http://schemas.openxmlformats.org/officeDocument/2006/relationships/image" Target="../media/image220.wmf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5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222.wmf"/><Relationship Id="rId4" Type="http://schemas.openxmlformats.org/officeDocument/2006/relationships/oleObject" Target="../embeddings/oleObject259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61.bin"/><Relationship Id="rId10" Type="http://schemas.openxmlformats.org/officeDocument/2006/relationships/image" Target="../media/image227.wmf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63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65.bin"/><Relationship Id="rId10" Type="http://schemas.openxmlformats.org/officeDocument/2006/relationships/image" Target="../media/image107.wmf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267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29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3" Type="http://schemas.openxmlformats.org/officeDocument/2006/relationships/tags" Target="../tags/tag13.xml"/><Relationship Id="rId7" Type="http://schemas.openxmlformats.org/officeDocument/2006/relationships/image" Target="../media/image23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image" Target="../media/image235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3" Type="http://schemas.openxmlformats.org/officeDocument/2006/relationships/tags" Target="../tags/tag17.xml"/><Relationship Id="rId7" Type="http://schemas.openxmlformats.org/officeDocument/2006/relationships/image" Target="../media/image23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0.png"/><Relationship Id="rId5" Type="http://schemas.openxmlformats.org/officeDocument/2006/relationships/tags" Target="../tags/tag19.xml"/><Relationship Id="rId10" Type="http://schemas.openxmlformats.org/officeDocument/2006/relationships/image" Target="../media/image239.png"/><Relationship Id="rId4" Type="http://schemas.openxmlformats.org/officeDocument/2006/relationships/tags" Target="../tags/tag18.xml"/><Relationship Id="rId9" Type="http://schemas.openxmlformats.org/officeDocument/2006/relationships/image" Target="../media/image238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tags" Target="../tags/tag22.xml"/><Relationship Id="rId7" Type="http://schemas.openxmlformats.org/officeDocument/2006/relationships/image" Target="../media/image24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4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image" Target="../media/image244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tags" Target="../tags/tag26.xml"/><Relationship Id="rId7" Type="http://schemas.openxmlformats.org/officeDocument/2006/relationships/image" Target="../media/image245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9.png"/><Relationship Id="rId5" Type="http://schemas.openxmlformats.org/officeDocument/2006/relationships/tags" Target="../tags/tag28.xml"/><Relationship Id="rId10" Type="http://schemas.openxmlformats.org/officeDocument/2006/relationships/image" Target="../media/image248.png"/><Relationship Id="rId4" Type="http://schemas.openxmlformats.org/officeDocument/2006/relationships/tags" Target="../tags/tag27.xml"/><Relationship Id="rId9" Type="http://schemas.openxmlformats.org/officeDocument/2006/relationships/image" Target="../media/image24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25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52.png"/><Relationship Id="rId5" Type="http://schemas.openxmlformats.org/officeDocument/2006/relationships/image" Target="../media/image250.png"/><Relationship Id="rId4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255.png"/><Relationship Id="rId4" Type="http://schemas.openxmlformats.org/officeDocument/2006/relationships/image" Target="../media/image254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png"/><Relationship Id="rId3" Type="http://schemas.openxmlformats.org/officeDocument/2006/relationships/tags" Target="../tags/tag38.xml"/><Relationship Id="rId7" Type="http://schemas.openxmlformats.org/officeDocument/2006/relationships/image" Target="../media/image25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60.png"/><Relationship Id="rId5" Type="http://schemas.openxmlformats.org/officeDocument/2006/relationships/tags" Target="../tags/tag40.xml"/><Relationship Id="rId10" Type="http://schemas.openxmlformats.org/officeDocument/2006/relationships/image" Target="../media/image259.png"/><Relationship Id="rId4" Type="http://schemas.openxmlformats.org/officeDocument/2006/relationships/tags" Target="../tags/tag39.xml"/><Relationship Id="rId9" Type="http://schemas.openxmlformats.org/officeDocument/2006/relationships/image" Target="../media/image258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13" Type="http://schemas.openxmlformats.org/officeDocument/2006/relationships/oleObject" Target="../embeddings/oleObject276.bin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264.wmf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66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278.bin"/><Relationship Id="rId4" Type="http://schemas.openxmlformats.org/officeDocument/2006/relationships/image" Target="../media/image267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70.wmf"/><Relationship Id="rId5" Type="http://schemas.openxmlformats.org/officeDocument/2006/relationships/oleObject" Target="../embeddings/oleObject281.bin"/><Relationship Id="rId4" Type="http://schemas.openxmlformats.org/officeDocument/2006/relationships/image" Target="../media/image269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271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273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27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765175"/>
            <a:ext cx="7772400" cy="914400"/>
          </a:xfrm>
        </p:spPr>
        <p:txBody>
          <a:bodyPr/>
          <a:lstStyle/>
          <a:p>
            <a:r>
              <a:rPr lang="en-US" b="1" dirty="0"/>
              <a:t>MA1506</a:t>
            </a:r>
            <a:br>
              <a:rPr lang="en-US" b="1" dirty="0"/>
            </a:br>
            <a:r>
              <a:rPr lang="en-US" b="1" dirty="0"/>
              <a:t>Mathematics II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2349500"/>
            <a:ext cx="7772400" cy="1600200"/>
          </a:xfrm>
        </p:spPr>
        <p:txBody>
          <a:bodyPr/>
          <a:lstStyle/>
          <a:p>
            <a:r>
              <a:rPr lang="en-US" sz="3600" dirty="0"/>
              <a:t>Chapter 4</a:t>
            </a:r>
          </a:p>
          <a:p>
            <a:r>
              <a:rPr lang="en-US" sz="3600" dirty="0"/>
              <a:t>Laplace Transforms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0049-295D-44B0-B023-2C6F98B9D43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4" name="Text Box 6"/>
          <p:cNvSpPr txBox="1">
            <a:spLocks noChangeArrowheads="1"/>
          </p:cNvSpPr>
          <p:nvPr/>
        </p:nvSpPr>
        <p:spPr bwMode="auto">
          <a:xfrm>
            <a:off x="500034" y="4714884"/>
            <a:ext cx="36399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rgbClr val="000000"/>
                </a:solidFill>
              </a:rPr>
              <a:t>a, b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/>
              <a:t>are constants</a:t>
            </a:r>
          </a:p>
        </p:txBody>
      </p:sp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500034" y="1428736"/>
            <a:ext cx="8135938" cy="936625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0" y="3571876"/>
            <a:ext cx="8785225" cy="865188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67544" y="476672"/>
            <a:ext cx="2778102" cy="46194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4.4 Linearity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052736"/>
            <a:ext cx="5747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can apply L T term by term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2780928"/>
            <a:ext cx="8275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can also  apply  inverse L T term by term</a:t>
            </a:r>
            <a:endParaRPr lang="en-US" sz="3200" dirty="0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971600" y="1916832"/>
          <a:ext cx="6428225" cy="63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Equation" r:id="rId4" imgW="4241800" imgH="419100" progId="Equation.DSMT4">
                  <p:embed/>
                </p:oleObj>
              </mc:Choice>
              <mc:Fallback>
                <p:oleObj name="Equation" r:id="rId4" imgW="4241800" imgH="4191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16832"/>
                        <a:ext cx="6428225" cy="635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259631" y="3717032"/>
          <a:ext cx="6663373" cy="664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6" imgW="5219700" imgH="520700" progId="Equation.DSMT4">
                  <p:embed/>
                </p:oleObj>
              </mc:Choice>
              <mc:Fallback>
                <p:oleObj name="Equation" r:id="rId6" imgW="5219700" imgH="5207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1" y="3717032"/>
                        <a:ext cx="6663373" cy="664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4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5398368" cy="53338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3200" b="1" dirty="0" smtClean="0"/>
              <a:t>4.5 Operational properties</a:t>
            </a:r>
            <a:endParaRPr lang="en-US" sz="3200" b="1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88339"/>
              </p:ext>
            </p:extLst>
          </p:nvPr>
        </p:nvGraphicFramePr>
        <p:xfrm>
          <a:off x="1221276" y="1367710"/>
          <a:ext cx="3005572" cy="620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6" name="Equation" r:id="rId3" imgW="1168400" imgH="241300" progId="Equation.DSMT4">
                  <p:embed/>
                </p:oleObj>
              </mc:Choice>
              <mc:Fallback>
                <p:oleObj name="Equation" r:id="rId3" imgW="1168400" imgH="2413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276" y="1367710"/>
                        <a:ext cx="3005572" cy="620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367710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406180" y="1357298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724128" y="3140968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n is </a:t>
            </a:r>
            <a:endParaRPr lang="en-US" dirty="0" smtClean="0"/>
          </a:p>
          <a:p>
            <a:r>
              <a:rPr lang="en-US" dirty="0" smtClean="0"/>
              <a:t>positive </a:t>
            </a:r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20171" y="4508024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called s-shifting</a:t>
            </a:r>
            <a:endParaRPr lang="en-US" sz="3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0613" y="5358886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s&gt;a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3276600" y="22098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7" name="Equation" r:id="rId5" imgW="473859" imgH="799637" progId="Equation.DSMT4">
                  <p:embed/>
                </p:oleObj>
              </mc:Choice>
              <mc:Fallback>
                <p:oleObj name="Equation" r:id="rId5" imgW="473859" imgH="799637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9144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889067"/>
              </p:ext>
            </p:extLst>
          </p:nvPr>
        </p:nvGraphicFramePr>
        <p:xfrm>
          <a:off x="467544" y="2204864"/>
          <a:ext cx="3816424" cy="611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8" name="Equation" r:id="rId7" imgW="2616200" imgH="419100" progId="Equation.DSMT4">
                  <p:embed/>
                </p:oleObj>
              </mc:Choice>
              <mc:Fallback>
                <p:oleObj name="Equation" r:id="rId7" imgW="2616200" imgH="4191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04864"/>
                        <a:ext cx="3816424" cy="6113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21139"/>
              </p:ext>
            </p:extLst>
          </p:nvPr>
        </p:nvGraphicFramePr>
        <p:xfrm>
          <a:off x="395536" y="2996952"/>
          <a:ext cx="5040560" cy="705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9" name="Equation" r:id="rId9" imgW="3810000" imgH="533400" progId="Equation.DSMT4">
                  <p:embed/>
                </p:oleObj>
              </mc:Choice>
              <mc:Fallback>
                <p:oleObj name="Equation" r:id="rId9" imgW="3810000" imgH="5334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996952"/>
                        <a:ext cx="5040560" cy="705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00356"/>
              </p:ext>
            </p:extLst>
          </p:nvPr>
        </p:nvGraphicFramePr>
        <p:xfrm>
          <a:off x="522339" y="4331109"/>
          <a:ext cx="4464496" cy="94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0" name="Equation" r:id="rId11" imgW="3314700" imgH="698500" progId="Equation.DSMT4">
                  <p:embed/>
                </p:oleObj>
              </mc:Choice>
              <mc:Fallback>
                <p:oleObj name="Equation" r:id="rId11" imgW="3314700" imgH="6985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339" y="4331109"/>
                        <a:ext cx="4464496" cy="9407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58200" cy="64294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000" b="1" dirty="0" smtClean="0"/>
              <a:t>Part 2: Finding  Laplace transforms and  inverse Laplace transforms   </a:t>
            </a:r>
            <a:br>
              <a:rPr lang="en-US" sz="2000" b="1" dirty="0" smtClean="0"/>
            </a:br>
            <a:r>
              <a:rPr lang="en-US" sz="2000" b="1" dirty="0" smtClean="0"/>
              <a:t>            using  known results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6696744" cy="571504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A50021"/>
                </a:solidFill>
              </a:rPr>
              <a:t>4.6  Finding Laplace transforms </a:t>
            </a:r>
            <a:endParaRPr lang="en-US" b="1" dirty="0">
              <a:solidFill>
                <a:srgbClr val="A5002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916832"/>
            <a:ext cx="1962397" cy="52322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Example 1</a:t>
            </a:r>
            <a:endParaRPr lang="en-US" b="1" dirty="0">
              <a:solidFill>
                <a:srgbClr val="99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05064"/>
            <a:ext cx="1962397" cy="52322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Example 2</a:t>
            </a:r>
            <a:endParaRPr lang="en-US" b="1" dirty="0">
              <a:solidFill>
                <a:srgbClr val="99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580930"/>
              </p:ext>
            </p:extLst>
          </p:nvPr>
        </p:nvGraphicFramePr>
        <p:xfrm>
          <a:off x="3995936" y="1844824"/>
          <a:ext cx="50403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3" name="Equation" r:id="rId3" imgW="3810000" imgH="533400" progId="Equation.DSMT4">
                  <p:embed/>
                </p:oleObj>
              </mc:Choice>
              <mc:Fallback>
                <p:oleObj name="Equation" r:id="rId3" imgW="3810000" imgH="5334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844824"/>
                        <a:ext cx="5040312" cy="7048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89064"/>
              </p:ext>
            </p:extLst>
          </p:nvPr>
        </p:nvGraphicFramePr>
        <p:xfrm>
          <a:off x="6748798" y="3246081"/>
          <a:ext cx="2372940" cy="74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4" name="Equation" r:id="rId5" imgW="2984500" imgH="939800" progId="Equation.DSMT4">
                  <p:embed/>
                </p:oleObj>
              </mc:Choice>
              <mc:Fallback>
                <p:oleObj name="Equation" r:id="rId5" imgW="2984500" imgH="939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798" y="3246081"/>
                        <a:ext cx="2372940" cy="74722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23528" y="2996952"/>
          <a:ext cx="2422479" cy="613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5" name="Equation" r:id="rId7" imgW="1854200" imgH="469900" progId="Equation.DSMT4">
                  <p:embed/>
                </p:oleObj>
              </mc:Choice>
              <mc:Fallback>
                <p:oleObj name="Equation" r:id="rId7" imgW="1854200" imgH="4699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996952"/>
                        <a:ext cx="2422479" cy="613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771800" y="2852936"/>
          <a:ext cx="3384376" cy="9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6" name="Equation" r:id="rId9" imgW="3708400" imgH="1016000" progId="Equation.DSMT4">
                  <p:embed/>
                </p:oleObj>
              </mc:Choice>
              <mc:Fallback>
                <p:oleObj name="Equation" r:id="rId9" imgW="3708400" imgH="10160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852936"/>
                        <a:ext cx="3384376" cy="9272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467544" y="4837648"/>
          <a:ext cx="2304256" cy="874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7" name="Equation" r:id="rId11" imgW="1841500" imgH="698500" progId="Equation.DSMT4">
                  <p:embed/>
                </p:oleObj>
              </mc:Choice>
              <mc:Fallback>
                <p:oleObj name="Equation" r:id="rId11" imgW="1841500" imgH="6985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837648"/>
                        <a:ext cx="2304256" cy="874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915816" y="4725144"/>
          <a:ext cx="3924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8" name="Equation" r:id="rId13" imgW="3924300" imgH="1104900" progId="Equation.DSMT4">
                  <p:embed/>
                </p:oleObj>
              </mc:Choice>
              <mc:Fallback>
                <p:oleObj name="Equation" r:id="rId13" imgW="3924300" imgH="11049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725144"/>
                        <a:ext cx="39243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838986"/>
              </p:ext>
            </p:extLst>
          </p:nvPr>
        </p:nvGraphicFramePr>
        <p:xfrm>
          <a:off x="6588224" y="2708920"/>
          <a:ext cx="2372697" cy="48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9" name="Equation" r:id="rId15" imgW="1168400" imgH="241300" progId="Equation.DSMT4">
                  <p:embed/>
                </p:oleObj>
              </mc:Choice>
              <mc:Fallback>
                <p:oleObj name="Equation" r:id="rId15" imgW="11684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708920"/>
                        <a:ext cx="2372697" cy="48982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2103423" cy="647700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400" dirty="0" smtClean="0"/>
              <a:t> </a:t>
            </a:r>
            <a:r>
              <a:rPr lang="en-US" sz="2800" b="1" dirty="0">
                <a:solidFill>
                  <a:srgbClr val="990000"/>
                </a:solidFill>
              </a:rPr>
              <a:t>Example </a:t>
            </a:r>
            <a:r>
              <a:rPr lang="en-US" sz="2800" b="1" dirty="0" smtClean="0">
                <a:solidFill>
                  <a:srgbClr val="990000"/>
                </a:solidFill>
              </a:rPr>
              <a:t>3</a:t>
            </a:r>
            <a:endParaRPr lang="en-US" sz="2800" b="1" dirty="0">
              <a:solidFill>
                <a:srgbClr val="99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221088"/>
            <a:ext cx="1716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Similarly,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00760" y="214290"/>
            <a:ext cx="2714644" cy="357190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A50021"/>
                </a:solidFill>
              </a:rPr>
              <a:t>4.6  Finding Laplace transforms </a:t>
            </a:r>
            <a:endParaRPr lang="en-US" sz="1400" dirty="0">
              <a:solidFill>
                <a:srgbClr val="A50021"/>
              </a:solidFill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5076056" y="1556792"/>
          <a:ext cx="2768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7" name="Equation" r:id="rId3" imgW="2768600" imgH="952500" progId="Equation.DSMT4">
                  <p:embed/>
                </p:oleObj>
              </mc:Choice>
              <mc:Fallback>
                <p:oleObj name="Equation" r:id="rId3" imgW="2768600" imgH="9525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556792"/>
                        <a:ext cx="2768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67544" y="1556792"/>
          <a:ext cx="4559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8" name="Equation" r:id="rId5" imgW="4559300" imgH="952500" progId="Equation.DSMT4">
                  <p:embed/>
                </p:oleObj>
              </mc:Choice>
              <mc:Fallback>
                <p:oleObj name="Equation" r:id="rId5" imgW="4559300" imgH="9525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556792"/>
                        <a:ext cx="45593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39552" y="2909504"/>
          <a:ext cx="5328592" cy="1086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9" name="Equation" r:id="rId7" imgW="4546600" imgH="927100" progId="Equation.DSMT4">
                  <p:embed/>
                </p:oleObj>
              </mc:Choice>
              <mc:Fallback>
                <p:oleObj name="Equation" r:id="rId7" imgW="4546600" imgH="9271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909504"/>
                        <a:ext cx="5328592" cy="1086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11560" y="4790809"/>
          <a:ext cx="6984776" cy="110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0" name="Equation" r:id="rId9" imgW="6032500" imgH="952500" progId="Equation.DSMT4">
                  <p:embed/>
                </p:oleObj>
              </mc:Choice>
              <mc:Fallback>
                <p:oleObj name="Equation" r:id="rId9" imgW="6032500" imgH="9525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90809"/>
                        <a:ext cx="6984776" cy="11028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78701"/>
              </p:ext>
            </p:extLst>
          </p:nvPr>
        </p:nvGraphicFramePr>
        <p:xfrm>
          <a:off x="2987824" y="404664"/>
          <a:ext cx="2258399" cy="67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" name="Equation" r:id="rId11" imgW="2984500" imgH="889000" progId="Equation.DSMT4">
                  <p:embed/>
                </p:oleObj>
              </mc:Choice>
              <mc:Fallback>
                <p:oleObj name="Equation" r:id="rId11" imgW="2984500" imgH="8890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04664"/>
                        <a:ext cx="2258399" cy="67183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2201468" cy="500066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Example </a:t>
            </a:r>
            <a:r>
              <a:rPr lang="en-US" sz="2800" b="1" dirty="0" smtClean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2771800" y="332656"/>
            <a:ext cx="10675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Find</a:t>
            </a:r>
            <a:r>
              <a:rPr lang="en-US" dirty="0"/>
              <a:t> 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00760" y="214290"/>
            <a:ext cx="2714644" cy="357190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A50021"/>
                </a:solidFill>
              </a:rPr>
              <a:t>4.6  Finding Laplace transforms </a:t>
            </a:r>
            <a:endParaRPr lang="en-US" sz="1400" dirty="0">
              <a:solidFill>
                <a:srgbClr val="A50021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51920" y="332656"/>
          <a:ext cx="133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7" name="Equation" r:id="rId3" imgW="1333500" imgH="533400" progId="Equation.DSMT4">
                  <p:embed/>
                </p:oleObj>
              </mc:Choice>
              <mc:Fallback>
                <p:oleObj name="Equation" r:id="rId3" imgW="1333500" imgH="5334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32656"/>
                        <a:ext cx="1333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259632" y="1484784"/>
          <a:ext cx="4191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8" name="Equation" r:id="rId5" imgW="4191000" imgH="952500" progId="Equation.DSMT4">
                  <p:embed/>
                </p:oleObj>
              </mc:Choice>
              <mc:Fallback>
                <p:oleObj name="Equation" r:id="rId5" imgW="4191000" imgH="9525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84784"/>
                        <a:ext cx="4191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187624" y="2636912"/>
          <a:ext cx="5562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9" name="Equation" r:id="rId7" imgW="5562600" imgH="952500" progId="Equation.DSMT4">
                  <p:embed/>
                </p:oleObj>
              </mc:Choice>
              <mc:Fallback>
                <p:oleObj name="Equation" r:id="rId7" imgW="5562600" imgH="9525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636912"/>
                        <a:ext cx="55626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259632" y="3933056"/>
          <a:ext cx="1676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0" name="Equation" r:id="rId9" imgW="1676400" imgH="1003300" progId="Equation.DSMT4">
                  <p:embed/>
                </p:oleObj>
              </mc:Choice>
              <mc:Fallback>
                <p:oleObj name="Equation" r:id="rId9" imgW="1676400" imgH="10033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933056"/>
                        <a:ext cx="16764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06820"/>
              </p:ext>
            </p:extLst>
          </p:nvPr>
        </p:nvGraphicFramePr>
        <p:xfrm>
          <a:off x="6588224" y="917431"/>
          <a:ext cx="1872468" cy="57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1" name="Equation" r:id="rId11" imgW="3035300" imgH="939800" progId="Equation.DSMT4">
                  <p:embed/>
                </p:oleObj>
              </mc:Choice>
              <mc:Fallback>
                <p:oleObj name="Equation" r:id="rId11" imgW="3035300" imgH="939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917431"/>
                        <a:ext cx="1872468" cy="5797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355715"/>
              </p:ext>
            </p:extLst>
          </p:nvPr>
        </p:nvGraphicFramePr>
        <p:xfrm>
          <a:off x="7020272" y="1700808"/>
          <a:ext cx="1362478" cy="41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2" name="Equation" r:id="rId13" imgW="660240" imgH="203040" progId="Equation.DSMT4">
                  <p:embed/>
                </p:oleObj>
              </mc:Choice>
              <mc:Fallback>
                <p:oleObj name="Equation" r:id="rId13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20272" y="1700808"/>
                        <a:ext cx="1362478" cy="41922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3816424" cy="574675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Example 5  </a:t>
            </a:r>
            <a:r>
              <a:rPr lang="en-US" sz="2800" b="1" i="1" dirty="0" smtClean="0">
                <a:solidFill>
                  <a:srgbClr val="C00000"/>
                </a:solidFill>
              </a:rPr>
              <a:t>s</a:t>
            </a:r>
            <a:r>
              <a:rPr lang="en-US" sz="2800" b="1" dirty="0" smtClean="0">
                <a:solidFill>
                  <a:srgbClr val="C00000"/>
                </a:solidFill>
              </a:rPr>
              <a:t>-shifting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691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1124744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3212976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Hence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732240" y="116632"/>
            <a:ext cx="2232248" cy="262382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None/>
            </a:pPr>
            <a:r>
              <a:rPr lang="en-US" sz="1100" dirty="0" smtClean="0">
                <a:solidFill>
                  <a:srgbClr val="A50021"/>
                </a:solidFill>
              </a:rPr>
              <a:t>4.6  Finding Laplace transforms </a:t>
            </a:r>
            <a:endParaRPr lang="en-US" sz="1100" dirty="0">
              <a:solidFill>
                <a:srgbClr val="A50021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39552" y="1772816"/>
          <a:ext cx="2592288" cy="127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1" name="Equation" r:id="rId3" imgW="1905000" imgH="939800" progId="Equation.DSMT4">
                  <p:embed/>
                </p:oleObj>
              </mc:Choice>
              <mc:Fallback>
                <p:oleObj name="Equation" r:id="rId3" imgW="1905000" imgH="9398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72816"/>
                        <a:ext cx="2592288" cy="127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4067944" y="1916832"/>
          <a:ext cx="44640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2" name="Equation" r:id="rId5" imgW="3314700" imgH="698500" progId="Equation.DSMT4">
                  <p:embed/>
                </p:oleObj>
              </mc:Choice>
              <mc:Fallback>
                <p:oleObj name="Equation" r:id="rId5" imgW="3314700" imgH="6985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916832"/>
                        <a:ext cx="446405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835696" y="3791001"/>
          <a:ext cx="4392488" cy="1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3" name="Equation" r:id="rId7" imgW="3086100" imgH="1016000" progId="Equation.DSMT4">
                  <p:embed/>
                </p:oleObj>
              </mc:Choice>
              <mc:Fallback>
                <p:oleObj name="Equation" r:id="rId7" imgW="3086100" imgH="10160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791001"/>
                        <a:ext cx="4392488" cy="1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3816424" cy="574675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Example 5  </a:t>
            </a:r>
            <a:r>
              <a:rPr lang="en-US" sz="2800" b="1" i="1" dirty="0" smtClean="0">
                <a:solidFill>
                  <a:srgbClr val="C00000"/>
                </a:solidFill>
              </a:rPr>
              <a:t>s</a:t>
            </a:r>
            <a:r>
              <a:rPr lang="en-US" sz="2800" b="1" dirty="0" smtClean="0">
                <a:solidFill>
                  <a:srgbClr val="C00000"/>
                </a:solidFill>
              </a:rPr>
              <a:t>-shifting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691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1124744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4005064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Hence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732240" y="116632"/>
            <a:ext cx="2232248" cy="262382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None/>
            </a:pPr>
            <a:r>
              <a:rPr lang="en-US" sz="1100" dirty="0" smtClean="0">
                <a:solidFill>
                  <a:srgbClr val="A50021"/>
                </a:solidFill>
              </a:rPr>
              <a:t>4.6  Finding Laplace transforms </a:t>
            </a:r>
            <a:endParaRPr lang="en-US" sz="1100" dirty="0">
              <a:solidFill>
                <a:srgbClr val="A50021"/>
              </a:solidFill>
            </a:endParaRPr>
          </a:p>
        </p:txBody>
      </p:sp>
      <p:graphicFrame>
        <p:nvGraphicFramePr>
          <p:cNvPr id="391177" name="Object 9"/>
          <p:cNvGraphicFramePr>
            <a:graphicFrameLocks noChangeAspect="1"/>
          </p:cNvGraphicFramePr>
          <p:nvPr/>
        </p:nvGraphicFramePr>
        <p:xfrm>
          <a:off x="4139952" y="2132856"/>
          <a:ext cx="446405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2" name="Equation" r:id="rId3" imgW="3314700" imgH="698500" progId="Equation.DSMT4">
                  <p:embed/>
                </p:oleObj>
              </mc:Choice>
              <mc:Fallback>
                <p:oleObj name="Equation" r:id="rId3" imgW="3314700" imgH="6985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132856"/>
                        <a:ext cx="4464050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8" name="Object 10"/>
          <p:cNvGraphicFramePr>
            <a:graphicFrameLocks noChangeAspect="1"/>
          </p:cNvGraphicFramePr>
          <p:nvPr/>
        </p:nvGraphicFramePr>
        <p:xfrm>
          <a:off x="611560" y="1700808"/>
          <a:ext cx="2984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3" name="Equation" r:id="rId5" imgW="2984500" imgH="939800" progId="Equation.DSMT4">
                  <p:embed/>
                </p:oleObj>
              </mc:Choice>
              <mc:Fallback>
                <p:oleObj name="Equation" r:id="rId5" imgW="2984500" imgH="9398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00808"/>
                        <a:ext cx="29845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9" name="Object 11"/>
          <p:cNvGraphicFramePr>
            <a:graphicFrameLocks noChangeAspect="1"/>
          </p:cNvGraphicFramePr>
          <p:nvPr/>
        </p:nvGraphicFramePr>
        <p:xfrm>
          <a:off x="611560" y="2852936"/>
          <a:ext cx="3035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4" name="Equation" r:id="rId7" imgW="3035300" imgH="939800" progId="Equation.DSMT4">
                  <p:embed/>
                </p:oleObj>
              </mc:Choice>
              <mc:Fallback>
                <p:oleObj name="Equation" r:id="rId7" imgW="3035300" imgH="9398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852936"/>
                        <a:ext cx="3035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619672" y="3789040"/>
          <a:ext cx="5040560" cy="121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5" name="Equation" r:id="rId9" imgW="4229100" imgH="1016000" progId="Equation.DSMT4">
                  <p:embed/>
                </p:oleObj>
              </mc:Choice>
              <mc:Fallback>
                <p:oleObj name="Equation" r:id="rId9" imgW="4229100" imgH="10160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789040"/>
                        <a:ext cx="5040560" cy="12109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691680" y="5085184"/>
          <a:ext cx="5040560" cy="1196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6" name="Equation" r:id="rId11" imgW="4279900" imgH="1016000" progId="Equation.DSMT4">
                  <p:embed/>
                </p:oleObj>
              </mc:Choice>
              <mc:Fallback>
                <p:oleObj name="Equation" r:id="rId11" imgW="4279900" imgH="10160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085184"/>
                        <a:ext cx="5040560" cy="11965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642918"/>
            <a:ext cx="8229600" cy="5786478"/>
          </a:xfrm>
        </p:spPr>
        <p:txBody>
          <a:bodyPr/>
          <a:lstStyle/>
          <a:p>
            <a:r>
              <a:rPr lang="en-US" sz="2400" dirty="0"/>
              <a:t>The Laplace transform is named for the French mathematician Laplace, who studied this transform in 1782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Pierre-Simon de Laplace (1749-1827)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techniques described in this chapter were developed primarily by Oliver Heaviside (1850-1925), an English electrical engineer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484784"/>
            <a:ext cx="1741872" cy="1797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365104"/>
            <a:ext cx="1643074" cy="189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357290" y="500063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Oliver Heaviside (1850-1925)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732240" y="116632"/>
            <a:ext cx="2232248" cy="26238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4.6  Finding Laplace transforms 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71480"/>
            <a:ext cx="8391876" cy="5305792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Engineer Oliver Heaviside used Laplace transforms</a:t>
            </a:r>
          </a:p>
          <a:p>
            <a:pPr>
              <a:buNone/>
            </a:pPr>
            <a:r>
              <a:rPr lang="en-US" sz="2800" dirty="0" smtClean="0"/>
              <a:t>in the nineteenth century to solve ODE. </a:t>
            </a:r>
          </a:p>
          <a:p>
            <a:pPr>
              <a:buNone/>
            </a:pPr>
            <a:r>
              <a:rPr lang="en-US" sz="2800" dirty="0" smtClean="0"/>
              <a:t>However the mathematical community would not</a:t>
            </a:r>
          </a:p>
          <a:p>
            <a:pPr>
              <a:buNone/>
            </a:pPr>
            <a:r>
              <a:rPr lang="en-US" sz="2800" dirty="0" smtClean="0"/>
              <a:t>accept his work  because he failed to justify his </a:t>
            </a:r>
          </a:p>
          <a:p>
            <a:pPr>
              <a:buNone/>
            </a:pPr>
            <a:r>
              <a:rPr lang="en-US" sz="2800" dirty="0" smtClean="0"/>
              <a:t>Methods.</a:t>
            </a:r>
          </a:p>
          <a:p>
            <a:pPr>
              <a:buNone/>
            </a:pPr>
            <a:r>
              <a:rPr lang="en-US" sz="2800" dirty="0" smtClean="0"/>
              <a:t>His reply: “ Should I refuse my dinner because I </a:t>
            </a:r>
          </a:p>
          <a:p>
            <a:pPr>
              <a:buNone/>
            </a:pPr>
            <a:r>
              <a:rPr lang="en-US" sz="2800" dirty="0" smtClean="0"/>
              <a:t>do not understand the process of digestion”.</a:t>
            </a:r>
          </a:p>
          <a:p>
            <a:pPr>
              <a:buNone/>
            </a:pPr>
            <a:r>
              <a:rPr lang="en-US" sz="2800" dirty="0" smtClean="0"/>
              <a:t>Heaviside’s method (using Laplace transforms to</a:t>
            </a:r>
          </a:p>
          <a:p>
            <a:pPr>
              <a:buNone/>
            </a:pPr>
            <a:r>
              <a:rPr lang="en-US" sz="2800" dirty="0" smtClean="0"/>
              <a:t>solve ODE) finally has been justified in the</a:t>
            </a:r>
          </a:p>
          <a:p>
            <a:pPr>
              <a:buNone/>
            </a:pPr>
            <a:r>
              <a:rPr lang="en-US" sz="2800" dirty="0" smtClean="0"/>
              <a:t>twentieth century.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732240" y="116632"/>
            <a:ext cx="2232248" cy="26238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4.6  Finding Laplace transforms 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4348" y="428604"/>
            <a:ext cx="7746084" cy="747698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3200" b="1" dirty="0" smtClean="0"/>
              <a:t>4.7 Finding inverse Laplace transforms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5786" y="1357298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827584" y="4509120"/>
          <a:ext cx="3456384" cy="99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8" name="Equation" r:id="rId3" imgW="1638300" imgH="469900" progId="Equation.DSMT4">
                  <p:embed/>
                </p:oleObj>
              </mc:Choice>
              <mc:Fallback>
                <p:oleObj name="Equation" r:id="rId3" imgW="1638300" imgH="4699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509120"/>
                        <a:ext cx="3456384" cy="991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4788024" y="4437112"/>
          <a:ext cx="3744416" cy="1090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9" name="Equation" r:id="rId5" imgW="1612900" imgH="469900" progId="Equation.DSMT4">
                  <p:embed/>
                </p:oleObj>
              </mc:Choice>
              <mc:Fallback>
                <p:oleObj name="Equation" r:id="rId5" imgW="1612900" imgH="4699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437112"/>
                        <a:ext cx="3744416" cy="1090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4716016" y="1844824"/>
          <a:ext cx="2592388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0" name="Equation" r:id="rId7" imgW="1905000" imgH="939800" progId="Equation.DSMT4">
                  <p:embed/>
                </p:oleObj>
              </mc:Choice>
              <mc:Fallback>
                <p:oleObj name="Equation" r:id="rId7" imgW="1905000" imgH="9398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844824"/>
                        <a:ext cx="2592388" cy="127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/>
        </p:nvGraphicFramePr>
        <p:xfrm>
          <a:off x="755576" y="3356992"/>
          <a:ext cx="2984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1" name="Equation" r:id="rId9" imgW="2984500" imgH="939800" progId="Equation.DSMT4">
                  <p:embed/>
                </p:oleObj>
              </mc:Choice>
              <mc:Fallback>
                <p:oleObj name="Equation" r:id="rId9" imgW="2984500" imgH="9398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356992"/>
                        <a:ext cx="29845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/>
          <p:cNvGraphicFramePr>
            <a:graphicFrameLocks noChangeAspect="1"/>
          </p:cNvGraphicFramePr>
          <p:nvPr/>
        </p:nvGraphicFramePr>
        <p:xfrm>
          <a:off x="4932040" y="3212976"/>
          <a:ext cx="3035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2" name="Equation" r:id="rId11" imgW="3035300" imgH="939800" progId="Equation.DSMT4">
                  <p:embed/>
                </p:oleObj>
              </mc:Choice>
              <mc:Fallback>
                <p:oleObj name="Equation" r:id="rId11" imgW="3035300" imgH="939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212976"/>
                        <a:ext cx="3035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899592" y="1844824"/>
          <a:ext cx="2664296" cy="1130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3" name="Equation" r:id="rId13" imgW="2095500" imgH="889000" progId="Equation.DSMT4">
                  <p:embed/>
                </p:oleObj>
              </mc:Choice>
              <mc:Fallback>
                <p:oleObj name="Equation" r:id="rId13" imgW="2095500" imgH="8890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44824"/>
                        <a:ext cx="2664296" cy="11303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7298"/>
            <a:ext cx="7772400" cy="4738702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In Chapter one, we have learnt how to solve </a:t>
            </a:r>
          </a:p>
          <a:p>
            <a:pPr>
              <a:buNone/>
            </a:pPr>
            <a:r>
              <a:rPr lang="en-US" sz="2800" dirty="0" err="1" smtClean="0"/>
              <a:t>nonhomogeneous</a:t>
            </a:r>
            <a:r>
              <a:rPr lang="en-US" sz="2800" dirty="0" smtClean="0"/>
              <a:t> 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order linear ODE  (with </a:t>
            </a:r>
          </a:p>
          <a:p>
            <a:pPr>
              <a:buNone/>
            </a:pPr>
            <a:r>
              <a:rPr lang="en-US" sz="2800" dirty="0" smtClean="0"/>
              <a:t>or without initial conditions) by</a:t>
            </a:r>
          </a:p>
          <a:p>
            <a:r>
              <a:rPr lang="en-US" sz="2800" dirty="0" smtClean="0"/>
              <a:t>Method of undetermined coefficients</a:t>
            </a:r>
          </a:p>
          <a:p>
            <a:r>
              <a:rPr lang="en-US" sz="2800" dirty="0" smtClean="0"/>
              <a:t>Variation of parameters</a:t>
            </a:r>
          </a:p>
          <a:p>
            <a:pPr>
              <a:buNone/>
            </a:pPr>
            <a:r>
              <a:rPr lang="en-US" sz="2800" dirty="0" smtClean="0"/>
              <a:t>In this Chapter,  we shall study how to use </a:t>
            </a:r>
          </a:p>
          <a:p>
            <a:pPr>
              <a:buNone/>
            </a:pPr>
            <a:r>
              <a:rPr lang="en-US" sz="2800" dirty="0" smtClean="0"/>
              <a:t>Laplace transforms to solve</a:t>
            </a:r>
          </a:p>
          <a:p>
            <a:pPr>
              <a:buNone/>
            </a:pPr>
            <a:r>
              <a:rPr lang="en-US" sz="2800" dirty="0" err="1" smtClean="0"/>
              <a:t>nonhomogeneous</a:t>
            </a:r>
            <a:r>
              <a:rPr lang="en-US" sz="2800" dirty="0" smtClean="0"/>
              <a:t>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order linear ODE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A50021"/>
                </a:solidFill>
              </a:rPr>
              <a:t>with initial conditions</a:t>
            </a:r>
            <a:endParaRPr lang="en-US" sz="2800" b="1" dirty="0">
              <a:solidFill>
                <a:srgbClr val="A5002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764704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4.0 Introduction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52320" y="260648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4.0 Introduction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620688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286380" y="285728"/>
            <a:ext cx="3357586" cy="428628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400" dirty="0" smtClean="0"/>
              <a:t>4.7 Finding inverse Laplace transforms</a:t>
            </a:r>
            <a:endParaRPr lang="en-US" sz="1400" dirty="0"/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763688" y="1124744"/>
          <a:ext cx="4392613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5" name="Equation" r:id="rId3" imgW="3086100" imgH="1016000" progId="Equation.DSMT4">
                  <p:embed/>
                </p:oleObj>
              </mc:Choice>
              <mc:Fallback>
                <p:oleObj name="Equation" r:id="rId3" imgW="3086100" imgH="10160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24744"/>
                        <a:ext cx="4392613" cy="144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788567"/>
              </p:ext>
            </p:extLst>
          </p:nvPr>
        </p:nvGraphicFramePr>
        <p:xfrm>
          <a:off x="1547664" y="2636912"/>
          <a:ext cx="5040313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6" name="Equation" r:id="rId5" imgW="4229100" imgH="1016000" progId="Equation.DSMT4">
                  <p:embed/>
                </p:oleObj>
              </mc:Choice>
              <mc:Fallback>
                <p:oleObj name="Equation" r:id="rId5" imgW="4229100" imgH="10160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636912"/>
                        <a:ext cx="5040313" cy="121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852587"/>
              </p:ext>
            </p:extLst>
          </p:nvPr>
        </p:nvGraphicFramePr>
        <p:xfrm>
          <a:off x="1619672" y="3933056"/>
          <a:ext cx="504031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7" name="Equation" r:id="rId7" imgW="4279900" imgH="1016000" progId="Equation.DSMT4">
                  <p:embed/>
                </p:oleObj>
              </mc:Choice>
              <mc:Fallback>
                <p:oleObj name="Equation" r:id="rId7" imgW="4279900" imgH="10160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933056"/>
                        <a:ext cx="5040313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917049"/>
              </p:ext>
            </p:extLst>
          </p:nvPr>
        </p:nvGraphicFramePr>
        <p:xfrm>
          <a:off x="1796500" y="5229200"/>
          <a:ext cx="4191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" name="Equation" r:id="rId9" imgW="4191000" imgH="952500" progId="Equation.DSMT4">
                  <p:embed/>
                </p:oleObj>
              </mc:Choice>
              <mc:Fallback>
                <p:oleObj name="Equation" r:id="rId9" imgW="4191000" imgH="952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500" y="5229200"/>
                        <a:ext cx="4191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2013992" cy="604822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Example 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286380" y="285728"/>
            <a:ext cx="3357586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4.7 Finding inverse Laplace transforms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1556792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8024" y="1700808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</a:t>
            </a:r>
            <a:endParaRPr lang="en-US" dirty="0"/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1763688" y="1268760"/>
          <a:ext cx="2592387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4" name="Equation" r:id="rId3" imgW="1905000" imgH="939800" progId="Equation.DSMT4">
                  <p:embed/>
                </p:oleObj>
              </mc:Choice>
              <mc:Fallback>
                <p:oleObj name="Equation" r:id="rId3" imgW="1905000" imgH="9398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268760"/>
                        <a:ext cx="2592387" cy="127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827584" y="2636912"/>
          <a:ext cx="2664296" cy="1202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5" name="Equation" r:id="rId5" imgW="2222500" imgH="1003300" progId="Equation.DSMT4">
                  <p:embed/>
                </p:oleObj>
              </mc:Choice>
              <mc:Fallback>
                <p:oleObj name="Equation" r:id="rId5" imgW="2222500" imgH="10033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636912"/>
                        <a:ext cx="2664296" cy="12027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899592" y="4354347"/>
          <a:ext cx="7560840" cy="113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6" name="Equation" r:id="rId7" imgW="7010400" imgH="1054100" progId="Equation.DSMT4">
                  <p:embed/>
                </p:oleObj>
              </mc:Choice>
              <mc:Fallback>
                <p:oleObj name="Equation" r:id="rId7" imgW="7010400" imgH="10541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354347"/>
                        <a:ext cx="7560840" cy="1136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2013992" cy="604822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Example 2</a:t>
            </a:r>
            <a:endParaRPr 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539552" y="5085184"/>
          <a:ext cx="8321578" cy="86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72" name="Equation" r:id="rId3" imgW="6616700" imgH="685800" progId="Equation.DSMT4">
                  <p:embed/>
                </p:oleObj>
              </mc:Choice>
              <mc:Fallback>
                <p:oleObj name="Equation" r:id="rId3" imgW="6616700" imgH="6858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085184"/>
                        <a:ext cx="8321578" cy="86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286380" y="285728"/>
            <a:ext cx="3357586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4.7 Finding inverse Laplace transforms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1124744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1547664" y="1250446"/>
          <a:ext cx="2952328" cy="914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73" name="Equation" r:id="rId5" imgW="1968500" imgH="609600" progId="Equation.DSMT4">
                  <p:embed/>
                </p:oleObj>
              </mc:Choice>
              <mc:Fallback>
                <p:oleObj name="Equation" r:id="rId5" imgW="1968500" imgH="6096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250446"/>
                        <a:ext cx="2952328" cy="914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013286"/>
              </p:ext>
            </p:extLst>
          </p:nvPr>
        </p:nvGraphicFramePr>
        <p:xfrm>
          <a:off x="4788024" y="1124745"/>
          <a:ext cx="3105778" cy="1001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74" name="Equation" r:id="rId7" imgW="1993900" imgH="609600" progId="Equation.DSMT4">
                  <p:embed/>
                </p:oleObj>
              </mc:Choice>
              <mc:Fallback>
                <p:oleObj name="Equation" r:id="rId7" imgW="1993900" imgH="6096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124745"/>
                        <a:ext cx="3105778" cy="1001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3" name="Object 9"/>
          <p:cNvGraphicFramePr>
            <a:graphicFrameLocks noChangeAspect="1"/>
          </p:cNvGraphicFramePr>
          <p:nvPr/>
        </p:nvGraphicFramePr>
        <p:xfrm>
          <a:off x="1259632" y="2276872"/>
          <a:ext cx="3179606" cy="91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75" name="Equation" r:id="rId9" imgW="1638300" imgH="469900" progId="Equation.DSMT4">
                  <p:embed/>
                </p:oleObj>
              </mc:Choice>
              <mc:Fallback>
                <p:oleObj name="Equation" r:id="rId9" imgW="1638300" imgH="4699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276872"/>
                        <a:ext cx="3179606" cy="913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4" name="Object 10"/>
          <p:cNvGraphicFramePr>
            <a:graphicFrameLocks noChangeAspect="1"/>
          </p:cNvGraphicFramePr>
          <p:nvPr/>
        </p:nvGraphicFramePr>
        <p:xfrm>
          <a:off x="4716016" y="2204864"/>
          <a:ext cx="3247372" cy="94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76" name="Equation" r:id="rId11" imgW="1612900" imgH="469900" progId="Equation.DSMT4">
                  <p:embed/>
                </p:oleObj>
              </mc:Choice>
              <mc:Fallback>
                <p:oleObj name="Equation" r:id="rId11" imgW="1612900" imgH="4699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204864"/>
                        <a:ext cx="3247372" cy="946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328498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39552" y="3911206"/>
          <a:ext cx="8208912" cy="8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77" name="Equation" r:id="rId13" imgW="9918700" imgH="1003300" progId="Equation.DSMT4">
                  <p:embed/>
                </p:oleObj>
              </mc:Choice>
              <mc:Fallback>
                <p:oleObj name="Equation" r:id="rId13" imgW="9918700" imgH="10033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911206"/>
                        <a:ext cx="8208912" cy="8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2013992" cy="461946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Example 3</a:t>
            </a:r>
            <a:endParaRPr 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683568" y="2276872"/>
          <a:ext cx="7763290" cy="1306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6" name="Equation" r:id="rId3" imgW="2870200" imgH="482600" progId="Equation.3">
                  <p:embed/>
                </p:oleObj>
              </mc:Choice>
              <mc:Fallback>
                <p:oleObj name="Equation" r:id="rId3" imgW="2870200" imgH="482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276872"/>
                        <a:ext cx="7763290" cy="13065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009072"/>
              </p:ext>
            </p:extLst>
          </p:nvPr>
        </p:nvGraphicFramePr>
        <p:xfrm>
          <a:off x="1619672" y="4451029"/>
          <a:ext cx="6431111" cy="139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7" name="Equation" r:id="rId5" imgW="4838700" imgH="1054100" progId="Equation.DSMT4">
                  <p:embed/>
                </p:oleObj>
              </mc:Choice>
              <mc:Fallback>
                <p:oleObj name="Equation" r:id="rId5" imgW="4838700" imgH="10541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451029"/>
                        <a:ext cx="6431111" cy="1399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184482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4149080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5286380" y="285728"/>
            <a:ext cx="3357586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4.7 Finding inverse Laplace transforms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2771800" y="764704"/>
          <a:ext cx="4392612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8" name="Equation" r:id="rId7" imgW="3086100" imgH="1016000" progId="Equation.DSMT4">
                  <p:embed/>
                </p:oleObj>
              </mc:Choice>
              <mc:Fallback>
                <p:oleObj name="Equation" r:id="rId7" imgW="3086100" imgH="10160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764704"/>
                        <a:ext cx="4392612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571480"/>
            <a:ext cx="2129460" cy="571504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Example 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00364" y="642918"/>
            <a:ext cx="9286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Find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42910" y="2214554"/>
            <a:ext cx="9286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First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619672" y="3212976"/>
          <a:ext cx="4946892" cy="3002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name="Equation" r:id="rId3" imgW="2197100" imgH="1333500" progId="Equation.3">
                  <p:embed/>
                </p:oleObj>
              </mc:Choice>
              <mc:Fallback>
                <p:oleObj name="Equation" r:id="rId3" imgW="2197100" imgH="13335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212976"/>
                        <a:ext cx="4946892" cy="30024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071934" y="714356"/>
          <a:ext cx="2928958" cy="1333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8" name="Equation" r:id="rId5" imgW="1841500" imgH="838200" progId="Equation.DSMT4">
                  <p:embed/>
                </p:oleObj>
              </mc:Choice>
              <mc:Fallback>
                <p:oleObj name="Equation" r:id="rId5" imgW="1841500" imgH="838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714356"/>
                        <a:ext cx="2928958" cy="1333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763688" y="2074687"/>
          <a:ext cx="4320480" cy="1069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9" name="Equation" r:id="rId7" imgW="2667000" imgH="660400" progId="Equation.DSMT4">
                  <p:embed/>
                </p:oleObj>
              </mc:Choice>
              <mc:Fallback>
                <p:oleObj name="Equation" r:id="rId7" imgW="2667000" imgH="6604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074687"/>
                        <a:ext cx="4320480" cy="1069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52120" y="188640"/>
            <a:ext cx="3357586" cy="428628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400" dirty="0" smtClean="0"/>
              <a:t>4.7 Finding inverse Laplace transforms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8264" y="4221088"/>
            <a:ext cx="1174928" cy="67626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Recall</a:t>
            </a:r>
            <a:endParaRPr 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000100" y="714356"/>
          <a:ext cx="5846647" cy="1204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0" name="Equation" r:id="rId3" imgW="3390900" imgH="698500" progId="Equation.DSMT4">
                  <p:embed/>
                </p:oleObj>
              </mc:Choice>
              <mc:Fallback>
                <p:oleObj name="Equation" r:id="rId3" imgW="3390900" imgH="6985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714356"/>
                        <a:ext cx="5846647" cy="1204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928662" y="1928802"/>
          <a:ext cx="7220763" cy="1312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1" name="Equation" r:id="rId5" imgW="4470400" imgH="812800" progId="Equation.DSMT4">
                  <p:embed/>
                </p:oleObj>
              </mc:Choice>
              <mc:Fallback>
                <p:oleObj name="Equation" r:id="rId5" imgW="4470400" imgH="8128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928802"/>
                        <a:ext cx="7220763" cy="1312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1285852" y="3406287"/>
          <a:ext cx="5143536" cy="119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2" name="Equation" r:id="rId7" imgW="3505200" imgH="812800" progId="Equation.DSMT4">
                  <p:embed/>
                </p:oleObj>
              </mc:Choice>
              <mc:Fallback>
                <p:oleObj name="Equation" r:id="rId7" imgW="3505200" imgH="8128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406287"/>
                        <a:ext cx="5143536" cy="1192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259632" y="4869160"/>
          <a:ext cx="4078806" cy="80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3" name="Equation" r:id="rId9" imgW="1676400" imgH="330200" progId="Equation.DSMT4">
                  <p:embed/>
                </p:oleObj>
              </mc:Choice>
              <mc:Fallback>
                <p:oleObj name="Equation" r:id="rId9" imgW="1676400" imgH="330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869160"/>
                        <a:ext cx="4078806" cy="803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5286380" y="285728"/>
            <a:ext cx="3357586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4.7 Finding inverse Laplace transforms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6084168" y="4869160"/>
          <a:ext cx="26638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4" name="Equation" r:id="rId11" imgW="2095500" imgH="889000" progId="Equation.DSMT4">
                  <p:embed/>
                </p:oleObj>
              </mc:Choice>
              <mc:Fallback>
                <p:oleObj name="Equation" r:id="rId11" imgW="2095500" imgH="8890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869160"/>
                        <a:ext cx="2663825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4075956" cy="486956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Using partial fraction</a:t>
            </a:r>
            <a:endParaRPr lang="en-US" sz="28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260103" name="Rectangle 7"/>
          <p:cNvSpPr>
            <a:spLocks noChangeArrowheads="1"/>
          </p:cNvSpPr>
          <p:nvPr/>
        </p:nvSpPr>
        <p:spPr bwMode="auto">
          <a:xfrm>
            <a:off x="539552" y="404664"/>
            <a:ext cx="2000264" cy="523220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5</a:t>
            </a:r>
            <a:endParaRPr lang="en-US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graphicFrame>
        <p:nvGraphicFramePr>
          <p:cNvPr id="260104" name="Object 8"/>
          <p:cNvGraphicFramePr>
            <a:graphicFrameLocks noChangeAspect="1"/>
          </p:cNvGraphicFramePr>
          <p:nvPr/>
        </p:nvGraphicFramePr>
        <p:xfrm>
          <a:off x="755576" y="1556792"/>
          <a:ext cx="6768752" cy="114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5" name="Equation" r:id="rId3" imgW="2616200" imgH="444500" progId="Equation.3">
                  <p:embed/>
                </p:oleObj>
              </mc:Choice>
              <mc:Fallback>
                <p:oleObj name="Equation" r:id="rId3" imgW="2616200" imgH="4445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56792"/>
                        <a:ext cx="6768752" cy="11492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7" name="Object 11"/>
          <p:cNvGraphicFramePr>
            <a:graphicFrameLocks noChangeAspect="1"/>
          </p:cNvGraphicFramePr>
          <p:nvPr/>
        </p:nvGraphicFramePr>
        <p:xfrm>
          <a:off x="1907704" y="3356992"/>
          <a:ext cx="5688632" cy="124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6" name="Equation" r:id="rId5" imgW="1790700" imgH="393700" progId="Equation.3">
                  <p:embed/>
                </p:oleObj>
              </mc:Choice>
              <mc:Fallback>
                <p:oleObj name="Equation" r:id="rId5" imgW="1790700" imgH="3937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356992"/>
                        <a:ext cx="5688632" cy="124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286380" y="285728"/>
            <a:ext cx="3357586" cy="428628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400" dirty="0" smtClean="0"/>
              <a:t>4.7 Finding inverse Laplace transforms</a:t>
            </a:r>
            <a:endParaRPr lang="en-US" sz="1400" dirty="0"/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3275856" y="5517232"/>
          <a:ext cx="2592288" cy="835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7" name="Equation" r:id="rId7" imgW="1993900" imgH="609600" progId="Equation.DSMT4">
                  <p:embed/>
                </p:oleObj>
              </mc:Choice>
              <mc:Fallback>
                <p:oleObj name="Equation" r:id="rId7" imgW="1993900" imgH="6096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517232"/>
                        <a:ext cx="2592288" cy="835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7544" y="522920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1560" y="2780928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ym typeface="Symbol" pitchFamily="18" charset="2"/>
              </a:rPr>
              <a:t>we obtain </a:t>
            </a:r>
            <a:r>
              <a:rPr lang="en-US" i="1" dirty="0" smtClean="0"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 = 2, </a:t>
            </a:r>
            <a:r>
              <a:rPr lang="en-US" i="1" dirty="0" smtClean="0">
                <a:sym typeface="Symbol" pitchFamily="18" charset="2"/>
              </a:rPr>
              <a:t>B</a:t>
            </a:r>
            <a:r>
              <a:rPr lang="en-US" dirty="0" smtClean="0">
                <a:sym typeface="Symbol" pitchFamily="18" charset="2"/>
              </a:rPr>
              <a:t> = 5/3, </a:t>
            </a:r>
            <a:r>
              <a:rPr lang="en-US" i="1" dirty="0" smtClean="0">
                <a:sym typeface="Symbol" pitchFamily="18" charset="2"/>
              </a:rPr>
              <a:t>C</a:t>
            </a:r>
            <a:r>
              <a:rPr lang="en-US" dirty="0" smtClean="0">
                <a:sym typeface="Symbol" pitchFamily="18" charset="2"/>
              </a:rPr>
              <a:t> = 0, and </a:t>
            </a:r>
            <a:r>
              <a:rPr lang="en-US" i="1" dirty="0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 = -2/3.  </a:t>
            </a:r>
            <a:r>
              <a:rPr lang="en-US" sz="2400" dirty="0" smtClean="0">
                <a:sym typeface="Symbol" pitchFamily="18" charset="2"/>
              </a:rPr>
              <a:t> 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552" y="3429000"/>
            <a:ext cx="1309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sym typeface="Symbol" pitchFamily="18" charset="2"/>
              </a:rPr>
              <a:t>Hence</a:t>
            </a:r>
            <a:r>
              <a:rPr lang="en-US" sz="2400" dirty="0" smtClean="0">
                <a:sym typeface="Symbol" pitchFamily="18" charset="2"/>
              </a:rPr>
              <a:t> </a:t>
            </a:r>
            <a:endParaRPr lang="en-US" sz="2400" dirty="0">
              <a:sym typeface="Symbol" pitchFamily="18" charset="2"/>
            </a:endParaRP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539552" y="5517232"/>
          <a:ext cx="2376264" cy="73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8" name="Equation" r:id="rId9" imgW="1968500" imgH="609600" progId="Equation.DSMT4">
                  <p:embed/>
                </p:oleObj>
              </mc:Choice>
              <mc:Fallback>
                <p:oleObj name="Equation" r:id="rId9" imgW="1968500" imgH="6096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17232"/>
                        <a:ext cx="2376264" cy="73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979712" y="4581128"/>
          <a:ext cx="538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9" name="Equation" r:id="rId11" imgW="5384800" imgH="889000" progId="Equation.DSMT4">
                  <p:embed/>
                </p:oleObj>
              </mc:Choice>
              <mc:Fallback>
                <p:oleObj name="Equation" r:id="rId11" imgW="5384800" imgH="8890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581128"/>
                        <a:ext cx="5384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39552" y="404664"/>
            <a:ext cx="2000264" cy="523220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Example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19883" y="211747"/>
                <a:ext cx="2578077" cy="962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SG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SG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i="1">
                                  <a:latin typeface="Cambria Math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en-SG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SG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SG"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SG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83" y="211747"/>
                <a:ext cx="2578077" cy="9626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67634" y="404664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9552" y="1214711"/>
                <a:ext cx="5598368" cy="962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SG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SG" i="1">
                              <a:latin typeface="Cambria Math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SG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SG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S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SG" i="1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SG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SG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SG" i="1">
                              <a:latin typeface="Cambria Math"/>
                            </a:rPr>
                            <m:t>𝑠</m:t>
                          </m:r>
                          <m:r>
                            <a:rPr lang="en-SG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SG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SG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SG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SG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S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14711"/>
                <a:ext cx="5598368" cy="962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08792" y="2420888"/>
                <a:ext cx="3262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/>
                        </a:rPr>
                        <m:t>𝐴</m:t>
                      </m:r>
                      <m:r>
                        <a:rPr lang="en-SG">
                          <a:latin typeface="Cambria Math"/>
                        </a:rPr>
                        <m:t>=1,</m:t>
                      </m:r>
                      <m:r>
                        <m:rPr>
                          <m:nor/>
                        </m:rPr>
                        <a:rPr lang="en-SG" i="1"/>
                        <m:t> </m:t>
                      </m:r>
                      <m:r>
                        <a:rPr lang="en-SG" i="1">
                          <a:latin typeface="Cambria Math"/>
                        </a:rPr>
                        <m:t>𝐵</m:t>
                      </m:r>
                      <m:r>
                        <a:rPr lang="en-SG">
                          <a:latin typeface="Cambria Math"/>
                        </a:rPr>
                        <m:t>=</m:t>
                      </m:r>
                      <m:r>
                        <a:rPr lang="en-SG" i="1">
                          <a:latin typeface="Cambria Math"/>
                        </a:rPr>
                        <m:t>𝐶</m:t>
                      </m:r>
                      <m:r>
                        <a:rPr lang="en-SG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92" y="2420888"/>
                <a:ext cx="326204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21149" y="3068960"/>
                <a:ext cx="5166320" cy="962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SG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SG" i="1">
                              <a:latin typeface="Cambria Math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SG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SG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S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SG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SG" i="1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SG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SG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SG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SG" i="1">
                              <a:latin typeface="Cambria Math"/>
                            </a:rPr>
                            <m:t>𝑠</m:t>
                          </m:r>
                          <m:r>
                            <a:rPr lang="en-SG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SG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SG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SG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SG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SG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S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49" y="3068960"/>
                <a:ext cx="5166320" cy="962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96035" y="4221088"/>
                <a:ext cx="2208553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SG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SG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SG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SG" i="1">
                                <a:latin typeface="Cambria Math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SG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SG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SG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SG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SG" dirty="0" smtClean="0"/>
                  <a:t>=</a:t>
                </a:r>
                <a:endParaRPr lang="en-SG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35" y="4221088"/>
                <a:ext cx="2208553" cy="769378"/>
              </a:xfrm>
              <a:prstGeom prst="rect">
                <a:avLst/>
              </a:prstGeom>
              <a:blipFill rotWithShape="1">
                <a:blip r:embed="rId6"/>
                <a:stretch>
                  <a:fillRect r="-4696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167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67544" y="1340768"/>
          <a:ext cx="767350" cy="455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2" name="Equation" r:id="rId3" imgW="406224" imgH="241195" progId="Equation.DSMT4">
                  <p:embed/>
                </p:oleObj>
              </mc:Choice>
              <mc:Fallback>
                <p:oleObj name="Equation" r:id="rId3" imgW="406224" imgH="241195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340768"/>
                        <a:ext cx="767350" cy="455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7544" y="548680"/>
            <a:ext cx="1962397" cy="52322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Example 7</a:t>
            </a:r>
            <a:endParaRPr lang="en-US" b="1" dirty="0">
              <a:solidFill>
                <a:srgbClr val="990000"/>
              </a:solidFill>
            </a:endParaRP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066502"/>
              </p:ext>
            </p:extLst>
          </p:nvPr>
        </p:nvGraphicFramePr>
        <p:xfrm>
          <a:off x="1979712" y="5229200"/>
          <a:ext cx="6000792" cy="715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3" name="Equation" r:id="rId5" imgW="2768600" imgH="330200" progId="Equation.DSMT4">
                  <p:embed/>
                </p:oleObj>
              </mc:Choice>
              <mc:Fallback>
                <p:oleObj name="Equation" r:id="rId5" imgW="2768600" imgH="3302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229200"/>
                        <a:ext cx="6000792" cy="715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286380" y="285728"/>
            <a:ext cx="3357586" cy="428628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400" dirty="0" smtClean="0"/>
              <a:t>4.7 Finding inverse Laplace transforms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2204864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order to use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4293096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2051720" y="4077072"/>
          <a:ext cx="4152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4" name="Equation" r:id="rId7" imgW="4152900" imgH="965200" progId="Equation.DSMT4">
                  <p:embed/>
                </p:oleObj>
              </mc:Choice>
              <mc:Fallback>
                <p:oleObj name="Equation" r:id="rId7" imgW="4152900" imgH="9652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077072"/>
                        <a:ext cx="4152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1331640" y="4293096"/>
          <a:ext cx="7667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5" name="Equation" r:id="rId9" imgW="406224" imgH="241195" progId="Equation.DSMT4">
                  <p:embed/>
                </p:oleObj>
              </mc:Choice>
              <mc:Fallback>
                <p:oleObj name="Equation" r:id="rId9" imgW="406224" imgH="241195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293096"/>
                        <a:ext cx="76676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187624" y="1129556"/>
          <a:ext cx="2159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" name="Equation" r:id="rId10" imgW="2159000" imgH="1003300" progId="Equation.DSMT4">
                  <p:embed/>
                </p:oleObj>
              </mc:Choice>
              <mc:Fallback>
                <p:oleObj name="Equation" r:id="rId10" imgW="2159000" imgH="10033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129556"/>
                        <a:ext cx="21590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323528" y="2780928"/>
          <a:ext cx="3816424" cy="917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7" name="Equation" r:id="rId12" imgW="4229100" imgH="1016000" progId="Equation.DSMT4">
                  <p:embed/>
                </p:oleObj>
              </mc:Choice>
              <mc:Fallback>
                <p:oleObj name="Equation" r:id="rId12" imgW="4229100" imgH="10160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780928"/>
                        <a:ext cx="3816424" cy="917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4572000" y="2708920"/>
          <a:ext cx="4068712" cy="96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8" name="Equation" r:id="rId14" imgW="4279900" imgH="1016000" progId="Equation.DSMT4">
                  <p:embed/>
                </p:oleObj>
              </mc:Choice>
              <mc:Fallback>
                <p:oleObj name="Equation" r:id="rId14" imgW="4279900" imgH="10160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08920"/>
                        <a:ext cx="4068712" cy="966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51920" y="1340768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y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5301208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</a:t>
            </a:r>
            <a:endParaRPr lang="en-SG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2086000" cy="533384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>
                <a:solidFill>
                  <a:srgbClr val="990000"/>
                </a:solidFill>
                <a:cs typeface="Times New Roman" pitchFamily="18" charset="0"/>
              </a:rPr>
              <a:t>Example 8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4824536" cy="432048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Find the inverse transform of 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endParaRPr lang="en-US" sz="14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400" dirty="0">
                <a:sym typeface="Symbol" pitchFamily="18" charset="2"/>
              </a:rPr>
              <a:t>	</a:t>
            </a:r>
            <a:endParaRPr lang="en-US" sz="24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endParaRPr lang="en-US" sz="2400" dirty="0">
              <a:sym typeface="Symbol" pitchFamily="18" charset="2"/>
            </a:endParaRPr>
          </a:p>
        </p:txBody>
      </p:sp>
      <p:graphicFrame>
        <p:nvGraphicFramePr>
          <p:cNvPr id="245760" name="Object 0"/>
          <p:cNvGraphicFramePr>
            <a:graphicFrameLocks noChangeAspect="1"/>
          </p:cNvGraphicFramePr>
          <p:nvPr/>
        </p:nvGraphicFramePr>
        <p:xfrm>
          <a:off x="5364088" y="908720"/>
          <a:ext cx="2808312" cy="972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9" name="Equation" r:id="rId3" imgW="1129810" imgH="393529" progId="Equation.3">
                  <p:embed/>
                </p:oleObj>
              </mc:Choice>
              <mc:Fallback>
                <p:oleObj name="Equation" r:id="rId3" imgW="1129810" imgH="393529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908720"/>
                        <a:ext cx="2808312" cy="972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1844824"/>
            <a:ext cx="6793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We can’t factorize  the denominator</a:t>
            </a:r>
            <a:endParaRPr lang="en-US" dirty="0"/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7092280" y="1844824"/>
          <a:ext cx="1887267" cy="49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0" name="Equation" r:id="rId5" imgW="1066800" imgH="279400" progId="Equation.DSMT4">
                  <p:embed/>
                </p:oleObj>
              </mc:Choice>
              <mc:Fallback>
                <p:oleObj name="Equation" r:id="rId5" imgW="1066800" imgH="2794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844824"/>
                        <a:ext cx="1887267" cy="494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5286380" y="285728"/>
            <a:ext cx="3357586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4.7 Finding inverse Laplace transforms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3284984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990000"/>
                </a:solidFill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We first complete the square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420888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use</a:t>
            </a:r>
            <a:endParaRPr lang="en-US" dirty="0"/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699792" y="2276872"/>
          <a:ext cx="40687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1" name="Equation" r:id="rId7" imgW="4279900" imgH="1016000" progId="Equation.DSMT4">
                  <p:embed/>
                </p:oleObj>
              </mc:Choice>
              <mc:Fallback>
                <p:oleObj name="Equation" r:id="rId7" imgW="4279900" imgH="1016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276872"/>
                        <a:ext cx="4068763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11560" y="3789040"/>
          <a:ext cx="7632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2" name="Equation" r:id="rId9" imgW="7632700" imgH="1257300" progId="Equation.DSMT4">
                  <p:embed/>
                </p:oleObj>
              </mc:Choice>
              <mc:Fallback>
                <p:oleObj name="Equation" r:id="rId9" imgW="7632700" imgH="12573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789040"/>
                        <a:ext cx="76327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971600" y="5135232"/>
          <a:ext cx="4536504" cy="739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3" name="Equation" r:id="rId11" imgW="3581400" imgH="584200" progId="Equation.DSMT4">
                  <p:embed/>
                </p:oleObj>
              </mc:Choice>
              <mc:Fallback>
                <p:oleObj name="Equation" r:id="rId11" imgW="3581400" imgH="5842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135232"/>
                        <a:ext cx="4536504" cy="7399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500042"/>
            <a:ext cx="7958166" cy="5786478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There are five parts in Chapter four.</a:t>
            </a:r>
          </a:p>
          <a:p>
            <a:pPr>
              <a:buNone/>
            </a:pPr>
            <a:r>
              <a:rPr lang="en-US" sz="2800" dirty="0" smtClean="0"/>
              <a:t>Part 1: Laplace transforms and inverse </a:t>
            </a:r>
          </a:p>
          <a:p>
            <a:pPr>
              <a:buNone/>
            </a:pPr>
            <a:r>
              <a:rPr lang="en-US" sz="2800" dirty="0" smtClean="0"/>
              <a:t>            Laplace transforms</a:t>
            </a:r>
          </a:p>
          <a:p>
            <a:pPr>
              <a:buNone/>
            </a:pPr>
            <a:r>
              <a:rPr lang="en-US" sz="2800" dirty="0" smtClean="0"/>
              <a:t>Part 2: Finding Laplace transforms and   </a:t>
            </a:r>
          </a:p>
          <a:p>
            <a:pPr>
              <a:buNone/>
            </a:pPr>
            <a:r>
              <a:rPr lang="en-US" sz="2800" dirty="0" smtClean="0"/>
              <a:t>            inverse Laplace transforms using   </a:t>
            </a:r>
          </a:p>
          <a:p>
            <a:pPr>
              <a:buNone/>
            </a:pPr>
            <a:r>
              <a:rPr lang="en-US" sz="2800" dirty="0" smtClean="0"/>
              <a:t>            known results</a:t>
            </a:r>
          </a:p>
          <a:p>
            <a:pPr>
              <a:buNone/>
            </a:pPr>
            <a:r>
              <a:rPr lang="en-US" sz="2800" dirty="0" smtClean="0"/>
              <a:t>Part 3: Solving ODEs by Laplace transforms</a:t>
            </a:r>
          </a:p>
          <a:p>
            <a:pPr>
              <a:buNone/>
            </a:pPr>
            <a:r>
              <a:rPr lang="en-US" sz="2800" dirty="0" smtClean="0"/>
              <a:t>Part 4: Laplace transforms of </a:t>
            </a:r>
            <a:r>
              <a:rPr lang="en-US" sz="2800" b="1" dirty="0" smtClean="0">
                <a:solidFill>
                  <a:srgbClr val="A50021"/>
                </a:solidFill>
              </a:rPr>
              <a:t>piecewise </a:t>
            </a:r>
          </a:p>
          <a:p>
            <a:pPr>
              <a:buNone/>
            </a:pPr>
            <a:r>
              <a:rPr lang="en-US" sz="2800" dirty="0" smtClean="0"/>
              <a:t>            </a:t>
            </a:r>
            <a:r>
              <a:rPr lang="en-US" sz="2800" b="1" dirty="0" smtClean="0">
                <a:solidFill>
                  <a:srgbClr val="A50021"/>
                </a:solidFill>
              </a:rPr>
              <a:t>continuous</a:t>
            </a:r>
            <a:r>
              <a:rPr lang="en-US" sz="2800" dirty="0" smtClean="0"/>
              <a:t> functions and ODEs</a:t>
            </a:r>
          </a:p>
          <a:p>
            <a:pPr>
              <a:buNone/>
            </a:pPr>
            <a:r>
              <a:rPr lang="en-US" sz="2800" dirty="0" smtClean="0"/>
              <a:t>Part 5: Laplace transforms of </a:t>
            </a:r>
            <a:r>
              <a:rPr lang="en-US" sz="2800" b="1" dirty="0" smtClean="0">
                <a:solidFill>
                  <a:srgbClr val="A50021"/>
                </a:solidFill>
              </a:rPr>
              <a:t>impulse functions</a:t>
            </a:r>
          </a:p>
          <a:p>
            <a:pPr>
              <a:buNone/>
            </a:pPr>
            <a:r>
              <a:rPr lang="en-US" sz="2800" dirty="0" smtClean="0"/>
              <a:t>            and ODEs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52320" y="260648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4.0 Introduction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57" y="188640"/>
            <a:ext cx="7772400" cy="114300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Finding Laplace transform and inverse Laplace transform on 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35696" y="1416982"/>
            <a:ext cx="5786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http://wims.unice.fr/wims/wims.cgi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60507" y="3429000"/>
            <a:ext cx="7772400" cy="925643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Solving ODE by Laplace transform animation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211760" y="4354643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3"/>
              </a:rPr>
              <a:t>http://www.atp.ruhr-uni-bochum.de/DynLAB/dynlabmodules/Examples/Laplacetransform/Rickeracke.html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7492" y="1988840"/>
            <a:ext cx="61151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hlinkClick r:id="rId4"/>
              </a:rPr>
              <a:t>http://www.wolframalpha.com/widgets/view.jsp?id=3272010f63d3145699ca78bbe0db05a7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1000108"/>
            <a:ext cx="5369820" cy="461946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dirty="0" smtClean="0"/>
              <a:t> </a:t>
            </a:r>
            <a:r>
              <a:rPr lang="en-US" sz="2800" b="1" dirty="0" smtClean="0"/>
              <a:t>4.8 Transform of derivatives </a:t>
            </a:r>
            <a:endParaRPr lang="en-US" sz="2800" b="1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85786" y="2285992"/>
          <a:ext cx="4893146" cy="552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3" name="Equation" r:id="rId3" imgW="2362200" imgH="266700" progId="Equation.DSMT4">
                  <p:embed/>
                </p:oleObj>
              </mc:Choice>
              <mc:Fallback>
                <p:oleObj name="Equation" r:id="rId3" imgW="2362200" imgH="2667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285992"/>
                        <a:ext cx="4893146" cy="552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857224" y="1571612"/>
          <a:ext cx="4000528" cy="584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4" name="Equation" r:id="rId5" imgW="1651000" imgH="241300" progId="Equation.DSMT4">
                  <p:embed/>
                </p:oleObj>
              </mc:Choice>
              <mc:Fallback>
                <p:oleObj name="Equation" r:id="rId5" imgW="1651000" imgH="2413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571612"/>
                        <a:ext cx="4000528" cy="584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611560" y="3717032"/>
            <a:ext cx="8280920" cy="1512168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j-lt"/>
                <a:ea typeface="+mj-ea"/>
                <a:cs typeface="+mj-cs"/>
              </a:rPr>
              <a:t>Note that after transform, </a:t>
            </a:r>
            <a:r>
              <a:rPr lang="en-US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derivatives disappear</a:t>
            </a:r>
            <a:r>
              <a:rPr lang="en-US" kern="0" dirty="0" smtClean="0">
                <a:latin typeface="+mj-lt"/>
                <a:ea typeface="+mj-ea"/>
                <a:cs typeface="+mj-cs"/>
              </a:rPr>
              <a:t>. So Laplace transform can be used to solve ODE and PDE. </a:t>
            </a:r>
            <a:r>
              <a:rPr lang="en-US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However, initial conditions should be given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11560" y="5517232"/>
            <a:ext cx="7674076" cy="665172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j-lt"/>
                <a:ea typeface="+mj-ea"/>
                <a:cs typeface="+mj-cs"/>
              </a:rPr>
              <a:t>For the proofs of the above results,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j-lt"/>
                <a:ea typeface="+mj-ea"/>
                <a:cs typeface="+mj-cs"/>
              </a:rPr>
              <a:t> see appendix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404664"/>
            <a:ext cx="6356227" cy="461665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990000"/>
                </a:solidFill>
              </a:rPr>
              <a:t>Part 3 Solving ODE by Laplace transforms</a:t>
            </a:r>
            <a:endParaRPr lang="en-US" sz="2400" b="1" dirty="0">
              <a:solidFill>
                <a:srgbClr val="99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611560" y="3068960"/>
          <a:ext cx="795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5" name="Equation" r:id="rId7" imgW="7950200" imgH="457200" progId="Equation.DSMT4">
                  <p:embed/>
                </p:oleObj>
              </mc:Choice>
              <mc:Fallback>
                <p:oleObj name="Equation" r:id="rId7" imgW="7950200" imgH="457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068960"/>
                        <a:ext cx="795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3" y="1142984"/>
            <a:ext cx="2416352" cy="485816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dirty="0" smtClean="0"/>
              <a:t> </a:t>
            </a:r>
            <a:r>
              <a:rPr lang="en-US" sz="2800" b="1" dirty="0"/>
              <a:t>Example </a:t>
            </a:r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539552" y="1916832"/>
            <a:ext cx="4895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Take Laplace Transform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71472" y="285728"/>
            <a:ext cx="3568480" cy="642942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4.9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Solving ODE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graphicFrame>
        <p:nvGraphicFramePr>
          <p:cNvPr id="260098" name="Object 2"/>
          <p:cNvGraphicFramePr>
            <a:graphicFrameLocks noChangeAspect="1"/>
          </p:cNvGraphicFramePr>
          <p:nvPr/>
        </p:nvGraphicFramePr>
        <p:xfrm>
          <a:off x="5796136" y="1209700"/>
          <a:ext cx="265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14" name="Equation" r:id="rId3" imgW="2654300" imgH="419100" progId="Equation.DSMT4">
                  <p:embed/>
                </p:oleObj>
              </mc:Choice>
              <mc:Fallback>
                <p:oleObj name="Equation" r:id="rId3" imgW="2654300" imgH="4191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209700"/>
                        <a:ext cx="265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099" name="Object 3"/>
          <p:cNvGraphicFramePr>
            <a:graphicFrameLocks noChangeAspect="1"/>
          </p:cNvGraphicFramePr>
          <p:nvPr/>
        </p:nvGraphicFramePr>
        <p:xfrm>
          <a:off x="5148064" y="1891680"/>
          <a:ext cx="3523794" cy="60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15" name="Equation" r:id="rId5" imgW="2679700" imgH="457200" progId="Equation.DSMT4">
                  <p:embed/>
                </p:oleObj>
              </mc:Choice>
              <mc:Fallback>
                <p:oleObj name="Equation" r:id="rId5" imgW="2679700" imgH="4572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891680"/>
                        <a:ext cx="3523794" cy="601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0" name="Object 4"/>
          <p:cNvGraphicFramePr>
            <a:graphicFrameLocks noChangeAspect="1"/>
          </p:cNvGraphicFramePr>
          <p:nvPr/>
        </p:nvGraphicFramePr>
        <p:xfrm>
          <a:off x="827584" y="2718197"/>
          <a:ext cx="4176464" cy="591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16" name="Equation" r:id="rId7" imgW="3225800" imgH="457200" progId="Equation.DSMT4">
                  <p:embed/>
                </p:oleObj>
              </mc:Choice>
              <mc:Fallback>
                <p:oleObj name="Equation" r:id="rId7" imgW="3225800" imgH="4572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18197"/>
                        <a:ext cx="4176464" cy="591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1" name="Object 5"/>
          <p:cNvGraphicFramePr>
            <a:graphicFrameLocks noChangeAspect="1"/>
          </p:cNvGraphicFramePr>
          <p:nvPr/>
        </p:nvGraphicFramePr>
        <p:xfrm>
          <a:off x="683568" y="3573016"/>
          <a:ext cx="5711552" cy="60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17" name="Equation" r:id="rId9" imgW="4343400" imgH="457200" progId="Equation.DSMT4">
                  <p:embed/>
                </p:oleObj>
              </mc:Choice>
              <mc:Fallback>
                <p:oleObj name="Equation" r:id="rId9" imgW="4343400" imgH="4572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73016"/>
                        <a:ext cx="5711552" cy="601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2" name="Object 6"/>
          <p:cNvGraphicFramePr>
            <a:graphicFrameLocks noChangeAspect="1"/>
          </p:cNvGraphicFramePr>
          <p:nvPr/>
        </p:nvGraphicFramePr>
        <p:xfrm>
          <a:off x="6444208" y="3356992"/>
          <a:ext cx="110995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18" name="Equation" r:id="rId11" imgW="1054100" imgH="889000" progId="Equation.DSMT4">
                  <p:embed/>
                </p:oleObj>
              </mc:Choice>
              <mc:Fallback>
                <p:oleObj name="Equation" r:id="rId11" imgW="1054100" imgH="8890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356992"/>
                        <a:ext cx="1109952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539552" y="4603481"/>
          <a:ext cx="4248472" cy="1146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19" name="Equation" r:id="rId13" imgW="3530600" imgH="952500" progId="Equation.DSMT4">
                  <p:embed/>
                </p:oleObj>
              </mc:Choice>
              <mc:Fallback>
                <p:oleObj name="Equation" r:id="rId13" imgW="3530600" imgH="9525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603481"/>
                        <a:ext cx="4248472" cy="1146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4" name="Object 8"/>
          <p:cNvGraphicFramePr>
            <a:graphicFrameLocks noChangeAspect="1"/>
          </p:cNvGraphicFramePr>
          <p:nvPr/>
        </p:nvGraphicFramePr>
        <p:xfrm>
          <a:off x="4932040" y="4653136"/>
          <a:ext cx="2700065" cy="1109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20" name="Equation" r:id="rId15" imgW="2349500" imgH="965200" progId="Equation.DSMT4">
                  <p:embed/>
                </p:oleObj>
              </mc:Choice>
              <mc:Fallback>
                <p:oleObj name="Equation" r:id="rId15" imgW="2349500" imgH="965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653136"/>
                        <a:ext cx="2700065" cy="1109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3203848" y="1052736"/>
          <a:ext cx="2160240" cy="67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21" name="Equation" r:id="rId17" imgW="1701800" imgH="533400" progId="Equation.DSMT4">
                  <p:embed/>
                </p:oleObj>
              </mc:Choice>
              <mc:Fallback>
                <p:oleObj name="Equation" r:id="rId17" imgW="1701800" imgH="5334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052736"/>
                        <a:ext cx="2160240" cy="6770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467544" y="4365104"/>
            <a:ext cx="4608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Take inverse transform, get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143768" y="214290"/>
            <a:ext cx="150019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4.9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Solving 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58049" name="Object 1"/>
          <p:cNvGraphicFramePr>
            <a:graphicFrameLocks noChangeAspect="1"/>
          </p:cNvGraphicFramePr>
          <p:nvPr/>
        </p:nvGraphicFramePr>
        <p:xfrm>
          <a:off x="827584" y="446540"/>
          <a:ext cx="4392488" cy="1139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12" name="Equation" r:id="rId3" imgW="3721100" imgH="965200" progId="Equation.DSMT4">
                  <p:embed/>
                </p:oleObj>
              </mc:Choice>
              <mc:Fallback>
                <p:oleObj name="Equation" r:id="rId3" imgW="3721100" imgH="9652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46540"/>
                        <a:ext cx="4392488" cy="1139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0" name="Object 2"/>
          <p:cNvGraphicFramePr>
            <a:graphicFrameLocks noChangeAspect="1"/>
          </p:cNvGraphicFramePr>
          <p:nvPr/>
        </p:nvGraphicFramePr>
        <p:xfrm>
          <a:off x="3059832" y="2132856"/>
          <a:ext cx="2808312" cy="86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13" name="Equation" r:id="rId5" imgW="1968500" imgH="609600" progId="Equation.DSMT4">
                  <p:embed/>
                </p:oleObj>
              </mc:Choice>
              <mc:Fallback>
                <p:oleObj name="Equation" r:id="rId5" imgW="1968500" imgH="6096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132856"/>
                        <a:ext cx="2808312" cy="86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2" name="Object 4"/>
          <p:cNvGraphicFramePr>
            <a:graphicFrameLocks noChangeAspect="1"/>
          </p:cNvGraphicFramePr>
          <p:nvPr/>
        </p:nvGraphicFramePr>
        <p:xfrm>
          <a:off x="467544" y="2060848"/>
          <a:ext cx="2448272" cy="98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14" name="Equation" r:id="rId7" imgW="2082800" imgH="889000" progId="Equation.DSMT4">
                  <p:embed/>
                </p:oleObj>
              </mc:Choice>
              <mc:Fallback>
                <p:oleObj name="Equation" r:id="rId7" imgW="2082800" imgH="8890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060848"/>
                        <a:ext cx="2448272" cy="983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11560" y="1628800"/>
            <a:ext cx="2236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shall use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314096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/>
        </p:nvGraphicFramePr>
        <p:xfrm>
          <a:off x="1691680" y="3153740"/>
          <a:ext cx="5760640" cy="104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15" name="Equation" r:id="rId9" imgW="5435600" imgH="990600" progId="Equation.DSMT4">
                  <p:embed/>
                </p:oleObj>
              </mc:Choice>
              <mc:Fallback>
                <p:oleObj name="Equation" r:id="rId9" imgW="5435600" imgH="9906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153740"/>
                        <a:ext cx="5760640" cy="1049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4" name="Object 6"/>
          <p:cNvGraphicFramePr>
            <a:graphicFrameLocks noChangeAspect="1"/>
          </p:cNvGraphicFramePr>
          <p:nvPr/>
        </p:nvGraphicFramePr>
        <p:xfrm>
          <a:off x="539552" y="5085184"/>
          <a:ext cx="4896544" cy="105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16" name="Equation" r:id="rId11" imgW="4127500" imgH="889000" progId="Equation.DSMT4">
                  <p:embed/>
                </p:oleObj>
              </mc:Choice>
              <mc:Fallback>
                <p:oleObj name="Equation" r:id="rId11" imgW="4127500" imgH="8890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085184"/>
                        <a:ext cx="4896544" cy="1054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724128" y="4293096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Remark: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24128" y="4725144"/>
            <a:ext cx="29523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Method of undetermined</a:t>
            </a:r>
          </a:p>
          <a:p>
            <a:r>
              <a:rPr lang="en-US" dirty="0" smtClean="0"/>
              <a:t>Coefficients is easier</a:t>
            </a:r>
          </a:p>
        </p:txBody>
      </p:sp>
      <p:graphicFrame>
        <p:nvGraphicFramePr>
          <p:cNvPr id="258055" name="Object 7"/>
          <p:cNvGraphicFramePr>
            <a:graphicFrameLocks noChangeAspect="1"/>
          </p:cNvGraphicFramePr>
          <p:nvPr/>
        </p:nvGraphicFramePr>
        <p:xfrm>
          <a:off x="6084168" y="2204864"/>
          <a:ext cx="2656439" cy="85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17" name="Equation" r:id="rId13" imgW="1993900" imgH="609600" progId="Equation.DSMT4">
                  <p:embed/>
                </p:oleObj>
              </mc:Choice>
              <mc:Fallback>
                <p:oleObj name="Equation" r:id="rId13" imgW="1993900" imgH="6096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204864"/>
                        <a:ext cx="2656439" cy="856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6" grpId="0"/>
      <p:bldP spid="15" grpId="0"/>
      <p:bldP spid="16" grpId="0"/>
      <p:bldP spid="19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2055742" cy="41095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000" dirty="0" smtClean="0"/>
              <a:t> </a:t>
            </a:r>
            <a:r>
              <a:rPr lang="en-US" sz="2800" b="1" dirty="0"/>
              <a:t>Example </a:t>
            </a:r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7143768" y="214290"/>
            <a:ext cx="150019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4.9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Solving 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2699792" y="548680"/>
          <a:ext cx="243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Equation" r:id="rId3" imgW="2438400" imgH="406400" progId="Equation.DSMT4">
                  <p:embed/>
                </p:oleObj>
              </mc:Choice>
              <mc:Fallback>
                <p:oleObj name="Equation" r:id="rId3" imgW="2438400" imgH="406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48680"/>
                        <a:ext cx="243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2555776" y="980728"/>
          <a:ext cx="293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Equation" r:id="rId5" imgW="2933700" imgH="419100" progId="Equation.DSMT4">
                  <p:embed/>
                </p:oleObj>
              </mc:Choice>
              <mc:Fallback>
                <p:oleObj name="Equation" r:id="rId5" imgW="2933700" imgH="4191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980728"/>
                        <a:ext cx="293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1560" y="1556792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ANS: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9552" y="2276872"/>
            <a:ext cx="1962397" cy="523220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Example 3</a:t>
            </a:r>
            <a:endParaRPr lang="en-US" dirty="0">
              <a:solidFill>
                <a:srgbClr val="990000"/>
              </a:solidFill>
            </a:endParaRP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2699791" y="2276872"/>
          <a:ext cx="3223753" cy="59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Equation" r:id="rId7" imgW="2832100" imgH="520700" progId="Equation.DSMT4">
                  <p:embed/>
                </p:oleObj>
              </mc:Choice>
              <mc:Fallback>
                <p:oleObj name="Equation" r:id="rId7" imgW="2832100" imgH="5207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1" y="2276872"/>
                        <a:ext cx="3223753" cy="592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6156176" y="2348880"/>
          <a:ext cx="265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Equation" r:id="rId9" imgW="2654300" imgH="419100" progId="Equation.DSMT4">
                  <p:embed/>
                </p:oleObj>
              </mc:Choice>
              <mc:Fallback>
                <p:oleObj name="Equation" r:id="rId9" imgW="2654300" imgH="4191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348880"/>
                        <a:ext cx="265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1979712" y="2924944"/>
          <a:ext cx="3960440" cy="1138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11" imgW="3314700" imgH="952500" progId="Equation.DSMT4">
                  <p:embed/>
                </p:oleObj>
              </mc:Choice>
              <mc:Fallback>
                <p:oleObj name="Equation" r:id="rId11" imgW="3314700" imgH="9525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924944"/>
                        <a:ext cx="3960440" cy="1138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1560" y="328498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7544" y="4221088"/>
            <a:ext cx="82765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remark that these two examples are given</a:t>
            </a:r>
          </a:p>
          <a:p>
            <a:r>
              <a:rPr lang="en-US" dirty="0" smtClean="0"/>
              <a:t> in Lecture Note, They are solved by using Laplace</a:t>
            </a:r>
          </a:p>
          <a:p>
            <a:r>
              <a:rPr lang="en-US" dirty="0" smtClean="0"/>
              <a:t>Transforms. In fact it is easier if using method of</a:t>
            </a:r>
          </a:p>
          <a:p>
            <a:r>
              <a:rPr lang="en-US" dirty="0" smtClean="0"/>
              <a:t> undetermined coefficients. 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763688" y="1430455"/>
          <a:ext cx="5544616" cy="697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13" imgW="4241800" imgH="533400" progId="Equation.DSMT4">
                  <p:embed/>
                </p:oleObj>
              </mc:Choice>
              <mc:Fallback>
                <p:oleObj name="Equation" r:id="rId13" imgW="4241800" imgH="5334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430455"/>
                        <a:ext cx="5544616" cy="6972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3305" y="836712"/>
            <a:ext cx="7141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use Laplace transforms to solve </a:t>
            </a:r>
          </a:p>
          <a:p>
            <a:r>
              <a:rPr lang="en-US" dirty="0" err="1" smtClean="0"/>
              <a:t>Nonhomogeneous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order linear ODE?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2113692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 those ODE  which  can  be solved by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5576" y="2492896"/>
            <a:ext cx="6480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method of undetermined coefficients or variation of parameters, then we will not use Laplace transforms to solve them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959" y="4149080"/>
            <a:ext cx="72949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to use Laplace Transforms to solve</a:t>
            </a:r>
          </a:p>
          <a:p>
            <a:r>
              <a:rPr lang="en-US" dirty="0" smtClean="0"/>
              <a:t>those examples in next two sections, since</a:t>
            </a:r>
          </a:p>
          <a:p>
            <a:r>
              <a:rPr lang="en-US" dirty="0" smtClean="0"/>
              <a:t>we have difficulty to use the above </a:t>
            </a:r>
          </a:p>
          <a:p>
            <a:r>
              <a:rPr lang="en-US" dirty="0" smtClean="0"/>
              <a:t>two methods there 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143768" y="214290"/>
            <a:ext cx="150019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4.9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Solving 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57298"/>
            <a:ext cx="7744944" cy="647700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3200" b="1" dirty="0" smtClean="0"/>
              <a:t>4.10  Piecewise </a:t>
            </a:r>
            <a:r>
              <a:rPr lang="en-US" sz="3200" b="1" dirty="0"/>
              <a:t>Continuous Functions</a:t>
            </a:r>
          </a:p>
        </p:txBody>
      </p:sp>
      <p:sp>
        <p:nvSpPr>
          <p:cNvPr id="321542" name="Text Box 6"/>
          <p:cNvSpPr txBox="1">
            <a:spLocks noChangeArrowheads="1"/>
          </p:cNvSpPr>
          <p:nvPr/>
        </p:nvSpPr>
        <p:spPr bwMode="auto">
          <a:xfrm>
            <a:off x="395536" y="2636912"/>
            <a:ext cx="403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Jump discontinuity at </a:t>
            </a:r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pic>
        <p:nvPicPr>
          <p:cNvPr id="321544" name="Picture 8" descr="disco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132856"/>
            <a:ext cx="3168352" cy="3825875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23528" y="428604"/>
            <a:ext cx="7772400" cy="785818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 4 Laplace transforms of piecewise continuous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 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 and ODEs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graphicFrame>
        <p:nvGraphicFramePr>
          <p:cNvPr id="271361" name="Object 1"/>
          <p:cNvGraphicFramePr>
            <a:graphicFrameLocks noChangeAspect="1"/>
          </p:cNvGraphicFramePr>
          <p:nvPr/>
        </p:nvGraphicFramePr>
        <p:xfrm>
          <a:off x="539552" y="3645024"/>
          <a:ext cx="198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15" name="Equation" r:id="rId4" imgW="1981200" imgH="622300" progId="Equation.DSMT4">
                  <p:embed/>
                </p:oleObj>
              </mc:Choice>
              <mc:Fallback>
                <p:oleObj name="Equation" r:id="rId4" imgW="1981200" imgH="6223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645024"/>
                        <a:ext cx="1981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2" name="Object 2"/>
          <p:cNvGraphicFramePr>
            <a:graphicFrameLocks noChangeAspect="1"/>
          </p:cNvGraphicFramePr>
          <p:nvPr/>
        </p:nvGraphicFramePr>
        <p:xfrm>
          <a:off x="467544" y="4797152"/>
          <a:ext cx="1993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16" name="Equation" r:id="rId6" imgW="1993900" imgH="622300" progId="Equation.DSMT4">
                  <p:embed/>
                </p:oleObj>
              </mc:Choice>
              <mc:Fallback>
                <p:oleObj name="Equation" r:id="rId6" imgW="1993900" imgH="6223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97152"/>
                        <a:ext cx="1993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27784" y="3573016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finite value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76" y="4725144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finite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980728"/>
            <a:ext cx="4008508" cy="647700"/>
          </a:xfrm>
          <a:noFill/>
          <a:ln>
            <a:solidFill>
              <a:schemeClr val="accent3"/>
            </a:solidFill>
          </a:ln>
        </p:spPr>
        <p:txBody>
          <a:bodyPr/>
          <a:lstStyle/>
          <a:p>
            <a:pPr algn="l"/>
            <a:r>
              <a:rPr lang="en-US" sz="2800" b="1" dirty="0">
                <a:solidFill>
                  <a:schemeClr val="tx1"/>
                </a:solidFill>
              </a:rPr>
              <a:t>p</a:t>
            </a:r>
            <a:r>
              <a:rPr lang="en-US" sz="2800" b="1" dirty="0" smtClean="0">
                <a:solidFill>
                  <a:schemeClr val="tx1"/>
                </a:solidFill>
              </a:rPr>
              <a:t>iecewise </a:t>
            </a:r>
            <a:r>
              <a:rPr lang="en-US" sz="2800" b="1" dirty="0">
                <a:solidFill>
                  <a:schemeClr val="tx1"/>
                </a:solidFill>
              </a:rPr>
              <a:t>c</a:t>
            </a:r>
            <a:r>
              <a:rPr lang="en-US" sz="2800" b="1" dirty="0" smtClean="0">
                <a:solidFill>
                  <a:schemeClr val="tx1"/>
                </a:solidFill>
              </a:rPr>
              <a:t>ontinuous 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338960" name="Group 16"/>
          <p:cNvGrpSpPr>
            <a:grpSpLocks/>
          </p:cNvGrpSpPr>
          <p:nvPr/>
        </p:nvGrpSpPr>
        <p:grpSpPr bwMode="auto">
          <a:xfrm>
            <a:off x="900113" y="1557338"/>
            <a:ext cx="3311525" cy="2160587"/>
            <a:chOff x="930" y="1071"/>
            <a:chExt cx="2086" cy="1361"/>
          </a:xfrm>
        </p:grpSpPr>
        <p:sp>
          <p:nvSpPr>
            <p:cNvPr id="338952" name="Line 8"/>
            <p:cNvSpPr>
              <a:spLocks noChangeShapeType="1"/>
            </p:cNvSpPr>
            <p:nvPr/>
          </p:nvSpPr>
          <p:spPr bwMode="auto">
            <a:xfrm>
              <a:off x="930" y="2115"/>
              <a:ext cx="20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Line 9"/>
            <p:cNvSpPr>
              <a:spLocks noChangeShapeType="1"/>
            </p:cNvSpPr>
            <p:nvPr/>
          </p:nvSpPr>
          <p:spPr bwMode="auto">
            <a:xfrm flipV="1">
              <a:off x="1247" y="1071"/>
              <a:ext cx="0" cy="1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5" name="Line 11"/>
            <p:cNvSpPr>
              <a:spLocks noChangeShapeType="1"/>
            </p:cNvSpPr>
            <p:nvPr/>
          </p:nvSpPr>
          <p:spPr bwMode="auto">
            <a:xfrm>
              <a:off x="1247" y="1706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6" name="Line 12"/>
            <p:cNvSpPr>
              <a:spLocks noChangeShapeType="1"/>
            </p:cNvSpPr>
            <p:nvPr/>
          </p:nvSpPr>
          <p:spPr bwMode="auto">
            <a:xfrm>
              <a:off x="1565" y="1842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7" name="Line 13"/>
            <p:cNvSpPr>
              <a:spLocks noChangeShapeType="1"/>
            </p:cNvSpPr>
            <p:nvPr/>
          </p:nvSpPr>
          <p:spPr bwMode="auto">
            <a:xfrm>
              <a:off x="1837" y="1570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8" name="Line 14"/>
            <p:cNvSpPr>
              <a:spLocks noChangeShapeType="1"/>
            </p:cNvSpPr>
            <p:nvPr/>
          </p:nvSpPr>
          <p:spPr bwMode="auto">
            <a:xfrm>
              <a:off x="2154" y="2024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9" name="Line 15"/>
            <p:cNvSpPr>
              <a:spLocks noChangeShapeType="1"/>
            </p:cNvSpPr>
            <p:nvPr/>
          </p:nvSpPr>
          <p:spPr bwMode="auto">
            <a:xfrm>
              <a:off x="2472" y="1434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974" name="Group 30"/>
          <p:cNvGrpSpPr>
            <a:grpSpLocks/>
          </p:cNvGrpSpPr>
          <p:nvPr/>
        </p:nvGrpSpPr>
        <p:grpSpPr bwMode="auto">
          <a:xfrm>
            <a:off x="5148263" y="1628775"/>
            <a:ext cx="3311525" cy="2160588"/>
            <a:chOff x="3243" y="1026"/>
            <a:chExt cx="2086" cy="1361"/>
          </a:xfrm>
        </p:grpSpPr>
        <p:sp>
          <p:nvSpPr>
            <p:cNvPr id="338962" name="Line 18"/>
            <p:cNvSpPr>
              <a:spLocks noChangeShapeType="1"/>
            </p:cNvSpPr>
            <p:nvPr/>
          </p:nvSpPr>
          <p:spPr bwMode="auto">
            <a:xfrm>
              <a:off x="3243" y="2070"/>
              <a:ext cx="20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63" name="Line 19"/>
            <p:cNvSpPr>
              <a:spLocks noChangeShapeType="1"/>
            </p:cNvSpPr>
            <p:nvPr/>
          </p:nvSpPr>
          <p:spPr bwMode="auto">
            <a:xfrm flipV="1">
              <a:off x="3560" y="1026"/>
              <a:ext cx="0" cy="1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69" name="Line 25"/>
            <p:cNvSpPr>
              <a:spLocks noChangeShapeType="1"/>
            </p:cNvSpPr>
            <p:nvPr/>
          </p:nvSpPr>
          <p:spPr bwMode="auto">
            <a:xfrm flipV="1">
              <a:off x="3560" y="1752"/>
              <a:ext cx="273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70" name="Line 26"/>
            <p:cNvSpPr>
              <a:spLocks noChangeShapeType="1"/>
            </p:cNvSpPr>
            <p:nvPr/>
          </p:nvSpPr>
          <p:spPr bwMode="auto">
            <a:xfrm flipV="1">
              <a:off x="3833" y="1752"/>
              <a:ext cx="273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71" name="Line 27"/>
            <p:cNvSpPr>
              <a:spLocks noChangeShapeType="1"/>
            </p:cNvSpPr>
            <p:nvPr/>
          </p:nvSpPr>
          <p:spPr bwMode="auto">
            <a:xfrm flipV="1">
              <a:off x="4105" y="1752"/>
              <a:ext cx="273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72" name="Line 28"/>
            <p:cNvSpPr>
              <a:spLocks noChangeShapeType="1"/>
            </p:cNvSpPr>
            <p:nvPr/>
          </p:nvSpPr>
          <p:spPr bwMode="auto">
            <a:xfrm flipV="1">
              <a:off x="4377" y="1752"/>
              <a:ext cx="273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984" name="Group 40"/>
          <p:cNvGrpSpPr>
            <a:grpSpLocks/>
          </p:cNvGrpSpPr>
          <p:nvPr/>
        </p:nvGrpSpPr>
        <p:grpSpPr bwMode="auto">
          <a:xfrm>
            <a:off x="1331640" y="3644578"/>
            <a:ext cx="6980238" cy="2808288"/>
            <a:chOff x="839" y="2296"/>
            <a:chExt cx="4397" cy="1769"/>
          </a:xfrm>
        </p:grpSpPr>
        <p:sp>
          <p:nvSpPr>
            <p:cNvPr id="338975" name="Line 31"/>
            <p:cNvSpPr>
              <a:spLocks noChangeShapeType="1"/>
            </p:cNvSpPr>
            <p:nvPr/>
          </p:nvSpPr>
          <p:spPr bwMode="auto">
            <a:xfrm>
              <a:off x="839" y="3657"/>
              <a:ext cx="29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77" name="Line 33"/>
            <p:cNvSpPr>
              <a:spLocks noChangeShapeType="1"/>
            </p:cNvSpPr>
            <p:nvPr/>
          </p:nvSpPr>
          <p:spPr bwMode="auto">
            <a:xfrm flipV="1">
              <a:off x="1338" y="2387"/>
              <a:ext cx="0" cy="16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78" name="Arc 34"/>
            <p:cNvSpPr>
              <a:spLocks/>
            </p:cNvSpPr>
            <p:nvPr/>
          </p:nvSpPr>
          <p:spPr bwMode="auto">
            <a:xfrm flipV="1">
              <a:off x="1429" y="2841"/>
              <a:ext cx="817" cy="6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79" name="Line 35"/>
            <p:cNvSpPr>
              <a:spLocks noChangeShapeType="1"/>
            </p:cNvSpPr>
            <p:nvPr/>
          </p:nvSpPr>
          <p:spPr bwMode="auto">
            <a:xfrm>
              <a:off x="2245" y="2432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80" name="Arc 36"/>
            <p:cNvSpPr>
              <a:spLocks/>
            </p:cNvSpPr>
            <p:nvPr/>
          </p:nvSpPr>
          <p:spPr bwMode="auto">
            <a:xfrm flipH="1" flipV="1">
              <a:off x="2290" y="2296"/>
              <a:ext cx="816" cy="14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81" name="Text Box 37"/>
            <p:cNvSpPr txBox="1">
              <a:spLocks noChangeArrowheads="1"/>
            </p:cNvSpPr>
            <p:nvPr/>
          </p:nvSpPr>
          <p:spPr bwMode="auto">
            <a:xfrm>
              <a:off x="2562" y="2704"/>
              <a:ext cx="26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990000"/>
                  </a:solidFill>
                </a:rPr>
                <a:t>Not piecewise cont</a:t>
              </a: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5572132" y="214290"/>
            <a:ext cx="3357586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4.10  Piecewise Continuous Functions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4008" y="486916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47864" y="566124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5796136" y="4869160"/>
          <a:ext cx="2057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66" name="Equation" r:id="rId3" imgW="2057400" imgH="647700" progId="Equation.DSMT4">
                  <p:embed/>
                </p:oleObj>
              </mc:Choice>
              <mc:Fallback>
                <p:oleObj name="Equation" r:id="rId3" imgW="2057400" imgH="647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869160"/>
                        <a:ext cx="20574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6335935" cy="647700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>4.11 </a:t>
            </a:r>
            <a:r>
              <a:rPr lang="en-US" sz="2800" b="1" dirty="0"/>
              <a:t>Unit Step (Heaviside) Function</a:t>
            </a: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>
            <a:off x="1692275" y="5445125"/>
            <a:ext cx="4751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85" name="Line 5"/>
          <p:cNvSpPr>
            <a:spLocks noChangeShapeType="1"/>
          </p:cNvSpPr>
          <p:nvPr/>
        </p:nvSpPr>
        <p:spPr bwMode="auto">
          <a:xfrm flipV="1">
            <a:off x="2555875" y="3284538"/>
            <a:ext cx="0" cy="280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86" name="Line 6"/>
          <p:cNvSpPr>
            <a:spLocks noChangeShapeType="1"/>
          </p:cNvSpPr>
          <p:nvPr/>
        </p:nvSpPr>
        <p:spPr bwMode="auto">
          <a:xfrm>
            <a:off x="4000496" y="4286256"/>
            <a:ext cx="23050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3287" name="Line 7"/>
          <p:cNvSpPr>
            <a:spLocks noChangeShapeType="1"/>
          </p:cNvSpPr>
          <p:nvPr/>
        </p:nvSpPr>
        <p:spPr bwMode="auto">
          <a:xfrm>
            <a:off x="1692275" y="5445125"/>
            <a:ext cx="23050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3786182" y="5429264"/>
            <a:ext cx="86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auto">
          <a:xfrm>
            <a:off x="2195513" y="3933825"/>
            <a:ext cx="288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6182" y="4000504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rgbClr val="000066"/>
                </a:solidFill>
              </a:rPr>
              <a:t>●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514351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○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4365104"/>
            <a:ext cx="34435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now onwards, </a:t>
            </a:r>
          </a:p>
          <a:p>
            <a:r>
              <a:rPr lang="en-US" dirty="0" smtClean="0"/>
              <a:t>we will not draw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32240" y="5301208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rgbClr val="000066"/>
                </a:solidFill>
              </a:rPr>
              <a:t>●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530120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○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graphicFrame>
        <p:nvGraphicFramePr>
          <p:cNvPr id="269313" name="Object 1"/>
          <p:cNvGraphicFramePr>
            <a:graphicFrameLocks noChangeAspect="1"/>
          </p:cNvGraphicFramePr>
          <p:nvPr/>
        </p:nvGraphicFramePr>
        <p:xfrm>
          <a:off x="755576" y="1196752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21" name="Equation" r:id="rId3" imgW="1714500" imgH="419100" progId="Equation.DSMT4">
                  <p:embed/>
                </p:oleObj>
              </mc:Choice>
              <mc:Fallback>
                <p:oleObj name="Equation" r:id="rId3" imgW="1714500" imgH="4191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96752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4" name="Object 2"/>
          <p:cNvGraphicFramePr>
            <a:graphicFrameLocks noChangeAspect="1"/>
          </p:cNvGraphicFramePr>
          <p:nvPr/>
        </p:nvGraphicFramePr>
        <p:xfrm>
          <a:off x="755576" y="1916832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22" name="Equation" r:id="rId5" imgW="1651000" imgH="419100" progId="Equation.DSMT4">
                  <p:embed/>
                </p:oleObj>
              </mc:Choice>
              <mc:Fallback>
                <p:oleObj name="Equation" r:id="rId5" imgW="1651000" imgH="4191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16832"/>
                        <a:ext cx="165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5" name="Object 3"/>
          <p:cNvGraphicFramePr>
            <a:graphicFrameLocks noChangeAspect="1"/>
          </p:cNvGraphicFramePr>
          <p:nvPr/>
        </p:nvGraphicFramePr>
        <p:xfrm>
          <a:off x="2699792" y="1268760"/>
          <a:ext cx="723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23" name="Equation" r:id="rId7" imgW="723586" imgH="279279" progId="Equation.DSMT4">
                  <p:embed/>
                </p:oleObj>
              </mc:Choice>
              <mc:Fallback>
                <p:oleObj name="Equation" r:id="rId7" imgW="723586" imgH="279279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268760"/>
                        <a:ext cx="723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2627784" y="1916832"/>
          <a:ext cx="723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24" name="Equation" r:id="rId9" imgW="723586" imgH="304668" progId="Equation.DSMT4">
                  <p:embed/>
                </p:oleObj>
              </mc:Choice>
              <mc:Fallback>
                <p:oleObj name="Equation" r:id="rId9" imgW="723586" imgH="304668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916832"/>
                        <a:ext cx="723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1983164" cy="719138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/>
              <a:t>Example </a:t>
            </a:r>
            <a:r>
              <a:rPr lang="en-US" sz="2800" b="1" dirty="0" smtClean="0"/>
              <a:t>1</a:t>
            </a:r>
            <a:endParaRPr lang="en-US" sz="2800" b="1" dirty="0"/>
          </a:p>
        </p:txBody>
      </p:sp>
      <p:grpSp>
        <p:nvGrpSpPr>
          <p:cNvPr id="354308" name="Group 4"/>
          <p:cNvGrpSpPr>
            <a:grpSpLocks/>
          </p:cNvGrpSpPr>
          <p:nvPr/>
        </p:nvGrpSpPr>
        <p:grpSpPr bwMode="auto">
          <a:xfrm>
            <a:off x="250825" y="1557339"/>
            <a:ext cx="4752975" cy="1382713"/>
            <a:chOff x="113" y="1207"/>
            <a:chExt cx="2994" cy="871"/>
          </a:xfrm>
        </p:grpSpPr>
        <p:grpSp>
          <p:nvGrpSpPr>
            <p:cNvPr id="354309" name="Group 5"/>
            <p:cNvGrpSpPr>
              <a:grpSpLocks/>
            </p:cNvGrpSpPr>
            <p:nvPr/>
          </p:nvGrpSpPr>
          <p:grpSpPr bwMode="auto">
            <a:xfrm>
              <a:off x="113" y="1207"/>
              <a:ext cx="2994" cy="862"/>
              <a:chOff x="113" y="1207"/>
              <a:chExt cx="2994" cy="862"/>
            </a:xfrm>
          </p:grpSpPr>
          <p:sp>
            <p:nvSpPr>
              <p:cNvPr id="354310" name="Line 6"/>
              <p:cNvSpPr>
                <a:spLocks noChangeShapeType="1"/>
              </p:cNvSpPr>
              <p:nvPr/>
            </p:nvSpPr>
            <p:spPr bwMode="auto">
              <a:xfrm>
                <a:off x="113" y="1752"/>
                <a:ext cx="29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311" name="Line 7"/>
              <p:cNvSpPr>
                <a:spLocks noChangeShapeType="1"/>
              </p:cNvSpPr>
              <p:nvPr/>
            </p:nvSpPr>
            <p:spPr bwMode="auto">
              <a:xfrm flipV="1">
                <a:off x="521" y="1207"/>
                <a:ext cx="0" cy="8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312" name="Line 8"/>
              <p:cNvSpPr>
                <a:spLocks noChangeShapeType="1"/>
              </p:cNvSpPr>
              <p:nvPr/>
            </p:nvSpPr>
            <p:spPr bwMode="auto">
              <a:xfrm>
                <a:off x="975" y="1434"/>
                <a:ext cx="1996" cy="0"/>
              </a:xfrm>
              <a:prstGeom prst="line">
                <a:avLst/>
              </a:prstGeom>
              <a:noFill/>
              <a:ln w="57150">
                <a:solidFill>
                  <a:srgbClr val="99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313" name="Line 9"/>
              <p:cNvSpPr>
                <a:spLocks noChangeShapeType="1"/>
              </p:cNvSpPr>
              <p:nvPr/>
            </p:nvSpPr>
            <p:spPr bwMode="auto">
              <a:xfrm>
                <a:off x="113" y="1752"/>
                <a:ext cx="862" cy="0"/>
              </a:xfrm>
              <a:prstGeom prst="line">
                <a:avLst/>
              </a:prstGeom>
              <a:noFill/>
              <a:ln w="57150">
                <a:solidFill>
                  <a:srgbClr val="99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314" name="Text Box 10"/>
            <p:cNvSpPr txBox="1">
              <a:spLocks noChangeArrowheads="1"/>
            </p:cNvSpPr>
            <p:nvPr/>
          </p:nvSpPr>
          <p:spPr bwMode="auto">
            <a:xfrm>
              <a:off x="839" y="1751"/>
              <a:ext cx="2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4315" name="Text Box 11"/>
            <p:cNvSpPr txBox="1">
              <a:spLocks noChangeArrowheads="1"/>
            </p:cNvSpPr>
            <p:nvPr/>
          </p:nvSpPr>
          <p:spPr bwMode="auto">
            <a:xfrm>
              <a:off x="1701" y="1751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54316" name="Line 12"/>
            <p:cNvSpPr>
              <a:spLocks noChangeShapeType="1"/>
            </p:cNvSpPr>
            <p:nvPr/>
          </p:nvSpPr>
          <p:spPr bwMode="auto">
            <a:xfrm>
              <a:off x="1837" y="170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17" name="Line 13"/>
            <p:cNvSpPr>
              <a:spLocks noChangeShapeType="1"/>
            </p:cNvSpPr>
            <p:nvPr/>
          </p:nvSpPr>
          <p:spPr bwMode="auto">
            <a:xfrm>
              <a:off x="975" y="170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318" name="Group 14"/>
          <p:cNvGrpSpPr>
            <a:grpSpLocks/>
          </p:cNvGrpSpPr>
          <p:nvPr/>
        </p:nvGrpSpPr>
        <p:grpSpPr bwMode="auto">
          <a:xfrm>
            <a:off x="179388" y="3357564"/>
            <a:ext cx="4752975" cy="1382713"/>
            <a:chOff x="113" y="2386"/>
            <a:chExt cx="2994" cy="871"/>
          </a:xfrm>
        </p:grpSpPr>
        <p:sp>
          <p:nvSpPr>
            <p:cNvPr id="354319" name="Line 15"/>
            <p:cNvSpPr>
              <a:spLocks noChangeShapeType="1"/>
            </p:cNvSpPr>
            <p:nvPr/>
          </p:nvSpPr>
          <p:spPr bwMode="auto">
            <a:xfrm>
              <a:off x="113" y="2930"/>
              <a:ext cx="29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20" name="Line 16"/>
            <p:cNvSpPr>
              <a:spLocks noChangeShapeType="1"/>
            </p:cNvSpPr>
            <p:nvPr/>
          </p:nvSpPr>
          <p:spPr bwMode="auto">
            <a:xfrm flipV="1">
              <a:off x="566" y="2386"/>
              <a:ext cx="0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21" name="Line 17"/>
            <p:cNvSpPr>
              <a:spLocks noChangeShapeType="1"/>
            </p:cNvSpPr>
            <p:nvPr/>
          </p:nvSpPr>
          <p:spPr bwMode="auto">
            <a:xfrm flipV="1">
              <a:off x="1837" y="2613"/>
              <a:ext cx="1179" cy="1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22" name="Text Box 18"/>
            <p:cNvSpPr txBox="1">
              <a:spLocks noChangeArrowheads="1"/>
            </p:cNvSpPr>
            <p:nvPr/>
          </p:nvSpPr>
          <p:spPr bwMode="auto">
            <a:xfrm>
              <a:off x="884" y="2930"/>
              <a:ext cx="2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4323" name="Text Box 19"/>
            <p:cNvSpPr txBox="1">
              <a:spLocks noChangeArrowheads="1"/>
            </p:cNvSpPr>
            <p:nvPr/>
          </p:nvSpPr>
          <p:spPr bwMode="auto">
            <a:xfrm>
              <a:off x="1746" y="2930"/>
              <a:ext cx="2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54324" name="Line 20"/>
            <p:cNvSpPr>
              <a:spLocks noChangeShapeType="1"/>
            </p:cNvSpPr>
            <p:nvPr/>
          </p:nvSpPr>
          <p:spPr bwMode="auto">
            <a:xfrm>
              <a:off x="1837" y="288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25" name="Line 21"/>
            <p:cNvSpPr>
              <a:spLocks noChangeShapeType="1"/>
            </p:cNvSpPr>
            <p:nvPr/>
          </p:nvSpPr>
          <p:spPr bwMode="auto">
            <a:xfrm>
              <a:off x="975" y="288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26" name="Line 22"/>
            <p:cNvSpPr>
              <a:spLocks noChangeShapeType="1"/>
            </p:cNvSpPr>
            <p:nvPr/>
          </p:nvSpPr>
          <p:spPr bwMode="auto">
            <a:xfrm flipV="1">
              <a:off x="158" y="2931"/>
              <a:ext cx="167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3357554" y="4643446"/>
            <a:ext cx="5256213" cy="1728787"/>
            <a:chOff x="1837" y="2976"/>
            <a:chExt cx="3311" cy="1089"/>
          </a:xfrm>
        </p:grpSpPr>
        <p:grpSp>
          <p:nvGrpSpPr>
            <p:cNvPr id="354328" name="Group 24"/>
            <p:cNvGrpSpPr>
              <a:grpSpLocks/>
            </p:cNvGrpSpPr>
            <p:nvPr/>
          </p:nvGrpSpPr>
          <p:grpSpPr bwMode="auto">
            <a:xfrm>
              <a:off x="1876" y="3022"/>
              <a:ext cx="2994" cy="1008"/>
              <a:chOff x="1876" y="3022"/>
              <a:chExt cx="2994" cy="1008"/>
            </a:xfrm>
          </p:grpSpPr>
          <p:sp>
            <p:nvSpPr>
              <p:cNvPr id="354329" name="Line 25"/>
              <p:cNvSpPr>
                <a:spLocks noChangeShapeType="1"/>
              </p:cNvSpPr>
              <p:nvPr/>
            </p:nvSpPr>
            <p:spPr bwMode="auto">
              <a:xfrm>
                <a:off x="1876" y="3572"/>
                <a:ext cx="2994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75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330" name="Line 26"/>
              <p:cNvSpPr>
                <a:spLocks noChangeShapeType="1"/>
              </p:cNvSpPr>
              <p:nvPr/>
            </p:nvSpPr>
            <p:spPr bwMode="auto">
              <a:xfrm flipV="1">
                <a:off x="2335" y="3022"/>
                <a:ext cx="0" cy="862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75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331" name="Line 27"/>
              <p:cNvSpPr>
                <a:spLocks noChangeShapeType="1"/>
              </p:cNvSpPr>
              <p:nvPr/>
            </p:nvSpPr>
            <p:spPr bwMode="auto">
              <a:xfrm flipV="1">
                <a:off x="3606" y="3566"/>
                <a:ext cx="1179" cy="1"/>
              </a:xfrm>
              <a:prstGeom prst="line">
                <a:avLst/>
              </a:prstGeom>
              <a:noFill/>
              <a:ln w="57150">
                <a:solidFill>
                  <a:srgbClr val="99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332" name="Text Box 28"/>
              <p:cNvSpPr txBox="1">
                <a:spLocks noChangeArrowheads="1"/>
              </p:cNvSpPr>
              <p:nvPr/>
            </p:nvSpPr>
            <p:spPr bwMode="auto">
              <a:xfrm>
                <a:off x="2653" y="3703"/>
                <a:ext cx="544" cy="327"/>
              </a:xfrm>
              <a:prstGeom prst="rect">
                <a:avLst/>
              </a:prstGeom>
              <a:noFill/>
              <a:ln w="9525">
                <a:solidFill>
                  <a:schemeClr val="accent3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54333" name="Text Box 29"/>
              <p:cNvSpPr txBox="1">
                <a:spLocks noChangeArrowheads="1"/>
              </p:cNvSpPr>
              <p:nvPr/>
            </p:nvSpPr>
            <p:spPr bwMode="auto">
              <a:xfrm>
                <a:off x="3515" y="3703"/>
                <a:ext cx="544" cy="327"/>
              </a:xfrm>
              <a:prstGeom prst="rect">
                <a:avLst/>
              </a:prstGeom>
              <a:noFill/>
              <a:ln w="9525">
                <a:solidFill>
                  <a:schemeClr val="accent3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354334" name="Line 30"/>
              <p:cNvSpPr>
                <a:spLocks noChangeShapeType="1"/>
              </p:cNvSpPr>
              <p:nvPr/>
            </p:nvSpPr>
            <p:spPr bwMode="auto">
              <a:xfrm>
                <a:off x="3606" y="35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335" name="Line 31"/>
              <p:cNvSpPr>
                <a:spLocks noChangeShapeType="1"/>
              </p:cNvSpPr>
              <p:nvPr/>
            </p:nvSpPr>
            <p:spPr bwMode="auto">
              <a:xfrm>
                <a:off x="2744" y="35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336" name="Line 32"/>
              <p:cNvSpPr>
                <a:spLocks noChangeShapeType="1"/>
              </p:cNvSpPr>
              <p:nvPr/>
            </p:nvSpPr>
            <p:spPr bwMode="auto">
              <a:xfrm flipV="1">
                <a:off x="1927" y="3566"/>
                <a:ext cx="817" cy="1"/>
              </a:xfrm>
              <a:prstGeom prst="line">
                <a:avLst/>
              </a:prstGeom>
              <a:noFill/>
              <a:ln w="57150">
                <a:solidFill>
                  <a:srgbClr val="99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337" name="Line 33"/>
              <p:cNvSpPr>
                <a:spLocks noChangeShapeType="1"/>
              </p:cNvSpPr>
              <p:nvPr/>
            </p:nvSpPr>
            <p:spPr bwMode="auto">
              <a:xfrm flipV="1">
                <a:off x="2744" y="3249"/>
                <a:ext cx="862" cy="1"/>
              </a:xfrm>
              <a:prstGeom prst="line">
                <a:avLst/>
              </a:prstGeom>
              <a:noFill/>
              <a:ln w="57150">
                <a:solidFill>
                  <a:srgbClr val="99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338" name="Rectangle 34"/>
            <p:cNvSpPr>
              <a:spLocks noChangeArrowheads="1"/>
            </p:cNvSpPr>
            <p:nvPr/>
          </p:nvSpPr>
          <p:spPr bwMode="auto">
            <a:xfrm>
              <a:off x="1837" y="2976"/>
              <a:ext cx="3311" cy="1089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5776" y="1340768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u(t-1)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35696" y="3212976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u(t-3)</a:t>
            </a: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5929322" y="214290"/>
            <a:ext cx="3000396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4.11 Unit Step (Heaviside) Function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68289" name="Object 1"/>
          <p:cNvGraphicFramePr>
            <a:graphicFrameLocks noChangeAspect="1"/>
          </p:cNvGraphicFramePr>
          <p:nvPr/>
        </p:nvGraphicFramePr>
        <p:xfrm>
          <a:off x="2699792" y="764704"/>
          <a:ext cx="353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43" name="Equation" r:id="rId3" imgW="3530600" imgH="419100" progId="Equation.DSMT4">
                  <p:embed/>
                </p:oleObj>
              </mc:Choice>
              <mc:Fallback>
                <p:oleObj name="Equation" r:id="rId3" imgW="3530600" imgH="4191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764704"/>
                        <a:ext cx="3530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5004048" y="4437112"/>
          <a:ext cx="353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44" name="Equation" r:id="rId5" imgW="3530600" imgH="419100" progId="Equation.DSMT4">
                  <p:embed/>
                </p:oleObj>
              </mc:Choice>
              <mc:Fallback>
                <p:oleObj name="Equation" r:id="rId5" imgW="3530600" imgH="4191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437112"/>
                        <a:ext cx="3530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1357298"/>
            <a:ext cx="4938342" cy="747698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3200" dirty="0" smtClean="0"/>
              <a:t>4.1 Laplace transforms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348880"/>
            <a:ext cx="7772400" cy="215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Laplace transform L(f) is a mapping  L </a:t>
            </a:r>
          </a:p>
          <a:p>
            <a:pPr>
              <a:buNone/>
            </a:pPr>
            <a:r>
              <a:rPr lang="en-US" dirty="0" smtClean="0"/>
              <a:t>which maps </a:t>
            </a:r>
            <a:r>
              <a:rPr lang="en-US" dirty="0" smtClean="0">
                <a:solidFill>
                  <a:srgbClr val="C00000"/>
                </a:solidFill>
              </a:rPr>
              <a:t>a function f(t)  </a:t>
            </a:r>
            <a:r>
              <a:rPr lang="en-US" dirty="0" smtClean="0"/>
              <a:t>to a function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F(s)</a:t>
            </a:r>
            <a:r>
              <a:rPr lang="en-US" dirty="0" smtClean="0"/>
              <a:t>, where F(s) is given by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476672"/>
            <a:ext cx="6603646" cy="747698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 1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Laplace transforms and inverse Laplace transforms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421048"/>
              </p:ext>
            </p:extLst>
          </p:nvPr>
        </p:nvGraphicFramePr>
        <p:xfrm>
          <a:off x="1187624" y="4365104"/>
          <a:ext cx="6827042" cy="113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3" imgW="4660900" imgH="774700" progId="Equation.DSMT4">
                  <p:embed/>
                </p:oleObj>
              </mc:Choice>
              <mc:Fallback>
                <p:oleObj name="Equation" r:id="rId3" imgW="4660900" imgH="774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365104"/>
                        <a:ext cx="6827042" cy="113474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42918"/>
            <a:ext cx="1983733" cy="719138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/>
              <a:t>Example </a:t>
            </a:r>
            <a:r>
              <a:rPr lang="en-US" sz="2800" b="1" dirty="0" smtClean="0"/>
              <a:t>2</a:t>
            </a:r>
            <a:endParaRPr lang="en-US" sz="2800" b="1" dirty="0"/>
          </a:p>
        </p:txBody>
      </p:sp>
      <p:grpSp>
        <p:nvGrpSpPr>
          <p:cNvPr id="355350" name="Group 22"/>
          <p:cNvGrpSpPr>
            <a:grpSpLocks/>
          </p:cNvGrpSpPr>
          <p:nvPr/>
        </p:nvGrpSpPr>
        <p:grpSpPr bwMode="auto">
          <a:xfrm>
            <a:off x="2051720" y="2204864"/>
            <a:ext cx="5256212" cy="1728788"/>
            <a:chOff x="1837" y="2976"/>
            <a:chExt cx="3311" cy="1089"/>
          </a:xfrm>
        </p:grpSpPr>
        <p:grpSp>
          <p:nvGrpSpPr>
            <p:cNvPr id="355351" name="Group 23"/>
            <p:cNvGrpSpPr>
              <a:grpSpLocks/>
            </p:cNvGrpSpPr>
            <p:nvPr/>
          </p:nvGrpSpPr>
          <p:grpSpPr bwMode="auto">
            <a:xfrm>
              <a:off x="1927" y="3022"/>
              <a:ext cx="2904" cy="871"/>
              <a:chOff x="1927" y="3022"/>
              <a:chExt cx="2904" cy="871"/>
            </a:xfrm>
          </p:grpSpPr>
          <p:sp>
            <p:nvSpPr>
              <p:cNvPr id="355352" name="Line 24"/>
              <p:cNvSpPr>
                <a:spLocks noChangeShapeType="1"/>
              </p:cNvSpPr>
              <p:nvPr/>
            </p:nvSpPr>
            <p:spPr bwMode="auto">
              <a:xfrm flipV="1">
                <a:off x="1927" y="3566"/>
                <a:ext cx="290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53" name="Line 25"/>
              <p:cNvSpPr>
                <a:spLocks noChangeShapeType="1"/>
              </p:cNvSpPr>
              <p:nvPr/>
            </p:nvSpPr>
            <p:spPr bwMode="auto">
              <a:xfrm flipV="1">
                <a:off x="2335" y="3022"/>
                <a:ext cx="0" cy="8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54" name="Line 26"/>
              <p:cNvSpPr>
                <a:spLocks noChangeShapeType="1"/>
              </p:cNvSpPr>
              <p:nvPr/>
            </p:nvSpPr>
            <p:spPr bwMode="auto">
              <a:xfrm flipV="1">
                <a:off x="3606" y="3566"/>
                <a:ext cx="1179" cy="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55" name="Text Box 27"/>
              <p:cNvSpPr txBox="1">
                <a:spLocks noChangeArrowheads="1"/>
              </p:cNvSpPr>
              <p:nvPr/>
            </p:nvSpPr>
            <p:spPr bwMode="auto">
              <a:xfrm>
                <a:off x="2653" y="3520"/>
                <a:ext cx="27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355356" name="Text Box 28"/>
              <p:cNvSpPr txBox="1">
                <a:spLocks noChangeArrowheads="1"/>
              </p:cNvSpPr>
              <p:nvPr/>
            </p:nvSpPr>
            <p:spPr bwMode="auto">
              <a:xfrm>
                <a:off x="3515" y="3566"/>
                <a:ext cx="22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355357" name="Line 29"/>
              <p:cNvSpPr>
                <a:spLocks noChangeShapeType="1"/>
              </p:cNvSpPr>
              <p:nvPr/>
            </p:nvSpPr>
            <p:spPr bwMode="auto">
              <a:xfrm>
                <a:off x="3606" y="35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58" name="Line 30"/>
              <p:cNvSpPr>
                <a:spLocks noChangeShapeType="1"/>
              </p:cNvSpPr>
              <p:nvPr/>
            </p:nvSpPr>
            <p:spPr bwMode="auto">
              <a:xfrm>
                <a:off x="2744" y="35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59" name="Line 31"/>
              <p:cNvSpPr>
                <a:spLocks noChangeShapeType="1"/>
              </p:cNvSpPr>
              <p:nvPr/>
            </p:nvSpPr>
            <p:spPr bwMode="auto">
              <a:xfrm flipV="1">
                <a:off x="1927" y="3566"/>
                <a:ext cx="817" cy="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60" name="Line 32"/>
              <p:cNvSpPr>
                <a:spLocks noChangeShapeType="1"/>
              </p:cNvSpPr>
              <p:nvPr/>
            </p:nvSpPr>
            <p:spPr bwMode="auto">
              <a:xfrm flipV="1">
                <a:off x="2744" y="3249"/>
                <a:ext cx="862" cy="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5361" name="Rectangle 33"/>
            <p:cNvSpPr>
              <a:spLocks noChangeArrowheads="1"/>
            </p:cNvSpPr>
            <p:nvPr/>
          </p:nvSpPr>
          <p:spPr bwMode="auto">
            <a:xfrm>
              <a:off x="1837" y="2976"/>
              <a:ext cx="3311" cy="1089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5929322" y="214290"/>
            <a:ext cx="3000396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4.11 Unit Step (Heaviside) Function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39752" y="23488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2915816" y="1124744"/>
          <a:ext cx="363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8" name="Equation" r:id="rId3" imgW="3632200" imgH="419100" progId="Equation.DSMT4">
                  <p:embed/>
                </p:oleObj>
              </mc:Choice>
              <mc:Fallback>
                <p:oleObj name="Equation" r:id="rId3" imgW="3632200" imgH="419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124744"/>
                        <a:ext cx="3632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571480"/>
            <a:ext cx="2056312" cy="431800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>Example 3</a:t>
            </a:r>
            <a:endParaRPr lang="en-US" sz="2800" b="1" dirty="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6461142" cy="584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Let </a:t>
            </a:r>
            <a:r>
              <a:rPr lang="en-US" i="1" dirty="0">
                <a:solidFill>
                  <a:srgbClr val="000000"/>
                </a:solidFill>
              </a:rPr>
              <a:t>g(t)</a:t>
            </a:r>
            <a:r>
              <a:rPr lang="en-US" dirty="0"/>
              <a:t> be a function of </a:t>
            </a:r>
            <a:r>
              <a:rPr lang="en-US" i="1" dirty="0" smtClean="0">
                <a:solidFill>
                  <a:srgbClr val="000000"/>
                </a:solidFill>
              </a:rPr>
              <a:t>t. </a:t>
            </a:r>
            <a:r>
              <a:rPr lang="en-US" dirty="0" smtClean="0">
                <a:solidFill>
                  <a:srgbClr val="000000"/>
                </a:solidFill>
              </a:rPr>
              <a:t>Then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3766" name="Line 6"/>
          <p:cNvSpPr>
            <a:spLocks noChangeShapeType="1"/>
          </p:cNvSpPr>
          <p:nvPr/>
        </p:nvSpPr>
        <p:spPr bwMode="auto">
          <a:xfrm>
            <a:off x="3929058" y="5214950"/>
            <a:ext cx="4752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73767" name="Group 7"/>
          <p:cNvGrpSpPr>
            <a:grpSpLocks/>
          </p:cNvGrpSpPr>
          <p:nvPr/>
        </p:nvGrpSpPr>
        <p:grpSpPr bwMode="auto">
          <a:xfrm>
            <a:off x="4000496" y="3429000"/>
            <a:ext cx="4537075" cy="2536825"/>
            <a:chOff x="2517" y="2069"/>
            <a:chExt cx="2858" cy="1598"/>
          </a:xfrm>
        </p:grpSpPr>
        <p:sp>
          <p:nvSpPr>
            <p:cNvPr id="373768" name="Line 8"/>
            <p:cNvSpPr>
              <a:spLocks noChangeShapeType="1"/>
            </p:cNvSpPr>
            <p:nvPr/>
          </p:nvSpPr>
          <p:spPr bwMode="auto">
            <a:xfrm flipV="1">
              <a:off x="2925" y="2069"/>
              <a:ext cx="0" cy="1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3769" name="Line 9"/>
            <p:cNvSpPr>
              <a:spLocks noChangeShapeType="1"/>
            </p:cNvSpPr>
            <p:nvPr/>
          </p:nvSpPr>
          <p:spPr bwMode="auto">
            <a:xfrm flipV="1">
              <a:off x="4196" y="3203"/>
              <a:ext cx="1179" cy="1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3770" name="Text Box 10"/>
            <p:cNvSpPr txBox="1">
              <a:spLocks noChangeArrowheads="1"/>
            </p:cNvSpPr>
            <p:nvPr/>
          </p:nvSpPr>
          <p:spPr bwMode="auto">
            <a:xfrm>
              <a:off x="3243" y="3340"/>
              <a:ext cx="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73771" name="Text Box 11"/>
            <p:cNvSpPr txBox="1">
              <a:spLocks noChangeArrowheads="1"/>
            </p:cNvSpPr>
            <p:nvPr/>
          </p:nvSpPr>
          <p:spPr bwMode="auto">
            <a:xfrm>
              <a:off x="4105" y="3340"/>
              <a:ext cx="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73772" name="Line 12"/>
            <p:cNvSpPr>
              <a:spLocks noChangeShapeType="1"/>
            </p:cNvSpPr>
            <p:nvPr/>
          </p:nvSpPr>
          <p:spPr bwMode="auto">
            <a:xfrm>
              <a:off x="4196" y="315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3773" name="Line 13"/>
            <p:cNvSpPr>
              <a:spLocks noChangeShapeType="1"/>
            </p:cNvSpPr>
            <p:nvPr/>
          </p:nvSpPr>
          <p:spPr bwMode="auto">
            <a:xfrm>
              <a:off x="3334" y="315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3774" name="Line 14"/>
            <p:cNvSpPr>
              <a:spLocks noChangeShapeType="1"/>
            </p:cNvSpPr>
            <p:nvPr/>
          </p:nvSpPr>
          <p:spPr bwMode="auto">
            <a:xfrm flipV="1">
              <a:off x="2517" y="3203"/>
              <a:ext cx="817" cy="1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3775" name="Text Box 15"/>
            <p:cNvSpPr txBox="1">
              <a:spLocks noChangeArrowheads="1"/>
            </p:cNvSpPr>
            <p:nvPr/>
          </p:nvSpPr>
          <p:spPr bwMode="auto">
            <a:xfrm>
              <a:off x="3417" y="2114"/>
              <a:ext cx="5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solidFill>
                    <a:srgbClr val="000000"/>
                  </a:solidFill>
                </a:rPr>
                <a:t>g(t)</a:t>
              </a:r>
            </a:p>
          </p:txBody>
        </p:sp>
        <p:sp>
          <p:nvSpPr>
            <p:cNvPr id="373776" name="Arc 16"/>
            <p:cNvSpPr>
              <a:spLocks/>
            </p:cNvSpPr>
            <p:nvPr/>
          </p:nvSpPr>
          <p:spPr bwMode="auto">
            <a:xfrm rot="11115897" flipV="1">
              <a:off x="3379" y="2312"/>
              <a:ext cx="952" cy="573"/>
            </a:xfrm>
            <a:custGeom>
              <a:avLst/>
              <a:gdLst>
                <a:gd name="G0" fmla="+- 0 0 0"/>
                <a:gd name="G1" fmla="+- 21031 0 0"/>
                <a:gd name="G2" fmla="+- 21600 0 0"/>
                <a:gd name="T0" fmla="*/ 4925 w 21600"/>
                <a:gd name="T1" fmla="*/ 0 h 21031"/>
                <a:gd name="T2" fmla="*/ 21600 w 21600"/>
                <a:gd name="T3" fmla="*/ 21031 h 21031"/>
                <a:gd name="T4" fmla="*/ 0 w 21600"/>
                <a:gd name="T5" fmla="*/ 21031 h 2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031" fill="none" extrusionOk="0">
                  <a:moveTo>
                    <a:pt x="4925" y="-1"/>
                  </a:moveTo>
                  <a:cubicBezTo>
                    <a:pt x="14692" y="2287"/>
                    <a:pt x="21600" y="10998"/>
                    <a:pt x="21600" y="21031"/>
                  </a:cubicBezTo>
                </a:path>
                <a:path w="21600" h="21031" stroke="0" extrusionOk="0">
                  <a:moveTo>
                    <a:pt x="4925" y="-1"/>
                  </a:moveTo>
                  <a:cubicBezTo>
                    <a:pt x="14692" y="2287"/>
                    <a:pt x="21600" y="10998"/>
                    <a:pt x="21600" y="21031"/>
                  </a:cubicBezTo>
                  <a:lnTo>
                    <a:pt x="0" y="21031"/>
                  </a:lnTo>
                  <a:close/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73777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916832"/>
            <a:ext cx="6848946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214282" y="3786190"/>
            <a:ext cx="3714744" cy="1514474"/>
            <a:chOff x="1837" y="2976"/>
            <a:chExt cx="3311" cy="1089"/>
          </a:xfrm>
        </p:grpSpPr>
        <p:grpSp>
          <p:nvGrpSpPr>
            <p:cNvPr id="17" name="Group 23"/>
            <p:cNvGrpSpPr>
              <a:grpSpLocks/>
            </p:cNvGrpSpPr>
            <p:nvPr/>
          </p:nvGrpSpPr>
          <p:grpSpPr bwMode="auto">
            <a:xfrm>
              <a:off x="1927" y="3022"/>
              <a:ext cx="2994" cy="1008"/>
              <a:chOff x="1927" y="3022"/>
              <a:chExt cx="2994" cy="1008"/>
            </a:xfrm>
          </p:grpSpPr>
          <p:sp>
            <p:nvSpPr>
              <p:cNvPr id="19" name="Line 24"/>
              <p:cNvSpPr>
                <a:spLocks noChangeShapeType="1"/>
              </p:cNvSpPr>
              <p:nvPr/>
            </p:nvSpPr>
            <p:spPr bwMode="auto">
              <a:xfrm>
                <a:off x="1927" y="3567"/>
                <a:ext cx="299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5"/>
              <p:cNvSpPr>
                <a:spLocks noChangeShapeType="1"/>
              </p:cNvSpPr>
              <p:nvPr/>
            </p:nvSpPr>
            <p:spPr bwMode="auto">
              <a:xfrm flipV="1">
                <a:off x="2335" y="3022"/>
                <a:ext cx="0" cy="8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6"/>
              <p:cNvSpPr>
                <a:spLocks noChangeShapeType="1"/>
              </p:cNvSpPr>
              <p:nvPr/>
            </p:nvSpPr>
            <p:spPr bwMode="auto">
              <a:xfrm flipV="1">
                <a:off x="3606" y="3566"/>
                <a:ext cx="1179" cy="1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 Box 27"/>
              <p:cNvSpPr txBox="1">
                <a:spLocks noChangeArrowheads="1"/>
              </p:cNvSpPr>
              <p:nvPr/>
            </p:nvSpPr>
            <p:spPr bwMode="auto">
              <a:xfrm>
                <a:off x="2653" y="3703"/>
                <a:ext cx="5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3" name="Text Box 28"/>
              <p:cNvSpPr txBox="1">
                <a:spLocks noChangeArrowheads="1"/>
              </p:cNvSpPr>
              <p:nvPr/>
            </p:nvSpPr>
            <p:spPr bwMode="auto">
              <a:xfrm>
                <a:off x="3515" y="3703"/>
                <a:ext cx="5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24" name="Line 29"/>
              <p:cNvSpPr>
                <a:spLocks noChangeShapeType="1"/>
              </p:cNvSpPr>
              <p:nvPr/>
            </p:nvSpPr>
            <p:spPr bwMode="auto">
              <a:xfrm>
                <a:off x="3606" y="35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0"/>
              <p:cNvSpPr>
                <a:spLocks noChangeShapeType="1"/>
              </p:cNvSpPr>
              <p:nvPr/>
            </p:nvSpPr>
            <p:spPr bwMode="auto">
              <a:xfrm>
                <a:off x="2744" y="35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1"/>
              <p:cNvSpPr>
                <a:spLocks noChangeShapeType="1"/>
              </p:cNvSpPr>
              <p:nvPr/>
            </p:nvSpPr>
            <p:spPr bwMode="auto">
              <a:xfrm flipV="1">
                <a:off x="1927" y="3566"/>
                <a:ext cx="817" cy="1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32"/>
              <p:cNvSpPr>
                <a:spLocks noChangeShapeType="1"/>
              </p:cNvSpPr>
              <p:nvPr/>
            </p:nvSpPr>
            <p:spPr bwMode="auto">
              <a:xfrm flipV="1">
                <a:off x="2744" y="3249"/>
                <a:ext cx="862" cy="1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1837" y="2976"/>
              <a:ext cx="3311" cy="1089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14414" y="3500438"/>
            <a:ext cx="202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u(t-a)-u(t-b)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5929322" y="214290"/>
            <a:ext cx="3000396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4.11 Unit Step (Heaviside) Function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2127179" cy="574675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/>
              <a:t>Example </a:t>
            </a:r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2771800" y="764704"/>
            <a:ext cx="56886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Piecewise  cont.  function </a:t>
            </a:r>
            <a:r>
              <a:rPr lang="en-US" sz="2400" dirty="0"/>
              <a:t>in terms of </a:t>
            </a:r>
            <a:r>
              <a:rPr lang="en-US" sz="2400" i="1" dirty="0">
                <a:solidFill>
                  <a:srgbClr val="000000"/>
                </a:solidFill>
              </a:rPr>
              <a:t>u(t)</a:t>
            </a:r>
          </a:p>
        </p:txBody>
      </p:sp>
      <p:grpSp>
        <p:nvGrpSpPr>
          <p:cNvPr id="357381" name="Group 5"/>
          <p:cNvGrpSpPr>
            <a:grpSpLocks/>
          </p:cNvGrpSpPr>
          <p:nvPr/>
        </p:nvGrpSpPr>
        <p:grpSpPr bwMode="auto">
          <a:xfrm>
            <a:off x="1835150" y="2781300"/>
            <a:ext cx="5472113" cy="2162175"/>
            <a:chOff x="1156" y="1933"/>
            <a:chExt cx="3447" cy="1362"/>
          </a:xfrm>
        </p:grpSpPr>
        <p:sp>
          <p:nvSpPr>
            <p:cNvPr id="357382" name="Line 6"/>
            <p:cNvSpPr>
              <a:spLocks noChangeShapeType="1"/>
            </p:cNvSpPr>
            <p:nvPr/>
          </p:nvSpPr>
          <p:spPr bwMode="auto">
            <a:xfrm>
              <a:off x="1156" y="2886"/>
              <a:ext cx="34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383" name="Line 7"/>
            <p:cNvSpPr>
              <a:spLocks noChangeShapeType="1"/>
            </p:cNvSpPr>
            <p:nvPr/>
          </p:nvSpPr>
          <p:spPr bwMode="auto">
            <a:xfrm flipV="1">
              <a:off x="1701" y="1933"/>
              <a:ext cx="0" cy="1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384" name="Line 8"/>
            <p:cNvSpPr>
              <a:spLocks noChangeShapeType="1"/>
            </p:cNvSpPr>
            <p:nvPr/>
          </p:nvSpPr>
          <p:spPr bwMode="auto">
            <a:xfrm>
              <a:off x="2200" y="284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385" name="Line 9"/>
            <p:cNvSpPr>
              <a:spLocks noChangeShapeType="1"/>
            </p:cNvSpPr>
            <p:nvPr/>
          </p:nvSpPr>
          <p:spPr bwMode="auto">
            <a:xfrm>
              <a:off x="2699" y="284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386" name="Line 10"/>
            <p:cNvSpPr>
              <a:spLocks noChangeShapeType="1"/>
            </p:cNvSpPr>
            <p:nvPr/>
          </p:nvSpPr>
          <p:spPr bwMode="auto">
            <a:xfrm>
              <a:off x="3197" y="284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387" name="Line 11"/>
            <p:cNvSpPr>
              <a:spLocks noChangeShapeType="1"/>
            </p:cNvSpPr>
            <p:nvPr/>
          </p:nvSpPr>
          <p:spPr bwMode="auto">
            <a:xfrm>
              <a:off x="3696" y="284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388" name="Line 12"/>
            <p:cNvSpPr>
              <a:spLocks noChangeShapeType="1"/>
            </p:cNvSpPr>
            <p:nvPr/>
          </p:nvSpPr>
          <p:spPr bwMode="auto">
            <a:xfrm flipV="1">
              <a:off x="1701" y="2432"/>
              <a:ext cx="499" cy="45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389" name="Line 13"/>
            <p:cNvSpPr>
              <a:spLocks noChangeShapeType="1"/>
            </p:cNvSpPr>
            <p:nvPr/>
          </p:nvSpPr>
          <p:spPr bwMode="auto">
            <a:xfrm>
              <a:off x="3198" y="2433"/>
              <a:ext cx="136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390" name="Line 14"/>
            <p:cNvSpPr>
              <a:spLocks noChangeShapeType="1"/>
            </p:cNvSpPr>
            <p:nvPr/>
          </p:nvSpPr>
          <p:spPr bwMode="auto">
            <a:xfrm>
              <a:off x="2699" y="2886"/>
              <a:ext cx="49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391" name="Line 15"/>
            <p:cNvSpPr>
              <a:spLocks noChangeShapeType="1"/>
            </p:cNvSpPr>
            <p:nvPr/>
          </p:nvSpPr>
          <p:spPr bwMode="auto">
            <a:xfrm>
              <a:off x="2200" y="2432"/>
              <a:ext cx="499" cy="45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7392" name="Line 16"/>
          <p:cNvSpPr>
            <a:spLocks noChangeShapeType="1"/>
          </p:cNvSpPr>
          <p:nvPr/>
        </p:nvSpPr>
        <p:spPr bwMode="auto">
          <a:xfrm flipV="1">
            <a:off x="2700338" y="3573463"/>
            <a:ext cx="792162" cy="720725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7393" name="Line 17"/>
          <p:cNvSpPr>
            <a:spLocks noChangeShapeType="1"/>
          </p:cNvSpPr>
          <p:nvPr/>
        </p:nvSpPr>
        <p:spPr bwMode="auto">
          <a:xfrm>
            <a:off x="3492500" y="3573463"/>
            <a:ext cx="792163" cy="719137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7394" name="Line 18"/>
          <p:cNvSpPr>
            <a:spLocks noChangeShapeType="1"/>
          </p:cNvSpPr>
          <p:nvPr/>
        </p:nvSpPr>
        <p:spPr bwMode="auto">
          <a:xfrm>
            <a:off x="5076825" y="3573463"/>
            <a:ext cx="21590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57395" name="Group 19"/>
          <p:cNvGrpSpPr>
            <a:grpSpLocks/>
          </p:cNvGrpSpPr>
          <p:nvPr/>
        </p:nvGrpSpPr>
        <p:grpSpPr bwMode="auto">
          <a:xfrm>
            <a:off x="428596" y="4929198"/>
            <a:ext cx="2952750" cy="576262"/>
            <a:chOff x="204" y="3249"/>
            <a:chExt cx="1860" cy="363"/>
          </a:xfrm>
        </p:grpSpPr>
        <p:pic>
          <p:nvPicPr>
            <p:cNvPr id="357396" name="Picture 20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9" y="3339"/>
              <a:ext cx="174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57397" name="Rectangle 21"/>
            <p:cNvSpPr>
              <a:spLocks noChangeArrowheads="1"/>
            </p:cNvSpPr>
            <p:nvPr/>
          </p:nvSpPr>
          <p:spPr bwMode="auto">
            <a:xfrm>
              <a:off x="204" y="3249"/>
              <a:ext cx="1860" cy="363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7398" name="Group 22"/>
          <p:cNvGrpSpPr>
            <a:grpSpLocks/>
          </p:cNvGrpSpPr>
          <p:nvPr/>
        </p:nvGrpSpPr>
        <p:grpSpPr bwMode="auto">
          <a:xfrm>
            <a:off x="1785918" y="5429264"/>
            <a:ext cx="4824412" cy="576262"/>
            <a:chOff x="1429" y="3657"/>
            <a:chExt cx="3039" cy="363"/>
          </a:xfrm>
        </p:grpSpPr>
        <p:pic>
          <p:nvPicPr>
            <p:cNvPr id="357399" name="Picture 23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74" y="3748"/>
              <a:ext cx="293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57400" name="Rectangle 24"/>
            <p:cNvSpPr>
              <a:spLocks noChangeArrowheads="1"/>
            </p:cNvSpPr>
            <p:nvPr/>
          </p:nvSpPr>
          <p:spPr bwMode="auto">
            <a:xfrm>
              <a:off x="1429" y="3657"/>
              <a:ext cx="3039" cy="363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786446" y="5929330"/>
            <a:ext cx="1655763" cy="431800"/>
            <a:chOff x="4468" y="3929"/>
            <a:chExt cx="1043" cy="272"/>
          </a:xfrm>
        </p:grpSpPr>
        <p:pic>
          <p:nvPicPr>
            <p:cNvPr id="357402" name="Picture 26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68" y="3974"/>
              <a:ext cx="982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57403" name="Rectangle 27"/>
            <p:cNvSpPr>
              <a:spLocks noChangeArrowheads="1"/>
            </p:cNvSpPr>
            <p:nvPr/>
          </p:nvSpPr>
          <p:spPr bwMode="auto">
            <a:xfrm>
              <a:off x="4468" y="3929"/>
              <a:ext cx="1043" cy="272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7404" name="Text Box 28"/>
          <p:cNvSpPr txBox="1">
            <a:spLocks noChangeArrowheads="1"/>
          </p:cNvSpPr>
          <p:nvPr/>
        </p:nvSpPr>
        <p:spPr bwMode="auto">
          <a:xfrm>
            <a:off x="3276600" y="4437063"/>
            <a:ext cx="3097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1            2            3            4</a:t>
            </a:r>
          </a:p>
        </p:txBody>
      </p:sp>
      <p:pic>
        <p:nvPicPr>
          <p:cNvPr id="357405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1428736"/>
            <a:ext cx="4525963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5929322" y="214290"/>
            <a:ext cx="3000396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4.11 Unit Step (Heaviside) Function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92" grpId="0" animBg="1"/>
      <p:bldP spid="357393" grpId="0" animBg="1"/>
      <p:bldP spid="357394" grpId="0" animBg="1"/>
      <p:bldP spid="35740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2879551" cy="503238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>4.12  </a:t>
            </a:r>
            <a:r>
              <a:rPr lang="en-US" sz="2800" b="1" i="1" dirty="0"/>
              <a:t>t</a:t>
            </a:r>
            <a:r>
              <a:rPr lang="en-US" sz="2800" b="1" dirty="0"/>
              <a:t>-Shifting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691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77863" name="Group 7"/>
          <p:cNvGrpSpPr>
            <a:grpSpLocks/>
          </p:cNvGrpSpPr>
          <p:nvPr/>
        </p:nvGrpSpPr>
        <p:grpSpPr bwMode="auto">
          <a:xfrm>
            <a:off x="250825" y="3860801"/>
            <a:ext cx="3851275" cy="2305050"/>
            <a:chOff x="158" y="2432"/>
            <a:chExt cx="2426" cy="1452"/>
          </a:xfrm>
        </p:grpSpPr>
        <p:sp>
          <p:nvSpPr>
            <p:cNvPr id="377865" name="Line 9"/>
            <p:cNvSpPr>
              <a:spLocks noChangeShapeType="1"/>
            </p:cNvSpPr>
            <p:nvPr/>
          </p:nvSpPr>
          <p:spPr bwMode="auto">
            <a:xfrm>
              <a:off x="158" y="3566"/>
              <a:ext cx="2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7866" name="Line 10"/>
            <p:cNvSpPr>
              <a:spLocks noChangeShapeType="1"/>
            </p:cNvSpPr>
            <p:nvPr/>
          </p:nvSpPr>
          <p:spPr bwMode="auto">
            <a:xfrm flipV="1">
              <a:off x="408" y="2432"/>
              <a:ext cx="0" cy="1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7867" name="Text Box 11"/>
            <p:cNvSpPr txBox="1">
              <a:spLocks noChangeArrowheads="1"/>
            </p:cNvSpPr>
            <p:nvPr/>
          </p:nvSpPr>
          <p:spPr bwMode="auto">
            <a:xfrm>
              <a:off x="855" y="3555"/>
              <a:ext cx="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77868" name="Line 12"/>
            <p:cNvSpPr>
              <a:spLocks noChangeShapeType="1"/>
            </p:cNvSpPr>
            <p:nvPr/>
          </p:nvSpPr>
          <p:spPr bwMode="auto">
            <a:xfrm>
              <a:off x="930" y="352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7869" name="Arc 13"/>
            <p:cNvSpPr>
              <a:spLocks/>
            </p:cNvSpPr>
            <p:nvPr/>
          </p:nvSpPr>
          <p:spPr bwMode="auto">
            <a:xfrm rot="13372418" flipV="1">
              <a:off x="385" y="2795"/>
              <a:ext cx="1519" cy="589"/>
            </a:xfrm>
            <a:custGeom>
              <a:avLst/>
              <a:gdLst>
                <a:gd name="G0" fmla="+- 12861 0 0"/>
                <a:gd name="G1" fmla="+- 21600 0 0"/>
                <a:gd name="G2" fmla="+- 21600 0 0"/>
                <a:gd name="T0" fmla="*/ 0 w 34461"/>
                <a:gd name="T1" fmla="*/ 4246 h 21600"/>
                <a:gd name="T2" fmla="*/ 34461 w 34461"/>
                <a:gd name="T3" fmla="*/ 21600 h 21600"/>
                <a:gd name="T4" fmla="*/ 12861 w 3446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461" h="21600" fill="none" extrusionOk="0">
                  <a:moveTo>
                    <a:pt x="0" y="4246"/>
                  </a:moveTo>
                  <a:cubicBezTo>
                    <a:pt x="3720" y="1488"/>
                    <a:pt x="8229" y="-1"/>
                    <a:pt x="12861" y="0"/>
                  </a:cubicBezTo>
                  <a:cubicBezTo>
                    <a:pt x="24790" y="0"/>
                    <a:pt x="34461" y="9670"/>
                    <a:pt x="34461" y="21600"/>
                  </a:cubicBezTo>
                </a:path>
                <a:path w="34461" h="21600" stroke="0" extrusionOk="0">
                  <a:moveTo>
                    <a:pt x="0" y="4246"/>
                  </a:moveTo>
                  <a:cubicBezTo>
                    <a:pt x="3720" y="1488"/>
                    <a:pt x="8229" y="-1"/>
                    <a:pt x="12861" y="0"/>
                  </a:cubicBezTo>
                  <a:cubicBezTo>
                    <a:pt x="24790" y="0"/>
                    <a:pt x="34461" y="9670"/>
                    <a:pt x="34461" y="21600"/>
                  </a:cubicBezTo>
                  <a:lnTo>
                    <a:pt x="12861" y="21600"/>
                  </a:lnTo>
                  <a:close/>
                </a:path>
              </a:pathLst>
            </a:custGeom>
            <a:noFill/>
            <a:ln w="5715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7870" name="Group 14"/>
          <p:cNvGrpSpPr>
            <a:grpSpLocks/>
          </p:cNvGrpSpPr>
          <p:nvPr/>
        </p:nvGrpSpPr>
        <p:grpSpPr bwMode="auto">
          <a:xfrm>
            <a:off x="4932363" y="3860800"/>
            <a:ext cx="3851275" cy="2305050"/>
            <a:chOff x="3107" y="2432"/>
            <a:chExt cx="2426" cy="1452"/>
          </a:xfrm>
        </p:grpSpPr>
        <p:sp>
          <p:nvSpPr>
            <p:cNvPr id="377871" name="Line 15"/>
            <p:cNvSpPr>
              <a:spLocks noChangeShapeType="1"/>
            </p:cNvSpPr>
            <p:nvPr/>
          </p:nvSpPr>
          <p:spPr bwMode="auto">
            <a:xfrm>
              <a:off x="3107" y="3566"/>
              <a:ext cx="24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7872" name="Group 16"/>
            <p:cNvGrpSpPr>
              <a:grpSpLocks/>
            </p:cNvGrpSpPr>
            <p:nvPr/>
          </p:nvGrpSpPr>
          <p:grpSpPr bwMode="auto">
            <a:xfrm>
              <a:off x="3107" y="2432"/>
              <a:ext cx="2290" cy="1452"/>
              <a:chOff x="3107" y="2432"/>
              <a:chExt cx="2290" cy="1452"/>
            </a:xfrm>
          </p:grpSpPr>
          <p:sp>
            <p:nvSpPr>
              <p:cNvPr id="377874" name="Line 18"/>
              <p:cNvSpPr>
                <a:spLocks noChangeShapeType="1"/>
              </p:cNvSpPr>
              <p:nvPr/>
            </p:nvSpPr>
            <p:spPr bwMode="auto">
              <a:xfrm flipV="1">
                <a:off x="3357" y="2432"/>
                <a:ext cx="0" cy="14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875" name="Text Box 19"/>
              <p:cNvSpPr txBox="1">
                <a:spLocks noChangeArrowheads="1"/>
              </p:cNvSpPr>
              <p:nvPr/>
            </p:nvSpPr>
            <p:spPr bwMode="auto">
              <a:xfrm>
                <a:off x="3780" y="3510"/>
                <a:ext cx="5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377876" name="Line 20"/>
              <p:cNvSpPr>
                <a:spLocks noChangeShapeType="1"/>
              </p:cNvSpPr>
              <p:nvPr/>
            </p:nvSpPr>
            <p:spPr bwMode="auto">
              <a:xfrm>
                <a:off x="3879" y="352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877" name="Arc 21"/>
              <p:cNvSpPr>
                <a:spLocks/>
              </p:cNvSpPr>
              <p:nvPr/>
            </p:nvSpPr>
            <p:spPr bwMode="auto">
              <a:xfrm rot="13372418" flipV="1">
                <a:off x="3878" y="2795"/>
                <a:ext cx="1519" cy="589"/>
              </a:xfrm>
              <a:custGeom>
                <a:avLst/>
                <a:gdLst>
                  <a:gd name="G0" fmla="+- 12861 0 0"/>
                  <a:gd name="G1" fmla="+- 21600 0 0"/>
                  <a:gd name="G2" fmla="+- 21600 0 0"/>
                  <a:gd name="T0" fmla="*/ 0 w 34461"/>
                  <a:gd name="T1" fmla="*/ 4246 h 21600"/>
                  <a:gd name="T2" fmla="*/ 34461 w 34461"/>
                  <a:gd name="T3" fmla="*/ 21600 h 21600"/>
                  <a:gd name="T4" fmla="*/ 12861 w 3446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61" h="21600" fill="none" extrusionOk="0">
                    <a:moveTo>
                      <a:pt x="0" y="4246"/>
                    </a:moveTo>
                    <a:cubicBezTo>
                      <a:pt x="3720" y="1488"/>
                      <a:pt x="8229" y="-1"/>
                      <a:pt x="12861" y="0"/>
                    </a:cubicBezTo>
                    <a:cubicBezTo>
                      <a:pt x="24790" y="0"/>
                      <a:pt x="34461" y="9670"/>
                      <a:pt x="34461" y="21600"/>
                    </a:cubicBezTo>
                  </a:path>
                  <a:path w="34461" h="21600" stroke="0" extrusionOk="0">
                    <a:moveTo>
                      <a:pt x="0" y="4246"/>
                    </a:moveTo>
                    <a:cubicBezTo>
                      <a:pt x="3720" y="1488"/>
                      <a:pt x="8229" y="-1"/>
                      <a:pt x="12861" y="0"/>
                    </a:cubicBezTo>
                    <a:cubicBezTo>
                      <a:pt x="24790" y="0"/>
                      <a:pt x="34461" y="9670"/>
                      <a:pt x="34461" y="21600"/>
                    </a:cubicBezTo>
                    <a:lnTo>
                      <a:pt x="12861" y="21600"/>
                    </a:lnTo>
                    <a:close/>
                  </a:path>
                </a:pathLst>
              </a:custGeom>
              <a:noFill/>
              <a:ln w="57150">
                <a:solidFill>
                  <a:srgbClr val="99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878" name="Line 22"/>
              <p:cNvSpPr>
                <a:spLocks noChangeShapeType="1"/>
              </p:cNvSpPr>
              <p:nvPr/>
            </p:nvSpPr>
            <p:spPr bwMode="auto">
              <a:xfrm flipV="1">
                <a:off x="3107" y="3566"/>
                <a:ext cx="771" cy="0"/>
              </a:xfrm>
              <a:prstGeom prst="line">
                <a:avLst/>
              </a:prstGeom>
              <a:noFill/>
              <a:ln w="57150">
                <a:solidFill>
                  <a:srgbClr val="99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graphicFrame>
        <p:nvGraphicFramePr>
          <p:cNvPr id="264193" name="Object 1"/>
          <p:cNvGraphicFramePr>
            <a:graphicFrameLocks noChangeAspect="1"/>
          </p:cNvGraphicFramePr>
          <p:nvPr/>
        </p:nvGraphicFramePr>
        <p:xfrm>
          <a:off x="2195736" y="1052736"/>
          <a:ext cx="228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01" name="Equation" r:id="rId3" imgW="2286000" imgH="419100" progId="Equation.DSMT4">
                  <p:embed/>
                </p:oleObj>
              </mc:Choice>
              <mc:Fallback>
                <p:oleObj name="Equation" r:id="rId3" imgW="2286000" imgH="4191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052736"/>
                        <a:ext cx="228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39552" y="980728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60032" y="908720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graphicFrame>
        <p:nvGraphicFramePr>
          <p:cNvPr id="264194" name="Object 2"/>
          <p:cNvGraphicFramePr>
            <a:graphicFrameLocks noChangeAspect="1"/>
          </p:cNvGraphicFramePr>
          <p:nvPr/>
        </p:nvGraphicFramePr>
        <p:xfrm>
          <a:off x="755576" y="1700808"/>
          <a:ext cx="7381698" cy="84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02" name="Equation" r:id="rId5" imgW="4559300" imgH="520700" progId="Equation.DSMT4">
                  <p:embed/>
                </p:oleObj>
              </mc:Choice>
              <mc:Fallback>
                <p:oleObj name="Equation" r:id="rId5" imgW="4559300" imgH="5207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00808"/>
                        <a:ext cx="7381698" cy="843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5" name="Object 3"/>
          <p:cNvGraphicFramePr>
            <a:graphicFrameLocks noChangeAspect="1"/>
          </p:cNvGraphicFramePr>
          <p:nvPr/>
        </p:nvGraphicFramePr>
        <p:xfrm>
          <a:off x="2195736" y="4149080"/>
          <a:ext cx="68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03" name="Equation" r:id="rId7" imgW="685800" imgH="419100" progId="Equation.DSMT4">
                  <p:embed/>
                </p:oleObj>
              </mc:Choice>
              <mc:Fallback>
                <p:oleObj name="Equation" r:id="rId7" imgW="685800" imgH="4191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149080"/>
                        <a:ext cx="685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5724128" y="3717032"/>
          <a:ext cx="236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04" name="Equation" r:id="rId9" imgW="2362200" imgH="419100" progId="Equation.DSMT4">
                  <p:embed/>
                </p:oleObj>
              </mc:Choice>
              <mc:Fallback>
                <p:oleObj name="Equation" r:id="rId9" imgW="2362200" imgH="4191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717032"/>
                        <a:ext cx="236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691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2195513" y="3500438"/>
            <a:ext cx="4105275" cy="1223962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44008" y="3501008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2643182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  <p:graphicFrame>
        <p:nvGraphicFramePr>
          <p:cNvPr id="68609" name="Object 1"/>
          <p:cNvGraphicFramePr>
            <a:graphicFrameLocks noChangeAspect="1"/>
          </p:cNvGraphicFramePr>
          <p:nvPr/>
        </p:nvGraphicFramePr>
        <p:xfrm>
          <a:off x="683568" y="4797152"/>
          <a:ext cx="1728192" cy="66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3" name="Equation" r:id="rId3" imgW="787058" imgH="304668" progId="Equation.DSMT4">
                  <p:embed/>
                </p:oleObj>
              </mc:Choice>
              <mc:Fallback>
                <p:oleObj name="Equation" r:id="rId3" imgW="787058" imgH="304668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797152"/>
                        <a:ext cx="1728192" cy="668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11760" y="4869160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also denoted by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20" y="214290"/>
            <a:ext cx="1357322" cy="35719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400" dirty="0" smtClean="0"/>
              <a:t>4.12  </a:t>
            </a:r>
            <a:r>
              <a:rPr lang="en-US" sz="1400" i="1" dirty="0"/>
              <a:t>t</a:t>
            </a:r>
            <a:r>
              <a:rPr lang="en-US" sz="1400" dirty="0"/>
              <a:t>-Shifting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6012160" y="3140968"/>
          <a:ext cx="1656184" cy="1169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4" name="Equation" r:id="rId5" imgW="863225" imgH="609336" progId="Equation.DSMT4">
                  <p:embed/>
                </p:oleObj>
              </mc:Choice>
              <mc:Fallback>
                <p:oleObj name="Equation" r:id="rId5" imgW="863225" imgH="609336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140968"/>
                        <a:ext cx="1656184" cy="1169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9552" y="980728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</a:t>
            </a:r>
            <a:endParaRPr lang="en-US" dirty="0"/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2195513" y="1052513"/>
          <a:ext cx="228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5" name="Equation" r:id="rId7" imgW="2286000" imgH="419100" progId="Equation.DSMT4">
                  <p:embed/>
                </p:oleObj>
              </mc:Choice>
              <mc:Fallback>
                <p:oleObj name="Equation" r:id="rId7" imgW="2286000" imgH="4191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052513"/>
                        <a:ext cx="228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60032" y="908720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755576" y="1556792"/>
          <a:ext cx="7383285" cy="84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6" name="Equation" r:id="rId9" imgW="4559300" imgH="520700" progId="Equation.DSMT4">
                  <p:embed/>
                </p:oleObj>
              </mc:Choice>
              <mc:Fallback>
                <p:oleObj name="Equation" r:id="rId9" imgW="4559300" imgH="5207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56792"/>
                        <a:ext cx="7383285" cy="842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83568" y="3140968"/>
          <a:ext cx="3312368" cy="121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7" name="Equation" r:id="rId11" imgW="2705100" imgH="990600" progId="Equation.DSMT4">
                  <p:embed/>
                </p:oleObj>
              </mc:Choice>
              <mc:Fallback>
                <p:oleObj name="Equation" r:id="rId11" imgW="2705100" imgH="9906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140968"/>
                        <a:ext cx="3312368" cy="12129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580112" y="4869160"/>
          <a:ext cx="1152128" cy="66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8" name="Equation" r:id="rId13" imgW="787400" imgH="457200" progId="Equation.DSMT4">
                  <p:embed/>
                </p:oleObj>
              </mc:Choice>
              <mc:Fallback>
                <p:oleObj name="Equation" r:id="rId13" imgW="787400" imgH="4572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869160"/>
                        <a:ext cx="1152128" cy="668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1983733" cy="500066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/>
              <a:t>Example </a:t>
            </a:r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684213" y="1484313"/>
            <a:ext cx="691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7429520" y="214290"/>
            <a:ext cx="1357322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4.12  </a:t>
            </a:r>
            <a:r>
              <a:rPr kumimoji="0" lang="en-US" sz="1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-Shifting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95938" name="Object 2"/>
          <p:cNvGraphicFramePr>
            <a:graphicFrameLocks noChangeAspect="1"/>
          </p:cNvGraphicFramePr>
          <p:nvPr/>
        </p:nvGraphicFramePr>
        <p:xfrm>
          <a:off x="1547664" y="987085"/>
          <a:ext cx="6624736" cy="76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47" name="Equation" r:id="rId3" imgW="4559300" imgH="520700" progId="Equation.DSMT4">
                  <p:embed/>
                </p:oleObj>
              </mc:Choice>
              <mc:Fallback>
                <p:oleObj name="Equation" r:id="rId3" imgW="4559300" imgH="5207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987085"/>
                        <a:ext cx="6624736" cy="764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9552" y="1196752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9552" y="2060848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find</a:t>
            </a:r>
            <a:endParaRPr lang="en-US" dirty="0"/>
          </a:p>
        </p:txBody>
      </p:sp>
      <p:graphicFrame>
        <p:nvGraphicFramePr>
          <p:cNvPr id="295939" name="Object 3"/>
          <p:cNvGraphicFramePr>
            <a:graphicFrameLocks noChangeAspect="1"/>
          </p:cNvGraphicFramePr>
          <p:nvPr/>
        </p:nvGraphicFramePr>
        <p:xfrm>
          <a:off x="1835696" y="1916832"/>
          <a:ext cx="2664296" cy="89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48" name="Equation" r:id="rId5" imgW="1917700" imgH="647700" progId="Equation.DSMT4">
                  <p:embed/>
                </p:oleObj>
              </mc:Choice>
              <mc:Fallback>
                <p:oleObj name="Equation" r:id="rId5" imgW="1917700" imgH="6477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916832"/>
                        <a:ext cx="2664296" cy="89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0" name="Object 4"/>
          <p:cNvGraphicFramePr>
            <a:graphicFrameLocks noChangeAspect="1"/>
          </p:cNvGraphicFramePr>
          <p:nvPr/>
        </p:nvGraphicFramePr>
        <p:xfrm>
          <a:off x="611560" y="3284984"/>
          <a:ext cx="6582109" cy="79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49" name="Equation" r:id="rId7" imgW="5384800" imgH="647700" progId="Equation.DSMT4">
                  <p:embed/>
                </p:oleObj>
              </mc:Choice>
              <mc:Fallback>
                <p:oleObj name="Equation" r:id="rId7" imgW="5384800" imgH="6477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84984"/>
                        <a:ext cx="6582109" cy="791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2" name="Object 6"/>
          <p:cNvGraphicFramePr>
            <a:graphicFrameLocks noChangeAspect="1"/>
          </p:cNvGraphicFramePr>
          <p:nvPr/>
        </p:nvGraphicFramePr>
        <p:xfrm>
          <a:off x="539551" y="4477838"/>
          <a:ext cx="8280921" cy="678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50" name="Equation" r:id="rId9" imgW="7899400" imgH="647700" progId="Equation.DSMT4">
                  <p:embed/>
                </p:oleObj>
              </mc:Choice>
              <mc:Fallback>
                <p:oleObj name="Equation" r:id="rId9" imgW="7899400" imgH="6477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1" y="4477838"/>
                        <a:ext cx="8280921" cy="678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620688"/>
            <a:ext cx="2232248" cy="644082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 1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684213" y="1484313"/>
            <a:ext cx="691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7429520" y="214290"/>
            <a:ext cx="1357322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4.12  </a:t>
            </a:r>
            <a:r>
              <a:rPr kumimoji="0" lang="en-US" sz="1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-Shifting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5457" name="Object 1"/>
          <p:cNvGraphicFramePr>
            <a:graphicFrameLocks noChangeAspect="1"/>
          </p:cNvGraphicFramePr>
          <p:nvPr/>
        </p:nvGraphicFramePr>
        <p:xfrm>
          <a:off x="467544" y="1628800"/>
          <a:ext cx="7899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24" name="Equation" r:id="rId3" imgW="7899400" imgH="647700" progId="Equation.DSMT4">
                  <p:embed/>
                </p:oleObj>
              </mc:Choice>
              <mc:Fallback>
                <p:oleObj name="Equation" r:id="rId3" imgW="7899400" imgH="6477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628800"/>
                        <a:ext cx="7899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0" name="Object 4"/>
          <p:cNvGraphicFramePr>
            <a:graphicFrameLocks noChangeAspect="1"/>
          </p:cNvGraphicFramePr>
          <p:nvPr/>
        </p:nvGraphicFramePr>
        <p:xfrm>
          <a:off x="539552" y="4941168"/>
          <a:ext cx="1800200" cy="1053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25" name="Equation" r:id="rId5" imgW="1562100" imgH="914400" progId="Equation.DSMT4">
                  <p:embed/>
                </p:oleObj>
              </mc:Choice>
              <mc:Fallback>
                <p:oleObj name="Equation" r:id="rId5" imgW="1562100" imgH="9144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941168"/>
                        <a:ext cx="1800200" cy="1053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67544" y="4077072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graphicFrame>
        <p:nvGraphicFramePr>
          <p:cNvPr id="275464" name="Object 8"/>
          <p:cNvGraphicFramePr>
            <a:graphicFrameLocks noChangeAspect="1"/>
          </p:cNvGraphicFramePr>
          <p:nvPr/>
        </p:nvGraphicFramePr>
        <p:xfrm>
          <a:off x="1763688" y="3908488"/>
          <a:ext cx="6336704" cy="723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26" name="Equation" r:id="rId7" imgW="4559300" imgH="520700" progId="Equation.DSMT4">
                  <p:embed/>
                </p:oleObj>
              </mc:Choice>
              <mc:Fallback>
                <p:oleObj name="Equation" r:id="rId7" imgW="4559300" imgH="5207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908488"/>
                        <a:ext cx="6336704" cy="723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33400" y="2679700"/>
          <a:ext cx="31480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27" name="Equation" r:id="rId9" imgW="2870200" imgH="952500" progId="Equation.DSMT4">
                  <p:embed/>
                </p:oleObj>
              </mc:Choice>
              <mc:Fallback>
                <p:oleObj name="Equation" r:id="rId9" imgW="2870200" imgH="9525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79700"/>
                        <a:ext cx="3148013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915816" y="5013176"/>
          <a:ext cx="1409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28" name="Equation" r:id="rId11" imgW="1409700" imgH="927100" progId="Equation.DSMT4">
                  <p:embed/>
                </p:oleObj>
              </mc:Choice>
              <mc:Fallback>
                <p:oleObj name="Equation" r:id="rId11" imgW="1409700" imgH="9271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013176"/>
                        <a:ext cx="14097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932040" y="4869160"/>
          <a:ext cx="3098374" cy="113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29" name="Equation" r:id="rId13" imgW="2705100" imgH="990600" progId="Equation.DSMT4">
                  <p:embed/>
                </p:oleObj>
              </mc:Choice>
              <mc:Fallback>
                <p:oleObj name="Equation" r:id="rId13" imgW="2705100" imgH="9906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869160"/>
                        <a:ext cx="3098374" cy="11346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2128320" cy="719138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/>
              <a:t>Example </a:t>
            </a:r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429520" y="214290"/>
            <a:ext cx="1357322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4.12  </a:t>
            </a:r>
            <a:r>
              <a:rPr kumimoji="0" lang="en-US" sz="1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-Shifting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4433" name="Object 1"/>
          <p:cNvGraphicFramePr>
            <a:graphicFrameLocks noChangeAspect="1"/>
          </p:cNvGraphicFramePr>
          <p:nvPr/>
        </p:nvGraphicFramePr>
        <p:xfrm>
          <a:off x="1547664" y="1340768"/>
          <a:ext cx="6121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73" name="Equation" r:id="rId3" imgW="4559300" imgH="520700" progId="Equation.DSMT4">
                  <p:embed/>
                </p:oleObj>
              </mc:Choice>
              <mc:Fallback>
                <p:oleObj name="Equation" r:id="rId3" imgW="4559300" imgH="5207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340768"/>
                        <a:ext cx="6121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7544" y="1556792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2" y="2204864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find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11560" y="3025756"/>
          <a:ext cx="3312368" cy="66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74" name="Equation" r:id="rId5" imgW="2667000" imgH="533400" progId="Equation.DSMT4">
                  <p:embed/>
                </p:oleObj>
              </mc:Choice>
              <mc:Fallback>
                <p:oleObj name="Equation" r:id="rId5" imgW="2667000" imgH="533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025756"/>
                        <a:ext cx="3312368" cy="662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0" name="Object 8"/>
          <p:cNvGraphicFramePr>
            <a:graphicFrameLocks noChangeAspect="1"/>
          </p:cNvGraphicFramePr>
          <p:nvPr/>
        </p:nvGraphicFramePr>
        <p:xfrm>
          <a:off x="1763688" y="2132856"/>
          <a:ext cx="331311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75" name="Equation" r:id="rId7" imgW="2667000" imgH="533400" progId="Equation.DSMT4">
                  <p:embed/>
                </p:oleObj>
              </mc:Choice>
              <mc:Fallback>
                <p:oleObj name="Equation" r:id="rId7" imgW="2667000" imgH="5334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132856"/>
                        <a:ext cx="3313112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923928" y="3140968"/>
          <a:ext cx="360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76" name="Equation" r:id="rId8" imgW="3606800" imgH="533400" progId="Equation.DSMT4">
                  <p:embed/>
                </p:oleObj>
              </mc:Choice>
              <mc:Fallback>
                <p:oleObj name="Equation" r:id="rId8" imgW="3606800" imgH="5334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140968"/>
                        <a:ext cx="3606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83568" y="4133120"/>
          <a:ext cx="5688632" cy="630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77" name="Equation" r:id="rId10" imgW="4813300" imgH="533400" progId="Equation.DSMT4">
                  <p:embed/>
                </p:oleObj>
              </mc:Choice>
              <mc:Fallback>
                <p:oleObj name="Equation" r:id="rId10" imgW="4813300" imgH="5334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133120"/>
                        <a:ext cx="5688632" cy="6304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764704"/>
            <a:ext cx="2200328" cy="719138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/>
              <a:t>Example </a:t>
            </a:r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429520" y="214290"/>
            <a:ext cx="1357322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4.12  </a:t>
            </a:r>
            <a:r>
              <a:rPr kumimoji="0" lang="en-US" sz="1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-Shifting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1763688" y="4293096"/>
          <a:ext cx="6121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5" name="Equation" r:id="rId3" imgW="4559300" imgH="520700" progId="Equation.DSMT4">
                  <p:embed/>
                </p:oleObj>
              </mc:Choice>
              <mc:Fallback>
                <p:oleObj name="Equation" r:id="rId3" imgW="4559300" imgH="5207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293096"/>
                        <a:ext cx="6121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7544" y="441794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971600" y="1826309"/>
          <a:ext cx="5904656" cy="619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6" name="Equation" r:id="rId5" imgW="4356100" imgH="457200" progId="Equation.DSMT4">
                  <p:embed/>
                </p:oleObj>
              </mc:Choice>
              <mc:Fallback>
                <p:oleObj name="Equation" r:id="rId5" imgW="4356100" imgH="4572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26309"/>
                        <a:ext cx="5904656" cy="6197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0" name="Object 10"/>
          <p:cNvGraphicFramePr>
            <a:graphicFrameLocks noChangeAspect="1"/>
          </p:cNvGraphicFramePr>
          <p:nvPr/>
        </p:nvGraphicFramePr>
        <p:xfrm>
          <a:off x="4355976" y="5085184"/>
          <a:ext cx="309880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7" name="Equation" r:id="rId7" imgW="2705100" imgH="990600" progId="Equation.DSMT4">
                  <p:embed/>
                </p:oleObj>
              </mc:Choice>
              <mc:Fallback>
                <p:oleObj name="Equation" r:id="rId7" imgW="2705100" imgH="9906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085184"/>
                        <a:ext cx="3098800" cy="1135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899592" y="5085184"/>
          <a:ext cx="2232248" cy="1070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8" name="Equation" r:id="rId9" imgW="1854200" imgH="889000" progId="Equation.DSMT4">
                  <p:embed/>
                </p:oleObj>
              </mc:Choice>
              <mc:Fallback>
                <p:oleObj name="Equation" r:id="rId9" imgW="1854200" imgH="8890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085184"/>
                        <a:ext cx="2232248" cy="1070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899592" y="2838290"/>
          <a:ext cx="4464496" cy="118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9" name="Equation" r:id="rId11" imgW="3594100" imgH="952500" progId="Equation.DSMT4">
                  <p:embed/>
                </p:oleObj>
              </mc:Choice>
              <mc:Fallback>
                <p:oleObj name="Equation" r:id="rId11" imgW="3594100" imgH="9525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838290"/>
                        <a:ext cx="4464496" cy="1183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071546"/>
            <a:ext cx="8424862" cy="2159000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 anchor="t"/>
          <a:lstStyle/>
          <a:p>
            <a:pPr algn="l"/>
            <a:r>
              <a:rPr lang="en-US" sz="2800" b="1" dirty="0"/>
              <a:t>Example </a:t>
            </a:r>
          </a:p>
        </p:txBody>
      </p:sp>
      <p:pic>
        <p:nvPicPr>
          <p:cNvPr id="386051" name="Picture 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15140" y="1214422"/>
            <a:ext cx="1490662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6052" name="Picture 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1500174"/>
            <a:ext cx="32829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2571736" y="2428868"/>
            <a:ext cx="1439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where</a:t>
            </a:r>
          </a:p>
        </p:txBody>
      </p:sp>
      <p:pic>
        <p:nvPicPr>
          <p:cNvPr id="386059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2214554"/>
            <a:ext cx="41068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071802" y="6215082"/>
            <a:ext cx="2895600" cy="457200"/>
          </a:xfrm>
        </p:spPr>
        <p:txBody>
          <a:bodyPr/>
          <a:lstStyle/>
          <a:p>
            <a:r>
              <a:rPr lang="fr-FR" smtClean="0"/>
              <a:t>Chew T S MA1506-14 Chapter 4</a:t>
            </a:r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429388" y="214290"/>
            <a:ext cx="2143140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4.13 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-Shifting and 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0033" name="Object 1"/>
          <p:cNvGraphicFramePr>
            <a:graphicFrameLocks noChangeAspect="1"/>
          </p:cNvGraphicFramePr>
          <p:nvPr/>
        </p:nvGraphicFramePr>
        <p:xfrm>
          <a:off x="611560" y="3789040"/>
          <a:ext cx="459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4" name="Equation" r:id="rId9" imgW="4597400" imgH="419100" progId="Equation.DSMT4">
                  <p:embed/>
                </p:oleObj>
              </mc:Choice>
              <mc:Fallback>
                <p:oleObj name="Equation" r:id="rId9" imgW="4597400" imgH="4191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789040"/>
                        <a:ext cx="4597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4" name="Object 2"/>
          <p:cNvGraphicFramePr>
            <a:graphicFrameLocks noChangeAspect="1"/>
          </p:cNvGraphicFramePr>
          <p:nvPr/>
        </p:nvGraphicFramePr>
        <p:xfrm>
          <a:off x="467544" y="4498598"/>
          <a:ext cx="8496944" cy="467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5" name="Equation" r:id="rId11" imgW="8305800" imgH="457200" progId="Equation.DSMT4">
                  <p:embed/>
                </p:oleObj>
              </mc:Choice>
              <mc:Fallback>
                <p:oleObj name="Equation" r:id="rId11" imgW="8305800" imgH="457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498598"/>
                        <a:ext cx="8496944" cy="467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5" name="Object 3"/>
          <p:cNvGraphicFramePr>
            <a:graphicFrameLocks noChangeAspect="1"/>
          </p:cNvGraphicFramePr>
          <p:nvPr/>
        </p:nvGraphicFramePr>
        <p:xfrm>
          <a:off x="611560" y="5373216"/>
          <a:ext cx="5040560" cy="55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6" name="Equation" r:id="rId13" imgW="4127500" imgH="457200" progId="Equation.DSMT4">
                  <p:embed/>
                </p:oleObj>
              </mc:Choice>
              <mc:Fallback>
                <p:oleObj name="Equation" r:id="rId13" imgW="4127500" imgH="457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373216"/>
                        <a:ext cx="5040560" cy="558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323528" y="332656"/>
            <a:ext cx="4277133" cy="52322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kern="0" dirty="0" smtClean="0">
                <a:solidFill>
                  <a:schemeClr val="tx2"/>
                </a:solidFill>
              </a:rPr>
              <a:t>4.13  </a:t>
            </a:r>
            <a:r>
              <a:rPr lang="en-US" b="1" i="1" kern="0" dirty="0" smtClean="0">
                <a:solidFill>
                  <a:schemeClr val="tx2"/>
                </a:solidFill>
              </a:rPr>
              <a:t>t</a:t>
            </a:r>
            <a:r>
              <a:rPr lang="en-US" b="1" kern="0" dirty="0" smtClean="0">
                <a:solidFill>
                  <a:schemeClr val="tx2"/>
                </a:solidFill>
              </a:rPr>
              <a:t>-Shifting and ODE</a:t>
            </a:r>
            <a:endParaRPr lang="en-US" b="1" kern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941984" cy="60482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>Example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4422"/>
            <a:ext cx="4672018" cy="71438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Let f(t)=1 for t&gt;0. Then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14348" y="3429000"/>
            <a:ext cx="385765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latin typeface="+mn-lt"/>
              </a:rPr>
              <a:t>where   </a:t>
            </a:r>
            <a:r>
              <a:rPr lang="en-US" sz="3200" b="1" kern="0" dirty="0" smtClean="0">
                <a:solidFill>
                  <a:schemeClr val="tx2"/>
                </a:solidFill>
                <a:latin typeface="+mn-lt"/>
              </a:rPr>
              <a:t>s&gt;0 Why?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42910" y="4071942"/>
            <a:ext cx="824957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latin typeface="+mn-lt"/>
              </a:rPr>
              <a:t>So </a:t>
            </a:r>
            <a:r>
              <a:rPr lang="en-US" sz="3200" kern="0" dirty="0" smtClean="0">
                <a:latin typeface="+mn-lt"/>
              </a:rPr>
              <a:t>L</a:t>
            </a:r>
            <a:r>
              <a:rPr lang="en-US" sz="3200" kern="0" noProof="0" dirty="0" err="1" smtClean="0">
                <a:latin typeface="+mn-lt"/>
              </a:rPr>
              <a:t>aplace</a:t>
            </a:r>
            <a:r>
              <a:rPr lang="en-US" sz="3200" kern="0" noProof="0" dirty="0" smtClean="0">
                <a:latin typeface="+mn-lt"/>
              </a:rPr>
              <a:t> transform maps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solidFill>
                  <a:srgbClr val="C00000"/>
                </a:solidFill>
                <a:latin typeface="+mn-lt"/>
              </a:rPr>
              <a:t>constant function 1 </a:t>
            </a:r>
            <a:r>
              <a:rPr lang="en-US" sz="3200" kern="0" noProof="0" dirty="0" smtClean="0">
                <a:latin typeface="+mn-lt"/>
              </a:rPr>
              <a:t>to function </a:t>
            </a:r>
            <a:r>
              <a:rPr lang="en-US" sz="3200" kern="0" noProof="0" dirty="0" smtClean="0">
                <a:solidFill>
                  <a:srgbClr val="C00000"/>
                </a:solidFill>
                <a:latin typeface="+mn-lt"/>
              </a:rPr>
              <a:t>F(s)=1/s,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latin typeface="+mn-lt"/>
              </a:rPr>
              <a:t> where s&gt;0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715140" y="214290"/>
            <a:ext cx="2071702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 Laplace transform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11560" y="1840535"/>
          <a:ext cx="7920880" cy="137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7480300" imgH="1295400" progId="Equation.DSMT4">
                  <p:embed/>
                </p:oleObj>
              </mc:Choice>
              <mc:Fallback>
                <p:oleObj name="Equation" r:id="rId3" imgW="7480300" imgH="1295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40535"/>
                        <a:ext cx="7920880" cy="1371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9552" y="692696"/>
            <a:ext cx="23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compute</a:t>
            </a:r>
            <a:endParaRPr lang="en-US" dirty="0"/>
          </a:p>
        </p:txBody>
      </p:sp>
      <p:graphicFrame>
        <p:nvGraphicFramePr>
          <p:cNvPr id="321538" name="Object 2"/>
          <p:cNvGraphicFramePr>
            <a:graphicFrameLocks noChangeAspect="1"/>
          </p:cNvGraphicFramePr>
          <p:nvPr/>
        </p:nvGraphicFramePr>
        <p:xfrm>
          <a:off x="3131840" y="764704"/>
          <a:ext cx="774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47" name="Equation" r:id="rId4" imgW="774364" imgH="418918" progId="Equation.DSMT4">
                  <p:embed/>
                </p:oleObj>
              </mc:Choice>
              <mc:Fallback>
                <p:oleObj name="Equation" r:id="rId4" imgW="774364" imgH="418918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764704"/>
                        <a:ext cx="774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1772816"/>
            <a:ext cx="41068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83568" y="1412776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278092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endParaRPr lang="en-US" dirty="0"/>
          </a:p>
        </p:txBody>
      </p:sp>
      <p:graphicFrame>
        <p:nvGraphicFramePr>
          <p:cNvPr id="321539" name="Object 3"/>
          <p:cNvGraphicFramePr>
            <a:graphicFrameLocks noChangeAspect="1"/>
          </p:cNvGraphicFramePr>
          <p:nvPr/>
        </p:nvGraphicFramePr>
        <p:xfrm>
          <a:off x="1763688" y="3068960"/>
          <a:ext cx="299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48" name="Equation" r:id="rId7" imgW="2997200" imgH="419100" progId="Equation.DSMT4">
                  <p:embed/>
                </p:oleObj>
              </mc:Choice>
              <mc:Fallback>
                <p:oleObj name="Equation" r:id="rId7" imgW="2997200" imgH="4191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068960"/>
                        <a:ext cx="299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0" name="Object 4"/>
          <p:cNvGraphicFramePr>
            <a:graphicFrameLocks noChangeAspect="1"/>
          </p:cNvGraphicFramePr>
          <p:nvPr/>
        </p:nvGraphicFramePr>
        <p:xfrm>
          <a:off x="1691680" y="3861048"/>
          <a:ext cx="448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49" name="Equation" r:id="rId9" imgW="4483100" imgH="419100" progId="Equation.DSMT4">
                  <p:embed/>
                </p:oleObj>
              </mc:Choice>
              <mc:Fallback>
                <p:oleObj name="Equation" r:id="rId9" imgW="4483100" imgH="4191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861048"/>
                        <a:ext cx="4483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429388" y="214290"/>
            <a:ext cx="2143140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4.13 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-Shifting and 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691680" y="4509120"/>
          <a:ext cx="3456384" cy="1321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50" name="Equation" r:id="rId11" imgW="2590800" imgH="990600" progId="Equation.DSMT4">
                  <p:embed/>
                </p:oleObj>
              </mc:Choice>
              <mc:Fallback>
                <p:oleObj name="Equation" r:id="rId11" imgW="2590800" imgH="9906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509120"/>
                        <a:ext cx="3456384" cy="13215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395536" y="836712"/>
          <a:ext cx="4145831" cy="615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0" name="Equation" r:id="rId3" imgW="2222500" imgH="330200" progId="Equation.DSMT4">
                  <p:embed/>
                </p:oleObj>
              </mc:Choice>
              <mc:Fallback>
                <p:oleObj name="Equation" r:id="rId3" imgW="2222500" imgH="3302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836712"/>
                        <a:ext cx="4145831" cy="615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16216" y="6400800"/>
            <a:ext cx="1905000" cy="457200"/>
          </a:xfrm>
        </p:spPr>
        <p:txBody>
          <a:bodyPr/>
          <a:lstStyle/>
          <a:p>
            <a:fld id="{EC5CA738-297C-404D-BE8E-7C3483BD53D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643702" y="214290"/>
            <a:ext cx="2285984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4.13 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-Shifting and 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4797152"/>
            <a:ext cx="1008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find</a:t>
            </a:r>
            <a:endParaRPr lang="en-US" dirty="0"/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763688" y="4869160"/>
          <a:ext cx="2032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1" name="Equation" r:id="rId5" imgW="2032000" imgH="1028700" progId="Equation.DSMT4">
                  <p:embed/>
                </p:oleObj>
              </mc:Choice>
              <mc:Fallback>
                <p:oleObj name="Equation" r:id="rId5" imgW="2032000" imgH="10287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869160"/>
                        <a:ext cx="2032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95936" y="501317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4644008" y="476672"/>
          <a:ext cx="3455988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2" name="Equation" r:id="rId7" imgW="2590800" imgH="990600" progId="Equation.DSMT4">
                  <p:embed/>
                </p:oleObj>
              </mc:Choice>
              <mc:Fallback>
                <p:oleObj name="Equation" r:id="rId7" imgW="2590800" imgH="9906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76672"/>
                        <a:ext cx="3455988" cy="132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83568" y="1844824"/>
          <a:ext cx="6120680" cy="112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3" name="Equation" r:id="rId9" imgW="5232400" imgH="965200" progId="Equation.DSMT4">
                  <p:embed/>
                </p:oleObj>
              </mc:Choice>
              <mc:Fallback>
                <p:oleObj name="Equation" r:id="rId9" imgW="5232400" imgH="9652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44824"/>
                        <a:ext cx="6120680" cy="1129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11559" y="3284984"/>
          <a:ext cx="7485113" cy="1172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4" name="Equation" r:id="rId11" imgW="6565900" imgH="1028700" progId="Equation.DSMT4">
                  <p:embed/>
                </p:oleObj>
              </mc:Choice>
              <mc:Fallback>
                <p:oleObj name="Equation" r:id="rId11" imgW="6565900" imgH="10287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3284984"/>
                        <a:ext cx="7485113" cy="11727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788024" y="4797152"/>
          <a:ext cx="4053833" cy="1172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5" name="Equation" r:id="rId13" imgW="3556000" imgH="1028700" progId="Equation.DSMT4">
                  <p:embed/>
                </p:oleObj>
              </mc:Choice>
              <mc:Fallback>
                <p:oleObj name="Equation" r:id="rId13" imgW="3556000" imgH="10287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797152"/>
                        <a:ext cx="4053833" cy="11727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322562" name="Object 2"/>
          <p:cNvGraphicFramePr>
            <a:graphicFrameLocks noChangeAspect="1"/>
          </p:cNvGraphicFramePr>
          <p:nvPr/>
        </p:nvGraphicFramePr>
        <p:xfrm>
          <a:off x="899592" y="836712"/>
          <a:ext cx="2032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1" name="Equation" r:id="rId3" imgW="2032000" imgH="1028700" progId="Equation.DSMT4">
                  <p:embed/>
                </p:oleObj>
              </mc:Choice>
              <mc:Fallback>
                <p:oleObj name="Equation" r:id="rId3" imgW="2032000" imgH="10287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836712"/>
                        <a:ext cx="2032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3" name="Object 3"/>
          <p:cNvGraphicFramePr>
            <a:graphicFrameLocks noChangeAspect="1"/>
          </p:cNvGraphicFramePr>
          <p:nvPr/>
        </p:nvGraphicFramePr>
        <p:xfrm>
          <a:off x="2987824" y="908720"/>
          <a:ext cx="2667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2" name="Equation" r:id="rId5" imgW="2667000" imgH="952500" progId="Equation.DSMT4">
                  <p:embed/>
                </p:oleObj>
              </mc:Choice>
              <mc:Fallback>
                <p:oleObj name="Equation" r:id="rId5" imgW="2667000" imgH="9525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908720"/>
                        <a:ext cx="2667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4" name="Object 4"/>
          <p:cNvGraphicFramePr>
            <a:graphicFrameLocks noChangeAspect="1"/>
          </p:cNvGraphicFramePr>
          <p:nvPr/>
        </p:nvGraphicFramePr>
        <p:xfrm>
          <a:off x="2987824" y="2132856"/>
          <a:ext cx="3759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3" name="Equation" r:id="rId7" imgW="3759200" imgH="952500" progId="Equation.DSMT4">
                  <p:embed/>
                </p:oleObj>
              </mc:Choice>
              <mc:Fallback>
                <p:oleObj name="Equation" r:id="rId7" imgW="3759200" imgH="9525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132856"/>
                        <a:ext cx="3759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429388" y="214290"/>
            <a:ext cx="2143140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4.13 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-Shifting and 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987824" y="3429000"/>
          <a:ext cx="2304256" cy="105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4" name="Equation" r:id="rId9" imgW="1917700" imgH="876300" progId="Equation.DSMT4">
                  <p:embed/>
                </p:oleObj>
              </mc:Choice>
              <mc:Fallback>
                <p:oleObj name="Equation" r:id="rId9" imgW="1917700" imgH="8763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429000"/>
                        <a:ext cx="2304256" cy="105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171556" cy="604822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000000"/>
                </a:solidFill>
              </a:rPr>
              <a:t>To find</a:t>
            </a: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131840" y="4653136"/>
          <a:ext cx="3643338" cy="134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0" name="Equation" r:id="rId3" imgW="1993900" imgH="736600" progId="Equation.DSMT4">
                  <p:embed/>
                </p:oleObj>
              </mc:Choice>
              <mc:Fallback>
                <p:oleObj name="Equation" r:id="rId3" imgW="1993900" imgH="7366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653136"/>
                        <a:ext cx="3643338" cy="1345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1928802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Recall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3717032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 need to find</a:t>
            </a:r>
            <a:endParaRPr lang="en-US" dirty="0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763688" y="3501008"/>
          <a:ext cx="3357586" cy="102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1" name="Equation" r:id="rId5" imgW="2171700" imgH="660400" progId="Equation.DSMT4">
                  <p:embed/>
                </p:oleObj>
              </mc:Choice>
              <mc:Fallback>
                <p:oleObj name="Equation" r:id="rId5" imgW="2171700" imgH="6604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501008"/>
                        <a:ext cx="3357586" cy="1021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357301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643702" y="214290"/>
            <a:ext cx="2285984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4.13 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-Shifting and 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971600" y="2348880"/>
          <a:ext cx="6121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2" name="Equation" r:id="rId7" imgW="4559300" imgH="520700" progId="Equation.DSMT4">
                  <p:embed/>
                </p:oleObj>
              </mc:Choice>
              <mc:Fallback>
                <p:oleObj name="Equation" r:id="rId7" imgW="4559300" imgH="5207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348880"/>
                        <a:ext cx="6121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8388424" y="3789040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3" name="Equation" r:id="rId9" imgW="304668" imgH="418918" progId="Equation.DSMT4">
                  <p:embed/>
                </p:oleObj>
              </mc:Choice>
              <mc:Fallback>
                <p:oleObj name="Equation" r:id="rId9" imgW="304668" imgH="418918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424" y="3789040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1115616" y="4869160"/>
            <a:ext cx="1742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i.e. to find</a:t>
            </a:r>
            <a:endParaRPr lang="en-US" dirty="0"/>
          </a:p>
        </p:txBody>
      </p:sp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1907704" y="476672"/>
          <a:ext cx="405447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4" name="Equation" r:id="rId11" imgW="3556000" imgH="1028700" progId="Equation.DSMT4">
                  <p:embed/>
                </p:oleObj>
              </mc:Choice>
              <mc:Fallback>
                <p:oleObj name="Equation" r:id="rId11" imgW="3556000" imgH="10287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76672"/>
                        <a:ext cx="4054475" cy="117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323586" name="Object 2"/>
          <p:cNvGraphicFramePr>
            <a:graphicFrameLocks noChangeAspect="1"/>
          </p:cNvGraphicFramePr>
          <p:nvPr/>
        </p:nvGraphicFramePr>
        <p:xfrm>
          <a:off x="827584" y="620688"/>
          <a:ext cx="5346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50" name="Equation" r:id="rId3" imgW="5346700" imgH="977900" progId="Equation.DSMT4">
                  <p:embed/>
                </p:oleObj>
              </mc:Choice>
              <mc:Fallback>
                <p:oleObj name="Equation" r:id="rId3" imgW="5346700" imgH="9779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620688"/>
                        <a:ext cx="5346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87" name="Object 3"/>
          <p:cNvGraphicFramePr>
            <a:graphicFrameLocks noChangeAspect="1"/>
          </p:cNvGraphicFramePr>
          <p:nvPr/>
        </p:nvGraphicFramePr>
        <p:xfrm>
          <a:off x="683568" y="1844824"/>
          <a:ext cx="364331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51" name="Equation" r:id="rId5" imgW="1993900" imgH="736600" progId="Equation.DSMT4">
                  <p:embed/>
                </p:oleObj>
              </mc:Choice>
              <mc:Fallback>
                <p:oleObj name="Equation" r:id="rId5" imgW="1993900" imgH="7366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44824"/>
                        <a:ext cx="3643313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89" name="Object 5"/>
          <p:cNvGraphicFramePr>
            <a:graphicFrameLocks noChangeAspect="1"/>
          </p:cNvGraphicFramePr>
          <p:nvPr/>
        </p:nvGraphicFramePr>
        <p:xfrm>
          <a:off x="1115616" y="3717032"/>
          <a:ext cx="6121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52" name="Equation" r:id="rId7" imgW="4559300" imgH="520700" progId="Equation.DSMT4">
                  <p:embed/>
                </p:oleObj>
              </mc:Choice>
              <mc:Fallback>
                <p:oleObj name="Equation" r:id="rId7" imgW="4559300" imgH="5207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717032"/>
                        <a:ext cx="6121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1600" y="3212976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graphicFrame>
        <p:nvGraphicFramePr>
          <p:cNvPr id="323590" name="Object 6"/>
          <p:cNvGraphicFramePr>
            <a:graphicFrameLocks noChangeAspect="1"/>
          </p:cNvGraphicFramePr>
          <p:nvPr/>
        </p:nvGraphicFramePr>
        <p:xfrm>
          <a:off x="1043608" y="4581128"/>
          <a:ext cx="33575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53" name="Equation" r:id="rId9" imgW="2171700" imgH="660400" progId="Equation.DSMT4">
                  <p:embed/>
                </p:oleObj>
              </mc:Choice>
              <mc:Fallback>
                <p:oleObj name="Equation" r:id="rId9" imgW="2171700" imgH="6604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581128"/>
                        <a:ext cx="335756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0" y="494116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endParaRPr 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429388" y="214290"/>
            <a:ext cx="2143140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4.13 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-Shifting and 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427984" y="2006115"/>
          <a:ext cx="3096344" cy="1003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54" name="Equation" r:id="rId11" imgW="2705100" imgH="876300" progId="Equation.DSMT4">
                  <p:embed/>
                </p:oleObj>
              </mc:Choice>
              <mc:Fallback>
                <p:oleObj name="Equation" r:id="rId11" imgW="2705100" imgH="8763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006115"/>
                        <a:ext cx="3096344" cy="10030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292080" y="4756745"/>
          <a:ext cx="3600400" cy="916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55" name="Equation" r:id="rId13" imgW="3441700" imgH="876300" progId="Equation.DSMT4">
                  <p:embed/>
                </p:oleObj>
              </mc:Choice>
              <mc:Fallback>
                <p:oleObj name="Equation" r:id="rId13" imgW="3441700" imgH="8763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756745"/>
                        <a:ext cx="3600400" cy="9167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643702" y="214290"/>
            <a:ext cx="2285984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4.13 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-Shifting and 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4130" name="Object 2"/>
          <p:cNvGraphicFramePr>
            <a:graphicFrameLocks noChangeAspect="1"/>
          </p:cNvGraphicFramePr>
          <p:nvPr/>
        </p:nvGraphicFramePr>
        <p:xfrm>
          <a:off x="899592" y="1982872"/>
          <a:ext cx="2952328" cy="497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24" name="Equation" r:id="rId3" imgW="2489200" imgH="419100" progId="Equation.DSMT4">
                  <p:embed/>
                </p:oleObj>
              </mc:Choice>
              <mc:Fallback>
                <p:oleObj name="Equation" r:id="rId3" imgW="2489200" imgH="4191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82872"/>
                        <a:ext cx="2952328" cy="497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5" name="Object 7"/>
          <p:cNvGraphicFramePr>
            <a:graphicFrameLocks noChangeAspect="1"/>
          </p:cNvGraphicFramePr>
          <p:nvPr/>
        </p:nvGraphicFramePr>
        <p:xfrm>
          <a:off x="5004048" y="2996952"/>
          <a:ext cx="1450450" cy="56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25" name="Equation" r:id="rId5" imgW="1079500" imgH="419100" progId="Equation.DSMT4">
                  <p:embed/>
                </p:oleObj>
              </mc:Choice>
              <mc:Fallback>
                <p:oleObj name="Equation" r:id="rId5" imgW="1079500" imgH="4191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996952"/>
                        <a:ext cx="1450450" cy="563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83968" y="1916832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44408" y="1916832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</a:t>
            </a:r>
            <a:endParaRPr lang="en-US" dirty="0"/>
          </a:p>
        </p:txBody>
      </p:sp>
      <p:graphicFrame>
        <p:nvGraphicFramePr>
          <p:cNvPr id="304136" name="Object 8"/>
          <p:cNvGraphicFramePr>
            <a:graphicFrameLocks noChangeAspect="1"/>
          </p:cNvGraphicFramePr>
          <p:nvPr/>
        </p:nvGraphicFramePr>
        <p:xfrm>
          <a:off x="1475656" y="3789040"/>
          <a:ext cx="7416824" cy="1208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26" name="Equation" r:id="rId7" imgW="6311900" imgH="1028700" progId="Equation.DSMT4">
                  <p:embed/>
                </p:oleObj>
              </mc:Choice>
              <mc:Fallback>
                <p:oleObj name="Equation" r:id="rId7" imgW="6311900" imgH="10287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789040"/>
                        <a:ext cx="7416824" cy="1208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23528" y="4149080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  <p:graphicFrame>
        <p:nvGraphicFramePr>
          <p:cNvPr id="304138" name="Object 10"/>
          <p:cNvGraphicFramePr>
            <a:graphicFrameLocks noChangeAspect="1"/>
          </p:cNvGraphicFramePr>
          <p:nvPr/>
        </p:nvGraphicFramePr>
        <p:xfrm>
          <a:off x="827584" y="476672"/>
          <a:ext cx="405447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27" name="Equation" r:id="rId9" imgW="3556000" imgH="1028700" progId="Equation.DSMT4">
                  <p:embed/>
                </p:oleObj>
              </mc:Choice>
              <mc:Fallback>
                <p:oleObj name="Equation" r:id="rId9" imgW="3556000" imgH="10287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6672"/>
                        <a:ext cx="4054475" cy="117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9" name="Object 11"/>
          <p:cNvGraphicFramePr>
            <a:graphicFrameLocks noChangeAspect="1"/>
          </p:cNvGraphicFramePr>
          <p:nvPr/>
        </p:nvGraphicFramePr>
        <p:xfrm>
          <a:off x="5148064" y="1844824"/>
          <a:ext cx="3024336" cy="770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28" name="Equation" r:id="rId11" imgW="3441700" imgH="876300" progId="Equation.DSMT4">
                  <p:embed/>
                </p:oleObj>
              </mc:Choice>
              <mc:Fallback>
                <p:oleObj name="Equation" r:id="rId11" imgW="3441700" imgH="8763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844824"/>
                        <a:ext cx="3024336" cy="770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899592" y="2780928"/>
          <a:ext cx="4025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29" name="Equation" r:id="rId13" imgW="4025900" imgH="952500" progId="Equation.DSMT4">
                  <p:embed/>
                </p:oleObj>
              </mc:Choice>
              <mc:Fallback>
                <p:oleObj name="Equation" r:id="rId13" imgW="4025900" imgH="9525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80928"/>
                        <a:ext cx="40259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827584" y="5220380"/>
          <a:ext cx="7632848" cy="1033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30" name="Equation" r:id="rId15" imgW="7035800" imgH="952500" progId="Equation.DSMT4">
                  <p:embed/>
                </p:oleObj>
              </mc:Choice>
              <mc:Fallback>
                <p:oleObj name="Equation" r:id="rId15" imgW="7035800" imgH="9525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220380"/>
                        <a:ext cx="7632848" cy="10333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84784"/>
            <a:ext cx="8229600" cy="3960440"/>
          </a:xfrm>
        </p:spPr>
        <p:txBody>
          <a:bodyPr/>
          <a:lstStyle/>
          <a:p>
            <a:r>
              <a:rPr lang="en-US" dirty="0"/>
              <a:t>In some applications, it is necessary to deal </a:t>
            </a:r>
            <a:r>
              <a:rPr lang="en-US" dirty="0" smtClean="0"/>
              <a:t>with an </a:t>
            </a:r>
            <a:r>
              <a:rPr lang="en-US" b="1" dirty="0">
                <a:solidFill>
                  <a:srgbClr val="990000"/>
                </a:solidFill>
              </a:rPr>
              <a:t>impulsive</a:t>
            </a:r>
            <a:r>
              <a:rPr lang="en-US" dirty="0"/>
              <a:t> </a:t>
            </a:r>
            <a:r>
              <a:rPr lang="en-US" dirty="0" smtClean="0"/>
              <a:t> force.  </a:t>
            </a:r>
            <a:endParaRPr lang="en-US" dirty="0"/>
          </a:p>
          <a:p>
            <a:r>
              <a:rPr lang="en-US" dirty="0"/>
              <a:t>For example, </a:t>
            </a:r>
            <a:r>
              <a:rPr lang="en-US" dirty="0" smtClean="0"/>
              <a:t>a </a:t>
            </a:r>
            <a:r>
              <a:rPr lang="en-US" dirty="0"/>
              <a:t>mechanical system subject to a sudden </a:t>
            </a:r>
            <a:r>
              <a:rPr lang="en-US" dirty="0" smtClean="0"/>
              <a:t>large force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</a:t>
            </a:r>
            <a:r>
              <a:rPr lang="en-US" dirty="0" smtClean="0"/>
              <a:t> over </a:t>
            </a:r>
            <a:r>
              <a:rPr lang="en-US" dirty="0"/>
              <a:t>a short time interval about </a:t>
            </a:r>
            <a:r>
              <a:rPr lang="en-US" i="1" dirty="0"/>
              <a:t>t</a:t>
            </a:r>
            <a:r>
              <a:rPr lang="en-US" baseline="-25000" dirty="0"/>
              <a:t>0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differential equation will then have the form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100" y="428604"/>
            <a:ext cx="7388324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A50021"/>
                </a:solidFill>
              </a:rPr>
              <a:t>Part 5: Laplace transforms of  impulse functions and ODEs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336" name="Object 1024"/>
          <p:cNvGraphicFramePr>
            <a:graphicFrameLocks noChangeAspect="1"/>
          </p:cNvGraphicFramePr>
          <p:nvPr/>
        </p:nvGraphicFramePr>
        <p:xfrm>
          <a:off x="1475656" y="548680"/>
          <a:ext cx="6552728" cy="353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21" name="Equation" r:id="rId3" imgW="2070100" imgH="1117600" progId="Equation.3">
                  <p:embed/>
                </p:oleObj>
              </mc:Choice>
              <mc:Fallback>
                <p:oleObj name="Equation" r:id="rId3" imgW="2070100" imgH="1117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48680"/>
                        <a:ext cx="6552728" cy="3539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404664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(Cont.)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5" cstate="print">
            <a:biLevel thresh="50000"/>
          </a:blip>
          <a:srcRect/>
          <a:stretch>
            <a:fillRect/>
          </a:stretch>
        </p:blipFill>
        <p:spPr bwMode="auto">
          <a:xfrm>
            <a:off x="5076056" y="3501008"/>
            <a:ext cx="3728801" cy="276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571480"/>
            <a:ext cx="4577732" cy="533384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 smtClean="0">
                <a:cs typeface="Times New Roman" pitchFamily="18" charset="0"/>
              </a:rPr>
              <a:t>4.14 Measuring </a:t>
            </a:r>
            <a:r>
              <a:rPr lang="en-US" sz="2800" b="1" dirty="0">
                <a:cs typeface="Times New Roman" pitchFamily="18" charset="0"/>
              </a:rPr>
              <a:t>Impulse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357298"/>
            <a:ext cx="8229600" cy="1783670"/>
          </a:xfrm>
        </p:spPr>
        <p:txBody>
          <a:bodyPr/>
          <a:lstStyle/>
          <a:p>
            <a:pPr>
              <a:buNone/>
            </a:pPr>
            <a:r>
              <a:rPr lang="en-US" dirty="0"/>
              <a:t>In a mechanical system, where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is </a:t>
            </a:r>
            <a:r>
              <a:rPr lang="en-US" dirty="0" smtClean="0"/>
              <a:t>a</a:t>
            </a:r>
          </a:p>
          <a:p>
            <a:pPr>
              <a:buNone/>
            </a:pPr>
            <a:r>
              <a:rPr lang="en-US" dirty="0" smtClean="0"/>
              <a:t>force</a:t>
            </a:r>
            <a:r>
              <a:rPr lang="en-US" dirty="0"/>
              <a:t>, the total </a:t>
            </a:r>
            <a:r>
              <a:rPr lang="en-US" b="1" dirty="0" smtClean="0">
                <a:solidFill>
                  <a:srgbClr val="990000"/>
                </a:solidFill>
              </a:rPr>
              <a:t>impulse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/>
              <a:t>of this force is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measured </a:t>
            </a:r>
            <a:r>
              <a:rPr lang="en-US" dirty="0"/>
              <a:t>by the integral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1200" dirty="0"/>
          </a:p>
        </p:txBody>
      </p:sp>
      <p:graphicFrame>
        <p:nvGraphicFramePr>
          <p:cNvPr id="271360" name="Object 1024"/>
          <p:cNvGraphicFramePr>
            <a:graphicFrameLocks noChangeAspect="1"/>
          </p:cNvGraphicFramePr>
          <p:nvPr/>
        </p:nvGraphicFramePr>
        <p:xfrm>
          <a:off x="827583" y="3789040"/>
          <a:ext cx="7273637" cy="1451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1" name="Equation" r:id="rId3" imgW="1777229" imgH="355446" progId="Equation.3">
                  <p:embed/>
                </p:oleObj>
              </mc:Choice>
              <mc:Fallback>
                <p:oleObj name="Equation" r:id="rId3" imgW="1777229" imgH="355446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3789040"/>
                        <a:ext cx="7273637" cy="14513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36712"/>
            <a:ext cx="5616624" cy="50405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Note </a:t>
            </a:r>
            <a:r>
              <a:rPr lang="en-US" dirty="0"/>
              <a:t>that if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has the form 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graphicFrame>
        <p:nvGraphicFramePr>
          <p:cNvPr id="271361" name="Object 1025"/>
          <p:cNvGraphicFramePr>
            <a:graphicFrameLocks noChangeAspect="1"/>
          </p:cNvGraphicFramePr>
          <p:nvPr/>
        </p:nvGraphicFramePr>
        <p:xfrm>
          <a:off x="539552" y="1484784"/>
          <a:ext cx="5400600" cy="140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00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84784"/>
                        <a:ext cx="5400600" cy="1409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2" name="Object 1026"/>
          <p:cNvGraphicFramePr>
            <a:graphicFrameLocks noChangeAspect="1"/>
          </p:cNvGraphicFramePr>
          <p:nvPr/>
        </p:nvGraphicFramePr>
        <p:xfrm>
          <a:off x="611560" y="3543718"/>
          <a:ext cx="7920880" cy="107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01" name="Equation" r:id="rId5" imgW="2616200" imgH="355600" progId="Equation.DSMT4">
                  <p:embed/>
                </p:oleObj>
              </mc:Choice>
              <mc:Fallback>
                <p:oleObj name="Equation" r:id="rId5" imgW="2616200" imgH="355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43718"/>
                        <a:ext cx="7920880" cy="10742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5536" y="2996952"/>
            <a:ext cx="9813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3200" dirty="0" smtClean="0"/>
              <a:t>then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39552" y="4725144"/>
            <a:ext cx="7704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 smtClean="0"/>
              <a:t>In particular, if </a:t>
            </a:r>
            <a:r>
              <a:rPr lang="en-US" sz="3200" i="1" dirty="0" smtClean="0"/>
              <a:t>c</a:t>
            </a:r>
            <a:r>
              <a:rPr lang="en-US" sz="3200" dirty="0" smtClean="0"/>
              <a:t> = 1/(2</a:t>
            </a:r>
            <a:r>
              <a:rPr lang="en-US" sz="3200" i="1" dirty="0" smtClean="0">
                <a:sym typeface="Symbol" pitchFamily="18" charset="2"/>
              </a:rPr>
              <a:t></a:t>
            </a:r>
            <a:r>
              <a:rPr lang="en-US" sz="3200" dirty="0" smtClean="0">
                <a:sym typeface="Symbol" pitchFamily="18" charset="2"/>
              </a:rPr>
              <a:t>)</a:t>
            </a:r>
            <a:r>
              <a:rPr lang="en-US" sz="3200" dirty="0" smtClean="0"/>
              <a:t>, then  (independent of </a:t>
            </a:r>
            <a:r>
              <a:rPr lang="en-US" sz="3200" i="1" dirty="0" smtClean="0">
                <a:sym typeface="Symbol" pitchFamily="18" charset="2"/>
              </a:rPr>
              <a:t> </a:t>
            </a:r>
            <a:r>
              <a:rPr lang="en-US" sz="3200" dirty="0" smtClean="0">
                <a:sym typeface="Symbol" pitchFamily="18" charset="2"/>
              </a:rPr>
              <a:t>).</a:t>
            </a:r>
            <a:endParaRPr lang="en-US" sz="3200" i="1" dirty="0">
              <a:sym typeface="Symbol" pitchFamily="18" charset="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0232" y="188640"/>
            <a:ext cx="2273476" cy="337240"/>
          </a:xfrm>
          <a:ln>
            <a:solidFill>
              <a:srgbClr val="A50021"/>
            </a:solidFill>
          </a:ln>
        </p:spPr>
        <p:txBody>
          <a:bodyPr/>
          <a:lstStyle/>
          <a:p>
            <a:pPr algn="l"/>
            <a:r>
              <a:rPr lang="en-US" sz="1400" dirty="0" smtClean="0">
                <a:cs typeface="Times New Roman" pitchFamily="18" charset="0"/>
              </a:rPr>
              <a:t>4.14 Measuring </a:t>
            </a:r>
            <a:r>
              <a:rPr lang="en-US" sz="1400" dirty="0">
                <a:cs typeface="Times New Roman" pitchFamily="18" charset="0"/>
              </a:rPr>
              <a:t>Impulse</a:t>
            </a:r>
          </a:p>
        </p:txBody>
      </p:sp>
      <p:pic>
        <p:nvPicPr>
          <p:cNvPr id="13" name="Picture 12"/>
          <p:cNvPicPr/>
          <p:nvPr/>
        </p:nvPicPr>
        <p:blipFill>
          <a:blip r:embed="rId7" cstate="print">
            <a:biLevel thresh="50000"/>
          </a:blip>
          <a:srcRect/>
          <a:stretch>
            <a:fillRect/>
          </a:stretch>
        </p:blipFill>
        <p:spPr bwMode="auto">
          <a:xfrm>
            <a:off x="5868144" y="908720"/>
            <a:ext cx="2736304" cy="190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42021" name="Object 5"/>
          <p:cNvGraphicFramePr>
            <a:graphicFrameLocks noChangeAspect="1"/>
          </p:cNvGraphicFramePr>
          <p:nvPr/>
        </p:nvGraphicFramePr>
        <p:xfrm>
          <a:off x="6228184" y="4869160"/>
          <a:ext cx="1369150" cy="491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02" name="Equation" r:id="rId8" imgW="1168400" imgH="419100" progId="Equation.DSMT4">
                  <p:embed/>
                </p:oleObj>
              </mc:Choice>
              <mc:Fallback>
                <p:oleObj name="Equation" r:id="rId8" imgW="1168400" imgH="4191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869160"/>
                        <a:ext cx="1369150" cy="491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857364"/>
            <a:ext cx="6953426" cy="71438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 the above, </a:t>
            </a:r>
            <a:r>
              <a:rPr lang="en-US" dirty="0" smtClean="0">
                <a:solidFill>
                  <a:srgbClr val="C00000"/>
                </a:solidFill>
              </a:rPr>
              <a:t>if s&lt;0</a:t>
            </a:r>
            <a:r>
              <a:rPr lang="en-US" dirty="0" smtClean="0"/>
              <a:t>, then we will get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4348" y="4000504"/>
            <a:ext cx="4206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if s=0</a:t>
            </a:r>
            <a:r>
              <a:rPr lang="en-US" sz="3200" dirty="0" smtClean="0"/>
              <a:t>, then we will get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714348" y="571480"/>
            <a:ext cx="37946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3200" kern="0" dirty="0" smtClean="0"/>
              <a:t>where   </a:t>
            </a:r>
            <a:r>
              <a:rPr lang="en-US" sz="3200" b="1" kern="0" dirty="0" smtClean="0">
                <a:solidFill>
                  <a:schemeClr val="tx2"/>
                </a:solidFill>
              </a:rPr>
              <a:t>s&gt;0 Why?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85786" y="1214422"/>
            <a:ext cx="1370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3200" kern="0" dirty="0" smtClean="0">
                <a:solidFill>
                  <a:srgbClr val="FF0000"/>
                </a:solidFill>
              </a:rPr>
              <a:t>ANS: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715140" y="214290"/>
            <a:ext cx="2071702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 Laplace transform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14193"/>
              </p:ext>
            </p:extLst>
          </p:nvPr>
        </p:nvGraphicFramePr>
        <p:xfrm>
          <a:off x="712788" y="2492375"/>
          <a:ext cx="6959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3" imgW="6959520" imgH="1295280" progId="Equation.DSMT4">
                  <p:embed/>
                </p:oleObj>
              </mc:Choice>
              <mc:Fallback>
                <p:oleObj name="Equation" r:id="rId3" imgW="6959520" imgH="12952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492375"/>
                        <a:ext cx="69596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827584" y="4869160"/>
          <a:ext cx="7493554" cy="1060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5" imgW="5473700" imgH="774700" progId="Equation.DSMT4">
                  <p:embed/>
                </p:oleObj>
              </mc:Choice>
              <mc:Fallback>
                <p:oleObj name="Equation" r:id="rId5" imgW="5473700" imgH="7747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869160"/>
                        <a:ext cx="7493554" cy="1060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428604"/>
            <a:ext cx="4577162" cy="67626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3200" b="1" dirty="0">
                <a:cs typeface="Times New Roman" pitchFamily="18" charset="0"/>
              </a:rPr>
              <a:t>Unit Impulse Function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71546"/>
            <a:ext cx="8229600" cy="1205326"/>
          </a:xfrm>
        </p:spPr>
        <p:txBody>
          <a:bodyPr/>
          <a:lstStyle/>
          <a:p>
            <a:pPr>
              <a:buNone/>
            </a:pPr>
            <a:r>
              <a:rPr lang="en-US" dirty="0"/>
              <a:t>Suppose the forcing function </a:t>
            </a:r>
            <a:r>
              <a:rPr lang="en-US" i="1" dirty="0"/>
              <a:t>d</a:t>
            </a:r>
            <a:r>
              <a:rPr lang="en-US" i="1" baseline="-25000" dirty="0">
                <a:sym typeface="Symbol" pitchFamily="18" charset="2"/>
              </a:rPr>
              <a:t>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has the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form 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800" dirty="0"/>
          </a:p>
          <a:p>
            <a:endParaRPr lang="en-US" sz="800" dirty="0"/>
          </a:p>
        </p:txBody>
      </p:sp>
      <p:graphicFrame>
        <p:nvGraphicFramePr>
          <p:cNvPr id="272384" name="Object 1024"/>
          <p:cNvGraphicFramePr>
            <a:graphicFrameLocks noChangeAspect="1"/>
          </p:cNvGraphicFramePr>
          <p:nvPr/>
        </p:nvGraphicFramePr>
        <p:xfrm>
          <a:off x="1979712" y="1951384"/>
          <a:ext cx="6048672" cy="1637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2" name="Equation" r:id="rId3" imgW="1689100" imgH="457200" progId="Equation.3">
                  <p:embed/>
                </p:oleObj>
              </mc:Choice>
              <mc:Fallback>
                <p:oleObj name="Equation" r:id="rId3" imgW="1689100" imgH="457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951384"/>
                        <a:ext cx="6048672" cy="1637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786578" y="214290"/>
            <a:ext cx="2143140" cy="35719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4.14 Measuring Impulse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584" y="3645024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 smtClean="0"/>
              <a:t>Then as we have seen,  </a:t>
            </a:r>
            <a:endParaRPr lang="en-US" sz="3200" dirty="0"/>
          </a:p>
        </p:txBody>
      </p:sp>
      <p:pic>
        <p:nvPicPr>
          <p:cNvPr id="11" name="Picture 10" descr="w097"/>
          <p:cNvPicPr/>
          <p:nvPr/>
        </p:nvPicPr>
        <p:blipFill>
          <a:blip r:embed="rId5" cstate="print">
            <a:biLevel thresh="50000"/>
          </a:blip>
          <a:stretch>
            <a:fillRect/>
          </a:stretch>
        </p:blipFill>
        <p:spPr bwMode="auto">
          <a:xfrm>
            <a:off x="2195736" y="4365104"/>
            <a:ext cx="4104456" cy="16341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5220072" y="3717032"/>
          <a:ext cx="1369150" cy="491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3" name="Equation" r:id="rId6" imgW="1168400" imgH="419100" progId="Equation.DSMT4">
                  <p:embed/>
                </p:oleObj>
              </mc:Choice>
              <mc:Fallback>
                <p:oleObj name="Equation" r:id="rId6" imgW="1168400" imgH="4191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717032"/>
                        <a:ext cx="1369150" cy="491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6408712" cy="23762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 </a:t>
            </a:r>
            <a:r>
              <a:rPr lang="en-US" dirty="0"/>
              <a:t>are interested </a:t>
            </a:r>
            <a:r>
              <a:rPr lang="en-US" dirty="0" smtClean="0"/>
              <a:t> in </a:t>
            </a:r>
            <a:r>
              <a:rPr lang="en-US" i="1" dirty="0" smtClean="0">
                <a:sym typeface="Symbol" pitchFamily="18" charset="2"/>
              </a:rPr>
              <a:t>d</a:t>
            </a:r>
            <a:r>
              <a:rPr lang="en-US" i="1" baseline="-25000" dirty="0">
                <a:sym typeface="Symbol" pitchFamily="18" charset="2"/>
              </a:rPr>
              <a:t>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) a</a:t>
            </a:r>
            <a:r>
              <a:rPr lang="en-US" dirty="0"/>
              <a:t>cting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over shorter </a:t>
            </a:r>
            <a:r>
              <a:rPr lang="en-US" dirty="0"/>
              <a:t>and shorter </a:t>
            </a:r>
            <a:r>
              <a:rPr lang="en-US" dirty="0" smtClean="0"/>
              <a:t>time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intervals </a:t>
            </a:r>
            <a:r>
              <a:rPr lang="en-US" dirty="0" smtClean="0"/>
              <a:t>(</a:t>
            </a:r>
            <a:r>
              <a:rPr lang="en-US" dirty="0"/>
              <a:t>i.e., </a:t>
            </a:r>
            <a:r>
              <a:rPr lang="en-US" i="1" dirty="0">
                <a:sym typeface="Symbol" pitchFamily="18" charset="2"/>
              </a:rPr>
              <a:t></a:t>
            </a:r>
            <a:r>
              <a:rPr lang="en-US" dirty="0">
                <a:sym typeface="Symbol" pitchFamily="18" charset="2"/>
              </a:rPr>
              <a:t>  0).  </a:t>
            </a:r>
            <a:r>
              <a:rPr lang="en-US" dirty="0" smtClean="0">
                <a:sym typeface="Symbol" pitchFamily="18" charset="2"/>
              </a:rPr>
              <a:t>See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graph on right.</a:t>
            </a:r>
          </a:p>
          <a:p>
            <a:pPr>
              <a:buNone/>
            </a:pPr>
            <a:endParaRPr lang="en-US" dirty="0">
              <a:sym typeface="Symbol" pitchFamily="18" charset="2"/>
            </a:endParaRPr>
          </a:p>
        </p:txBody>
      </p:sp>
      <p:graphicFrame>
        <p:nvGraphicFramePr>
          <p:cNvPr id="272385" name="Object 1025"/>
          <p:cNvGraphicFramePr>
            <a:graphicFrameLocks noChangeAspect="1"/>
          </p:cNvGraphicFramePr>
          <p:nvPr/>
        </p:nvGraphicFramePr>
        <p:xfrm>
          <a:off x="539552" y="4797152"/>
          <a:ext cx="5832648" cy="889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98" name="Equation" r:id="rId3" imgW="1828800" imgH="279400" progId="Equation.3">
                  <p:embed/>
                </p:oleObj>
              </mc:Choice>
              <mc:Fallback>
                <p:oleObj name="Equation" r:id="rId3" imgW="1828800" imgH="279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797152"/>
                        <a:ext cx="5832648" cy="8895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786578" y="214290"/>
            <a:ext cx="2143140" cy="35719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4.14 Measuring Impulse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2240" y="5373216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t≠0 why?</a:t>
            </a:r>
            <a:endParaRPr lang="en-US" sz="3200" b="1" dirty="0"/>
          </a:p>
        </p:txBody>
      </p:sp>
      <p:sp>
        <p:nvSpPr>
          <p:cNvPr id="16" name="Rectangle 15"/>
          <p:cNvSpPr/>
          <p:nvPr/>
        </p:nvSpPr>
        <p:spPr>
          <a:xfrm>
            <a:off x="467544" y="321297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 smtClean="0">
                <a:sym typeface="Symbol" pitchFamily="18" charset="2"/>
              </a:rPr>
              <a:t>Note that </a:t>
            </a:r>
            <a:r>
              <a:rPr lang="en-US" sz="3200" i="1" dirty="0" smtClean="0">
                <a:sym typeface="Symbol" pitchFamily="18" charset="2"/>
              </a:rPr>
              <a:t>d</a:t>
            </a:r>
            <a:r>
              <a:rPr lang="en-US" sz="3200" i="1" baseline="-25000" dirty="0" smtClean="0">
                <a:sym typeface="Symbol" pitchFamily="18" charset="2"/>
              </a:rPr>
              <a:t></a:t>
            </a:r>
            <a:r>
              <a:rPr lang="en-US" sz="3200" dirty="0" smtClean="0">
                <a:sym typeface="Symbol" pitchFamily="18" charset="2"/>
              </a:rPr>
              <a:t>(</a:t>
            </a:r>
            <a:r>
              <a:rPr lang="en-US" sz="3200" i="1" dirty="0" smtClean="0">
                <a:sym typeface="Symbol" pitchFamily="18" charset="2"/>
              </a:rPr>
              <a:t>t</a:t>
            </a:r>
            <a:r>
              <a:rPr lang="en-US" sz="3200" dirty="0" smtClean="0">
                <a:sym typeface="Symbol" pitchFamily="18" charset="2"/>
              </a:rPr>
              <a:t>) gets taller and narrower as </a:t>
            </a:r>
            <a:r>
              <a:rPr lang="en-US" sz="3200" i="1" dirty="0" smtClean="0">
                <a:sym typeface="Symbol" pitchFamily="18" charset="2"/>
              </a:rPr>
              <a:t></a:t>
            </a:r>
            <a:r>
              <a:rPr lang="en-US" sz="3200" dirty="0" smtClean="0">
                <a:sym typeface="Symbol" pitchFamily="18" charset="2"/>
              </a:rPr>
              <a:t>  0.  Thus </a:t>
            </a:r>
            <a:r>
              <a:rPr lang="en-US" sz="3200" dirty="0" smtClean="0"/>
              <a:t>for </a:t>
            </a:r>
            <a:r>
              <a:rPr lang="en-US" sz="3200" i="1" dirty="0" smtClean="0"/>
              <a:t>t</a:t>
            </a:r>
            <a:r>
              <a:rPr lang="en-US" sz="3200" dirty="0" smtClean="0"/>
              <a:t> </a:t>
            </a:r>
            <a:r>
              <a:rPr lang="en-US" sz="3200" dirty="0" smtClean="0">
                <a:sym typeface="Symbol" pitchFamily="18" charset="2"/>
              </a:rPr>
              <a:t> 0,</a:t>
            </a:r>
            <a:r>
              <a:rPr lang="en-US" sz="3200" dirty="0" smtClean="0"/>
              <a:t> we have</a:t>
            </a:r>
            <a:endParaRPr lang="en-US" sz="3200" dirty="0"/>
          </a:p>
        </p:txBody>
      </p:sp>
      <p:graphicFrame>
        <p:nvGraphicFramePr>
          <p:cNvPr id="343045" name="Object 5"/>
          <p:cNvGraphicFramePr>
            <a:graphicFrameLocks noChangeAspect="1"/>
          </p:cNvGraphicFramePr>
          <p:nvPr/>
        </p:nvGraphicFramePr>
        <p:xfrm>
          <a:off x="683568" y="5733256"/>
          <a:ext cx="2304256" cy="623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99" name="Equation" r:id="rId5" imgW="2019300" imgH="546100" progId="Equation.DSMT4">
                  <p:embed/>
                </p:oleObj>
              </mc:Choice>
              <mc:Fallback>
                <p:oleObj name="Equation" r:id="rId5" imgW="2019300" imgH="5461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733256"/>
                        <a:ext cx="2304256" cy="623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w098"/>
          <p:cNvPicPr/>
          <p:nvPr/>
        </p:nvPicPr>
        <p:blipFill>
          <a:blip r:embed="rId7" cstate="print">
            <a:biLevel thresh="50000"/>
            <a:lum contrast="40000"/>
          </a:blip>
          <a:srcRect/>
          <a:stretch>
            <a:fillRect/>
          </a:stretch>
        </p:blipFill>
        <p:spPr bwMode="auto">
          <a:xfrm>
            <a:off x="6454805" y="788751"/>
            <a:ext cx="247491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4176464" cy="819136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3200" b="1" dirty="0">
                <a:cs typeface="Times New Roman" pitchFamily="18" charset="0"/>
              </a:rPr>
              <a:t>Dirac Delta Function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80728"/>
            <a:ext cx="5081788" cy="556684"/>
          </a:xfrm>
        </p:spPr>
        <p:txBody>
          <a:bodyPr/>
          <a:lstStyle/>
          <a:p>
            <a:pPr>
              <a:buNone/>
            </a:pPr>
            <a:r>
              <a:rPr lang="en-US" dirty="0"/>
              <a:t>Thus for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 0, we have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sz="2400" dirty="0"/>
          </a:p>
        </p:txBody>
      </p:sp>
      <p:graphicFrame>
        <p:nvGraphicFramePr>
          <p:cNvPr id="273408" name="Object 1024"/>
          <p:cNvGraphicFramePr>
            <a:graphicFrameLocks noChangeAspect="1"/>
          </p:cNvGraphicFramePr>
          <p:nvPr/>
        </p:nvGraphicFramePr>
        <p:xfrm>
          <a:off x="1187624" y="1634920"/>
          <a:ext cx="5400600" cy="823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6" name="Equation" r:id="rId3" imgW="1828800" imgH="279400" progId="Equation.3">
                  <p:embed/>
                </p:oleObj>
              </mc:Choice>
              <mc:Fallback>
                <p:oleObj name="Equation" r:id="rId3" imgW="1828800" imgH="279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34920"/>
                        <a:ext cx="5400600" cy="8236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09" name="Object 1025"/>
          <p:cNvGraphicFramePr>
            <a:graphicFrameLocks noChangeAspect="1"/>
          </p:cNvGraphicFramePr>
          <p:nvPr/>
        </p:nvGraphicFramePr>
        <p:xfrm>
          <a:off x="1331640" y="4975928"/>
          <a:ext cx="6696744" cy="101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7" name="Equation" r:id="rId5" imgW="2171700" imgH="330200" progId="Equation.3">
                  <p:embed/>
                </p:oleObj>
              </mc:Choice>
              <mc:Fallback>
                <p:oleObj name="Equation" r:id="rId5" imgW="2171700" imgH="330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975928"/>
                        <a:ext cx="6696744" cy="1016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786578" y="214290"/>
            <a:ext cx="2143140" cy="35719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4.14 Measuring Impulse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9592" y="4005064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 smtClean="0"/>
              <a:t>The </a:t>
            </a:r>
            <a:r>
              <a:rPr lang="en-US" sz="3200" b="1" dirty="0" smtClean="0"/>
              <a:t>unit impulse function</a:t>
            </a:r>
            <a:r>
              <a:rPr lang="en-US" sz="3200" dirty="0" smtClean="0"/>
              <a:t> </a:t>
            </a:r>
            <a:r>
              <a:rPr lang="en-US" sz="3200" i="1" dirty="0" smtClean="0">
                <a:sym typeface="Symbol" pitchFamily="18" charset="2"/>
              </a:rPr>
              <a:t></a:t>
            </a:r>
            <a:r>
              <a:rPr lang="en-US" sz="3200" dirty="0" smtClean="0"/>
              <a:t>  is defined to have the properties</a:t>
            </a:r>
            <a:endParaRPr lang="en-US" sz="3200" dirty="0"/>
          </a:p>
        </p:txBody>
      </p:sp>
      <p:pic>
        <p:nvPicPr>
          <p:cNvPr id="13" name="Picture 12" descr="w097"/>
          <p:cNvPicPr/>
          <p:nvPr/>
        </p:nvPicPr>
        <p:blipFill>
          <a:blip r:embed="rId7" cstate="print">
            <a:biLevel thresh="50000"/>
          </a:blip>
          <a:stretch>
            <a:fillRect/>
          </a:stretch>
        </p:blipFill>
        <p:spPr bwMode="auto">
          <a:xfrm>
            <a:off x="1691680" y="2708920"/>
            <a:ext cx="2808312" cy="98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w098"/>
          <p:cNvPicPr/>
          <p:nvPr/>
        </p:nvPicPr>
        <p:blipFill>
          <a:blip r:embed="rId8" cstate="print">
            <a:biLevel thresh="50000"/>
            <a:lum contrast="40000"/>
          </a:blip>
          <a:srcRect/>
          <a:stretch>
            <a:fillRect/>
          </a:stretch>
        </p:blipFill>
        <p:spPr bwMode="auto">
          <a:xfrm>
            <a:off x="6588224" y="1052736"/>
            <a:ext cx="230425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000108"/>
            <a:ext cx="8229600" cy="3364996"/>
          </a:xfrm>
        </p:spPr>
        <p:txBody>
          <a:bodyPr/>
          <a:lstStyle/>
          <a:p>
            <a:endParaRPr lang="en-US" sz="2400" dirty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/>
              <a:t>unit impulse function is an example of a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generalized function </a:t>
            </a:r>
            <a:r>
              <a:rPr lang="en-US" dirty="0"/>
              <a:t>and is usually called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Dirac delta function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In general, for a unit impulse at an arbitrary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point </a:t>
            </a:r>
            <a:r>
              <a:rPr lang="en-US" i="1" dirty="0"/>
              <a:t>t</a:t>
            </a:r>
            <a:r>
              <a:rPr lang="en-US" baseline="-25000" dirty="0"/>
              <a:t>0</a:t>
            </a:r>
            <a:r>
              <a:rPr lang="en-US" dirty="0"/>
              <a:t>,</a:t>
            </a:r>
          </a:p>
        </p:txBody>
      </p:sp>
      <p:graphicFrame>
        <p:nvGraphicFramePr>
          <p:cNvPr id="273410" name="Object 1026"/>
          <p:cNvGraphicFramePr>
            <a:graphicFrameLocks noChangeAspect="1"/>
          </p:cNvGraphicFramePr>
          <p:nvPr/>
        </p:nvGraphicFramePr>
        <p:xfrm>
          <a:off x="1043608" y="4725144"/>
          <a:ext cx="7056784" cy="872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95" name="Equation" r:id="rId4" imgW="2667000" imgH="330200" progId="Equation.3">
                  <p:embed/>
                </p:oleObj>
              </mc:Choice>
              <mc:Fallback>
                <p:oleObj name="Equation" r:id="rId4" imgW="2667000" imgH="330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725144"/>
                        <a:ext cx="7056784" cy="8720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786578" y="214290"/>
            <a:ext cx="2143140" cy="35719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4.14 Measuring Impulse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5832648" cy="792088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lvl="0" algn="l"/>
            <a:r>
              <a:rPr lang="en-US" sz="3200" b="1" dirty="0" smtClean="0">
                <a:cs typeface="Times New Roman" pitchFamily="18" charset="0"/>
              </a:rPr>
              <a:t>4.15 Laplace </a:t>
            </a:r>
            <a:r>
              <a:rPr lang="en-US" sz="3200" b="1" dirty="0">
                <a:cs typeface="Times New Roman" pitchFamily="18" charset="0"/>
              </a:rPr>
              <a:t>Transform of </a:t>
            </a:r>
            <a:r>
              <a:rPr lang="en-US" sz="3200" b="1" i="1" dirty="0">
                <a:sym typeface="Symbol" pitchFamily="18" charset="2"/>
              </a:rPr>
              <a:t></a:t>
            </a:r>
            <a:r>
              <a:rPr lang="en-US" sz="3200" b="1" dirty="0">
                <a:sym typeface="Symbol" pitchFamily="18" charset="2"/>
              </a:rPr>
              <a:t>      </a:t>
            </a:r>
            <a:r>
              <a:rPr lang="en-US" sz="3200" dirty="0" smtClean="0">
                <a:solidFill>
                  <a:schemeClr val="tx1"/>
                </a:solidFill>
                <a:sym typeface="Symbol" pitchFamily="18" charset="2"/>
              </a:rPr>
              <a:t>  </a:t>
            </a:r>
            <a:endParaRPr lang="en-US" sz="3200" b="1" dirty="0">
              <a:cs typeface="Times New Roman" pitchFamily="18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8229600" cy="701270"/>
          </a:xfrm>
        </p:spPr>
        <p:txBody>
          <a:bodyPr/>
          <a:lstStyle/>
          <a:p>
            <a:pPr>
              <a:buNone/>
            </a:pPr>
            <a:r>
              <a:rPr lang="en-US" dirty="0"/>
              <a:t>The Laplace Transform of </a:t>
            </a:r>
            <a:r>
              <a:rPr lang="en-US" i="1" dirty="0">
                <a:sym typeface="Symbol" pitchFamily="18" charset="2"/>
              </a:rPr>
              <a:t></a:t>
            </a:r>
            <a:r>
              <a:rPr lang="en-US" dirty="0">
                <a:sym typeface="Symbol" pitchFamily="18" charset="2"/>
              </a:rPr>
              <a:t>  is defined by</a:t>
            </a:r>
            <a:r>
              <a:rPr lang="en-US" dirty="0"/>
              <a:t> </a:t>
            </a:r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2780928"/>
            <a:ext cx="3296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proved that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3568" y="4221088"/>
            <a:ext cx="460851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For example, we have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                 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graphicFrame>
        <p:nvGraphicFramePr>
          <p:cNvPr id="392198" name="Object 6"/>
          <p:cNvGraphicFramePr>
            <a:graphicFrameLocks noChangeAspect="1"/>
          </p:cNvGraphicFramePr>
          <p:nvPr/>
        </p:nvGraphicFramePr>
        <p:xfrm>
          <a:off x="3275856" y="5589240"/>
          <a:ext cx="2089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06" name="Equation" r:id="rId3" imgW="1638300" imgH="419100" progId="Equation.DSMT4">
                  <p:embed/>
                </p:oleObj>
              </mc:Choice>
              <mc:Fallback>
                <p:oleObj name="Equation" r:id="rId3" imgW="1638300" imgH="4191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589240"/>
                        <a:ext cx="20891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915816" y="4869160"/>
          <a:ext cx="295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07" name="Equation" r:id="rId5" imgW="2959100" imgH="533400" progId="Equation.DSMT4">
                  <p:embed/>
                </p:oleObj>
              </mc:Choice>
              <mc:Fallback>
                <p:oleObj name="Equation" r:id="rId5" imgW="2959100" imgH="5334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869160"/>
                        <a:ext cx="2959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827584" y="1988840"/>
          <a:ext cx="6552728" cy="837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08" name="Equation" r:id="rId7" imgW="4572000" imgH="584200" progId="Equation.DSMT4">
                  <p:embed/>
                </p:oleObj>
              </mc:Choice>
              <mc:Fallback>
                <p:oleObj name="Equation" r:id="rId7" imgW="4572000" imgH="584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988840"/>
                        <a:ext cx="6552728" cy="8372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475656" y="3284984"/>
          <a:ext cx="4536504" cy="943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09" name="Equation" r:id="rId9" imgW="2870200" imgH="596900" progId="Equation.DSMT4">
                  <p:embed/>
                </p:oleObj>
              </mc:Choice>
              <mc:Fallback>
                <p:oleObj name="Equation" r:id="rId9" imgW="2870200" imgH="5969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284984"/>
                        <a:ext cx="4536504" cy="943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642918"/>
            <a:ext cx="8029604" cy="5162346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Paul A. M. Dirac (1902-1984), an English</a:t>
            </a:r>
          </a:p>
          <a:p>
            <a:pPr>
              <a:buNone/>
            </a:pPr>
            <a:r>
              <a:rPr lang="en-US" sz="2800" dirty="0" smtClean="0"/>
              <a:t>physicist, received the Nobel prize at age 31 for </a:t>
            </a:r>
          </a:p>
          <a:p>
            <a:pPr>
              <a:buNone/>
            </a:pPr>
            <a:r>
              <a:rPr lang="en-US" sz="2800" dirty="0" smtClean="0"/>
              <a:t>his work in quantum theory</a:t>
            </a:r>
          </a:p>
          <a:p>
            <a:pPr>
              <a:buNone/>
            </a:pPr>
            <a:r>
              <a:rPr lang="en-US" sz="2800" dirty="0" smtClean="0"/>
              <a:t>When Dirac introduced his delta functions</a:t>
            </a:r>
          </a:p>
          <a:p>
            <a:pPr>
              <a:buNone/>
            </a:pPr>
            <a:r>
              <a:rPr lang="en-US" sz="2800" dirty="0" smtClean="0"/>
              <a:t>in early 1930s, again mathematical</a:t>
            </a:r>
          </a:p>
          <a:p>
            <a:pPr>
              <a:buNone/>
            </a:pPr>
            <a:r>
              <a:rPr lang="en-US" sz="2800" dirty="0" smtClean="0"/>
              <a:t>community was somewhat suspect</a:t>
            </a:r>
          </a:p>
          <a:p>
            <a:pPr>
              <a:buNone/>
            </a:pPr>
            <a:r>
              <a:rPr lang="en-US" sz="2800" dirty="0" smtClean="0"/>
              <a:t>Finally his delta functions have been</a:t>
            </a:r>
          </a:p>
          <a:p>
            <a:pPr>
              <a:buNone/>
            </a:pPr>
            <a:r>
              <a:rPr lang="en-US" sz="2800" dirty="0" smtClean="0"/>
              <a:t>Justified. Today, delta functions</a:t>
            </a:r>
          </a:p>
          <a:p>
            <a:pPr>
              <a:buNone/>
            </a:pPr>
            <a:r>
              <a:rPr lang="en-US" sz="2800" dirty="0" smtClean="0"/>
              <a:t> have a solid place.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786058"/>
            <a:ext cx="1782762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6" y="214290"/>
            <a:ext cx="2657500" cy="357190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sz="1400" dirty="0" smtClean="0">
                <a:cs typeface="Times New Roman" pitchFamily="18" charset="0"/>
              </a:rPr>
              <a:t>4.15 Laplace </a:t>
            </a:r>
            <a:r>
              <a:rPr lang="en-US" sz="1400" dirty="0">
                <a:cs typeface="Times New Roman" pitchFamily="18" charset="0"/>
              </a:rPr>
              <a:t>Transform of </a:t>
            </a:r>
            <a:r>
              <a:rPr lang="en-US" sz="1400" i="1" dirty="0">
                <a:sym typeface="Symbol" pitchFamily="18" charset="2"/>
              </a:rPr>
              <a:t></a:t>
            </a:r>
            <a:r>
              <a:rPr lang="en-US" sz="1400" dirty="0">
                <a:sym typeface="Symbol" pitchFamily="18" charset="2"/>
              </a:rPr>
              <a:t>       </a:t>
            </a:r>
            <a:endParaRPr lang="en-US" sz="1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1264224" cy="487526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Solve</a:t>
            </a:r>
            <a:endParaRPr lang="en-US" sz="2800" dirty="0"/>
          </a:p>
          <a:p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endParaRPr lang="en-US" sz="8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400" dirty="0">
                <a:sym typeface="Symbol" pitchFamily="18" charset="2"/>
              </a:rPr>
              <a:t>	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title"/>
          </p:nvPr>
        </p:nvSpPr>
        <p:spPr>
          <a:xfrm>
            <a:off x="683568" y="908720"/>
            <a:ext cx="2056882" cy="500066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>
                <a:cs typeface="Times New Roman" pitchFamily="18" charset="0"/>
              </a:rPr>
              <a:t>Example </a:t>
            </a:r>
            <a:r>
              <a:rPr lang="en-US" sz="2800" b="1" dirty="0" smtClean="0">
                <a:cs typeface="Times New Roman" pitchFamily="18" charset="0"/>
              </a:rPr>
              <a:t>1</a:t>
            </a:r>
            <a:endParaRPr lang="en-US" sz="2800" b="1" dirty="0">
              <a:cs typeface="Times New Roman" pitchFamily="18" charset="0"/>
            </a:endParaRPr>
          </a:p>
        </p:txBody>
      </p:sp>
      <p:graphicFrame>
        <p:nvGraphicFramePr>
          <p:cNvPr id="267273" name="Object 9"/>
          <p:cNvGraphicFramePr>
            <a:graphicFrameLocks noChangeAspect="1"/>
          </p:cNvGraphicFramePr>
          <p:nvPr/>
        </p:nvGraphicFramePr>
        <p:xfrm>
          <a:off x="683568" y="1916832"/>
          <a:ext cx="7970266" cy="603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2" name="Equation" r:id="rId3" imgW="2679700" imgH="203200" progId="Equation.3">
                  <p:embed/>
                </p:oleObj>
              </mc:Choice>
              <mc:Fallback>
                <p:oleObj name="Equation" r:id="rId3" imgW="2679700" imgH="203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16832"/>
                        <a:ext cx="7970266" cy="6035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14348" y="214290"/>
            <a:ext cx="6017892" cy="604822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4.16 impulse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functions and ODE</a:t>
            </a:r>
            <a:endParaRPr kumimoji="0" lang="en-US" b="1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547664" y="3501008"/>
          <a:ext cx="549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3" name="Equation" r:id="rId5" imgW="5499100" imgH="419100" progId="Equation.DSMT4">
                  <p:embed/>
                </p:oleObj>
              </mc:Choice>
              <mc:Fallback>
                <p:oleObj name="Equation" r:id="rId5" imgW="5499100" imgH="4191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501008"/>
                        <a:ext cx="5499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611560" y="2708920"/>
            <a:ext cx="24269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sym typeface="Symbol" pitchFamily="18" charset="2"/>
              </a:rPr>
              <a:t>Apply L T, get</a:t>
            </a:r>
            <a:r>
              <a:rPr lang="en-US" sz="2400" dirty="0" smtClean="0">
                <a:sym typeface="Symbol" pitchFamily="18" charset="2"/>
              </a:rPr>
              <a:t> </a:t>
            </a:r>
            <a:endParaRPr lang="en-US" sz="2400" dirty="0">
              <a:sym typeface="Symbol" pitchFamily="18" charset="2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5496" y="4437112"/>
          <a:ext cx="8940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4" name="Equation" r:id="rId7" imgW="8940800" imgH="723900" progId="Equation.DSMT4">
                  <p:embed/>
                </p:oleObj>
              </mc:Choice>
              <mc:Fallback>
                <p:oleObj name="Equation" r:id="rId7" imgW="8940800" imgH="7239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4437112"/>
                        <a:ext cx="8940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/>
          <p:cNvGraphicFramePr>
            <a:graphicFrameLocks noChangeAspect="1"/>
          </p:cNvGraphicFramePr>
          <p:nvPr/>
        </p:nvGraphicFramePr>
        <p:xfrm>
          <a:off x="4788024" y="5445224"/>
          <a:ext cx="3152449" cy="65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5" name="Equation" r:id="rId9" imgW="2870200" imgH="596900" progId="Equation.DSMT4">
                  <p:embed/>
                </p:oleObj>
              </mc:Choice>
              <mc:Fallback>
                <p:oleObj name="Equation" r:id="rId9" imgW="2870200" imgH="5969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445224"/>
                        <a:ext cx="3152449" cy="656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2204864"/>
            <a:ext cx="6664824" cy="504056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Substituting </a:t>
            </a:r>
            <a:r>
              <a:rPr lang="en-US" sz="2400" dirty="0">
                <a:sym typeface="Symbol" pitchFamily="18" charset="2"/>
              </a:rPr>
              <a:t>in the initial conditions, we obtain</a:t>
            </a:r>
          </a:p>
          <a:p>
            <a:endParaRPr lang="en-US" sz="24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400" dirty="0">
                <a:sym typeface="Symbol" pitchFamily="18" charset="2"/>
              </a:rPr>
              <a:t>	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072198" y="214290"/>
            <a:ext cx="2786082" cy="42862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4.16 impulse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functions and ODE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107504" y="1052736"/>
          <a:ext cx="8940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26" name="Equation" r:id="rId3" imgW="8940800" imgH="723900" progId="Equation.DSMT4">
                  <p:embed/>
                </p:oleObj>
              </mc:Choice>
              <mc:Fallback>
                <p:oleObj name="Equation" r:id="rId3" imgW="8940800" imgH="7239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052736"/>
                        <a:ext cx="8940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691680" y="2924944"/>
          <a:ext cx="4968552" cy="979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27" name="Equation" r:id="rId5" imgW="3670300" imgH="723900" progId="Equation.DSMT4">
                  <p:embed/>
                </p:oleObj>
              </mc:Choice>
              <mc:Fallback>
                <p:oleObj name="Equation" r:id="rId5" imgW="3670300" imgH="7239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924944"/>
                        <a:ext cx="4968552" cy="979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763688" y="4077072"/>
          <a:ext cx="4176464" cy="152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28" name="Equation" r:id="rId7" imgW="2844800" imgH="1041400" progId="Equation.DSMT4">
                  <p:embed/>
                </p:oleObj>
              </mc:Choice>
              <mc:Fallback>
                <p:oleObj name="Equation" r:id="rId7" imgW="2844800" imgH="10414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77072"/>
                        <a:ext cx="4176464" cy="1528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72198" y="214290"/>
            <a:ext cx="2786082" cy="42862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4.16 impulse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functions and ODE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556792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graphicFrame>
        <p:nvGraphicFramePr>
          <p:cNvPr id="117768" name="Object 8"/>
          <p:cNvGraphicFramePr>
            <a:graphicFrameLocks noChangeAspect="1"/>
          </p:cNvGraphicFramePr>
          <p:nvPr/>
        </p:nvGraphicFramePr>
        <p:xfrm>
          <a:off x="971600" y="2132856"/>
          <a:ext cx="6121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2" name="Equation" r:id="rId3" imgW="4559300" imgH="520700" progId="Equation.DSMT4">
                  <p:embed/>
                </p:oleObj>
              </mc:Choice>
              <mc:Fallback>
                <p:oleObj name="Equation" r:id="rId3" imgW="4559300" imgH="5207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32856"/>
                        <a:ext cx="6121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27584" y="3140968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graphicFrame>
        <p:nvGraphicFramePr>
          <p:cNvPr id="117774" name="Object 14"/>
          <p:cNvGraphicFramePr>
            <a:graphicFrameLocks noChangeAspect="1"/>
          </p:cNvGraphicFramePr>
          <p:nvPr/>
        </p:nvGraphicFramePr>
        <p:xfrm>
          <a:off x="1259632" y="404664"/>
          <a:ext cx="40322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3" name="Equation" r:id="rId5" imgW="2806700" imgH="914400" progId="Equation.DSMT4">
                  <p:embed/>
                </p:oleObj>
              </mc:Choice>
              <mc:Fallback>
                <p:oleObj name="Equation" r:id="rId5" imgW="2806700" imgH="9144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04664"/>
                        <a:ext cx="403225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907704" y="2996952"/>
          <a:ext cx="284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4" name="Equation" r:id="rId7" imgW="2844800" imgH="939800" progId="Equation.DSMT4">
                  <p:embed/>
                </p:oleObj>
              </mc:Choice>
              <mc:Fallback>
                <p:oleObj name="Equation" r:id="rId7" imgW="2844800" imgH="9398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996952"/>
                        <a:ext cx="28448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838450" y="4292600"/>
          <a:ext cx="4241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5" name="Equation" r:id="rId9" imgW="4241520" imgH="1333440" progId="Equation.DSMT4">
                  <p:embed/>
                </p:oleObj>
              </mc:Choice>
              <mc:Fallback>
                <p:oleObj name="Equation" r:id="rId9" imgW="4241520" imgH="133344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4292600"/>
                        <a:ext cx="42418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72198" y="214290"/>
            <a:ext cx="2786082" cy="42862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4.16 impulse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functions and ODE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2636912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28184" y="2708920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895350" y="762000"/>
          <a:ext cx="50546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03" name="Equation" r:id="rId3" imgW="5054400" imgH="1333440" progId="Equation.DSMT4">
                  <p:embed/>
                </p:oleObj>
              </mc:Choice>
              <mc:Fallback>
                <p:oleObj name="Equation" r:id="rId3" imgW="5054400" imgH="133344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762000"/>
                        <a:ext cx="50546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619672" y="2492896"/>
          <a:ext cx="4229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04" name="Equation" r:id="rId5" imgW="4229100" imgH="1016000" progId="Equation.DSMT4">
                  <p:embed/>
                </p:oleObj>
              </mc:Choice>
              <mc:Fallback>
                <p:oleObj name="Equation" r:id="rId5" imgW="4229100" imgH="10160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492896"/>
                        <a:ext cx="4229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808163" y="3860800"/>
          <a:ext cx="47783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05" name="Equation" r:id="rId7" imgW="3822480" imgH="1143000" progId="Equation.DSMT4">
                  <p:embed/>
                </p:oleObj>
              </mc:Choice>
              <mc:Fallback>
                <p:oleObj name="Equation" r:id="rId7" imgW="3822480" imgH="11430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3860800"/>
                        <a:ext cx="4778375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928670"/>
            <a:ext cx="6091040" cy="500066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3200" b="1" dirty="0" smtClean="0"/>
              <a:t>4.2 Inverse Laplace transform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844824"/>
            <a:ext cx="7772400" cy="18573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If f(t)=1 for all t&gt;0, then L(f)=1/s , s&gt;0.</a:t>
            </a:r>
          </a:p>
          <a:p>
            <a:pPr>
              <a:buNone/>
            </a:pPr>
            <a:r>
              <a:rPr lang="en-US" dirty="0" smtClean="0"/>
              <a:t>Hence the inverse Laplace transform of </a:t>
            </a:r>
          </a:p>
          <a:p>
            <a:pPr>
              <a:buNone/>
            </a:pPr>
            <a:r>
              <a:rPr lang="en-US" dirty="0" smtClean="0"/>
              <a:t>1/s is f(t)=1. We write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180695"/>
              </p:ext>
            </p:extLst>
          </p:nvPr>
        </p:nvGraphicFramePr>
        <p:xfrm>
          <a:off x="3143240" y="3929066"/>
          <a:ext cx="2794013" cy="838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888614" imgH="266584" progId="Equation.DSMT4">
                  <p:embed/>
                </p:oleObj>
              </mc:Choice>
              <mc:Fallback>
                <p:oleObj name="Equation" r:id="rId3" imgW="888614" imgH="266584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3929066"/>
                        <a:ext cx="2794013" cy="8382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72198" y="214290"/>
            <a:ext cx="2786082" cy="42862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4.16 impulse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functions and ODE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graphicFrame>
        <p:nvGraphicFramePr>
          <p:cNvPr id="347144" name="Object 8"/>
          <p:cNvGraphicFramePr>
            <a:graphicFrameLocks noChangeAspect="1"/>
          </p:cNvGraphicFramePr>
          <p:nvPr/>
        </p:nvGraphicFramePr>
        <p:xfrm>
          <a:off x="899592" y="2276872"/>
          <a:ext cx="6121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53" name="Equation" r:id="rId3" imgW="4559300" imgH="520700" progId="Equation.DSMT4">
                  <p:embed/>
                </p:oleObj>
              </mc:Choice>
              <mc:Fallback>
                <p:oleObj name="Equation" r:id="rId3" imgW="4559300" imgH="5207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76872"/>
                        <a:ext cx="6121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43608" y="476672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above we have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2" y="4437112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endParaRPr lang="en-US" dirty="0"/>
          </a:p>
        </p:txBody>
      </p:sp>
      <p:graphicFrame>
        <p:nvGraphicFramePr>
          <p:cNvPr id="347146" name="Object 10"/>
          <p:cNvGraphicFramePr>
            <a:graphicFrameLocks noChangeAspect="1"/>
          </p:cNvGraphicFramePr>
          <p:nvPr/>
        </p:nvGraphicFramePr>
        <p:xfrm>
          <a:off x="1115616" y="980728"/>
          <a:ext cx="40322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54" name="Equation" r:id="rId5" imgW="2806700" imgH="914400" progId="Equation.DSMT4">
                  <p:embed/>
                </p:oleObj>
              </mc:Choice>
              <mc:Fallback>
                <p:oleObj name="Equation" r:id="rId5" imgW="2806700" imgH="9144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980728"/>
                        <a:ext cx="403225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7" name="Object 11"/>
          <p:cNvGraphicFramePr>
            <a:graphicFrameLocks noChangeAspect="1"/>
          </p:cNvGraphicFramePr>
          <p:nvPr/>
        </p:nvGraphicFramePr>
        <p:xfrm>
          <a:off x="1300163" y="2984500"/>
          <a:ext cx="47783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55" name="Equation" r:id="rId7" imgW="3822480" imgH="1143000" progId="Equation.DSMT4">
                  <p:embed/>
                </p:oleObj>
              </mc:Choice>
              <mc:Fallback>
                <p:oleObj name="Equation" r:id="rId7" imgW="3822480" imgH="11430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984500"/>
                        <a:ext cx="4778375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749300" y="4940300"/>
          <a:ext cx="67183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56" name="Equation" r:id="rId9" imgW="6717960" imgH="1155600" progId="Equation.DSMT4">
                  <p:embed/>
                </p:oleObj>
              </mc:Choice>
              <mc:Fallback>
                <p:oleObj name="Equation" r:id="rId9" imgW="6717960" imgH="11556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940300"/>
                        <a:ext cx="67183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/>
          <p:nvPr/>
        </p:nvPicPr>
        <p:blipFill>
          <a:blip r:embed="rId11" cstate="print">
            <a:biLevel thresh="50000"/>
          </a:blip>
          <a:srcRect/>
          <a:stretch>
            <a:fillRect/>
          </a:stretch>
        </p:blipFill>
        <p:spPr bwMode="auto">
          <a:xfrm>
            <a:off x="6588224" y="3068960"/>
            <a:ext cx="2232248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2028812" cy="604822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dirty="0" smtClean="0"/>
              <a:t>Example 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7772400" cy="23762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mass m=1 is attached to a spring with </a:t>
            </a:r>
          </a:p>
          <a:p>
            <a:pPr>
              <a:buNone/>
            </a:pPr>
            <a:r>
              <a:rPr lang="en-US" dirty="0" smtClean="0"/>
              <a:t>constant k=4 and released from rest 3 </a:t>
            </a:r>
          </a:p>
          <a:p>
            <a:pPr>
              <a:buNone/>
            </a:pPr>
            <a:r>
              <a:rPr lang="en-US" dirty="0" smtClean="0"/>
              <a:t>units below its equilibrium position. Hence </a:t>
            </a:r>
          </a:p>
          <a:p>
            <a:pPr>
              <a:buNone/>
            </a:pPr>
            <a:r>
              <a:rPr lang="en-US" dirty="0" smtClean="0"/>
              <a:t>we have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72198" y="214290"/>
            <a:ext cx="2786082" cy="42862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4.16 impulse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functions and ODE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827584" y="4653136"/>
          <a:ext cx="5904465" cy="71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3" name="Equation" r:id="rId3" imgW="2222500" imgH="241300" progId="Equation.DSMT4">
                  <p:embed/>
                </p:oleObj>
              </mc:Choice>
              <mc:Fallback>
                <p:oleObj name="Equation" r:id="rId3" imgW="2222500" imgH="2413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653136"/>
                        <a:ext cx="5904465" cy="714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 rot="5400000">
            <a:off x="6624228" y="4113076"/>
            <a:ext cx="13681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7092280" y="4797152"/>
            <a:ext cx="432048" cy="3600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>
            <a:off x="7164288" y="4509120"/>
            <a:ext cx="216024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8028384" y="5589240"/>
            <a:ext cx="432048" cy="3600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5400000">
            <a:off x="6625022" y="5696458"/>
            <a:ext cx="1368152" cy="1588"/>
          </a:xfrm>
          <a:prstGeom prst="straightConnector1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380312" y="551723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3635896" y="5661248"/>
            <a:ext cx="3267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equilibrium position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6300192" y="5013176"/>
            <a:ext cx="936104" cy="720080"/>
          </a:xfrm>
          <a:prstGeom prst="straightConnector1">
            <a:avLst/>
          </a:prstGeom>
          <a:noFill/>
          <a:ln w="19050" cap="flat" cmpd="sng" algn="ctr">
            <a:solidFill>
              <a:srgbClr val="A5002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2028812" cy="604822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dirty="0" smtClean="0"/>
              <a:t>Example 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214422"/>
            <a:ext cx="8106124" cy="28626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Now at the instant t=2</a:t>
            </a:r>
            <a:r>
              <a:rPr lang="el-GR" dirty="0" smtClean="0"/>
              <a:t>π</a:t>
            </a:r>
            <a:r>
              <a:rPr lang="en-US" dirty="0" smtClean="0"/>
              <a:t> the mass is struck </a:t>
            </a:r>
          </a:p>
          <a:p>
            <a:pPr>
              <a:buNone/>
            </a:pPr>
            <a:r>
              <a:rPr lang="en-US" dirty="0" smtClean="0"/>
              <a:t>with a Hammer in the downward direction, </a:t>
            </a:r>
          </a:p>
          <a:p>
            <a:pPr>
              <a:buNone/>
            </a:pPr>
            <a:r>
              <a:rPr lang="en-US" dirty="0" smtClean="0"/>
              <a:t>exerting an impulse of 8 units</a:t>
            </a:r>
          </a:p>
          <a:p>
            <a:pPr>
              <a:buNone/>
            </a:pPr>
            <a:r>
              <a:rPr lang="en-US" dirty="0" smtClean="0"/>
              <a:t> on the mass. </a:t>
            </a:r>
          </a:p>
          <a:p>
            <a:pPr>
              <a:buNone/>
            </a:pPr>
            <a:r>
              <a:rPr lang="en-US" dirty="0" smtClean="0"/>
              <a:t>So we have</a:t>
            </a:r>
            <a:endParaRPr lang="en-US" dirty="0"/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971600" y="4725144"/>
          <a:ext cx="7691466" cy="539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6" name="Equation" r:id="rId3" imgW="3619500" imgH="254000" progId="Equation.DSMT4">
                  <p:embed/>
                </p:oleObj>
              </mc:Choice>
              <mc:Fallback>
                <p:oleObj name="Equation" r:id="rId3" imgW="3619500" imgH="2540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725144"/>
                        <a:ext cx="7691466" cy="539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72198" y="214290"/>
            <a:ext cx="2786082" cy="42862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4.16 impulse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functions and ODE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228184" y="2492896"/>
          <a:ext cx="160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7" name="Equation" r:id="rId5" imgW="1600200" imgH="419100" progId="Equation.DSMT4">
                  <p:embed/>
                </p:oleObj>
              </mc:Choice>
              <mc:Fallback>
                <p:oleObj name="Equation" r:id="rId5" imgW="1600200" imgH="4191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492896"/>
                        <a:ext cx="160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242994" cy="533384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000" dirty="0" smtClean="0"/>
              <a:t>Solution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4422"/>
            <a:ext cx="4600580" cy="571504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Apply L T to the above ODE, get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072198" y="214290"/>
            <a:ext cx="2786082" cy="42862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4.16 impulse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functions and ODE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827584" y="1916832"/>
          <a:ext cx="7272808" cy="483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29" name="Equation" r:id="rId3" imgW="6870700" imgH="457200" progId="Equation.DSMT4">
                  <p:embed/>
                </p:oleObj>
              </mc:Choice>
              <mc:Fallback>
                <p:oleObj name="Equation" r:id="rId3" imgW="6870700" imgH="4572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916832"/>
                        <a:ext cx="7272808" cy="4839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043608" y="2638300"/>
          <a:ext cx="5472608" cy="67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30" name="Equation" r:id="rId5" imgW="4318000" imgH="533400" progId="Equation.DSMT4">
                  <p:embed/>
                </p:oleObj>
              </mc:Choice>
              <mc:Fallback>
                <p:oleObj name="Equation" r:id="rId5" imgW="4318000" imgH="5334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638300"/>
                        <a:ext cx="5472608" cy="676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276600" y="22098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31" name="Equation" r:id="rId7" imgW="473859" imgH="799637" progId="Equation.DSMT4">
                  <p:embed/>
                </p:oleObj>
              </mc:Choice>
              <mc:Fallback>
                <p:oleObj name="Equation" r:id="rId7" imgW="473859" imgH="799637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9144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0" name="Object 14"/>
          <p:cNvGraphicFramePr>
            <a:graphicFrameLocks noChangeAspect="1"/>
          </p:cNvGraphicFramePr>
          <p:nvPr/>
        </p:nvGraphicFramePr>
        <p:xfrm>
          <a:off x="1259632" y="3429000"/>
          <a:ext cx="4320480" cy="1310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32" name="Equation" r:id="rId9" imgW="3390900" imgH="1028700" progId="Equation.DSMT4">
                  <p:embed/>
                </p:oleObj>
              </mc:Choice>
              <mc:Fallback>
                <p:oleObj name="Equation" r:id="rId9" imgW="3390900" imgH="10287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429000"/>
                        <a:ext cx="4320480" cy="1310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043608" y="5085184"/>
          <a:ext cx="51181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33" name="Equation" r:id="rId11" imgW="5118100" imgH="1155700" progId="Equation.DSMT4">
                  <p:embed/>
                </p:oleObj>
              </mc:Choice>
              <mc:Fallback>
                <p:oleObj name="Equation" r:id="rId11" imgW="5118100" imgH="11557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085184"/>
                        <a:ext cx="51181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2" name="Object 16"/>
          <p:cNvGraphicFramePr>
            <a:graphicFrameLocks noChangeAspect="1"/>
          </p:cNvGraphicFramePr>
          <p:nvPr/>
        </p:nvGraphicFramePr>
        <p:xfrm>
          <a:off x="6156176" y="3429000"/>
          <a:ext cx="2736304" cy="5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34" name="Equation" r:id="rId13" imgW="2870200" imgH="596900" progId="Equation.DSMT4">
                  <p:embed/>
                </p:oleObj>
              </mc:Choice>
              <mc:Fallback>
                <p:oleObj name="Equation" r:id="rId13" imgW="2870200" imgH="5969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3429000"/>
                        <a:ext cx="2736304" cy="56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242994" cy="533384"/>
          </a:xfrm>
          <a:ln>
            <a:solidFill>
              <a:srgbClr val="990000"/>
            </a:solidFill>
          </a:ln>
        </p:spPr>
        <p:txBody>
          <a:bodyPr/>
          <a:lstStyle/>
          <a:p>
            <a:pPr algn="l"/>
            <a:r>
              <a:rPr lang="en-US" sz="2000" dirty="0" smtClean="0"/>
              <a:t>Solution</a:t>
            </a:r>
            <a:endParaRPr lang="en-US" sz="2000" dirty="0"/>
          </a:p>
        </p:txBody>
      </p:sp>
      <p:graphicFrame>
        <p:nvGraphicFramePr>
          <p:cNvPr id="1474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876424"/>
              </p:ext>
            </p:extLst>
          </p:nvPr>
        </p:nvGraphicFramePr>
        <p:xfrm>
          <a:off x="448456" y="2780928"/>
          <a:ext cx="8409824" cy="68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5" name="Equation" r:id="rId3" imgW="2959100" imgH="241300" progId="Equation.DSMT4">
                  <p:embed/>
                </p:oleObj>
              </mc:Choice>
              <mc:Fallback>
                <p:oleObj name="Equation" r:id="rId3" imgW="2959100" imgH="2413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56" y="2780928"/>
                        <a:ext cx="8409824" cy="685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072198" y="214290"/>
            <a:ext cx="2786082" cy="42862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4.16 impulse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functions and ODE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graphicFrame>
        <p:nvGraphicFramePr>
          <p:cNvPr id="349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758380"/>
              </p:ext>
            </p:extLst>
          </p:nvPr>
        </p:nvGraphicFramePr>
        <p:xfrm>
          <a:off x="1259632" y="1340768"/>
          <a:ext cx="5472608" cy="123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6" name="Equation" r:id="rId5" imgW="5118100" imgH="1155700" progId="Equation.DSMT4">
                  <p:embed/>
                </p:oleObj>
              </mc:Choice>
              <mc:Fallback>
                <p:oleObj name="Equation" r:id="rId5" imgW="5118100" imgH="11557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340768"/>
                        <a:ext cx="5472608" cy="123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1403648" y="3573016"/>
            <a:ext cx="5943600" cy="2719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4175695" cy="503238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>Example 3 : </a:t>
            </a:r>
            <a:r>
              <a:rPr lang="en-US" sz="2800" b="1" dirty="0"/>
              <a:t>Injections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196752"/>
            <a:ext cx="8287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 is known that the body removes morphine</a:t>
            </a:r>
          </a:p>
          <a:p>
            <a:r>
              <a:rPr lang="en-US" sz="3200" dirty="0" smtClean="0"/>
              <a:t>from the bloodstream at the rate proportional</a:t>
            </a:r>
          </a:p>
          <a:p>
            <a:r>
              <a:rPr lang="en-US" sz="3200" dirty="0" smtClean="0"/>
              <a:t>to the amount of morphine present y(t)</a:t>
            </a:r>
          </a:p>
          <a:p>
            <a:r>
              <a:rPr lang="en-US" sz="3200" dirty="0" smtClean="0"/>
              <a:t>where unit of t is day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267744" y="3212976"/>
          <a:ext cx="172819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69" name="Equation" r:id="rId3" imgW="1422400" imgH="889000" progId="Equation.DSMT4">
                  <p:embed/>
                </p:oleObj>
              </mc:Choice>
              <mc:Fallback>
                <p:oleObj name="Equation" r:id="rId3" imgW="1422400" imgH="8890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212976"/>
                        <a:ext cx="1728192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9552" y="3501008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4581128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 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4581128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 t=0, get 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3635896" y="551723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 </a:t>
            </a:r>
            <a:endParaRPr lang="en-US" sz="3200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3276600" y="22098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70" name="Equation" r:id="rId5" imgW="473859" imgH="799637" progId="Equation.DSMT4">
                  <p:embed/>
                </p:oleObj>
              </mc:Choice>
              <mc:Fallback>
                <p:oleObj name="Equation" r:id="rId5" imgW="473859" imgH="799637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9144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835696" y="4509120"/>
          <a:ext cx="2808312" cy="80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71" name="Equation" r:id="rId7" imgW="1866090" imgH="533169" progId="Equation.DSMT4">
                  <p:embed/>
                </p:oleObj>
              </mc:Choice>
              <mc:Fallback>
                <p:oleObj name="Equation" r:id="rId7" imgW="1866090" imgH="533169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509120"/>
                        <a:ext cx="2808312" cy="80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83568" y="5373216"/>
          <a:ext cx="2448272" cy="650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72" name="Equation" r:id="rId9" imgW="2005729" imgH="533169" progId="Equation.DSMT4">
                  <p:embed/>
                </p:oleObj>
              </mc:Choice>
              <mc:Fallback>
                <p:oleObj name="Equation" r:id="rId9" imgW="2005729" imgH="533169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373216"/>
                        <a:ext cx="2448272" cy="650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716016" y="5445224"/>
          <a:ext cx="2887082" cy="677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73" name="Equation" r:id="rId11" imgW="2273300" imgH="533400" progId="Equation.DSMT4">
                  <p:embed/>
                </p:oleObj>
              </mc:Choice>
              <mc:Fallback>
                <p:oleObj name="Equation" r:id="rId11" imgW="2273300" imgH="5334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445224"/>
                        <a:ext cx="2887082" cy="6774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568" y="1988840"/>
            <a:ext cx="8280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half-life of morphine = 18 hours = </a:t>
            </a:r>
            <a:r>
              <a:rPr lang="en-US" sz="3200" dirty="0" smtClean="0">
                <a:solidFill>
                  <a:srgbClr val="000000"/>
                </a:solidFill>
              </a:rPr>
              <a:t>0.75</a:t>
            </a:r>
            <a:r>
              <a:rPr lang="en-US" sz="3200" dirty="0" smtClean="0"/>
              <a:t> days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268760"/>
            <a:ext cx="3055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shall find k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923928" y="1268760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It is given that 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263691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i.e.,</a:t>
            </a:r>
            <a:endParaRPr lang="en-US" sz="32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691680" y="2636912"/>
          <a:ext cx="6984776" cy="63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55" name="Equation" r:id="rId3" imgW="5041900" imgH="457200" progId="Equation.DSMT4">
                  <p:embed/>
                </p:oleObj>
              </mc:Choice>
              <mc:Fallback>
                <p:oleObj name="Equation" r:id="rId3" imgW="5041900" imgH="4572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636912"/>
                        <a:ext cx="6984776" cy="633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27584" y="3501008"/>
          <a:ext cx="3024336" cy="608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56" name="Equation" r:id="rId5" imgW="1892300" imgH="381000" progId="Equation.DSMT4">
                  <p:embed/>
                </p:oleObj>
              </mc:Choice>
              <mc:Fallback>
                <p:oleObj name="Equation" r:id="rId5" imgW="1892300" imgH="3810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501008"/>
                        <a:ext cx="3024336" cy="6089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4" name="Object 6"/>
          <p:cNvGraphicFramePr>
            <a:graphicFrameLocks noChangeAspect="1"/>
          </p:cNvGraphicFramePr>
          <p:nvPr/>
        </p:nvGraphicFramePr>
        <p:xfrm>
          <a:off x="4788024" y="3429000"/>
          <a:ext cx="2552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57" name="Equation" r:id="rId7" imgW="2552700" imgH="889000" progId="Equation.DSMT4">
                  <p:embed/>
                </p:oleObj>
              </mc:Choice>
              <mc:Fallback>
                <p:oleObj name="Equation" r:id="rId7" imgW="2552700" imgH="8890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429000"/>
                        <a:ext cx="2552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3275856" y="4365104"/>
          <a:ext cx="4680520" cy="802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58" name="Equation" r:id="rId9" imgW="2667000" imgH="457200" progId="Equation.DSMT4">
                  <p:embed/>
                </p:oleObj>
              </mc:Choice>
              <mc:Fallback>
                <p:oleObj name="Equation" r:id="rId9" imgW="2667000" imgH="4572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365104"/>
                        <a:ext cx="4680520" cy="8023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707904" y="5085184"/>
          <a:ext cx="3456384" cy="1280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59" name="Equation" r:id="rId11" imgW="2400300" imgH="889000" progId="Equation.DSMT4">
                  <p:embed/>
                </p:oleObj>
              </mc:Choice>
              <mc:Fallback>
                <p:oleObj name="Equation" r:id="rId11" imgW="2400300" imgH="8890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085184"/>
                        <a:ext cx="3456384" cy="1280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3568" y="4581128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the </a:t>
            </a:r>
            <a:r>
              <a:rPr lang="en-US" dirty="0" err="1" smtClean="0"/>
              <a:t>soln</a:t>
            </a:r>
            <a:r>
              <a:rPr lang="en-US" dirty="0" smtClean="0"/>
              <a:t> 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1560" y="5517232"/>
            <a:ext cx="2820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and the ODE  is</a:t>
            </a:r>
            <a:endParaRPr lang="en-US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260648"/>
            <a:ext cx="2087463" cy="287313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400" dirty="0" smtClean="0"/>
              <a:t>Example 3 : </a:t>
            </a:r>
            <a:r>
              <a:rPr lang="en-US" sz="1400" dirty="0"/>
              <a:t>Injections</a:t>
            </a:r>
          </a:p>
        </p:txBody>
      </p:sp>
      <p:graphicFrame>
        <p:nvGraphicFramePr>
          <p:cNvPr id="370698" name="Object 10"/>
          <p:cNvGraphicFramePr>
            <a:graphicFrameLocks noChangeAspect="1"/>
          </p:cNvGraphicFramePr>
          <p:nvPr/>
        </p:nvGraphicFramePr>
        <p:xfrm>
          <a:off x="899592" y="332656"/>
          <a:ext cx="28860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60" name="Equation" r:id="rId13" imgW="2273300" imgH="533400" progId="Equation.DSMT4">
                  <p:embed/>
                </p:oleObj>
              </mc:Choice>
              <mc:Fallback>
                <p:oleObj name="Equation" r:id="rId13" imgW="2273300" imgH="5334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2656"/>
                        <a:ext cx="2886075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8" grpId="0"/>
      <p:bldP spid="1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5576" y="1628800"/>
            <a:ext cx="78261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at t=0, 100mg morphine was injected</a:t>
            </a:r>
          </a:p>
          <a:p>
            <a:r>
              <a:rPr lang="en-US" sz="3200" dirty="0" smtClean="0"/>
              <a:t>almost instantly (impulsive injection)</a:t>
            </a:r>
          </a:p>
          <a:p>
            <a:r>
              <a:rPr lang="en-US" sz="3200" dirty="0" smtClean="0"/>
              <a:t>into a patient, 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827584" y="4509120"/>
            <a:ext cx="6696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at t=1, another 100mg was injected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15816" y="35730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be written as</a:t>
            </a:r>
            <a:endParaRPr lang="en-US" dirty="0"/>
          </a:p>
        </p:txBody>
      </p:sp>
      <p:graphicFrame>
        <p:nvGraphicFramePr>
          <p:cNvPr id="371717" name="Object 5"/>
          <p:cNvGraphicFramePr>
            <a:graphicFrameLocks noChangeAspect="1"/>
          </p:cNvGraphicFramePr>
          <p:nvPr/>
        </p:nvGraphicFramePr>
        <p:xfrm>
          <a:off x="5940152" y="3645024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8" name="Equation" r:id="rId3" imgW="1180588" imgH="418918" progId="Equation.DSMT4">
                  <p:embed/>
                </p:oleObj>
              </mc:Choice>
              <mc:Fallback>
                <p:oleObj name="Equation" r:id="rId3" imgW="1180588" imgH="418918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645024"/>
                        <a:ext cx="118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27584" y="5229200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we have</a:t>
            </a:r>
            <a:endParaRPr lang="en-US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563888" y="5301208"/>
          <a:ext cx="1872208" cy="47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9" name="Equation" r:id="rId5" imgW="1638300" imgH="419100" progId="Equation.DSMT4">
                  <p:embed/>
                </p:oleObj>
              </mc:Choice>
              <mc:Fallback>
                <p:oleObj name="Equation" r:id="rId5" imgW="1638300" imgH="4191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301208"/>
                        <a:ext cx="1872208" cy="47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12360" y="620688"/>
            <a:ext cx="990600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260648"/>
            <a:ext cx="2087463" cy="287313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400" dirty="0" smtClean="0"/>
              <a:t>Example 3 : </a:t>
            </a:r>
            <a:r>
              <a:rPr lang="en-US" sz="1400" dirty="0"/>
              <a:t>Injections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971600" y="3429000"/>
          <a:ext cx="1879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00" name="Equation" r:id="rId8" imgW="1879600" imgH="1041400" progId="Equation.DSMT4">
                  <p:embed/>
                </p:oleObj>
              </mc:Choice>
              <mc:Fallback>
                <p:oleObj name="Equation" r:id="rId8" imgW="1879600" imgH="10414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429000"/>
                        <a:ext cx="18796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3568" y="620688"/>
            <a:ext cx="68820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that no morphine was in the body</a:t>
            </a:r>
          </a:p>
          <a:p>
            <a:r>
              <a:rPr lang="en-US" dirty="0" smtClean="0"/>
              <a:t>before t=0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55576" y="1490007"/>
          <a:ext cx="6768752" cy="1027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15" name="Equation" r:id="rId4" imgW="5854700" imgH="889000" progId="Equation.DSMT4">
                  <p:embed/>
                </p:oleObj>
              </mc:Choice>
              <mc:Fallback>
                <p:oleObj name="Equation" r:id="rId4" imgW="5854700" imgH="8890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90007"/>
                        <a:ext cx="6768752" cy="10277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95536" y="3140968"/>
          <a:ext cx="852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16" name="Equation" r:id="rId6" imgW="8521700" imgH="419100" progId="Equation.DSMT4">
                  <p:embed/>
                </p:oleObj>
              </mc:Choice>
              <mc:Fallback>
                <p:oleObj name="Equation" r:id="rId6" imgW="8521700" imgH="4191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140968"/>
                        <a:ext cx="8521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260648"/>
            <a:ext cx="2087463" cy="287313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400" dirty="0" smtClean="0"/>
              <a:t>Example 3 : </a:t>
            </a:r>
            <a:r>
              <a:rPr lang="en-US" sz="1400" dirty="0"/>
              <a:t>Injections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83568" y="3933056"/>
          <a:ext cx="7992888" cy="67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17" name="Equation" r:id="rId8" imgW="6311900" imgH="533400" progId="Equation.DSMT4">
                  <p:embed/>
                </p:oleObj>
              </mc:Choice>
              <mc:Fallback>
                <p:oleObj name="Equation" r:id="rId8" imgW="6311900" imgH="5334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933056"/>
                        <a:ext cx="7992888" cy="675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899592" y="4965332"/>
          <a:ext cx="7200800" cy="725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18" name="Equation" r:id="rId10" imgW="5295900" imgH="533400" progId="Equation.DSMT4">
                  <p:embed/>
                </p:oleObj>
              </mc:Choice>
              <mc:Fallback>
                <p:oleObj name="Equation" r:id="rId10" imgW="5295900" imgH="5334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65332"/>
                        <a:ext cx="7200800" cy="725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3568" y="2564904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y(0)=0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260648"/>
            <a:ext cx="2087463" cy="287313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400" dirty="0" smtClean="0"/>
              <a:t>Example 3 : </a:t>
            </a:r>
            <a:r>
              <a:rPr lang="en-US" sz="1400" dirty="0"/>
              <a:t>Injections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766711"/>
              </p:ext>
            </p:extLst>
          </p:nvPr>
        </p:nvGraphicFramePr>
        <p:xfrm>
          <a:off x="697609" y="332656"/>
          <a:ext cx="5112568" cy="1172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6" name="Equation" r:id="rId3" imgW="4318000" imgH="990600" progId="Equation.DSMT4">
                  <p:embed/>
                </p:oleObj>
              </mc:Choice>
              <mc:Fallback>
                <p:oleObj name="Equation" r:id="rId3" imgW="4318000" imgH="990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609" y="332656"/>
                        <a:ext cx="5112568" cy="11728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620021"/>
              </p:ext>
            </p:extLst>
          </p:nvPr>
        </p:nvGraphicFramePr>
        <p:xfrm>
          <a:off x="395536" y="1772816"/>
          <a:ext cx="8100917" cy="74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7" name="Equation" r:id="rId5" imgW="5765800" imgH="533400" progId="Equation.DSMT4">
                  <p:embed/>
                </p:oleObj>
              </mc:Choice>
              <mc:Fallback>
                <p:oleObj name="Equation" r:id="rId5" imgW="5765800" imgH="5334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772816"/>
                        <a:ext cx="8100917" cy="7494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2689756"/>
            <a:ext cx="1951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method</a:t>
            </a:r>
            <a:endParaRPr lang="en-US" dirty="0"/>
          </a:p>
        </p:txBody>
      </p:sp>
      <p:graphicFrame>
        <p:nvGraphicFramePr>
          <p:cNvPr id="236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763585"/>
              </p:ext>
            </p:extLst>
          </p:nvPr>
        </p:nvGraphicFramePr>
        <p:xfrm>
          <a:off x="2771800" y="2506866"/>
          <a:ext cx="4356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8" name="Equation" r:id="rId7" imgW="4356100" imgH="889000" progId="Equation.DSMT4">
                  <p:embed/>
                </p:oleObj>
              </mc:Choice>
              <mc:Fallback>
                <p:oleObj name="Equation" r:id="rId7" imgW="4356100" imgH="8890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506866"/>
                        <a:ext cx="4356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676559"/>
              </p:ext>
            </p:extLst>
          </p:nvPr>
        </p:nvGraphicFramePr>
        <p:xfrm>
          <a:off x="7308304" y="2813794"/>
          <a:ext cx="161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9" name="Equation" r:id="rId9" imgW="1612900" imgH="419100" progId="Equation.DSMT4">
                  <p:embed/>
                </p:oleObj>
              </mc:Choice>
              <mc:Fallback>
                <p:oleObj name="Equation" r:id="rId9" imgW="1612900" imgH="4191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813794"/>
                        <a:ext cx="1612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6623" name="Picture 7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73016"/>
            <a:ext cx="6408712" cy="245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5974432" cy="676260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3200" b="1" dirty="0" smtClean="0"/>
              <a:t>4.3 Basic Laplace transforms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4930255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n=0,1,2…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11560" y="1556792"/>
          <a:ext cx="3467982" cy="1033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7" name="Equation" r:id="rId3" imgW="2984500" imgH="889000" progId="Equation.DSMT4">
                  <p:embed/>
                </p:oleObj>
              </mc:Choice>
              <mc:Fallback>
                <p:oleObj name="Equation" r:id="rId3" imgW="2984500" imgH="8890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556792"/>
                        <a:ext cx="3467982" cy="1033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788024" y="1772816"/>
          <a:ext cx="3456384" cy="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8" name="Equation" r:id="rId5" imgW="2946400" imgH="533400" progId="Equation.DSMT4">
                  <p:embed/>
                </p:oleObj>
              </mc:Choice>
              <mc:Fallback>
                <p:oleObj name="Equation" r:id="rId5" imgW="2946400" imgH="533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772816"/>
                        <a:ext cx="3456384" cy="62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755576" y="3789040"/>
          <a:ext cx="2304256" cy="1136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9" name="Equation" r:id="rId7" imgW="1879600" imgH="927100" progId="Equation.DSMT4">
                  <p:embed/>
                </p:oleObj>
              </mc:Choice>
              <mc:Fallback>
                <p:oleObj name="Equation" r:id="rId7" imgW="1879600" imgH="9271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789040"/>
                        <a:ext cx="2304256" cy="11365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292080" y="3861048"/>
          <a:ext cx="2736304" cy="115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70" name="Equation" r:id="rId9" imgW="2260600" imgH="952500" progId="Equation.DSMT4">
                  <p:embed/>
                </p:oleObj>
              </mc:Choice>
              <mc:Fallback>
                <p:oleObj name="Equation" r:id="rId9" imgW="2260600" imgH="9525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861048"/>
                        <a:ext cx="2736304" cy="115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5687863" cy="574675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>4.17 </a:t>
            </a:r>
            <a:r>
              <a:rPr lang="en-US" sz="2800" b="1" dirty="0"/>
              <a:t>Parameter Reconstruction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333" y="1340768"/>
            <a:ext cx="86196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Sometimes it happens that you have a system </a:t>
            </a:r>
          </a:p>
          <a:p>
            <a:r>
              <a:rPr lang="en-US" dirty="0" smtClean="0"/>
              <a:t>whose nature you understand (</a:t>
            </a:r>
            <a:r>
              <a:rPr lang="en-US" dirty="0" err="1" smtClean="0"/>
              <a:t>e.g</a:t>
            </a:r>
            <a:r>
              <a:rPr lang="en-US" dirty="0" smtClean="0"/>
              <a:t> it is a damped </a:t>
            </a:r>
          </a:p>
          <a:p>
            <a:r>
              <a:rPr lang="en-US" dirty="0" smtClean="0"/>
              <a:t>harmonic oscillator), but you don’t know the values </a:t>
            </a:r>
          </a:p>
          <a:p>
            <a:r>
              <a:rPr lang="en-US" dirty="0" smtClean="0"/>
              <a:t>of the parameters (</a:t>
            </a:r>
            <a:r>
              <a:rPr lang="en-US" dirty="0" err="1" smtClean="0"/>
              <a:t>e.g</a:t>
            </a:r>
            <a:r>
              <a:rPr lang="en-US" dirty="0" smtClean="0"/>
              <a:t> the spring constant, the mass,</a:t>
            </a:r>
          </a:p>
          <a:p>
            <a:r>
              <a:rPr lang="en-US" dirty="0" smtClean="0"/>
              <a:t> the friction coefficient)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1891" y="3717032"/>
            <a:ext cx="8642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such case, what you can do is to poke the system</a:t>
            </a:r>
          </a:p>
          <a:p>
            <a:r>
              <a:rPr lang="en-US" dirty="0" smtClean="0"/>
              <a:t>with a sudden, sharp force and watch how it behaves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69160"/>
            <a:ext cx="86292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example, if it is a damped harmonic oscillator</a:t>
            </a:r>
          </a:p>
          <a:p>
            <a:r>
              <a:rPr lang="en-US" dirty="0" smtClean="0"/>
              <a:t>, after </a:t>
            </a:r>
            <a:r>
              <a:rPr lang="en-US" dirty="0" err="1" smtClean="0"/>
              <a:t>poking,at</a:t>
            </a:r>
            <a:r>
              <a:rPr lang="en-US" dirty="0" smtClean="0"/>
              <a:t> t=1, we observe the displacement  of</a:t>
            </a:r>
          </a:p>
          <a:p>
            <a:r>
              <a:rPr lang="en-US" dirty="0" smtClean="0"/>
              <a:t> the mass, say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268760"/>
            <a:ext cx="526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get the above equation?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772816"/>
            <a:ext cx="6630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ANS: We can use </a:t>
            </a:r>
            <a:r>
              <a:rPr lang="en-US" dirty="0" err="1" smtClean="0"/>
              <a:t>Graphmatica</a:t>
            </a:r>
            <a:r>
              <a:rPr lang="en-US" dirty="0" smtClean="0"/>
              <a:t> to guess</a:t>
            </a:r>
          </a:p>
          <a:p>
            <a:r>
              <a:rPr lang="en-US" dirty="0" smtClean="0"/>
              <a:t>          the equation of the curve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4797152"/>
            <a:ext cx="75392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with the above equation (</a:t>
            </a:r>
            <a:r>
              <a:rPr lang="en-US" dirty="0" err="1" smtClean="0"/>
              <a:t>soln</a:t>
            </a:r>
            <a:r>
              <a:rPr lang="en-US" dirty="0" smtClean="0"/>
              <a:t>) , we can</a:t>
            </a:r>
          </a:p>
          <a:p>
            <a:r>
              <a:rPr lang="en-US" dirty="0" smtClean="0"/>
              <a:t>find the mass, the spring constant, the friction</a:t>
            </a:r>
          </a:p>
          <a:p>
            <a:r>
              <a:rPr lang="en-US" dirty="0" smtClean="0"/>
              <a:t>coefficient  as follows</a:t>
            </a:r>
            <a:endParaRPr lang="en-US" dirty="0"/>
          </a:p>
        </p:txBody>
      </p:sp>
      <p:pic>
        <p:nvPicPr>
          <p:cNvPr id="3727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924944"/>
            <a:ext cx="5956523" cy="1639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Minus 10"/>
          <p:cNvSpPr/>
          <p:nvPr/>
        </p:nvSpPr>
        <p:spPr bwMode="auto">
          <a:xfrm>
            <a:off x="1763688" y="3861048"/>
            <a:ext cx="144016" cy="1080120"/>
          </a:xfrm>
          <a:prstGeom prst="mathMinus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endCxn id="11" idx="3"/>
          </p:cNvCxnSpPr>
          <p:nvPr/>
        </p:nvCxnSpPr>
        <p:spPr bwMode="auto">
          <a:xfrm flipV="1">
            <a:off x="1259632" y="4274086"/>
            <a:ext cx="576064" cy="19010"/>
          </a:xfrm>
          <a:prstGeom prst="line">
            <a:avLst/>
          </a:prstGeom>
          <a:noFill/>
          <a:ln w="19050" cap="flat" cmpd="sng" algn="ctr">
            <a:solidFill>
              <a:srgbClr val="00001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6444208" y="188640"/>
            <a:ext cx="2520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4.17 Parameter </a:t>
            </a:r>
            <a:r>
              <a:rPr lang="en-US" sz="1200" dirty="0" smtClean="0">
                <a:solidFill>
                  <a:srgbClr val="990000"/>
                </a:solidFill>
              </a:rPr>
              <a:t>Reconstruction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187624" y="502193"/>
          <a:ext cx="4680520" cy="57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66" name="Equation" r:id="rId4" imgW="4305300" imgH="533400" progId="Equation.DSMT4">
                  <p:embed/>
                </p:oleObj>
              </mc:Choice>
              <mc:Fallback>
                <p:oleObj name="Equation" r:id="rId4" imgW="4305300" imgH="533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02193"/>
                        <a:ext cx="4680520" cy="57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3568" y="1196752"/>
            <a:ext cx="258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known that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2060848"/>
            <a:ext cx="244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L T, get 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419872" y="1196752"/>
          <a:ext cx="4104456" cy="485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77" name="Equation" r:id="rId3" imgW="3543300" imgH="419100" progId="Equation.DSMT4">
                  <p:embed/>
                </p:oleObj>
              </mc:Choice>
              <mc:Fallback>
                <p:oleObj name="Equation" r:id="rId3" imgW="3543300" imgH="4191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196752"/>
                        <a:ext cx="4104456" cy="4854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6444208" y="188640"/>
            <a:ext cx="2520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4.17 Parameter </a:t>
            </a:r>
            <a:r>
              <a:rPr lang="en-US" sz="1200" dirty="0" smtClean="0">
                <a:solidFill>
                  <a:srgbClr val="990000"/>
                </a:solidFill>
              </a:rPr>
              <a:t>Reconstruction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99592" y="2708920"/>
          <a:ext cx="4104456" cy="58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78" name="Equation" r:id="rId5" imgW="3721100" imgH="533400" progId="Equation.DSMT4">
                  <p:embed/>
                </p:oleObj>
              </mc:Choice>
              <mc:Fallback>
                <p:oleObj name="Equation" r:id="rId5" imgW="3721100" imgH="5334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08920"/>
                        <a:ext cx="4104456" cy="588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899592" y="3573016"/>
          <a:ext cx="5491915" cy="605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79" name="Equation" r:id="rId7" imgW="4838700" imgH="533400" progId="Equation.DSMT4">
                  <p:embed/>
                </p:oleObj>
              </mc:Choice>
              <mc:Fallback>
                <p:oleObj name="Equation" r:id="rId7" imgW="4838700" imgH="5334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73016"/>
                        <a:ext cx="5491915" cy="605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971600" y="4437112"/>
          <a:ext cx="3456384" cy="11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80" name="Equation" r:id="rId9" imgW="3022600" imgH="1041400" progId="Equation.DSMT4">
                  <p:embed/>
                </p:oleObj>
              </mc:Choice>
              <mc:Fallback>
                <p:oleObj name="Equation" r:id="rId9" imgW="3022600" imgH="1041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437112"/>
                        <a:ext cx="3456384" cy="1190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692696"/>
            <a:ext cx="4874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other hand, the L T of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20608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645024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with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0072" y="4581128"/>
            <a:ext cx="1596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44208" y="188640"/>
            <a:ext cx="2520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4.17 Parameter </a:t>
            </a:r>
            <a:r>
              <a:rPr lang="en-US" sz="1200" dirty="0" smtClean="0">
                <a:solidFill>
                  <a:srgbClr val="990000"/>
                </a:solidFill>
              </a:rPr>
              <a:t>Reconstruction</a:t>
            </a:r>
          </a:p>
        </p:txBody>
      </p:sp>
      <p:graphicFrame>
        <p:nvGraphicFramePr>
          <p:cNvPr id="374789" name="Object 5"/>
          <p:cNvGraphicFramePr>
            <a:graphicFrameLocks noChangeAspect="1"/>
          </p:cNvGraphicFramePr>
          <p:nvPr/>
        </p:nvGraphicFramePr>
        <p:xfrm>
          <a:off x="1115616" y="1340768"/>
          <a:ext cx="46799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93" name="Equation" r:id="rId3" imgW="4305300" imgH="533400" progId="Equation.DSMT4">
                  <p:embed/>
                </p:oleObj>
              </mc:Choice>
              <mc:Fallback>
                <p:oleObj name="Equation" r:id="rId3" imgW="4305300" imgH="5334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340768"/>
                        <a:ext cx="46799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619672" y="2204864"/>
          <a:ext cx="5361868" cy="1261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94" name="Equation" r:id="rId5" imgW="4749800" imgH="1117600" progId="Equation.DSMT4">
                  <p:embed/>
                </p:oleObj>
              </mc:Choice>
              <mc:Fallback>
                <p:oleObj name="Equation" r:id="rId5" imgW="4749800" imgH="1117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04864"/>
                        <a:ext cx="5361868" cy="12616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902530"/>
              </p:ext>
            </p:extLst>
          </p:nvPr>
        </p:nvGraphicFramePr>
        <p:xfrm>
          <a:off x="1099453" y="4130966"/>
          <a:ext cx="34559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95" name="Equation" r:id="rId7" imgW="3022600" imgH="1041400" progId="Equation.DSMT4">
                  <p:embed/>
                </p:oleObj>
              </mc:Choice>
              <mc:Fallback>
                <p:oleObj name="Equation" r:id="rId7" imgW="3022600" imgH="10414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453" y="4130966"/>
                        <a:ext cx="3455988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041892"/>
              </p:ext>
            </p:extLst>
          </p:nvPr>
        </p:nvGraphicFramePr>
        <p:xfrm>
          <a:off x="2497279" y="5373216"/>
          <a:ext cx="6121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96" name="Equation" r:id="rId9" imgW="4559300" imgH="520700" progId="Equation.DSMT4">
                  <p:embed/>
                </p:oleObj>
              </mc:Choice>
              <mc:Fallback>
                <p:oleObj name="Equation" r:id="rId9" imgW="4559300" imgH="5207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279" y="5373216"/>
                        <a:ext cx="6121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84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35696" y="4365104"/>
          <a:ext cx="3744416" cy="5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93" name="Equation" r:id="rId3" imgW="2578100" imgH="406400" progId="Equation.DSMT4">
                  <p:embed/>
                </p:oleObj>
              </mc:Choice>
              <mc:Fallback>
                <p:oleObj name="Equation" r:id="rId3" imgW="2578100" imgH="4064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365104"/>
                        <a:ext cx="3744416" cy="5902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3" name="Object 5"/>
          <p:cNvGraphicFramePr>
            <a:graphicFrameLocks noChangeAspect="1"/>
          </p:cNvGraphicFramePr>
          <p:nvPr/>
        </p:nvGraphicFramePr>
        <p:xfrm>
          <a:off x="1043608" y="2564904"/>
          <a:ext cx="5197658" cy="525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94" name="Equation" r:id="rId5" imgW="3771900" imgH="381000" progId="Equation.DSMT4">
                  <p:embed/>
                </p:oleObj>
              </mc:Choice>
              <mc:Fallback>
                <p:oleObj name="Equation" r:id="rId5" imgW="3771900" imgH="3810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564904"/>
                        <a:ext cx="5197658" cy="525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5576" y="364502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4208" y="188640"/>
            <a:ext cx="2520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4.17 Parameter </a:t>
            </a:r>
            <a:r>
              <a:rPr lang="en-US" sz="1200" dirty="0" smtClean="0">
                <a:solidFill>
                  <a:srgbClr val="990000"/>
                </a:solidFill>
              </a:rPr>
              <a:t>Reconstruction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187624" y="836712"/>
          <a:ext cx="3975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95" name="Equation" r:id="rId7" imgW="3975100" imgH="1041400" progId="Equation.DSMT4">
                  <p:embed/>
                </p:oleObj>
              </mc:Choice>
              <mc:Fallback>
                <p:oleObj name="Equation" r:id="rId7" imgW="3975100" imgH="10414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836712"/>
                        <a:ext cx="39751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714356"/>
            <a:ext cx="3639918" cy="574675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>Laplace transforms</a:t>
            </a:r>
            <a:endParaRPr lang="en-US" sz="2800" b="1" dirty="0"/>
          </a:p>
        </p:txBody>
      </p:sp>
      <p:pic>
        <p:nvPicPr>
          <p:cNvPr id="30926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1412776"/>
            <a:ext cx="8345487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261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3000372"/>
            <a:ext cx="65024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263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4071942"/>
            <a:ext cx="31845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264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5143512"/>
            <a:ext cx="1458912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79912" y="116632"/>
            <a:ext cx="2018501" cy="52322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APPENDIX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5039791" cy="792163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> </a:t>
            </a:r>
            <a:r>
              <a:rPr lang="en-US" sz="2800" b="1" dirty="0"/>
              <a:t>Example </a:t>
            </a:r>
          </a:p>
        </p:txBody>
      </p:sp>
      <p:pic>
        <p:nvPicPr>
          <p:cNvPr id="312334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463" y="1476375"/>
            <a:ext cx="56276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2335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375" y="2349500"/>
            <a:ext cx="3694113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2337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550" y="3644900"/>
            <a:ext cx="68707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2338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5143512"/>
            <a:ext cx="47434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2340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548680"/>
            <a:ext cx="251936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43834" y="214290"/>
            <a:ext cx="1095172" cy="307777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APPENDIX</a:t>
            </a:r>
            <a:endParaRPr lang="en-US" sz="14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727423" cy="647700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>Example</a:t>
            </a:r>
            <a:r>
              <a:rPr lang="en-US" sz="2400" b="1" dirty="0" smtClean="0"/>
              <a:t> </a:t>
            </a:r>
            <a:endParaRPr lang="en-US" sz="3200" b="1" dirty="0"/>
          </a:p>
        </p:txBody>
      </p:sp>
      <p:pic>
        <p:nvPicPr>
          <p:cNvPr id="31744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0113" y="1412875"/>
            <a:ext cx="34671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5292725" y="1557338"/>
            <a:ext cx="2087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Set </a:t>
            </a:r>
            <a:r>
              <a:rPr lang="en-US" i="1">
                <a:solidFill>
                  <a:srgbClr val="000000"/>
                </a:solidFill>
              </a:rPr>
              <a:t>a = iw</a:t>
            </a:r>
          </a:p>
        </p:txBody>
      </p:sp>
      <p:pic>
        <p:nvPicPr>
          <p:cNvPr id="317450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5157192"/>
            <a:ext cx="7286675" cy="62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55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8175" y="2565400"/>
            <a:ext cx="49371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56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8175" y="4005263"/>
            <a:ext cx="5724525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43834" y="214290"/>
            <a:ext cx="1095172" cy="307777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APPENDIX</a:t>
            </a:r>
            <a:endParaRPr lang="en-US" sz="14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5111799" cy="719138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000" b="1" dirty="0" smtClean="0"/>
              <a:t> </a:t>
            </a:r>
            <a:r>
              <a:rPr lang="en-US" sz="2800" b="1" dirty="0"/>
              <a:t>Example</a:t>
            </a:r>
            <a:r>
              <a:rPr lang="en-US" sz="2000" b="1" dirty="0"/>
              <a:t> </a:t>
            </a:r>
            <a:endParaRPr lang="en-US" sz="2800" b="1" dirty="0"/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899592" y="5013176"/>
            <a:ext cx="2520950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1949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476672"/>
            <a:ext cx="24034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49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188" y="1412875"/>
            <a:ext cx="798195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501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0200" y="4437063"/>
            <a:ext cx="4643438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503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5143512"/>
            <a:ext cx="2189163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504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650" y="3644900"/>
            <a:ext cx="4252913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43834" y="214290"/>
            <a:ext cx="1095172" cy="307777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APPENDIX</a:t>
            </a:r>
            <a:endParaRPr lang="en-US" sz="14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6911999" cy="647700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000" dirty="0" smtClean="0"/>
              <a:t> </a:t>
            </a:r>
            <a:r>
              <a:rPr lang="en-US" sz="2800" b="1" dirty="0"/>
              <a:t>Transform of Derivatives and Integrals</a:t>
            </a:r>
          </a:p>
        </p:txBody>
      </p:sp>
      <p:pic>
        <p:nvPicPr>
          <p:cNvPr id="323595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85926"/>
            <a:ext cx="530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3596" name="Rectangle 12"/>
          <p:cNvSpPr>
            <a:spLocks noChangeArrowheads="1"/>
          </p:cNvSpPr>
          <p:nvPr/>
        </p:nvSpPr>
        <p:spPr bwMode="auto">
          <a:xfrm>
            <a:off x="1500166" y="1643050"/>
            <a:ext cx="5616575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597" name="Text Box 13"/>
          <p:cNvSpPr txBox="1">
            <a:spLocks noChangeArrowheads="1"/>
          </p:cNvSpPr>
          <p:nvPr/>
        </p:nvSpPr>
        <p:spPr bwMode="auto">
          <a:xfrm>
            <a:off x="428596" y="2928934"/>
            <a:ext cx="1008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Pf</a:t>
            </a:r>
          </a:p>
        </p:txBody>
      </p:sp>
      <p:pic>
        <p:nvPicPr>
          <p:cNvPr id="323601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143248"/>
            <a:ext cx="72993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43834" y="214290"/>
            <a:ext cx="1095172" cy="307777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APPENDIX</a:t>
            </a:r>
            <a:endParaRPr lang="en-US" sz="14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176" y="260648"/>
            <a:ext cx="2662064" cy="22711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400" b="1" dirty="0" smtClean="0"/>
              <a:t>4.3 Basic Laplace transforms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1285852" y="5214950"/>
            <a:ext cx="4262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kern="0" dirty="0" smtClean="0"/>
              <a:t>In the above, t&gt;0, s&gt;0</a:t>
            </a:r>
            <a:r>
              <a:rPr lang="en-US" sz="3200" kern="0" dirty="0" smtClean="0">
                <a:solidFill>
                  <a:schemeClr val="accent2"/>
                </a:solidFill>
              </a:rPr>
              <a:t> 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285852" y="5643578"/>
            <a:ext cx="5511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kern="0" dirty="0" smtClean="0"/>
              <a:t>For the proofs, see appendix</a:t>
            </a:r>
            <a:r>
              <a:rPr lang="en-US" sz="3200" kern="0" dirty="0" smtClean="0">
                <a:solidFill>
                  <a:schemeClr val="accent2"/>
                </a:solidFill>
              </a:rPr>
              <a:t> </a:t>
            </a:r>
            <a:endParaRPr lang="en-US" sz="3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971600" y="1268760"/>
          <a:ext cx="2984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3" imgW="2984500" imgH="939800" progId="Equation.DSMT4">
                  <p:embed/>
                </p:oleObj>
              </mc:Choice>
              <mc:Fallback>
                <p:oleObj name="Equation" r:id="rId3" imgW="2984500" imgH="9398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268760"/>
                        <a:ext cx="29845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004048" y="1340768"/>
          <a:ext cx="3365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5" imgW="3365500" imgH="952500" progId="Equation.DSMT4">
                  <p:embed/>
                </p:oleObj>
              </mc:Choice>
              <mc:Fallback>
                <p:oleObj name="Equation" r:id="rId5" imgW="3365500" imgH="9525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340768"/>
                        <a:ext cx="33655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899592" y="3429000"/>
          <a:ext cx="3035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7" imgW="3035300" imgH="939800" progId="Equation.DSMT4">
                  <p:embed/>
                </p:oleObj>
              </mc:Choice>
              <mc:Fallback>
                <p:oleObj name="Equation" r:id="rId7" imgW="3035300" imgH="9398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429000"/>
                        <a:ext cx="3035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292080" y="3501008"/>
          <a:ext cx="3416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9" imgW="3416300" imgH="952500" progId="Equation.DSMT4">
                  <p:embed/>
                </p:oleObj>
              </mc:Choice>
              <mc:Fallback>
                <p:oleObj name="Equation" r:id="rId9" imgW="3416300" imgH="9525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501008"/>
                        <a:ext cx="34163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12" grpId="0" build="allAtOnce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6695975" cy="719138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>Transform </a:t>
            </a:r>
            <a:r>
              <a:rPr lang="en-US" sz="2800" b="1" dirty="0"/>
              <a:t>of Derivatives and Integrals</a:t>
            </a:r>
          </a:p>
        </p:txBody>
      </p:sp>
      <p:pic>
        <p:nvPicPr>
          <p:cNvPr id="32563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2275" y="1700213"/>
            <a:ext cx="530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64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250" y="2636838"/>
            <a:ext cx="4230688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643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775" y="3357563"/>
            <a:ext cx="4884738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43834" y="214290"/>
            <a:ext cx="1095172" cy="307777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APPENDIX</a:t>
            </a:r>
            <a:endParaRPr lang="en-US" sz="14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056015" cy="574675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000" dirty="0" smtClean="0"/>
              <a:t> </a:t>
            </a:r>
            <a:r>
              <a:rPr lang="en-US" sz="2800" b="1" dirty="0"/>
              <a:t>Transform of Derivatives and Integrals</a:t>
            </a:r>
          </a:p>
        </p:txBody>
      </p:sp>
      <p:pic>
        <p:nvPicPr>
          <p:cNvPr id="32666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813" y="1412875"/>
            <a:ext cx="60547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676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2928934"/>
            <a:ext cx="7856538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6677" name="Rectangle 21"/>
          <p:cNvSpPr>
            <a:spLocks noChangeArrowheads="1"/>
          </p:cNvSpPr>
          <p:nvPr/>
        </p:nvSpPr>
        <p:spPr bwMode="auto">
          <a:xfrm>
            <a:off x="395536" y="2643182"/>
            <a:ext cx="8313461" cy="1439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43834" y="214290"/>
            <a:ext cx="1095172" cy="307777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APPENDIX</a:t>
            </a:r>
            <a:endParaRPr lang="en-US" sz="14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460481" cy="431800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000" dirty="0" smtClean="0"/>
              <a:t>  </a:t>
            </a:r>
            <a:r>
              <a:rPr lang="en-US" sz="2000" b="1" i="1" dirty="0"/>
              <a:t>t</a:t>
            </a:r>
            <a:r>
              <a:rPr lang="en-US" sz="2000" b="1" dirty="0"/>
              <a:t>-Shifting</a:t>
            </a:r>
            <a:endParaRPr lang="en-US" sz="2800" b="1" dirty="0"/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691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684213" y="1125538"/>
            <a:ext cx="7561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If </a:t>
            </a:r>
            <a:r>
              <a:rPr lang="en-US" i="1">
                <a:solidFill>
                  <a:srgbClr val="000000"/>
                </a:solidFill>
              </a:rPr>
              <a:t>L(f(t)) = F(s) </a:t>
            </a:r>
            <a:r>
              <a:rPr lang="en-US"/>
              <a:t> then 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37888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613" y="1844675"/>
            <a:ext cx="51450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86" name="Line 6"/>
          <p:cNvSpPr>
            <a:spLocks noChangeShapeType="1"/>
          </p:cNvSpPr>
          <p:nvPr/>
        </p:nvSpPr>
        <p:spPr bwMode="auto">
          <a:xfrm>
            <a:off x="395288" y="2565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7888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8313" y="3213100"/>
            <a:ext cx="793115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888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8400" y="4221163"/>
            <a:ext cx="3349625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8889" name="Group 9"/>
          <p:cNvGrpSpPr>
            <a:grpSpLocks/>
          </p:cNvGrpSpPr>
          <p:nvPr/>
        </p:nvGrpSpPr>
        <p:grpSpPr bwMode="auto">
          <a:xfrm>
            <a:off x="611188" y="4724400"/>
            <a:ext cx="1944687" cy="431800"/>
            <a:chOff x="385" y="3158"/>
            <a:chExt cx="1225" cy="272"/>
          </a:xfrm>
        </p:grpSpPr>
        <p:pic>
          <p:nvPicPr>
            <p:cNvPr id="378890" name="Picture 10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1" y="3203"/>
              <a:ext cx="937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8891" name="Rectangle 11"/>
            <p:cNvSpPr>
              <a:spLocks noChangeArrowheads="1"/>
            </p:cNvSpPr>
            <p:nvPr/>
          </p:nvSpPr>
          <p:spPr bwMode="auto">
            <a:xfrm>
              <a:off x="385" y="3158"/>
              <a:ext cx="122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78893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1900" y="5367338"/>
            <a:ext cx="36068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43834" y="214290"/>
            <a:ext cx="1095172" cy="307777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APPENDIX</a:t>
            </a:r>
            <a:endParaRPr lang="en-US" sz="14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260648"/>
            <a:ext cx="5326360" cy="785818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Additional Operational properties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250312"/>
              </p:ext>
            </p:extLst>
          </p:nvPr>
        </p:nvGraphicFramePr>
        <p:xfrm>
          <a:off x="651773" y="1142984"/>
          <a:ext cx="3203119" cy="877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2" name="Equation" r:id="rId3" imgW="1714500" imgH="469900" progId="Equation.DSMT4">
                  <p:embed/>
                </p:oleObj>
              </mc:Choice>
              <mc:Fallback>
                <p:oleObj name="Equation" r:id="rId3" imgW="1714500" imgH="4699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773" y="1142984"/>
                        <a:ext cx="3203119" cy="877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524584"/>
              </p:ext>
            </p:extLst>
          </p:nvPr>
        </p:nvGraphicFramePr>
        <p:xfrm>
          <a:off x="4726673" y="1142984"/>
          <a:ext cx="34575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3" name="Equation" r:id="rId5" imgW="1600200" imgH="469900" progId="Equation.DSMT4">
                  <p:embed/>
                </p:oleObj>
              </mc:Choice>
              <mc:Fallback>
                <p:oleObj name="Equation" r:id="rId5" imgW="1600200" imgH="4699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673" y="1142984"/>
                        <a:ext cx="34575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43834" y="214290"/>
            <a:ext cx="1095172" cy="307777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APPENDIX</a:t>
            </a:r>
            <a:endParaRPr lang="en-US" sz="1400" dirty="0">
              <a:solidFill>
                <a:srgbClr val="99000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659258"/>
              </p:ext>
            </p:extLst>
          </p:nvPr>
        </p:nvGraphicFramePr>
        <p:xfrm>
          <a:off x="899592" y="2132856"/>
          <a:ext cx="6873875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4" name="Equation" r:id="rId7" imgW="3009900" imgH="520700" progId="Equation.DSMT4">
                  <p:embed/>
                </p:oleObj>
              </mc:Choice>
              <mc:Fallback>
                <p:oleObj name="Equation" r:id="rId7" imgW="3009900" imgH="5207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32856"/>
                        <a:ext cx="6873875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405713"/>
              </p:ext>
            </p:extLst>
          </p:nvPr>
        </p:nvGraphicFramePr>
        <p:xfrm>
          <a:off x="700514" y="3356992"/>
          <a:ext cx="77152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5" name="Equation" r:id="rId9" imgW="5181600" imgH="571500" progId="Equation.DSMT4">
                  <p:embed/>
                </p:oleObj>
              </mc:Choice>
              <mc:Fallback>
                <p:oleObj name="Equation" r:id="rId9" imgW="5181600" imgH="5715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14" y="3356992"/>
                        <a:ext cx="77152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99792" y="4560276"/>
            <a:ext cx="4102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L’ </a:t>
            </a:r>
            <a:r>
              <a:rPr lang="en-US" dirty="0" err="1" smtClean="0"/>
              <a:t>Hopital’s</a:t>
            </a:r>
            <a:r>
              <a:rPr lang="en-US" dirty="0" smtClean="0"/>
              <a:t>  rule to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229428"/>
              </p:ext>
            </p:extLst>
          </p:nvPr>
        </p:nvGraphicFramePr>
        <p:xfrm>
          <a:off x="6876256" y="4147491"/>
          <a:ext cx="577666" cy="130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6" name="Equation" r:id="rId11" imgW="203112" imgH="469696" progId="Equation.DSMT4">
                  <p:embed/>
                </p:oleObj>
              </mc:Choice>
              <mc:Fallback>
                <p:oleObj name="Equation" r:id="rId11" imgW="203112" imgH="469696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4147491"/>
                        <a:ext cx="577666" cy="13070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524328" y="4539424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rot="5400000" flipH="1" flipV="1">
            <a:off x="5080323" y="4238261"/>
            <a:ext cx="864666" cy="2091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387483"/>
              </p:ext>
            </p:extLst>
          </p:nvPr>
        </p:nvGraphicFramePr>
        <p:xfrm>
          <a:off x="798721" y="5301208"/>
          <a:ext cx="60039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7" name="Equation" r:id="rId13" imgW="3149600" imgH="508000" progId="Equation.DSMT4">
                  <p:embed/>
                </p:oleObj>
              </mc:Choice>
              <mc:Fallback>
                <p:oleObj name="Equation" r:id="rId13" imgW="3149600" imgH="5080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721" y="5301208"/>
                        <a:ext cx="60039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357166"/>
            <a:ext cx="4936632" cy="623562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3200" b="1" dirty="0" smtClean="0">
                <a:cs typeface="Times New Roman" pitchFamily="18" charset="0"/>
              </a:rPr>
              <a:t> Laplace </a:t>
            </a:r>
            <a:r>
              <a:rPr lang="en-US" sz="3200" b="1" dirty="0">
                <a:cs typeface="Times New Roman" pitchFamily="18" charset="0"/>
              </a:rPr>
              <a:t>Transform of </a:t>
            </a:r>
            <a:r>
              <a:rPr lang="en-US" sz="3200" b="1" i="1" dirty="0">
                <a:sym typeface="Symbol" pitchFamily="18" charset="2"/>
              </a:rPr>
              <a:t></a:t>
            </a:r>
            <a:r>
              <a:rPr lang="en-US" sz="3200" b="1" dirty="0">
                <a:sym typeface="Symbol" pitchFamily="18" charset="2"/>
              </a:rPr>
              <a:t>       </a:t>
            </a:r>
            <a:endParaRPr lang="en-US" sz="3200" b="1" dirty="0">
              <a:cs typeface="Times New Roman" pitchFamily="18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8229600" cy="701270"/>
          </a:xfrm>
        </p:spPr>
        <p:txBody>
          <a:bodyPr/>
          <a:lstStyle/>
          <a:p>
            <a:pPr>
              <a:buNone/>
            </a:pPr>
            <a:r>
              <a:rPr lang="en-US" dirty="0"/>
              <a:t>The Laplace Transform of </a:t>
            </a:r>
            <a:r>
              <a:rPr lang="en-US" i="1" dirty="0">
                <a:sym typeface="Symbol" pitchFamily="18" charset="2"/>
              </a:rPr>
              <a:t></a:t>
            </a:r>
            <a:r>
              <a:rPr lang="en-US" dirty="0">
                <a:sym typeface="Symbol" pitchFamily="18" charset="2"/>
              </a:rPr>
              <a:t>  is defined by</a:t>
            </a:r>
            <a:r>
              <a:rPr lang="en-US" dirty="0"/>
              <a:t> </a:t>
            </a:r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251520" y="4437112"/>
          <a:ext cx="8539992" cy="1525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1" name="Equation" r:id="rId3" imgW="6540500" imgH="1168400" progId="Equation.DSMT4">
                  <p:embed/>
                </p:oleObj>
              </mc:Choice>
              <mc:Fallback>
                <p:oleObj name="Equation" r:id="rId3" imgW="6540500" imgH="11684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437112"/>
                        <a:ext cx="8539992" cy="1525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43834" y="214290"/>
            <a:ext cx="1095172" cy="307777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APPENDIX</a:t>
            </a:r>
            <a:endParaRPr lang="en-US" sz="1400" dirty="0">
              <a:solidFill>
                <a:srgbClr val="990000"/>
              </a:solidFill>
            </a:endParaRPr>
          </a:p>
        </p:txBody>
      </p:sp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971600" y="1988840"/>
          <a:ext cx="65532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2" name="Equation" r:id="rId5" imgW="4572000" imgH="584200" progId="Equation.DSMT4">
                  <p:embed/>
                </p:oleObj>
              </mc:Choice>
              <mc:Fallback>
                <p:oleObj name="Equation" r:id="rId5" imgW="4572000" imgH="5842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88840"/>
                        <a:ext cx="6553200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79512" y="3284984"/>
          <a:ext cx="8717715" cy="961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3" name="Equation" r:id="rId7" imgW="8064500" imgH="889000" progId="Equation.DSMT4">
                  <p:embed/>
                </p:oleObj>
              </mc:Choice>
              <mc:Fallback>
                <p:oleObj name="Equation" r:id="rId7" imgW="8064500" imgH="8890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284984"/>
                        <a:ext cx="8717715" cy="961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20272" y="2492896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o/o form</a:t>
            </a:r>
            <a:endParaRPr lang="en-US" sz="3200" dirty="0"/>
          </a:p>
        </p:txBody>
      </p:sp>
      <p:graphicFrame>
        <p:nvGraphicFramePr>
          <p:cNvPr id="345094" name="Object 6"/>
          <p:cNvGraphicFramePr>
            <a:graphicFrameLocks noChangeAspect="1"/>
          </p:cNvGraphicFramePr>
          <p:nvPr/>
        </p:nvGraphicFramePr>
        <p:xfrm>
          <a:off x="827584" y="1196752"/>
          <a:ext cx="7200800" cy="1185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48" name="Equation" r:id="rId3" imgW="6400800" imgH="1054100" progId="Equation.DSMT4">
                  <p:embed/>
                </p:oleObj>
              </mc:Choice>
              <mc:Fallback>
                <p:oleObj name="Equation" r:id="rId3" imgW="6400800" imgH="10541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96752"/>
                        <a:ext cx="7200800" cy="1185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5" name="Object 7"/>
          <p:cNvGraphicFramePr>
            <a:graphicFrameLocks noChangeAspect="1"/>
          </p:cNvGraphicFramePr>
          <p:nvPr/>
        </p:nvGraphicFramePr>
        <p:xfrm>
          <a:off x="971600" y="3717032"/>
          <a:ext cx="6408712" cy="148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49" name="Equation" r:id="rId5" imgW="4343400" imgH="1003300" progId="Equation.DSMT4">
                  <p:embed/>
                </p:oleObj>
              </mc:Choice>
              <mc:Fallback>
                <p:oleObj name="Equation" r:id="rId5" imgW="4343400" imgH="10033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7032"/>
                        <a:ext cx="6408712" cy="148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43834" y="214290"/>
            <a:ext cx="1095172" cy="307777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APPENDIX</a:t>
            </a:r>
            <a:endParaRPr lang="en-US" sz="1400" dirty="0">
              <a:solidFill>
                <a:srgbClr val="990000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500042"/>
            <a:ext cx="1000132" cy="604822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400" dirty="0" smtClean="0">
                <a:cs typeface="Times New Roman" pitchFamily="18" charset="0"/>
              </a:rPr>
              <a:t>Cont.</a:t>
            </a:r>
            <a:endParaRPr lang="en-US" sz="2400" i="1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500042"/>
            <a:ext cx="7026004" cy="604822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800" b="1" dirty="0" smtClean="0">
                <a:cs typeface="Times New Roman" pitchFamily="18" charset="0"/>
              </a:rPr>
              <a:t>Product </a:t>
            </a:r>
            <a:r>
              <a:rPr lang="en-US" sz="2800" b="1" dirty="0">
                <a:cs typeface="Times New Roman" pitchFamily="18" charset="0"/>
              </a:rPr>
              <a:t>of Continuous Functions and </a:t>
            </a:r>
            <a:r>
              <a:rPr lang="en-US" sz="2800" b="1" i="1" dirty="0">
                <a:cs typeface="Times New Roman" pitchFamily="18" charset="0"/>
                <a:sym typeface="Symbol" pitchFamily="18" charset="2"/>
              </a:rPr>
              <a:t></a:t>
            </a:r>
            <a:endParaRPr lang="en-US" sz="2800" b="1" i="1" dirty="0">
              <a:cs typeface="Times New Roman" pitchFamily="18" charset="0"/>
            </a:endParaRP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214422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The product of the delta function and a continuous </a:t>
            </a:r>
            <a:r>
              <a:rPr lang="en-US" sz="2400" dirty="0" smtClean="0"/>
              <a:t>function </a:t>
            </a:r>
          </a:p>
          <a:p>
            <a:pPr>
              <a:buNone/>
            </a:pPr>
            <a:r>
              <a:rPr lang="en-US" sz="2400" i="1" dirty="0" smtClean="0"/>
              <a:t>f</a:t>
            </a:r>
            <a:r>
              <a:rPr lang="en-US" sz="2400" dirty="0" smtClean="0"/>
              <a:t>  can </a:t>
            </a:r>
            <a:r>
              <a:rPr lang="en-US" sz="2400" dirty="0"/>
              <a:t>be integrated, using the mean value theorem </a:t>
            </a:r>
            <a:r>
              <a:rPr lang="en-US" sz="2400" dirty="0" smtClean="0"/>
              <a:t>for </a:t>
            </a:r>
          </a:p>
          <a:p>
            <a:pPr>
              <a:buNone/>
            </a:pPr>
            <a:r>
              <a:rPr lang="en-US" sz="2400" dirty="0" smtClean="0"/>
              <a:t>integrals</a:t>
            </a:r>
            <a:r>
              <a:rPr lang="en-US" sz="2400" dirty="0"/>
              <a:t>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000" dirty="0"/>
          </a:p>
          <a:p>
            <a:pPr>
              <a:buNone/>
            </a:pPr>
            <a:endParaRPr lang="en-US" sz="2400" dirty="0">
              <a:sym typeface="Symbol" pitchFamily="18" charset="2"/>
            </a:endParaRPr>
          </a:p>
        </p:txBody>
      </p:sp>
      <p:graphicFrame>
        <p:nvGraphicFramePr>
          <p:cNvPr id="266250" name="Object 10"/>
          <p:cNvGraphicFramePr>
            <a:graphicFrameLocks noChangeAspect="1"/>
          </p:cNvGraphicFramePr>
          <p:nvPr/>
        </p:nvGraphicFramePr>
        <p:xfrm>
          <a:off x="571472" y="2428868"/>
          <a:ext cx="7739062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1" name="Equation" r:id="rId3" imgW="3987800" imgH="1676400" progId="Equation.3">
                  <p:embed/>
                </p:oleObj>
              </mc:Choice>
              <mc:Fallback>
                <p:oleObj name="Equation" r:id="rId3" imgW="3987800" imgH="1676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428868"/>
                        <a:ext cx="7739062" cy="324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12360" y="116632"/>
            <a:ext cx="1095172" cy="307777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APPENDIX</a:t>
            </a:r>
            <a:endParaRPr lang="en-US" sz="14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500042"/>
            <a:ext cx="1000132" cy="604822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2400" dirty="0" smtClean="0">
                <a:cs typeface="Times New Roman" pitchFamily="18" charset="0"/>
              </a:rPr>
              <a:t>Cont.</a:t>
            </a:r>
            <a:endParaRPr lang="en-US" sz="2400" i="1" dirty="0">
              <a:cs typeface="Times New Roman" pitchFamily="18" charset="0"/>
            </a:endParaRP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214422"/>
            <a:ext cx="8229600" cy="5029200"/>
          </a:xfrm>
        </p:spPr>
        <p:txBody>
          <a:bodyPr/>
          <a:lstStyle/>
          <a:p>
            <a:endParaRPr lang="en-US" sz="2400" dirty="0"/>
          </a:p>
          <a:p>
            <a:pPr>
              <a:buNone/>
            </a:pPr>
            <a:r>
              <a:rPr lang="en-US" sz="2800" dirty="0" smtClean="0"/>
              <a:t>Thus</a:t>
            </a:r>
            <a:endParaRPr lang="en-US" sz="2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000" dirty="0"/>
          </a:p>
          <a:p>
            <a:pPr>
              <a:buNone/>
            </a:pPr>
            <a:endParaRPr lang="en-US" sz="2400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A738-297C-404D-BE8E-7C3483BD53D6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4</a:t>
            </a:r>
            <a:endParaRPr lang="en-US"/>
          </a:p>
        </p:txBody>
      </p:sp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2214546" y="2571744"/>
          <a:ext cx="4354536" cy="832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40" name="Equation" r:id="rId3" imgW="1993900" imgH="381000" progId="Equation.DSMT4">
                  <p:embed/>
                </p:oleObj>
              </mc:Choice>
              <mc:Fallback>
                <p:oleObj name="Equation" r:id="rId3" imgW="1993900" imgH="3810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571744"/>
                        <a:ext cx="4354536" cy="832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2285984" y="3571876"/>
          <a:ext cx="4143404" cy="767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41" name="Equation" r:id="rId5" imgW="2057400" imgH="381000" progId="Equation.DSMT4">
                  <p:embed/>
                </p:oleObj>
              </mc:Choice>
              <mc:Fallback>
                <p:oleObj name="Equation" r:id="rId5" imgW="2057400" imgH="3810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571876"/>
                        <a:ext cx="4143404" cy="767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8" name="Object 6"/>
          <p:cNvGraphicFramePr>
            <a:graphicFrameLocks noChangeAspect="1"/>
          </p:cNvGraphicFramePr>
          <p:nvPr/>
        </p:nvGraphicFramePr>
        <p:xfrm>
          <a:off x="2428860" y="1500174"/>
          <a:ext cx="4102116" cy="80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42" name="Equation" r:id="rId7" imgW="1930400" imgH="381000" progId="Equation.DSMT4">
                  <p:embed/>
                </p:oleObj>
              </mc:Choice>
              <mc:Fallback>
                <p:oleObj name="Equation" r:id="rId7" imgW="1930400" imgH="3810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1500174"/>
                        <a:ext cx="4102116" cy="809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43834" y="214290"/>
            <a:ext cx="1095172" cy="307777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APPENDIX</a:t>
            </a:r>
            <a:endParaRPr lang="en-US" sz="1400" dirty="0">
              <a:solidFill>
                <a:srgbClr val="99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5013176"/>
            <a:ext cx="17652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End </a:t>
            </a:r>
          </a:p>
          <a:p>
            <a:r>
              <a:rPr lang="en-US" dirty="0" smtClean="0"/>
              <a:t>Chapter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632"/>
  <p:tag name="DEFAULTHEIGHT" val="2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g(t) =&#10;\left\{ \begin{array}{ll}&#10;1, \quad  &amp; 0 \le t&lt;1 \\&#10;0, \quad  &amp; t \ge 1.&#10;\end{array} \right.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37"/>
  <p:tag name="PICTUREFILESIZE" val="1309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L(f) = \int_0^\infty \; e^{-st} f(t) \; dt = \lim_{b\to\infty} \; \int_0^b \; e^{-st} f(t)  dt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436"/>
  <p:tag name="PICTUREFILESIZE" val="264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\int_0^\infty \; t e^{-st} \; dt =  \left. -\frac{1}{s} t e^{-st} \right|^\infty_0 + \int_0^\infty \; \frac{1}{s} e^{-st} dt 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15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=0 - \lim_{b\to\infty} \; \left.\frac{1}{s^2} e^{-st} \right|^b_0  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32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192"/>
  <p:tag name="PICTUREFILESIZE" val="1075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 = 0 + \frac{1}{s^2} 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78"/>
  <p:tag name="BOXHEIGHT" val="304"/>
  <p:tag name="BOXFONT" val="10"/>
  <p:tag name="BOXWRAP" val="False"/>
  <p:tag name="WORKAROUNDTRANSPARENCYBUG" val="False"/>
  <p:tag name="ALLOWFONTSUBSTITUTION" val="False"/>
  <p:tag name="BITMAPFORMAT" val="pngmono"/>
  <p:tag name="ORIGWIDTH" val="88"/>
  <p:tag name="PICTUREFILESIZE" val="376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F(s) = L (e^{at}) = \int_0^\infty \; e^{-st} e^{at} dt 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94"/>
  <p:tag name="PICTUREFILESIZE" val="164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 = \lim_{b\to\infty} \; \int_0^b \; e^{-st} e^{at} dt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93"/>
  <p:tag name="PICTUREFILESIZE" val="1143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\int_0^b \; e^{(a-s)t} dt =&#10;\left\{ \begin{array}{ll}&#10;b, &amp;   s=a \\&#10;{e^{b(a-s)}\over a-s} - {1\over a-s}, &amp;  \: s\not= a.&#10;\end{array} \right.$$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370"/>
  <p:tag name="PICTUREFILESIZE" val="2514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F(s) = L (e^{at}) = {1\over s-a}, \;\; s&gt;a 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32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286"/>
  <p:tag name="PICTUREFILESIZE" val="1360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 f(t) = e^{at}, t \ge 0 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78"/>
  <p:tag name="BOXHEIGHT" val="304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73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g(t)(u(t-a)-u(t-b))=&#10;\left\{&#10;\begin{array}{ll}&#10;0, &amp;t&lt;a\cr&#10;g(t), &amp;a \le t&lt;b \\&#10;0, &amp;t \ge b.&#10;\end{array}\right.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78"/>
  <p:tag name="BOXHEIGHT" val="304"/>
  <p:tag name="BOXFONT" val="10"/>
  <p:tag name="BOXWRAP" val="False"/>
  <p:tag name="WORKAROUNDTRANSPARENCYBUG" val="False"/>
  <p:tag name="ALLOWFONTSUBSTITUTION" val="False"/>
  <p:tag name="BITMAPFORMAT" val="pngmono"/>
  <p:tag name="ORIGWIDTH" val="431"/>
  <p:tag name="PICTUREFILESIZE" val="2988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L (e^{at}) = {1\over s-a}, \;\; s&gt;a 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32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209"/>
  <p:tag name="PICTUREFILESIZE" val="1006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L (\cos wt) = {s\over s^2+w^2}, \qquad  \;\;\;\; L (\sin wt) = {w\over s^2+w^2} &#10; 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32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480"/>
  <p:tag name="PICTUREFILESIZE" val="228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L (e^{iwt}) &amp;=&amp; {1\over s-iw} = {s+iw\over s^2+w^2}&#10; 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32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289"/>
  <p:tag name="PICTUREFILESIZE" val="1606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L (e^{iwt}) &amp;=&amp; L (\cos wt+i \sin wt)\cr&#10;&amp;=&amp; L (\cos wt) + i L (\sin wt) 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32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335"/>
  <p:tag name="PICTUREFILESIZE" val="2729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 f(t) = t^n, t \ge 0 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78"/>
  <p:tag name="BOXHEIGHT" val="304"/>
  <p:tag name="BOXFONT" val="10"/>
  <p:tag name="BOXWRAP" val="False"/>
  <p:tag name="WORKAROUNDTRANSPARENCYBUG" val="False"/>
  <p:tag name="ALLOWFONTSUBSTITUTION" val="False"/>
  <p:tag name="BITMAPFORMAT" val="pngmono"/>
  <p:tag name="ORIGWIDTH" val="145"/>
  <p:tag name="PICTUREFILESIZE" val="670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L (t^n) &amp;=&amp; \int_0^\infty \; e^{-st} t^n dt \\&#10;&amp;=&amp; - \left.{1\over s} e^{-st} t^n \right|^\infty_0 + {n\over s} \; \int_0^\infty \; e^{-st} t^{n-1} dt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417"/>
  <p:tag name="PICTUREFILESIZE" val="337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= {n(n-1)\ldots 1\over s^n} L (1) = {n!\over s^{n+1}} 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32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280"/>
  <p:tag name="PICTUREFILESIZE" val="1329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L (t^n) = {n!\over s^{n+1}} 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32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132"/>
  <p:tag name="PICTUREFILESIZE" val="746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L (t^n) = {n\over s} L (t^{n-1}) = \ldots $$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29"/>
  <p:tag name="PICTUREFILESIZE" val="1066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L (f') = sL (f) - f(0), \;\; s&gt;a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77"/>
  <p:tag name="PICTUREFILESIZE" val="127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f(t)=&#10;\left\{&#10;\begin{array}{ll}&#10;t,\quad &amp;0 \le t &lt; 1\cr&#10;2-t,\quad &amp;1 \le t  &lt; 2\cr&#10;0,\quad&amp;2 \le t &lt; 3\cr&#10;1,\quad &amp;t \ge 3 .&#10;\end{array}\right.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78"/>
  <p:tag name="BOXHEIGHT" val="304"/>
  <p:tag name="BOXFONT" val="10"/>
  <p:tag name="BOXWRAP" val="False"/>
  <p:tag name="WORKAROUNDTRANSPARENCYBUG" val="False"/>
  <p:tag name="ALLOWFONTSUBSTITUTION" val="False"/>
  <p:tag name="BITMAPFORMAT" val="pngmono"/>
  <p:tag name="ORIGWIDTH" val="273"/>
  <p:tag name="PICTUREFILESIZE" val="2578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L (f') &amp;=&amp; \int_0^\infty \; e^{-st} \; f'(t) dt\cr &#10;&amp;=&amp; e^{-st} f(t) \left|\!\!\!\!{\phantom{\int}}_0^\infty \right. + s&#10;\int_0^\infty e^{-st} f(t) dt\cr &amp;=&amp; \lim_{b\to\infty} \; e^{-sb}&#10;f(b) - f(0) + s L (f).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393"/>
  <p:tag name="PICTUREFILESIZE" val="5290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L (f') = sL (f) - f(0), \;\; s&gt;a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77"/>
  <p:tag name="PICTUREFILESIZE" val="1270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L (f'') = sL (f') - f'(0)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21"/>
  <p:tag name="PICTUREFILESIZE" val="1075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&amp;=&amp; s(s L (f) - f(0)) - f'(0)  \\&#10;&amp;=&amp; s^2 L (f) - sf(0) - f'(0)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63"/>
  <p:tag name="PICTUREFILESIZE" val="2406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L(f'')&amp;=&amp; s^2 L (f) - sf(0) - f'(0)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326"/>
  <p:tag name="PICTUREFILESIZE" val="1399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L (f^{(n)}) &amp;=&amp; s^n L (f) - s^{n-1} f(0) - s^{n-2} f'(0) \\&#10;               &amp;&amp; \qquad  - \cdots - f^{(n-1)} (0)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423"/>
  <p:tag name="PICTUREFILESIZE" val="2792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L(f(t-a) u(t-a)) = e^{-as} F(s)&#10; 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32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301"/>
  <p:tag name="PICTUREFILESIZE" val="1383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L(f(t-a) u(t-a)) = \int^\infty_0 e^{-st} f(t-a)u(t-a) dt&#10; 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32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464"/>
  <p:tag name="PICTUREFILESIZE" val="2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 = \int^\infty_a e^{-st} f(t-a) dt&#10; 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32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196"/>
  <p:tag name="PICTUREFILESIZE" val="1137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 = \int^\infty_0 e^{-s(\tau+a)} f(\tau) d\tau&#10; 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32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211"/>
  <p:tag name="PICTUREFILESIZE" val="1256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+u(t-3)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78"/>
  <p:tag name="BOXHEIGHT" val="304"/>
  <p:tag name="BOXFONT" val="10"/>
  <p:tag name="BOXWRAP" val="False"/>
  <p:tag name="WORKAROUNDTRANSPARENCYBUG" val="False"/>
  <p:tag name="ALLOWFONTSUBSTITUTION" val="False"/>
  <p:tag name="BITMAPFORMAT" val="pngmono"/>
  <p:tag name="ORIGWIDTH" val="94"/>
  <p:tag name="PICTUREFILESIZE" val="42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tau = t -a &#10; 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32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87"/>
  <p:tag name="PICTUREFILESIZE" val="219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 +(2-t)(u(t-1) -u(t-2))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78"/>
  <p:tag name="BOXHEIGHT" val="304"/>
  <p:tag name="BOXFONT" val="10"/>
  <p:tag name="BOXWRAP" val="False"/>
  <p:tag name="WORKAROUNDTRANSPARENCYBUG" val="False"/>
  <p:tag name="ALLOWFONTSUBSTITUTION" val="False"/>
  <p:tag name="BITMAPFORMAT" val="pngmono"/>
  <p:tag name="ORIGWIDTH" val="281"/>
  <p:tag name="PICTUREFILESIZE" val="1078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t(u(t)-u(t-1)) 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78"/>
  <p:tag name="BOXHEIGHT" val="304"/>
  <p:tag name="BOXFONT" val="10"/>
  <p:tag name="BOXWRAP" val="False"/>
  <p:tag name="WORKAROUNDTRANSPARENCYBUG" val="False"/>
  <p:tag name="ALLOWFONTSUBSTITUTION" val="False"/>
  <p:tag name="BITMAPFORMAT" val="pngmono"/>
  <p:tag name="ORIGWIDTH" val="167"/>
  <p:tag name="PICTUREFILESIZE" val="66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y(0)=0$\\$y'(0)=1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78"/>
  <p:tag name="BOXHEIGHT" val="304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847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y''+3y'+2y= g(t)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78"/>
  <p:tag name="BOXHEIGHT" val="304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96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g(t) =&#10;\left\{ \begin{array}{ll}&#10;1, \quad  &amp; 0 \le t&lt;1 \\&#10;0, \quad  &amp; t \ge 1.&#10;\end{array} \right.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37"/>
  <p:tag name="PICTUREFILESIZE" val="13096"/>
</p:tagLst>
</file>

<file path=ppt/theme/theme1.xml><?xml version="1.0" encoding="utf-8"?>
<a:theme xmlns:a="http://schemas.openxmlformats.org/drawingml/2006/main" name="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Data\Microsoft\Templates\MA1101.pot</Template>
  <TotalTime>8635</TotalTime>
  <Words>2791</Words>
  <Application>Microsoft Office PowerPoint</Application>
  <PresentationFormat>On-screen Show (4:3)</PresentationFormat>
  <Paragraphs>715</Paragraphs>
  <Slides>97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00" baseType="lpstr">
      <vt:lpstr>MA1101</vt:lpstr>
      <vt:lpstr>Equation</vt:lpstr>
      <vt:lpstr>MathType 6.0 Equation</vt:lpstr>
      <vt:lpstr>MA1506 Mathematics II</vt:lpstr>
      <vt:lpstr>PowerPoint Presentation</vt:lpstr>
      <vt:lpstr>PowerPoint Presentation</vt:lpstr>
      <vt:lpstr>4.1 Laplace transforms</vt:lpstr>
      <vt:lpstr>Example </vt:lpstr>
      <vt:lpstr>PowerPoint Presentation</vt:lpstr>
      <vt:lpstr>4.2 Inverse Laplace transform</vt:lpstr>
      <vt:lpstr>4.3 Basic Laplace transforms</vt:lpstr>
      <vt:lpstr>4.3 Basic Laplace transforms</vt:lpstr>
      <vt:lpstr>PowerPoint Presentation</vt:lpstr>
      <vt:lpstr>4.5 Operational properties</vt:lpstr>
      <vt:lpstr>Part 2: Finding  Laplace transforms and  inverse Laplace transforms                using  known results</vt:lpstr>
      <vt:lpstr> Example 3</vt:lpstr>
      <vt:lpstr>Example 4</vt:lpstr>
      <vt:lpstr>Example 5  s-shifting</vt:lpstr>
      <vt:lpstr>Example 5  s-shifting</vt:lpstr>
      <vt:lpstr>PowerPoint Presentation</vt:lpstr>
      <vt:lpstr>PowerPoint Presentation</vt:lpstr>
      <vt:lpstr>4.7 Finding inverse Laplace transforms</vt:lpstr>
      <vt:lpstr>4.7 Finding inverse Laplace transforms</vt:lpstr>
      <vt:lpstr>Example 1</vt:lpstr>
      <vt:lpstr>Example 2</vt:lpstr>
      <vt:lpstr>Example 3</vt:lpstr>
      <vt:lpstr>4.7 Finding inverse Laplace transforms</vt:lpstr>
      <vt:lpstr>Recall</vt:lpstr>
      <vt:lpstr>4.7 Finding inverse Laplace transforms</vt:lpstr>
      <vt:lpstr>PowerPoint Presentation</vt:lpstr>
      <vt:lpstr>4.7 Finding inverse Laplace transforms</vt:lpstr>
      <vt:lpstr>Example 8</vt:lpstr>
      <vt:lpstr>Finding Laplace transform and inverse Laplace transform on line</vt:lpstr>
      <vt:lpstr> 4.8 Transform of derivatives </vt:lpstr>
      <vt:lpstr> Example 1</vt:lpstr>
      <vt:lpstr>PowerPoint Presentation</vt:lpstr>
      <vt:lpstr> Example 2</vt:lpstr>
      <vt:lpstr>PowerPoint Presentation</vt:lpstr>
      <vt:lpstr>4.10  Piecewise Continuous Functions</vt:lpstr>
      <vt:lpstr>piecewise continuous </vt:lpstr>
      <vt:lpstr>4.11 Unit Step (Heaviside) Function</vt:lpstr>
      <vt:lpstr>Example 1</vt:lpstr>
      <vt:lpstr>Example 2</vt:lpstr>
      <vt:lpstr>Example 3</vt:lpstr>
      <vt:lpstr>Example 4</vt:lpstr>
      <vt:lpstr>4.12  t-Shifting</vt:lpstr>
      <vt:lpstr>4.12  t-Shifting</vt:lpstr>
      <vt:lpstr>Example 1</vt:lpstr>
      <vt:lpstr> Example 1 </vt:lpstr>
      <vt:lpstr>Example 2</vt:lpstr>
      <vt:lpstr>Example 2</vt:lpstr>
      <vt:lpstr>Example </vt:lpstr>
      <vt:lpstr>PowerPoint Presentation</vt:lpstr>
      <vt:lpstr>PowerPoint Presentation</vt:lpstr>
      <vt:lpstr>PowerPoint Presentation</vt:lpstr>
      <vt:lpstr>To find</vt:lpstr>
      <vt:lpstr>PowerPoint Presentation</vt:lpstr>
      <vt:lpstr>PowerPoint Presentation</vt:lpstr>
      <vt:lpstr>PowerPoint Presentation</vt:lpstr>
      <vt:lpstr>PowerPoint Presentation</vt:lpstr>
      <vt:lpstr>4.14 Measuring Impulse</vt:lpstr>
      <vt:lpstr>4.14 Measuring Impulse</vt:lpstr>
      <vt:lpstr>Unit Impulse Function</vt:lpstr>
      <vt:lpstr>PowerPoint Presentation</vt:lpstr>
      <vt:lpstr>Dirac Delta Function</vt:lpstr>
      <vt:lpstr>PowerPoint Presentation</vt:lpstr>
      <vt:lpstr>4.15 Laplace Transform of         </vt:lpstr>
      <vt:lpstr>4.15 Laplace Transform of        </vt:lpstr>
      <vt:lpstr>Example 1</vt:lpstr>
      <vt:lpstr>PowerPoint Presentation</vt:lpstr>
      <vt:lpstr>PowerPoint Presentation</vt:lpstr>
      <vt:lpstr>PowerPoint Presentation</vt:lpstr>
      <vt:lpstr>PowerPoint Presentation</vt:lpstr>
      <vt:lpstr>Example 2</vt:lpstr>
      <vt:lpstr>Example 2</vt:lpstr>
      <vt:lpstr>Solution</vt:lpstr>
      <vt:lpstr>Solution</vt:lpstr>
      <vt:lpstr>Example 3 : Injections</vt:lpstr>
      <vt:lpstr>Example 3 : Injections</vt:lpstr>
      <vt:lpstr>Example 3 : Injections</vt:lpstr>
      <vt:lpstr>Example 3 : Injections</vt:lpstr>
      <vt:lpstr>Example 3 : Injections</vt:lpstr>
      <vt:lpstr>4.17 Parameter Reconstruction</vt:lpstr>
      <vt:lpstr>PowerPoint Presentation</vt:lpstr>
      <vt:lpstr>PowerPoint Presentation</vt:lpstr>
      <vt:lpstr>PowerPoint Presentation</vt:lpstr>
      <vt:lpstr>PowerPoint Presentation</vt:lpstr>
      <vt:lpstr>Laplace transforms</vt:lpstr>
      <vt:lpstr> Example </vt:lpstr>
      <vt:lpstr>Example </vt:lpstr>
      <vt:lpstr> Example </vt:lpstr>
      <vt:lpstr> Transform of Derivatives and Integrals</vt:lpstr>
      <vt:lpstr>Transform of Derivatives and Integrals</vt:lpstr>
      <vt:lpstr> Transform of Derivatives and Integrals</vt:lpstr>
      <vt:lpstr>  t-Shifting</vt:lpstr>
      <vt:lpstr>PowerPoint Presentation</vt:lpstr>
      <vt:lpstr> Laplace Transform of        </vt:lpstr>
      <vt:lpstr>Cont.</vt:lpstr>
      <vt:lpstr> Product of Continuous Functions and </vt:lpstr>
      <vt:lpstr>Cont.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</dc:title>
  <dc:creator>Chew Tuan Seng</dc:creator>
  <cp:lastModifiedBy>Chew Tuan Seng</cp:lastModifiedBy>
  <cp:revision>698</cp:revision>
  <dcterms:created xsi:type="dcterms:W3CDTF">2002-08-22T02:51:55Z</dcterms:created>
  <dcterms:modified xsi:type="dcterms:W3CDTF">2014-01-20T06:51:21Z</dcterms:modified>
</cp:coreProperties>
</file>